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68" r:id="rId3"/>
    <p:sldId id="264" r:id="rId4"/>
    <p:sldId id="287" r:id="rId5"/>
    <p:sldId id="569" r:id="rId6"/>
    <p:sldId id="268" r:id="rId7"/>
    <p:sldId id="292" r:id="rId8"/>
    <p:sldId id="291" r:id="rId9"/>
    <p:sldId id="567" r:id="rId10"/>
    <p:sldId id="290" r:id="rId11"/>
    <p:sldId id="564" r:id="rId12"/>
    <p:sldId id="560" r:id="rId13"/>
    <p:sldId id="293" r:id="rId14"/>
    <p:sldId id="5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pos="6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2F2"/>
    <a:srgbClr val="24569D"/>
    <a:srgbClr val="343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264"/>
      </p:cViewPr>
      <p:guideLst>
        <p:guide orient="horz" pos="2160"/>
        <p:guide pos="3840"/>
        <p:guide pos="710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DE8BB-2113-40E4-A508-5522D8A94642}" type="datetimeFigureOut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7975-04F3-4B68-9A22-B7FCD9BDA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0B4A-0904-4E9E-A428-EA3E6B848F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9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40F3-9EF4-408B-A732-190658FECBAD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5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57015" y="571495"/>
            <a:ext cx="2334985" cy="179614"/>
          </a:xfrm>
          <a:prstGeom prst="rect">
            <a:avLst/>
          </a:prstGeom>
          <a:solidFill>
            <a:srgbClr val="245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51109"/>
            <a:ext cx="12192000" cy="0"/>
          </a:xfrm>
          <a:prstGeom prst="line">
            <a:avLst/>
          </a:prstGeom>
          <a:ln>
            <a:solidFill>
              <a:srgbClr val="2456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24D1-2ED6-48E1-BF76-824DD7F75D99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67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3581-2A38-4B89-A0E0-1CCF370580DD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2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59E7-6F5C-49AA-AAFB-B958AA92170A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3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22B5C-0A95-4B28-9EAE-5E126F520E5D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25ED-D3AB-44CB-BAF4-F1D46158042C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658F-3702-4FEC-A9DD-FDF12ADDDF63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4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9C01-8BE9-452D-83B1-AB81DF58EE4C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9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245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662785" y="6134374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Segoe UI Light" panose="020B0502040204020203" pitchFamily="34" charset="0"/>
                <a:ea typeface="方正兰亭超细黑简体" panose="02000000000000000000" pitchFamily="2" charset="-122"/>
                <a:cs typeface="Segoe UI Light" panose="020B0502040204020203" pitchFamily="34" charset="0"/>
              </a:rPr>
              <a:t>PAGE</a:t>
            </a:r>
            <a:endParaRPr lang="zh-CN" altLang="en-US" sz="2400" dirty="0">
              <a:latin typeface="Segoe UI Light" panose="020B0502040204020203" pitchFamily="34" charset="0"/>
              <a:ea typeface="方正兰亭超细黑简体" panose="02000000000000000000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488722" y="6214056"/>
            <a:ext cx="302301" cy="302301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457064" y="6266935"/>
            <a:ext cx="365616" cy="19654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>
                <a:latin typeface="+mj-ea"/>
                <a:ea typeface="+mj-ea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1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B0DF-253A-4AD0-9082-7291CC871863}" type="datetime1">
              <a:rPr lang="zh-CN" altLang="en-US" smtClean="0"/>
              <a:t>2019/7/16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D35F1-C8A2-4A57-8FB7-EAFE3FD7B3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遮罩1"/>
          <p:cNvSpPr/>
          <p:nvPr>
            <p:custDataLst>
              <p:tags r:id="rId1"/>
            </p:custDataLst>
          </p:nvPr>
        </p:nvSpPr>
        <p:spPr bwMode="auto">
          <a:xfrm>
            <a:off x="3455194" y="4160838"/>
            <a:ext cx="5281613" cy="1003300"/>
          </a:xfrm>
          <a:prstGeom prst="rect">
            <a:avLst/>
          </a:prstGeom>
          <a:solidFill>
            <a:srgbClr val="F2F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95950" cy="1190625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837523" y="1693862"/>
            <a:ext cx="7024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3200" b="1" dirty="0">
                <a:latin typeface="黑体" panose="02010609060101010101" pitchFamily="49" charset="-122"/>
                <a:cs typeface="Times New Roman" panose="02020603050405020304" pitchFamily="18" charset="0"/>
              </a:rPr>
              <a:t>MAPS</a:t>
            </a:r>
            <a:r>
              <a:rPr lang="zh-CN" altLang="zh-CN" sz="3200" b="1" dirty="0">
                <a:latin typeface="楷体_GB2312"/>
                <a:ea typeface="黑体" panose="02010609060101010101" pitchFamily="49" charset="-122"/>
                <a:cs typeface="Times New Roman" panose="02020603050405020304" pitchFamily="18" charset="0"/>
              </a:rPr>
              <a:t>像素探测器数据获取系统的研制</a:t>
            </a:r>
            <a:endParaRPr lang="zh-CN" altLang="zh-CN" dirty="0">
              <a:effectLst/>
              <a:latin typeface="楷体_GB2312"/>
              <a:cs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216400" y="354753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吴冶，朱科军，章红宇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526901" y="4357832"/>
            <a:ext cx="5646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核探测与核电子学国家重点实验室 </a:t>
            </a:r>
            <a:endParaRPr lang="en-US" altLang="zh-CN" sz="2000" dirty="0"/>
          </a:p>
          <a:p>
            <a:pPr algn="ctr"/>
            <a:r>
              <a:rPr lang="zh-CN" altLang="en-US" sz="2000" dirty="0"/>
              <a:t>中国科学院高能物理研究所</a:t>
            </a:r>
            <a:endParaRPr lang="en-US" altLang="zh-CN" sz="2000" dirty="0"/>
          </a:p>
          <a:p>
            <a:pPr algn="ctr"/>
            <a:r>
              <a:rPr lang="zh-CN" altLang="en-US" sz="2000" dirty="0"/>
              <a:t>中国科学院大学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A5AAF6CF-3B36-4A7E-8205-0A04B9EF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5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197" y="375164"/>
            <a:ext cx="636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latin typeface="微软雅黑" panose="020B0503020204020204" pitchFamily="34" charset="-122"/>
              </a:rPr>
              <a:t>MAPS DAQ</a:t>
            </a:r>
            <a:r>
              <a:rPr lang="zh-CN" altLang="en-US" sz="2800" b="1" u="sng" dirty="0">
                <a:latin typeface="微软雅黑" panose="020B0503020204020204" pitchFamily="34" charset="-122"/>
              </a:rPr>
              <a:t>系统测试</a:t>
            </a:r>
            <a:endParaRPr lang="zh-CN" altLang="en-US" u="sng" dirty="0"/>
          </a:p>
        </p:txBody>
      </p:sp>
      <p:sp>
        <p:nvSpPr>
          <p:cNvPr id="3" name="文本框 2"/>
          <p:cNvSpPr txBox="1"/>
          <p:nvPr/>
        </p:nvSpPr>
        <p:spPr>
          <a:xfrm>
            <a:off x="351725" y="1165247"/>
            <a:ext cx="1099360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u="sng" dirty="0"/>
              <a:t>实验室测试</a:t>
            </a:r>
            <a:r>
              <a:rPr lang="zh-CN" altLang="en-US" dirty="0"/>
              <a:t>：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dirty="0"/>
              <a:t>单一</a:t>
            </a:r>
            <a:r>
              <a:rPr lang="en-US" altLang="zh-CN" dirty="0"/>
              <a:t>Ladder</a:t>
            </a:r>
            <a:r>
              <a:rPr lang="zh-CN" altLang="zh-CN" dirty="0"/>
              <a:t>测试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dirty="0" smtClean="0"/>
              <a:t>无</a:t>
            </a:r>
            <a:r>
              <a:rPr lang="en-US" altLang="zh-CN" dirty="0"/>
              <a:t>trigger</a:t>
            </a:r>
            <a:r>
              <a:rPr lang="zh-CN" altLang="zh-CN" dirty="0"/>
              <a:t>到信号发生器触发</a:t>
            </a:r>
            <a:r>
              <a:rPr lang="en-US" altLang="zh-CN" dirty="0" smtClean="0"/>
              <a:t>Trigger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 smtClean="0"/>
              <a:t>全</a:t>
            </a:r>
            <a:r>
              <a:rPr lang="zh-CN" altLang="zh-CN" dirty="0" smtClean="0"/>
              <a:t>系统测试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dirty="0" smtClean="0"/>
              <a:t>法国</a:t>
            </a:r>
            <a:r>
              <a:rPr lang="en-US" altLang="zh-CN" dirty="0" smtClean="0"/>
              <a:t>IPHC</a:t>
            </a:r>
            <a:r>
              <a:rPr lang="zh-CN" altLang="en-US" dirty="0" smtClean="0"/>
              <a:t>研究所进行</a:t>
            </a:r>
            <a:r>
              <a:rPr lang="zh-CN" altLang="en-US" dirty="0"/>
              <a:t>了系统联调和放射源实验</a:t>
            </a:r>
            <a:endParaRPr lang="en-US" altLang="zh-CN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u="sng" dirty="0" smtClean="0"/>
              <a:t>束流实验：</a:t>
            </a:r>
            <a:endParaRPr lang="en-US" altLang="zh-CN" u="sng" dirty="0" smtClean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dirty="0" smtClean="0"/>
              <a:t>在</a:t>
            </a:r>
            <a:r>
              <a:rPr lang="zh-CN" altLang="zh-CN" dirty="0"/>
              <a:t>德国</a:t>
            </a:r>
            <a:r>
              <a:rPr lang="en-US" altLang="zh-CN" dirty="0"/>
              <a:t>DESY T24</a:t>
            </a:r>
            <a:r>
              <a:rPr lang="zh-CN" altLang="zh-CN" dirty="0"/>
              <a:t>电子束流上进行了测试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zh-CN" dirty="0"/>
              <a:t>在长达两个星期的束流试验中，</a:t>
            </a:r>
            <a:r>
              <a:rPr lang="en-US" altLang="zh-CN" dirty="0"/>
              <a:t>DAQ</a:t>
            </a:r>
            <a:r>
              <a:rPr lang="zh-CN" altLang="zh-CN" dirty="0"/>
              <a:t>系统运行稳定可靠，数据正常，实验表明</a:t>
            </a:r>
            <a:r>
              <a:rPr lang="en-US" altLang="zh-CN" dirty="0"/>
              <a:t>MAPS DAQ</a:t>
            </a:r>
            <a:r>
              <a:rPr lang="zh-CN" altLang="zh-CN" dirty="0"/>
              <a:t>系统达到了设计要求，圆满完成实验目标。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9A71A76-65BB-4DFF-AA4A-1310A78F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864" y="174548"/>
            <a:ext cx="7772400" cy="50405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IPHC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的联调及放射源实验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19E-FEA6-4E76-A061-65C99AAB131D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3815631"/>
            <a:ext cx="3486629" cy="261497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3882542"/>
            <a:ext cx="3422345" cy="25667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96" y="1484784"/>
            <a:ext cx="2627784" cy="19708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7" y="1484784"/>
            <a:ext cx="1478129" cy="1970838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00" y="1484784"/>
            <a:ext cx="2634122" cy="197559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99864" y="688754"/>
            <a:ext cx="10814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2018</a:t>
            </a:r>
            <a:r>
              <a:rPr lang="zh-CN" altLang="zh-CN" dirty="0"/>
              <a:t>年</a:t>
            </a:r>
            <a:r>
              <a:rPr lang="en-US" altLang="zh-CN" dirty="0"/>
              <a:t>10</a:t>
            </a:r>
            <a:r>
              <a:rPr lang="zh-CN" altLang="zh-CN" dirty="0"/>
              <a:t>月</a:t>
            </a:r>
            <a:r>
              <a:rPr lang="zh-CN" altLang="en-US" dirty="0"/>
              <a:t>在</a:t>
            </a:r>
            <a:r>
              <a:rPr lang="zh-CN" altLang="zh-CN" dirty="0"/>
              <a:t>法国</a:t>
            </a:r>
            <a:r>
              <a:rPr lang="en-US" altLang="zh-CN" dirty="0"/>
              <a:t>IPHC</a:t>
            </a:r>
            <a:r>
              <a:rPr lang="zh-CN" altLang="en-US" dirty="0"/>
              <a:t>进行了系统联调和放射源实验，根据</a:t>
            </a:r>
            <a:r>
              <a:rPr lang="en-US" altLang="zh-CN" dirty="0"/>
              <a:t>IPHC</a:t>
            </a:r>
            <a:r>
              <a:rPr lang="zh-CN" altLang="en-US" dirty="0"/>
              <a:t>离线数据分析软件的分析结果，验证了</a:t>
            </a:r>
            <a:r>
              <a:rPr lang="en-US" altLang="zh-CN" dirty="0"/>
              <a:t>DAQ</a:t>
            </a:r>
            <a:r>
              <a:rPr lang="zh-CN" altLang="en-US" dirty="0"/>
              <a:t>数据获取和事例组装的正确性，为束流实验做好了准备。</a:t>
            </a:r>
            <a:endParaRPr lang="en-US" altLang="zh-CN" dirty="0"/>
          </a:p>
        </p:txBody>
      </p:sp>
      <p:sp>
        <p:nvSpPr>
          <p:cNvPr id="11" name="矩形 10"/>
          <p:cNvSpPr/>
          <p:nvPr/>
        </p:nvSpPr>
        <p:spPr>
          <a:xfrm>
            <a:off x="3036240" y="3455623"/>
            <a:ext cx="2024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Ladder</a:t>
            </a:r>
            <a:r>
              <a:rPr lang="zh-CN" altLang="en-US" sz="1600" dirty="0"/>
              <a:t>上的</a:t>
            </a:r>
            <a:r>
              <a:rPr lang="en-US" altLang="zh-CN" sz="1600" dirty="0"/>
              <a:t>Sensor</a:t>
            </a:r>
          </a:p>
        </p:txBody>
      </p:sp>
      <p:sp>
        <p:nvSpPr>
          <p:cNvPr id="12" name="矩形 11"/>
          <p:cNvSpPr/>
          <p:nvPr/>
        </p:nvSpPr>
        <p:spPr>
          <a:xfrm>
            <a:off x="5808548" y="3506110"/>
            <a:ext cx="2326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测试用的</a:t>
            </a:r>
            <a:r>
              <a:rPr lang="en-US" altLang="zh-CN" sz="1600" dirty="0"/>
              <a:t>5</a:t>
            </a:r>
            <a:r>
              <a:rPr lang="zh-CN" altLang="en-US" sz="1600" dirty="0"/>
              <a:t>条</a:t>
            </a:r>
            <a:r>
              <a:rPr lang="en-US" altLang="zh-CN" sz="1600" dirty="0"/>
              <a:t>Ladder</a:t>
            </a:r>
          </a:p>
        </p:txBody>
      </p:sp>
      <p:sp>
        <p:nvSpPr>
          <p:cNvPr id="13" name="矩形 12"/>
          <p:cNvSpPr/>
          <p:nvPr/>
        </p:nvSpPr>
        <p:spPr>
          <a:xfrm>
            <a:off x="8472264" y="352368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读出电子学板</a:t>
            </a:r>
            <a:endParaRPr lang="en-US" altLang="zh-CN" sz="1600" dirty="0"/>
          </a:p>
        </p:txBody>
      </p:sp>
      <p:sp>
        <p:nvSpPr>
          <p:cNvPr id="14" name="矩形 13"/>
          <p:cNvSpPr/>
          <p:nvPr/>
        </p:nvSpPr>
        <p:spPr>
          <a:xfrm>
            <a:off x="7392144" y="6466331"/>
            <a:ext cx="2335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放射源实验数据显示</a:t>
            </a:r>
            <a:endParaRPr lang="en-US" altLang="zh-CN" sz="1600" dirty="0"/>
          </a:p>
        </p:txBody>
      </p:sp>
      <p:sp>
        <p:nvSpPr>
          <p:cNvPr id="15" name="矩形 14"/>
          <p:cNvSpPr/>
          <p:nvPr/>
        </p:nvSpPr>
        <p:spPr>
          <a:xfrm>
            <a:off x="3287688" y="6425968"/>
            <a:ext cx="252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数据获取计算机和交换机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1766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54" y="1659312"/>
            <a:ext cx="2983496" cy="223762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67" y="1634744"/>
            <a:ext cx="3016256" cy="2262191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1634449"/>
            <a:ext cx="1696863" cy="22624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84" y="4283211"/>
            <a:ext cx="2610624" cy="1957968"/>
          </a:xfrm>
          <a:prstGeom prst="rect">
            <a:avLst/>
          </a:prstGeom>
        </p:spPr>
      </p:pic>
      <p:pic>
        <p:nvPicPr>
          <p:cNvPr id="9" name="内容占位符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68" y="4221088"/>
            <a:ext cx="5566929" cy="23890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83580" y="775087"/>
            <a:ext cx="1067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MAPS</a:t>
            </a:r>
            <a:r>
              <a:rPr lang="zh-CN" altLang="en-US" dirty="0"/>
              <a:t>系统将待测</a:t>
            </a:r>
            <a:r>
              <a:rPr lang="en-US" altLang="zh-CN" dirty="0"/>
              <a:t>Ladder</a:t>
            </a:r>
            <a:r>
              <a:rPr lang="zh-CN" altLang="en-US" dirty="0"/>
              <a:t> （</a:t>
            </a:r>
            <a:r>
              <a:rPr lang="en-US" altLang="zh-CN" dirty="0"/>
              <a:t>DUT</a:t>
            </a:r>
            <a:r>
              <a:rPr lang="zh-CN" altLang="en-US" dirty="0"/>
              <a:t>）和束流望远镜集成在一起，数据读出接口和数据格式一致，调试方便，数据获取和数据分析顺利。</a:t>
            </a:r>
            <a:endParaRPr lang="en-US" altLang="zh-CN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83581" y="116632"/>
            <a:ext cx="9502866" cy="50405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MAPS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DESY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T24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）的束流实验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19E-FEA6-4E76-A061-65C99AAB131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31940" y="3930012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束流准直器</a:t>
            </a:r>
            <a:r>
              <a:rPr lang="zh-CN" altLang="en-US" sz="1600"/>
              <a:t>和</a:t>
            </a:r>
            <a:r>
              <a:rPr lang="en-US" altLang="zh-CN" sz="1600" dirty="0"/>
              <a:t>MAPS</a:t>
            </a:r>
            <a:r>
              <a:rPr lang="zh-CN" altLang="en-US" sz="1600" dirty="0"/>
              <a:t>系统</a:t>
            </a:r>
            <a:endParaRPr lang="en-US" altLang="zh-CN" sz="1600" dirty="0"/>
          </a:p>
        </p:txBody>
      </p:sp>
      <p:sp>
        <p:nvSpPr>
          <p:cNvPr id="15" name="矩形 14"/>
          <p:cNvSpPr/>
          <p:nvPr/>
        </p:nvSpPr>
        <p:spPr>
          <a:xfrm>
            <a:off x="5519936" y="3930013"/>
            <a:ext cx="1944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大厅内</a:t>
            </a:r>
            <a:r>
              <a:rPr lang="en-US" altLang="zh-CN" sz="1600" dirty="0"/>
              <a:t>DAQ</a:t>
            </a:r>
            <a:r>
              <a:rPr lang="zh-CN" altLang="en-US" sz="1600" dirty="0"/>
              <a:t>交换机</a:t>
            </a:r>
            <a:endParaRPr lang="en-US" altLang="zh-CN" sz="1600" dirty="0"/>
          </a:p>
        </p:txBody>
      </p:sp>
      <p:sp>
        <p:nvSpPr>
          <p:cNvPr id="16" name="矩形 15"/>
          <p:cNvSpPr/>
          <p:nvPr/>
        </p:nvSpPr>
        <p:spPr>
          <a:xfrm>
            <a:off x="7464254" y="3919759"/>
            <a:ext cx="3096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控制室内读出</a:t>
            </a:r>
            <a:r>
              <a:rPr lang="en-US" altLang="zh-CN" sz="1600" dirty="0"/>
              <a:t>PC</a:t>
            </a:r>
            <a:r>
              <a:rPr lang="zh-CN" altLang="en-US" sz="1600" dirty="0"/>
              <a:t>和数据处理</a:t>
            </a:r>
            <a:r>
              <a:rPr lang="en-US" altLang="zh-CN" sz="1600" dirty="0"/>
              <a:t>PC</a:t>
            </a:r>
          </a:p>
        </p:txBody>
      </p:sp>
      <p:sp>
        <p:nvSpPr>
          <p:cNvPr id="17" name="矩形 16"/>
          <p:cNvSpPr/>
          <p:nvPr/>
        </p:nvSpPr>
        <p:spPr>
          <a:xfrm>
            <a:off x="3524668" y="6516356"/>
            <a:ext cx="2856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DAQ</a:t>
            </a:r>
            <a:r>
              <a:rPr lang="zh-CN" altLang="en-US" sz="1600" dirty="0"/>
              <a:t>交换机及计算机部署</a:t>
            </a:r>
            <a:endParaRPr lang="en-US" altLang="zh-CN" sz="1600" dirty="0"/>
          </a:p>
        </p:txBody>
      </p:sp>
      <p:sp>
        <p:nvSpPr>
          <p:cNvPr id="18" name="矩形 17"/>
          <p:cNvSpPr/>
          <p:nvPr/>
        </p:nvSpPr>
        <p:spPr>
          <a:xfrm>
            <a:off x="8513713" y="6347079"/>
            <a:ext cx="1808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实验数据显示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0659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344" y="481697"/>
            <a:ext cx="578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latin typeface="微软雅黑" panose="020B0503020204020204" pitchFamily="34" charset="-122"/>
              </a:rPr>
              <a:t>MAPS DAQ</a:t>
            </a:r>
            <a:r>
              <a:rPr lang="zh-CN" altLang="en-US" sz="2800" b="1" u="sng" dirty="0">
                <a:latin typeface="微软雅黑" panose="020B0503020204020204" pitchFamily="34" charset="-122"/>
              </a:rPr>
              <a:t>系统未来升级方向</a:t>
            </a:r>
            <a:endParaRPr lang="zh-CN" altLang="en-US" u="sng" dirty="0"/>
          </a:p>
        </p:txBody>
      </p:sp>
      <p:sp>
        <p:nvSpPr>
          <p:cNvPr id="3" name="文本框 2"/>
          <p:cNvSpPr txBox="1"/>
          <p:nvPr/>
        </p:nvSpPr>
        <p:spPr>
          <a:xfrm>
            <a:off x="577049" y="1569104"/>
            <a:ext cx="1050227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整个</a:t>
            </a:r>
            <a:r>
              <a:rPr lang="en-US" altLang="zh-CN" dirty="0"/>
              <a:t>DAQ</a:t>
            </a:r>
            <a:r>
              <a:rPr lang="zh-CN" altLang="en-US" dirty="0"/>
              <a:t>系统在束流测试中运行成功，但是在离线数据分析时发现探测效率比法国</a:t>
            </a:r>
            <a:r>
              <a:rPr lang="en-US" altLang="zh-CN" dirty="0"/>
              <a:t>IPHC</a:t>
            </a:r>
            <a:r>
              <a:rPr lang="zh-CN" altLang="en-US" dirty="0"/>
              <a:t>类似实验要低，查明是由于电子学取数模式造成的。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目前</a:t>
            </a:r>
            <a:r>
              <a:rPr lang="en-US" altLang="zh-CN" dirty="0"/>
              <a:t>MAPS</a:t>
            </a:r>
            <a:r>
              <a:rPr lang="zh-CN" altLang="en-US" dirty="0"/>
              <a:t>实验取数模式是在每个外部</a:t>
            </a:r>
            <a:r>
              <a:rPr lang="en-US" altLang="zh-CN" dirty="0"/>
              <a:t>Trigger</a:t>
            </a:r>
            <a:r>
              <a:rPr lang="zh-CN" altLang="en-US" dirty="0"/>
              <a:t>到来后输出</a:t>
            </a:r>
            <a:r>
              <a:rPr lang="en-US" altLang="zh-CN" dirty="0"/>
              <a:t>2</a:t>
            </a:r>
            <a:r>
              <a:rPr lang="zh-CN" altLang="en-US" dirty="0"/>
              <a:t>帧数据，在这种情况下可能丢失一些事例信息，未来可能获取</a:t>
            </a:r>
            <a:r>
              <a:rPr lang="en-US" altLang="zh-CN" dirty="0"/>
              <a:t>3</a:t>
            </a:r>
            <a:r>
              <a:rPr lang="zh-CN" altLang="en-US" dirty="0"/>
              <a:t>帧数据，更进一步考虑使用</a:t>
            </a:r>
            <a:r>
              <a:rPr lang="en-US" altLang="zh-CN" dirty="0" err="1"/>
              <a:t>Triggerless</a:t>
            </a:r>
            <a:r>
              <a:rPr lang="zh-CN" altLang="en-US" dirty="0"/>
              <a:t>的模式输出数据，即连续帧读出。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在</a:t>
            </a:r>
            <a:r>
              <a:rPr lang="en-US" altLang="zh-CN" dirty="0" err="1"/>
              <a:t>Triggerless</a:t>
            </a:r>
            <a:r>
              <a:rPr lang="zh-CN" altLang="en-US" dirty="0"/>
              <a:t>模式下，数据量将大大增加，这需要</a:t>
            </a:r>
            <a:r>
              <a:rPr lang="en-US" altLang="zh-CN" dirty="0"/>
              <a:t>DAQ</a:t>
            </a:r>
            <a:r>
              <a:rPr lang="zh-CN" altLang="en-US" dirty="0"/>
              <a:t>在数据读出后在线做出判选</a:t>
            </a:r>
            <a:r>
              <a:rPr lang="en-US" altLang="zh-CN" dirty="0" smtClean="0"/>
              <a:t>,</a:t>
            </a:r>
            <a:r>
              <a:rPr lang="zh-CN" altLang="en-US" dirty="0" smtClean="0"/>
              <a:t> 对于</a:t>
            </a:r>
            <a:r>
              <a:rPr lang="zh-CN" altLang="en-US" dirty="0"/>
              <a:t>组装而言，失去了</a:t>
            </a:r>
            <a:r>
              <a:rPr lang="en-US" altLang="zh-CN" dirty="0"/>
              <a:t>Trigger</a:t>
            </a:r>
            <a:r>
              <a:rPr lang="zh-CN" altLang="en-US" dirty="0"/>
              <a:t>信息，需要依靠数据包时间信息来组装事例，这就需要研究和设计相应的组装的算法，并且算法必须高效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通过</a:t>
            </a:r>
            <a:r>
              <a:rPr lang="en-US" altLang="zh-CN" dirty="0" err="1" smtClean="0"/>
              <a:t>javaWeb</a:t>
            </a:r>
            <a:r>
              <a:rPr lang="zh-CN" altLang="en-US" dirty="0" smtClean="0"/>
              <a:t>技术将在线控制界面，在线信息显示，数据访问等功能都部署到服务器，用户通过浏览器访问。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E6F0A4A-38EF-44EB-AB0B-E3E1D043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783A6C0-A2F5-494C-AEDF-CAE1E95B3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54E050B-8DE4-44FA-B55E-C0410211E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00" y="1276268"/>
            <a:ext cx="2204820" cy="17211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29CB793-EF5A-420D-8A7B-783446748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B60E88DB-1ED3-45FB-8CD9-D39771C66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3" y="-1"/>
            <a:ext cx="77409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756EAE5-87E4-4C11-B586-0DCA95A3E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731838" y="3216271"/>
            <a:ext cx="3483994" cy="1953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1C2FBE4-8508-4250-8ECE-8F556F9F7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3" y="-91871"/>
            <a:ext cx="1724044" cy="33430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EBD3194-FEC7-4297-B1D5-F17798D43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8" y="0"/>
            <a:ext cx="3032490" cy="23366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E5CC1E4-886E-4C56-B221-9609BE3A5B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28" y="5012523"/>
            <a:ext cx="3290519" cy="184547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69B6859B-52E7-4103-A0E3-9DAA29268E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984">
            <a:off x="9275310" y="4370828"/>
            <a:ext cx="370909" cy="3742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ABC4A094-11FE-4B16-B742-9353EA0D27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31" y="1399664"/>
            <a:ext cx="347109" cy="3694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6C20FD1-75D2-4A5C-8939-A8E64F8D44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73" y="2262341"/>
            <a:ext cx="680662" cy="68066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3614D60B-B7AC-4ECB-912B-D32ADD6292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5991">
            <a:off x="1574690" y="3698971"/>
            <a:ext cx="541612" cy="54161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2287DB81-E244-4258-A428-3200E3F3F7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5991">
            <a:off x="1167009" y="4882973"/>
            <a:ext cx="448736" cy="448736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3658170E-EC73-4CC5-BFD9-5AA173A55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984">
            <a:off x="1032491" y="3270481"/>
            <a:ext cx="370909" cy="37420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0CECF19-F24C-4E58-96C2-91DBF335A447}"/>
              </a:ext>
            </a:extLst>
          </p:cNvPr>
          <p:cNvSpPr txBox="1"/>
          <p:nvPr/>
        </p:nvSpPr>
        <p:spPr>
          <a:xfrm>
            <a:off x="1217945" y="2774520"/>
            <a:ext cx="879048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sym typeface="Source Han Serif SC" panose="02020400000000000000" pitchFamily="18" charset="-122"/>
              </a:rPr>
              <a:t>THANK YOU!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义启小魏楷" panose="02010601030101010101" pitchFamily="2" charset="-122"/>
              <a:ea typeface="义启小魏楷" panose="02010601030101010101" pitchFamily="2" charset="-122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720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PA_文本框 10"/>
          <p:cNvSpPr txBox="1"/>
          <p:nvPr>
            <p:custDataLst>
              <p:tags r:id="rId1"/>
            </p:custDataLst>
          </p:nvPr>
        </p:nvSpPr>
        <p:spPr>
          <a:xfrm>
            <a:off x="3910134" y="50161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/>
              <a:t>研究</a:t>
            </a:r>
            <a:r>
              <a:rPr lang="zh-CN" altLang="en-US" sz="4400" b="1" dirty="0"/>
              <a:t>背景</a:t>
            </a:r>
          </a:p>
        </p:txBody>
      </p:sp>
      <p:sp>
        <p:nvSpPr>
          <p:cNvPr id="5" name="PA_文本框 20"/>
          <p:cNvSpPr txBox="1"/>
          <p:nvPr>
            <p:custDataLst>
              <p:tags r:id="rId2"/>
            </p:custDataLst>
          </p:nvPr>
        </p:nvSpPr>
        <p:spPr>
          <a:xfrm>
            <a:off x="2212755" y="2186131"/>
            <a:ext cx="5929812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微软雅黑" panose="020B0503020204020204" pitchFamily="34" charset="-122"/>
              </a:rPr>
              <a:t>MAPS</a:t>
            </a:r>
            <a:r>
              <a:rPr lang="zh-CN" altLang="zh-CN" sz="3200" dirty="0">
                <a:latin typeface="微软雅黑" panose="020B0503020204020204" pitchFamily="34" charset="-122"/>
              </a:rPr>
              <a:t>像素探测器</a:t>
            </a:r>
            <a:r>
              <a:rPr lang="zh-CN" altLang="en-US" sz="3200" dirty="0">
                <a:latin typeface="微软雅黑" panose="020B0503020204020204" pitchFamily="34" charset="-122"/>
              </a:rPr>
              <a:t>的需求</a:t>
            </a:r>
            <a:endParaRPr lang="en-US" altLang="zh-CN" sz="3200" dirty="0">
              <a:latin typeface="微软雅黑" panose="020B0503020204020204" pitchFamily="34" charset="-122"/>
            </a:endParaRPr>
          </a:p>
        </p:txBody>
      </p:sp>
      <p:sp>
        <p:nvSpPr>
          <p:cNvPr id="6" name="PA_文本框 24"/>
          <p:cNvSpPr txBox="1"/>
          <p:nvPr>
            <p:custDataLst>
              <p:tags r:id="rId3"/>
            </p:custDataLst>
          </p:nvPr>
        </p:nvSpPr>
        <p:spPr>
          <a:xfrm>
            <a:off x="2321588" y="3310455"/>
            <a:ext cx="5702886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微软雅黑" panose="020B0503020204020204" pitchFamily="34" charset="-122"/>
              </a:rPr>
              <a:t>MAPS</a:t>
            </a:r>
            <a:r>
              <a:rPr lang="zh-CN" altLang="zh-CN" sz="3200" dirty="0">
                <a:latin typeface="微软雅黑" panose="020B0503020204020204" pitchFamily="34" charset="-122"/>
              </a:rPr>
              <a:t>像素探测器</a:t>
            </a:r>
            <a:r>
              <a:rPr lang="zh-CN" altLang="en-US" sz="3200" dirty="0">
                <a:latin typeface="微软雅黑" panose="020B0503020204020204" pitchFamily="34" charset="-122"/>
              </a:rPr>
              <a:t>的优势</a:t>
            </a:r>
            <a:endParaRPr lang="en-US" altLang="zh-CN" sz="3200" dirty="0">
              <a:latin typeface="微软雅黑" panose="020B0503020204020204" pitchFamily="34" charset="-122"/>
            </a:endParaRPr>
          </a:p>
        </p:txBody>
      </p:sp>
      <p:sp>
        <p:nvSpPr>
          <p:cNvPr id="7" name="PA_文本框 24"/>
          <p:cNvSpPr txBox="1"/>
          <p:nvPr>
            <p:custDataLst>
              <p:tags r:id="rId4"/>
            </p:custDataLst>
          </p:nvPr>
        </p:nvSpPr>
        <p:spPr>
          <a:xfrm>
            <a:off x="2203497" y="4508823"/>
            <a:ext cx="5702886" cy="65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微软雅黑" panose="020B0503020204020204" pitchFamily="34" charset="-122"/>
              </a:rPr>
              <a:t>MAPS</a:t>
            </a:r>
            <a:r>
              <a:rPr lang="zh-CN" altLang="zh-CN" sz="3200" dirty="0">
                <a:latin typeface="微软雅黑" panose="020B0503020204020204" pitchFamily="34" charset="-122"/>
              </a:rPr>
              <a:t>像素探测器</a:t>
            </a:r>
            <a:r>
              <a:rPr lang="zh-CN" altLang="en-US" sz="3200" dirty="0">
                <a:latin typeface="微软雅黑" panose="020B0503020204020204" pitchFamily="34" charset="-122"/>
              </a:rPr>
              <a:t>模型</a:t>
            </a:r>
            <a:endParaRPr lang="en-US" altLang="zh-CN" sz="32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6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0132" y="135467"/>
            <a:ext cx="54669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MAPS</a:t>
            </a:r>
            <a:r>
              <a:rPr lang="zh-CN" altLang="zh-CN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像素探测器</a:t>
            </a:r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的</a:t>
            </a:r>
            <a:r>
              <a:rPr lang="zh-CN" alt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需求和优势</a:t>
            </a:r>
            <a:endParaRPr lang="en-US" altLang="zh-CN" sz="28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endParaRPr lang="zh-CN" alt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132" y="1232337"/>
            <a:ext cx="11540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北京谱仪</a:t>
            </a:r>
            <a:r>
              <a:rPr lang="en-US" altLang="zh-CN" dirty="0"/>
              <a:t>III</a:t>
            </a:r>
            <a:r>
              <a:rPr lang="zh-CN" altLang="en-US" dirty="0"/>
              <a:t>（</a:t>
            </a:r>
            <a:r>
              <a:rPr lang="en-US" altLang="zh-CN" dirty="0"/>
              <a:t>BESIII</a:t>
            </a:r>
            <a:r>
              <a:rPr lang="zh-CN" altLang="en-US" dirty="0"/>
              <a:t>）漂移室内室老化严重需要更换，单片式有源硅像素探测器（</a:t>
            </a:r>
            <a:r>
              <a:rPr lang="en-US" altLang="zh-CN" dirty="0"/>
              <a:t>MAPS</a:t>
            </a:r>
            <a:r>
              <a:rPr lang="zh-CN" altLang="en-US" dirty="0"/>
              <a:t>）曾是候选技术之一。 </a:t>
            </a:r>
            <a:r>
              <a:rPr lang="en-US" altLang="zh-CN" dirty="0"/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MAPS</a:t>
            </a:r>
            <a:r>
              <a:rPr lang="zh-CN" altLang="en-US" dirty="0"/>
              <a:t>芯片是法国</a:t>
            </a:r>
            <a:r>
              <a:rPr lang="en-US" altLang="zh-CN" dirty="0"/>
              <a:t>Strasbourg IPHC</a:t>
            </a:r>
            <a:r>
              <a:rPr lang="zh-CN" altLang="en-US" dirty="0"/>
              <a:t>研究所研发的一种单片型像素探测器，经过长期发展，已经成为较为成熟的技术，用于以下实验：</a:t>
            </a:r>
            <a:endParaRPr lang="en-US" altLang="zh-CN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美国相对论重离子对撞机（</a:t>
            </a:r>
            <a:r>
              <a:rPr lang="en-US" altLang="zh-CN" dirty="0"/>
              <a:t>RHIC</a:t>
            </a:r>
            <a:r>
              <a:rPr lang="zh-CN" altLang="en-US" dirty="0"/>
              <a:t>）上的 </a:t>
            </a:r>
            <a:r>
              <a:rPr lang="en-US" altLang="zh-CN" dirty="0"/>
              <a:t>STAR </a:t>
            </a:r>
            <a:r>
              <a:rPr lang="zh-CN" altLang="en-US" dirty="0"/>
              <a:t>实验，采用</a:t>
            </a:r>
            <a:r>
              <a:rPr lang="en-US" altLang="zh-CN" dirty="0"/>
              <a:t>MAPS</a:t>
            </a:r>
            <a:r>
              <a:rPr lang="zh-CN" altLang="en-US" dirty="0"/>
              <a:t>作为最内层径迹探测器（</a:t>
            </a:r>
            <a:r>
              <a:rPr lang="en-US" altLang="zh-CN" dirty="0"/>
              <a:t>HFT</a:t>
            </a:r>
            <a:r>
              <a:rPr lang="zh-CN" altLang="en-US" dirty="0"/>
              <a:t>）升级的方案，每层的物质量在 </a:t>
            </a:r>
            <a:r>
              <a:rPr lang="en-US" altLang="zh-CN" dirty="0"/>
              <a:t>0.37%X0</a:t>
            </a:r>
            <a:r>
              <a:rPr lang="zh-CN" altLang="en-US" dirty="0"/>
              <a:t>左右。</a:t>
            </a:r>
            <a:endParaRPr lang="en-US" altLang="zh-CN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CERN </a:t>
            </a:r>
            <a:r>
              <a:rPr lang="zh-CN" altLang="en-US" dirty="0"/>
              <a:t>的大型强子对撞机（</a:t>
            </a:r>
            <a:r>
              <a:rPr lang="en-US" altLang="zh-CN" dirty="0"/>
              <a:t>LHC</a:t>
            </a:r>
            <a:r>
              <a:rPr lang="zh-CN" altLang="en-US" dirty="0"/>
              <a:t>）上 </a:t>
            </a:r>
            <a:r>
              <a:rPr lang="en-US" altLang="zh-CN" dirty="0"/>
              <a:t>ALICE </a:t>
            </a:r>
            <a:r>
              <a:rPr lang="zh-CN" altLang="en-US" dirty="0"/>
              <a:t>实验采用 </a:t>
            </a:r>
            <a:r>
              <a:rPr lang="en-US" altLang="zh-CN" dirty="0"/>
              <a:t>MAPS </a:t>
            </a:r>
            <a:r>
              <a:rPr lang="zh-CN" altLang="en-US" dirty="0"/>
              <a:t>作为内径迹室系统（</a:t>
            </a:r>
            <a:r>
              <a:rPr lang="en-US" altLang="zh-CN" dirty="0"/>
              <a:t>ITS</a:t>
            </a:r>
            <a:r>
              <a:rPr lang="zh-CN" altLang="en-US" dirty="0"/>
              <a:t>）升级的探测器。</a:t>
            </a:r>
            <a:endParaRPr lang="en-US" altLang="zh-CN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MAPS </a:t>
            </a:r>
            <a:r>
              <a:rPr lang="zh-CN" altLang="en-US" dirty="0"/>
              <a:t>用于带电粒子探测具有以下优点：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极高的空间分辨（几个 </a:t>
            </a:r>
            <a:r>
              <a:rPr lang="en-US" altLang="zh-CN" dirty="0" err="1"/>
              <a:t>μm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计数率（</a:t>
            </a:r>
            <a:r>
              <a:rPr lang="en-US" altLang="zh-CN" dirty="0"/>
              <a:t>&gt;10</a:t>
            </a:r>
            <a:r>
              <a:rPr lang="en-US" altLang="zh-CN" baseline="30000" dirty="0"/>
              <a:t>8</a:t>
            </a:r>
            <a:r>
              <a:rPr lang="en-US" altLang="zh-CN" dirty="0"/>
              <a:t>Hz/cm</a:t>
            </a:r>
            <a:r>
              <a:rPr lang="en-US" altLang="zh-CN" baseline="30000" dirty="0"/>
              <a:t>2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探测效率（～</a:t>
            </a:r>
            <a:r>
              <a:rPr lang="en-US" altLang="zh-CN" dirty="0"/>
              <a:t>100%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较好的抗辐照能力（～</a:t>
            </a:r>
            <a:r>
              <a:rPr lang="en-US" altLang="zh-CN" dirty="0"/>
              <a:t>10</a:t>
            </a:r>
            <a:r>
              <a:rPr lang="en-US" altLang="zh-CN" baseline="30000" dirty="0"/>
              <a:t>13</a:t>
            </a:r>
            <a:r>
              <a:rPr lang="en-US" altLang="zh-CN" dirty="0"/>
              <a:t>neq/cm</a:t>
            </a:r>
            <a:r>
              <a:rPr lang="en-US" altLang="zh-CN" baseline="30000" dirty="0"/>
              <a:t>2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可在室温条件下</a:t>
            </a:r>
            <a:r>
              <a:rPr lang="zh-CN" altLang="en-US" dirty="0" smtClean="0"/>
              <a:t>工作</a:t>
            </a:r>
            <a:endParaRPr lang="en-US" altLang="zh-CN" dirty="0" smtClean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1E1ECD21-F05F-4DA0-9808-A083D9AB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5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0133" y="135467"/>
            <a:ext cx="529779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MAPS</a:t>
            </a:r>
            <a:r>
              <a:rPr lang="zh-CN" altLang="zh-CN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像素</a:t>
            </a:r>
            <a:r>
              <a:rPr lang="zh-CN" altLang="zh-CN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探测器</a:t>
            </a:r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实验室模型</a:t>
            </a:r>
            <a:endParaRPr lang="en-US" altLang="zh-CN" sz="2800" b="1" u="sng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</a:endParaRPr>
          </a:p>
          <a:p>
            <a:endParaRPr lang="zh-CN" altLang="en-US" u="sng" dirty="0"/>
          </a:p>
        </p:txBody>
      </p:sp>
      <p:sp>
        <p:nvSpPr>
          <p:cNvPr id="6" name="文本框 5"/>
          <p:cNvSpPr txBox="1"/>
          <p:nvPr/>
        </p:nvSpPr>
        <p:spPr>
          <a:xfrm>
            <a:off x="408372" y="856974"/>
            <a:ext cx="113722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MAPS</a:t>
            </a:r>
            <a:r>
              <a:rPr lang="zh-CN" altLang="zh-CN" dirty="0">
                <a:latin typeface="微软雅黑" panose="020B0503020204020204" pitchFamily="34" charset="-122"/>
              </a:rPr>
              <a:t>像素</a:t>
            </a:r>
            <a:r>
              <a:rPr lang="zh-CN" altLang="zh-CN" dirty="0" smtClean="0">
                <a:latin typeface="微软雅黑" panose="020B0503020204020204" pitchFamily="34" charset="-122"/>
              </a:rPr>
              <a:t>探测器</a:t>
            </a:r>
            <a:r>
              <a:rPr lang="zh-CN" altLang="en-US" dirty="0" smtClean="0">
                <a:latin typeface="微软雅黑" panose="020B0503020204020204" pitchFamily="34" charset="-122"/>
              </a:rPr>
              <a:t>实验室</a:t>
            </a:r>
            <a:r>
              <a:rPr lang="zh-CN" altLang="en-US" dirty="0" smtClean="0"/>
              <a:t>模型</a:t>
            </a:r>
            <a:r>
              <a:rPr lang="zh-CN" altLang="en-US" dirty="0"/>
              <a:t>如图所示：</a:t>
            </a:r>
            <a:endParaRPr lang="en-US" altLang="zh-CN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共有</a:t>
            </a:r>
            <a:r>
              <a:rPr lang="en-US" altLang="zh-CN" dirty="0"/>
              <a:t>5</a:t>
            </a:r>
            <a:r>
              <a:rPr lang="zh-CN" altLang="en-US" dirty="0"/>
              <a:t>个柔性帧板</a:t>
            </a:r>
            <a:r>
              <a:rPr lang="zh-CN" altLang="en-US" dirty="0" smtClean="0"/>
              <a:t>（</a:t>
            </a:r>
            <a:r>
              <a:rPr lang="zh-CN" altLang="en-US" dirty="0" smtClean="0"/>
              <a:t>下称</a:t>
            </a:r>
            <a:r>
              <a:rPr lang="en-US" altLang="zh-CN" dirty="0" smtClean="0"/>
              <a:t>Ladder</a:t>
            </a:r>
            <a:r>
              <a:rPr lang="zh-CN" altLang="en-US" dirty="0"/>
              <a:t>），其中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5</a:t>
            </a:r>
            <a:r>
              <a:rPr lang="zh-CN" altLang="en-US" dirty="0"/>
              <a:t>号</a:t>
            </a:r>
            <a:r>
              <a:rPr lang="en-US" altLang="zh-CN" dirty="0"/>
              <a:t>Ladder</a:t>
            </a:r>
            <a:r>
              <a:rPr lang="zh-CN" altLang="en-US" dirty="0"/>
              <a:t>贴有两块探测器芯片</a:t>
            </a:r>
            <a:r>
              <a:rPr lang="zh-CN" altLang="en-US" dirty="0" smtClean="0"/>
              <a:t>（</a:t>
            </a:r>
            <a:r>
              <a:rPr lang="en-US" altLang="zh-CN" dirty="0" smtClean="0"/>
              <a:t>Mimosa_28 Sensor</a:t>
            </a:r>
            <a:r>
              <a:rPr lang="zh-CN" altLang="en-US" dirty="0"/>
              <a:t>），</a:t>
            </a:r>
            <a:r>
              <a:rPr lang="en-US" altLang="zh-CN" dirty="0"/>
              <a:t>3</a:t>
            </a:r>
            <a:r>
              <a:rPr lang="zh-CN" altLang="en-US" dirty="0"/>
              <a:t>号</a:t>
            </a:r>
            <a:r>
              <a:rPr lang="en-US" altLang="zh-CN" dirty="0"/>
              <a:t>ladder</a:t>
            </a:r>
            <a:r>
              <a:rPr lang="zh-CN" altLang="en-US" dirty="0"/>
              <a:t>贴有</a:t>
            </a:r>
            <a:r>
              <a:rPr lang="en-US" altLang="zh-CN" dirty="0"/>
              <a:t>10</a:t>
            </a:r>
            <a:r>
              <a:rPr lang="zh-CN" altLang="en-US" dirty="0"/>
              <a:t>块探测器芯片，贴两块芯片的</a:t>
            </a:r>
            <a:r>
              <a:rPr lang="en-US" altLang="zh-CN" dirty="0"/>
              <a:t>ladder</a:t>
            </a:r>
            <a:r>
              <a:rPr lang="zh-CN" altLang="en-US" dirty="0"/>
              <a:t>用作“束流望远镜”来确定束流位置，</a:t>
            </a:r>
            <a:r>
              <a:rPr lang="en-US" altLang="zh-CN" dirty="0"/>
              <a:t>10</a:t>
            </a:r>
            <a:r>
              <a:rPr lang="zh-CN" altLang="en-US" dirty="0"/>
              <a:t>块芯片</a:t>
            </a:r>
            <a:r>
              <a:rPr lang="en-US" altLang="zh-CN" dirty="0"/>
              <a:t>ladder</a:t>
            </a:r>
            <a:r>
              <a:rPr lang="zh-CN" altLang="en-US" dirty="0"/>
              <a:t>来获取束流数据信息</a:t>
            </a:r>
            <a:endParaRPr lang="en-US" altLang="zh-CN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有一个控制板扇出</a:t>
            </a:r>
            <a:r>
              <a:rPr lang="en-US" altLang="zh-CN" dirty="0"/>
              <a:t>START/STOP</a:t>
            </a:r>
            <a:r>
              <a:rPr lang="zh-CN" altLang="en-US" dirty="0"/>
              <a:t>信号给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Ladder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/>
              <a:t>六块电子学板分别连接电子学读出板，六块电子学读出板连接千兆网络交换机，交换机连接控制计算机。</a:t>
            </a:r>
            <a:r>
              <a:rPr lang="en-US" altLang="zh-CN" dirty="0"/>
              <a:t>   </a:t>
            </a:r>
            <a:endParaRPr lang="zh-CN" altLang="en-US" dirty="0"/>
          </a:p>
        </p:txBody>
      </p:sp>
      <p:pic>
        <p:nvPicPr>
          <p:cNvPr id="1026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8" y="3304708"/>
            <a:ext cx="8116750" cy="3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1A75EBCF-3F20-47B7-8BC6-A0AA5FCC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43C263E-498C-4013-8E30-C79D5B982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62" y="3429000"/>
            <a:ext cx="3941387" cy="29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" name="PA_文本框 10"/>
          <p:cNvSpPr txBox="1"/>
          <p:nvPr>
            <p:custDataLst>
              <p:tags r:id="rId1"/>
            </p:custDataLst>
          </p:nvPr>
        </p:nvSpPr>
        <p:spPr>
          <a:xfrm>
            <a:off x="3668486" y="45106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研究</a:t>
            </a:r>
            <a:r>
              <a:rPr lang="zh-CN" altLang="en-US" sz="4000" b="1" dirty="0"/>
              <a:t>内容</a:t>
            </a:r>
          </a:p>
        </p:txBody>
      </p:sp>
      <p:sp>
        <p:nvSpPr>
          <p:cNvPr id="5" name="PA_文本框 24"/>
          <p:cNvSpPr txBox="1"/>
          <p:nvPr>
            <p:custDataLst>
              <p:tags r:id="rId2"/>
            </p:custDataLst>
          </p:nvPr>
        </p:nvSpPr>
        <p:spPr>
          <a:xfrm>
            <a:off x="3193321" y="4486280"/>
            <a:ext cx="5935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</a:rPr>
              <a:t>MAPS DAQ</a:t>
            </a:r>
            <a:r>
              <a:rPr lang="zh-CN" altLang="en-US" sz="2400" dirty="0" smtClean="0">
                <a:latin typeface="微软雅黑" panose="020B0503020204020204" pitchFamily="34" charset="-122"/>
              </a:rPr>
              <a:t>系统开发路线和难点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47101" y="2026215"/>
            <a:ext cx="622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</a:rPr>
              <a:t>实现运行控制、在线数据获取与处理、系统检测等软件基本功能</a:t>
            </a:r>
          </a:p>
        </p:txBody>
      </p:sp>
      <p:sp>
        <p:nvSpPr>
          <p:cNvPr id="7" name="PA_文本框 24"/>
          <p:cNvSpPr txBox="1"/>
          <p:nvPr>
            <p:custDataLst>
              <p:tags r:id="rId3"/>
            </p:custDataLst>
          </p:nvPr>
        </p:nvSpPr>
        <p:spPr>
          <a:xfrm>
            <a:off x="3193321" y="3356099"/>
            <a:ext cx="5935522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微软雅黑" panose="020B0503020204020204" pitchFamily="34" charset="-122"/>
              </a:rPr>
              <a:t>操作</a:t>
            </a:r>
            <a:r>
              <a:rPr lang="zh-CN" altLang="en-US" sz="2400" dirty="0" smtClean="0">
                <a:latin typeface="微软雅黑" panose="020B0503020204020204" pitchFamily="34" charset="-122"/>
              </a:rPr>
              <a:t>界面和在线显示功能开发</a:t>
            </a:r>
            <a:endParaRPr lang="en-US" altLang="zh-CN" sz="2400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8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6419" y="1353893"/>
            <a:ext cx="11063413" cy="390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配置模块</a:t>
            </a:r>
            <a:r>
              <a:rPr lang="en-US" altLang="zh-CN" sz="2400" b="1" dirty="0"/>
              <a:t>      </a:t>
            </a:r>
            <a:r>
              <a:rPr lang="zh-CN" altLang="en-US" sz="2400" dirty="0"/>
              <a:t>：通过</a:t>
            </a:r>
            <a:r>
              <a:rPr lang="en-US" altLang="zh-CN" sz="2400" dirty="0" err="1"/>
              <a:t>SiTCP</a:t>
            </a:r>
            <a:r>
              <a:rPr lang="zh-CN" altLang="en-US" sz="2400" dirty="0"/>
              <a:t>的</a:t>
            </a:r>
            <a:r>
              <a:rPr lang="en-US" altLang="zh-CN" sz="2400" dirty="0"/>
              <a:t>UDP Socket</a:t>
            </a:r>
            <a:r>
              <a:rPr lang="zh-CN" altLang="en-US" sz="2400" dirty="0"/>
              <a:t>配置</a:t>
            </a:r>
            <a:r>
              <a:rPr lang="zh-CN" altLang="zh-CN" sz="2400" dirty="0"/>
              <a:t>相关</a:t>
            </a:r>
            <a:r>
              <a:rPr lang="zh-CN" altLang="en-US" sz="2400" dirty="0"/>
              <a:t>实</a:t>
            </a:r>
            <a:r>
              <a:rPr lang="zh-CN" altLang="zh-CN" sz="2400" dirty="0"/>
              <a:t>验参数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运行控制模块</a:t>
            </a:r>
            <a:r>
              <a:rPr lang="zh-CN" altLang="en-US" sz="2400" dirty="0"/>
              <a:t>：</a:t>
            </a:r>
            <a:r>
              <a:rPr lang="zh-CN" altLang="zh-CN" sz="2400" dirty="0"/>
              <a:t>各个模块之间的运行状态管理和消息传递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取数模块</a:t>
            </a:r>
            <a:r>
              <a:rPr lang="en-US" altLang="zh-CN" sz="2400" b="1" dirty="0"/>
              <a:t>      </a:t>
            </a:r>
            <a:r>
              <a:rPr lang="zh-CN" altLang="en-US" sz="2400" dirty="0"/>
              <a:t>：通过</a:t>
            </a:r>
            <a:r>
              <a:rPr lang="en-US" altLang="zh-CN" sz="2400" dirty="0"/>
              <a:t>TCP</a:t>
            </a:r>
            <a:r>
              <a:rPr lang="zh-CN" altLang="en-US" sz="2400" dirty="0"/>
              <a:t> </a:t>
            </a:r>
            <a:r>
              <a:rPr lang="en-US" altLang="zh-CN" sz="2400" dirty="0"/>
              <a:t>Socket</a:t>
            </a:r>
            <a:r>
              <a:rPr lang="zh-CN" altLang="en-US" sz="2400" dirty="0"/>
              <a:t>高速获取数据，缓存到环形缓冲区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分析模块</a:t>
            </a:r>
            <a:r>
              <a:rPr lang="en-US" altLang="zh-CN" sz="2400" b="1" dirty="0"/>
              <a:t>      </a:t>
            </a:r>
            <a:r>
              <a:rPr lang="zh-CN" altLang="en-US" sz="2400" dirty="0"/>
              <a:t>：快速筛选环形缓冲区的数据，获得正确数据包，缓存到组装队列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在线组装模块</a:t>
            </a:r>
            <a:r>
              <a:rPr lang="zh-CN" altLang="en-US" sz="2400" dirty="0"/>
              <a:t>：从组装队列取得数据包，组装为完整实例，存盘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在线模块</a:t>
            </a:r>
            <a:r>
              <a:rPr lang="en-US" altLang="zh-CN" sz="2400" b="1" dirty="0"/>
              <a:t>      </a:t>
            </a:r>
            <a:r>
              <a:rPr lang="zh-CN" altLang="en-US" sz="2400" dirty="0"/>
              <a:t>：控制操作面板，实时显示数据分布绘图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温度监控模块</a:t>
            </a:r>
            <a:r>
              <a:rPr lang="zh-CN" altLang="en-US" sz="2400" dirty="0"/>
              <a:t>：实时监控探测器模块附近的环境温度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31F030C4-3798-41C4-9587-5BF9C290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6027" y="2546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软件基本功能</a:t>
            </a:r>
          </a:p>
        </p:txBody>
      </p:sp>
    </p:spTree>
    <p:extLst>
      <p:ext uri="{BB962C8B-B14F-4D97-AF65-F5344CB8AC3E}">
        <p14:creationId xmlns:p14="http://schemas.microsoft.com/office/powerpoint/2010/main" val="19684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1896" y="861905"/>
            <a:ext cx="110634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</a:rPr>
              <a:t>操作界面在</a:t>
            </a:r>
            <a:r>
              <a:rPr lang="en-US" altLang="zh-CN" dirty="0">
                <a:latin typeface="微软雅黑" panose="020B0503020204020204" pitchFamily="34" charset="-122"/>
              </a:rPr>
              <a:t>Linux</a:t>
            </a:r>
            <a:r>
              <a:rPr lang="zh-CN" altLang="en-US" dirty="0">
                <a:latin typeface="微软雅黑" panose="020B0503020204020204" pitchFamily="34" charset="-122"/>
              </a:rPr>
              <a:t>系统下用</a:t>
            </a:r>
            <a:r>
              <a:rPr lang="en-US" altLang="zh-CN" dirty="0" err="1">
                <a:latin typeface="微软雅黑" panose="020B0503020204020204" pitchFamily="34" charset="-122"/>
              </a:rPr>
              <a:t>Qt</a:t>
            </a:r>
            <a:r>
              <a:rPr lang="en-US" altLang="zh-CN" dirty="0">
                <a:latin typeface="微软雅黑" panose="020B0503020204020204" pitchFamily="34" charset="-122"/>
              </a:rPr>
              <a:t>-Designer</a:t>
            </a:r>
            <a:r>
              <a:rPr lang="zh-CN" altLang="en-US" dirty="0">
                <a:latin typeface="微软雅黑" panose="020B0503020204020204" pitchFamily="34" charset="-122"/>
              </a:rPr>
              <a:t>开发，在线显示使用了</a:t>
            </a:r>
            <a:r>
              <a:rPr lang="en-US" altLang="zh-CN" dirty="0">
                <a:latin typeface="微软雅黑" panose="020B0503020204020204" pitchFamily="34" charset="-122"/>
              </a:rPr>
              <a:t>CERN</a:t>
            </a:r>
            <a:r>
              <a:rPr lang="zh-CN" altLang="en-US" dirty="0">
                <a:latin typeface="微软雅黑" panose="020B0503020204020204" pitchFamily="34" charset="-122"/>
              </a:rPr>
              <a:t>开发的</a:t>
            </a:r>
            <a:r>
              <a:rPr lang="en-US" altLang="zh-CN" dirty="0">
                <a:latin typeface="微软雅黑" panose="020B0503020204020204" pitchFamily="34" charset="-122"/>
              </a:rPr>
              <a:t>ROOT</a:t>
            </a:r>
            <a:r>
              <a:rPr lang="zh-CN" altLang="en-US" dirty="0">
                <a:latin typeface="微软雅黑" panose="020B0503020204020204" pitchFamily="34" charset="-122"/>
              </a:rPr>
              <a:t>工具绘图。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" y="1525006"/>
            <a:ext cx="5326845" cy="47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 flipH="1">
            <a:off x="8006569" y="1525006"/>
            <a:ext cx="2382794" cy="6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7785" y="1525007"/>
            <a:ext cx="6184989" cy="47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728607" y="63176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>
                <a:latin typeface="微软雅黑" panose="020B0503020204020204" pitchFamily="34" charset="-122"/>
              </a:rPr>
              <a:t>放射源实验</a:t>
            </a:r>
            <a:r>
              <a:rPr lang="zh-CN" altLang="en-US" dirty="0">
                <a:latin typeface="微软雅黑" panose="020B0503020204020204" pitchFamily="34" charset="-122"/>
              </a:rPr>
              <a:t>芯片着火分布图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28553" y="6407249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DAQ</a:t>
            </a:r>
            <a:r>
              <a:rPr lang="zh-CN" altLang="zh-CN" dirty="0">
                <a:latin typeface="微软雅黑" panose="020B0503020204020204" pitchFamily="34" charset="-122"/>
              </a:rPr>
              <a:t>操作界面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0D3D45-4382-4E7A-AA93-42916DB5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799" y="165273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u="sng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</a:rPr>
              <a:t>操作界面开发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58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0952" y="144351"/>
            <a:ext cx="5781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latin typeface="微软雅黑" panose="020B0503020204020204" pitchFamily="34" charset="-122"/>
              </a:rPr>
              <a:t>MAPS DAQ</a:t>
            </a:r>
            <a:r>
              <a:rPr lang="zh-CN" altLang="en-US" sz="2800" b="1" u="sng" dirty="0" smtClean="0">
                <a:latin typeface="微软雅黑" panose="020B0503020204020204" pitchFamily="34" charset="-122"/>
              </a:rPr>
              <a:t>系统开发</a:t>
            </a:r>
            <a:r>
              <a:rPr lang="zh-CN" altLang="en-US" sz="2800" b="1" u="sng" dirty="0">
                <a:latin typeface="微软雅黑" panose="020B0503020204020204" pitchFamily="34" charset="-122"/>
              </a:rPr>
              <a:t>路线和难点</a:t>
            </a:r>
          </a:p>
          <a:p>
            <a:endParaRPr lang="zh-CN" altLang="en-US" u="sng" dirty="0"/>
          </a:p>
        </p:txBody>
      </p:sp>
      <p:sp>
        <p:nvSpPr>
          <p:cNvPr id="3" name="文本框 2"/>
          <p:cNvSpPr txBox="1"/>
          <p:nvPr/>
        </p:nvSpPr>
        <p:spPr>
          <a:xfrm>
            <a:off x="148371" y="944570"/>
            <a:ext cx="112054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2000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MAPS DAQ</a:t>
            </a:r>
            <a:r>
              <a:rPr lang="zh-CN" altLang="en-US" sz="2000" dirty="0"/>
              <a:t>系统需要对</a:t>
            </a:r>
            <a:r>
              <a:rPr lang="en-US" altLang="zh-CN" sz="2000" dirty="0"/>
              <a:t>5</a:t>
            </a:r>
            <a:r>
              <a:rPr lang="zh-CN" altLang="en-US" sz="2000" dirty="0"/>
              <a:t>个</a:t>
            </a:r>
            <a:r>
              <a:rPr lang="en-US" altLang="zh-CN" sz="2000" dirty="0"/>
              <a:t>Ladder</a:t>
            </a:r>
            <a:r>
              <a:rPr lang="zh-CN" altLang="en-US" sz="2000" dirty="0"/>
              <a:t>同时取</a:t>
            </a:r>
            <a:r>
              <a:rPr lang="zh-CN" altLang="en-US" sz="2000" dirty="0" smtClean="0"/>
              <a:t>数</a:t>
            </a:r>
            <a:r>
              <a:rPr lang="zh-CN" altLang="en-US" sz="2000" dirty="0"/>
              <a:t>。</a:t>
            </a:r>
            <a:r>
              <a:rPr lang="zh-CN" altLang="en-US" sz="2000" dirty="0" smtClean="0"/>
              <a:t>硅</a:t>
            </a:r>
            <a:r>
              <a:rPr lang="zh-CN" altLang="en-US" sz="2000" dirty="0"/>
              <a:t>像素探测器芯片产生的数据量很大，读出电子学存储资源有限，需要</a:t>
            </a:r>
            <a:r>
              <a:rPr lang="en-US" altLang="zh-CN" sz="2000" dirty="0"/>
              <a:t>DAQ</a:t>
            </a:r>
            <a:r>
              <a:rPr lang="zh-CN" altLang="en-US" sz="2000" dirty="0"/>
              <a:t>及时读出前端数据并进行在线处理、显示和存储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u="sng" dirty="0">
              <a:solidFill>
                <a:srgbClr val="0000FF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每个</a:t>
            </a:r>
            <a:r>
              <a:rPr lang="en-US" altLang="zh-CN" sz="2000" dirty="0" smtClean="0"/>
              <a:t>Ladder</a:t>
            </a:r>
            <a:r>
              <a:rPr lang="zh-CN" altLang="en-US" sz="2000" dirty="0" smtClean="0"/>
              <a:t>开辟一个单独线程（</a:t>
            </a:r>
            <a:r>
              <a:rPr lang="en-US" altLang="zh-CN" sz="2000" dirty="0" smtClean="0"/>
              <a:t>Ladder</a:t>
            </a:r>
            <a:r>
              <a:rPr lang="zh-CN" altLang="en-US" sz="2000" dirty="0" smtClean="0"/>
              <a:t>级线程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Ladder</a:t>
            </a:r>
            <a:r>
              <a:rPr lang="zh-CN" altLang="en-US" sz="2000" dirty="0"/>
              <a:t>级</a:t>
            </a:r>
            <a:r>
              <a:rPr lang="zh-CN" altLang="en-US" sz="2000" dirty="0" smtClean="0"/>
              <a:t>线程内部在开辟数据</a:t>
            </a:r>
            <a:r>
              <a:rPr lang="zh-CN" altLang="en-US" sz="2000" dirty="0"/>
              <a:t>检查、分析、组装和存储</a:t>
            </a:r>
            <a:r>
              <a:rPr lang="zh-CN" altLang="en-US" sz="2000" dirty="0" smtClean="0"/>
              <a:t>等分支</a:t>
            </a:r>
            <a:r>
              <a:rPr lang="zh-CN" altLang="en-US" sz="2000" dirty="0" smtClean="0"/>
              <a:t>线程</a:t>
            </a:r>
            <a:endParaRPr lang="en-US" altLang="zh-CN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FF0000"/>
                </a:solidFill>
              </a:rPr>
              <a:t>     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FF0000"/>
                </a:solidFill>
              </a:rPr>
              <a:t>众多</a:t>
            </a:r>
            <a:r>
              <a:rPr lang="zh-CN" altLang="en-US" sz="2000" dirty="0">
                <a:solidFill>
                  <a:srgbClr val="FF0000"/>
                </a:solidFill>
              </a:rPr>
              <a:t>线程之间的消息传递和数据缓存</a:t>
            </a:r>
            <a:r>
              <a:rPr lang="zh-CN" altLang="en-US" sz="2000" dirty="0" smtClean="0">
                <a:solidFill>
                  <a:srgbClr val="FF0000"/>
                </a:solidFill>
              </a:rPr>
              <a:t>是难点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   </a:t>
            </a:r>
            <a:r>
              <a:rPr lang="zh-CN" altLang="en-US" sz="2000" dirty="0" smtClean="0"/>
              <a:t>在</a:t>
            </a:r>
            <a:r>
              <a:rPr lang="zh-CN" altLang="en-US" sz="2000" dirty="0"/>
              <a:t>整个</a:t>
            </a:r>
            <a:r>
              <a:rPr lang="en-US" altLang="zh-CN" sz="2000" dirty="0"/>
              <a:t>DAQ</a:t>
            </a:r>
            <a:r>
              <a:rPr lang="zh-CN" altLang="en-US" sz="2000" dirty="0"/>
              <a:t>系统中，采用了</a:t>
            </a:r>
            <a:r>
              <a:rPr lang="en-US" altLang="zh-CN" sz="2000" dirty="0" err="1">
                <a:solidFill>
                  <a:srgbClr val="0000FF"/>
                </a:solidFill>
              </a:rPr>
              <a:t>redis</a:t>
            </a:r>
            <a:r>
              <a:rPr lang="zh-CN" altLang="en-US" sz="2000" dirty="0">
                <a:solidFill>
                  <a:srgbClr val="0000FF"/>
                </a:solidFill>
              </a:rPr>
              <a:t>的发布订阅模式作为消息中间件</a:t>
            </a:r>
            <a:r>
              <a:rPr lang="zh-CN" altLang="en-US" sz="2000" dirty="0"/>
              <a:t>，连接到本次实验创建的</a:t>
            </a:r>
            <a:r>
              <a:rPr lang="en-US" altLang="zh-CN" sz="2000" dirty="0" err="1">
                <a:solidFill>
                  <a:srgbClr val="0000FF"/>
                </a:solidFill>
              </a:rPr>
              <a:t>redis</a:t>
            </a:r>
            <a:r>
              <a:rPr lang="zh-CN" altLang="en-US" sz="2000" dirty="0">
                <a:solidFill>
                  <a:srgbClr val="0000FF"/>
                </a:solidFill>
              </a:rPr>
              <a:t>数据库</a:t>
            </a:r>
            <a:r>
              <a:rPr lang="zh-CN" altLang="en-US" sz="2000" dirty="0"/>
              <a:t>，在这个数据库里面建立很多</a:t>
            </a:r>
            <a:r>
              <a:rPr lang="en-US" altLang="zh-CN" sz="2000" dirty="0"/>
              <a:t>channel</a:t>
            </a:r>
            <a:r>
              <a:rPr lang="zh-CN" altLang="en-US" sz="2000" dirty="0"/>
              <a:t>，每个线程可以订阅</a:t>
            </a:r>
            <a:r>
              <a:rPr lang="en-US" altLang="zh-CN" sz="2000" dirty="0"/>
              <a:t>channel</a:t>
            </a:r>
            <a:r>
              <a:rPr lang="zh-CN" altLang="en-US" sz="2000" dirty="0"/>
              <a:t>获得信息，也可以在</a:t>
            </a:r>
            <a:r>
              <a:rPr lang="en-US" altLang="zh-CN" sz="2000" dirty="0"/>
              <a:t>channel</a:t>
            </a:r>
            <a:r>
              <a:rPr lang="zh-CN" altLang="en-US" sz="2000" dirty="0"/>
              <a:t>发布信息。</a:t>
            </a:r>
            <a:endParaRPr lang="en-US" altLang="zh-CN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9672B37-15C7-42D9-8582-9AA3143F6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D35F1-C8A2-4A57-8FB7-EAFE3FD7B39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111" y="117718"/>
            <a:ext cx="5781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>
                <a:latin typeface="微软雅黑" panose="020B0503020204020204" pitchFamily="34" charset="-122"/>
              </a:rPr>
              <a:t>MAPS DAQ</a:t>
            </a:r>
            <a:r>
              <a:rPr lang="zh-CN" altLang="en-US" sz="2800" b="1" u="sng" dirty="0" smtClean="0">
                <a:latin typeface="微软雅黑" panose="020B0503020204020204" pitchFamily="34" charset="-122"/>
              </a:rPr>
              <a:t>系统开发</a:t>
            </a:r>
            <a:r>
              <a:rPr lang="zh-CN" altLang="en-US" sz="2800" b="1" u="sng" dirty="0">
                <a:latin typeface="微软雅黑" panose="020B0503020204020204" pitchFamily="34" charset="-122"/>
              </a:rPr>
              <a:t>路线和难点</a:t>
            </a:r>
          </a:p>
          <a:p>
            <a:endParaRPr lang="zh-CN" altLang="en-US" u="sng" dirty="0"/>
          </a:p>
        </p:txBody>
      </p:sp>
      <p:sp>
        <p:nvSpPr>
          <p:cNvPr id="6" name="文本框 5"/>
          <p:cNvSpPr txBox="1"/>
          <p:nvPr/>
        </p:nvSpPr>
        <p:spPr>
          <a:xfrm>
            <a:off x="149111" y="1029809"/>
            <a:ext cx="1121523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在取数和分析模块之间使用</a:t>
            </a:r>
            <a:r>
              <a:rPr lang="zh-CN" altLang="en-US" sz="2000" dirty="0">
                <a:solidFill>
                  <a:srgbClr val="0000FF"/>
                </a:solidFill>
              </a:rPr>
              <a:t>环形缓冲区</a:t>
            </a:r>
            <a:r>
              <a:rPr lang="zh-CN" altLang="en-US" sz="2000" dirty="0"/>
              <a:t>数据结构作为缓存，存放通信中发送和接收的数据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altLang="zh-CN" sz="20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环形缓冲区是一个先进先出的循环缓冲区，可以向通信程序提供对缓冲区的互斥访问。</a:t>
            </a:r>
            <a:endParaRPr lang="en-US" altLang="zh-CN" sz="2000" dirty="0"/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取数功能和分析功能在不同线程，但是一一对应，也不会产生线程安全问题，节省了锁的开销。</a:t>
            </a:r>
            <a:endParaRPr lang="en-US" altLang="zh-CN" sz="20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altLang="zh-CN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/>
              <a:t>     在分析模块和组装模块之间使用</a:t>
            </a:r>
            <a:r>
              <a:rPr lang="zh-CN" altLang="en-US" sz="2000" dirty="0">
                <a:solidFill>
                  <a:srgbClr val="0000FF"/>
                </a:solidFill>
              </a:rPr>
              <a:t>阻塞队列</a:t>
            </a:r>
            <a:r>
              <a:rPr lang="en-US" altLang="zh-CN" sz="2000" dirty="0" err="1">
                <a:solidFill>
                  <a:srgbClr val="0000FF"/>
                </a:solidFill>
              </a:rPr>
              <a:t>LinkedBlockingQueue</a:t>
            </a:r>
            <a:r>
              <a:rPr lang="zh-CN" altLang="en-US" sz="2000" dirty="0"/>
              <a:t>作为缓存，这种队列实现是线程安全的，实现了先进先出等特性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zh-CN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对于每一个分析线程，需要维护两个阻塞队列，一个存储</a:t>
            </a:r>
            <a:r>
              <a:rPr lang="en-US" altLang="zh-CN" sz="2000" dirty="0"/>
              <a:t>Trigger</a:t>
            </a:r>
            <a:r>
              <a:rPr lang="zh-CN" altLang="en-US" sz="2000" dirty="0"/>
              <a:t>，另一个存储数据包。</a:t>
            </a:r>
            <a:endParaRPr lang="en-US" altLang="zh-CN" sz="20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/>
              <a:t>组装线程从上述两个队列中获得</a:t>
            </a:r>
            <a:r>
              <a:rPr lang="en-US" altLang="zh-CN" sz="2000" dirty="0"/>
              <a:t>Trigger</a:t>
            </a:r>
            <a:r>
              <a:rPr lang="zh-CN" altLang="en-US" sz="2000" dirty="0"/>
              <a:t>信息作为判选标准（</a:t>
            </a:r>
            <a:r>
              <a:rPr lang="en-US" altLang="zh-CN" sz="2000" dirty="0"/>
              <a:t>MAPS</a:t>
            </a:r>
            <a:r>
              <a:rPr lang="zh-CN" altLang="en-US" sz="2000" dirty="0"/>
              <a:t>判选标准：不同</a:t>
            </a:r>
            <a:r>
              <a:rPr lang="en-US" altLang="zh-CN" sz="2000" dirty="0"/>
              <a:t>Ladder</a:t>
            </a:r>
            <a:r>
              <a:rPr lang="zh-CN" altLang="en-US" sz="2000" dirty="0"/>
              <a:t>同一</a:t>
            </a:r>
            <a:r>
              <a:rPr lang="en-US" altLang="zh-CN" sz="2000" dirty="0"/>
              <a:t>Trigger</a:t>
            </a:r>
            <a:r>
              <a:rPr lang="zh-CN" altLang="en-US" sz="2000" dirty="0"/>
              <a:t>数据包作为一个事例打包），之后根据判选结果将事例存盘。</a:t>
            </a:r>
            <a:endParaRPr lang="en-US" altLang="zh-CN" sz="2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0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4569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1207</Words>
  <Application>Microsoft Office PowerPoint</Application>
  <PresentationFormat>宽屏</PresentationFormat>
  <Paragraphs>104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Source Han Serif SC</vt:lpstr>
      <vt:lpstr>方正兰亭超细黑简体</vt:lpstr>
      <vt:lpstr>黑体</vt:lpstr>
      <vt:lpstr>楷体_GB2312</vt:lpstr>
      <vt:lpstr>宋体</vt:lpstr>
      <vt:lpstr>微软雅黑</vt:lpstr>
      <vt:lpstr>义启小魏楷</vt:lpstr>
      <vt:lpstr>Arial</vt:lpstr>
      <vt:lpstr>Calibri</vt:lpstr>
      <vt:lpstr>Segoe UI Light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MAPS系统在IPHC的联调及放射源实验</vt:lpstr>
      <vt:lpstr>MAPS系统在DESY（T24）的束流实验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dgbtds</cp:lastModifiedBy>
  <cp:revision>112</cp:revision>
  <dcterms:created xsi:type="dcterms:W3CDTF">2017-05-25T10:36:18Z</dcterms:created>
  <dcterms:modified xsi:type="dcterms:W3CDTF">2019-07-16T16:49:46Z</dcterms:modified>
</cp:coreProperties>
</file>