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331" r:id="rId4"/>
    <p:sldId id="347" r:id="rId5"/>
    <p:sldId id="348" r:id="rId6"/>
    <p:sldId id="349" r:id="rId7"/>
    <p:sldId id="259" r:id="rId8"/>
    <p:sldId id="325" r:id="rId9"/>
    <p:sldId id="328" r:id="rId10"/>
    <p:sldId id="350" r:id="rId11"/>
    <p:sldId id="332" r:id="rId12"/>
    <p:sldId id="269" r:id="rId13"/>
    <p:sldId id="330" r:id="rId14"/>
    <p:sldId id="333" r:id="rId15"/>
    <p:sldId id="326" r:id="rId16"/>
    <p:sldId id="335" r:id="rId17"/>
    <p:sldId id="336" r:id="rId18"/>
    <p:sldId id="337" r:id="rId19"/>
    <p:sldId id="338" r:id="rId20"/>
    <p:sldId id="339" r:id="rId21"/>
    <p:sldId id="342" r:id="rId22"/>
    <p:sldId id="266" r:id="rId23"/>
    <p:sldId id="344" r:id="rId24"/>
    <p:sldId id="345" r:id="rId25"/>
    <p:sldId id="265" r:id="rId26"/>
    <p:sldId id="327" r:id="rId27"/>
    <p:sldId id="346" r:id="rId28"/>
    <p:sldId id="329" r:id="rId29"/>
    <p:sldId id="267" r:id="rId30"/>
    <p:sldId id="343" r:id="rId31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0F6ECF-7495-415C-80E2-7D578A39BB06}" v="4" dt="2019-05-03T10:17:39.3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8" y="3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. M. P. Chu" userId="6c7a610e17e1589e" providerId="LiveId" clId="{1EA5B2E9-9FD2-44A1-8637-B8899E247EDB}"/>
    <pc:docChg chg="modSld">
      <pc:chgData name="C. M. P. Chu" userId="6c7a610e17e1589e" providerId="LiveId" clId="{1EA5B2E9-9FD2-44A1-8637-B8899E247EDB}" dt="2019-05-03T10:16:32.405" v="20" actId="14100"/>
      <pc:docMkLst>
        <pc:docMk/>
      </pc:docMkLst>
      <pc:sldChg chg="delSp modSp">
        <pc:chgData name="C. M. P. Chu" userId="6c7a610e17e1589e" providerId="LiveId" clId="{1EA5B2E9-9FD2-44A1-8637-B8899E247EDB}" dt="2019-05-03T10:16:32.405" v="20" actId="14100"/>
        <pc:sldMkLst>
          <pc:docMk/>
          <pc:sldMk cId="4294065801" sldId="263"/>
        </pc:sldMkLst>
        <pc:spChg chg="mod">
          <ac:chgData name="C. M. P. Chu" userId="6c7a610e17e1589e" providerId="LiveId" clId="{1EA5B2E9-9FD2-44A1-8637-B8899E247EDB}" dt="2019-05-03T10:13:30.175" v="3" actId="20577"/>
          <ac:spMkLst>
            <pc:docMk/>
            <pc:sldMk cId="4294065801" sldId="263"/>
            <ac:spMk id="2" creationId="{EC292DC3-3841-4040-8857-D0AA1CDCC4B2}"/>
          </ac:spMkLst>
        </pc:spChg>
        <pc:picChg chg="del">
          <ac:chgData name="C. M. P. Chu" userId="6c7a610e17e1589e" providerId="LiveId" clId="{1EA5B2E9-9FD2-44A1-8637-B8899E247EDB}" dt="2019-05-03T10:15:56.442" v="7"/>
          <ac:picMkLst>
            <pc:docMk/>
            <pc:sldMk cId="4294065801" sldId="263"/>
            <ac:picMk id="6" creationId="{CE2AAFAB-48BF-44BB-A478-8334EBFC928C}"/>
          </ac:picMkLst>
        </pc:picChg>
        <pc:picChg chg="mod">
          <ac:chgData name="C. M. P. Chu" userId="6c7a610e17e1589e" providerId="LiveId" clId="{1EA5B2E9-9FD2-44A1-8637-B8899E247EDB}" dt="2019-05-03T10:16:32.405" v="20" actId="14100"/>
          <ac:picMkLst>
            <pc:docMk/>
            <pc:sldMk cId="4294065801" sldId="263"/>
            <ac:picMk id="7" creationId="{081AA564-247A-4025-92C4-9C50A2E41894}"/>
          </ac:picMkLst>
        </pc:picChg>
      </pc:sldChg>
      <pc:sldChg chg="addSp modSp">
        <pc:chgData name="C. M. P. Chu" userId="6c7a610e17e1589e" providerId="LiveId" clId="{1EA5B2E9-9FD2-44A1-8637-B8899E247EDB}" dt="2019-05-03T10:16:17.074" v="18" actId="1076"/>
        <pc:sldMkLst>
          <pc:docMk/>
          <pc:sldMk cId="3495136469" sldId="269"/>
        </pc:sldMkLst>
        <pc:spChg chg="mod">
          <ac:chgData name="C. M. P. Chu" userId="6c7a610e17e1589e" providerId="LiveId" clId="{1EA5B2E9-9FD2-44A1-8637-B8899E247EDB}" dt="2019-05-03T10:13:42.267" v="6" actId="20577"/>
          <ac:spMkLst>
            <pc:docMk/>
            <pc:sldMk cId="3495136469" sldId="269"/>
            <ac:spMk id="2" creationId="{EFE0F36C-8B47-4477-A26B-2D9F91C34162}"/>
          </ac:spMkLst>
        </pc:spChg>
        <pc:spChg chg="mod">
          <ac:chgData name="C. M. P. Chu" userId="6c7a610e17e1589e" providerId="LiveId" clId="{1EA5B2E9-9FD2-44A1-8637-B8899E247EDB}" dt="2019-05-03T10:16:07.832" v="16" actId="20577"/>
          <ac:spMkLst>
            <pc:docMk/>
            <pc:sldMk cId="3495136469" sldId="269"/>
            <ac:spMk id="3" creationId="{F80600A5-6446-46BA-AC44-13171C5D9D30}"/>
          </ac:spMkLst>
        </pc:spChg>
        <pc:picChg chg="add mod">
          <ac:chgData name="C. M. P. Chu" userId="6c7a610e17e1589e" providerId="LiveId" clId="{1EA5B2E9-9FD2-44A1-8637-B8899E247EDB}" dt="2019-05-03T10:16:17.074" v="18" actId="1076"/>
          <ac:picMkLst>
            <pc:docMk/>
            <pc:sldMk cId="3495136469" sldId="269"/>
            <ac:picMk id="5" creationId="{641978B8-2F29-4F98-BC03-9C1307F2E42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20FDD7-7D22-436A-8B37-436469F9FD04}" type="doc">
      <dgm:prSet loTypeId="urn:microsoft.com/office/officeart/2005/8/layout/radial4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26F723C1-632C-4A30-A47E-F5467E8D9F83}">
      <dgm:prSet phldrT="[文本]" custT="1"/>
      <dgm:spPr/>
      <dgm:t>
        <a:bodyPr/>
        <a:lstStyle/>
        <a:p>
          <a:r>
            <a:rPr lang="en-US" altLang="zh-CN" sz="2100" b="1" dirty="0"/>
            <a:t>Pandas</a:t>
          </a:r>
        </a:p>
        <a:p>
          <a:r>
            <a:rPr lang="en-US" altLang="zh-CN" sz="2100" b="1" dirty="0" err="1"/>
            <a:t>DataFrame</a:t>
          </a:r>
          <a:endParaRPr lang="zh-CN" altLang="en-US" sz="2100" b="1" dirty="0"/>
        </a:p>
      </dgm:t>
    </dgm:pt>
    <dgm:pt modelId="{236ACB68-2C43-41FC-A02E-C5E34AB11DB3}" type="parTrans" cxnId="{7C2EE3AB-7AA3-4862-A5E4-B2F2A533FAC3}">
      <dgm:prSet/>
      <dgm:spPr/>
      <dgm:t>
        <a:bodyPr/>
        <a:lstStyle/>
        <a:p>
          <a:endParaRPr lang="zh-CN" altLang="en-US"/>
        </a:p>
      </dgm:t>
    </dgm:pt>
    <dgm:pt modelId="{90788CC7-3DE8-4181-9917-B62BD612EA3F}" type="sibTrans" cxnId="{7C2EE3AB-7AA3-4862-A5E4-B2F2A533FAC3}">
      <dgm:prSet/>
      <dgm:spPr/>
      <dgm:t>
        <a:bodyPr/>
        <a:lstStyle/>
        <a:p>
          <a:endParaRPr lang="zh-CN" altLang="en-US"/>
        </a:p>
      </dgm:t>
    </dgm:pt>
    <dgm:pt modelId="{23698B47-4E62-4084-9C29-1FD337571CA0}">
      <dgm:prSet phldrT="[文本]"/>
      <dgm:spPr/>
      <dgm:t>
        <a:bodyPr/>
        <a:lstStyle/>
        <a:p>
          <a:r>
            <a:rPr lang="en-US" altLang="zh-CN" b="1" dirty="0"/>
            <a:t>Timestamp Alignment</a:t>
          </a:r>
          <a:endParaRPr lang="zh-CN" altLang="en-US" dirty="0"/>
        </a:p>
      </dgm:t>
    </dgm:pt>
    <dgm:pt modelId="{2EE48DB8-02C9-4913-8E12-201C3B0E0F8D}" type="parTrans" cxnId="{EE504AB7-79F3-437F-9264-63633879147F}">
      <dgm:prSet/>
      <dgm:spPr/>
      <dgm:t>
        <a:bodyPr/>
        <a:lstStyle/>
        <a:p>
          <a:endParaRPr lang="zh-CN" altLang="en-US"/>
        </a:p>
      </dgm:t>
    </dgm:pt>
    <dgm:pt modelId="{0CF57CB5-C217-4DBC-AE39-5648A7EDC339}" type="sibTrans" cxnId="{EE504AB7-79F3-437F-9264-63633879147F}">
      <dgm:prSet/>
      <dgm:spPr/>
      <dgm:t>
        <a:bodyPr/>
        <a:lstStyle/>
        <a:p>
          <a:endParaRPr lang="zh-CN" altLang="en-US"/>
        </a:p>
      </dgm:t>
    </dgm:pt>
    <dgm:pt modelId="{419356A9-91DD-4019-8BBF-298D14AFE836}">
      <dgm:prSet phldrT="[文本]"/>
      <dgm:spPr/>
      <dgm:t>
        <a:bodyPr/>
        <a:lstStyle/>
        <a:p>
          <a:r>
            <a:rPr lang="en-US" altLang="zh-CN" b="1" dirty="0"/>
            <a:t>Data Unification</a:t>
          </a:r>
          <a:endParaRPr lang="zh-CN" altLang="en-US" dirty="0"/>
        </a:p>
      </dgm:t>
    </dgm:pt>
    <dgm:pt modelId="{14802680-5B04-4BA6-90DF-DB4E52E76A58}" type="parTrans" cxnId="{FD37ACF2-FDB0-4917-9DF7-59018ECF9D6F}">
      <dgm:prSet/>
      <dgm:spPr/>
      <dgm:t>
        <a:bodyPr/>
        <a:lstStyle/>
        <a:p>
          <a:endParaRPr lang="zh-CN" altLang="en-US"/>
        </a:p>
      </dgm:t>
    </dgm:pt>
    <dgm:pt modelId="{208555BA-7195-4100-A9C8-01B3F31D5120}" type="sibTrans" cxnId="{FD37ACF2-FDB0-4917-9DF7-59018ECF9D6F}">
      <dgm:prSet/>
      <dgm:spPr/>
      <dgm:t>
        <a:bodyPr/>
        <a:lstStyle/>
        <a:p>
          <a:endParaRPr lang="zh-CN" altLang="en-US"/>
        </a:p>
      </dgm:t>
    </dgm:pt>
    <dgm:pt modelId="{133F9EFC-AAEA-4B22-9BC5-C1BCF2A89065}">
      <dgm:prSet/>
      <dgm:spPr/>
      <dgm:t>
        <a:bodyPr/>
        <a:lstStyle/>
        <a:p>
          <a:r>
            <a:rPr lang="en-US" altLang="zh-CN" b="1" dirty="0"/>
            <a:t>Data Merging</a:t>
          </a:r>
          <a:endParaRPr lang="zh-CN" altLang="en-US" dirty="0"/>
        </a:p>
      </dgm:t>
    </dgm:pt>
    <dgm:pt modelId="{B961102F-83D6-4670-A701-9034568C6759}" type="parTrans" cxnId="{C18C39FC-6B5D-4DD7-8106-4240AC949685}">
      <dgm:prSet/>
      <dgm:spPr/>
      <dgm:t>
        <a:bodyPr/>
        <a:lstStyle/>
        <a:p>
          <a:endParaRPr lang="zh-CN" altLang="en-US"/>
        </a:p>
      </dgm:t>
    </dgm:pt>
    <dgm:pt modelId="{5046D76A-676C-4DB4-8E7A-DC103B91E32E}" type="sibTrans" cxnId="{C18C39FC-6B5D-4DD7-8106-4240AC949685}">
      <dgm:prSet/>
      <dgm:spPr/>
      <dgm:t>
        <a:bodyPr/>
        <a:lstStyle/>
        <a:p>
          <a:endParaRPr lang="zh-CN" altLang="en-US"/>
        </a:p>
      </dgm:t>
    </dgm:pt>
    <dgm:pt modelId="{4C4FF183-CE52-4469-8AD7-FA1D9570D651}" type="pres">
      <dgm:prSet presAssocID="{8520FDD7-7D22-436A-8B37-436469F9FD0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E412BC-4998-4914-AAA5-7A3DBBD8D17C}" type="pres">
      <dgm:prSet presAssocID="{26F723C1-632C-4A30-A47E-F5467E8D9F83}" presName="centerShape" presStyleLbl="node0" presStyleIdx="0" presStyleCnt="1" custScaleX="133737" custScaleY="114825"/>
      <dgm:spPr/>
      <dgm:t>
        <a:bodyPr/>
        <a:lstStyle/>
        <a:p>
          <a:endParaRPr lang="en-US"/>
        </a:p>
      </dgm:t>
    </dgm:pt>
    <dgm:pt modelId="{F3941B28-BC9C-4600-AD99-C16FFC0A19B0}" type="pres">
      <dgm:prSet presAssocID="{B961102F-83D6-4670-A701-9034568C6759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81A3A9DA-5653-4960-BCEE-86F37BE97680}" type="pres">
      <dgm:prSet presAssocID="{133F9EFC-AAEA-4B22-9BC5-C1BCF2A89065}" presName="node" presStyleLbl="node1" presStyleIdx="0" presStyleCnt="3" custRadScaleRad="137634" custRadScaleInc="-48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EFC87E-7D81-4653-9D4E-CB7F7BE95D7F}" type="pres">
      <dgm:prSet presAssocID="{2EE48DB8-02C9-4913-8E12-201C3B0E0F8D}" presName="parTrans" presStyleLbl="bgSibTrans2D1" presStyleIdx="1" presStyleCnt="3" custLinFactNeighborY="2784" custRadScaleRad="101602" custRadScaleInc="-2147483648"/>
      <dgm:spPr/>
      <dgm:t>
        <a:bodyPr/>
        <a:lstStyle/>
        <a:p>
          <a:endParaRPr lang="en-US"/>
        </a:p>
      </dgm:t>
    </dgm:pt>
    <dgm:pt modelId="{1FF55D1B-05A2-4551-97A2-A0C4E896F32B}" type="pres">
      <dgm:prSet presAssocID="{23698B47-4E62-4084-9C29-1FD337571CA0}" presName="node" presStyleLbl="node1" presStyleIdx="1" presStyleCnt="3" custRadScaleRad="109731" custRadScaleInc="-3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FA2470-8B29-4A3F-BDB7-E300FE5817DE}" type="pres">
      <dgm:prSet presAssocID="{14802680-5B04-4BA6-90DF-DB4E52E76A58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EED3A226-7BEC-4B85-A4BD-92E1F8B760B7}" type="pres">
      <dgm:prSet presAssocID="{419356A9-91DD-4019-8BBF-298D14AFE836}" presName="node" presStyleLbl="node1" presStyleIdx="2" presStyleCnt="3" custRadScaleRad="138212" custRadScaleInc="104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1F19FE-E07E-41D7-B5B5-9F842D0958FC}" type="presOf" srcId="{14802680-5B04-4BA6-90DF-DB4E52E76A58}" destId="{42FA2470-8B29-4A3F-BDB7-E300FE5817DE}" srcOrd="0" destOrd="0" presId="urn:microsoft.com/office/officeart/2005/8/layout/radial4"/>
    <dgm:cxn modelId="{36D62D16-1061-4B53-ABBF-46858E165E04}" type="presOf" srcId="{B961102F-83D6-4670-A701-9034568C6759}" destId="{F3941B28-BC9C-4600-AD99-C16FFC0A19B0}" srcOrd="0" destOrd="0" presId="urn:microsoft.com/office/officeart/2005/8/layout/radial4"/>
    <dgm:cxn modelId="{25FDBE97-F316-48A1-8BE7-52BBF001D9DE}" type="presOf" srcId="{23698B47-4E62-4084-9C29-1FD337571CA0}" destId="{1FF55D1B-05A2-4551-97A2-A0C4E896F32B}" srcOrd="0" destOrd="0" presId="urn:microsoft.com/office/officeart/2005/8/layout/radial4"/>
    <dgm:cxn modelId="{C18C39FC-6B5D-4DD7-8106-4240AC949685}" srcId="{26F723C1-632C-4A30-A47E-F5467E8D9F83}" destId="{133F9EFC-AAEA-4B22-9BC5-C1BCF2A89065}" srcOrd="0" destOrd="0" parTransId="{B961102F-83D6-4670-A701-9034568C6759}" sibTransId="{5046D76A-676C-4DB4-8E7A-DC103B91E32E}"/>
    <dgm:cxn modelId="{7C2EE3AB-7AA3-4862-A5E4-B2F2A533FAC3}" srcId="{8520FDD7-7D22-436A-8B37-436469F9FD04}" destId="{26F723C1-632C-4A30-A47E-F5467E8D9F83}" srcOrd="0" destOrd="0" parTransId="{236ACB68-2C43-41FC-A02E-C5E34AB11DB3}" sibTransId="{90788CC7-3DE8-4181-9917-B62BD612EA3F}"/>
    <dgm:cxn modelId="{EA077989-86C5-4109-A61D-5E53562A5EA7}" type="presOf" srcId="{133F9EFC-AAEA-4B22-9BC5-C1BCF2A89065}" destId="{81A3A9DA-5653-4960-BCEE-86F37BE97680}" srcOrd="0" destOrd="0" presId="urn:microsoft.com/office/officeart/2005/8/layout/radial4"/>
    <dgm:cxn modelId="{FD37ACF2-FDB0-4917-9DF7-59018ECF9D6F}" srcId="{26F723C1-632C-4A30-A47E-F5467E8D9F83}" destId="{419356A9-91DD-4019-8BBF-298D14AFE836}" srcOrd="2" destOrd="0" parTransId="{14802680-5B04-4BA6-90DF-DB4E52E76A58}" sibTransId="{208555BA-7195-4100-A9C8-01B3F31D5120}"/>
    <dgm:cxn modelId="{024CEBD5-9D44-4E7C-A8AB-B6B97F2FF028}" type="presOf" srcId="{8520FDD7-7D22-436A-8B37-436469F9FD04}" destId="{4C4FF183-CE52-4469-8AD7-FA1D9570D651}" srcOrd="0" destOrd="0" presId="urn:microsoft.com/office/officeart/2005/8/layout/radial4"/>
    <dgm:cxn modelId="{308DF934-3BCC-4BC6-BBB2-592BFEC52101}" type="presOf" srcId="{419356A9-91DD-4019-8BBF-298D14AFE836}" destId="{EED3A226-7BEC-4B85-A4BD-92E1F8B760B7}" srcOrd="0" destOrd="0" presId="urn:microsoft.com/office/officeart/2005/8/layout/radial4"/>
    <dgm:cxn modelId="{5A84DCEE-2BE4-4EF2-B6AE-3C7A7834A816}" type="presOf" srcId="{2EE48DB8-02C9-4913-8E12-201C3B0E0F8D}" destId="{72EFC87E-7D81-4653-9D4E-CB7F7BE95D7F}" srcOrd="0" destOrd="0" presId="urn:microsoft.com/office/officeart/2005/8/layout/radial4"/>
    <dgm:cxn modelId="{C7CC1323-9620-42D3-AA41-38F77C6D171D}" type="presOf" srcId="{26F723C1-632C-4A30-A47E-F5467E8D9F83}" destId="{FBE412BC-4998-4914-AAA5-7A3DBBD8D17C}" srcOrd="0" destOrd="0" presId="urn:microsoft.com/office/officeart/2005/8/layout/radial4"/>
    <dgm:cxn modelId="{EE504AB7-79F3-437F-9264-63633879147F}" srcId="{26F723C1-632C-4A30-A47E-F5467E8D9F83}" destId="{23698B47-4E62-4084-9C29-1FD337571CA0}" srcOrd="1" destOrd="0" parTransId="{2EE48DB8-02C9-4913-8E12-201C3B0E0F8D}" sibTransId="{0CF57CB5-C217-4DBC-AE39-5648A7EDC339}"/>
    <dgm:cxn modelId="{40E5FDD1-E21F-462C-9155-04EBEFD208CD}" type="presParOf" srcId="{4C4FF183-CE52-4469-8AD7-FA1D9570D651}" destId="{FBE412BC-4998-4914-AAA5-7A3DBBD8D17C}" srcOrd="0" destOrd="0" presId="urn:microsoft.com/office/officeart/2005/8/layout/radial4"/>
    <dgm:cxn modelId="{D0380559-0B3F-48D8-9F14-C581AE6400DB}" type="presParOf" srcId="{4C4FF183-CE52-4469-8AD7-FA1D9570D651}" destId="{F3941B28-BC9C-4600-AD99-C16FFC0A19B0}" srcOrd="1" destOrd="0" presId="urn:microsoft.com/office/officeart/2005/8/layout/radial4"/>
    <dgm:cxn modelId="{2FC8ECCF-9043-4D37-86A8-F17AD2F977CD}" type="presParOf" srcId="{4C4FF183-CE52-4469-8AD7-FA1D9570D651}" destId="{81A3A9DA-5653-4960-BCEE-86F37BE97680}" srcOrd="2" destOrd="0" presId="urn:microsoft.com/office/officeart/2005/8/layout/radial4"/>
    <dgm:cxn modelId="{7D025409-065E-48AA-AEFE-9AA66864B3B8}" type="presParOf" srcId="{4C4FF183-CE52-4469-8AD7-FA1D9570D651}" destId="{72EFC87E-7D81-4653-9D4E-CB7F7BE95D7F}" srcOrd="3" destOrd="0" presId="urn:microsoft.com/office/officeart/2005/8/layout/radial4"/>
    <dgm:cxn modelId="{FE9DC4F1-16EB-40CC-B5E4-9185E0CE55BC}" type="presParOf" srcId="{4C4FF183-CE52-4469-8AD7-FA1D9570D651}" destId="{1FF55D1B-05A2-4551-97A2-A0C4E896F32B}" srcOrd="4" destOrd="0" presId="urn:microsoft.com/office/officeart/2005/8/layout/radial4"/>
    <dgm:cxn modelId="{7A7940DD-E828-4B78-AE16-642365E5D6B5}" type="presParOf" srcId="{4C4FF183-CE52-4469-8AD7-FA1D9570D651}" destId="{42FA2470-8B29-4A3F-BDB7-E300FE5817DE}" srcOrd="5" destOrd="0" presId="urn:microsoft.com/office/officeart/2005/8/layout/radial4"/>
    <dgm:cxn modelId="{25427DD7-DF27-40A1-9DA8-46069F845DF7}" type="presParOf" srcId="{4C4FF183-CE52-4469-8AD7-FA1D9570D651}" destId="{EED3A226-7BEC-4B85-A4BD-92E1F8B760B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412BC-4998-4914-AAA5-7A3DBBD8D17C}">
      <dsp:nvSpPr>
        <dsp:cNvPr id="0" name=""/>
        <dsp:cNvSpPr/>
      </dsp:nvSpPr>
      <dsp:spPr>
        <a:xfrm>
          <a:off x="2832175" y="1486852"/>
          <a:ext cx="1838852" cy="157881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b="1" kern="1200" dirty="0"/>
            <a:t>Pandas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b="1" kern="1200" dirty="0" err="1"/>
            <a:t>DataFrame</a:t>
          </a:r>
          <a:endParaRPr lang="zh-CN" altLang="en-US" sz="2100" b="1" kern="1200" dirty="0"/>
        </a:p>
      </dsp:txBody>
      <dsp:txXfrm>
        <a:off x="3101469" y="1718064"/>
        <a:ext cx="1300264" cy="1116392"/>
      </dsp:txXfrm>
    </dsp:sp>
    <dsp:sp modelId="{F3941B28-BC9C-4600-AD99-C16FFC0A19B0}">
      <dsp:nvSpPr>
        <dsp:cNvPr id="0" name=""/>
        <dsp:cNvSpPr/>
      </dsp:nvSpPr>
      <dsp:spPr>
        <a:xfrm rot="12724104">
          <a:off x="1531193" y="1164917"/>
          <a:ext cx="1518662" cy="391868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A3A9DA-5653-4960-BCEE-86F37BE97680}">
      <dsp:nvSpPr>
        <dsp:cNvPr id="0" name=""/>
        <dsp:cNvSpPr/>
      </dsp:nvSpPr>
      <dsp:spPr>
        <a:xfrm>
          <a:off x="993942" y="435207"/>
          <a:ext cx="1306227" cy="104498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/>
            <a:t>Data Merging</a:t>
          </a:r>
          <a:endParaRPr lang="zh-CN" altLang="en-US" sz="1900" kern="1200" dirty="0"/>
        </a:p>
      </dsp:txBody>
      <dsp:txXfrm>
        <a:off x="1024548" y="465813"/>
        <a:ext cx="1245015" cy="983770"/>
      </dsp:txXfrm>
    </dsp:sp>
    <dsp:sp modelId="{72EFC87E-7D81-4653-9D4E-CB7F7BE95D7F}">
      <dsp:nvSpPr>
        <dsp:cNvPr id="0" name=""/>
        <dsp:cNvSpPr/>
      </dsp:nvSpPr>
      <dsp:spPr>
        <a:xfrm rot="16075366">
          <a:off x="3223469" y="766592"/>
          <a:ext cx="960173" cy="391868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F55D1B-05A2-4551-97A2-A0C4E896F32B}">
      <dsp:nvSpPr>
        <dsp:cNvPr id="0" name=""/>
        <dsp:cNvSpPr/>
      </dsp:nvSpPr>
      <dsp:spPr>
        <a:xfrm>
          <a:off x="3033040" y="-50645"/>
          <a:ext cx="1306227" cy="104498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/>
            <a:t>Timestamp Alignment</a:t>
          </a:r>
          <a:endParaRPr lang="zh-CN" altLang="en-US" sz="1900" kern="1200" dirty="0"/>
        </a:p>
      </dsp:txBody>
      <dsp:txXfrm>
        <a:off x="3063646" y="-20039"/>
        <a:ext cx="1245015" cy="983770"/>
      </dsp:txXfrm>
    </dsp:sp>
    <dsp:sp modelId="{42FA2470-8B29-4A3F-BDB7-E300FE5817DE}">
      <dsp:nvSpPr>
        <dsp:cNvPr id="0" name=""/>
        <dsp:cNvSpPr/>
      </dsp:nvSpPr>
      <dsp:spPr>
        <a:xfrm rot="19876560">
          <a:off x="4510649" y="1247406"/>
          <a:ext cx="1521601" cy="391868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D3A226-7BEC-4B85-A4BD-92E1F8B760B7}">
      <dsp:nvSpPr>
        <dsp:cNvPr id="0" name=""/>
        <dsp:cNvSpPr/>
      </dsp:nvSpPr>
      <dsp:spPr>
        <a:xfrm>
          <a:off x="5285516" y="555215"/>
          <a:ext cx="1306227" cy="104498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/>
            <a:t>Data Unification</a:t>
          </a:r>
          <a:endParaRPr lang="zh-CN" altLang="en-US" sz="1900" kern="1200" dirty="0"/>
        </a:p>
      </dsp:txBody>
      <dsp:txXfrm>
        <a:off x="5316122" y="585821"/>
        <a:ext cx="1245015" cy="983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9591E-DD00-4F11-932C-F7198A2AF67D}" type="datetime1">
              <a:rPr lang="zh-CN" altLang="en-US" smtClean="0"/>
              <a:t>2019/7/17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A3D90-0003-43FC-8488-870441CFEA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9250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5C407-99D6-46DC-A7B2-965835F69885}" type="datetime1">
              <a:rPr lang="zh-CN" altLang="en-US" smtClean="0"/>
              <a:t>2019/7/17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70482-1121-4847-91DC-0FCF7F634B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3154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79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064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89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99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3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7"/>
          <p:cNvGrpSpPr>
            <a:grpSpLocks/>
          </p:cNvGrpSpPr>
          <p:nvPr/>
        </p:nvGrpSpPr>
        <p:grpSpPr bwMode="auto">
          <a:xfrm>
            <a:off x="10583303" y="59612"/>
            <a:ext cx="1540993" cy="1223066"/>
            <a:chOff x="9021170" y="4910171"/>
            <a:chExt cx="3084394" cy="3177969"/>
          </a:xfrm>
        </p:grpSpPr>
        <p:pic>
          <p:nvPicPr>
            <p:cNvPr id="6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43" r="34193" b="51509"/>
            <a:stretch>
              <a:fillRect/>
            </a:stretch>
          </p:blipFill>
          <p:spPr bwMode="auto">
            <a:xfrm>
              <a:off x="9021170" y="4910171"/>
              <a:ext cx="3084394" cy="1925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文本框 6"/>
            <p:cNvSpPr txBox="1"/>
            <p:nvPr/>
          </p:nvSpPr>
          <p:spPr>
            <a:xfrm>
              <a:off x="9731166" y="7048509"/>
              <a:ext cx="2170220" cy="10396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i="0" dirty="0">
                  <a:solidFill>
                    <a:srgbClr val="800000"/>
                  </a:solidFill>
                  <a:effectLst/>
                  <a:latin typeface="Lucida Handwriting" panose="03010101010101010101" pitchFamily="66" charset="0"/>
                  <a:ea typeface="华文彩云" panose="02010800040101010101" pitchFamily="2" charset="-122"/>
                </a:rPr>
                <a:t>HEPS</a:t>
              </a:r>
              <a:endParaRPr lang="zh-CN" altLang="en-US" sz="2000" b="1" i="0" dirty="0">
                <a:solidFill>
                  <a:srgbClr val="800000"/>
                </a:solidFill>
                <a:effectLst/>
                <a:latin typeface="Lucida Handwriting" panose="03010101010101010101" pitchFamily="66" charset="0"/>
                <a:ea typeface="华文彩云" panose="02010800040101010101" pitchFamily="2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404" y="1282678"/>
            <a:ext cx="9144000" cy="2224797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>
            <a:lvl1pPr algn="ctr">
              <a:defRPr sz="40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56348" y="3589362"/>
            <a:ext cx="9144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3404" y="6327057"/>
            <a:ext cx="12178596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605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611" y="500062"/>
            <a:ext cx="5588190" cy="132556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505200" y="2112228"/>
            <a:ext cx="8245522" cy="658268"/>
          </a:xfrm>
        </p:spPr>
        <p:txBody>
          <a:bodyPr anchor="ctr"/>
          <a:lstStyle>
            <a:lvl1pPr marL="514350" indent="-514350">
              <a:buFont typeface="+mj-lt"/>
              <a:buAutoNum type="arabicPeriod"/>
              <a:defRPr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518848" y="2906969"/>
            <a:ext cx="8231874" cy="723331"/>
          </a:xfrm>
        </p:spPr>
        <p:txBody>
          <a:bodyPr anchor="ctr"/>
          <a:lstStyle>
            <a:lvl1pPr marL="514350" indent="-514350">
              <a:buFont typeface="+mj-lt"/>
              <a:buAutoNum type="arabicPeriod" startAt="2"/>
              <a:defRPr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内容占位符 3"/>
          <p:cNvSpPr>
            <a:spLocks noGrp="1"/>
          </p:cNvSpPr>
          <p:nvPr>
            <p:ph sz="half" idx="13"/>
          </p:nvPr>
        </p:nvSpPr>
        <p:spPr>
          <a:xfrm>
            <a:off x="3534768" y="3728110"/>
            <a:ext cx="8215954" cy="723331"/>
          </a:xfrm>
        </p:spPr>
        <p:txBody>
          <a:bodyPr anchor="ctr"/>
          <a:lstStyle>
            <a:lvl1pPr marL="514350" indent="-514350">
              <a:buFont typeface="+mj-lt"/>
              <a:buAutoNum type="arabicPeriod" startAt="3"/>
              <a:defRPr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3"/>
          <p:cNvSpPr>
            <a:spLocks noGrp="1"/>
          </p:cNvSpPr>
          <p:nvPr>
            <p:ph sz="half" idx="14"/>
          </p:nvPr>
        </p:nvSpPr>
        <p:spPr>
          <a:xfrm>
            <a:off x="3534768" y="4574273"/>
            <a:ext cx="8215954" cy="723331"/>
          </a:xfrm>
        </p:spPr>
        <p:txBody>
          <a:bodyPr anchor="ctr"/>
          <a:lstStyle>
            <a:lvl1pPr marL="514350" indent="-514350">
              <a:buFont typeface="+mj-lt"/>
              <a:buAutoNum type="arabicPeriod" startAt="4"/>
              <a:defRPr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内容占位符 3"/>
          <p:cNvSpPr>
            <a:spLocks noGrp="1"/>
          </p:cNvSpPr>
          <p:nvPr>
            <p:ph sz="half" idx="15"/>
          </p:nvPr>
        </p:nvSpPr>
        <p:spPr>
          <a:xfrm>
            <a:off x="3534768" y="5420429"/>
            <a:ext cx="8215954" cy="723331"/>
          </a:xfrm>
        </p:spPr>
        <p:txBody>
          <a:bodyPr anchor="ctr"/>
          <a:lstStyle>
            <a:lvl1pPr marL="514350" indent="-514350">
              <a:buFont typeface="+mj-lt"/>
              <a:buAutoNum type="arabicPeriod" startAt="5"/>
              <a:defRPr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29905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296025"/>
            <a:ext cx="10863263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" name="组合 7"/>
          <p:cNvGrpSpPr>
            <a:grpSpLocks/>
          </p:cNvGrpSpPr>
          <p:nvPr/>
        </p:nvGrpSpPr>
        <p:grpSpPr bwMode="auto">
          <a:xfrm>
            <a:off x="10768013" y="5956213"/>
            <a:ext cx="1338262" cy="848387"/>
            <a:chOff x="9007520" y="4256305"/>
            <a:chExt cx="3098044" cy="2740544"/>
          </a:xfrm>
        </p:grpSpPr>
        <p:pic>
          <p:nvPicPr>
            <p:cNvPr id="6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43" r="34193" b="51509"/>
            <a:stretch>
              <a:fillRect/>
            </a:stretch>
          </p:blipFill>
          <p:spPr bwMode="auto">
            <a:xfrm>
              <a:off x="9021169" y="5071284"/>
              <a:ext cx="3084395" cy="1925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文本框 6"/>
            <p:cNvSpPr txBox="1"/>
            <p:nvPr/>
          </p:nvSpPr>
          <p:spPr>
            <a:xfrm>
              <a:off x="9007520" y="4256305"/>
              <a:ext cx="2168264" cy="12922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 panose="03010101010101010101" pitchFamily="66" charset="0"/>
                  <a:ea typeface="+mn-ea"/>
                </a:rPr>
                <a:t>HEPS</a:t>
              </a:r>
              <a:endParaRPr lang="zh-CN" alt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  <a:ea typeface="+mn-ea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310535"/>
            <a:ext cx="10515600" cy="80858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89556"/>
            <a:ext cx="10515600" cy="4887407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p"/>
              <a:defRPr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buFont typeface="微软雅黑" panose="020B0503020204020204" pitchFamily="34" charset="-122"/>
              <a:buChar char="‐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+mn-ea"/>
                <a:ea typeface="+mn-ea"/>
              </a:defRPr>
            </a:lvl4pPr>
            <a:lvl5pPr marL="1430337" indent="0">
              <a:buNone/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  <a:endParaRPr lang="en-US" altLang="zh-CN" dirty="0"/>
          </a:p>
          <a:p>
            <a:pPr lvl="3"/>
            <a:r>
              <a:rPr lang="zh-CN" altLang="en-US" dirty="0"/>
              <a:t>第五级</a:t>
            </a:r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仿宋_GB2312" panose="02010609030101010101" pitchFamily="49" charset="-122"/>
                <a:ea typeface="仿宋_GB2312" panose="02010609030101010101" pitchFamily="49" charset="-122"/>
              </a:defRPr>
            </a:lvl1pPr>
          </a:lstStyle>
          <a:p>
            <a:pPr>
              <a:defRPr/>
            </a:pPr>
            <a:r>
              <a:rPr lang="en-US" altLang="zh-CN" smtClean="0"/>
              <a:t>SCE 2019, July 18, 2019</a:t>
            </a:r>
            <a:endParaRPr lang="zh-CN" altLang="en-US" dirty="0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25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AAF97-D60F-4A30-86ED-B6EB7508DE97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8826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SCE 2019, July 18, 2019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8D32226-C75F-4A9F-9F21-AFEE1C9302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26" Type="http://schemas.openxmlformats.org/officeDocument/2006/relationships/image" Target="../media/image21.png"/><Relationship Id="rId39" Type="http://schemas.openxmlformats.org/officeDocument/2006/relationships/image" Target="../media/image37.svg"/><Relationship Id="rId21" Type="http://schemas.openxmlformats.org/officeDocument/2006/relationships/image" Target="../media/image18.png"/><Relationship Id="rId34" Type="http://schemas.openxmlformats.org/officeDocument/2006/relationships/image" Target="../media/image32.svg"/><Relationship Id="rId7" Type="http://schemas.openxmlformats.org/officeDocument/2006/relationships/image" Target="../media/image6.svg"/><Relationship Id="rId12" Type="http://schemas.openxmlformats.org/officeDocument/2006/relationships/image" Target="../media/image13.png"/><Relationship Id="rId17" Type="http://schemas.openxmlformats.org/officeDocument/2006/relationships/image" Target="../media/image16.png"/><Relationship Id="rId25" Type="http://schemas.openxmlformats.org/officeDocument/2006/relationships/image" Target="../media/image20.png"/><Relationship Id="rId33" Type="http://schemas.openxmlformats.org/officeDocument/2006/relationships/image" Target="../media/image28.png"/><Relationship Id="rId38" Type="http://schemas.openxmlformats.org/officeDocument/2006/relationships/image" Target="../media/image31.png"/><Relationship Id="rId2" Type="http://schemas.openxmlformats.org/officeDocument/2006/relationships/image" Target="../media/image7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24" Type="http://schemas.openxmlformats.org/officeDocument/2006/relationships/image" Target="../media/image23.svg"/><Relationship Id="rId32" Type="http://schemas.openxmlformats.org/officeDocument/2006/relationships/image" Target="../media/image27.png"/><Relationship Id="rId37" Type="http://schemas.openxmlformats.org/officeDocument/2006/relationships/image" Target="../media/image35.svg"/><Relationship Id="rId40" Type="http://schemas.openxmlformats.org/officeDocument/2006/relationships/image" Target="../media/image32.png"/><Relationship Id="rId5" Type="http://schemas.openxmlformats.org/officeDocument/2006/relationships/image" Target="../media/image4.svg"/><Relationship Id="rId15" Type="http://schemas.openxmlformats.org/officeDocument/2006/relationships/image" Target="../media/image15.png"/><Relationship Id="rId23" Type="http://schemas.openxmlformats.org/officeDocument/2006/relationships/image" Target="../media/image19.png"/><Relationship Id="rId28" Type="http://schemas.openxmlformats.org/officeDocument/2006/relationships/image" Target="../media/image23.png"/><Relationship Id="rId36" Type="http://schemas.openxmlformats.org/officeDocument/2006/relationships/image" Target="../media/image30.png"/><Relationship Id="rId10" Type="http://schemas.openxmlformats.org/officeDocument/2006/relationships/image" Target="../media/image9.svg"/><Relationship Id="rId19" Type="http://schemas.openxmlformats.org/officeDocument/2006/relationships/image" Target="../media/image17.png"/><Relationship Id="rId31" Type="http://schemas.openxmlformats.org/officeDocument/2006/relationships/image" Target="../media/image26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openxmlformats.org/officeDocument/2006/relationships/image" Target="../media/image14.png"/><Relationship Id="rId22" Type="http://schemas.openxmlformats.org/officeDocument/2006/relationships/image" Target="../media/image21.svg"/><Relationship Id="rId27" Type="http://schemas.openxmlformats.org/officeDocument/2006/relationships/image" Target="../media/image22.png"/><Relationship Id="rId30" Type="http://schemas.openxmlformats.org/officeDocument/2006/relationships/image" Target="../media/image25.png"/><Relationship Id="rId35" Type="http://schemas.openxmlformats.org/officeDocument/2006/relationships/image" Target="../media/image29.png"/><Relationship Id="rId8" Type="http://schemas.openxmlformats.org/officeDocument/2006/relationships/image" Target="../media/image10.png"/><Relationship Id="rId3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700" y="1282700"/>
            <a:ext cx="9144000" cy="2224088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/>
              <a:t>Machine </a:t>
            </a:r>
            <a:r>
              <a:rPr lang="en-US" altLang="zh-CN" dirty="0"/>
              <a:t>L</a:t>
            </a:r>
            <a:r>
              <a:rPr lang="en-US" altLang="zh-CN" dirty="0" smtClean="0"/>
              <a:t>earning for Accelerators/High </a:t>
            </a:r>
            <a:r>
              <a:rPr lang="en-US" altLang="zh-CN" dirty="0"/>
              <a:t>Energy Photon Source (HEPS) </a:t>
            </a:r>
            <a:endParaRPr lang="zh-CN" altLang="en-US" dirty="0"/>
          </a:p>
        </p:txBody>
      </p:sp>
      <p:sp>
        <p:nvSpPr>
          <p:cNvPr id="5123" name="副标题 2"/>
          <p:cNvSpPr>
            <a:spLocks noGrp="1"/>
          </p:cNvSpPr>
          <p:nvPr>
            <p:ph type="subTitle" idx="1"/>
          </p:nvPr>
        </p:nvSpPr>
        <p:spPr>
          <a:xfrm>
            <a:off x="657225" y="3589338"/>
            <a:ext cx="10142538" cy="1655762"/>
          </a:xfrm>
        </p:spPr>
        <p:txBody>
          <a:bodyPr/>
          <a:lstStyle/>
          <a:p>
            <a:r>
              <a:rPr lang="en-US" altLang="zh-CN" dirty="0"/>
              <a:t>Paul</a:t>
            </a:r>
            <a:r>
              <a:rPr lang="zh-CN" altLang="en-US" dirty="0"/>
              <a:t> </a:t>
            </a:r>
            <a:r>
              <a:rPr lang="en-US" altLang="zh-CN" dirty="0" smtClean="0"/>
              <a:t>Chu (</a:t>
            </a:r>
            <a:r>
              <a:rPr lang="zh-CN" altLang="en-US" dirty="0" smtClean="0"/>
              <a:t>储中明）</a:t>
            </a:r>
            <a:endParaRPr lang="en-US" altLang="zh-CN" dirty="0"/>
          </a:p>
          <a:p>
            <a:r>
              <a:rPr lang="en-US" altLang="zh-CN" dirty="0"/>
              <a:t>Institute of High Energy </a:t>
            </a:r>
            <a:r>
              <a:rPr lang="en-US" altLang="zh-CN" dirty="0" smtClean="0"/>
              <a:t>Physics (</a:t>
            </a:r>
            <a:r>
              <a:rPr lang="zh-CN" altLang="en-US" dirty="0" smtClean="0"/>
              <a:t>中国科学院高能物理研究所）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Message Logging 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9556"/>
            <a:ext cx="6005601" cy="4887407"/>
          </a:xfrm>
        </p:spPr>
        <p:txBody>
          <a:bodyPr/>
          <a:lstStyle/>
          <a:p>
            <a:r>
              <a:rPr lang="en-US" altLang="zh-CN" dirty="0" smtClean="0"/>
              <a:t>Recording every action occurred in the system</a:t>
            </a:r>
          </a:p>
          <a:p>
            <a:r>
              <a:rPr lang="en-US" altLang="zh-CN" dirty="0" err="1" smtClean="0"/>
              <a:t>CMLog</a:t>
            </a:r>
            <a:r>
              <a:rPr lang="en-US" altLang="zh-CN" dirty="0" smtClean="0"/>
              <a:t> data format</a:t>
            </a:r>
            <a:endParaRPr lang="en-US" altLang="zh-CN" dirty="0"/>
          </a:p>
          <a:p>
            <a:r>
              <a:rPr lang="en-US" altLang="zh-CN" dirty="0" err="1"/>
              <a:t>CMLog</a:t>
            </a:r>
            <a:r>
              <a:rPr lang="en-US" altLang="zh-CN" dirty="0"/>
              <a:t> </a:t>
            </a:r>
            <a:r>
              <a:rPr lang="en-US" altLang="zh-CN" dirty="0" smtClean="0"/>
              <a:t>database</a:t>
            </a:r>
            <a:r>
              <a:rPr lang="zh-CN" altLang="en-US" dirty="0" smtClean="0"/>
              <a:t>（</a:t>
            </a:r>
            <a:r>
              <a:rPr lang="en-US" altLang="zh-CN" dirty="0" err="1"/>
              <a:t>noSQL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altLang="zh-CN" dirty="0"/>
              <a:t>C/C++/Java/Python API</a:t>
            </a:r>
          </a:p>
          <a:p>
            <a:r>
              <a:rPr lang="en-US" dirty="0" err="1"/>
              <a:t>CMLog</a:t>
            </a:r>
            <a:r>
              <a:rPr lang="en-US" dirty="0"/>
              <a:t> client viewer</a:t>
            </a:r>
          </a:p>
          <a:p>
            <a:r>
              <a:rPr lang="en-US" altLang="zh-CN" dirty="0" smtClean="0"/>
              <a:t>Can serve for MPS postmortem analysis</a:t>
            </a:r>
            <a:endParaRPr lang="en-US" altLang="zh-CN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SCE 2019, July 18, 2019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591" y="2196944"/>
            <a:ext cx="5010356" cy="29363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787" y="2107398"/>
            <a:ext cx="5229964" cy="357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4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High-level Application </a:t>
            </a:r>
            <a:r>
              <a:rPr lang="en-US" altLang="zh-CN" dirty="0" smtClean="0"/>
              <a:t>Architecture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SCE 2019, July 18, 2019</a:t>
            </a:r>
            <a:endParaRPr lang="zh-CN" altLang="en-US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181790" y="1158622"/>
            <a:ext cx="7886700" cy="39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 sz="2800" kern="12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微软雅黑" panose="020B0503020204020204" pitchFamily="34" charset="-122"/>
              <a:buChar char="‐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1430337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US" altLang="zh-CN" dirty="0"/>
          </a:p>
        </p:txBody>
      </p:sp>
      <p:grpSp>
        <p:nvGrpSpPr>
          <p:cNvPr id="6" name="组合 8">
            <a:extLst>
              <a:ext uri="{FF2B5EF4-FFF2-40B4-BE49-F238E27FC236}">
                <a16:creationId xmlns:a16="http://schemas.microsoft.com/office/drawing/2014/main" id="{BBF2DABE-5F75-4B6E-AF02-961C4BD1764A}"/>
              </a:ext>
            </a:extLst>
          </p:cNvPr>
          <p:cNvGrpSpPr/>
          <p:nvPr/>
        </p:nvGrpSpPr>
        <p:grpSpPr>
          <a:xfrm>
            <a:off x="1408002" y="1244775"/>
            <a:ext cx="4924480" cy="3105464"/>
            <a:chOff x="4717322" y="1795280"/>
            <a:chExt cx="3904976" cy="2755494"/>
          </a:xfrm>
        </p:grpSpPr>
        <p:pic>
          <p:nvPicPr>
            <p:cNvPr id="7" name="图片 3" descr="C:\Users\Paul\OneDrive\work\drawings\API_platforms.png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322" y="1795280"/>
              <a:ext cx="3904976" cy="27554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矩形 5"/>
            <p:cNvSpPr/>
            <p:nvPr/>
          </p:nvSpPr>
          <p:spPr>
            <a:xfrm>
              <a:off x="6406116" y="2760702"/>
              <a:ext cx="1155270" cy="57229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7"/>
          <p:cNvSpPr/>
          <p:nvPr/>
        </p:nvSpPr>
        <p:spPr>
          <a:xfrm>
            <a:off x="759859" y="4445353"/>
            <a:ext cx="87804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5400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sz="2800" dirty="0"/>
              <a:t>Programming applications with 3 categories of APIs</a:t>
            </a:r>
          </a:p>
          <a:p>
            <a:pPr marL="742950" lvl="1" indent="-5400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sz="2800" dirty="0"/>
              <a:t>Software re-usability, cut development time </a:t>
            </a:r>
          </a:p>
          <a:p>
            <a:pPr marL="742950" lvl="1" indent="-5400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sz="2800" dirty="0"/>
              <a:t>General-purpose, physics, and Machine Learning (ML)</a:t>
            </a:r>
          </a:p>
          <a:p>
            <a:pPr marL="285750" indent="-5400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sz="2800" dirty="0"/>
              <a:t>Standard data formats &amp; popular algorithms </a:t>
            </a:r>
            <a:endParaRPr lang="zh-CN" altLang="en-US" dirty="0"/>
          </a:p>
        </p:txBody>
      </p:sp>
      <p:sp>
        <p:nvSpPr>
          <p:cNvPr id="10" name="文本框 6">
            <a:extLst>
              <a:ext uri="{FF2B5EF4-FFF2-40B4-BE49-F238E27FC236}">
                <a16:creationId xmlns:a16="http://schemas.microsoft.com/office/drawing/2014/main" id="{77BC7756-4853-4592-A04D-FFCAE6D01B1A}"/>
              </a:ext>
            </a:extLst>
          </p:cNvPr>
          <p:cNvSpPr txBox="1"/>
          <p:nvPr/>
        </p:nvSpPr>
        <p:spPr>
          <a:xfrm>
            <a:off x="7136221" y="1057030"/>
            <a:ext cx="398137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0000"/>
                </a:solidFill>
              </a:rPr>
              <a:t>Collecting as much data as possible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0000"/>
                </a:solidFill>
              </a:rPr>
              <a:t>Central messaging logging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0000"/>
                </a:solidFill>
              </a:rPr>
              <a:t>Operation logging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0000"/>
                </a:solidFill>
              </a:rPr>
              <a:t>…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0000"/>
                </a:solidFill>
              </a:rPr>
              <a:t>Data Pre-processing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0000"/>
                </a:solidFill>
              </a:rPr>
              <a:t>Clean up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0000"/>
                </a:solidFill>
              </a:rPr>
              <a:t>Line up </a:t>
            </a:r>
          </a:p>
        </p:txBody>
      </p:sp>
    </p:spTree>
    <p:extLst>
      <p:ext uri="{BB962C8B-B14F-4D97-AF65-F5344CB8AC3E}">
        <p14:creationId xmlns:p14="http://schemas.microsoft.com/office/powerpoint/2010/main" val="30655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0F36C-8B47-4477-A26B-2D9F91C34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High-level Application </a:t>
            </a:r>
            <a:r>
              <a:rPr lang="en-US" dirty="0" smtClean="0"/>
              <a:t>Platforms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600A5-6446-46BA-AC44-13171C5D9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 smtClean="0"/>
              <a:t>Layer</a:t>
            </a:r>
          </a:p>
          <a:p>
            <a:pPr lvl="1"/>
            <a:r>
              <a:rPr lang="en-US" dirty="0" smtClean="0"/>
              <a:t>Simulated data</a:t>
            </a:r>
          </a:p>
          <a:p>
            <a:pPr lvl="1"/>
            <a:r>
              <a:rPr lang="en-US" dirty="0" smtClean="0"/>
              <a:t>Experiment data</a:t>
            </a:r>
          </a:p>
          <a:p>
            <a:pPr lvl="1"/>
            <a:r>
              <a:rPr lang="en-US" dirty="0" smtClean="0"/>
              <a:t>Control system data</a:t>
            </a:r>
            <a:endParaRPr lang="en-US" dirty="0" smtClean="0"/>
          </a:p>
          <a:p>
            <a:r>
              <a:rPr lang="en-US" dirty="0" smtClean="0"/>
              <a:t>Middle </a:t>
            </a:r>
            <a:r>
              <a:rPr lang="en-US" dirty="0" smtClean="0"/>
              <a:t>Layer</a:t>
            </a:r>
          </a:p>
          <a:p>
            <a:pPr lvl="1"/>
            <a:r>
              <a:rPr lang="en-US" dirty="0" smtClean="0"/>
              <a:t>Services</a:t>
            </a:r>
          </a:p>
          <a:p>
            <a:pPr lvl="1"/>
            <a:r>
              <a:rPr lang="en-US" dirty="0" smtClean="0"/>
              <a:t>API</a:t>
            </a:r>
            <a:endParaRPr lang="en-US" dirty="0" smtClean="0"/>
          </a:p>
          <a:p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Desktop</a:t>
            </a:r>
          </a:p>
          <a:p>
            <a:pPr lvl="1"/>
            <a:r>
              <a:rPr lang="en-US" dirty="0" smtClean="0"/>
              <a:t>mobile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4599D0-4B2B-4862-B9D5-0C37E96E1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SCE 2019, July 18, 2019</a:t>
            </a:r>
            <a:endParaRPr lang="zh-CN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256" y="1176077"/>
            <a:ext cx="5685047" cy="486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3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Getting </a:t>
            </a:r>
            <a:r>
              <a:rPr lang="en-US" dirty="0" smtClean="0"/>
              <a:t>data</a:t>
            </a:r>
            <a:endParaRPr lang="en-US" dirty="0"/>
          </a:p>
          <a:p>
            <a:r>
              <a:rPr lang="en-US" dirty="0"/>
              <a:t>Pre-processing data</a:t>
            </a:r>
          </a:p>
          <a:p>
            <a:r>
              <a:rPr lang="en-US" dirty="0"/>
              <a:t>Applying algorithms</a:t>
            </a:r>
          </a:p>
          <a:p>
            <a:r>
              <a:rPr lang="en-US" dirty="0"/>
              <a:t>Displaying results</a:t>
            </a:r>
          </a:p>
          <a:p>
            <a:r>
              <a:rPr lang="en-US" dirty="0" smtClean="0"/>
              <a:t>Applying results/predictions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SCE 2019, July 18, 2019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870" y="575014"/>
            <a:ext cx="6480610" cy="52917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454" y="4113589"/>
            <a:ext cx="4889416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9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Platform General Ideas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SCE 2019, July 18, 2019</a:t>
            </a:r>
            <a:endParaRPr lang="zh-CN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289556"/>
            <a:ext cx="10515600" cy="36871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altLang="zh-CN" sz="3200" i="1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Machine Learning in Python</a:t>
            </a:r>
          </a:p>
          <a:p>
            <a:pPr marL="0" lv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altLang="zh-CN" sz="3200" b="1" dirty="0" err="1">
                <a:solidFill>
                  <a:prstClr val="black"/>
                </a:solidFill>
                <a:latin typeface="Calibri" panose="020F0502020204030204"/>
              </a:rPr>
              <a:t>Scikit</a:t>
            </a:r>
            <a:r>
              <a:rPr lang="en-US" altLang="zh-CN" sz="3200" b="1" dirty="0">
                <a:solidFill>
                  <a:prstClr val="black"/>
                </a:solidFill>
                <a:latin typeface="Calibri" panose="020F0502020204030204"/>
              </a:rPr>
              <a:t>-learn/</a:t>
            </a:r>
            <a:r>
              <a:rPr lang="en-US" altLang="zh-CN" sz="3200" b="1" dirty="0" err="1">
                <a:solidFill>
                  <a:prstClr val="black"/>
                </a:solidFill>
                <a:latin typeface="Calibri" panose="020F0502020204030204"/>
              </a:rPr>
              <a:t>TensorFlow</a:t>
            </a:r>
            <a:r>
              <a:rPr lang="en-US" altLang="zh-CN" sz="3200" b="1" dirty="0">
                <a:solidFill>
                  <a:prstClr val="black"/>
                </a:solidFill>
                <a:latin typeface="Calibri" panose="020F0502020204030204"/>
              </a:rPr>
              <a:t>  </a:t>
            </a:r>
          </a:p>
          <a:p>
            <a:pPr marL="228600" lvl="0" indent="-5400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9BD5">
                  <a:lumMod val="50000"/>
                </a:srgbClr>
              </a:buClr>
              <a:buFont typeface="Wingdings" panose="05000000000000000000" pitchFamily="2" charset="2"/>
              <a:buChar char="n"/>
            </a:pPr>
            <a:r>
              <a:rPr lang="en-US" altLang="zh-CN" sz="2800" dirty="0">
                <a:solidFill>
                  <a:prstClr val="black"/>
                </a:solidFill>
                <a:latin typeface="Calibri" panose="020F0502020204030204"/>
              </a:rPr>
              <a:t>Simple and efficient tool for data mining &amp; data analysis</a:t>
            </a:r>
          </a:p>
          <a:p>
            <a:pPr marL="228600" lvl="0" indent="-5400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9BD5">
                  <a:lumMod val="50000"/>
                </a:srgbClr>
              </a:buClr>
              <a:buFont typeface="Wingdings" panose="05000000000000000000" pitchFamily="2" charset="2"/>
              <a:buChar char="n"/>
            </a:pPr>
            <a:r>
              <a:rPr lang="en-US" altLang="zh-CN" sz="2800" dirty="0">
                <a:solidFill>
                  <a:prstClr val="black"/>
                </a:solidFill>
                <a:latin typeface="Calibri" panose="020F0502020204030204"/>
              </a:rPr>
              <a:t>Built on </a:t>
            </a:r>
            <a:r>
              <a:rPr lang="en-US" altLang="zh-CN" sz="2800" dirty="0" err="1">
                <a:solidFill>
                  <a:prstClr val="black"/>
                </a:solidFill>
                <a:latin typeface="Calibri" panose="020F0502020204030204"/>
              </a:rPr>
              <a:t>NumPy</a:t>
            </a:r>
            <a:r>
              <a:rPr lang="en-US" altLang="zh-CN" sz="28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altLang="zh-CN" sz="2800" dirty="0" err="1">
                <a:solidFill>
                  <a:prstClr val="black"/>
                </a:solidFill>
                <a:latin typeface="Calibri" panose="020F0502020204030204"/>
              </a:rPr>
              <a:t>SciPy</a:t>
            </a:r>
            <a:r>
              <a:rPr lang="en-US" altLang="zh-CN" sz="2800" dirty="0">
                <a:solidFill>
                  <a:prstClr val="black"/>
                </a:solidFill>
                <a:latin typeface="Calibri" panose="020F0502020204030204"/>
              </a:rPr>
              <a:t>, and </a:t>
            </a:r>
            <a:r>
              <a:rPr lang="en-US" altLang="zh-CN" sz="2800" dirty="0" err="1">
                <a:solidFill>
                  <a:prstClr val="black"/>
                </a:solidFill>
                <a:latin typeface="Calibri" panose="020F0502020204030204"/>
              </a:rPr>
              <a:t>matplotlib</a:t>
            </a:r>
            <a:endParaRPr lang="en-US" altLang="zh-CN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228600" lvl="0" indent="-5400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9BD5">
                  <a:lumMod val="50000"/>
                </a:srgbClr>
              </a:buClr>
              <a:buFont typeface="Wingdings" panose="05000000000000000000" pitchFamily="2" charset="2"/>
              <a:buChar char="n"/>
            </a:pPr>
            <a:r>
              <a:rPr lang="en-US" altLang="zh-CN" sz="2800" dirty="0">
                <a:solidFill>
                  <a:prstClr val="black"/>
                </a:solidFill>
                <a:latin typeface="Calibri" panose="020F0502020204030204"/>
              </a:rPr>
              <a:t>Open source, commercially usable - BSD </a:t>
            </a:r>
            <a:r>
              <a:rPr lang="en-US" altLang="zh-CN" sz="2800" dirty="0" smtClean="0">
                <a:solidFill>
                  <a:prstClr val="black"/>
                </a:solidFill>
                <a:latin typeface="Calibri" panose="020F0502020204030204"/>
              </a:rPr>
              <a:t>license</a:t>
            </a:r>
          </a:p>
          <a:p>
            <a:pPr marL="0" indent="0" fontAlgn="auto">
              <a:spcAft>
                <a:spcPts val="0"/>
              </a:spcAft>
              <a:buClr>
                <a:srgbClr val="5B9BD5">
                  <a:lumMod val="50000"/>
                </a:srgbClr>
              </a:buClr>
              <a:buNone/>
            </a:pPr>
            <a:r>
              <a:rPr lang="en-US" altLang="zh-CN" i="1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Machine Learning in </a:t>
            </a:r>
            <a:r>
              <a:rPr lang="en-US" altLang="zh-CN" i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MATLAB</a:t>
            </a:r>
            <a:endParaRPr lang="en-US" altLang="zh-CN" b="1" dirty="0" smtClean="0">
              <a:solidFill>
                <a:schemeClr val="accent2">
                  <a:lumMod val="75000"/>
                </a:schemeClr>
              </a:solidFill>
              <a:latin typeface="Calibri" panose="020F0502020204030204"/>
            </a:endParaRPr>
          </a:p>
          <a:p>
            <a:pPr marL="0" lv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9BD5">
                  <a:lumMod val="50000"/>
                </a:srgbClr>
              </a:buClr>
              <a:buNone/>
            </a:pPr>
            <a:r>
              <a:rPr lang="en-US" altLang="zh-CN" b="1" dirty="0" smtClean="0">
                <a:solidFill>
                  <a:prstClr val="black"/>
                </a:solidFill>
                <a:latin typeface="Calibri" panose="020F0502020204030204"/>
              </a:rPr>
              <a:t>MATLAB Machine Learning Toolbox</a:t>
            </a:r>
            <a:endParaRPr lang="en-US" altLang="zh-CN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9740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Preparation for Machine </a:t>
            </a:r>
            <a:r>
              <a:rPr lang="en-US" altLang="zh-CN" dirty="0" smtClean="0"/>
              <a:t>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</a:p>
          <a:p>
            <a:pPr lvl="1"/>
            <a:r>
              <a:rPr lang="en-US" dirty="0" smtClean="0"/>
              <a:t>Archived accelerator data</a:t>
            </a:r>
          </a:p>
          <a:p>
            <a:pPr lvl="1"/>
            <a:r>
              <a:rPr lang="en-US" dirty="0" smtClean="0"/>
              <a:t>Experiment data from Data Acquisition (DAQ) systems</a:t>
            </a:r>
          </a:p>
          <a:p>
            <a:pPr lvl="1"/>
            <a:r>
              <a:rPr lang="en-US" dirty="0" err="1"/>
              <a:t>PVLogger</a:t>
            </a:r>
            <a:r>
              <a:rPr lang="en-US" dirty="0"/>
              <a:t> (EPICS based) or time synchronized meta data</a:t>
            </a:r>
            <a:endParaRPr lang="en-US" dirty="0" smtClean="0"/>
          </a:p>
          <a:p>
            <a:pPr lvl="2" indent="-5400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sz="1600" dirty="0"/>
              <a:t>Define own EPICS PV list, logging period easily</a:t>
            </a:r>
          </a:p>
          <a:p>
            <a:pPr lvl="2" indent="-5400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sz="1600" dirty="0"/>
              <a:t>Aligned timestamp PVs</a:t>
            </a:r>
          </a:p>
          <a:p>
            <a:pPr lvl="2" indent="-5400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sz="1600" dirty="0"/>
              <a:t>MySQL DB </a:t>
            </a:r>
          </a:p>
          <a:p>
            <a:pPr lvl="2" indent="-5400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sz="1600" dirty="0"/>
              <a:t>Periodic logging</a:t>
            </a:r>
          </a:p>
          <a:p>
            <a:pPr lvl="2" indent="-5400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sz="1600" dirty="0"/>
              <a:t>On-demand logging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SCE 2019, July 18, 2019</a:t>
            </a:r>
            <a:endParaRPr lang="zh-CN" altLang="en-US" dirty="0"/>
          </a:p>
        </p:txBody>
      </p:sp>
      <p:pic>
        <p:nvPicPr>
          <p:cNvPr id="5" name="图片 3">
            <a:extLst>
              <a:ext uri="{FF2B5EF4-FFF2-40B4-BE49-F238E27FC236}">
                <a16:creationId xmlns:a16="http://schemas.microsoft.com/office/drawing/2014/main" id="{F6374BA3-06A8-408C-A83C-B9AD124C4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266" y="4765054"/>
            <a:ext cx="4749196" cy="1109568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E062263B-3D15-44BA-B9F5-D2C77F0D1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708" y="3981087"/>
            <a:ext cx="1310754" cy="481626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AADD168D-F2F3-4FC8-AF2B-A19978D5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4184" y="3573706"/>
            <a:ext cx="4970966" cy="207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8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Handling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SCE 2019, July 18, 2019</a:t>
            </a:r>
            <a:endParaRPr lang="zh-CN" altLang="en-US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439928" y="1037961"/>
            <a:ext cx="6544908" cy="360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 sz="2800" kern="12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微软雅黑" panose="020B0503020204020204" pitchFamily="34" charset="-122"/>
              <a:buChar char="‐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1430337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None/>
            </a:pPr>
            <a:r>
              <a:rPr lang="en-US" altLang="zh-CN" b="1" dirty="0" smtClean="0"/>
              <a:t>Data Sources</a:t>
            </a:r>
          </a:p>
          <a:p>
            <a:pPr indent="-5400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dirty="0" smtClean="0"/>
              <a:t>EPICS live data</a:t>
            </a:r>
          </a:p>
          <a:p>
            <a:pPr indent="-5400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dirty="0" smtClean="0"/>
              <a:t>TXT/Excel Files</a:t>
            </a:r>
          </a:p>
          <a:p>
            <a:pPr indent="-5400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dirty="0" smtClean="0"/>
              <a:t>EPICS Channel Archiver</a:t>
            </a:r>
          </a:p>
          <a:p>
            <a:pPr indent="-5400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dirty="0" smtClean="0"/>
              <a:t>EPISC Archiver Appliance</a:t>
            </a:r>
          </a:p>
          <a:p>
            <a:pPr indent="-5400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dirty="0" smtClean="0"/>
              <a:t>Other 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sources (e.g. </a:t>
            </a:r>
            <a:r>
              <a:rPr lang="en-US" altLang="zh-CN" dirty="0" err="1" smtClean="0"/>
              <a:t>PVLogger</a:t>
            </a:r>
            <a:r>
              <a:rPr lang="en-US" altLang="zh-CN" dirty="0" smtClean="0"/>
              <a:t>)</a:t>
            </a:r>
            <a:endParaRPr lang="en-US" altLang="zh-CN" dirty="0"/>
          </a:p>
        </p:txBody>
      </p:sp>
      <p:sp>
        <p:nvSpPr>
          <p:cNvPr id="6" name="矩形 5"/>
          <p:cNvSpPr/>
          <p:nvPr/>
        </p:nvSpPr>
        <p:spPr>
          <a:xfrm>
            <a:off x="1800210" y="4158094"/>
            <a:ext cx="897700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/>
              <a:t>Code Snippet </a:t>
            </a:r>
            <a:endParaRPr lang="en-US" altLang="zh-CN" dirty="0"/>
          </a:p>
          <a:p>
            <a:r>
              <a:rPr lang="en-US" altLang="zh-CN" i="1" dirty="0" err="1"/>
              <a:t>pvnames</a:t>
            </a:r>
            <a:r>
              <a:rPr lang="en-US" altLang="zh-CN" i="1" dirty="0"/>
              <a:t>=['BIBPM:R1OBPM02:XPOS','BIBPM:R1OBPM03:XPOS','BIBPM:R1OBPM04:XPOS]</a:t>
            </a:r>
          </a:p>
          <a:p>
            <a:r>
              <a:rPr lang="en-US" altLang="zh-CN" i="1" dirty="0"/>
              <a:t>#also can load </a:t>
            </a:r>
            <a:r>
              <a:rPr lang="en-US" altLang="zh-CN" i="1" dirty="0" err="1"/>
              <a:t>pvnames</a:t>
            </a:r>
            <a:r>
              <a:rPr lang="en-US" altLang="zh-CN" i="1" dirty="0"/>
              <a:t> from files</a:t>
            </a:r>
          </a:p>
          <a:p>
            <a:r>
              <a:rPr lang="en-US" altLang="zh-CN" i="1" dirty="0"/>
              <a:t>engine=</a:t>
            </a:r>
            <a:r>
              <a:rPr lang="en-US" altLang="zh-CN" i="1" dirty="0" err="1"/>
              <a:t>LoadData.getKey</a:t>
            </a:r>
            <a:r>
              <a:rPr lang="en-US" altLang="zh-CN" i="1" dirty="0"/>
              <a:t>(</a:t>
            </a:r>
            <a:r>
              <a:rPr lang="en-US" altLang="zh-CN" i="1" dirty="0" err="1"/>
              <a:t>server_addr,pvnames</a:t>
            </a:r>
            <a:r>
              <a:rPr lang="en-US" altLang="zh-CN" i="1" dirty="0"/>
              <a:t>)</a:t>
            </a:r>
          </a:p>
          <a:p>
            <a:r>
              <a:rPr lang="en-US" altLang="zh-CN" i="1" dirty="0"/>
              <a:t>data=</a:t>
            </a:r>
            <a:r>
              <a:rPr lang="en-US" altLang="zh-CN" i="1" dirty="0" err="1"/>
              <a:t>LoadData.getFormatChanArch</a:t>
            </a:r>
            <a:r>
              <a:rPr lang="en-US" altLang="zh-CN" i="1" dirty="0"/>
              <a:t>(</a:t>
            </a:r>
            <a:r>
              <a:rPr lang="en-US" altLang="zh-CN" i="1" dirty="0" err="1"/>
              <a:t>server_addr,engine,pvnames,start_time</a:t>
            </a:r>
            <a:r>
              <a:rPr lang="en-US" altLang="zh-CN" i="1" dirty="0"/>
              <a:t>='11/30/2018 14:15:00’,end_time='11/30/2018 14:16:00’,merge_type='outer’,</a:t>
            </a:r>
            <a:r>
              <a:rPr lang="en-US" altLang="zh-CN" i="1" dirty="0" err="1"/>
              <a:t>interpolation_type</a:t>
            </a:r>
            <a:r>
              <a:rPr lang="en-US" altLang="zh-CN" i="1" dirty="0"/>
              <a:t>='linear’, </a:t>
            </a:r>
            <a:r>
              <a:rPr lang="en-US" altLang="zh-CN" i="1" dirty="0" err="1"/>
              <a:t>fillna_type</a:t>
            </a:r>
            <a:r>
              <a:rPr lang="en-US" altLang="zh-CN" i="1" dirty="0"/>
              <a:t>=</a:t>
            </a:r>
            <a:r>
              <a:rPr lang="en-US" altLang="zh-CN" i="1" dirty="0" err="1"/>
              <a:t>None,how</a:t>
            </a:r>
            <a:r>
              <a:rPr lang="en-US" altLang="zh-CN" i="1" dirty="0"/>
              <a:t>=0)</a:t>
            </a:r>
          </a:p>
        </p:txBody>
      </p:sp>
      <p:sp>
        <p:nvSpPr>
          <p:cNvPr id="7" name="矩形 3"/>
          <p:cNvSpPr/>
          <p:nvPr/>
        </p:nvSpPr>
        <p:spPr>
          <a:xfrm>
            <a:off x="7800642" y="1354323"/>
            <a:ext cx="3746919" cy="2182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5">
                  <a:lumMod val="50000"/>
                </a:schemeClr>
              </a:buClr>
            </a:pPr>
            <a:r>
              <a:rPr lang="en-US" altLang="zh-CN" sz="2800" b="1" dirty="0"/>
              <a:t>Output Data Format</a:t>
            </a:r>
          </a:p>
          <a:p>
            <a:pPr marL="228600" indent="-540000">
              <a:lnSpc>
                <a:spcPct val="90000"/>
              </a:lnSpc>
              <a:spcBef>
                <a:spcPts val="10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sz="2800" dirty="0"/>
              <a:t>Pandas </a:t>
            </a:r>
            <a:r>
              <a:rPr lang="en-US" altLang="zh-CN" sz="2800" dirty="0" err="1"/>
              <a:t>DataFrame</a:t>
            </a:r>
            <a:endParaRPr lang="en-US" altLang="zh-CN" sz="2800" dirty="0"/>
          </a:p>
          <a:p>
            <a:pPr marL="228600" indent="-540000">
              <a:lnSpc>
                <a:spcPct val="90000"/>
              </a:lnSpc>
              <a:spcBef>
                <a:spcPts val="10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sz="2800" dirty="0"/>
              <a:t>TXT/Excel Files</a:t>
            </a:r>
          </a:p>
          <a:p>
            <a:pPr marL="228600" indent="-540000">
              <a:lnSpc>
                <a:spcPct val="90000"/>
              </a:lnSpc>
              <a:spcBef>
                <a:spcPts val="10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sz="2800" dirty="0"/>
              <a:t>Other format: HDFS </a:t>
            </a:r>
          </a:p>
        </p:txBody>
      </p:sp>
    </p:spTree>
    <p:extLst>
      <p:ext uri="{BB962C8B-B14F-4D97-AF65-F5344CB8AC3E}">
        <p14:creationId xmlns:p14="http://schemas.microsoft.com/office/powerpoint/2010/main" val="54377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Export &amp; Unification [1]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SCE 2019, July 18, 2019</a:t>
            </a:r>
            <a:endParaRPr lang="zh-CN" altLang="en-US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413656" y="1086124"/>
            <a:ext cx="8316685" cy="207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 sz="2800" kern="12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微软雅黑" panose="020B0503020204020204" pitchFamily="34" charset="-122"/>
              <a:buChar char="‐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1430337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None/>
            </a:pPr>
            <a:r>
              <a:rPr lang="en-US" altLang="zh-CN" b="1" dirty="0" smtClean="0"/>
              <a:t>Raw data characteristics</a:t>
            </a:r>
          </a:p>
          <a:p>
            <a:pPr indent="-5400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dirty="0" smtClean="0"/>
              <a:t>Large amount of PVs as model features</a:t>
            </a:r>
          </a:p>
          <a:p>
            <a:pPr indent="-5400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dirty="0" smtClean="0"/>
              <a:t>Different PV has different acquisition period</a:t>
            </a:r>
          </a:p>
          <a:p>
            <a:pPr indent="-5400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dirty="0" smtClean="0"/>
              <a:t>Handling null or abnormal data </a:t>
            </a:r>
          </a:p>
          <a:p>
            <a:pPr marL="0" indent="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None/>
            </a:pPr>
            <a:endParaRPr lang="en-US" altLang="zh-CN" b="1" dirty="0"/>
          </a:p>
        </p:txBody>
      </p:sp>
      <p:graphicFrame>
        <p:nvGraphicFramePr>
          <p:cNvPr id="6" name="图示 3"/>
          <p:cNvGraphicFramePr/>
          <p:nvPr>
            <p:extLst>
              <p:ext uri="{D42A27DB-BD31-4B8C-83A1-F6EECF244321}">
                <p14:modId xmlns:p14="http://schemas.microsoft.com/office/powerpoint/2010/main" val="4182486018"/>
              </p:ext>
            </p:extLst>
          </p:nvPr>
        </p:nvGraphicFramePr>
        <p:xfrm>
          <a:off x="4038600" y="2988567"/>
          <a:ext cx="7503203" cy="301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354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Export &amp; Unification [2]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SCE 2019, July 18, 2019</a:t>
            </a:r>
            <a:endParaRPr lang="zh-CN" altLang="en-US" dirty="0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413657" y="1119117"/>
            <a:ext cx="83166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For temporal data from archiver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PV Timestamp alignment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 data line-up types: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Outer  -&gt; smallest time period  -&gt;   data addition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Inner  -&gt; biggest time period  -&gt;  data deletion 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Defined time period  -&gt; data addition &amp; deletion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D710DA76-FE67-4F55-9560-DE180C19748B}"/>
              </a:ext>
            </a:extLst>
          </p:cNvPr>
          <p:cNvSpPr txBox="1">
            <a:spLocks/>
          </p:cNvSpPr>
          <p:nvPr/>
        </p:nvSpPr>
        <p:spPr>
          <a:xfrm>
            <a:off x="461076" y="3558404"/>
            <a:ext cx="8682923" cy="24852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rgbClr val="4472C4">
                  <a:lumMod val="5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228600" marR="0" lvl="0" indent="-540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Standardization </a:t>
            </a:r>
          </a:p>
          <a:p>
            <a:pPr marL="228600" marR="0" lvl="0" indent="-540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Normalization</a:t>
            </a:r>
          </a:p>
          <a:p>
            <a:pPr marL="228600" marR="0" lvl="0" indent="-540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Discretization (quantization or binning)</a:t>
            </a:r>
          </a:p>
          <a:p>
            <a:pPr marL="228600" marR="0" lvl="0" indent="-540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Encoding categorical features </a:t>
            </a:r>
          </a:p>
        </p:txBody>
      </p:sp>
    </p:spTree>
    <p:extLst>
      <p:ext uri="{BB962C8B-B14F-4D97-AF65-F5344CB8AC3E}">
        <p14:creationId xmlns:p14="http://schemas.microsoft.com/office/powerpoint/2010/main" val="175890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Pre-processing [1]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SCE 2019, July 18, 2019</a:t>
            </a:r>
            <a:endParaRPr lang="zh-CN" altLang="en-US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1099457" y="1158404"/>
            <a:ext cx="8316685" cy="515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rgbClr val="4472C4">
                  <a:lumMod val="5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Data quality check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Handling empty, abnormal, inconsistent data</a:t>
            </a:r>
          </a:p>
          <a:p>
            <a:pPr marL="228600" marR="0" lvl="0" indent="-540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Padding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Not changing over time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Bad machine status    </a:t>
            </a:r>
          </a:p>
          <a:p>
            <a:pPr marL="228600" marR="0" lvl="0" indent="-540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Interpolation 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Linear, nearest, polynomial, cubic, spline……</a:t>
            </a:r>
          </a:p>
          <a:p>
            <a:pPr marL="228600" marR="0" lvl="0" indent="-540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Neural network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Predict uncertain data through NN algorithm based on known data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77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 dirty="0" smtClean="0"/>
              <a:t>Overall Software Architecture for HEPS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altLang="zh-CN" dirty="0" smtClean="0"/>
              <a:t>Preparation for Machine Learning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n-US" altLang="zh-CN" dirty="0" smtClean="0"/>
              <a:t>ML Application Ideas</a:t>
            </a:r>
            <a:endParaRPr lang="zh-CN" altLang="en-US" dirty="0"/>
          </a:p>
        </p:txBody>
      </p:sp>
      <p:sp>
        <p:nvSpPr>
          <p:cNvPr id="7" name="内容占位符 5">
            <a:extLst>
              <a:ext uri="{FF2B5EF4-FFF2-40B4-BE49-F238E27FC236}">
                <a16:creationId xmlns:a16="http://schemas.microsoft.com/office/drawing/2014/main" id="{38D57C85-F15E-4C45-95A9-50BD16736E2D}"/>
              </a:ext>
            </a:extLst>
          </p:cNvPr>
          <p:cNvSpPr txBox="1">
            <a:spLocks/>
          </p:cNvSpPr>
          <p:nvPr/>
        </p:nvSpPr>
        <p:spPr bwMode="auto">
          <a:xfrm>
            <a:off x="3534768" y="5420436"/>
            <a:ext cx="8215954" cy="72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514350" indent="-5143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+mj-lt"/>
              <a:buAutoNum type="arabicPeriod" startAt="4"/>
              <a:defRPr sz="2800" kern="12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 startAt="5"/>
            </a:pPr>
            <a:r>
              <a:rPr lang="en-US" altLang="zh-CN" dirty="0"/>
              <a:t>Summary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915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Pre-processing [2]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SCE 2019, July 18, 2019</a:t>
            </a:r>
            <a:endParaRPr lang="zh-CN" altLang="en-US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311658" y="1374521"/>
            <a:ext cx="39745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540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Data feature analysis</a:t>
            </a:r>
          </a:p>
          <a:p>
            <a:pPr marL="685800" marR="0" lvl="1" indent="-5400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660033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distribution analysis</a:t>
            </a:r>
          </a:p>
          <a:p>
            <a:pPr marL="685800" marR="0" lvl="1" indent="-5400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660033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comparative analysis </a:t>
            </a:r>
          </a:p>
          <a:p>
            <a:pPr marL="685800" marR="0" lvl="1" indent="-5400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660033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periodic analysis</a:t>
            </a:r>
          </a:p>
          <a:p>
            <a:pPr marL="685800" marR="0" lvl="1" indent="-5400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660033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contribution analysis</a:t>
            </a:r>
          </a:p>
          <a:p>
            <a:pPr marL="685800" marR="0" lvl="1" indent="-5400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660033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correlation analysis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4486656" y="1374520"/>
            <a:ext cx="4657344" cy="5038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540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Diagnostic functions</a:t>
            </a:r>
          </a:p>
          <a:p>
            <a:pPr marL="685800" marR="0" lvl="1" indent="-5400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660033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common statistical indicators</a:t>
            </a:r>
          </a:p>
          <a:p>
            <a:pPr marL="685800" marR="0" lvl="1" indent="-5400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660033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histograms</a:t>
            </a:r>
          </a:p>
          <a:p>
            <a:pPr marL="685800" marR="0" lvl="1" indent="-5400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660033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scatter matrix diagrams</a:t>
            </a:r>
          </a:p>
          <a:p>
            <a:pPr marL="685800" marR="0" lvl="1" indent="-5400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660033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correlation tables &amp; associated heat maps</a:t>
            </a:r>
          </a:p>
          <a:p>
            <a:pPr marL="685800" marR="0" lvl="1" indent="-5400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660033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box plots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81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Regression</a:t>
            </a:r>
          </a:p>
          <a:p>
            <a:pPr lvl="1"/>
            <a:r>
              <a:rPr lang="en-US" dirty="0"/>
              <a:t>Linear Regression</a:t>
            </a:r>
          </a:p>
          <a:p>
            <a:pPr lvl="1"/>
            <a:r>
              <a:rPr lang="en-US" dirty="0"/>
              <a:t>Bayesian Linear Regression</a:t>
            </a:r>
          </a:p>
          <a:p>
            <a:pPr lvl="1"/>
            <a:r>
              <a:rPr lang="en-US" dirty="0"/>
              <a:t>Polynomial Regression</a:t>
            </a:r>
          </a:p>
          <a:p>
            <a:r>
              <a:rPr lang="en-US" dirty="0"/>
              <a:t>Decision Tree</a:t>
            </a:r>
          </a:p>
          <a:p>
            <a:r>
              <a:rPr lang="en-US" dirty="0"/>
              <a:t>K-Nearest Neighbors </a:t>
            </a:r>
          </a:p>
          <a:p>
            <a:r>
              <a:rPr lang="en-US" dirty="0" smtClean="0"/>
              <a:t>Clustering</a:t>
            </a:r>
          </a:p>
          <a:p>
            <a:pPr lvl="1"/>
            <a:r>
              <a:rPr lang="en-US" dirty="0" smtClean="0"/>
              <a:t>K-Means</a:t>
            </a:r>
          </a:p>
          <a:p>
            <a:pPr lvl="1"/>
            <a:r>
              <a:rPr lang="en-US" dirty="0" smtClean="0"/>
              <a:t>DBSCAN</a:t>
            </a:r>
            <a:endParaRPr lang="en-US" dirty="0"/>
          </a:p>
          <a:p>
            <a:r>
              <a:rPr lang="en-US" dirty="0"/>
              <a:t>Multi-layer Perceptron (MLP</a:t>
            </a:r>
            <a:r>
              <a:rPr lang="en-US" dirty="0" smtClean="0"/>
              <a:t>)</a:t>
            </a:r>
          </a:p>
          <a:p>
            <a:r>
              <a:rPr lang="en-US" dirty="0" smtClean="0"/>
              <a:t>…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SCE 2019, July 18, 2019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158" y="1289556"/>
            <a:ext cx="5334436" cy="1345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017" y="2688299"/>
            <a:ext cx="3529890" cy="26519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5628" y="3405784"/>
            <a:ext cx="3365284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5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5E608B8-8280-492B-B028-AA6A95394B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827397"/>
              </p:ext>
            </p:extLst>
          </p:nvPr>
        </p:nvGraphicFramePr>
        <p:xfrm>
          <a:off x="1600200" y="2583754"/>
          <a:ext cx="8991600" cy="354208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986306">
                  <a:extLst>
                    <a:ext uri="{9D8B030D-6E8A-4147-A177-3AD203B41FA5}">
                      <a16:colId xmlns:a16="http://schemas.microsoft.com/office/drawing/2014/main" val="1472876017"/>
                    </a:ext>
                  </a:extLst>
                </a:gridCol>
                <a:gridCol w="3002647">
                  <a:extLst>
                    <a:ext uri="{9D8B030D-6E8A-4147-A177-3AD203B41FA5}">
                      <a16:colId xmlns:a16="http://schemas.microsoft.com/office/drawing/2014/main" val="402003173"/>
                    </a:ext>
                  </a:extLst>
                </a:gridCol>
                <a:gridCol w="3002647">
                  <a:extLst>
                    <a:ext uri="{9D8B030D-6E8A-4147-A177-3AD203B41FA5}">
                      <a16:colId xmlns:a16="http://schemas.microsoft.com/office/drawing/2014/main" val="4209800447"/>
                    </a:ext>
                  </a:extLst>
                </a:gridCol>
              </a:tblGrid>
              <a:tr h="67551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Parameter 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Logbook and Issue Tracking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997911"/>
                  </a:ext>
                </a:extLst>
              </a:tr>
              <a:tr h="39538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Naming Convention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Maintenance/Operation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Security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741302"/>
                  </a:ext>
                </a:extLst>
              </a:tr>
              <a:tr h="39538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Magnet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Inventory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Alarm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13903"/>
                  </a:ext>
                </a:extLst>
              </a:tr>
              <a:tr h="69193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Accelerator Model/Lattice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Survey and Alignment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Machine Protection/Interlock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966078"/>
                  </a:ext>
                </a:extLst>
              </a:tr>
              <a:tr h="691931">
                <a:tc>
                  <a:txBody>
                    <a:bodyPr/>
                    <a:lstStyle/>
                    <a:p>
                      <a:r>
                        <a:rPr lang="en-US" dirty="0"/>
                        <a:t>Equipment and Configuration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Work Flow Control/Traveler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MPS Postmortem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701898"/>
                  </a:ext>
                </a:extLst>
              </a:tr>
              <a:tr h="69193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Physics Data and Machine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Document 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38214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3C14CEA-8E82-4C7E-A1CE-BF3525367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A9E9B-2572-400D-9105-060F034DC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17 database domains in plan</a:t>
            </a:r>
          </a:p>
          <a:p>
            <a:r>
              <a:rPr lang="en-US" dirty="0"/>
              <a:t>MySQL or Microsoft SharePoint/SQL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C1D96F-AB23-46F4-9424-17FDD0A59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SCE 2019, July 18, 2019</a:t>
            </a:r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8043F4-0BA1-496E-B6C1-8E891C0D4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121" y="2459374"/>
            <a:ext cx="3554276" cy="37188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2DB429-2BCE-41D9-A48E-EE22ED3C8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518" y="3092096"/>
            <a:ext cx="3688400" cy="28226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1B32AD-CF42-4043-810A-6A3EEA742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5286" y="242568"/>
            <a:ext cx="2194750" cy="27251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DF77A6-66D2-4309-AFA1-A4B1CBB627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204" y="2503226"/>
            <a:ext cx="2962913" cy="35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9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 for HEPS Lattice Design [1]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9556"/>
            <a:ext cx="6530788" cy="4887407"/>
          </a:xfrm>
        </p:spPr>
        <p:txBody>
          <a:bodyPr/>
          <a:lstStyle/>
          <a:p>
            <a:r>
              <a:rPr lang="en-US" dirty="0" smtClean="0"/>
              <a:t>Using DNN for HEPS lattice design</a:t>
            </a:r>
          </a:p>
          <a:p>
            <a:pPr lvl="1"/>
            <a:r>
              <a:rPr lang="en-US" dirty="0" smtClean="0"/>
              <a:t>Highly nonlinear model</a:t>
            </a:r>
          </a:p>
          <a:p>
            <a:pPr lvl="1"/>
            <a:r>
              <a:rPr lang="en-US" dirty="0" smtClean="0"/>
              <a:t>Applying HEPS optimized lattice data</a:t>
            </a:r>
          </a:p>
          <a:p>
            <a:pPr lvl="1"/>
            <a:r>
              <a:rPr lang="en-US" dirty="0" smtClean="0"/>
              <a:t>Optimize brightness (BN) and dynamic aperture (DA)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SCE 2019, July 18, 2019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962" y="3733259"/>
            <a:ext cx="5371042" cy="23105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634" y="2106839"/>
            <a:ext cx="4828450" cy="37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92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for HEPS Lattice Design </a:t>
            </a:r>
            <a:r>
              <a:rPr lang="en-US" dirty="0" smtClean="0"/>
              <a:t>[2]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DNN method can predict the BN close to 100% and DA over 95% at 80</a:t>
            </a:r>
            <a:r>
              <a:rPr lang="en-US" baseline="30000" dirty="0" smtClean="0"/>
              <a:t>th</a:t>
            </a:r>
            <a:r>
              <a:rPr lang="en-US" dirty="0" smtClean="0"/>
              <a:t> generation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SCE 2019, July 18, 2019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035" y="2104973"/>
            <a:ext cx="5091953" cy="3884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25" y="2451801"/>
            <a:ext cx="6181880" cy="24325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7539" y="5113495"/>
            <a:ext cx="6070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DNN is 5 Orders better efficiency than Particle Tracking!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318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E694E-2F1E-4147-AD04-5804E8E83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9E909-7B21-4E66-AA29-0AEB4C3C5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Procurement, Equipment </a:t>
            </a:r>
          </a:p>
          <a:p>
            <a:r>
              <a:rPr lang="en-US" dirty="0"/>
              <a:t>Issue Tracking System, Maintenance, Operation Logbook…</a:t>
            </a:r>
          </a:p>
          <a:p>
            <a:r>
              <a:rPr lang="en-US" dirty="0"/>
              <a:t>Work Breakdown Structure (WBS) for project management</a:t>
            </a:r>
          </a:p>
          <a:p>
            <a:pPr lvl="1"/>
            <a:r>
              <a:rPr lang="en-US" dirty="0"/>
              <a:t>Cost and schedule control/monitoring</a:t>
            </a:r>
          </a:p>
          <a:p>
            <a:r>
              <a:rPr lang="en-US" dirty="0"/>
              <a:t>SharePoint based document system</a:t>
            </a:r>
          </a:p>
          <a:p>
            <a:pPr lvl="1"/>
            <a:r>
              <a:rPr lang="en-US" dirty="0"/>
              <a:t>Project Web site </a:t>
            </a:r>
          </a:p>
          <a:p>
            <a:pPr lvl="1"/>
            <a:r>
              <a:rPr lang="en-US" dirty="0"/>
              <a:t>Work flow control</a:t>
            </a:r>
          </a:p>
          <a:p>
            <a:pPr lvl="1"/>
            <a:r>
              <a:rPr lang="en-US" dirty="0"/>
              <a:t>Document and data sharing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F0FD8A-7372-4902-8C7B-DA3D4EB3B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SCE 2019, July 18, 2019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106" y="3689131"/>
            <a:ext cx="5089915" cy="229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057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ML Application </a:t>
            </a:r>
            <a:r>
              <a:rPr lang="en-US" altLang="zh-CN" dirty="0" smtClean="0"/>
              <a:t>Ideas [1]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Facility Operation Optimization</a:t>
            </a:r>
          </a:p>
          <a:p>
            <a:pPr lvl="1"/>
            <a:r>
              <a:rPr lang="en-US" dirty="0"/>
              <a:t>Use regression algorithms  to improve the performance of key accelerator systems, such as high frequency cavity, superconducting system, water cooling system, etc.</a:t>
            </a:r>
          </a:p>
          <a:p>
            <a:r>
              <a:rPr lang="en-US" dirty="0"/>
              <a:t>Beam Physics </a:t>
            </a:r>
            <a:r>
              <a:rPr lang="en-US" dirty="0" smtClean="0"/>
              <a:t>or experiment optimization</a:t>
            </a:r>
            <a:endParaRPr lang="en-US" dirty="0"/>
          </a:p>
          <a:p>
            <a:pPr lvl="1"/>
            <a:r>
              <a:rPr lang="en-US" dirty="0"/>
              <a:t>Apply the machine learning platform to beam physics optimization progress, to realize the automatic optimization of DA, emittance, current intensity, etc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Data driven data acquisition</a:t>
            </a:r>
            <a:endParaRPr lang="en-US" dirty="0"/>
          </a:p>
          <a:p>
            <a:r>
              <a:rPr lang="en-US" dirty="0"/>
              <a:t>Equipment maintenance</a:t>
            </a:r>
          </a:p>
          <a:p>
            <a:pPr lvl="1"/>
            <a:r>
              <a:rPr lang="en-US" dirty="0"/>
              <a:t>To avoid unexpected failures by analyzing equipment running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SCE 2019, July 18, 2019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492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ML Application </a:t>
            </a:r>
            <a:r>
              <a:rPr lang="en-US" altLang="zh-CN" dirty="0" smtClean="0"/>
              <a:t>Ideas [2]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Big Data </a:t>
            </a:r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Installing various sensors to collect as many data as possible</a:t>
            </a:r>
          </a:p>
          <a:p>
            <a:pPr lvl="1"/>
            <a:r>
              <a:rPr lang="en-US" dirty="0" smtClean="0"/>
              <a:t>Data mining, data correlation, interdisciplinary data analysis</a:t>
            </a:r>
          </a:p>
          <a:p>
            <a:r>
              <a:rPr lang="en-US" dirty="0" smtClean="0"/>
              <a:t>Light source data center for data sharing</a:t>
            </a:r>
          </a:p>
          <a:p>
            <a:r>
              <a:rPr lang="en-US" dirty="0" smtClean="0"/>
              <a:t>Accelerator data archive center</a:t>
            </a:r>
          </a:p>
          <a:p>
            <a:pPr lvl="1"/>
            <a:r>
              <a:rPr lang="en-US" dirty="0" smtClean="0"/>
              <a:t>Domestic and international data archive for various accelerator related data</a:t>
            </a:r>
          </a:p>
          <a:p>
            <a:r>
              <a:rPr lang="en-US" smtClean="0"/>
              <a:t>… 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SCE 2019, July 18, 2019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514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0319"/>
            <a:ext cx="10515600" cy="808582"/>
          </a:xfrm>
        </p:spPr>
        <p:txBody>
          <a:bodyPr/>
          <a:lstStyle/>
          <a:p>
            <a:r>
              <a:rPr lang="en-US" altLang="zh-TW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A Test: </a:t>
            </a:r>
            <a:r>
              <a:rPr lang="zh-TW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时间</a:t>
            </a:r>
            <a:r>
              <a:rPr lang="zh-TW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戳矫正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SCE 2019, July 18, 2019</a:t>
            </a:r>
            <a:endParaRPr lang="zh-CN" altLang="en-US" dirty="0"/>
          </a:p>
        </p:txBody>
      </p:sp>
      <p:grpSp>
        <p:nvGrpSpPr>
          <p:cNvPr id="5" name="组合 6"/>
          <p:cNvGrpSpPr/>
          <p:nvPr/>
        </p:nvGrpSpPr>
        <p:grpSpPr>
          <a:xfrm>
            <a:off x="918768" y="2485618"/>
            <a:ext cx="8678063" cy="2886674"/>
            <a:chOff x="0" y="0"/>
            <a:chExt cx="8972774" cy="3188403"/>
          </a:xfrm>
        </p:grpSpPr>
        <p:pic>
          <p:nvPicPr>
            <p:cNvPr id="6" name="Figure_1-2" descr="Figure_1-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25483"/>
              <a:ext cx="4408266" cy="3062575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7" name="Figure_1-2" descr="Figure_1-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1912" y="125486"/>
              <a:ext cx="4410863" cy="3062918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8" name="Input data"/>
            <p:cNvSpPr txBox="1"/>
            <p:nvPr/>
          </p:nvSpPr>
          <p:spPr>
            <a:xfrm>
              <a:off x="1382647" y="-1"/>
              <a:ext cx="2286733" cy="3260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>
              <a:lvl1pPr algn="l" defTabSz="914400">
                <a:defRPr sz="1300">
                  <a:solidFill>
                    <a:srgbClr val="FF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lvl1pPr>
            </a:lstStyle>
            <a:p>
              <a:r>
                <a:t>Input data</a:t>
              </a:r>
            </a:p>
          </p:txBody>
        </p:sp>
        <p:sp>
          <p:nvSpPr>
            <p:cNvPr id="9" name="return"/>
            <p:cNvSpPr txBox="1"/>
            <p:nvPr/>
          </p:nvSpPr>
          <p:spPr>
            <a:xfrm>
              <a:off x="6005408" y="-1"/>
              <a:ext cx="1525032" cy="3260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>
              <a:lvl1pPr algn="l" defTabSz="914400">
                <a:defRPr sz="1300">
                  <a:solidFill>
                    <a:srgbClr val="FF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lvl1pPr>
            </a:lstStyle>
            <a:p>
              <a:r>
                <a:t>return</a:t>
              </a:r>
            </a:p>
          </p:txBody>
        </p:sp>
      </p:grpSp>
      <p:sp>
        <p:nvSpPr>
          <p:cNvPr id="10" name="This method based on machine learning is accurate and can be used widely in accelerator systems with little manual work."/>
          <p:cNvSpPr txBox="1"/>
          <p:nvPr/>
        </p:nvSpPr>
        <p:spPr>
          <a:xfrm>
            <a:off x="641656" y="2097788"/>
            <a:ext cx="8267577" cy="335279"/>
          </a:xfrm>
          <a:prstGeom prst="rect">
            <a:avLst/>
          </a:prstGeom>
          <a:ln w="12700">
            <a:miter lim="400000"/>
          </a:ln>
        </p:spPr>
        <p:txBody>
          <a:bodyPr lIns="34289" tIns="34289" rIns="34289" bIns="34289">
            <a:spAutoFit/>
          </a:bodyPr>
          <a:lstStyle>
            <a:lvl1pPr algn="l" defTabSz="914400">
              <a:defRPr sz="150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</a:lstStyle>
          <a:p>
            <a:r>
              <a:t>这种基于机器学习的方法是精确的，而且可以在少量的操作下广泛的应用在其他加速器系统中</a:t>
            </a:r>
          </a:p>
        </p:txBody>
      </p:sp>
      <p:grpSp>
        <p:nvGrpSpPr>
          <p:cNvPr id="11" name="组合 12"/>
          <p:cNvGrpSpPr/>
          <p:nvPr/>
        </p:nvGrpSpPr>
        <p:grpSpPr>
          <a:xfrm>
            <a:off x="568241" y="902800"/>
            <a:ext cx="10910910" cy="990552"/>
            <a:chOff x="0" y="0"/>
            <a:chExt cx="10910908" cy="990550"/>
          </a:xfrm>
        </p:grpSpPr>
        <p:sp>
          <p:nvSpPr>
            <p:cNvPr id="12" name="Relation function:"/>
            <p:cNvSpPr txBox="1"/>
            <p:nvPr/>
          </p:nvSpPr>
          <p:spPr>
            <a:xfrm>
              <a:off x="0" y="76948"/>
              <a:ext cx="9521249" cy="3312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>
              <a:lvl1pPr algn="l" defTabSz="914400">
                <a:defRPr sz="13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lvl1pPr>
            </a:lstStyle>
            <a:p>
              <a:r>
                <a:t>相关函数: </a:t>
              </a:r>
            </a:p>
          </p:txBody>
        </p:sp>
        <p:sp>
          <p:nvSpPr>
            <p:cNvPr id="13" name="Optimization target:"/>
            <p:cNvSpPr txBox="1"/>
            <p:nvPr/>
          </p:nvSpPr>
          <p:spPr>
            <a:xfrm>
              <a:off x="0" y="533034"/>
              <a:ext cx="9521249" cy="3312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algn="l" defTabSz="914400">
                <a:defRPr sz="13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r>
                <a:rPr sz="1500"/>
                <a:t>优化目标:</a:t>
              </a:r>
              <a:r>
                <a:t>  </a:t>
              </a:r>
            </a:p>
          </p:txBody>
        </p:sp>
        <p:pic>
          <p:nvPicPr>
            <p:cNvPr id="14" name="对象 17" descr="对象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71584" y="114468"/>
              <a:ext cx="1936216" cy="267905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15" name="文本框 18"/>
            <p:cNvSpPr txBox="1"/>
            <p:nvPr/>
          </p:nvSpPr>
          <p:spPr>
            <a:xfrm>
              <a:off x="4045868" y="0"/>
              <a:ext cx="6865041" cy="9905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 algn="l" defTabSz="685800">
                <a:defRPr sz="1400" i="1">
                  <a:solidFill>
                    <a:srgbClr val="808080"/>
                  </a:solidFill>
                  <a:latin typeface="Calibri Light" panose="020F0302020204030204"/>
                  <a:ea typeface="Calibri Light" panose="020F0302020204030204"/>
                  <a:cs typeface="Calibri Light" panose="020F0302020204030204"/>
                  <a:sym typeface="Calibri Light" panose="020F0302020204030204"/>
                </a:defRPr>
              </a:pPr>
              <a:r>
                <a:t>f1(t)&amp;f2(t)</a:t>
              </a:r>
              <a:r>
                <a:rPr i="0"/>
                <a:t> : The relation between 'value' and 'timestamp' of two systems(such as correctors with BPM).</a:t>
              </a:r>
            </a:p>
            <a:p>
              <a:pPr algn="l" defTabSz="685800">
                <a:defRPr sz="1400" i="1">
                  <a:solidFill>
                    <a:srgbClr val="808080"/>
                  </a:solidFill>
                  <a:latin typeface="Calibri Light" panose="020F0302020204030204"/>
                  <a:ea typeface="Calibri Light" panose="020F0302020204030204"/>
                  <a:cs typeface="Calibri Light" panose="020F0302020204030204"/>
                  <a:sym typeface="Calibri Light" panose="020F0302020204030204"/>
                </a:defRPr>
              </a:pPr>
              <a:r>
                <a:t>h()</a:t>
              </a:r>
              <a:r>
                <a:rPr i="0"/>
                <a:t>: Projection of one group of value to another.</a:t>
              </a:r>
            </a:p>
            <a:p>
              <a:pPr algn="l" defTabSz="685800">
                <a:defRPr sz="1400">
                  <a:solidFill>
                    <a:srgbClr val="80808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r>
                <a:t>ζ(): Integral coefficient. (Remove interference and noise. Keep normalization)</a:t>
              </a:r>
            </a:p>
          </p:txBody>
        </p:sp>
        <p:pic>
          <p:nvPicPr>
            <p:cNvPr id="16" name="对象 19" descr="对象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54855" y="585734"/>
              <a:ext cx="1077097" cy="245986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sp>
        <p:nvSpPr>
          <p:cNvPr id="17" name="文本框 20"/>
          <p:cNvSpPr txBox="1"/>
          <p:nvPr/>
        </p:nvSpPr>
        <p:spPr>
          <a:xfrm>
            <a:off x="2685535" y="5485589"/>
            <a:ext cx="5286661" cy="754379"/>
          </a:xfrm>
          <a:prstGeom prst="rect">
            <a:avLst/>
          </a:prstGeom>
          <a:ln w="12700">
            <a:miter lim="400000"/>
          </a:ln>
        </p:spPr>
        <p:txBody>
          <a:bodyPr lIns="34289" tIns="34289" rIns="34289" bIns="34289">
            <a:spAutoFit/>
          </a:bodyPr>
          <a:lstStyle/>
          <a:p>
            <a:pPr marL="285750" indent="-285750" algn="l" defTabSz="685800">
              <a:buSzPct val="100000"/>
              <a:buChar char="▪"/>
              <a:defRPr sz="1300">
                <a:solidFill>
                  <a:srgbClr val="222A35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r>
              <a:rPr dirty="0" err="1"/>
              <a:t>结果展示了一个有效的矫正</a:t>
            </a:r>
            <a:endParaRPr dirty="0"/>
          </a:p>
          <a:p>
            <a:pPr marL="285750" indent="-285750" algn="l" defTabSz="685800">
              <a:buSzPct val="100000"/>
              <a:buChar char="▪"/>
              <a:defRPr sz="1300">
                <a:solidFill>
                  <a:srgbClr val="535353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r>
              <a:rPr dirty="0" err="1"/>
              <a:t>矫正时间</a:t>
            </a:r>
            <a:r>
              <a:rPr dirty="0"/>
              <a:t> </a:t>
            </a:r>
            <a:r>
              <a:rPr dirty="0" err="1"/>
              <a:t>dT</a:t>
            </a:r>
            <a:r>
              <a:rPr dirty="0"/>
              <a:t> = 13s</a:t>
            </a:r>
            <a:endParaRPr dirty="0">
              <a:solidFill>
                <a:srgbClr val="7C7C7C"/>
              </a:solidFill>
            </a:endParaRPr>
          </a:p>
          <a:p>
            <a:pPr marL="285750" indent="-285750" algn="l" defTabSz="685800">
              <a:buSzPct val="100000"/>
              <a:buChar char="▪"/>
              <a:defRPr sz="1300">
                <a:solidFill>
                  <a:srgbClr val="548235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r>
              <a:rPr dirty="0" err="1"/>
              <a:t>应用在传输线和直线的其他矫正子和BPM上，结果显示是一致的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213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CABFD-4938-43F8-8993-BAC5F2732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E1313-020B-4191-A0CB-CBDFBB04F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HEPS Control Systems </a:t>
            </a:r>
            <a:r>
              <a:rPr lang="en-US" dirty="0" smtClean="0"/>
              <a:t>designed for ML</a:t>
            </a:r>
            <a:endParaRPr lang="en-US" dirty="0"/>
          </a:p>
          <a:p>
            <a:r>
              <a:rPr lang="en-US" dirty="0"/>
              <a:t>Overall consideration, modularized implementation</a:t>
            </a:r>
          </a:p>
          <a:p>
            <a:r>
              <a:rPr lang="en-US" dirty="0"/>
              <a:t>Integration with project business sector</a:t>
            </a:r>
          </a:p>
          <a:p>
            <a:r>
              <a:rPr lang="en-US" dirty="0"/>
              <a:t>Data centric approach</a:t>
            </a:r>
          </a:p>
          <a:p>
            <a:r>
              <a:rPr lang="en-US" dirty="0" smtClean="0"/>
              <a:t>Machine Learning for Accelerator Platform prototyped </a:t>
            </a:r>
            <a:endParaRPr lang="en-US" dirty="0"/>
          </a:p>
          <a:p>
            <a:r>
              <a:rPr lang="en-US" dirty="0" smtClean="0"/>
              <a:t>Many application ideas are emerging</a:t>
            </a:r>
            <a:endParaRPr lang="en-US" dirty="0"/>
          </a:p>
          <a:p>
            <a:r>
              <a:rPr lang="en-US" dirty="0"/>
              <a:t>Collaborations are welcome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D9F7AD-42C4-4807-BC08-FF375B84E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SCE 2019, July 18, 2019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276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Machine Learning Conferences/Workshops for Accelerators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12th </a:t>
            </a:r>
            <a:r>
              <a:rPr lang="en-US" dirty="0"/>
              <a:t>International Workshop on Personal Computers and Particle Accelerator Controls (</a:t>
            </a:r>
            <a:r>
              <a:rPr lang="en-US" dirty="0" err="1"/>
              <a:t>PCaPAC</a:t>
            </a:r>
            <a:r>
              <a:rPr lang="en-US" dirty="0" smtClean="0"/>
              <a:t>), Hsinchu</a:t>
            </a:r>
            <a:r>
              <a:rPr lang="en-US" dirty="0"/>
              <a:t>, Taiwan, </a:t>
            </a:r>
            <a:r>
              <a:rPr lang="en-US" dirty="0" smtClean="0"/>
              <a:t>October </a:t>
            </a:r>
            <a:r>
              <a:rPr lang="en-US" dirty="0"/>
              <a:t>16 </a:t>
            </a:r>
            <a:r>
              <a:rPr lang="en-US" dirty="0" err="1"/>
              <a:t>th</a:t>
            </a:r>
            <a:r>
              <a:rPr lang="en-US" dirty="0"/>
              <a:t> to 19 </a:t>
            </a:r>
            <a:r>
              <a:rPr lang="en-US" dirty="0" err="1"/>
              <a:t>th</a:t>
            </a:r>
            <a:r>
              <a:rPr lang="en-US" dirty="0"/>
              <a:t>, 2018</a:t>
            </a:r>
            <a:endParaRPr lang="en-US" dirty="0" smtClean="0"/>
          </a:p>
          <a:p>
            <a:r>
              <a:rPr lang="en-US" dirty="0" smtClean="0"/>
              <a:t>ICAP'18 </a:t>
            </a:r>
            <a:r>
              <a:rPr lang="en-US" dirty="0"/>
              <a:t>- 13th International Computational </a:t>
            </a:r>
            <a:r>
              <a:rPr lang="en-US" dirty="0" smtClean="0"/>
              <a:t>Accelerator </a:t>
            </a:r>
            <a:r>
              <a:rPr lang="en-US" dirty="0"/>
              <a:t>Physics </a:t>
            </a:r>
            <a:r>
              <a:rPr lang="en-US" dirty="0" smtClean="0"/>
              <a:t>Conference, Key </a:t>
            </a:r>
            <a:r>
              <a:rPr lang="en-US" dirty="0"/>
              <a:t>West, Florida, USA, </a:t>
            </a:r>
            <a:r>
              <a:rPr lang="en-US" dirty="0" smtClean="0"/>
              <a:t>October </a:t>
            </a:r>
            <a:r>
              <a:rPr lang="en-US" dirty="0"/>
              <a:t>20 to 24, 2018</a:t>
            </a:r>
          </a:p>
          <a:p>
            <a:r>
              <a:rPr lang="en-US" dirty="0" smtClean="0"/>
              <a:t>2nd </a:t>
            </a:r>
            <a:r>
              <a:rPr lang="en-US" dirty="0"/>
              <a:t>ICFA Workshop on Machine Learning for Charged Particle </a:t>
            </a:r>
            <a:r>
              <a:rPr lang="en-US" dirty="0" smtClean="0"/>
              <a:t>Accelerators, </a:t>
            </a:r>
            <a:r>
              <a:rPr lang="en-US" altLang="zh-CN" dirty="0" err="1" smtClean="0"/>
              <a:t>Villigen</a:t>
            </a:r>
            <a:r>
              <a:rPr lang="en-US" altLang="zh-CN" dirty="0" smtClean="0"/>
              <a:t> PSI, </a:t>
            </a:r>
            <a:r>
              <a:rPr lang="en-US" altLang="zh-CN" dirty="0"/>
              <a:t>Feb.</a:t>
            </a:r>
            <a:r>
              <a:rPr lang="zh-CN" altLang="en-US" dirty="0"/>
              <a:t> </a:t>
            </a:r>
            <a:r>
              <a:rPr lang="en-US" altLang="zh-CN" dirty="0"/>
              <a:t>26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Mar.</a:t>
            </a:r>
            <a:r>
              <a:rPr lang="zh-CN" altLang="en-US" dirty="0"/>
              <a:t> </a:t>
            </a:r>
            <a:r>
              <a:rPr lang="en-US" altLang="zh-CN" dirty="0"/>
              <a:t>1,</a:t>
            </a:r>
            <a:r>
              <a:rPr lang="zh-CN" altLang="en-US" dirty="0"/>
              <a:t> </a:t>
            </a:r>
            <a:r>
              <a:rPr lang="en-US" altLang="zh-CN" dirty="0" smtClean="0"/>
              <a:t>2019</a:t>
            </a:r>
          </a:p>
          <a:p>
            <a:r>
              <a:rPr lang="en-US" altLang="zh-CN" dirty="0" smtClean="0"/>
              <a:t>IPAC, ICALEPCS…</a:t>
            </a:r>
          </a:p>
          <a:p>
            <a:r>
              <a:rPr lang="en-US" altLang="zh-CN" dirty="0" smtClean="0"/>
              <a:t>HEPS, CEPC lattice design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SCE 2019, July 18, 2019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044" y="1033978"/>
            <a:ext cx="5452026" cy="436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Platform Source Code Repository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https://github.com/NicoleQiao/MLPlatform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SCE 2019, July 18, 2019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084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ML in Accelerators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Everybody wants it and everybody jumps in without much thinking</a:t>
            </a:r>
          </a:p>
          <a:p>
            <a:r>
              <a:rPr lang="en-US" dirty="0" smtClean="0"/>
              <a:t>Mostly theoretical studies so far</a:t>
            </a:r>
          </a:p>
          <a:p>
            <a:r>
              <a:rPr lang="en-US" dirty="0" smtClean="0"/>
              <a:t>Equipment control such as temperature controlled RF cavities, i.e. still at</a:t>
            </a:r>
            <a:r>
              <a:rPr lang="zh-CN" altLang="en-US" dirty="0" smtClean="0"/>
              <a:t>“</a:t>
            </a:r>
            <a:r>
              <a:rPr lang="en-US" altLang="zh-CN" dirty="0" smtClean="0"/>
              <a:t>lower</a:t>
            </a:r>
            <a:r>
              <a:rPr lang="zh-CN" altLang="en-US" dirty="0" smtClean="0"/>
              <a:t>”</a:t>
            </a:r>
            <a:r>
              <a:rPr lang="en-US" altLang="zh-CN" dirty="0" smtClean="0"/>
              <a:t>level for individual device or simple tuning</a:t>
            </a:r>
            <a:r>
              <a:rPr lang="en-US" dirty="0" smtClean="0"/>
              <a:t> </a:t>
            </a:r>
          </a:p>
          <a:p>
            <a:r>
              <a:rPr lang="en-US" dirty="0" smtClean="0"/>
              <a:t>Still very little activities in Asia/China</a:t>
            </a:r>
          </a:p>
          <a:p>
            <a:pPr lvl="1"/>
            <a:r>
              <a:rPr lang="en-US" dirty="0" smtClean="0"/>
              <a:t>However, AI is a super hot topic in China – why not apply Ml to our facilities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SCE 2019, July 18, 2019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145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ML performed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Well, definitely not an instantaneous magic</a:t>
            </a:r>
          </a:p>
          <a:p>
            <a:pPr lvl="1"/>
            <a:r>
              <a:rPr lang="en-US" dirty="0" smtClean="0"/>
              <a:t>Computing power and algorithms more matured</a:t>
            </a:r>
          </a:p>
          <a:p>
            <a:pPr lvl="1"/>
            <a:r>
              <a:rPr lang="en-US" dirty="0" smtClean="0"/>
              <a:t>Some limited success, but case by case</a:t>
            </a:r>
          </a:p>
          <a:p>
            <a:pPr lvl="1"/>
            <a:r>
              <a:rPr lang="en-US" dirty="0" smtClean="0"/>
              <a:t>Some success can be done with traditional optimization methods anyway</a:t>
            </a:r>
          </a:p>
          <a:p>
            <a:r>
              <a:rPr lang="en-US" dirty="0" smtClean="0"/>
              <a:t>What to do next to improve the success rate</a:t>
            </a:r>
          </a:p>
          <a:p>
            <a:pPr lvl="1"/>
            <a:r>
              <a:rPr lang="en-US" dirty="0" smtClean="0"/>
              <a:t>Have complete data to train the model</a:t>
            </a:r>
          </a:p>
          <a:p>
            <a:pPr lvl="2"/>
            <a:r>
              <a:rPr lang="en-US" dirty="0" smtClean="0"/>
              <a:t>Logging </a:t>
            </a:r>
            <a:r>
              <a:rPr lang="en-US" dirty="0" smtClean="0"/>
              <a:t>everything, e.g. implementing </a:t>
            </a:r>
            <a:r>
              <a:rPr lang="en-US" dirty="0" smtClean="0">
                <a:solidFill>
                  <a:srgbClr val="FF0000"/>
                </a:solidFill>
              </a:rPr>
              <a:t>Central Message Logging System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High quality data</a:t>
            </a:r>
          </a:p>
          <a:p>
            <a:pPr lvl="1"/>
            <a:r>
              <a:rPr lang="en-US" dirty="0" smtClean="0"/>
              <a:t>As much data as possible</a:t>
            </a:r>
          </a:p>
          <a:p>
            <a:pPr lvl="1"/>
            <a:r>
              <a:rPr lang="en-US" dirty="0" smtClean="0"/>
              <a:t>Understand your systems well – a good model to start with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SCE 2019, July 18, 2019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546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Can ML Be for Accelerators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Basically, everywhere…</a:t>
            </a:r>
          </a:p>
          <a:p>
            <a:r>
              <a:rPr lang="en-US" dirty="0" smtClean="0"/>
              <a:t>Best fit: non-</a:t>
            </a:r>
            <a:r>
              <a:rPr lang="en-US" dirty="0" err="1" smtClean="0"/>
              <a:t>linears</a:t>
            </a:r>
            <a:r>
              <a:rPr lang="en-US" dirty="0" smtClean="0"/>
              <a:t> issues with sufficient and good quality data</a:t>
            </a:r>
          </a:p>
          <a:p>
            <a:r>
              <a:rPr lang="en-US" dirty="0" smtClean="0"/>
              <a:t>Entire accelerator life cycle needs ML</a:t>
            </a:r>
          </a:p>
          <a:p>
            <a:pPr lvl="1"/>
            <a:r>
              <a:rPr lang="en-US" dirty="0" smtClean="0"/>
              <a:t>Accelerator design</a:t>
            </a:r>
          </a:p>
          <a:p>
            <a:pPr lvl="1"/>
            <a:r>
              <a:rPr lang="en-US" dirty="0" smtClean="0"/>
              <a:t>Accelerator/beamline controls</a:t>
            </a:r>
          </a:p>
          <a:p>
            <a:pPr lvl="1"/>
            <a:r>
              <a:rPr lang="en-US" dirty="0" smtClean="0"/>
              <a:t>Beam Tuning – online and offline optimization</a:t>
            </a:r>
          </a:p>
          <a:p>
            <a:pPr lvl="1"/>
            <a:r>
              <a:rPr lang="en-US" dirty="0" smtClean="0"/>
              <a:t>Operation optimization – productivity, </a:t>
            </a:r>
          </a:p>
          <a:p>
            <a:pPr lvl="1"/>
            <a:r>
              <a:rPr lang="en-US" dirty="0" smtClean="0"/>
              <a:t>Machine reliability – maintenance, </a:t>
            </a:r>
          </a:p>
          <a:p>
            <a:pPr lvl="1"/>
            <a:r>
              <a:rPr lang="en-US" dirty="0" smtClean="0"/>
              <a:t>Human resources: who performs the best at 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SCE 2019, July 18, 2019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8979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HEPS– 4</a:t>
            </a:r>
            <a:r>
              <a:rPr lang="en-US" altLang="zh-CN" baseline="30000" dirty="0"/>
              <a:t>th</a:t>
            </a:r>
            <a:r>
              <a:rPr lang="en-US" altLang="zh-CN" dirty="0"/>
              <a:t> generation synchrotron light source, 7BA-lattice</a:t>
            </a:r>
          </a:p>
          <a:p>
            <a:r>
              <a:rPr lang="en-US" altLang="zh-CN" dirty="0"/>
              <a:t>Construction period – </a:t>
            </a:r>
            <a:r>
              <a:rPr lang="en-US" altLang="zh-CN" dirty="0" smtClean="0"/>
              <a:t>Jun. 2019 </a:t>
            </a:r>
            <a:r>
              <a:rPr lang="en-US" altLang="zh-CN" dirty="0"/>
              <a:t>– </a:t>
            </a:r>
            <a:r>
              <a:rPr lang="en-US" altLang="zh-CN" dirty="0" smtClean="0"/>
              <a:t>Dec. </a:t>
            </a:r>
            <a:r>
              <a:rPr lang="en-US" altLang="zh-CN" dirty="0"/>
              <a:t>2025, ~US$700M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SCE 2019, July 18, 2019</a:t>
            </a:r>
            <a:endParaRPr lang="zh-CN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D6BBDF-6FB6-4B03-8A16-331DDCEA8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881" y="2522857"/>
            <a:ext cx="8438238" cy="36541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8D40E3-0A99-472D-8B56-128DC2B21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247" y="2477701"/>
            <a:ext cx="5260753" cy="35558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38480F-3D1C-4C26-ABDD-0D810D43BE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495977"/>
            <a:ext cx="5428283" cy="353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7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图形 135" descr="Internet">
            <a:extLst>
              <a:ext uri="{FF2B5EF4-FFF2-40B4-BE49-F238E27FC236}">
                <a16:creationId xmlns:a16="http://schemas.microsoft.com/office/drawing/2014/main" id="{AC20D686-E5C4-4875-A06B-F612C3078C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25228" y="2580612"/>
            <a:ext cx="683292" cy="683292"/>
          </a:xfrm>
          <a:prstGeom prst="rect">
            <a:avLst/>
          </a:prstGeom>
        </p:spPr>
      </p:pic>
      <p:sp>
        <p:nvSpPr>
          <p:cNvPr id="130" name="文本框 129">
            <a:extLst>
              <a:ext uri="{FF2B5EF4-FFF2-40B4-BE49-F238E27FC236}">
                <a16:creationId xmlns:a16="http://schemas.microsoft.com/office/drawing/2014/main" id="{EFE10B16-A7C1-48AD-9B45-A29710FC4BF4}"/>
              </a:ext>
            </a:extLst>
          </p:cNvPr>
          <p:cNvSpPr txBox="1"/>
          <p:nvPr/>
        </p:nvSpPr>
        <p:spPr>
          <a:xfrm>
            <a:off x="383638" y="3122908"/>
            <a:ext cx="758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/>
              <a:t>Potential</a:t>
            </a:r>
          </a:p>
          <a:p>
            <a:pPr algn="ctr"/>
            <a:r>
              <a:rPr lang="en-US" altLang="zh-CN" sz="1000" dirty="0"/>
              <a:t>Users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D979AD7C-C610-4884-AA78-CFDFE1D4F1C5}"/>
              </a:ext>
            </a:extLst>
          </p:cNvPr>
          <p:cNvGrpSpPr/>
          <p:nvPr/>
        </p:nvGrpSpPr>
        <p:grpSpPr>
          <a:xfrm>
            <a:off x="977462" y="731411"/>
            <a:ext cx="11136408" cy="6031995"/>
            <a:chOff x="450121" y="331780"/>
            <a:chExt cx="11653239" cy="6183493"/>
          </a:xfrm>
        </p:grpSpPr>
        <p:sp>
          <p:nvSpPr>
            <p:cNvPr id="3" name="箭头: 下弧形 2">
              <a:extLst>
                <a:ext uri="{FF2B5EF4-FFF2-40B4-BE49-F238E27FC236}">
                  <a16:creationId xmlns:a16="http://schemas.microsoft.com/office/drawing/2014/main" id="{08322DAE-7FEC-4FE4-A101-85C953A3F6CF}"/>
                </a:ext>
              </a:extLst>
            </p:cNvPr>
            <p:cNvSpPr/>
            <p:nvPr/>
          </p:nvSpPr>
          <p:spPr>
            <a:xfrm flipH="1">
              <a:off x="491161" y="5085728"/>
              <a:ext cx="11351703" cy="1429545"/>
            </a:xfrm>
            <a:prstGeom prst="curvedUp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id="{8F9CE0AA-B4F9-4174-A12C-4C5C19499672}"/>
                </a:ext>
              </a:extLst>
            </p:cNvPr>
            <p:cNvSpPr txBox="1"/>
            <p:nvPr/>
          </p:nvSpPr>
          <p:spPr>
            <a:xfrm>
              <a:off x="11344976" y="2800909"/>
              <a:ext cx="758384" cy="233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 smtClean="0"/>
                <a:t>Users</a:t>
              </a:r>
              <a:endParaRPr lang="en-US" altLang="zh-CN" sz="1000" dirty="0"/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962600F6-672F-48B3-85AD-76E65E437115}"/>
                </a:ext>
              </a:extLst>
            </p:cNvPr>
            <p:cNvGrpSpPr/>
            <p:nvPr/>
          </p:nvGrpSpPr>
          <p:grpSpPr>
            <a:xfrm>
              <a:off x="2192220" y="1610587"/>
              <a:ext cx="2024532" cy="2132535"/>
              <a:chOff x="118592" y="3082402"/>
              <a:chExt cx="2703189" cy="2596879"/>
            </a:xfrm>
          </p:grpSpPr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70A80C5-8728-40DE-805E-B0C8C1461479}"/>
                  </a:ext>
                </a:extLst>
              </p:cNvPr>
              <p:cNvSpPr txBox="1"/>
              <p:nvPr/>
            </p:nvSpPr>
            <p:spPr>
              <a:xfrm>
                <a:off x="1148951" y="4099700"/>
                <a:ext cx="391709" cy="163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dirty="0"/>
                  <a:t>Detector</a:t>
                </a:r>
                <a:endParaRPr lang="zh-CN" altLang="en-US" sz="900" dirty="0"/>
              </a:p>
            </p:txBody>
          </p:sp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19790932-7DBC-4778-8160-ED21004E0993}"/>
                  </a:ext>
                </a:extLst>
              </p:cNvPr>
              <p:cNvGrpSpPr/>
              <p:nvPr/>
            </p:nvGrpSpPr>
            <p:grpSpPr>
              <a:xfrm>
                <a:off x="172806" y="4456247"/>
                <a:ext cx="2566806" cy="1125785"/>
                <a:chOff x="-30562" y="4923192"/>
                <a:chExt cx="3526755" cy="1587800"/>
              </a:xfrm>
            </p:grpSpPr>
            <p:pic>
              <p:nvPicPr>
                <p:cNvPr id="9" name="图形 8" descr="显微镜">
                  <a:extLst>
                    <a:ext uri="{FF2B5EF4-FFF2-40B4-BE49-F238E27FC236}">
                      <a16:creationId xmlns:a16="http://schemas.microsoft.com/office/drawing/2014/main" id="{BDAC5439-4863-4F5C-8AEF-77AF1206C9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7900" y="5056126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9EE32417-08A2-4D14-A2D9-E58FDEEDD40F}"/>
                    </a:ext>
                  </a:extLst>
                </p:cNvPr>
                <p:cNvSpPr txBox="1"/>
                <p:nvPr/>
              </p:nvSpPr>
              <p:spPr>
                <a:xfrm>
                  <a:off x="-30562" y="5923691"/>
                  <a:ext cx="632303" cy="2308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900" dirty="0"/>
                    <a:t>Instrument</a:t>
                  </a:r>
                  <a:endParaRPr lang="zh-CN" altLang="en-US" sz="900" dirty="0"/>
                </a:p>
              </p:txBody>
            </p:sp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F4160367-6007-4658-86BE-819C3BB1B8FF}"/>
                    </a:ext>
                  </a:extLst>
                </p:cNvPr>
                <p:cNvSpPr txBox="1"/>
                <p:nvPr/>
              </p:nvSpPr>
              <p:spPr>
                <a:xfrm>
                  <a:off x="1326096" y="5832558"/>
                  <a:ext cx="7123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900" dirty="0"/>
                    <a:t>Sample</a:t>
                  </a:r>
                </a:p>
                <a:p>
                  <a:pPr algn="ctr"/>
                  <a:r>
                    <a:rPr lang="en-US" altLang="zh-CN" sz="900" dirty="0"/>
                    <a:t>Environment</a:t>
                  </a:r>
                  <a:endParaRPr lang="zh-CN" altLang="en-US" sz="900" dirty="0"/>
                </a:p>
              </p:txBody>
            </p:sp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D833652C-170A-4F27-B7E5-5F8BCB0D3558}"/>
                    </a:ext>
                  </a:extLst>
                </p:cNvPr>
                <p:cNvSpPr txBox="1"/>
                <p:nvPr/>
              </p:nvSpPr>
              <p:spPr>
                <a:xfrm>
                  <a:off x="2603687" y="5832557"/>
                  <a:ext cx="6435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900" dirty="0"/>
                    <a:t>Radiational</a:t>
                  </a:r>
                </a:p>
                <a:p>
                  <a:pPr algn="ctr"/>
                  <a:r>
                    <a:rPr lang="en-US" altLang="zh-CN" sz="900" dirty="0"/>
                    <a:t>Source</a:t>
                  </a:r>
                </a:p>
              </p:txBody>
            </p:sp>
            <p:pic>
              <p:nvPicPr>
                <p:cNvPr id="14" name="图形 13" descr="原子">
                  <a:extLst>
                    <a:ext uri="{FF2B5EF4-FFF2-40B4-BE49-F238E27FC236}">
                      <a16:creationId xmlns:a16="http://schemas.microsoft.com/office/drawing/2014/main" id="{3F8A82BF-FB37-4CE8-8B1E-B129772D99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14125" y="5051444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7B70D35A-4AC7-4FDF-AE16-B17931537C61}"/>
                    </a:ext>
                  </a:extLst>
                </p:cNvPr>
                <p:cNvSpPr/>
                <p:nvPr/>
              </p:nvSpPr>
              <p:spPr>
                <a:xfrm>
                  <a:off x="0" y="4923192"/>
                  <a:ext cx="3496193" cy="15878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AC31B1C7-D326-45FC-9E60-2EAB5F1600EE}"/>
                  </a:ext>
                </a:extLst>
              </p:cNvPr>
              <p:cNvSpPr/>
              <p:nvPr/>
            </p:nvSpPr>
            <p:spPr>
              <a:xfrm>
                <a:off x="118592" y="3082402"/>
                <a:ext cx="2703189" cy="259687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97B51F1D-93CB-40E3-8D07-973B1492FA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57589" y="3314395"/>
                <a:ext cx="887214" cy="755330"/>
              </a:xfrm>
              <a:prstGeom prst="rect">
                <a:avLst/>
              </a:prstGeom>
            </p:spPr>
          </p:pic>
          <p:pic>
            <p:nvPicPr>
              <p:cNvPr id="20" name="图形 19" descr="烧瓶">
                <a:extLst>
                  <a:ext uri="{FF2B5EF4-FFF2-40B4-BE49-F238E27FC236}">
                    <a16:creationId xmlns:a16="http://schemas.microsoft.com/office/drawing/2014/main" id="{F226CE07-AE6D-4336-9798-231CB045D7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p:blipFill>
            <p:spPr>
              <a:xfrm>
                <a:off x="1120415" y="4475121"/>
                <a:ext cx="664887" cy="664887"/>
              </a:xfrm>
              <a:prstGeom prst="rect">
                <a:avLst/>
              </a:prstGeom>
            </p:spPr>
          </p:pic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02F612FA-6B88-43C7-98D4-F14D09AB9504}"/>
                </a:ext>
              </a:extLst>
            </p:cNvPr>
            <p:cNvGrpSpPr/>
            <p:nvPr/>
          </p:nvGrpSpPr>
          <p:grpSpPr>
            <a:xfrm>
              <a:off x="892140" y="1176613"/>
              <a:ext cx="978153" cy="2602808"/>
              <a:chOff x="-29751" y="1699492"/>
              <a:chExt cx="978153" cy="2602808"/>
            </a:xfrm>
          </p:grpSpPr>
          <p:pic>
            <p:nvPicPr>
              <p:cNvPr id="22" name="Picture 24">
                <a:extLst>
                  <a:ext uri="{FF2B5EF4-FFF2-40B4-BE49-F238E27FC236}">
                    <a16:creationId xmlns:a16="http://schemas.microsoft.com/office/drawing/2014/main" id="{4C18EAF5-B852-407A-93F2-27D9A700B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 flipH="1">
                <a:off x="101094" y="2640478"/>
                <a:ext cx="687963" cy="488454"/>
              </a:xfrm>
              <a:prstGeom prst="rect">
                <a:avLst/>
              </a:prstGeom>
            </p:spPr>
          </p:pic>
          <p:pic>
            <p:nvPicPr>
              <p:cNvPr id="23" name="图形 39" descr="试管">
                <a:extLst>
                  <a:ext uri="{FF2B5EF4-FFF2-40B4-BE49-F238E27FC236}">
                    <a16:creationId xmlns:a16="http://schemas.microsoft.com/office/drawing/2014/main" id="{99CA948F-06DA-4CCB-AECF-A41E39ED87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p:blipFill>
            <p:spPr>
              <a:xfrm>
                <a:off x="102534" y="3414331"/>
                <a:ext cx="630629" cy="592854"/>
              </a:xfrm>
              <a:prstGeom prst="rect">
                <a:avLst/>
              </a:prstGeom>
            </p:spPr>
          </p:pic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1A8934FB-273A-46F0-9BDB-3CD7B38FA727}"/>
                  </a:ext>
                </a:extLst>
              </p:cNvPr>
              <p:cNvSpPr txBox="1"/>
              <p:nvPr/>
            </p:nvSpPr>
            <p:spPr>
              <a:xfrm>
                <a:off x="61577" y="3978799"/>
                <a:ext cx="7216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400" dirty="0"/>
                  <a:t>Sample</a:t>
                </a: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7A0EF622-BE45-4914-978B-6CC15F2A1420}"/>
                  </a:ext>
                </a:extLst>
              </p:cNvPr>
              <p:cNvSpPr/>
              <p:nvPr/>
            </p:nvSpPr>
            <p:spPr>
              <a:xfrm>
                <a:off x="41001" y="1699492"/>
                <a:ext cx="873423" cy="2602808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id="{136A90D1-42A6-4306-A981-6F2357345C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3091" y="1756064"/>
                <a:ext cx="463967" cy="615026"/>
              </a:xfrm>
              <a:prstGeom prst="rect">
                <a:avLst/>
              </a:prstGeom>
            </p:spPr>
          </p:pic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41CBDA91-DD88-4AC3-B704-C64040DA0F3D}"/>
                  </a:ext>
                </a:extLst>
              </p:cNvPr>
              <p:cNvSpPr txBox="1"/>
              <p:nvPr/>
            </p:nvSpPr>
            <p:spPr>
              <a:xfrm>
                <a:off x="17522" y="2359020"/>
                <a:ext cx="8197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400" dirty="0"/>
                  <a:t>Proposal</a:t>
                </a:r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06D65EE-A70E-478D-B600-861381FE5CE7}"/>
                  </a:ext>
                </a:extLst>
              </p:cNvPr>
              <p:cNvSpPr txBox="1"/>
              <p:nvPr/>
            </p:nvSpPr>
            <p:spPr>
              <a:xfrm>
                <a:off x="-29751" y="3099619"/>
                <a:ext cx="9781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400" dirty="0"/>
                  <a:t>Scheduling</a:t>
                </a:r>
              </a:p>
            </p:txBody>
          </p:sp>
        </p:grp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ABC87B1C-2CEB-472C-84B8-A56B8A26635A}"/>
                </a:ext>
              </a:extLst>
            </p:cNvPr>
            <p:cNvGrpSpPr/>
            <p:nvPr/>
          </p:nvGrpSpPr>
          <p:grpSpPr>
            <a:xfrm>
              <a:off x="4427537" y="474430"/>
              <a:ext cx="873423" cy="2132536"/>
              <a:chOff x="4027474" y="1120806"/>
              <a:chExt cx="873423" cy="2132536"/>
            </a:xfrm>
          </p:grpSpPr>
          <p:grpSp>
            <p:nvGrpSpPr>
              <p:cNvPr id="42" name="组合 41">
                <a:extLst>
                  <a:ext uri="{FF2B5EF4-FFF2-40B4-BE49-F238E27FC236}">
                    <a16:creationId xmlns:a16="http://schemas.microsoft.com/office/drawing/2014/main" id="{AE47184B-9413-43CF-B42E-B00AA5972799}"/>
                  </a:ext>
                </a:extLst>
              </p:cNvPr>
              <p:cNvGrpSpPr/>
              <p:nvPr/>
            </p:nvGrpSpPr>
            <p:grpSpPr>
              <a:xfrm>
                <a:off x="4074942" y="2327532"/>
                <a:ext cx="825955" cy="915615"/>
                <a:chOff x="2148903" y="2010438"/>
                <a:chExt cx="971954" cy="1143781"/>
              </a:xfrm>
            </p:grpSpPr>
            <p:pic>
              <p:nvPicPr>
                <p:cNvPr id="48" name="图形 47" descr="服务器">
                  <a:extLst>
                    <a:ext uri="{FF2B5EF4-FFF2-40B4-BE49-F238E27FC236}">
                      <a16:creationId xmlns:a16="http://schemas.microsoft.com/office/drawing/2014/main" id="{527BD545-88E8-4AED-BE73-E6E1A4C35B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48903" y="2010438"/>
                  <a:ext cx="971954" cy="971954"/>
                </a:xfrm>
                <a:prstGeom prst="rect">
                  <a:avLst/>
                </a:prstGeom>
              </p:spPr>
            </p:pic>
            <p:sp>
              <p:nvSpPr>
                <p:cNvPr id="49" name="文本框 48">
                  <a:extLst>
                    <a:ext uri="{FF2B5EF4-FFF2-40B4-BE49-F238E27FC236}">
                      <a16:creationId xmlns:a16="http://schemas.microsoft.com/office/drawing/2014/main" id="{BF31EBE7-B6BE-4F8C-A99A-E7C6A0A9127A}"/>
                    </a:ext>
                  </a:extLst>
                </p:cNvPr>
                <p:cNvSpPr txBox="1"/>
                <p:nvPr/>
              </p:nvSpPr>
              <p:spPr>
                <a:xfrm>
                  <a:off x="2319858" y="2907998"/>
                  <a:ext cx="452368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000" dirty="0"/>
                    <a:t>DAQ</a:t>
                  </a:r>
                  <a:endParaRPr lang="zh-CN" altLang="en-US" sz="1000" dirty="0"/>
                </a:p>
              </p:txBody>
            </p:sp>
          </p:grpSp>
          <p:sp>
            <p:nvSpPr>
              <p:cNvPr id="43" name="箭头: 右 42">
                <a:extLst>
                  <a:ext uri="{FF2B5EF4-FFF2-40B4-BE49-F238E27FC236}">
                    <a16:creationId xmlns:a16="http://schemas.microsoft.com/office/drawing/2014/main" id="{37422CE2-9A52-4546-A488-B3C0D9329289}"/>
                  </a:ext>
                </a:extLst>
              </p:cNvPr>
              <p:cNvSpPr/>
              <p:nvPr/>
            </p:nvSpPr>
            <p:spPr>
              <a:xfrm rot="16200000">
                <a:off x="4344932" y="2090433"/>
                <a:ext cx="264208" cy="25519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4" name="组合 43">
                <a:extLst>
                  <a:ext uri="{FF2B5EF4-FFF2-40B4-BE49-F238E27FC236}">
                    <a16:creationId xmlns:a16="http://schemas.microsoft.com/office/drawing/2014/main" id="{C899E250-6E68-41B8-AE9B-A7C079F96EEE}"/>
                  </a:ext>
                </a:extLst>
              </p:cNvPr>
              <p:cNvGrpSpPr/>
              <p:nvPr/>
            </p:nvGrpSpPr>
            <p:grpSpPr>
              <a:xfrm>
                <a:off x="4074941" y="1120806"/>
                <a:ext cx="777046" cy="950135"/>
                <a:chOff x="2582191" y="5730007"/>
                <a:chExt cx="914400" cy="1186904"/>
              </a:xfrm>
            </p:grpSpPr>
            <p:pic>
              <p:nvPicPr>
                <p:cNvPr id="46" name="图形 45" descr="数据库">
                  <a:extLst>
                    <a:ext uri="{FF2B5EF4-FFF2-40B4-BE49-F238E27FC236}">
                      <a16:creationId xmlns:a16="http://schemas.microsoft.com/office/drawing/2014/main" id="{430C8756-170D-4A1E-A3C8-1D72B3C69D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82191" y="5730007"/>
                  <a:ext cx="914400" cy="914399"/>
                </a:xfrm>
                <a:prstGeom prst="rect">
                  <a:avLst/>
                </a:prstGeom>
              </p:spPr>
            </p:pic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07CFF910-BFA3-4A72-8703-EB9D026791D2}"/>
                    </a:ext>
                  </a:extLst>
                </p:cNvPr>
                <p:cNvSpPr txBox="1"/>
                <p:nvPr/>
              </p:nvSpPr>
              <p:spPr>
                <a:xfrm>
                  <a:off x="2676774" y="6516801"/>
                  <a:ext cx="80021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1000" dirty="0"/>
                    <a:t>DAQ Temp</a:t>
                  </a:r>
                </a:p>
                <a:p>
                  <a:pPr algn="ctr"/>
                  <a:r>
                    <a:rPr lang="en-US" altLang="zh-CN" sz="1000" dirty="0"/>
                    <a:t>Storage</a:t>
                  </a:r>
                  <a:endParaRPr lang="zh-CN" altLang="en-US" sz="1000" dirty="0"/>
                </a:p>
              </p:txBody>
            </p:sp>
          </p:grp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70FE59B8-F472-4371-BA21-D105A6CCCABF}"/>
                  </a:ext>
                </a:extLst>
              </p:cNvPr>
              <p:cNvSpPr/>
              <p:nvPr/>
            </p:nvSpPr>
            <p:spPr>
              <a:xfrm>
                <a:off x="4027474" y="1120806"/>
                <a:ext cx="873423" cy="213253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FA261B7A-2BF5-427D-8219-1F611006ACE9}"/>
                </a:ext>
              </a:extLst>
            </p:cNvPr>
            <p:cNvGrpSpPr/>
            <p:nvPr/>
          </p:nvGrpSpPr>
          <p:grpSpPr>
            <a:xfrm>
              <a:off x="5509889" y="1385726"/>
              <a:ext cx="2183187" cy="1238865"/>
              <a:chOff x="5822248" y="3462345"/>
              <a:chExt cx="2183187" cy="1238865"/>
            </a:xfrm>
          </p:grpSpPr>
          <p:pic>
            <p:nvPicPr>
              <p:cNvPr id="52" name="图形 51" descr="处理器">
                <a:extLst>
                  <a:ext uri="{FF2B5EF4-FFF2-40B4-BE49-F238E27FC236}">
                    <a16:creationId xmlns:a16="http://schemas.microsoft.com/office/drawing/2014/main" id="{6582E2C5-930A-4FF4-973C-72924AF789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p:blipFill>
            <p:spPr>
              <a:xfrm>
                <a:off x="5898829" y="3469510"/>
                <a:ext cx="914400" cy="914400"/>
              </a:xfrm>
              <a:prstGeom prst="rect">
                <a:avLst/>
              </a:prstGeom>
            </p:spPr>
          </p:pic>
          <p:sp>
            <p:nvSpPr>
              <p:cNvPr id="53" name="箭头: 右 52">
                <a:extLst>
                  <a:ext uri="{FF2B5EF4-FFF2-40B4-BE49-F238E27FC236}">
                    <a16:creationId xmlns:a16="http://schemas.microsoft.com/office/drawing/2014/main" id="{ADF05754-7888-4287-A3EA-0E07FAE6787A}"/>
                  </a:ext>
                </a:extLst>
              </p:cNvPr>
              <p:cNvSpPr/>
              <p:nvPr/>
            </p:nvSpPr>
            <p:spPr>
              <a:xfrm>
                <a:off x="6897831" y="3790930"/>
                <a:ext cx="256254" cy="33866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2D03D387-0D00-4007-9E25-B7A5556DF6D2}"/>
                  </a:ext>
                </a:extLst>
              </p:cNvPr>
              <p:cNvSpPr txBox="1"/>
              <p:nvPr/>
            </p:nvSpPr>
            <p:spPr>
              <a:xfrm>
                <a:off x="5991382" y="4301100"/>
                <a:ext cx="8386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000" dirty="0"/>
                  <a:t>Online Data</a:t>
                </a:r>
              </a:p>
              <a:p>
                <a:pPr algn="ctr"/>
                <a:r>
                  <a:rPr lang="en-US" altLang="zh-CN" sz="1000" dirty="0"/>
                  <a:t>Processing</a:t>
                </a:r>
                <a:endParaRPr lang="zh-CN" altLang="en-US" sz="1000" dirty="0"/>
              </a:p>
            </p:txBody>
          </p:sp>
          <p:pic>
            <p:nvPicPr>
              <p:cNvPr id="55" name="图形 54" descr="条形图">
                <a:extLst>
                  <a:ext uri="{FF2B5EF4-FFF2-40B4-BE49-F238E27FC236}">
                    <a16:creationId xmlns:a16="http://schemas.microsoft.com/office/drawing/2014/main" id="{63187C2D-A96B-4150-A4FF-952A30869F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2"/>
                  </a:ext>
                </a:extLst>
              </a:blip>
              <a:stretch>
                <a:fillRect/>
              </a:stretch>
            </p:blipFill>
            <p:spPr>
              <a:xfrm>
                <a:off x="7091035" y="347923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2863B8CE-5172-4CA5-B44D-0309DA10B36C}"/>
                  </a:ext>
                </a:extLst>
              </p:cNvPr>
              <p:cNvSpPr txBox="1"/>
              <p:nvPr/>
            </p:nvSpPr>
            <p:spPr>
              <a:xfrm>
                <a:off x="7124368" y="4292057"/>
                <a:ext cx="8386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000" dirty="0"/>
                  <a:t>Online Data</a:t>
                </a:r>
              </a:p>
              <a:p>
                <a:pPr algn="ctr"/>
                <a:r>
                  <a:rPr lang="en-US" altLang="zh-CN" sz="1000" dirty="0"/>
                  <a:t>Analysis</a:t>
                </a:r>
                <a:endParaRPr lang="zh-CN" altLang="en-US" sz="1000" dirty="0"/>
              </a:p>
            </p:txBody>
          </p:sp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D6ABE6E1-CC17-4FB4-AF52-A9642C7BD419}"/>
                  </a:ext>
                </a:extLst>
              </p:cNvPr>
              <p:cNvSpPr/>
              <p:nvPr/>
            </p:nvSpPr>
            <p:spPr>
              <a:xfrm>
                <a:off x="5822248" y="3462345"/>
                <a:ext cx="2183187" cy="1217888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68" name="组合 67">
              <a:extLst>
                <a:ext uri="{FF2B5EF4-FFF2-40B4-BE49-F238E27FC236}">
                  <a16:creationId xmlns:a16="http://schemas.microsoft.com/office/drawing/2014/main" id="{C9BAD053-6F91-43E5-8D31-F3A11432AE81}"/>
                </a:ext>
              </a:extLst>
            </p:cNvPr>
            <p:cNvGrpSpPr/>
            <p:nvPr/>
          </p:nvGrpSpPr>
          <p:grpSpPr>
            <a:xfrm>
              <a:off x="4421525" y="2730244"/>
              <a:ext cx="1904734" cy="1012878"/>
              <a:chOff x="4601862" y="5472563"/>
              <a:chExt cx="1904734" cy="1160623"/>
            </a:xfrm>
          </p:grpSpPr>
          <p:grpSp>
            <p:nvGrpSpPr>
              <p:cNvPr id="60" name="组合 59">
                <a:extLst>
                  <a:ext uri="{FF2B5EF4-FFF2-40B4-BE49-F238E27FC236}">
                    <a16:creationId xmlns:a16="http://schemas.microsoft.com/office/drawing/2014/main" id="{0A37CA7E-0360-42DB-8C7E-6B5BE365BAF9}"/>
                  </a:ext>
                </a:extLst>
              </p:cNvPr>
              <p:cNvGrpSpPr/>
              <p:nvPr/>
            </p:nvGrpSpPr>
            <p:grpSpPr>
              <a:xfrm>
                <a:off x="4625641" y="5480027"/>
                <a:ext cx="848040" cy="1030047"/>
                <a:chOff x="4370235" y="5063150"/>
                <a:chExt cx="914400" cy="1030047"/>
              </a:xfrm>
            </p:grpSpPr>
            <p:pic>
              <p:nvPicPr>
                <p:cNvPr id="66" name="图形 65" descr="游戏控制器">
                  <a:extLst>
                    <a:ext uri="{FF2B5EF4-FFF2-40B4-BE49-F238E27FC236}">
                      <a16:creationId xmlns:a16="http://schemas.microsoft.com/office/drawing/2014/main" id="{E7D272D8-952F-43A5-9C07-85AF44A806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2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70235" y="5063150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67" name="文本框 66">
                  <a:extLst>
                    <a:ext uri="{FF2B5EF4-FFF2-40B4-BE49-F238E27FC236}">
                      <a16:creationId xmlns:a16="http://schemas.microsoft.com/office/drawing/2014/main" id="{798F9EEF-8CBB-4D06-A3C4-807171BB57A7}"/>
                    </a:ext>
                  </a:extLst>
                </p:cNvPr>
                <p:cNvSpPr txBox="1"/>
                <p:nvPr/>
              </p:nvSpPr>
              <p:spPr>
                <a:xfrm>
                  <a:off x="4626297" y="5846976"/>
                  <a:ext cx="369963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1000" dirty="0"/>
                    <a:t>Ctrl</a:t>
                  </a:r>
                  <a:endParaRPr lang="zh-CN" altLang="en-US" sz="1000" dirty="0"/>
                </a:p>
              </p:txBody>
            </p:sp>
          </p:grpSp>
          <p:sp>
            <p:nvSpPr>
              <p:cNvPr id="61" name="箭头: 右 60">
                <a:extLst>
                  <a:ext uri="{FF2B5EF4-FFF2-40B4-BE49-F238E27FC236}">
                    <a16:creationId xmlns:a16="http://schemas.microsoft.com/office/drawing/2014/main" id="{DC9E9321-A320-4433-B32A-7E8F708235B3}"/>
                  </a:ext>
                </a:extLst>
              </p:cNvPr>
              <p:cNvSpPr/>
              <p:nvPr/>
            </p:nvSpPr>
            <p:spPr>
              <a:xfrm>
                <a:off x="5497462" y="5777624"/>
                <a:ext cx="222904" cy="31920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2" name="组合 61">
                <a:extLst>
                  <a:ext uri="{FF2B5EF4-FFF2-40B4-BE49-F238E27FC236}">
                    <a16:creationId xmlns:a16="http://schemas.microsoft.com/office/drawing/2014/main" id="{AE1EADF9-C370-42BB-9440-98D4938175FC}"/>
                  </a:ext>
                </a:extLst>
              </p:cNvPr>
              <p:cNvGrpSpPr/>
              <p:nvPr/>
            </p:nvGrpSpPr>
            <p:grpSpPr>
              <a:xfrm>
                <a:off x="5658556" y="5472563"/>
                <a:ext cx="848040" cy="1160622"/>
                <a:chOff x="2005552" y="5316361"/>
                <a:chExt cx="914400" cy="1160622"/>
              </a:xfrm>
            </p:grpSpPr>
            <p:pic>
              <p:nvPicPr>
                <p:cNvPr id="64" name="图形 63" descr="数据库">
                  <a:extLst>
                    <a:ext uri="{FF2B5EF4-FFF2-40B4-BE49-F238E27FC236}">
                      <a16:creationId xmlns:a16="http://schemas.microsoft.com/office/drawing/2014/main" id="{8C96DCD2-D9D9-4777-B79E-4E06D8A5B8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05552" y="5316361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65" name="文本框 64">
                  <a:extLst>
                    <a:ext uri="{FF2B5EF4-FFF2-40B4-BE49-F238E27FC236}">
                      <a16:creationId xmlns:a16="http://schemas.microsoft.com/office/drawing/2014/main" id="{F86B8C7E-A12D-4720-801E-E421432BE9AA}"/>
                    </a:ext>
                  </a:extLst>
                </p:cNvPr>
                <p:cNvSpPr txBox="1"/>
                <p:nvPr/>
              </p:nvSpPr>
              <p:spPr>
                <a:xfrm>
                  <a:off x="2156632" y="6107651"/>
                  <a:ext cx="64366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900" dirty="0"/>
                    <a:t>Scientific</a:t>
                  </a:r>
                </a:p>
                <a:p>
                  <a:pPr algn="ctr"/>
                  <a:r>
                    <a:rPr lang="en-US" altLang="zh-CN" sz="900" dirty="0"/>
                    <a:t>Metadata</a:t>
                  </a:r>
                </a:p>
              </p:txBody>
            </p:sp>
          </p:grpSp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2D0F0455-0DD7-4334-85F2-1FE4C46816EB}"/>
                  </a:ext>
                </a:extLst>
              </p:cNvPr>
              <p:cNvSpPr/>
              <p:nvPr/>
            </p:nvSpPr>
            <p:spPr>
              <a:xfrm>
                <a:off x="4601862" y="5493540"/>
                <a:ext cx="1820266" cy="113964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75" name="组合 74">
              <a:extLst>
                <a:ext uri="{FF2B5EF4-FFF2-40B4-BE49-F238E27FC236}">
                  <a16:creationId xmlns:a16="http://schemas.microsoft.com/office/drawing/2014/main" id="{AAB37A23-DC12-4878-8560-DFBB0A470481}"/>
                </a:ext>
              </a:extLst>
            </p:cNvPr>
            <p:cNvGrpSpPr/>
            <p:nvPr/>
          </p:nvGrpSpPr>
          <p:grpSpPr>
            <a:xfrm>
              <a:off x="8840868" y="474431"/>
              <a:ext cx="949141" cy="3268690"/>
              <a:chOff x="7969316" y="474431"/>
              <a:chExt cx="949141" cy="3268690"/>
            </a:xfrm>
          </p:grpSpPr>
          <p:grpSp>
            <p:nvGrpSpPr>
              <p:cNvPr id="69" name="组合 68">
                <a:extLst>
                  <a:ext uri="{FF2B5EF4-FFF2-40B4-BE49-F238E27FC236}">
                    <a16:creationId xmlns:a16="http://schemas.microsoft.com/office/drawing/2014/main" id="{977A7938-A4AE-4DDF-A33C-8E05DA47D1F4}"/>
                  </a:ext>
                </a:extLst>
              </p:cNvPr>
              <p:cNvGrpSpPr/>
              <p:nvPr/>
            </p:nvGrpSpPr>
            <p:grpSpPr>
              <a:xfrm>
                <a:off x="8004057" y="595356"/>
                <a:ext cx="914400" cy="1240785"/>
                <a:chOff x="10247830" y="1589795"/>
                <a:chExt cx="914400" cy="839685"/>
              </a:xfrm>
            </p:grpSpPr>
            <p:pic>
              <p:nvPicPr>
                <p:cNvPr id="70" name="图形 49" descr="数据库">
                  <a:extLst>
                    <a:ext uri="{FF2B5EF4-FFF2-40B4-BE49-F238E27FC236}">
                      <a16:creationId xmlns:a16="http://schemas.microsoft.com/office/drawing/2014/main" id="{EE50D5BA-7652-4C8B-92F5-74D0387631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47830" y="1589795"/>
                  <a:ext cx="914400" cy="599262"/>
                </a:xfrm>
                <a:prstGeom prst="rect">
                  <a:avLst/>
                </a:prstGeom>
              </p:spPr>
            </p:pic>
            <p:sp>
              <p:nvSpPr>
                <p:cNvPr id="71" name="文本框 70">
                  <a:extLst>
                    <a:ext uri="{FF2B5EF4-FFF2-40B4-BE49-F238E27FC236}">
                      <a16:creationId xmlns:a16="http://schemas.microsoft.com/office/drawing/2014/main" id="{C01D40C0-4C1D-41D2-BD90-A17715548DA1}"/>
                    </a:ext>
                  </a:extLst>
                </p:cNvPr>
                <p:cNvSpPr txBox="1"/>
                <p:nvPr/>
              </p:nvSpPr>
              <p:spPr>
                <a:xfrm>
                  <a:off x="10303603" y="2158711"/>
                  <a:ext cx="769763" cy="2707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1000" dirty="0"/>
                    <a:t>Raw Data</a:t>
                  </a:r>
                </a:p>
                <a:p>
                  <a:pPr algn="ctr"/>
                  <a:r>
                    <a:rPr lang="en-US" altLang="zh-CN" sz="1000" dirty="0"/>
                    <a:t>Repository</a:t>
                  </a:r>
                  <a:endParaRPr lang="zh-CN" altLang="en-US" sz="1000" dirty="0"/>
                </a:p>
              </p:txBody>
            </p:sp>
          </p:grpSp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54F89598-34E2-44A0-8496-DBD5E8902D47}"/>
                  </a:ext>
                </a:extLst>
              </p:cNvPr>
              <p:cNvSpPr txBox="1"/>
              <p:nvPr/>
            </p:nvSpPr>
            <p:spPr>
              <a:xfrm>
                <a:off x="8083876" y="3145799"/>
                <a:ext cx="7457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000" dirty="0"/>
                  <a:t>Metadata</a:t>
                </a:r>
              </a:p>
              <a:p>
                <a:pPr algn="ctr"/>
                <a:r>
                  <a:rPr lang="en-US" altLang="zh-CN" sz="1000" dirty="0"/>
                  <a:t>Catalogue</a:t>
                </a:r>
              </a:p>
            </p:txBody>
          </p:sp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36EEF6D4-1839-4A46-8FF1-47D4C429E693}"/>
                  </a:ext>
                </a:extLst>
              </p:cNvPr>
              <p:cNvSpPr/>
              <p:nvPr/>
            </p:nvSpPr>
            <p:spPr>
              <a:xfrm>
                <a:off x="7969316" y="474431"/>
                <a:ext cx="949141" cy="326869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74" name="Picture 7">
                <a:extLst>
                  <a:ext uri="{FF2B5EF4-FFF2-40B4-BE49-F238E27FC236}">
                    <a16:creationId xmlns:a16="http://schemas.microsoft.com/office/drawing/2014/main" id="{3868987B-114D-4789-8265-EBDD13FB8F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025614" y="2179213"/>
                <a:ext cx="889912" cy="795053"/>
              </a:xfrm>
              <a:prstGeom prst="rect">
                <a:avLst/>
              </a:prstGeom>
            </p:spPr>
          </p:pic>
        </p:grpSp>
        <p:pic>
          <p:nvPicPr>
            <p:cNvPr id="76" name="图形 84" descr="服务器">
              <a:extLst>
                <a:ext uri="{FF2B5EF4-FFF2-40B4-BE49-F238E27FC236}">
                  <a16:creationId xmlns:a16="http://schemas.microsoft.com/office/drawing/2014/main" id="{9920154D-C461-444D-A3D9-B3E825229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10067623" y="1343240"/>
              <a:ext cx="914400" cy="584956"/>
            </a:xfrm>
            <a:prstGeom prst="rect">
              <a:avLst/>
            </a:prstGeom>
          </p:spPr>
        </p:pic>
        <p:sp>
          <p:nvSpPr>
            <p:cNvPr id="77" name="文本框 76">
              <a:extLst>
                <a:ext uri="{FF2B5EF4-FFF2-40B4-BE49-F238E27FC236}">
                  <a16:creationId xmlns:a16="http://schemas.microsoft.com/office/drawing/2014/main" id="{53F2BDB1-3ED7-4B25-BF87-4A5A542C5DCD}"/>
                </a:ext>
              </a:extLst>
            </p:cNvPr>
            <p:cNvSpPr txBox="1"/>
            <p:nvPr/>
          </p:nvSpPr>
          <p:spPr>
            <a:xfrm>
              <a:off x="9964192" y="1870870"/>
              <a:ext cx="12250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000" dirty="0"/>
                <a:t>Computing Service</a:t>
              </a:r>
            </a:p>
          </p:txBody>
        </p:sp>
        <p:pic>
          <p:nvPicPr>
            <p:cNvPr id="78" name="图形 55" descr="数据库">
              <a:extLst>
                <a:ext uri="{FF2B5EF4-FFF2-40B4-BE49-F238E27FC236}">
                  <a16:creationId xmlns:a16="http://schemas.microsoft.com/office/drawing/2014/main" id="{3D53466B-BA47-48D4-8847-D755BF104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10058629" y="3123942"/>
              <a:ext cx="972663" cy="542017"/>
            </a:xfrm>
            <a:prstGeom prst="rect">
              <a:avLst/>
            </a:prstGeom>
          </p:spPr>
        </p:pic>
        <p:sp>
          <p:nvSpPr>
            <p:cNvPr id="79" name="文本框 78">
              <a:extLst>
                <a:ext uri="{FF2B5EF4-FFF2-40B4-BE49-F238E27FC236}">
                  <a16:creationId xmlns:a16="http://schemas.microsoft.com/office/drawing/2014/main" id="{2DBEFC02-6043-4AE8-A7EC-6D841DAC466A}"/>
                </a:ext>
              </a:extLst>
            </p:cNvPr>
            <p:cNvSpPr txBox="1"/>
            <p:nvPr/>
          </p:nvSpPr>
          <p:spPr>
            <a:xfrm>
              <a:off x="10119963" y="3609808"/>
              <a:ext cx="86273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000" dirty="0"/>
                <a:t>Data Service</a:t>
              </a:r>
            </a:p>
          </p:txBody>
        </p:sp>
        <p:sp>
          <p:nvSpPr>
            <p:cNvPr id="80" name="矩形 79">
              <a:extLst>
                <a:ext uri="{FF2B5EF4-FFF2-40B4-BE49-F238E27FC236}">
                  <a16:creationId xmlns:a16="http://schemas.microsoft.com/office/drawing/2014/main" id="{AB206428-1300-4814-899F-59C7315DEA3C}"/>
                </a:ext>
              </a:extLst>
            </p:cNvPr>
            <p:cNvSpPr/>
            <p:nvPr/>
          </p:nvSpPr>
          <p:spPr>
            <a:xfrm>
              <a:off x="9957648" y="486529"/>
              <a:ext cx="1225013" cy="4552738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1" name="图形 24" descr="条形图">
              <a:extLst>
                <a:ext uri="{FF2B5EF4-FFF2-40B4-BE49-F238E27FC236}">
                  <a16:creationId xmlns:a16="http://schemas.microsoft.com/office/drawing/2014/main" id="{40C6A0D0-C613-4C16-9BA6-517DA8B70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p:blipFill>
          <p:spPr>
            <a:xfrm>
              <a:off x="10067623" y="425941"/>
              <a:ext cx="972663" cy="701569"/>
            </a:xfrm>
            <a:prstGeom prst="rect">
              <a:avLst/>
            </a:prstGeom>
          </p:spPr>
        </p:pic>
        <p:sp>
          <p:nvSpPr>
            <p:cNvPr id="82" name="箭头: 右 59">
              <a:extLst>
                <a:ext uri="{FF2B5EF4-FFF2-40B4-BE49-F238E27FC236}">
                  <a16:creationId xmlns:a16="http://schemas.microsoft.com/office/drawing/2014/main" id="{59F07E76-F2F4-4DEA-BDA6-4A225F39DA2F}"/>
                </a:ext>
              </a:extLst>
            </p:cNvPr>
            <p:cNvSpPr/>
            <p:nvPr/>
          </p:nvSpPr>
          <p:spPr>
            <a:xfrm rot="16200000">
              <a:off x="10484393" y="1132424"/>
              <a:ext cx="155643" cy="304167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3" name="图形 24" descr="条形图">
              <a:extLst>
                <a:ext uri="{FF2B5EF4-FFF2-40B4-BE49-F238E27FC236}">
                  <a16:creationId xmlns:a16="http://schemas.microsoft.com/office/drawing/2014/main" id="{CFD067EB-3DF0-4FCA-95B6-3A5C39AAE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p:blipFill>
          <p:spPr>
            <a:xfrm>
              <a:off x="10067623" y="4005051"/>
              <a:ext cx="972663" cy="701569"/>
            </a:xfrm>
            <a:prstGeom prst="rect">
              <a:avLst/>
            </a:prstGeom>
          </p:spPr>
        </p:pic>
        <p:sp>
          <p:nvSpPr>
            <p:cNvPr id="84" name="箭头: 右 59">
              <a:extLst>
                <a:ext uri="{FF2B5EF4-FFF2-40B4-BE49-F238E27FC236}">
                  <a16:creationId xmlns:a16="http://schemas.microsoft.com/office/drawing/2014/main" id="{3BA39EFC-1030-44E4-A4CA-110993CD6170}"/>
                </a:ext>
              </a:extLst>
            </p:cNvPr>
            <p:cNvSpPr/>
            <p:nvPr/>
          </p:nvSpPr>
          <p:spPr>
            <a:xfrm rot="5400000">
              <a:off x="10481807" y="3761105"/>
              <a:ext cx="133728" cy="331248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5" name="图片 84">
              <a:extLst>
                <a:ext uri="{FF2B5EF4-FFF2-40B4-BE49-F238E27FC236}">
                  <a16:creationId xmlns:a16="http://schemas.microsoft.com/office/drawing/2014/main" id="{01C02883-3652-4934-A996-6E8209412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0300" y="2354109"/>
              <a:ext cx="1092799" cy="542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" name="箭头: 右 59">
              <a:extLst>
                <a:ext uri="{FF2B5EF4-FFF2-40B4-BE49-F238E27FC236}">
                  <a16:creationId xmlns:a16="http://schemas.microsoft.com/office/drawing/2014/main" id="{6C0A478A-8EA6-4BBF-BCE1-3402553ACC00}"/>
                </a:ext>
              </a:extLst>
            </p:cNvPr>
            <p:cNvSpPr/>
            <p:nvPr/>
          </p:nvSpPr>
          <p:spPr>
            <a:xfrm rot="16200000">
              <a:off x="10450980" y="2045752"/>
              <a:ext cx="222467" cy="304164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箭头: 右 59">
              <a:extLst>
                <a:ext uri="{FF2B5EF4-FFF2-40B4-BE49-F238E27FC236}">
                  <a16:creationId xmlns:a16="http://schemas.microsoft.com/office/drawing/2014/main" id="{0FCE32AD-6CB4-480B-9D70-A39D4BBAC44B}"/>
                </a:ext>
              </a:extLst>
            </p:cNvPr>
            <p:cNvSpPr/>
            <p:nvPr/>
          </p:nvSpPr>
          <p:spPr>
            <a:xfrm rot="5400000">
              <a:off x="10447812" y="2852451"/>
              <a:ext cx="207041" cy="325925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4B332A89-CCF3-43BA-9973-CDE89DD824A4}"/>
                </a:ext>
              </a:extLst>
            </p:cNvPr>
            <p:cNvSpPr/>
            <p:nvPr/>
          </p:nvSpPr>
          <p:spPr>
            <a:xfrm>
              <a:off x="9842851" y="1013557"/>
              <a:ext cx="146769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00" dirty="0"/>
                <a:t>Local Analysis</a:t>
              </a:r>
              <a:endParaRPr lang="zh-CN" altLang="en-US" sz="1000" dirty="0"/>
            </a:p>
          </p:txBody>
        </p:sp>
        <p:sp>
          <p:nvSpPr>
            <p:cNvPr id="90" name="矩形 89">
              <a:extLst>
                <a:ext uri="{FF2B5EF4-FFF2-40B4-BE49-F238E27FC236}">
                  <a16:creationId xmlns:a16="http://schemas.microsoft.com/office/drawing/2014/main" id="{823BB06F-4914-4D4C-9BAD-327E7AF2116B}"/>
                </a:ext>
              </a:extLst>
            </p:cNvPr>
            <p:cNvSpPr/>
            <p:nvPr/>
          </p:nvSpPr>
          <p:spPr>
            <a:xfrm>
              <a:off x="9962262" y="4622275"/>
              <a:ext cx="120899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00" dirty="0"/>
                <a:t>Remote Analysis</a:t>
              </a:r>
              <a:endParaRPr lang="zh-CN" altLang="en-US" sz="1000" dirty="0"/>
            </a:p>
          </p:txBody>
        </p:sp>
        <p:sp>
          <p:nvSpPr>
            <p:cNvPr id="92" name="箭头: 右 59">
              <a:extLst>
                <a:ext uri="{FF2B5EF4-FFF2-40B4-BE49-F238E27FC236}">
                  <a16:creationId xmlns:a16="http://schemas.microsoft.com/office/drawing/2014/main" id="{263D07AF-CEC1-46F1-81C2-7553E3DC5956}"/>
                </a:ext>
              </a:extLst>
            </p:cNvPr>
            <p:cNvSpPr/>
            <p:nvPr/>
          </p:nvSpPr>
          <p:spPr>
            <a:xfrm>
              <a:off x="3188056" y="4319672"/>
              <a:ext cx="2290163" cy="275891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文本框 92">
              <a:extLst>
                <a:ext uri="{FF2B5EF4-FFF2-40B4-BE49-F238E27FC236}">
                  <a16:creationId xmlns:a16="http://schemas.microsoft.com/office/drawing/2014/main" id="{ED611224-F373-4BE6-A5CA-F0E19AAB9B3E}"/>
                </a:ext>
              </a:extLst>
            </p:cNvPr>
            <p:cNvSpPr txBox="1"/>
            <p:nvPr/>
          </p:nvSpPr>
          <p:spPr>
            <a:xfrm>
              <a:off x="8306939" y="4722507"/>
              <a:ext cx="15466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 dirty="0"/>
                <a:t>Data Management</a:t>
              </a:r>
            </a:p>
          </p:txBody>
        </p:sp>
        <p:pic>
          <p:nvPicPr>
            <p:cNvPr id="94" name="图形 55" descr="数据库">
              <a:extLst>
                <a:ext uri="{FF2B5EF4-FFF2-40B4-BE49-F238E27FC236}">
                  <a16:creationId xmlns:a16="http://schemas.microsoft.com/office/drawing/2014/main" id="{77CBED47-CE8E-484B-867C-22BB96692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5398840" y="4005051"/>
              <a:ext cx="848040" cy="797242"/>
            </a:xfrm>
            <a:prstGeom prst="rect">
              <a:avLst/>
            </a:prstGeom>
          </p:spPr>
        </p:pic>
        <p:sp>
          <p:nvSpPr>
            <p:cNvPr id="95" name="文本框 94">
              <a:extLst>
                <a:ext uri="{FF2B5EF4-FFF2-40B4-BE49-F238E27FC236}">
                  <a16:creationId xmlns:a16="http://schemas.microsoft.com/office/drawing/2014/main" id="{A27D0676-F732-4783-83C9-D93195239468}"/>
                </a:ext>
              </a:extLst>
            </p:cNvPr>
            <p:cNvSpPr txBox="1"/>
            <p:nvPr/>
          </p:nvSpPr>
          <p:spPr>
            <a:xfrm>
              <a:off x="4796473" y="4777952"/>
              <a:ext cx="20730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 dirty="0"/>
                <a:t>Administrative Metadata</a:t>
              </a:r>
            </a:p>
          </p:txBody>
        </p:sp>
        <p:sp>
          <p:nvSpPr>
            <p:cNvPr id="96" name="箭头: 右 59">
              <a:extLst>
                <a:ext uri="{FF2B5EF4-FFF2-40B4-BE49-F238E27FC236}">
                  <a16:creationId xmlns:a16="http://schemas.microsoft.com/office/drawing/2014/main" id="{7F3507C3-A027-4BC1-97BA-A8ED4E459731}"/>
                </a:ext>
              </a:extLst>
            </p:cNvPr>
            <p:cNvSpPr/>
            <p:nvPr/>
          </p:nvSpPr>
          <p:spPr>
            <a:xfrm>
              <a:off x="6303037" y="3484468"/>
              <a:ext cx="2462754" cy="249444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7" name="图形 106" descr="公文包">
              <a:extLst>
                <a:ext uri="{FF2B5EF4-FFF2-40B4-BE49-F238E27FC236}">
                  <a16:creationId xmlns:a16="http://schemas.microsoft.com/office/drawing/2014/main" id="{78FAD99D-920B-4645-B161-6A1ACB7CC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4"/>
                </a:ext>
              </a:extLst>
            </a:blip>
            <a:stretch>
              <a:fillRect/>
            </a:stretch>
          </p:blipFill>
          <p:spPr>
            <a:xfrm>
              <a:off x="8875609" y="4038018"/>
              <a:ext cx="784484" cy="784484"/>
            </a:xfrm>
            <a:prstGeom prst="rect">
              <a:avLst/>
            </a:prstGeom>
          </p:spPr>
        </p:pic>
        <p:pic>
          <p:nvPicPr>
            <p:cNvPr id="98" name="Picture 23">
              <a:extLst>
                <a:ext uri="{FF2B5EF4-FFF2-40B4-BE49-F238E27FC236}">
                  <a16:creationId xmlns:a16="http://schemas.microsoft.com/office/drawing/2014/main" id="{ECA97C13-3032-43C6-840D-26C62F2A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7159660" y="2624785"/>
              <a:ext cx="929598" cy="618605"/>
            </a:xfrm>
            <a:prstGeom prst="rect">
              <a:avLst/>
            </a:prstGeom>
          </p:spPr>
        </p:pic>
        <p:sp>
          <p:nvSpPr>
            <p:cNvPr id="99" name="箭头: 右 58">
              <a:extLst>
                <a:ext uri="{FF2B5EF4-FFF2-40B4-BE49-F238E27FC236}">
                  <a16:creationId xmlns:a16="http://schemas.microsoft.com/office/drawing/2014/main" id="{517CBBD5-EF55-4B5F-A40A-DB3A55783D8B}"/>
                </a:ext>
              </a:extLst>
            </p:cNvPr>
            <p:cNvSpPr/>
            <p:nvPr/>
          </p:nvSpPr>
          <p:spPr>
            <a:xfrm>
              <a:off x="5349817" y="727398"/>
              <a:ext cx="1820266" cy="260557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0" name="图形 28" descr="卡车">
              <a:extLst>
                <a:ext uri="{FF2B5EF4-FFF2-40B4-BE49-F238E27FC236}">
                  <a16:creationId xmlns:a16="http://schemas.microsoft.com/office/drawing/2014/main" id="{CCCB3DA5-2DF2-44FC-AFCD-AA240765F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7"/>
                </a:ext>
              </a:extLst>
            </a:blip>
            <a:stretch>
              <a:fillRect/>
            </a:stretch>
          </p:blipFill>
          <p:spPr>
            <a:xfrm>
              <a:off x="7259425" y="367876"/>
              <a:ext cx="1063240" cy="808737"/>
            </a:xfrm>
            <a:prstGeom prst="rect">
              <a:avLst/>
            </a:prstGeom>
          </p:spPr>
        </p:pic>
        <p:sp>
          <p:nvSpPr>
            <p:cNvPr id="101" name="文本框 100">
              <a:extLst>
                <a:ext uri="{FF2B5EF4-FFF2-40B4-BE49-F238E27FC236}">
                  <a16:creationId xmlns:a16="http://schemas.microsoft.com/office/drawing/2014/main" id="{504BE8C5-0359-4C87-889E-515ABB72B164}"/>
                </a:ext>
              </a:extLst>
            </p:cNvPr>
            <p:cNvSpPr txBox="1"/>
            <p:nvPr/>
          </p:nvSpPr>
          <p:spPr>
            <a:xfrm>
              <a:off x="6970281" y="976085"/>
              <a:ext cx="15927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/>
                <a:t>File Transfer</a:t>
              </a:r>
              <a:endParaRPr lang="zh-CN" altLang="en-US" sz="1200" dirty="0"/>
            </a:p>
          </p:txBody>
        </p:sp>
        <p:sp>
          <p:nvSpPr>
            <p:cNvPr id="102" name="箭头: 右 59">
              <a:extLst>
                <a:ext uri="{FF2B5EF4-FFF2-40B4-BE49-F238E27FC236}">
                  <a16:creationId xmlns:a16="http://schemas.microsoft.com/office/drawing/2014/main" id="{A257937D-B558-4774-8636-594868ED8362}"/>
                </a:ext>
              </a:extLst>
            </p:cNvPr>
            <p:cNvSpPr/>
            <p:nvPr/>
          </p:nvSpPr>
          <p:spPr>
            <a:xfrm>
              <a:off x="8360717" y="706787"/>
              <a:ext cx="405074" cy="307777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箭头: 右 59">
              <a:extLst>
                <a:ext uri="{FF2B5EF4-FFF2-40B4-BE49-F238E27FC236}">
                  <a16:creationId xmlns:a16="http://schemas.microsoft.com/office/drawing/2014/main" id="{46DAE33D-7283-452B-826E-FF8C497D45EA}"/>
                </a:ext>
              </a:extLst>
            </p:cNvPr>
            <p:cNvSpPr/>
            <p:nvPr/>
          </p:nvSpPr>
          <p:spPr>
            <a:xfrm rot="5400000">
              <a:off x="9199707" y="3776471"/>
              <a:ext cx="225239" cy="353909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箭头: 右 59">
              <a:extLst>
                <a:ext uri="{FF2B5EF4-FFF2-40B4-BE49-F238E27FC236}">
                  <a16:creationId xmlns:a16="http://schemas.microsoft.com/office/drawing/2014/main" id="{9AEC07F4-C6DA-4058-A276-EA5F1E90BD4C}"/>
                </a:ext>
              </a:extLst>
            </p:cNvPr>
            <p:cNvSpPr/>
            <p:nvPr/>
          </p:nvSpPr>
          <p:spPr>
            <a:xfrm>
              <a:off x="9666258" y="4298482"/>
              <a:ext cx="256269" cy="297592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箭头: 右 12">
              <a:extLst>
                <a:ext uri="{FF2B5EF4-FFF2-40B4-BE49-F238E27FC236}">
                  <a16:creationId xmlns:a16="http://schemas.microsoft.com/office/drawing/2014/main" id="{0095B216-AC93-4790-ABEA-D7447F02D9EE}"/>
                </a:ext>
              </a:extLst>
            </p:cNvPr>
            <p:cNvSpPr/>
            <p:nvPr/>
          </p:nvSpPr>
          <p:spPr>
            <a:xfrm>
              <a:off x="4250085" y="1990029"/>
              <a:ext cx="144179" cy="3640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箭头: 右 12">
              <a:extLst>
                <a:ext uri="{FF2B5EF4-FFF2-40B4-BE49-F238E27FC236}">
                  <a16:creationId xmlns:a16="http://schemas.microsoft.com/office/drawing/2014/main" id="{00C2308B-2D69-463B-B7BB-12934A4589BA}"/>
                </a:ext>
              </a:extLst>
            </p:cNvPr>
            <p:cNvSpPr/>
            <p:nvPr/>
          </p:nvSpPr>
          <p:spPr>
            <a:xfrm>
              <a:off x="5331189" y="1986700"/>
              <a:ext cx="144179" cy="3640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箭头: 右 12">
              <a:extLst>
                <a:ext uri="{FF2B5EF4-FFF2-40B4-BE49-F238E27FC236}">
                  <a16:creationId xmlns:a16="http://schemas.microsoft.com/office/drawing/2014/main" id="{2B40E970-9FB4-4A82-97C2-9E530D99E6AB}"/>
                </a:ext>
              </a:extLst>
            </p:cNvPr>
            <p:cNvSpPr/>
            <p:nvPr/>
          </p:nvSpPr>
          <p:spPr>
            <a:xfrm rot="16200000">
              <a:off x="5690961" y="3772414"/>
              <a:ext cx="284027" cy="28479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箭头: 上下 108">
              <a:extLst>
                <a:ext uri="{FF2B5EF4-FFF2-40B4-BE49-F238E27FC236}">
                  <a16:creationId xmlns:a16="http://schemas.microsoft.com/office/drawing/2014/main" id="{6EE7F364-8679-4313-9060-20878D922C7C}"/>
                </a:ext>
              </a:extLst>
            </p:cNvPr>
            <p:cNvSpPr/>
            <p:nvPr/>
          </p:nvSpPr>
          <p:spPr>
            <a:xfrm>
              <a:off x="5513594" y="2491090"/>
              <a:ext cx="183189" cy="374596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箭头: 上下 109">
              <a:extLst>
                <a:ext uri="{FF2B5EF4-FFF2-40B4-BE49-F238E27FC236}">
                  <a16:creationId xmlns:a16="http://schemas.microsoft.com/office/drawing/2014/main" id="{0D56063D-8D54-49F3-B203-C5EA58FB162D}"/>
                </a:ext>
              </a:extLst>
            </p:cNvPr>
            <p:cNvSpPr/>
            <p:nvPr/>
          </p:nvSpPr>
          <p:spPr>
            <a:xfrm>
              <a:off x="5007877" y="2493541"/>
              <a:ext cx="183189" cy="374596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箭头: 左右 110">
              <a:extLst>
                <a:ext uri="{FF2B5EF4-FFF2-40B4-BE49-F238E27FC236}">
                  <a16:creationId xmlns:a16="http://schemas.microsoft.com/office/drawing/2014/main" id="{E570921F-AF89-4F7A-A30E-77AF8C4D2D51}"/>
                </a:ext>
              </a:extLst>
            </p:cNvPr>
            <p:cNvSpPr/>
            <p:nvPr/>
          </p:nvSpPr>
          <p:spPr>
            <a:xfrm>
              <a:off x="4099306" y="3115898"/>
              <a:ext cx="400047" cy="20541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箭头: 右 59">
              <a:extLst>
                <a:ext uri="{FF2B5EF4-FFF2-40B4-BE49-F238E27FC236}">
                  <a16:creationId xmlns:a16="http://schemas.microsoft.com/office/drawing/2014/main" id="{766FC35C-CE68-4C10-8549-E1FEA373F905}"/>
                </a:ext>
              </a:extLst>
            </p:cNvPr>
            <p:cNvSpPr/>
            <p:nvPr/>
          </p:nvSpPr>
          <p:spPr>
            <a:xfrm>
              <a:off x="9745694" y="2115744"/>
              <a:ext cx="256269" cy="297592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箭头: 右 59">
              <a:extLst>
                <a:ext uri="{FF2B5EF4-FFF2-40B4-BE49-F238E27FC236}">
                  <a16:creationId xmlns:a16="http://schemas.microsoft.com/office/drawing/2014/main" id="{70125530-F36D-4949-A95A-FCDEAFB054DE}"/>
                </a:ext>
              </a:extLst>
            </p:cNvPr>
            <p:cNvSpPr/>
            <p:nvPr/>
          </p:nvSpPr>
          <p:spPr>
            <a:xfrm>
              <a:off x="6212778" y="4300602"/>
              <a:ext cx="2627709" cy="294961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箭头: 右 59">
              <a:extLst>
                <a:ext uri="{FF2B5EF4-FFF2-40B4-BE49-F238E27FC236}">
                  <a16:creationId xmlns:a16="http://schemas.microsoft.com/office/drawing/2014/main" id="{7076896E-1A0F-43EC-B962-F4C3BC078A33}"/>
                </a:ext>
              </a:extLst>
            </p:cNvPr>
            <p:cNvSpPr/>
            <p:nvPr/>
          </p:nvSpPr>
          <p:spPr>
            <a:xfrm>
              <a:off x="1898278" y="2556313"/>
              <a:ext cx="336354" cy="272255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箭头: 右 59">
              <a:extLst>
                <a:ext uri="{FF2B5EF4-FFF2-40B4-BE49-F238E27FC236}">
                  <a16:creationId xmlns:a16="http://schemas.microsoft.com/office/drawing/2014/main" id="{0B69965A-D8AE-43E0-968E-376C7F3FE686}"/>
                </a:ext>
              </a:extLst>
            </p:cNvPr>
            <p:cNvSpPr/>
            <p:nvPr/>
          </p:nvSpPr>
          <p:spPr>
            <a:xfrm rot="16200000">
              <a:off x="1220534" y="3720347"/>
              <a:ext cx="274240" cy="272255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箭头: 丁字 117">
              <a:extLst>
                <a:ext uri="{FF2B5EF4-FFF2-40B4-BE49-F238E27FC236}">
                  <a16:creationId xmlns:a16="http://schemas.microsoft.com/office/drawing/2014/main" id="{A2CC92F3-A357-46C6-A827-7CE655E23D57}"/>
                </a:ext>
              </a:extLst>
            </p:cNvPr>
            <p:cNvSpPr/>
            <p:nvPr/>
          </p:nvSpPr>
          <p:spPr>
            <a:xfrm>
              <a:off x="6227040" y="2566162"/>
              <a:ext cx="911745" cy="672253"/>
            </a:xfrm>
            <a:prstGeom prst="leftRigh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2" name="组合 121">
              <a:extLst>
                <a:ext uri="{FF2B5EF4-FFF2-40B4-BE49-F238E27FC236}">
                  <a16:creationId xmlns:a16="http://schemas.microsoft.com/office/drawing/2014/main" id="{C2F345D2-1562-4E04-8983-BF7C2A5FA424}"/>
                </a:ext>
              </a:extLst>
            </p:cNvPr>
            <p:cNvGrpSpPr/>
            <p:nvPr/>
          </p:nvGrpSpPr>
          <p:grpSpPr>
            <a:xfrm>
              <a:off x="1914618" y="331780"/>
              <a:ext cx="1592755" cy="1249873"/>
              <a:chOff x="1485864" y="347031"/>
              <a:chExt cx="1592755" cy="1249873"/>
            </a:xfrm>
          </p:grpSpPr>
          <p:pic>
            <p:nvPicPr>
              <p:cNvPr id="120" name="图形 119" descr="雇员徽章 ">
                <a:extLst>
                  <a:ext uri="{FF2B5EF4-FFF2-40B4-BE49-F238E27FC236}">
                    <a16:creationId xmlns:a16="http://schemas.microsoft.com/office/drawing/2014/main" id="{2CFA0F1F-93A7-4F8A-9362-1B4D4A06FB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9"/>
                  </a:ext>
                </a:extLst>
              </a:blip>
              <a:stretch>
                <a:fillRect/>
              </a:stretch>
            </p:blipFill>
            <p:spPr>
              <a:xfrm>
                <a:off x="1812573" y="34703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21" name="文本框 120">
                <a:extLst>
                  <a:ext uri="{FF2B5EF4-FFF2-40B4-BE49-F238E27FC236}">
                    <a16:creationId xmlns:a16="http://schemas.microsoft.com/office/drawing/2014/main" id="{2AB5E9CB-048B-4212-81EC-01089D3DFF86}"/>
                  </a:ext>
                </a:extLst>
              </p:cNvPr>
              <p:cNvSpPr txBox="1"/>
              <p:nvPr/>
            </p:nvSpPr>
            <p:spPr>
              <a:xfrm>
                <a:off x="1485864" y="1135239"/>
                <a:ext cx="15927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/>
                  <a:t>User Office&amp;</a:t>
                </a:r>
              </a:p>
              <a:p>
                <a:pPr algn="ctr"/>
                <a:r>
                  <a:rPr lang="en-US" altLang="zh-CN" sz="1200" dirty="0"/>
                  <a:t>Scientific Committee</a:t>
                </a:r>
                <a:endParaRPr lang="zh-CN" altLang="en-US" sz="1200" dirty="0"/>
              </a:p>
            </p:txBody>
          </p:sp>
        </p:grpSp>
        <p:sp>
          <p:nvSpPr>
            <p:cNvPr id="123" name="箭头: 左右 122">
              <a:extLst>
                <a:ext uri="{FF2B5EF4-FFF2-40B4-BE49-F238E27FC236}">
                  <a16:creationId xmlns:a16="http://schemas.microsoft.com/office/drawing/2014/main" id="{74A4513D-F8BD-4064-BB9A-5C4F60320F3B}"/>
                </a:ext>
              </a:extLst>
            </p:cNvPr>
            <p:cNvSpPr/>
            <p:nvPr/>
          </p:nvSpPr>
          <p:spPr>
            <a:xfrm>
              <a:off x="1876563" y="1176613"/>
              <a:ext cx="356260" cy="216278"/>
            </a:xfrm>
            <a:prstGeom prst="leftRight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文本框 123">
              <a:extLst>
                <a:ext uri="{FF2B5EF4-FFF2-40B4-BE49-F238E27FC236}">
                  <a16:creationId xmlns:a16="http://schemas.microsoft.com/office/drawing/2014/main" id="{DEFAF834-7C92-44C3-85D9-3E305BA94D56}"/>
                </a:ext>
              </a:extLst>
            </p:cNvPr>
            <p:cNvSpPr txBox="1"/>
            <p:nvPr/>
          </p:nvSpPr>
          <p:spPr>
            <a:xfrm>
              <a:off x="6342772" y="3210284"/>
              <a:ext cx="26187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/>
                <a:t>Local Users&amp;</a:t>
              </a:r>
            </a:p>
            <a:p>
              <a:pPr algn="ctr"/>
              <a:r>
                <a:rPr lang="en-US" altLang="zh-CN" sz="900" dirty="0"/>
                <a:t>Instrument Scientists</a:t>
              </a:r>
              <a:endParaRPr lang="zh-CN" altLang="en-US" sz="900" dirty="0"/>
            </a:p>
          </p:txBody>
        </p:sp>
        <p:pic>
          <p:nvPicPr>
            <p:cNvPr id="125" name="图形 135" descr="Internet">
              <a:extLst>
                <a:ext uri="{FF2B5EF4-FFF2-40B4-BE49-F238E27FC236}">
                  <a16:creationId xmlns:a16="http://schemas.microsoft.com/office/drawing/2014/main" id="{D7F157DE-FE68-4BA5-8013-21B4D61CA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1403118" y="2261968"/>
              <a:ext cx="683292" cy="683292"/>
            </a:xfrm>
            <a:prstGeom prst="rect">
              <a:avLst/>
            </a:prstGeom>
          </p:spPr>
        </p:pic>
        <p:sp>
          <p:nvSpPr>
            <p:cNvPr id="127" name="箭头: 右 59">
              <a:extLst>
                <a:ext uri="{FF2B5EF4-FFF2-40B4-BE49-F238E27FC236}">
                  <a16:creationId xmlns:a16="http://schemas.microsoft.com/office/drawing/2014/main" id="{4F3B3EBC-51FA-423F-9034-C2B76CEE94DE}"/>
                </a:ext>
              </a:extLst>
            </p:cNvPr>
            <p:cNvSpPr/>
            <p:nvPr/>
          </p:nvSpPr>
          <p:spPr>
            <a:xfrm>
              <a:off x="11247659" y="2530540"/>
              <a:ext cx="194634" cy="319741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箭头: 右 59">
              <a:extLst>
                <a:ext uri="{FF2B5EF4-FFF2-40B4-BE49-F238E27FC236}">
                  <a16:creationId xmlns:a16="http://schemas.microsoft.com/office/drawing/2014/main" id="{202CF940-1DD2-4CF1-8440-C26B5623152C}"/>
                </a:ext>
              </a:extLst>
            </p:cNvPr>
            <p:cNvSpPr/>
            <p:nvPr/>
          </p:nvSpPr>
          <p:spPr>
            <a:xfrm>
              <a:off x="690717" y="2516983"/>
              <a:ext cx="194634" cy="319741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1" name="直接连接符 130">
              <a:extLst>
                <a:ext uri="{FF2B5EF4-FFF2-40B4-BE49-F238E27FC236}">
                  <a16:creationId xmlns:a16="http://schemas.microsoft.com/office/drawing/2014/main" id="{7F92E8B2-2344-40C9-AA66-2A4B0F956DB7}"/>
                </a:ext>
              </a:extLst>
            </p:cNvPr>
            <p:cNvCxnSpPr>
              <a:cxnSpLocks/>
            </p:cNvCxnSpPr>
            <p:nvPr/>
          </p:nvCxnSpPr>
          <p:spPr>
            <a:xfrm>
              <a:off x="3560498" y="425941"/>
              <a:ext cx="31591" cy="4753278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>
              <a:extLst>
                <a:ext uri="{FF2B5EF4-FFF2-40B4-BE49-F238E27FC236}">
                  <a16:creationId xmlns:a16="http://schemas.microsoft.com/office/drawing/2014/main" id="{5116D2A3-9B74-4117-ACF4-7703C9527FDF}"/>
                </a:ext>
              </a:extLst>
            </p:cNvPr>
            <p:cNvCxnSpPr>
              <a:cxnSpLocks/>
            </p:cNvCxnSpPr>
            <p:nvPr/>
          </p:nvCxnSpPr>
          <p:spPr>
            <a:xfrm>
              <a:off x="8191189" y="423403"/>
              <a:ext cx="31591" cy="4753278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文本框 134">
              <a:extLst>
                <a:ext uri="{FF2B5EF4-FFF2-40B4-BE49-F238E27FC236}">
                  <a16:creationId xmlns:a16="http://schemas.microsoft.com/office/drawing/2014/main" id="{17567399-AE89-4ABE-BE98-BD379E091097}"/>
                </a:ext>
              </a:extLst>
            </p:cNvPr>
            <p:cNvSpPr txBox="1"/>
            <p:nvPr/>
          </p:nvSpPr>
          <p:spPr>
            <a:xfrm>
              <a:off x="962892" y="5240295"/>
              <a:ext cx="17873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>
                  <a:solidFill>
                    <a:srgbClr val="FF0000"/>
                  </a:solidFill>
                </a:defRPr>
              </a:lvl1pPr>
            </a:lstStyle>
            <a:p>
              <a:r>
                <a:rPr lang="en-US" altLang="zh-CN" dirty="0"/>
                <a:t>Pre-Experiments </a:t>
              </a:r>
            </a:p>
          </p:txBody>
        </p:sp>
        <p:sp>
          <p:nvSpPr>
            <p:cNvPr id="136" name="文本框 135">
              <a:extLst>
                <a:ext uri="{FF2B5EF4-FFF2-40B4-BE49-F238E27FC236}">
                  <a16:creationId xmlns:a16="http://schemas.microsoft.com/office/drawing/2014/main" id="{60D07F7F-CE7C-4391-842E-3BBB66F06EEC}"/>
                </a:ext>
              </a:extLst>
            </p:cNvPr>
            <p:cNvSpPr txBox="1"/>
            <p:nvPr/>
          </p:nvSpPr>
          <p:spPr>
            <a:xfrm>
              <a:off x="4318740" y="5248433"/>
              <a:ext cx="2280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FF0000"/>
                  </a:solidFill>
                </a:rPr>
                <a:t>Experiments Duration </a:t>
              </a:r>
            </a:p>
          </p:txBody>
        </p:sp>
        <p:sp>
          <p:nvSpPr>
            <p:cNvPr id="137" name="文本框 136">
              <a:extLst>
                <a:ext uri="{FF2B5EF4-FFF2-40B4-BE49-F238E27FC236}">
                  <a16:creationId xmlns:a16="http://schemas.microsoft.com/office/drawing/2014/main" id="{344B15CF-9B5D-4139-A2D5-6E0F02AF8721}"/>
                </a:ext>
              </a:extLst>
            </p:cNvPr>
            <p:cNvSpPr txBox="1"/>
            <p:nvPr/>
          </p:nvSpPr>
          <p:spPr>
            <a:xfrm>
              <a:off x="8904773" y="5246389"/>
              <a:ext cx="1876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FF0000"/>
                  </a:solidFill>
                </a:rPr>
                <a:t>Post-Experiments </a:t>
              </a:r>
            </a:p>
          </p:txBody>
        </p: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6664C2C6-02C8-486F-9930-C1C80CAA8A67}"/>
                </a:ext>
              </a:extLst>
            </p:cNvPr>
            <p:cNvGrpSpPr/>
            <p:nvPr/>
          </p:nvGrpSpPr>
          <p:grpSpPr>
            <a:xfrm>
              <a:off x="450121" y="4038018"/>
              <a:ext cx="2718030" cy="1015144"/>
              <a:chOff x="450121" y="4038018"/>
              <a:chExt cx="2718030" cy="1015144"/>
            </a:xfrm>
          </p:grpSpPr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8799C1E9-6094-490A-8E54-2A372492441B}"/>
                  </a:ext>
                </a:extLst>
              </p:cNvPr>
              <p:cNvGrpSpPr/>
              <p:nvPr/>
            </p:nvGrpSpPr>
            <p:grpSpPr>
              <a:xfrm>
                <a:off x="1218933" y="4133924"/>
                <a:ext cx="613878" cy="909674"/>
                <a:chOff x="10185919" y="5325543"/>
                <a:chExt cx="924748" cy="1549723"/>
              </a:xfrm>
            </p:grpSpPr>
            <p:pic>
              <p:nvPicPr>
                <p:cNvPr id="39" name="图形 71" descr="数据库">
                  <a:extLst>
                    <a:ext uri="{FF2B5EF4-FFF2-40B4-BE49-F238E27FC236}">
                      <a16:creationId xmlns:a16="http://schemas.microsoft.com/office/drawing/2014/main" id="{A2AFF1FB-7A69-4A75-B143-9C1BA9D80B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96267" y="5325543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21B118FB-9B8E-4E45-A36C-E69B52E77200}"/>
                    </a:ext>
                  </a:extLst>
                </p:cNvPr>
                <p:cNvSpPr txBox="1"/>
                <p:nvPr/>
              </p:nvSpPr>
              <p:spPr>
                <a:xfrm>
                  <a:off x="10185919" y="6141206"/>
                  <a:ext cx="917794" cy="7340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1100" dirty="0"/>
                    <a:t>User</a:t>
                  </a:r>
                </a:p>
                <a:p>
                  <a:pPr algn="ctr"/>
                  <a:r>
                    <a:rPr lang="en-US" altLang="zh-CN" sz="1100" dirty="0"/>
                    <a:t>Database</a:t>
                  </a:r>
                </a:p>
              </p:txBody>
            </p:sp>
          </p:grpSp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15389A62-B5A5-48ED-9D09-45D2791828AD}"/>
                  </a:ext>
                </a:extLst>
              </p:cNvPr>
              <p:cNvGrpSpPr/>
              <p:nvPr/>
            </p:nvGrpSpPr>
            <p:grpSpPr>
              <a:xfrm>
                <a:off x="1866363" y="4140402"/>
                <a:ext cx="613876" cy="909675"/>
                <a:chOff x="10185922" y="5325543"/>
                <a:chExt cx="924745" cy="1549725"/>
              </a:xfrm>
            </p:grpSpPr>
            <p:pic>
              <p:nvPicPr>
                <p:cNvPr id="37" name="图形 74" descr="数据库">
                  <a:extLst>
                    <a:ext uri="{FF2B5EF4-FFF2-40B4-BE49-F238E27FC236}">
                      <a16:creationId xmlns:a16="http://schemas.microsoft.com/office/drawing/2014/main" id="{6C87F051-DD18-4313-891C-BA154EC045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96267" y="5325543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587C55B3-C7C1-41D5-82E8-A93A3491780D}"/>
                    </a:ext>
                  </a:extLst>
                </p:cNvPr>
                <p:cNvSpPr txBox="1"/>
                <p:nvPr/>
              </p:nvSpPr>
              <p:spPr>
                <a:xfrm>
                  <a:off x="10185922" y="6141208"/>
                  <a:ext cx="917795" cy="7340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1100" dirty="0"/>
                    <a:t>Proposal</a:t>
                  </a:r>
                </a:p>
                <a:p>
                  <a:pPr algn="ctr"/>
                  <a:r>
                    <a:rPr lang="en-US" altLang="zh-CN" sz="1100" dirty="0"/>
                    <a:t>Database</a:t>
                  </a:r>
                </a:p>
              </p:txBody>
            </p:sp>
          </p:grpSp>
          <p:grpSp>
            <p:nvGrpSpPr>
              <p:cNvPr id="33" name="组合 32">
                <a:extLst>
                  <a:ext uri="{FF2B5EF4-FFF2-40B4-BE49-F238E27FC236}">
                    <a16:creationId xmlns:a16="http://schemas.microsoft.com/office/drawing/2014/main" id="{16D7E88E-F577-46FE-9075-5E76878A76F9}"/>
                  </a:ext>
                </a:extLst>
              </p:cNvPr>
              <p:cNvGrpSpPr/>
              <p:nvPr/>
            </p:nvGrpSpPr>
            <p:grpSpPr>
              <a:xfrm>
                <a:off x="2554275" y="4129592"/>
                <a:ext cx="613876" cy="909675"/>
                <a:chOff x="10185922" y="5325543"/>
                <a:chExt cx="924745" cy="1549724"/>
              </a:xfrm>
            </p:grpSpPr>
            <p:pic>
              <p:nvPicPr>
                <p:cNvPr id="35" name="图形 77" descr="数据库">
                  <a:extLst>
                    <a:ext uri="{FF2B5EF4-FFF2-40B4-BE49-F238E27FC236}">
                      <a16:creationId xmlns:a16="http://schemas.microsoft.com/office/drawing/2014/main" id="{E2DBAA1C-07EA-4CB6-A28C-3D3F5BCB1E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96267" y="5325543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3EA111E5-C41D-4EB5-B712-06B99A8B1A13}"/>
                    </a:ext>
                  </a:extLst>
                </p:cNvPr>
                <p:cNvSpPr txBox="1"/>
                <p:nvPr/>
              </p:nvSpPr>
              <p:spPr>
                <a:xfrm>
                  <a:off x="10185922" y="6141206"/>
                  <a:ext cx="917795" cy="7340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1100" dirty="0"/>
                    <a:t>Sample</a:t>
                  </a:r>
                </a:p>
                <a:p>
                  <a:pPr algn="ctr"/>
                  <a:r>
                    <a:rPr lang="en-US" altLang="zh-CN" sz="1100" dirty="0"/>
                    <a:t>Database</a:t>
                  </a:r>
                </a:p>
              </p:txBody>
            </p:sp>
          </p:grp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ACE674A7-45AD-4CF5-9888-0BC021210B85}"/>
                  </a:ext>
                </a:extLst>
              </p:cNvPr>
              <p:cNvSpPr/>
              <p:nvPr/>
            </p:nvSpPr>
            <p:spPr>
              <a:xfrm>
                <a:off x="450121" y="4038018"/>
                <a:ext cx="2706359" cy="101514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32" name="组合 131">
                <a:extLst>
                  <a:ext uri="{FF2B5EF4-FFF2-40B4-BE49-F238E27FC236}">
                    <a16:creationId xmlns:a16="http://schemas.microsoft.com/office/drawing/2014/main" id="{D2A521D4-5C56-4D8B-B11A-CB5C253D2FA1}"/>
                  </a:ext>
                </a:extLst>
              </p:cNvPr>
              <p:cNvGrpSpPr/>
              <p:nvPr/>
            </p:nvGrpSpPr>
            <p:grpSpPr>
              <a:xfrm>
                <a:off x="450121" y="4123350"/>
                <a:ext cx="853119" cy="909674"/>
                <a:chOff x="10002247" y="5325543"/>
                <a:chExt cx="1285141" cy="1549723"/>
              </a:xfrm>
            </p:grpSpPr>
            <p:pic>
              <p:nvPicPr>
                <p:cNvPr id="133" name="图形 71" descr="数据库">
                  <a:extLst>
                    <a:ext uri="{FF2B5EF4-FFF2-40B4-BE49-F238E27FC236}">
                      <a16:creationId xmlns:a16="http://schemas.microsoft.com/office/drawing/2014/main" id="{AB6F53F3-79C8-4FE2-95DD-CA8B2D1FA2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96267" y="5325543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139" name="文本框 138">
                  <a:extLst>
                    <a:ext uri="{FF2B5EF4-FFF2-40B4-BE49-F238E27FC236}">
                      <a16:creationId xmlns:a16="http://schemas.microsoft.com/office/drawing/2014/main" id="{07568C56-04E0-4217-AD31-0BCD5436E660}"/>
                    </a:ext>
                  </a:extLst>
                </p:cNvPr>
                <p:cNvSpPr txBox="1"/>
                <p:nvPr/>
              </p:nvSpPr>
              <p:spPr>
                <a:xfrm>
                  <a:off x="10002247" y="6141206"/>
                  <a:ext cx="1285141" cy="7340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1100" dirty="0"/>
                    <a:t>Publication</a:t>
                  </a:r>
                </a:p>
                <a:p>
                  <a:pPr algn="ctr"/>
                  <a:r>
                    <a:rPr lang="en-US" altLang="zh-CN" sz="1100" dirty="0"/>
                    <a:t>Database</a:t>
                  </a:r>
                </a:p>
              </p:txBody>
            </p:sp>
          </p:grpSp>
        </p:grpSp>
      </p:grpSp>
      <p:sp>
        <p:nvSpPr>
          <p:cNvPr id="138" name="Title 1">
            <a:extLst>
              <a:ext uri="{FF2B5EF4-FFF2-40B4-BE49-F238E27FC236}">
                <a16:creationId xmlns:a16="http://schemas.microsoft.com/office/drawing/2014/main" id="{EC292DC3-3841-4040-8857-D0AA1CDCC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423"/>
            <a:ext cx="10515600" cy="808582"/>
          </a:xfrm>
        </p:spPr>
        <p:txBody>
          <a:bodyPr/>
          <a:lstStyle/>
          <a:p>
            <a:r>
              <a:rPr lang="en-US" dirty="0" smtClean="0"/>
              <a:t>User Facility Software Architecture (courtesy F.Z. Qi)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SCE 2019, July 18, 2019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577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094" y="950259"/>
            <a:ext cx="6612110" cy="50262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 and Online/</a:t>
            </a:r>
            <a:r>
              <a:rPr lang="en-US" altLang="zh-CN" dirty="0" smtClean="0"/>
              <a:t>Offline</a:t>
            </a:r>
            <a:r>
              <a:rPr lang="en-US" dirty="0" smtClean="0"/>
              <a:t> Software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89556"/>
            <a:ext cx="5893579" cy="4887407"/>
          </a:xfrm>
        </p:spPr>
        <p:txBody>
          <a:bodyPr/>
          <a:lstStyle/>
          <a:p>
            <a:r>
              <a:rPr lang="en-US" dirty="0" smtClean="0"/>
              <a:t>Databases: online/offline</a:t>
            </a:r>
          </a:p>
          <a:p>
            <a:r>
              <a:rPr lang="en-US" dirty="0" smtClean="0"/>
              <a:t>Control systems</a:t>
            </a:r>
          </a:p>
          <a:p>
            <a:r>
              <a:rPr lang="en-US" dirty="0" smtClean="0"/>
              <a:t>Physics Modeling</a:t>
            </a:r>
          </a:p>
          <a:p>
            <a:r>
              <a:rPr lang="en-US" dirty="0" smtClean="0"/>
              <a:t>Services</a:t>
            </a:r>
          </a:p>
          <a:p>
            <a:r>
              <a:rPr lang="en-US" dirty="0" smtClean="0"/>
              <a:t>API </a:t>
            </a:r>
          </a:p>
          <a:p>
            <a:pPr lvl="1"/>
            <a:r>
              <a:rPr lang="en-US" dirty="0" smtClean="0"/>
              <a:t>commonly used modules</a:t>
            </a:r>
          </a:p>
          <a:p>
            <a:r>
              <a:rPr lang="en-US" dirty="0" smtClean="0"/>
              <a:t>Online Applications</a:t>
            </a:r>
          </a:p>
          <a:p>
            <a:r>
              <a:rPr lang="en-US" dirty="0" smtClean="0"/>
              <a:t>Offline applications</a:t>
            </a:r>
          </a:p>
          <a:p>
            <a:pPr lvl="1"/>
            <a:r>
              <a:rPr lang="en-US" dirty="0" smtClean="0"/>
              <a:t>Lattice Design w/ ML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SCE 2019, July 18, 2019</a:t>
            </a:r>
            <a:endParaRPr lang="zh-CN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927" y="1749817"/>
            <a:ext cx="6393435" cy="396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8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PS-1" id="{7BA7BF03-B25C-40D1-B8A2-F255763EDBAA}" vid="{F12EB5DB-64C4-41BA-AFBF-0F7C16C286C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HEPS-2</Template>
  <TotalTime>10730</TotalTime>
  <Words>1537</Words>
  <Application>Microsoft Office PowerPoint</Application>
  <PresentationFormat>Widescreen</PresentationFormat>
  <Paragraphs>336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仿宋_GB2312</vt:lpstr>
      <vt:lpstr>微软雅黑</vt:lpstr>
      <vt:lpstr>宋体</vt:lpstr>
      <vt:lpstr>华文彩云</vt:lpstr>
      <vt:lpstr>Arial</vt:lpstr>
      <vt:lpstr>Calibri</vt:lpstr>
      <vt:lpstr>Calibri Light</vt:lpstr>
      <vt:lpstr>Lucida Handwriting</vt:lpstr>
      <vt:lpstr>Wingdings</vt:lpstr>
      <vt:lpstr>Office 主题</vt:lpstr>
      <vt:lpstr>Machine Learning for Accelerators/High Energy Photon Source (HEPS) </vt:lpstr>
      <vt:lpstr>Outline</vt:lpstr>
      <vt:lpstr>Machine Learning Conferences/Workshops for Accelerators </vt:lpstr>
      <vt:lpstr>Where ML in Accelerators so far</vt:lpstr>
      <vt:lpstr>How ML performed so far</vt:lpstr>
      <vt:lpstr>Where Can ML Be for Accelerators</vt:lpstr>
      <vt:lpstr>Introduction</vt:lpstr>
      <vt:lpstr>User Facility Software Architecture (courtesy F.Z. Qi)</vt:lpstr>
      <vt:lpstr>Controls and Online/Offline Software </vt:lpstr>
      <vt:lpstr>Central Message Logging System </vt:lpstr>
      <vt:lpstr>High-level Application Architecture</vt:lpstr>
      <vt:lpstr>High-level Application Platforms</vt:lpstr>
      <vt:lpstr>Machine Learning Platform</vt:lpstr>
      <vt:lpstr>ML Platform General Ideas</vt:lpstr>
      <vt:lpstr>Preparation for Machine Learning</vt:lpstr>
      <vt:lpstr>Data Handling</vt:lpstr>
      <vt:lpstr>Data Export &amp; Unification [1]</vt:lpstr>
      <vt:lpstr>Data Export &amp; Unification [2]</vt:lpstr>
      <vt:lpstr>Data Pre-processing [1]</vt:lpstr>
      <vt:lpstr>Data Pre-processing [2]</vt:lpstr>
      <vt:lpstr>Algorithms</vt:lpstr>
      <vt:lpstr>Databases</vt:lpstr>
      <vt:lpstr>ML for HEPS Lattice Design [1]</vt:lpstr>
      <vt:lpstr>ML for HEPS Lattice Design [2]</vt:lpstr>
      <vt:lpstr>Project Control</vt:lpstr>
      <vt:lpstr>ML Application Ideas [1]</vt:lpstr>
      <vt:lpstr>ML Application Ideas [2]</vt:lpstr>
      <vt:lpstr>A Test: 时间戳矫正</vt:lpstr>
      <vt:lpstr>Summary</vt:lpstr>
      <vt:lpstr>Machine Learning Platform Source Code Repository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unknown</dc:creator>
  <cp:lastModifiedBy>C. M. P. Chu</cp:lastModifiedBy>
  <cp:revision>119</cp:revision>
  <dcterms:created xsi:type="dcterms:W3CDTF">2017-03-20T00:26:25Z</dcterms:created>
  <dcterms:modified xsi:type="dcterms:W3CDTF">2019-07-17T14:45:14Z</dcterms:modified>
</cp:coreProperties>
</file>