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319" r:id="rId2"/>
    <p:sldId id="320" r:id="rId3"/>
    <p:sldId id="297" r:id="rId4"/>
    <p:sldId id="318" r:id="rId5"/>
    <p:sldId id="346" r:id="rId6"/>
    <p:sldId id="345" r:id="rId7"/>
    <p:sldId id="353" r:id="rId8"/>
    <p:sldId id="352" r:id="rId9"/>
    <p:sldId id="354" r:id="rId10"/>
    <p:sldId id="356" r:id="rId11"/>
    <p:sldId id="331" r:id="rId12"/>
    <p:sldId id="335" r:id="rId13"/>
    <p:sldId id="347" r:id="rId14"/>
    <p:sldId id="349" r:id="rId15"/>
    <p:sldId id="348" r:id="rId16"/>
    <p:sldId id="350" r:id="rId17"/>
    <p:sldId id="326" r:id="rId18"/>
    <p:sldId id="325" r:id="rId19"/>
    <p:sldId id="328" r:id="rId20"/>
    <p:sldId id="330" r:id="rId21"/>
    <p:sldId id="329" r:id="rId22"/>
    <p:sldId id="357" r:id="rId23"/>
    <p:sldId id="340" r:id="rId24"/>
    <p:sldId id="338" r:id="rId25"/>
    <p:sldId id="342" r:id="rId26"/>
    <p:sldId id="351" r:id="rId27"/>
  </p:sldIdLst>
  <p:sldSz cx="12192000" cy="6858000"/>
  <p:notesSz cx="6858000" cy="9144000"/>
  <p:embeddedFontLst>
    <p:embeddedFont>
      <p:font typeface="等线" panose="02010600030101010101" pitchFamily="2" charset="-122"/>
      <p:regular r:id="rId29"/>
      <p:bold r:id="rId30"/>
    </p:embeddedFont>
    <p:embeddedFont>
      <p:font typeface="华文中宋" panose="02010600040101010101" pitchFamily="2" charset="-122"/>
      <p:regular r:id="rId31"/>
    </p:embeddedFont>
    <p:embeddedFont>
      <p:font typeface="微软雅黑" panose="020B0503020204020204" pitchFamily="34" charset="-122"/>
      <p:regular r:id="rId32"/>
      <p:bold r:id="rId33"/>
    </p:embeddedFont>
    <p:embeddedFont>
      <p:font typeface="Arial Black" panose="020B0A04020102020204" pitchFamily="34" charset="0"/>
      <p:bold r:id="rId34"/>
    </p:embeddedFont>
    <p:embeddedFont>
      <p:font typeface="Georgia" panose="02040502050405020303" pitchFamily="18" charset="0"/>
      <p:regular r:id="rId35"/>
      <p:bold r:id="rId36"/>
      <p:italic r:id="rId37"/>
      <p:boldItalic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9">
          <p15:clr>
            <a:srgbClr val="A4A3A4"/>
          </p15:clr>
        </p15:guide>
        <p15:guide id="2" pos="38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862"/>
    <a:srgbClr val="13274E"/>
    <a:srgbClr val="27425D"/>
    <a:srgbClr val="7F7F7F"/>
    <a:srgbClr val="122A4A"/>
    <a:srgbClr val="BFBFBF"/>
    <a:srgbClr val="696969"/>
    <a:srgbClr val="ECECEC"/>
    <a:srgbClr val="40404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3" autoAdjust="0"/>
    <p:restoredTop sz="94660"/>
  </p:normalViewPr>
  <p:slideViewPr>
    <p:cSldViewPr snapToGrid="0" showGuides="1">
      <p:cViewPr varScale="1">
        <p:scale>
          <a:sx n="114" d="100"/>
          <a:sy n="114" d="100"/>
        </p:scale>
        <p:origin x="162" y="366"/>
      </p:cViewPr>
      <p:guideLst>
        <p:guide orient="horz" pos="2089"/>
        <p:guide pos="38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8CF60-13D2-4829-93DF-B5F5E133989B}" type="datetimeFigureOut">
              <a:rPr lang="zh-CN" altLang="en-US" smtClean="0"/>
              <a:t>2019/7/18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76198-4CF3-446F-B204-6B1848582D61}" type="slidenum">
              <a:rPr lang="zh-CN" altLang="en-US" smtClean="0"/>
              <a:t>‹#›</a:t>
            </a:fld>
            <a:endParaRPr lang="zh-CN" altLang="en-US"/>
          </a:p>
        </p:txBody>
      </p:sp>
    </p:spTree>
    <p:extLst>
      <p:ext uri="{BB962C8B-B14F-4D97-AF65-F5344CB8AC3E}">
        <p14:creationId xmlns:p14="http://schemas.microsoft.com/office/powerpoint/2010/main" val="279659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1</a:t>
            </a:fld>
            <a:endParaRPr lang="zh-CN" altLang="en-US"/>
          </a:p>
        </p:txBody>
      </p:sp>
    </p:spTree>
    <p:extLst>
      <p:ext uri="{BB962C8B-B14F-4D97-AF65-F5344CB8AC3E}">
        <p14:creationId xmlns:p14="http://schemas.microsoft.com/office/powerpoint/2010/main" val="2722461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26</a:t>
            </a:fld>
            <a:endParaRPr lang="zh-CN" altLang="en-US"/>
          </a:p>
        </p:txBody>
      </p:sp>
    </p:spTree>
    <p:extLst>
      <p:ext uri="{BB962C8B-B14F-4D97-AF65-F5344CB8AC3E}">
        <p14:creationId xmlns:p14="http://schemas.microsoft.com/office/powerpoint/2010/main" val="131398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3</a:t>
            </a:fld>
            <a:endParaRPr lang="zh-CN" altLang="en-US"/>
          </a:p>
        </p:txBody>
      </p:sp>
    </p:spTree>
    <p:extLst>
      <p:ext uri="{BB962C8B-B14F-4D97-AF65-F5344CB8AC3E}">
        <p14:creationId xmlns:p14="http://schemas.microsoft.com/office/powerpoint/2010/main" val="333187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4</a:t>
            </a:fld>
            <a:endParaRPr lang="zh-CN" altLang="en-US"/>
          </a:p>
        </p:txBody>
      </p:sp>
    </p:spTree>
    <p:extLst>
      <p:ext uri="{BB962C8B-B14F-4D97-AF65-F5344CB8AC3E}">
        <p14:creationId xmlns:p14="http://schemas.microsoft.com/office/powerpoint/2010/main" val="294576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5</a:t>
            </a:fld>
            <a:endParaRPr lang="zh-CN" altLang="en-US"/>
          </a:p>
        </p:txBody>
      </p:sp>
    </p:spTree>
    <p:extLst>
      <p:ext uri="{BB962C8B-B14F-4D97-AF65-F5344CB8AC3E}">
        <p14:creationId xmlns:p14="http://schemas.microsoft.com/office/powerpoint/2010/main" val="294641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6</a:t>
            </a:fld>
            <a:endParaRPr lang="zh-CN" altLang="en-US"/>
          </a:p>
        </p:txBody>
      </p:sp>
    </p:spTree>
    <p:extLst>
      <p:ext uri="{BB962C8B-B14F-4D97-AF65-F5344CB8AC3E}">
        <p14:creationId xmlns:p14="http://schemas.microsoft.com/office/powerpoint/2010/main" val="196581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11</a:t>
            </a:fld>
            <a:endParaRPr lang="zh-CN" altLang="en-US"/>
          </a:p>
        </p:txBody>
      </p:sp>
    </p:spTree>
    <p:extLst>
      <p:ext uri="{BB962C8B-B14F-4D97-AF65-F5344CB8AC3E}">
        <p14:creationId xmlns:p14="http://schemas.microsoft.com/office/powerpoint/2010/main" val="3440153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13</a:t>
            </a:fld>
            <a:endParaRPr lang="zh-CN" altLang="en-US"/>
          </a:p>
        </p:txBody>
      </p:sp>
    </p:spTree>
    <p:extLst>
      <p:ext uri="{BB962C8B-B14F-4D97-AF65-F5344CB8AC3E}">
        <p14:creationId xmlns:p14="http://schemas.microsoft.com/office/powerpoint/2010/main" val="165938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15</a:t>
            </a:fld>
            <a:endParaRPr lang="zh-CN" altLang="en-US"/>
          </a:p>
        </p:txBody>
      </p:sp>
    </p:spTree>
    <p:extLst>
      <p:ext uri="{BB962C8B-B14F-4D97-AF65-F5344CB8AC3E}">
        <p14:creationId xmlns:p14="http://schemas.microsoft.com/office/powerpoint/2010/main" val="220077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576198-4CF3-446F-B204-6B1848582D61}" type="slidenum">
              <a:rPr lang="zh-CN" altLang="en-US" smtClean="0"/>
              <a:t>22</a:t>
            </a:fld>
            <a:endParaRPr lang="zh-CN" altLang="en-US"/>
          </a:p>
        </p:txBody>
      </p:sp>
    </p:spTree>
    <p:extLst>
      <p:ext uri="{BB962C8B-B14F-4D97-AF65-F5344CB8AC3E}">
        <p14:creationId xmlns:p14="http://schemas.microsoft.com/office/powerpoint/2010/main" val="216161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2019/7/18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2019/7/18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2019/7/18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2019/7/18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57F24E0-930B-4A04-9F56-81E5D8061857}" type="datetimeFigureOut">
              <a:rPr lang="zh-CN" altLang="en-US" smtClean="0"/>
              <a:t>2019/7/18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57F24E0-930B-4A04-9F56-81E5D8061857}" type="datetimeFigureOut">
              <a:rPr lang="zh-CN" altLang="en-US" smtClean="0"/>
              <a:t>2019/7/18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57F24E0-930B-4A04-9F56-81E5D8061857}" type="datetimeFigureOut">
              <a:rPr lang="zh-CN" altLang="en-US" smtClean="0"/>
              <a:t>2019/7/18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57F24E0-930B-4A04-9F56-81E5D8061857}" type="datetimeFigureOut">
              <a:rPr lang="zh-CN" altLang="en-US" smtClean="0"/>
              <a:t>2019/7/18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57F24E0-930B-4A04-9F56-81E5D8061857}" type="datetimeFigureOut">
              <a:rPr lang="zh-CN" altLang="en-US" smtClean="0"/>
              <a:t>2019/7/18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57F24E0-930B-4A04-9F56-81E5D8061857}" type="datetimeFigureOut">
              <a:rPr lang="zh-CN" altLang="en-US" smtClean="0"/>
              <a:t>2019/7/18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57F24E0-930B-4A04-9F56-81E5D8061857}" type="datetimeFigureOut">
              <a:rPr lang="zh-CN" altLang="en-US" smtClean="0"/>
              <a:t>2019/7/18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E38970-8790-42ED-BDAA-B4F075DE2BC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F24E0-930B-4A04-9F56-81E5D8061857}" type="datetimeFigureOut">
              <a:rPr lang="zh-CN" altLang="en-US" smtClean="0"/>
              <a:t>2019/7/18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38970-8790-42ED-BDAA-B4F075DE2BC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https://timgsa.baidu.com/timg?image&amp;quality=80&amp;size=b9999_10000&amp;sec=1563952222&amp;di=a92c084c0780e4d8a996ee113b56ba34&amp;imgtype=jpg&amp;er=1&amp;src=http%3A%2F%2Fit.ping-jia.net%2Fpics%2Fhttp%3A%2F%2Fpic7.nipic.com%2F20100602%2F4961336_110944074283_2.jpg.jpg">
            <a:extLst>
              <a:ext uri="{FF2B5EF4-FFF2-40B4-BE49-F238E27FC236}">
                <a16:creationId xmlns:a16="http://schemas.microsoft.com/office/drawing/2014/main" id="{395E65CD-FEAB-4A23-B853-19C606321D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504" y="4557247"/>
            <a:ext cx="1457205" cy="58288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直接连接符 30"/>
          <p:cNvCxnSpPr>
            <a:stCxn id="86" idx="1"/>
          </p:cNvCxnSpPr>
          <p:nvPr/>
        </p:nvCxnSpPr>
        <p:spPr>
          <a:xfrm flipH="1" flipV="1">
            <a:off x="8543130" y="3109994"/>
            <a:ext cx="38392" cy="680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11116131" y="299356"/>
            <a:ext cx="637852" cy="54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2" idx="5"/>
          </p:cNvCxnSpPr>
          <p:nvPr/>
        </p:nvCxnSpPr>
        <p:spPr>
          <a:xfrm>
            <a:off x="10601740" y="2701567"/>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9571705" y="2652252"/>
            <a:ext cx="912555" cy="10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9903314" y="2542640"/>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40" idx="0"/>
          </p:cNvCxnSpPr>
          <p:nvPr/>
        </p:nvCxnSpPr>
        <p:spPr>
          <a:xfrm flipH="1">
            <a:off x="8591527" y="2268794"/>
            <a:ext cx="476888" cy="692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42" idx="7"/>
          </p:cNvCxnSpPr>
          <p:nvPr/>
        </p:nvCxnSpPr>
        <p:spPr>
          <a:xfrm flipH="1">
            <a:off x="9613588" y="2618225"/>
            <a:ext cx="292364" cy="1055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572500" y="2574773"/>
            <a:ext cx="1376903" cy="530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610600" y="3048000"/>
            <a:ext cx="938784" cy="7277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8501831" y="2961401"/>
            <a:ext cx="179392" cy="17939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93134" y="246195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9491699" y="3653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a:endCxn id="41" idx="1"/>
          </p:cNvCxnSpPr>
          <p:nvPr/>
        </p:nvCxnSpPr>
        <p:spPr>
          <a:xfrm>
            <a:off x="9083163" y="2298290"/>
            <a:ext cx="746588" cy="200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8996722" y="2232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a:endCxn id="42" idx="5"/>
          </p:cNvCxnSpPr>
          <p:nvPr/>
        </p:nvCxnSpPr>
        <p:spPr>
          <a:xfrm flipH="1">
            <a:off x="9613588" y="3419168"/>
            <a:ext cx="1283630" cy="355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flipV="1">
            <a:off x="10926195" y="3421143"/>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11000453" y="2032819"/>
            <a:ext cx="235974" cy="1356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44" idx="7"/>
          </p:cNvCxnSpPr>
          <p:nvPr/>
        </p:nvCxnSpPr>
        <p:spPr>
          <a:xfrm flipV="1">
            <a:off x="9128797" y="1524002"/>
            <a:ext cx="929603" cy="7314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1" idx="0"/>
          </p:cNvCxnSpPr>
          <p:nvPr/>
        </p:nvCxnSpPr>
        <p:spPr>
          <a:xfrm flipV="1">
            <a:off x="9918152" y="1504950"/>
            <a:ext cx="140248" cy="957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10028903" y="971550"/>
            <a:ext cx="296197" cy="608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10058400" y="1543050"/>
            <a:ext cx="484854" cy="1065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endCxn id="61" idx="3"/>
          </p:cNvCxnSpPr>
          <p:nvPr/>
        </p:nvCxnSpPr>
        <p:spPr>
          <a:xfrm flipV="1">
            <a:off x="10295603" y="380847"/>
            <a:ext cx="747099" cy="608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61" idx="7"/>
          </p:cNvCxnSpPr>
          <p:nvPr/>
        </p:nvCxnSpPr>
        <p:spPr>
          <a:xfrm flipV="1">
            <a:off x="11169552" y="0"/>
            <a:ext cx="508098" cy="25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59" idx="0"/>
          </p:cNvCxnSpPr>
          <p:nvPr/>
        </p:nvCxnSpPr>
        <p:spPr>
          <a:xfrm flipH="1" flipV="1">
            <a:off x="11087100" y="342900"/>
            <a:ext cx="34865" cy="7468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flipV="1">
            <a:off x="10363200" y="952500"/>
            <a:ext cx="800100" cy="19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62" idx="7"/>
          </p:cNvCxnSpPr>
          <p:nvPr/>
        </p:nvCxnSpPr>
        <p:spPr>
          <a:xfrm flipV="1">
            <a:off x="10601740" y="1085850"/>
            <a:ext cx="523460" cy="14888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10134600" y="1143000"/>
            <a:ext cx="95250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10006049" y="14815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1044597" y="1089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0269384" y="87061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1016431" y="227726"/>
            <a:ext cx="179392" cy="17939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10448619" y="2548446"/>
            <a:ext cx="179392" cy="17939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p:nvPr/>
        </p:nvCxnSpPr>
        <p:spPr>
          <a:xfrm flipH="1" flipV="1">
            <a:off x="11742057" y="0"/>
            <a:ext cx="14514" cy="8418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9" idx="6"/>
          </p:cNvCxnSpPr>
          <p:nvPr/>
        </p:nvCxnSpPr>
        <p:spPr>
          <a:xfrm flipV="1">
            <a:off x="11199333" y="841829"/>
            <a:ext cx="554650" cy="3253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11753983" y="841829"/>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endCxn id="59" idx="6"/>
          </p:cNvCxnSpPr>
          <p:nvPr/>
        </p:nvCxnSpPr>
        <p:spPr>
          <a:xfrm flipH="1" flipV="1">
            <a:off x="11199333" y="1167160"/>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endCxn id="59" idx="4"/>
          </p:cNvCxnSpPr>
          <p:nvPr/>
        </p:nvCxnSpPr>
        <p:spPr>
          <a:xfrm flipH="1" flipV="1">
            <a:off x="11121965" y="1244528"/>
            <a:ext cx="141121" cy="8019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11205029" y="1277258"/>
            <a:ext cx="986971" cy="711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11219543" y="1988458"/>
            <a:ext cx="566057" cy="3773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1829144" y="1901371"/>
            <a:ext cx="362856" cy="4499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1814629" y="2365829"/>
            <a:ext cx="377371" cy="8563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11640457" y="2380343"/>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0972801" y="3077029"/>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1611429" y="3149600"/>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1292114" y="2061029"/>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89" idx="3"/>
            <a:endCxn id="62" idx="7"/>
          </p:cNvCxnSpPr>
          <p:nvPr/>
        </p:nvCxnSpPr>
        <p:spPr>
          <a:xfrm flipH="1">
            <a:off x="10601740" y="2047367"/>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42" idx="3"/>
          </p:cNvCxnSpPr>
          <p:nvPr/>
        </p:nvCxnSpPr>
        <p:spPr>
          <a:xfrm flipH="1">
            <a:off x="8667750" y="3775106"/>
            <a:ext cx="844862" cy="158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87" idx="1"/>
          </p:cNvCxnSpPr>
          <p:nvPr/>
        </p:nvCxnSpPr>
        <p:spPr>
          <a:xfrm flipH="1" flipV="1">
            <a:off x="8610600" y="3790950"/>
            <a:ext cx="311261" cy="9754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endCxn id="42" idx="4"/>
          </p:cNvCxnSpPr>
          <p:nvPr/>
        </p:nvCxnSpPr>
        <p:spPr>
          <a:xfrm flipV="1">
            <a:off x="8991600" y="3796019"/>
            <a:ext cx="571500" cy="1080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endCxn id="42" idx="4"/>
          </p:cNvCxnSpPr>
          <p:nvPr/>
        </p:nvCxnSpPr>
        <p:spPr>
          <a:xfrm flipH="1" flipV="1">
            <a:off x="9563100" y="3796019"/>
            <a:ext cx="609600" cy="6235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10191750" y="3451534"/>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9029700" y="4419600"/>
            <a:ext cx="1143000" cy="40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90" idx="3"/>
          </p:cNvCxnSpPr>
          <p:nvPr/>
        </p:nvCxnSpPr>
        <p:spPr>
          <a:xfrm flipV="1">
            <a:off x="11089483" y="4133850"/>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10248900" y="4419600"/>
            <a:ext cx="895350" cy="247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0972800" y="3600450"/>
            <a:ext cx="152400" cy="1047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8544905" y="375372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895590" y="4740103"/>
            <a:ext cx="179392" cy="17939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11774524" y="22816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11193822" y="19152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11066822" y="46203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11672924" y="4034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10121900" y="435123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11503947" y="300764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0860401" y="33407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直接连接符 95"/>
          <p:cNvCxnSpPr>
            <a:endCxn id="90" idx="4"/>
          </p:cNvCxnSpPr>
          <p:nvPr/>
        </p:nvCxnSpPr>
        <p:spPr>
          <a:xfrm flipV="1">
            <a:off x="10553700" y="4775128"/>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endCxn id="92" idx="4"/>
          </p:cNvCxnSpPr>
          <p:nvPr/>
        </p:nvCxnSpPr>
        <p:spPr>
          <a:xfrm flipH="1" flipV="1">
            <a:off x="10209149" y="4525736"/>
            <a:ext cx="325501" cy="882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87" idx="6"/>
          </p:cNvCxnSpPr>
          <p:nvPr/>
        </p:nvCxnSpPr>
        <p:spPr>
          <a:xfrm>
            <a:off x="9074982" y="4829799"/>
            <a:ext cx="1478718" cy="57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87" idx="4"/>
          </p:cNvCxnSpPr>
          <p:nvPr/>
        </p:nvCxnSpPr>
        <p:spPr>
          <a:xfrm>
            <a:off x="8985286" y="4919495"/>
            <a:ext cx="806414" cy="9669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a:endCxn id="152" idx="7"/>
          </p:cNvCxnSpPr>
          <p:nvPr/>
        </p:nvCxnSpPr>
        <p:spPr>
          <a:xfrm flipH="1">
            <a:off x="9870763" y="5408613"/>
            <a:ext cx="682937" cy="4924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90" idx="5"/>
          </p:cNvCxnSpPr>
          <p:nvPr/>
        </p:nvCxnSpPr>
        <p:spPr>
          <a:xfrm>
            <a:off x="11198897" y="4752467"/>
            <a:ext cx="231103" cy="1248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10648950" y="5408613"/>
            <a:ext cx="762000" cy="6302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90" idx="6"/>
          </p:cNvCxnSpPr>
          <p:nvPr/>
        </p:nvCxnSpPr>
        <p:spPr>
          <a:xfrm>
            <a:off x="11221558" y="4697760"/>
            <a:ext cx="970442" cy="2171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91" idx="5"/>
          </p:cNvCxnSpPr>
          <p:nvPr/>
        </p:nvCxnSpPr>
        <p:spPr>
          <a:xfrm>
            <a:off x="11794813" y="4156106"/>
            <a:ext cx="397187" cy="8159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3" idx="6"/>
          </p:cNvCxnSpPr>
          <p:nvPr/>
        </p:nvCxnSpPr>
        <p:spPr>
          <a:xfrm>
            <a:off x="11753983" y="3132664"/>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91" idx="7"/>
          </p:cNvCxnSpPr>
          <p:nvPr/>
        </p:nvCxnSpPr>
        <p:spPr>
          <a:xfrm flipV="1">
            <a:off x="11794813" y="3352802"/>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90" idx="6"/>
          </p:cNvCxnSpPr>
          <p:nvPr/>
        </p:nvCxnSpPr>
        <p:spPr>
          <a:xfrm>
            <a:off x="11221558" y="4697760"/>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V="1">
            <a:off x="11449050" y="5408613"/>
            <a:ext cx="342900" cy="573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V="1">
            <a:off x="11791950" y="4895850"/>
            <a:ext cx="400050" cy="512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10591800" y="5408613"/>
            <a:ext cx="11430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9486900" y="5905500"/>
            <a:ext cx="323850" cy="952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87" idx="3"/>
          </p:cNvCxnSpPr>
          <p:nvPr/>
        </p:nvCxnSpPr>
        <p:spPr>
          <a:xfrm>
            <a:off x="8921861" y="4893224"/>
            <a:ext cx="545989" cy="1964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9525000" y="6457950"/>
            <a:ext cx="11239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flipV="1">
            <a:off x="9810750" y="5924550"/>
            <a:ext cx="838200" cy="514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0687050" y="6076950"/>
            <a:ext cx="723900" cy="35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11791950" y="5408613"/>
            <a:ext cx="13335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1468100" y="6115050"/>
            <a:ext cx="4000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0706100" y="6438900"/>
            <a:ext cx="1200150" cy="114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10668000" y="6534150"/>
            <a:ext cx="361950" cy="3238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V="1">
            <a:off x="11144250" y="6572250"/>
            <a:ext cx="742950" cy="285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11906250" y="6496050"/>
            <a:ext cx="285750" cy="361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11906250" y="5886450"/>
            <a:ext cx="285750" cy="609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8" name="椭圆 147"/>
          <p:cNvSpPr/>
          <p:nvPr/>
        </p:nvSpPr>
        <p:spPr>
          <a:xfrm>
            <a:off x="10581515" y="6378857"/>
            <a:ext cx="179392" cy="17939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10422251" y="528359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9748874" y="588013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11844374" y="6442112"/>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11294397" y="590324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9393551" y="6722264"/>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文本框 155"/>
          <p:cNvSpPr txBox="1"/>
          <p:nvPr/>
        </p:nvSpPr>
        <p:spPr>
          <a:xfrm>
            <a:off x="1730423" y="2870339"/>
            <a:ext cx="6583337" cy="830997"/>
          </a:xfrm>
          <a:prstGeom prst="rect">
            <a:avLst/>
          </a:prstGeom>
          <a:noFill/>
        </p:spPr>
        <p:txBody>
          <a:bodyPr wrap="square" rtlCol="0">
            <a:spAutoFit/>
          </a:bodyPr>
          <a:lstStyle/>
          <a:p>
            <a:r>
              <a:rPr lang="en-US" altLang="zh-CN" sz="4800" dirty="0">
                <a:solidFill>
                  <a:schemeClr val="accent1">
                    <a:lumMod val="50000"/>
                  </a:schemeClr>
                </a:solidFill>
              </a:rPr>
              <a:t>Data &amp; Computing</a:t>
            </a:r>
          </a:p>
        </p:txBody>
      </p:sp>
      <p:sp>
        <p:nvSpPr>
          <p:cNvPr id="157" name="文本框 156"/>
          <p:cNvSpPr txBox="1"/>
          <p:nvPr/>
        </p:nvSpPr>
        <p:spPr>
          <a:xfrm>
            <a:off x="1587487" y="1592130"/>
            <a:ext cx="4134465" cy="523220"/>
          </a:xfrm>
          <a:prstGeom prst="rect">
            <a:avLst/>
          </a:prstGeom>
          <a:noFill/>
        </p:spPr>
        <p:txBody>
          <a:bodyPr wrap="non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2800" dirty="0">
                <a:solidFill>
                  <a:schemeClr val="bg1">
                    <a:lumMod val="50000"/>
                  </a:schemeClr>
                </a:solidFill>
                <a:latin typeface="微软雅黑" panose="020B0503020204020204" pitchFamily="34" charset="-122"/>
                <a:ea typeface="微软雅黑" panose="020B0503020204020204" pitchFamily="34" charset="-122"/>
              </a:rPr>
              <a:t>数据与计算发展前沿</a:t>
            </a:r>
            <a:r>
              <a:rPr lang="en-US" altLang="zh-CN" sz="28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58" name="直接连接符 157"/>
          <p:cNvCxnSpPr/>
          <p:nvPr/>
        </p:nvCxnSpPr>
        <p:spPr>
          <a:xfrm rot="11174285" flipH="1">
            <a:off x="899651" y="1479673"/>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rot="11174285" flipH="1">
            <a:off x="851060" y="1845615"/>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11174285">
            <a:off x="1139381" y="1440723"/>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1" name="椭圆 160"/>
          <p:cNvSpPr/>
          <p:nvPr/>
        </p:nvSpPr>
        <p:spPr>
          <a:xfrm rot="11174285">
            <a:off x="1655927" y="1869595"/>
            <a:ext cx="112175" cy="11217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rot="11174285">
            <a:off x="777669" y="2045869"/>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rot="11174285">
            <a:off x="1109197" y="1396357"/>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4" name="直接连接符 163"/>
          <p:cNvCxnSpPr/>
          <p:nvPr/>
        </p:nvCxnSpPr>
        <p:spPr>
          <a:xfrm rot="7715704" flipH="1">
            <a:off x="1643366" y="596212"/>
            <a:ext cx="82782" cy="27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rot="7715704" flipH="1">
            <a:off x="1053920" y="2643236"/>
            <a:ext cx="374020" cy="1440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67" idx="5"/>
          </p:cNvCxnSpPr>
          <p:nvPr/>
        </p:nvCxnSpPr>
        <p:spPr>
          <a:xfrm flipH="1">
            <a:off x="1581927" y="503898"/>
            <a:ext cx="291937" cy="77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7" name="椭圆 166"/>
          <p:cNvSpPr/>
          <p:nvPr/>
        </p:nvSpPr>
        <p:spPr>
          <a:xfrm rot="7715704">
            <a:off x="1873712" y="476815"/>
            <a:ext cx="48730" cy="4873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p:nvPr/>
        </p:nvSpPr>
        <p:spPr>
          <a:xfrm rot="7715704">
            <a:off x="1737854" y="827516"/>
            <a:ext cx="67919" cy="679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nvSpPr>
        <p:spPr>
          <a:xfrm rot="7715704">
            <a:off x="1571055" y="573926"/>
            <a:ext cx="38791" cy="3879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文本框 112"/>
          <p:cNvSpPr txBox="1"/>
          <p:nvPr/>
        </p:nvSpPr>
        <p:spPr>
          <a:xfrm>
            <a:off x="1767621" y="2227341"/>
            <a:ext cx="6063615" cy="707886"/>
          </a:xfrm>
          <a:prstGeom prst="rect">
            <a:avLst/>
          </a:prstGeom>
          <a:noFill/>
        </p:spPr>
        <p:txBody>
          <a:bodyPr wrap="square" rtlCol="0">
            <a:spAutoFit/>
          </a:bodyPr>
          <a:lstStyle/>
          <a:p>
            <a:r>
              <a:rPr lang="en-US" altLang="zh-CN" sz="4000" dirty="0">
                <a:solidFill>
                  <a:schemeClr val="accent1">
                    <a:lumMod val="50000"/>
                  </a:schemeClr>
                </a:solidFill>
              </a:rPr>
              <a:t>Frontiers of</a:t>
            </a:r>
          </a:p>
        </p:txBody>
      </p:sp>
      <p:pic>
        <p:nvPicPr>
          <p:cNvPr id="115" name="图片 114">
            <a:extLst>
              <a:ext uri="{FF2B5EF4-FFF2-40B4-BE49-F238E27FC236}">
                <a16:creationId xmlns:a16="http://schemas.microsoft.com/office/drawing/2014/main" id="{6BF4A0EC-E29B-4ABF-A0CE-27ADAA9C94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8040"/>
          <a:stretch/>
        </p:blipFill>
        <p:spPr>
          <a:xfrm>
            <a:off x="44174" y="6229727"/>
            <a:ext cx="1171899" cy="567572"/>
          </a:xfrm>
          <a:prstGeom prst="rect">
            <a:avLst/>
          </a:prstGeom>
        </p:spPr>
      </p:pic>
      <p:pic>
        <p:nvPicPr>
          <p:cNvPr id="1026" name="Picture 2" descr="https://timgsa.baidu.com/timg?image&amp;quality=80&amp;size=b9999_10000&amp;sec=1563357216472&amp;di=62401d0b9329eb11bca7298c15de4b97&amp;imgtype=0&amp;src=http%3A%2F%2Fbpic.588ku.com%2Felement_origin_min_pic%2F18%2F01%2F12%2F5cd3917d08aa3cd8336fc38368e5cc11.jpg">
            <a:extLst>
              <a:ext uri="{FF2B5EF4-FFF2-40B4-BE49-F238E27FC236}">
                <a16:creationId xmlns:a16="http://schemas.microsoft.com/office/drawing/2014/main" id="{86FFBAC6-BBDC-4E2B-8FD0-C014B4D7A3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1305" y="4237663"/>
            <a:ext cx="386633" cy="408046"/>
          </a:xfrm>
          <a:prstGeom prst="rect">
            <a:avLst/>
          </a:prstGeom>
          <a:noFill/>
          <a:extLst>
            <a:ext uri="{909E8E84-426E-40DD-AFC4-6F175D3DCCD1}">
              <a14:hiddenFill xmlns:a14="http://schemas.microsoft.com/office/drawing/2010/main">
                <a:solidFill>
                  <a:srgbClr val="FFFFFF"/>
                </a:solidFill>
              </a14:hiddenFill>
            </a:ext>
          </a:extLst>
        </p:spPr>
      </p:pic>
      <p:sp>
        <p:nvSpPr>
          <p:cNvPr id="124" name="文本框 123">
            <a:extLst>
              <a:ext uri="{FF2B5EF4-FFF2-40B4-BE49-F238E27FC236}">
                <a16:creationId xmlns:a16="http://schemas.microsoft.com/office/drawing/2014/main" id="{A93D6AEB-ACDC-4D4E-A30C-50A04F9F2DEF}"/>
              </a:ext>
            </a:extLst>
          </p:cNvPr>
          <p:cNvSpPr txBox="1"/>
          <p:nvPr/>
        </p:nvSpPr>
        <p:spPr>
          <a:xfrm>
            <a:off x="769637" y="6363311"/>
            <a:ext cx="5690982" cy="369332"/>
          </a:xfrm>
          <a:prstGeom prst="rect">
            <a:avLst/>
          </a:prstGeom>
          <a:noFill/>
        </p:spPr>
        <p:txBody>
          <a:bodyPr wrap="none" rtlCol="0">
            <a:spAutoFit/>
          </a:bodyPr>
          <a:lstStyle/>
          <a:p>
            <a:r>
              <a:rPr lang="en-US" altLang="zh-CN" dirty="0"/>
              <a:t>《</a:t>
            </a:r>
            <a:r>
              <a:rPr lang="zh-CN" altLang="en-US" dirty="0"/>
              <a:t>数据与计算发展前沿</a:t>
            </a:r>
            <a:r>
              <a:rPr lang="en-US" altLang="zh-CN" dirty="0"/>
              <a:t>》</a:t>
            </a:r>
            <a:r>
              <a:rPr lang="zh-CN" altLang="en-US" dirty="0"/>
              <a:t>编辑部  </a:t>
            </a:r>
            <a:r>
              <a:rPr lang="en-US" altLang="zh-CN" dirty="0"/>
              <a:t>2019.7.18 </a:t>
            </a:r>
            <a:r>
              <a:rPr lang="zh-CN" altLang="en-US" dirty="0"/>
              <a:t>贵州 遵义</a:t>
            </a:r>
          </a:p>
        </p:txBody>
      </p:sp>
      <p:sp>
        <p:nvSpPr>
          <p:cNvPr id="126" name="文本框 125">
            <a:extLst>
              <a:ext uri="{FF2B5EF4-FFF2-40B4-BE49-F238E27FC236}">
                <a16:creationId xmlns:a16="http://schemas.microsoft.com/office/drawing/2014/main" id="{EFBF14E0-5346-4AFC-BE07-F2F1A064437B}"/>
              </a:ext>
            </a:extLst>
          </p:cNvPr>
          <p:cNvSpPr txBox="1"/>
          <p:nvPr/>
        </p:nvSpPr>
        <p:spPr>
          <a:xfrm>
            <a:off x="5013846" y="4242402"/>
            <a:ext cx="3513079" cy="369332"/>
          </a:xfrm>
          <a:prstGeom prst="rect">
            <a:avLst/>
          </a:prstGeom>
          <a:solidFill>
            <a:schemeClr val="accent1">
              <a:lumMod val="50000"/>
            </a:schemeClr>
          </a:solidFill>
        </p:spPr>
        <p:txBody>
          <a:bodyPr wrap="square" rtlCol="0">
            <a:spAutoFit/>
          </a:bodyPr>
          <a:lstStyle/>
          <a:p>
            <a:r>
              <a:rPr lang="zh-CN" altLang="en-US" dirty="0">
                <a:solidFill>
                  <a:schemeClr val="bg1"/>
                </a:solidFill>
              </a:rPr>
              <a:t>中国科学院   主管</a:t>
            </a:r>
          </a:p>
        </p:txBody>
      </p:sp>
      <p:sp>
        <p:nvSpPr>
          <p:cNvPr id="141" name="文本框 140">
            <a:extLst>
              <a:ext uri="{FF2B5EF4-FFF2-40B4-BE49-F238E27FC236}">
                <a16:creationId xmlns:a16="http://schemas.microsoft.com/office/drawing/2014/main" id="{1D9C8F7A-36CE-49FE-A361-32949598721A}"/>
              </a:ext>
            </a:extLst>
          </p:cNvPr>
          <p:cNvSpPr txBox="1"/>
          <p:nvPr/>
        </p:nvSpPr>
        <p:spPr>
          <a:xfrm>
            <a:off x="5015750" y="4630283"/>
            <a:ext cx="4011087" cy="369332"/>
          </a:xfrm>
          <a:prstGeom prst="rect">
            <a:avLst/>
          </a:prstGeom>
          <a:solidFill>
            <a:schemeClr val="accent1">
              <a:lumMod val="50000"/>
            </a:schemeClr>
          </a:solidFill>
        </p:spPr>
        <p:txBody>
          <a:bodyPr wrap="square" rtlCol="0">
            <a:spAutoFit/>
          </a:bodyPr>
          <a:lstStyle/>
          <a:p>
            <a:r>
              <a:rPr lang="zh-CN" altLang="en-US" dirty="0">
                <a:solidFill>
                  <a:schemeClr val="bg1"/>
                </a:solidFill>
              </a:rPr>
              <a:t>中国科学院计算机网络信息中心  主办</a:t>
            </a:r>
          </a:p>
        </p:txBody>
      </p:sp>
      <p:sp>
        <p:nvSpPr>
          <p:cNvPr id="122" name="文本框 121">
            <a:extLst>
              <a:ext uri="{FF2B5EF4-FFF2-40B4-BE49-F238E27FC236}">
                <a16:creationId xmlns:a16="http://schemas.microsoft.com/office/drawing/2014/main" id="{8CC9D6F2-B7F7-495F-8D13-0748EBF48D0D}"/>
              </a:ext>
            </a:extLst>
          </p:cNvPr>
          <p:cNvSpPr txBox="1"/>
          <p:nvPr/>
        </p:nvSpPr>
        <p:spPr>
          <a:xfrm>
            <a:off x="61819" y="44874"/>
            <a:ext cx="3934090" cy="369332"/>
          </a:xfrm>
          <a:prstGeom prst="rect">
            <a:avLst/>
          </a:prstGeom>
          <a:noFill/>
        </p:spPr>
        <p:txBody>
          <a:bodyPr wrap="none" rtlCol="0">
            <a:spAutoFit/>
          </a:bodyPr>
          <a:lstStyle/>
          <a:p>
            <a:r>
              <a:rPr lang="zh-CN" altLang="en-US" dirty="0"/>
              <a:t>第十九届全国科学计算与信息化会议</a:t>
            </a:r>
          </a:p>
        </p:txBody>
      </p:sp>
    </p:spTree>
  </p:cSld>
  <p:clrMapOvr>
    <a:masterClrMapping/>
  </p:clrMapOvr>
  <p:transition spd="slow" advClick="0" advTm="7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anim calcmode="lin" valueType="num">
                                      <p:cBhvr>
                                        <p:cTn id="8" dur="1000" fill="hold"/>
                                        <p:tgtEl>
                                          <p:spTgt spid="126"/>
                                        </p:tgtEl>
                                        <p:attrNameLst>
                                          <p:attrName>ppt_x</p:attrName>
                                        </p:attrNameLst>
                                      </p:cBhvr>
                                      <p:tavLst>
                                        <p:tav tm="0">
                                          <p:val>
                                            <p:strVal val="#ppt_x"/>
                                          </p:val>
                                        </p:tav>
                                        <p:tav tm="100000">
                                          <p:val>
                                            <p:strVal val="#ppt_x"/>
                                          </p:val>
                                        </p:tav>
                                      </p:tavLst>
                                    </p:anim>
                                    <p:anim calcmode="lin" valueType="num">
                                      <p:cBhvr>
                                        <p:cTn id="9" dur="1000" fill="hold"/>
                                        <p:tgtEl>
                                          <p:spTgt spid="1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fade">
                                      <p:cBhvr>
                                        <p:cTn id="12" dur="1000"/>
                                        <p:tgtEl>
                                          <p:spTgt spid="141"/>
                                        </p:tgtEl>
                                      </p:cBhvr>
                                    </p:animEffect>
                                    <p:anim calcmode="lin" valueType="num">
                                      <p:cBhvr>
                                        <p:cTn id="13" dur="1000" fill="hold"/>
                                        <p:tgtEl>
                                          <p:spTgt spid="141"/>
                                        </p:tgtEl>
                                        <p:attrNameLst>
                                          <p:attrName>ppt_x</p:attrName>
                                        </p:attrNameLst>
                                      </p:cBhvr>
                                      <p:tavLst>
                                        <p:tav tm="0">
                                          <p:val>
                                            <p:strVal val="#ppt_x"/>
                                          </p:val>
                                        </p:tav>
                                        <p:tav tm="100000">
                                          <p:val>
                                            <p:strVal val="#ppt_x"/>
                                          </p:val>
                                        </p:tav>
                                      </p:tavLst>
                                    </p:anim>
                                    <p:anim calcmode="lin" valueType="num">
                                      <p:cBhvr>
                                        <p:cTn id="14"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4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68"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endParaRPr lang="zh-CN" altLang="zh-CN" sz="1600" dirty="0">
              <a:solidFill>
                <a:schemeClr val="tx1"/>
              </a:solidFill>
            </a:endParaRPr>
          </a:p>
        </p:txBody>
      </p:sp>
      <p:sp>
        <p:nvSpPr>
          <p:cNvPr id="5" name="文本框 4"/>
          <p:cNvSpPr txBox="1"/>
          <p:nvPr/>
        </p:nvSpPr>
        <p:spPr>
          <a:xfrm>
            <a:off x="26668" y="554975"/>
            <a:ext cx="4397051"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期刊编委</a:t>
            </a:r>
          </a:p>
        </p:txBody>
      </p:sp>
      <p:sp>
        <p:nvSpPr>
          <p:cNvPr id="8" name="椭圆 7"/>
          <p:cNvSpPr/>
          <p:nvPr/>
        </p:nvSpPr>
        <p:spPr>
          <a:xfrm flipH="1">
            <a:off x="10554036" y="-13743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stCxn id="8" idx="3"/>
          </p:cNvCxnSpPr>
          <p:nvPr/>
        </p:nvCxnSpPr>
        <p:spPr>
          <a:xfrm>
            <a:off x="10642653" y="-48818"/>
            <a:ext cx="614245" cy="115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18" idx="1"/>
          </p:cNvCxnSpPr>
          <p:nvPr/>
        </p:nvCxnSpPr>
        <p:spPr>
          <a:xfrm flipV="1">
            <a:off x="11072151" y="-37299"/>
            <a:ext cx="226298" cy="7091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8" idx="4"/>
          </p:cNvCxnSpPr>
          <p:nvPr/>
        </p:nvCxnSpPr>
        <p:spPr>
          <a:xfrm flipH="1" flipV="1">
            <a:off x="10605947" y="-33613"/>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endCxn id="8" idx="4"/>
          </p:cNvCxnSpPr>
          <p:nvPr/>
        </p:nvCxnSpPr>
        <p:spPr>
          <a:xfrm flipV="1">
            <a:off x="10162746" y="-33613"/>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0162746" y="419752"/>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9" idx="3"/>
          </p:cNvCxnSpPr>
          <p:nvPr/>
        </p:nvCxnSpPr>
        <p:spPr>
          <a:xfrm flipH="1" flipV="1">
            <a:off x="9027043" y="212002"/>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9456394" y="419752"/>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9470244" y="-17579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flipH="1">
            <a:off x="11164426" y="-64361"/>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H="1">
            <a:off x="10960826" y="652769"/>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flipH="1">
            <a:off x="9400189" y="565735"/>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flipH="1">
            <a:off x="8968207" y="13956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H="1">
            <a:off x="10072814" y="370051"/>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endCxn id="19" idx="4"/>
          </p:cNvCxnSpPr>
          <p:nvPr/>
        </p:nvCxnSpPr>
        <p:spPr>
          <a:xfrm flipH="1" flipV="1">
            <a:off x="9456438" y="678234"/>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21" idx="4"/>
          </p:cNvCxnSpPr>
          <p:nvPr/>
        </p:nvCxnSpPr>
        <p:spPr>
          <a:xfrm flipV="1">
            <a:off x="9899595" y="496917"/>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8" idx="6"/>
          </p:cNvCxnSpPr>
          <p:nvPr/>
        </p:nvCxnSpPr>
        <p:spPr>
          <a:xfrm flipH="1">
            <a:off x="9885745" y="717982"/>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9" idx="5"/>
          </p:cNvCxnSpPr>
          <p:nvPr/>
        </p:nvCxnSpPr>
        <p:spPr>
          <a:xfrm flipH="1">
            <a:off x="9248644" y="661759"/>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262494" y="1138800"/>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9" idx="6"/>
            <a:endCxn id="70" idx="2"/>
          </p:cNvCxnSpPr>
          <p:nvPr/>
        </p:nvCxnSpPr>
        <p:spPr>
          <a:xfrm flipH="1">
            <a:off x="8941682" y="621985"/>
            <a:ext cx="458507" cy="1306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0" idx="5"/>
            <a:endCxn id="70" idx="0"/>
          </p:cNvCxnSpPr>
          <p:nvPr/>
        </p:nvCxnSpPr>
        <p:spPr>
          <a:xfrm flipH="1">
            <a:off x="8862105" y="228183"/>
            <a:ext cx="121307" cy="444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9" idx="6"/>
          </p:cNvCxnSpPr>
          <p:nvPr/>
        </p:nvCxnSpPr>
        <p:spPr>
          <a:xfrm flipH="1">
            <a:off x="8985493" y="621985"/>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8985493" y="1138800"/>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70" idx="4"/>
          </p:cNvCxnSpPr>
          <p:nvPr/>
        </p:nvCxnSpPr>
        <p:spPr>
          <a:xfrm flipH="1" flipV="1">
            <a:off x="8862105" y="832214"/>
            <a:ext cx="123388" cy="306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9774945" y="1138800"/>
            <a:ext cx="8310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9262494" y="1624705"/>
            <a:ext cx="526301" cy="2562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38" idx="1"/>
          </p:cNvCxnSpPr>
          <p:nvPr/>
        </p:nvCxnSpPr>
        <p:spPr>
          <a:xfrm flipH="1">
            <a:off x="8737769" y="1138800"/>
            <a:ext cx="247724" cy="2978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9" idx="6"/>
          </p:cNvCxnSpPr>
          <p:nvPr/>
        </p:nvCxnSpPr>
        <p:spPr>
          <a:xfrm flipH="1" flipV="1">
            <a:off x="8694643" y="1486205"/>
            <a:ext cx="470804" cy="103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flipH="1">
            <a:off x="9735098" y="1844202"/>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9799528" y="1047908"/>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8577450" y="1409180"/>
            <a:ext cx="187825" cy="18782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9165447" y="1498416"/>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6673553" y="-13743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endCxn id="40" idx="4"/>
          </p:cNvCxnSpPr>
          <p:nvPr/>
        </p:nvCxnSpPr>
        <p:spPr>
          <a:xfrm flipV="1">
            <a:off x="6309963" y="-33613"/>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40" idx="4"/>
          </p:cNvCxnSpPr>
          <p:nvPr/>
        </p:nvCxnSpPr>
        <p:spPr>
          <a:xfrm flipH="1" flipV="1">
            <a:off x="6725464" y="-33613"/>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6337663" y="419752"/>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8" idx="3"/>
          </p:cNvCxnSpPr>
          <p:nvPr/>
        </p:nvCxnSpPr>
        <p:spPr>
          <a:xfrm flipV="1">
            <a:off x="7835199" y="212002"/>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224065" y="419752"/>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750366" y="-17579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6240160" y="652769"/>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7818723" y="565735"/>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8259381" y="13956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131731" y="370051"/>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a:endCxn id="48" idx="4"/>
          </p:cNvCxnSpPr>
          <p:nvPr/>
        </p:nvCxnSpPr>
        <p:spPr>
          <a:xfrm flipV="1">
            <a:off x="7445665" y="678234"/>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endCxn id="50" idx="4"/>
          </p:cNvCxnSpPr>
          <p:nvPr/>
        </p:nvCxnSpPr>
        <p:spPr>
          <a:xfrm flipH="1" flipV="1">
            <a:off x="7195164" y="496917"/>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7" idx="6"/>
          </p:cNvCxnSpPr>
          <p:nvPr/>
        </p:nvCxnSpPr>
        <p:spPr>
          <a:xfrm>
            <a:off x="6370584" y="717982"/>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47" idx="4"/>
          </p:cNvCxnSpPr>
          <p:nvPr/>
        </p:nvCxnSpPr>
        <p:spPr>
          <a:xfrm>
            <a:off x="6305372" y="783194"/>
            <a:ext cx="586292" cy="703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endCxn id="66" idx="7"/>
          </p:cNvCxnSpPr>
          <p:nvPr/>
        </p:nvCxnSpPr>
        <p:spPr>
          <a:xfrm flipH="1">
            <a:off x="6949146" y="1138800"/>
            <a:ext cx="496520" cy="3580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48" idx="5"/>
          </p:cNvCxnSpPr>
          <p:nvPr/>
        </p:nvCxnSpPr>
        <p:spPr>
          <a:xfrm>
            <a:off x="7914746" y="661759"/>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514915" y="1138800"/>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48" idx="6"/>
            <a:endCxn id="70" idx="5"/>
          </p:cNvCxnSpPr>
          <p:nvPr/>
        </p:nvCxnSpPr>
        <p:spPr>
          <a:xfrm>
            <a:off x="7931222" y="621985"/>
            <a:ext cx="874614" cy="1869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49" idx="5"/>
            <a:endCxn id="70" idx="6"/>
          </p:cNvCxnSpPr>
          <p:nvPr/>
        </p:nvCxnSpPr>
        <p:spPr>
          <a:xfrm>
            <a:off x="8347999" y="228183"/>
            <a:ext cx="434530" cy="524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48" idx="6"/>
          </p:cNvCxnSpPr>
          <p:nvPr/>
        </p:nvCxnSpPr>
        <p:spPr>
          <a:xfrm>
            <a:off x="7931222" y="621985"/>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8096617" y="1138800"/>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endCxn id="38" idx="7"/>
          </p:cNvCxnSpPr>
          <p:nvPr/>
        </p:nvCxnSpPr>
        <p:spPr>
          <a:xfrm>
            <a:off x="8345917" y="1138801"/>
            <a:ext cx="259039" cy="297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8345917" y="1138800"/>
            <a:ext cx="9695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8110467" y="1652405"/>
            <a:ext cx="290851"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endCxn id="38" idx="4"/>
          </p:cNvCxnSpPr>
          <p:nvPr/>
        </p:nvCxnSpPr>
        <p:spPr>
          <a:xfrm flipV="1">
            <a:off x="8429017" y="1597005"/>
            <a:ext cx="242345" cy="332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860528" y="148161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7984178" y="1498416"/>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8371919" y="1866231"/>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flipH="1">
            <a:off x="7382534" y="1071940"/>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flipH="1">
            <a:off x="8782528" y="673060"/>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1" name="直接连接符 70"/>
          <p:cNvCxnSpPr>
            <a:endCxn id="70" idx="5"/>
          </p:cNvCxnSpPr>
          <p:nvPr/>
        </p:nvCxnSpPr>
        <p:spPr>
          <a:xfrm flipV="1">
            <a:off x="8363203" y="808906"/>
            <a:ext cx="442632" cy="337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flipH="1">
            <a:off x="8268692" y="1051043"/>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4" name="图片 73" descr="http://testall-csdata.5ink.org/static/journals/5/user_photo/B5F020A048892FAA66E42D80217677D1.jpg">
            <a:extLst>
              <a:ext uri="{FF2B5EF4-FFF2-40B4-BE49-F238E27FC236}">
                <a16:creationId xmlns:a16="http://schemas.microsoft.com/office/drawing/2014/main" id="{ED4AB795-C94C-490A-9D8B-F1824A767BAD}"/>
              </a:ext>
            </a:extLst>
          </p:cNvPr>
          <p:cNvPicPr/>
          <p:nvPr/>
        </p:nvPicPr>
        <p:blipFill>
          <a:blip r:embed="rId2" cstate="print"/>
          <a:srcRect/>
          <a:stretch>
            <a:fillRect/>
          </a:stretch>
        </p:blipFill>
        <p:spPr bwMode="auto">
          <a:xfrm>
            <a:off x="799446" y="1752817"/>
            <a:ext cx="2261806" cy="3037843"/>
          </a:xfrm>
          <a:prstGeom prst="rect">
            <a:avLst/>
          </a:prstGeom>
          <a:noFill/>
          <a:ln w="9525">
            <a:noFill/>
            <a:miter lim="800000"/>
            <a:headEnd/>
            <a:tailEnd/>
          </a:ln>
        </p:spPr>
      </p:pic>
      <p:sp>
        <p:nvSpPr>
          <p:cNvPr id="75" name="文本框 74">
            <a:extLst>
              <a:ext uri="{FF2B5EF4-FFF2-40B4-BE49-F238E27FC236}">
                <a16:creationId xmlns:a16="http://schemas.microsoft.com/office/drawing/2014/main" id="{F0B34CCE-993A-4347-9F12-498868E6011E}"/>
              </a:ext>
            </a:extLst>
          </p:cNvPr>
          <p:cNvSpPr txBox="1"/>
          <p:nvPr/>
        </p:nvSpPr>
        <p:spPr>
          <a:xfrm>
            <a:off x="4038953" y="1679235"/>
            <a:ext cx="8059926" cy="3280065"/>
          </a:xfrm>
          <a:prstGeom prst="rect">
            <a:avLst/>
          </a:prstGeom>
          <a:noFill/>
        </p:spPr>
        <p:txBody>
          <a:bodyPr wrap="square" rtlCol="0">
            <a:spAutoFit/>
          </a:bodyPr>
          <a:lstStyle/>
          <a:p>
            <a:pPr algn="just">
              <a:lnSpc>
                <a:spcPct val="150000"/>
              </a:lnSpc>
            </a:pPr>
            <a:r>
              <a:rPr lang="zh-CN" altLang="en-US" sz="2000" dirty="0">
                <a:solidFill>
                  <a:srgbClr val="183862"/>
                </a:solidFill>
              </a:rPr>
              <a:t>陈刚</a:t>
            </a:r>
            <a:endParaRPr lang="en-US" altLang="zh-CN" sz="2000" dirty="0">
              <a:solidFill>
                <a:srgbClr val="183862"/>
              </a:solidFill>
            </a:endParaRPr>
          </a:p>
          <a:p>
            <a:pPr algn="just">
              <a:lnSpc>
                <a:spcPct val="150000"/>
              </a:lnSpc>
            </a:pPr>
            <a:r>
              <a:rPr lang="zh-CN" altLang="en-US" sz="2000" dirty="0"/>
              <a:t>中国科学院高能物理研究所</a:t>
            </a:r>
          </a:p>
          <a:p>
            <a:pPr algn="just">
              <a:lnSpc>
                <a:spcPct val="150000"/>
              </a:lnSpc>
            </a:pPr>
            <a:r>
              <a:rPr lang="zh-CN" altLang="en-US" sz="2000" dirty="0"/>
              <a:t>副所长、研究员</a:t>
            </a:r>
          </a:p>
          <a:p>
            <a:pPr algn="just">
              <a:lnSpc>
                <a:spcPct val="150000"/>
              </a:lnSpc>
            </a:pPr>
            <a:r>
              <a:rPr lang="zh-CN" altLang="en-US" sz="1600" dirty="0"/>
              <a:t>研究方向为粒子物理实验、计算机应用技术、大规模数据共享、分布式计算技术。研究内容包括中子在裂变材料中的倍增率实验；</a:t>
            </a:r>
            <a:r>
              <a:rPr lang="en-US" altLang="zh-CN" sz="1600" dirty="0"/>
              <a:t>τ</a:t>
            </a:r>
            <a:r>
              <a:rPr lang="zh-CN" altLang="en-US" sz="1600" dirty="0"/>
              <a:t>轻子物理研究；阿尔法磁谱仪（</a:t>
            </a:r>
            <a:r>
              <a:rPr lang="en-US" altLang="zh-CN" sz="1600" dirty="0"/>
              <a:t>AMS02</a:t>
            </a:r>
            <a:r>
              <a:rPr lang="zh-CN" altLang="en-US" sz="1600" dirty="0"/>
              <a:t>）电磁量能器物理设计及性能测试，</a:t>
            </a:r>
            <a:r>
              <a:rPr lang="en-US" altLang="zh-CN" sz="1600" dirty="0"/>
              <a:t>AMS02</a:t>
            </a:r>
            <a:r>
              <a:rPr lang="zh-CN" altLang="en-US" sz="1600" dirty="0"/>
              <a:t>物理软件的开发编写；参与了与</a:t>
            </a:r>
            <a:r>
              <a:rPr lang="en-US" altLang="zh-CN" sz="1600" dirty="0"/>
              <a:t>CERN</a:t>
            </a:r>
            <a:r>
              <a:rPr lang="zh-CN" altLang="en-US" sz="1600" dirty="0"/>
              <a:t>的合作，负责建立中国的高能物理网格计算环境</a:t>
            </a:r>
            <a:r>
              <a:rPr lang="en-US" altLang="zh-CN" sz="1600" dirty="0"/>
              <a:t>WLCG</a:t>
            </a:r>
            <a:r>
              <a:rPr lang="zh-CN" altLang="en-US" sz="1600" dirty="0"/>
              <a:t>（</a:t>
            </a:r>
            <a:r>
              <a:rPr lang="en-US" altLang="zh-CN" sz="1600" dirty="0"/>
              <a:t>Worldwide LHC Computing Grid</a:t>
            </a:r>
            <a:r>
              <a:rPr lang="zh-CN" altLang="en-US" sz="1600" dirty="0"/>
              <a:t>），并领导建立国内面向高能物理的海量数据存储管理系统及高性能计算环境等。</a:t>
            </a:r>
            <a:endParaRPr lang="zh-CN" altLang="en-US" sz="1600" spc="300" dirty="0"/>
          </a:p>
        </p:txBody>
      </p:sp>
      <p:sp>
        <p:nvSpPr>
          <p:cNvPr id="76" name="文本框 75">
            <a:extLst>
              <a:ext uri="{FF2B5EF4-FFF2-40B4-BE49-F238E27FC236}">
                <a16:creationId xmlns:a16="http://schemas.microsoft.com/office/drawing/2014/main" id="{72584AD8-EBE6-4636-B609-65DA18D54B0B}"/>
              </a:ext>
            </a:extLst>
          </p:cNvPr>
          <p:cNvSpPr txBox="1"/>
          <p:nvPr/>
        </p:nvSpPr>
        <p:spPr>
          <a:xfrm>
            <a:off x="658089" y="5803914"/>
            <a:ext cx="8079680" cy="499111"/>
          </a:xfrm>
          <a:prstGeom prst="rect">
            <a:avLst/>
          </a:prstGeom>
          <a:noFill/>
        </p:spPr>
        <p:txBody>
          <a:bodyPr wrap="square" rtlCol="0">
            <a:spAutoFit/>
          </a:bodyPr>
          <a:lstStyle/>
          <a:p>
            <a:pPr>
              <a:lnSpc>
                <a:spcPct val="150000"/>
              </a:lnSpc>
            </a:pPr>
            <a:r>
              <a:rPr lang="zh-CN" altLang="en-US" sz="2000" dirty="0">
                <a:solidFill>
                  <a:srgbClr val="183862"/>
                </a:solidFill>
              </a:rPr>
              <a:t>编委还包括</a:t>
            </a:r>
            <a:r>
              <a:rPr lang="en-US" altLang="zh-CN" sz="2000" dirty="0">
                <a:solidFill>
                  <a:srgbClr val="183862"/>
                </a:solidFill>
              </a:rPr>
              <a:t>60</a:t>
            </a:r>
            <a:r>
              <a:rPr lang="zh-CN" altLang="en-US" sz="2000" dirty="0">
                <a:solidFill>
                  <a:srgbClr val="183862"/>
                </a:solidFill>
              </a:rPr>
              <a:t>余位活跃在数据、计算、网络领域的专家教授</a:t>
            </a:r>
            <a:r>
              <a:rPr lang="en-US" altLang="zh-CN" sz="2000" dirty="0">
                <a:solidFill>
                  <a:srgbClr val="183862"/>
                </a:solidFill>
              </a:rPr>
              <a:t>…</a:t>
            </a:r>
            <a:endParaRPr lang="zh-CN" altLang="en-US" sz="1600" dirty="0"/>
          </a:p>
        </p:txBody>
      </p:sp>
    </p:spTree>
    <p:extLst>
      <p:ext uri="{BB962C8B-B14F-4D97-AF65-F5344CB8AC3E}">
        <p14:creationId xmlns:p14="http://schemas.microsoft.com/office/powerpoint/2010/main" val="252193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矩形 116"/>
          <p:cNvSpPr/>
          <p:nvPr/>
        </p:nvSpPr>
        <p:spPr>
          <a:xfrm>
            <a:off x="26668" y="29936"/>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8" name="椭圆 7"/>
          <p:cNvSpPr/>
          <p:nvPr/>
        </p:nvSpPr>
        <p:spPr>
          <a:xfrm rot="11174285">
            <a:off x="2478134" y="3658179"/>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11174285">
            <a:off x="3576303" y="372476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1174285">
            <a:off x="6996125" y="3868835"/>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1174285">
            <a:off x="4720540" y="4975629"/>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1174285">
            <a:off x="6246397" y="4832135"/>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1174285">
            <a:off x="5600708" y="433276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a:stCxn id="8" idx="1"/>
            <a:endCxn id="32" idx="5"/>
          </p:cNvCxnSpPr>
          <p:nvPr/>
        </p:nvCxnSpPr>
        <p:spPr>
          <a:xfrm>
            <a:off x="2608921" y="3801326"/>
            <a:ext cx="937290" cy="12108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4"/>
            <a:endCxn id="10" idx="0"/>
          </p:cNvCxnSpPr>
          <p:nvPr/>
        </p:nvCxnSpPr>
        <p:spPr>
          <a:xfrm flipV="1">
            <a:off x="3589079" y="3950281"/>
            <a:ext cx="88029" cy="10493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3524396" y="499931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a:stCxn id="10" idx="3"/>
            <a:endCxn id="49" idx="1"/>
          </p:cNvCxnSpPr>
          <p:nvPr/>
        </p:nvCxnSpPr>
        <p:spPr>
          <a:xfrm flipV="1">
            <a:off x="3777583" y="3333827"/>
            <a:ext cx="1203378" cy="433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3"/>
            <a:endCxn id="55" idx="7"/>
          </p:cNvCxnSpPr>
          <p:nvPr/>
        </p:nvCxnSpPr>
        <p:spPr>
          <a:xfrm flipV="1">
            <a:off x="4894907" y="4158047"/>
            <a:ext cx="134934" cy="8542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1174285">
            <a:off x="4897735" y="3242736"/>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a:stCxn id="55" idx="2"/>
            <a:endCxn id="14" idx="6"/>
          </p:cNvCxnSpPr>
          <p:nvPr/>
        </p:nvCxnSpPr>
        <p:spPr>
          <a:xfrm>
            <a:off x="5165977" y="4118336"/>
            <a:ext cx="435207" cy="2861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5743855" y="4065851"/>
            <a:ext cx="1278955" cy="296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5012937" y="4033250"/>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endCxn id="55" idx="3"/>
          </p:cNvCxnSpPr>
          <p:nvPr/>
        </p:nvCxnSpPr>
        <p:spPr>
          <a:xfrm flipH="1">
            <a:off x="5149527" y="3295650"/>
            <a:ext cx="992492" cy="7662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1" idx="6"/>
          </p:cNvCxnSpPr>
          <p:nvPr/>
        </p:nvCxnSpPr>
        <p:spPr>
          <a:xfrm flipH="1" flipV="1">
            <a:off x="6252562" y="3320550"/>
            <a:ext cx="744280" cy="6562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1174285">
            <a:off x="6104356" y="322320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a:stCxn id="11" idx="0"/>
            <a:endCxn id="13" idx="4"/>
          </p:cNvCxnSpPr>
          <p:nvPr/>
        </p:nvCxnSpPr>
        <p:spPr>
          <a:xfrm flipH="1">
            <a:off x="6371780" y="4110438"/>
            <a:ext cx="732340" cy="722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4" idx="5"/>
            <a:endCxn id="96" idx="1"/>
          </p:cNvCxnSpPr>
          <p:nvPr/>
        </p:nvCxnSpPr>
        <p:spPr>
          <a:xfrm flipH="1" flipV="1">
            <a:off x="7719890" y="3032972"/>
            <a:ext cx="568233" cy="13952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3640737" y="5062956"/>
            <a:ext cx="1080383" cy="10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rot="11174285">
            <a:off x="5772281" y="38794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1174285">
            <a:off x="8260633" y="4412009"/>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1174285">
            <a:off x="8774000" y="5220869"/>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1174285">
            <a:off x="6149326" y="175258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1174285">
            <a:off x="9219352" y="3856239"/>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a:stCxn id="14" idx="7"/>
            <a:endCxn id="12" idx="3"/>
          </p:cNvCxnSpPr>
          <p:nvPr/>
        </p:nvCxnSpPr>
        <p:spPr>
          <a:xfrm flipH="1">
            <a:off x="4894907" y="4463551"/>
            <a:ext cx="723516" cy="5487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49" idx="3"/>
            <a:endCxn id="61" idx="5"/>
          </p:cNvCxnSpPr>
          <p:nvPr/>
        </p:nvCxnSpPr>
        <p:spPr>
          <a:xfrm flipV="1">
            <a:off x="4988826" y="3247900"/>
            <a:ext cx="1157448" cy="139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49" idx="1"/>
            <a:endCxn id="55" idx="5"/>
          </p:cNvCxnSpPr>
          <p:nvPr/>
        </p:nvCxnSpPr>
        <p:spPr>
          <a:xfrm>
            <a:off x="4980961" y="3333827"/>
            <a:ext cx="60673" cy="7163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1" idx="3"/>
            <a:endCxn id="97" idx="7"/>
          </p:cNvCxnSpPr>
          <p:nvPr/>
        </p:nvCxnSpPr>
        <p:spPr>
          <a:xfrm flipV="1">
            <a:off x="6303874" y="2519859"/>
            <a:ext cx="540013" cy="7452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1"/>
            <a:endCxn id="54" idx="4"/>
          </p:cNvCxnSpPr>
          <p:nvPr/>
        </p:nvCxnSpPr>
        <p:spPr>
          <a:xfrm flipH="1">
            <a:off x="8342141" y="2653249"/>
            <a:ext cx="309453" cy="17591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60" idx="0"/>
            <a:endCxn id="57" idx="4"/>
          </p:cNvCxnSpPr>
          <p:nvPr/>
        </p:nvCxnSpPr>
        <p:spPr>
          <a:xfrm flipH="1">
            <a:off x="8880406" y="4016625"/>
            <a:ext cx="410637" cy="12048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H="1" flipV="1">
            <a:off x="8407236" y="4493517"/>
            <a:ext cx="387903" cy="883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rot="11174285">
            <a:off x="2738260" y="1951989"/>
            <a:ext cx="242906" cy="242906"/>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rot="11174285">
            <a:off x="3789202" y="137331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rot="11174285">
            <a:off x="7158527" y="908376"/>
            <a:ext cx="256794" cy="256794"/>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rot="11174285">
            <a:off x="7537599" y="28334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rot="11174285">
            <a:off x="6818979" y="23359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rot="11174285">
            <a:off x="5547942" y="2519998"/>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rot="11174285">
            <a:off x="8015271" y="150806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101"/>
          <p:cNvCxnSpPr>
            <a:stCxn id="92" idx="1"/>
            <a:endCxn id="112" idx="6"/>
          </p:cNvCxnSpPr>
          <p:nvPr/>
        </p:nvCxnSpPr>
        <p:spPr>
          <a:xfrm>
            <a:off x="2935753" y="2168145"/>
            <a:ext cx="653373" cy="589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94" idx="3"/>
            <a:endCxn id="107" idx="6"/>
          </p:cNvCxnSpPr>
          <p:nvPr/>
        </p:nvCxnSpPr>
        <p:spPr>
          <a:xfrm flipV="1">
            <a:off x="3990482" y="888102"/>
            <a:ext cx="725554" cy="527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6" idx="5"/>
            <a:endCxn id="97" idx="1"/>
          </p:cNvCxnSpPr>
          <p:nvPr/>
        </p:nvCxnSpPr>
        <p:spPr>
          <a:xfrm flipH="1" flipV="1">
            <a:off x="7002880" y="2537238"/>
            <a:ext cx="576637" cy="320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rot="11174285">
            <a:off x="4715733" y="842481"/>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9" idx="2"/>
            <a:endCxn id="98" idx="5"/>
          </p:cNvCxnSpPr>
          <p:nvPr/>
        </p:nvCxnSpPr>
        <p:spPr>
          <a:xfrm>
            <a:off x="5232884" y="1999605"/>
            <a:ext cx="345133" cy="5381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rot="11174285">
            <a:off x="5079844" y="1914519"/>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46" idx="0"/>
            <a:endCxn id="109" idx="3"/>
          </p:cNvCxnSpPr>
          <p:nvPr/>
        </p:nvCxnSpPr>
        <p:spPr>
          <a:xfrm flipH="1">
            <a:off x="5216434" y="613459"/>
            <a:ext cx="656652" cy="132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95" idx="6"/>
            <a:endCxn id="46" idx="2"/>
          </p:cNvCxnSpPr>
          <p:nvPr/>
        </p:nvCxnSpPr>
        <p:spPr>
          <a:xfrm flipH="1" flipV="1">
            <a:off x="5997799" y="513324"/>
            <a:ext cx="1161488" cy="509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rot="11174285">
            <a:off x="3588462" y="265750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stCxn id="95" idx="0"/>
            <a:endCxn id="97" idx="4"/>
          </p:cNvCxnSpPr>
          <p:nvPr/>
        </p:nvCxnSpPr>
        <p:spPr>
          <a:xfrm flipH="1">
            <a:off x="6944362" y="1164410"/>
            <a:ext cx="328610" cy="11722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99" idx="4"/>
            <a:endCxn id="95" idx="2"/>
          </p:cNvCxnSpPr>
          <p:nvPr/>
        </p:nvCxnSpPr>
        <p:spPr>
          <a:xfrm flipH="1" flipV="1">
            <a:off x="7414561" y="1050725"/>
            <a:ext cx="726093" cy="4580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92" idx="4"/>
            <a:endCxn id="94" idx="7"/>
          </p:cNvCxnSpPr>
          <p:nvPr/>
        </p:nvCxnSpPr>
        <p:spPr>
          <a:xfrm flipV="1">
            <a:off x="2872910" y="1557215"/>
            <a:ext cx="941200" cy="3954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3884421" y="600253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rot="11174285">
            <a:off x="8532046" y="2522403"/>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rot="11174285">
            <a:off x="7357670" y="602477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rot="11174285">
            <a:off x="9156635" y="1770386"/>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2" name="直接连接符 121"/>
          <p:cNvCxnSpPr>
            <a:stCxn id="98" idx="2"/>
            <a:endCxn id="61" idx="4"/>
          </p:cNvCxnSpPr>
          <p:nvPr/>
        </p:nvCxnSpPr>
        <p:spPr>
          <a:xfrm>
            <a:off x="5708328" y="2609169"/>
            <a:ext cx="520313" cy="6147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6" idx="6"/>
            <a:endCxn id="107" idx="3"/>
          </p:cNvCxnSpPr>
          <p:nvPr/>
        </p:nvCxnSpPr>
        <p:spPr>
          <a:xfrm flipH="1">
            <a:off x="4806824" y="488746"/>
            <a:ext cx="966127" cy="372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07" idx="1"/>
            <a:endCxn id="109" idx="5"/>
          </p:cNvCxnSpPr>
          <p:nvPr/>
        </p:nvCxnSpPr>
        <p:spPr>
          <a:xfrm>
            <a:off x="4798959" y="933572"/>
            <a:ext cx="309582" cy="997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99" idx="3"/>
            <a:endCxn id="121" idx="5"/>
          </p:cNvCxnSpPr>
          <p:nvPr/>
        </p:nvCxnSpPr>
        <p:spPr>
          <a:xfrm>
            <a:off x="8216551" y="1550355"/>
            <a:ext cx="970159" cy="2377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18" idx="3"/>
            <a:endCxn id="121" idx="7"/>
          </p:cNvCxnSpPr>
          <p:nvPr/>
        </p:nvCxnSpPr>
        <p:spPr>
          <a:xfrm flipV="1">
            <a:off x="8662892" y="1901173"/>
            <a:ext cx="511458" cy="648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99" idx="0"/>
            <a:endCxn id="118" idx="4"/>
          </p:cNvCxnSpPr>
          <p:nvPr/>
        </p:nvCxnSpPr>
        <p:spPr>
          <a:xfrm>
            <a:off x="8116076" y="1733586"/>
            <a:ext cx="497478" cy="7892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60" idx="7"/>
            <a:endCxn id="54" idx="3"/>
          </p:cNvCxnSpPr>
          <p:nvPr/>
        </p:nvCxnSpPr>
        <p:spPr>
          <a:xfrm flipH="1">
            <a:off x="8391479" y="3987026"/>
            <a:ext cx="845588" cy="45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rot="11174285">
            <a:off x="5576810" y="59902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rot="11174285">
            <a:off x="7638830" y="5291897"/>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2" name="直接连接符 211"/>
          <p:cNvCxnSpPr>
            <a:stCxn id="116" idx="2"/>
            <a:endCxn id="175" idx="6"/>
          </p:cNvCxnSpPr>
          <p:nvPr/>
        </p:nvCxnSpPr>
        <p:spPr>
          <a:xfrm flipV="1">
            <a:off x="4109939" y="6090177"/>
            <a:ext cx="1467535" cy="377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4009804" y="5134941"/>
            <a:ext cx="732315" cy="8682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3619267" y="5103147"/>
            <a:ext cx="307441" cy="9242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7193141" y="4084470"/>
            <a:ext cx="534860" cy="12079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7237728" y="4003160"/>
            <a:ext cx="1023340" cy="474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7781977" y="4531557"/>
            <a:ext cx="494848" cy="7904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a:off x="7799216" y="5376936"/>
            <a:ext cx="995923" cy="4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7481955" y="5435044"/>
            <a:ext cx="287662" cy="590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5731495" y="4475911"/>
            <a:ext cx="557189" cy="381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4915906" y="4932940"/>
            <a:ext cx="1331161" cy="1513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6347202" y="5057653"/>
            <a:ext cx="251451" cy="606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6643971" y="5422684"/>
            <a:ext cx="1012574" cy="29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stCxn id="13" idx="1"/>
            <a:endCxn id="176" idx="6"/>
          </p:cNvCxnSpPr>
          <p:nvPr/>
        </p:nvCxnSpPr>
        <p:spPr>
          <a:xfrm>
            <a:off x="6430298" y="5033415"/>
            <a:ext cx="1209008" cy="33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4879852" y="5149996"/>
            <a:ext cx="697622" cy="9401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a:stCxn id="10" idx="2"/>
            <a:endCxn id="55" idx="6"/>
          </p:cNvCxnSpPr>
          <p:nvPr/>
        </p:nvCxnSpPr>
        <p:spPr>
          <a:xfrm>
            <a:off x="3801821" y="3850146"/>
            <a:ext cx="1211570" cy="2515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a:stCxn id="8" idx="3"/>
            <a:endCxn id="10" idx="6"/>
          </p:cNvCxnSpPr>
          <p:nvPr/>
        </p:nvCxnSpPr>
        <p:spPr>
          <a:xfrm>
            <a:off x="2621281" y="3688254"/>
            <a:ext cx="955692" cy="1373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112" idx="0"/>
            <a:endCxn id="10" idx="4"/>
          </p:cNvCxnSpPr>
          <p:nvPr/>
        </p:nvCxnSpPr>
        <p:spPr>
          <a:xfrm>
            <a:off x="3688385" y="2881053"/>
            <a:ext cx="13301" cy="8443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112" idx="1"/>
            <a:endCxn id="49" idx="5"/>
          </p:cNvCxnSpPr>
          <p:nvPr/>
        </p:nvCxnSpPr>
        <p:spPr>
          <a:xfrm>
            <a:off x="3770753" y="2857026"/>
            <a:ext cx="1146120" cy="396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a:stCxn id="94" idx="1"/>
            <a:endCxn id="112" idx="4"/>
          </p:cNvCxnSpPr>
          <p:nvPr/>
        </p:nvCxnSpPr>
        <p:spPr>
          <a:xfrm flipH="1">
            <a:off x="3712747" y="1574594"/>
            <a:ext cx="260356" cy="10835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a:stCxn id="94" idx="1"/>
            <a:endCxn id="109" idx="0"/>
          </p:cNvCxnSpPr>
          <p:nvPr/>
        </p:nvCxnSpPr>
        <p:spPr>
          <a:xfrm>
            <a:off x="3973103" y="1574594"/>
            <a:ext cx="1175149" cy="4929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a:stCxn id="8" idx="3"/>
            <a:endCxn id="112" idx="6"/>
          </p:cNvCxnSpPr>
          <p:nvPr/>
        </p:nvCxnSpPr>
        <p:spPr>
          <a:xfrm flipV="1">
            <a:off x="2621281" y="2757431"/>
            <a:ext cx="967845" cy="9308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a:stCxn id="112" idx="2"/>
            <a:endCxn id="109" idx="0"/>
          </p:cNvCxnSpPr>
          <p:nvPr/>
        </p:nvCxnSpPr>
        <p:spPr>
          <a:xfrm flipV="1">
            <a:off x="3812007" y="2067559"/>
            <a:ext cx="1336245" cy="714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112" idx="2"/>
            <a:endCxn id="98" idx="7"/>
          </p:cNvCxnSpPr>
          <p:nvPr/>
        </p:nvCxnSpPr>
        <p:spPr>
          <a:xfrm flipV="1">
            <a:off x="3812007" y="2650785"/>
            <a:ext cx="1753650" cy="131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a:stCxn id="49" idx="3"/>
            <a:endCxn id="98" idx="0"/>
          </p:cNvCxnSpPr>
          <p:nvPr/>
        </p:nvCxnSpPr>
        <p:spPr>
          <a:xfrm flipV="1">
            <a:off x="4988826" y="2680384"/>
            <a:ext cx="630807" cy="5814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95" idx="7"/>
            <a:endCxn id="59" idx="3"/>
          </p:cNvCxnSpPr>
          <p:nvPr/>
        </p:nvCxnSpPr>
        <p:spPr>
          <a:xfrm flipH="1">
            <a:off x="6348844" y="1117160"/>
            <a:ext cx="837962" cy="67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a:stCxn id="46" idx="1"/>
            <a:endCxn id="59" idx="5"/>
          </p:cNvCxnSpPr>
          <p:nvPr/>
        </p:nvCxnSpPr>
        <p:spPr>
          <a:xfrm>
            <a:off x="5956182" y="589221"/>
            <a:ext cx="235062" cy="11880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a:stCxn id="109" idx="2"/>
            <a:endCxn id="59" idx="7"/>
          </p:cNvCxnSpPr>
          <p:nvPr/>
        </p:nvCxnSpPr>
        <p:spPr>
          <a:xfrm flipV="1">
            <a:off x="5232884" y="1934874"/>
            <a:ext cx="941133" cy="647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a:stCxn id="98" idx="2"/>
            <a:endCxn id="97" idx="6"/>
          </p:cNvCxnSpPr>
          <p:nvPr/>
        </p:nvCxnSpPr>
        <p:spPr>
          <a:xfrm flipV="1">
            <a:off x="5708328" y="2436763"/>
            <a:ext cx="1111321" cy="172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a:stCxn id="98" idx="3"/>
            <a:endCxn id="59" idx="0"/>
          </p:cNvCxnSpPr>
          <p:nvPr/>
        </p:nvCxnSpPr>
        <p:spPr>
          <a:xfrm flipV="1">
            <a:off x="5691089" y="1976128"/>
            <a:ext cx="558160" cy="5739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a:stCxn id="97" idx="5"/>
            <a:endCxn id="59" idx="1"/>
          </p:cNvCxnSpPr>
          <p:nvPr/>
        </p:nvCxnSpPr>
        <p:spPr>
          <a:xfrm flipH="1" flipV="1">
            <a:off x="6331617" y="1952101"/>
            <a:ext cx="529649" cy="4087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a:stCxn id="99" idx="7"/>
            <a:endCxn id="97" idx="3"/>
          </p:cNvCxnSpPr>
          <p:nvPr/>
        </p:nvCxnSpPr>
        <p:spPr>
          <a:xfrm flipH="1">
            <a:off x="7020259" y="1691969"/>
            <a:ext cx="1019920" cy="6862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a:stCxn id="118" idx="6"/>
            <a:endCxn id="96" idx="3"/>
          </p:cNvCxnSpPr>
          <p:nvPr/>
        </p:nvCxnSpPr>
        <p:spPr>
          <a:xfrm flipH="1">
            <a:off x="7737117" y="2587933"/>
            <a:ext cx="795364" cy="2874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a:stCxn id="99" idx="0"/>
            <a:endCxn id="96" idx="4"/>
          </p:cNvCxnSpPr>
          <p:nvPr/>
        </p:nvCxnSpPr>
        <p:spPr>
          <a:xfrm flipH="1">
            <a:off x="7661884" y="1733586"/>
            <a:ext cx="454192" cy="1100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a:endCxn id="11" idx="4"/>
          </p:cNvCxnSpPr>
          <p:nvPr/>
        </p:nvCxnSpPr>
        <p:spPr>
          <a:xfrm flipH="1">
            <a:off x="7130450" y="3027127"/>
            <a:ext cx="461520" cy="84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a:stCxn id="61" idx="2"/>
            <a:endCxn id="96" idx="6"/>
          </p:cNvCxnSpPr>
          <p:nvPr/>
        </p:nvCxnSpPr>
        <p:spPr>
          <a:xfrm flipV="1">
            <a:off x="6327901" y="2933377"/>
            <a:ext cx="1210362" cy="41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6541910" y="5663467"/>
            <a:ext cx="102364" cy="102364"/>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4" name="直接连接符 363"/>
          <p:cNvCxnSpPr>
            <a:stCxn id="175" idx="4"/>
            <a:endCxn id="13" idx="7"/>
          </p:cNvCxnSpPr>
          <p:nvPr/>
        </p:nvCxnSpPr>
        <p:spPr>
          <a:xfrm flipV="1">
            <a:off x="5701095" y="5016036"/>
            <a:ext cx="570210" cy="9748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5800355" y="5765528"/>
            <a:ext cx="787176" cy="349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6625136" y="5754558"/>
            <a:ext cx="733198" cy="3701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3640737" y="4101658"/>
            <a:ext cx="1372654" cy="9623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a:stCxn id="118" idx="2"/>
            <a:endCxn id="60" idx="5"/>
          </p:cNvCxnSpPr>
          <p:nvPr/>
        </p:nvCxnSpPr>
        <p:spPr>
          <a:xfrm>
            <a:off x="8678649" y="2603911"/>
            <a:ext cx="570778" cy="12700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1" name="椭圆 670"/>
          <p:cNvSpPr/>
          <p:nvPr/>
        </p:nvSpPr>
        <p:spPr>
          <a:xfrm>
            <a:off x="4780844" y="2224637"/>
            <a:ext cx="2630311" cy="2630311"/>
          </a:xfrm>
          <a:prstGeom prst="ellipse">
            <a:avLst/>
          </a:prstGeom>
          <a:solidFill>
            <a:srgbClr val="18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a:latin typeface="24 LED" panose="020B0603050302020204" pitchFamily="34" charset="0"/>
            </a:endParaRPr>
          </a:p>
          <a:p>
            <a:pPr algn="ctr"/>
            <a:r>
              <a:rPr lang="zh-CN" altLang="en-US" sz="2800" dirty="0">
                <a:latin typeface="24 LED" panose="020B0603050302020204" pitchFamily="34" charset="0"/>
              </a:rPr>
              <a:t>期刊亮点</a:t>
            </a:r>
            <a:endParaRPr lang="en-US" altLang="zh-CN" sz="2800" dirty="0">
              <a:latin typeface="24 LED" panose="020B0603050302020204" pitchFamily="34" charset="0"/>
            </a:endParaRPr>
          </a:p>
        </p:txBody>
      </p:sp>
      <p:sp>
        <p:nvSpPr>
          <p:cNvPr id="2" name="文本框 1"/>
          <p:cNvSpPr txBox="1"/>
          <p:nvPr/>
        </p:nvSpPr>
        <p:spPr>
          <a:xfrm>
            <a:off x="5752890" y="2893915"/>
            <a:ext cx="798298" cy="381501"/>
          </a:xfrm>
          <a:prstGeom prst="rect">
            <a:avLst/>
          </a:prstGeom>
          <a:noFill/>
        </p:spPr>
        <p:txBody>
          <a:bodyPr wrap="square" rtlCol="0">
            <a:spAutoFit/>
          </a:bodyPr>
          <a:lstStyle/>
          <a:p>
            <a:r>
              <a:rPr lang="en-US" altLang="zh-CN" dirty="0">
                <a:solidFill>
                  <a:schemeClr val="bg1"/>
                </a:solidFill>
              </a:rPr>
              <a:t>NO.3</a:t>
            </a:r>
            <a:endParaRPr lang="zh-CN" altLang="en-US" dirty="0">
              <a:solidFill>
                <a:schemeClr val="bg1"/>
              </a:solidFill>
            </a:endParaRPr>
          </a:p>
        </p:txBody>
      </p:sp>
    </p:spTree>
    <p:extLst>
      <p:ext uri="{BB962C8B-B14F-4D97-AF65-F5344CB8AC3E}">
        <p14:creationId xmlns:p14="http://schemas.microsoft.com/office/powerpoint/2010/main" val="750438514"/>
      </p:ext>
    </p:extLst>
  </p:cSld>
  <p:clrMapOvr>
    <a:masterClrMapping/>
  </p:clrMapOvr>
  <p:transition spd="slow" advClick="0" advTm="1353">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495"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5" name="文本框 4"/>
          <p:cNvSpPr txBox="1"/>
          <p:nvPr/>
        </p:nvSpPr>
        <p:spPr>
          <a:xfrm>
            <a:off x="47723" y="714538"/>
            <a:ext cx="2950171"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找到最适合的期刊</a:t>
            </a:r>
          </a:p>
        </p:txBody>
      </p:sp>
      <p:sp>
        <p:nvSpPr>
          <p:cNvPr id="7" name="矩形 6"/>
          <p:cNvSpPr/>
          <p:nvPr/>
        </p:nvSpPr>
        <p:spPr>
          <a:xfrm>
            <a:off x="5648607" y="1884116"/>
            <a:ext cx="5974245" cy="3741730"/>
          </a:xfrm>
          <a:prstGeom prst="rect">
            <a:avLst/>
          </a:prstGeom>
        </p:spPr>
        <p:txBody>
          <a:bodyPr wrap="square">
            <a:spAutoFit/>
          </a:bodyPr>
          <a:lstStyle/>
          <a:p>
            <a:pPr>
              <a:lnSpc>
                <a:spcPct val="150000"/>
              </a:lnSpc>
            </a:pPr>
            <a:r>
              <a:rPr lang="zh-CN" altLang="en-US" sz="1600" b="1" spc="300" dirty="0"/>
              <a:t>提交论文支撑数据：</a:t>
            </a:r>
            <a:endParaRPr lang="en-US" altLang="zh-CN" sz="1600" b="1" spc="300" dirty="0"/>
          </a:p>
          <a:p>
            <a:pPr>
              <a:lnSpc>
                <a:spcPct val="150000"/>
              </a:lnSpc>
            </a:pPr>
            <a:r>
              <a:rPr lang="zh-CN" altLang="en-US" sz="1600" spc="300" dirty="0"/>
              <a:t>为了打造良好的学术生态，提高论文的可重复性，</a:t>
            </a:r>
            <a:r>
              <a:rPr lang="en-US" altLang="zh-CN" sz="1600" spc="300" dirty="0"/>
              <a:t>《</a:t>
            </a:r>
            <a:r>
              <a:rPr lang="zh-CN" altLang="en-US" sz="1600" spc="300" dirty="0"/>
              <a:t>数据与计算发展前沿</a:t>
            </a:r>
            <a:r>
              <a:rPr lang="en-US" altLang="zh-CN" sz="1600" spc="300" dirty="0"/>
              <a:t>》</a:t>
            </a:r>
            <a:r>
              <a:rPr lang="zh-CN" altLang="en-US" sz="1600" spc="300" dirty="0"/>
              <a:t>编辑部建议作者在提交论文的同时，将论文的原始数据和程序、处理数据，以及其他因正文篇幅所限而未刊发的附录等附件信息提交至官方合作数据存储库（</a:t>
            </a:r>
            <a:r>
              <a:rPr lang="en-US" altLang="zh-CN" sz="1600" spc="300" dirty="0" err="1"/>
              <a:t>ScienceDB</a:t>
            </a:r>
            <a:r>
              <a:rPr lang="zh-CN" altLang="en-US" sz="1600" spc="300" dirty="0"/>
              <a:t>），并为其分配和注册数字唯一标识（</a:t>
            </a:r>
            <a:r>
              <a:rPr lang="en-US" altLang="zh-CN" sz="1600" spc="300" dirty="0"/>
              <a:t>DOI</a:t>
            </a:r>
            <a:r>
              <a:rPr lang="zh-CN" altLang="en-US" sz="1600" spc="300" dirty="0"/>
              <a:t>）用以引用。论文一经发出，我们将在期刊官方网站和</a:t>
            </a:r>
            <a:r>
              <a:rPr lang="en-US" altLang="zh-CN" sz="1600" spc="300" dirty="0" err="1"/>
              <a:t>ScienceDB</a:t>
            </a:r>
            <a:r>
              <a:rPr lang="zh-CN" altLang="en-US" sz="1600" spc="300" dirty="0"/>
              <a:t>（</a:t>
            </a:r>
            <a:r>
              <a:rPr lang="en-US" altLang="zh-CN" sz="1600" spc="300" dirty="0"/>
              <a:t>http://www.sciencedb.cn</a:t>
            </a:r>
            <a:r>
              <a:rPr lang="zh-CN" altLang="en-US" sz="1600" spc="300" dirty="0"/>
              <a:t>）公开所刊发论文的原始数据和程序等附件信息。</a:t>
            </a:r>
          </a:p>
        </p:txBody>
      </p:sp>
      <p:sp>
        <p:nvSpPr>
          <p:cNvPr id="8" name="椭圆 7"/>
          <p:cNvSpPr/>
          <p:nvPr/>
        </p:nvSpPr>
        <p:spPr>
          <a:xfrm rot="11174285">
            <a:off x="9273066" y="7997751"/>
            <a:ext cx="102364" cy="102364"/>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1174285">
            <a:off x="12900318" y="551275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a:stCxn id="20" idx="4"/>
          </p:cNvCxnSpPr>
          <p:nvPr/>
        </p:nvCxnSpPr>
        <p:spPr>
          <a:xfrm flipH="1" flipV="1">
            <a:off x="12041217" y="5281915"/>
            <a:ext cx="984484" cy="2315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20" idx="7"/>
          </p:cNvCxnSpPr>
          <p:nvPr/>
        </p:nvCxnSpPr>
        <p:spPr>
          <a:xfrm flipH="1">
            <a:off x="11691749" y="5696653"/>
            <a:ext cx="1233477" cy="5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20" idx="0"/>
          </p:cNvCxnSpPr>
          <p:nvPr/>
        </p:nvCxnSpPr>
        <p:spPr>
          <a:xfrm flipH="1">
            <a:off x="12343325" y="5738270"/>
            <a:ext cx="657798" cy="8968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1346681" y="3059668"/>
            <a:ext cx="3513079"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快速发表</a:t>
            </a:r>
          </a:p>
        </p:txBody>
      </p:sp>
      <p:sp>
        <p:nvSpPr>
          <p:cNvPr id="17" name="文本框 16">
            <a:extLst>
              <a:ext uri="{FF2B5EF4-FFF2-40B4-BE49-F238E27FC236}">
                <a16:creationId xmlns:a16="http://schemas.microsoft.com/office/drawing/2014/main" id="{864117D9-DB66-49B9-89A4-7F16266F61E9}"/>
              </a:ext>
            </a:extLst>
          </p:cNvPr>
          <p:cNvSpPr txBox="1"/>
          <p:nvPr/>
        </p:nvSpPr>
        <p:spPr>
          <a:xfrm>
            <a:off x="1346682" y="4148795"/>
            <a:ext cx="3513079"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专注计算、数据与网络</a:t>
            </a:r>
          </a:p>
        </p:txBody>
      </p:sp>
      <p:sp>
        <p:nvSpPr>
          <p:cNvPr id="18" name="文本框 17">
            <a:extLst>
              <a:ext uri="{FF2B5EF4-FFF2-40B4-BE49-F238E27FC236}">
                <a16:creationId xmlns:a16="http://schemas.microsoft.com/office/drawing/2014/main" id="{6828460C-7AC0-44AC-A33D-31B3D396D937}"/>
              </a:ext>
            </a:extLst>
          </p:cNvPr>
          <p:cNvSpPr txBox="1"/>
          <p:nvPr/>
        </p:nvSpPr>
        <p:spPr>
          <a:xfrm>
            <a:off x="1362839" y="5173907"/>
            <a:ext cx="3513079"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多平台推送</a:t>
            </a:r>
          </a:p>
        </p:txBody>
      </p:sp>
      <p:sp>
        <p:nvSpPr>
          <p:cNvPr id="19" name="文本框 18">
            <a:extLst>
              <a:ext uri="{FF2B5EF4-FFF2-40B4-BE49-F238E27FC236}">
                <a16:creationId xmlns:a16="http://schemas.microsoft.com/office/drawing/2014/main" id="{AF9AD310-7025-4B05-AA8C-4186D5CC4126}"/>
              </a:ext>
            </a:extLst>
          </p:cNvPr>
          <p:cNvSpPr txBox="1"/>
          <p:nvPr/>
        </p:nvSpPr>
        <p:spPr>
          <a:xfrm>
            <a:off x="1346680" y="2034556"/>
            <a:ext cx="3513079"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数据开放政策</a:t>
            </a:r>
          </a:p>
        </p:txBody>
      </p:sp>
    </p:spTree>
    <p:extLst>
      <p:ext uri="{BB962C8B-B14F-4D97-AF65-F5344CB8AC3E}">
        <p14:creationId xmlns:p14="http://schemas.microsoft.com/office/powerpoint/2010/main" val="27381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1000"/>
                                        <p:tgtEl>
                                          <p:spTgt spid="65"/>
                                        </p:tgtEl>
                                      </p:cBhvr>
                                    </p:animEffect>
                                    <p:anim calcmode="lin" valueType="num">
                                      <p:cBhvr>
                                        <p:cTn id="19" dur="1000" fill="hold"/>
                                        <p:tgtEl>
                                          <p:spTgt spid="65"/>
                                        </p:tgtEl>
                                        <p:attrNameLst>
                                          <p:attrName>ppt_x</p:attrName>
                                        </p:attrNameLst>
                                      </p:cBhvr>
                                      <p:tavLst>
                                        <p:tav tm="0">
                                          <p:val>
                                            <p:strVal val="#ppt_x"/>
                                          </p:val>
                                        </p:tav>
                                        <p:tav tm="100000">
                                          <p:val>
                                            <p:strVal val="#ppt_x"/>
                                          </p:val>
                                        </p:tav>
                                      </p:tavLst>
                                    </p:anim>
                                    <p:anim calcmode="lin" valueType="num">
                                      <p:cBhvr>
                                        <p:cTn id="20" dur="1000" fill="hold"/>
                                        <p:tgtEl>
                                          <p:spTgt spid="6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65"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矩形 116"/>
          <p:cNvSpPr/>
          <p:nvPr/>
        </p:nvSpPr>
        <p:spPr>
          <a:xfrm>
            <a:off x="7495"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8" name="椭圆 7"/>
          <p:cNvSpPr/>
          <p:nvPr/>
        </p:nvSpPr>
        <p:spPr>
          <a:xfrm rot="11174285">
            <a:off x="2478134" y="3658179"/>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11174285">
            <a:off x="3576303" y="372476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1174285">
            <a:off x="6996125" y="3868835"/>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1174285">
            <a:off x="4720540" y="4975629"/>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1174285">
            <a:off x="6246397" y="4832135"/>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1174285">
            <a:off x="5600708" y="433276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a:stCxn id="8" idx="1"/>
            <a:endCxn id="32" idx="5"/>
          </p:cNvCxnSpPr>
          <p:nvPr/>
        </p:nvCxnSpPr>
        <p:spPr>
          <a:xfrm>
            <a:off x="2608921" y="3801326"/>
            <a:ext cx="937290" cy="12108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4"/>
            <a:endCxn id="10" idx="0"/>
          </p:cNvCxnSpPr>
          <p:nvPr/>
        </p:nvCxnSpPr>
        <p:spPr>
          <a:xfrm flipV="1">
            <a:off x="3589079" y="3950281"/>
            <a:ext cx="88029" cy="10493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3524396" y="499931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a:stCxn id="10" idx="3"/>
            <a:endCxn id="49" idx="1"/>
          </p:cNvCxnSpPr>
          <p:nvPr/>
        </p:nvCxnSpPr>
        <p:spPr>
          <a:xfrm flipV="1">
            <a:off x="3777583" y="3333827"/>
            <a:ext cx="1203378" cy="433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3"/>
            <a:endCxn id="55" idx="7"/>
          </p:cNvCxnSpPr>
          <p:nvPr/>
        </p:nvCxnSpPr>
        <p:spPr>
          <a:xfrm flipV="1">
            <a:off x="4894907" y="4158047"/>
            <a:ext cx="134934" cy="8542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1174285">
            <a:off x="4897735" y="3242736"/>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a:stCxn id="55" idx="2"/>
            <a:endCxn id="14" idx="6"/>
          </p:cNvCxnSpPr>
          <p:nvPr/>
        </p:nvCxnSpPr>
        <p:spPr>
          <a:xfrm>
            <a:off x="5165977" y="4118336"/>
            <a:ext cx="435207" cy="2861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5743855" y="4065851"/>
            <a:ext cx="1278955" cy="296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5012937" y="4033250"/>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endCxn id="55" idx="3"/>
          </p:cNvCxnSpPr>
          <p:nvPr/>
        </p:nvCxnSpPr>
        <p:spPr>
          <a:xfrm flipH="1">
            <a:off x="5149527" y="3295650"/>
            <a:ext cx="992492" cy="7662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1" idx="6"/>
          </p:cNvCxnSpPr>
          <p:nvPr/>
        </p:nvCxnSpPr>
        <p:spPr>
          <a:xfrm flipH="1" flipV="1">
            <a:off x="6252562" y="3320550"/>
            <a:ext cx="744280" cy="6562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1174285">
            <a:off x="6104356" y="322320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a:stCxn id="11" idx="0"/>
            <a:endCxn id="13" idx="4"/>
          </p:cNvCxnSpPr>
          <p:nvPr/>
        </p:nvCxnSpPr>
        <p:spPr>
          <a:xfrm flipH="1">
            <a:off x="6371780" y="4110438"/>
            <a:ext cx="732340" cy="722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4" idx="5"/>
            <a:endCxn id="96" idx="1"/>
          </p:cNvCxnSpPr>
          <p:nvPr/>
        </p:nvCxnSpPr>
        <p:spPr>
          <a:xfrm flipH="1" flipV="1">
            <a:off x="7719890" y="3032972"/>
            <a:ext cx="568233" cy="13952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3640737" y="5062956"/>
            <a:ext cx="1080383" cy="10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rot="11174285">
            <a:off x="5772281" y="38794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1174285">
            <a:off x="8260633" y="4412009"/>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1174285">
            <a:off x="8774000" y="5220869"/>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1174285">
            <a:off x="6149326" y="175258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1174285">
            <a:off x="9219352" y="3856239"/>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a:stCxn id="14" idx="7"/>
            <a:endCxn id="12" idx="3"/>
          </p:cNvCxnSpPr>
          <p:nvPr/>
        </p:nvCxnSpPr>
        <p:spPr>
          <a:xfrm flipH="1">
            <a:off x="4894907" y="4463551"/>
            <a:ext cx="723516" cy="5487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49" idx="3"/>
            <a:endCxn id="61" idx="5"/>
          </p:cNvCxnSpPr>
          <p:nvPr/>
        </p:nvCxnSpPr>
        <p:spPr>
          <a:xfrm flipV="1">
            <a:off x="4988826" y="3247900"/>
            <a:ext cx="1157448" cy="139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49" idx="1"/>
            <a:endCxn id="55" idx="5"/>
          </p:cNvCxnSpPr>
          <p:nvPr/>
        </p:nvCxnSpPr>
        <p:spPr>
          <a:xfrm>
            <a:off x="4980961" y="3333827"/>
            <a:ext cx="60673" cy="7163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1" idx="3"/>
            <a:endCxn id="97" idx="7"/>
          </p:cNvCxnSpPr>
          <p:nvPr/>
        </p:nvCxnSpPr>
        <p:spPr>
          <a:xfrm flipV="1">
            <a:off x="6303874" y="2519859"/>
            <a:ext cx="540013" cy="7452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1"/>
            <a:endCxn id="54" idx="4"/>
          </p:cNvCxnSpPr>
          <p:nvPr/>
        </p:nvCxnSpPr>
        <p:spPr>
          <a:xfrm flipH="1">
            <a:off x="8342141" y="2653249"/>
            <a:ext cx="309453" cy="17591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60" idx="0"/>
            <a:endCxn id="57" idx="4"/>
          </p:cNvCxnSpPr>
          <p:nvPr/>
        </p:nvCxnSpPr>
        <p:spPr>
          <a:xfrm flipH="1">
            <a:off x="8880406" y="4016625"/>
            <a:ext cx="410637" cy="12048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H="1" flipV="1">
            <a:off x="8407236" y="4493517"/>
            <a:ext cx="387903" cy="883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rot="11174285">
            <a:off x="2738260" y="1951989"/>
            <a:ext cx="242906" cy="242906"/>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rot="11174285">
            <a:off x="3789202" y="137331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rot="11174285">
            <a:off x="7158527" y="908376"/>
            <a:ext cx="256794" cy="256794"/>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rot="11174285">
            <a:off x="7537599" y="28334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rot="11174285">
            <a:off x="6818979" y="23359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rot="11174285">
            <a:off x="5547942" y="2519998"/>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rot="11174285">
            <a:off x="8015271" y="150806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101"/>
          <p:cNvCxnSpPr>
            <a:stCxn id="92" idx="1"/>
            <a:endCxn id="112" idx="6"/>
          </p:cNvCxnSpPr>
          <p:nvPr/>
        </p:nvCxnSpPr>
        <p:spPr>
          <a:xfrm>
            <a:off x="2935753" y="2168145"/>
            <a:ext cx="653373" cy="589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94" idx="3"/>
            <a:endCxn id="107" idx="6"/>
          </p:cNvCxnSpPr>
          <p:nvPr/>
        </p:nvCxnSpPr>
        <p:spPr>
          <a:xfrm flipV="1">
            <a:off x="3990482" y="888102"/>
            <a:ext cx="725554" cy="527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6" idx="5"/>
            <a:endCxn id="97" idx="1"/>
          </p:cNvCxnSpPr>
          <p:nvPr/>
        </p:nvCxnSpPr>
        <p:spPr>
          <a:xfrm flipH="1" flipV="1">
            <a:off x="7002880" y="2537238"/>
            <a:ext cx="576637" cy="320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rot="11174285">
            <a:off x="4715733" y="842481"/>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9" idx="2"/>
            <a:endCxn id="98" idx="5"/>
          </p:cNvCxnSpPr>
          <p:nvPr/>
        </p:nvCxnSpPr>
        <p:spPr>
          <a:xfrm>
            <a:off x="5232884" y="1999605"/>
            <a:ext cx="345133" cy="5381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rot="11174285">
            <a:off x="5079844" y="1914519"/>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46" idx="0"/>
            <a:endCxn id="109" idx="3"/>
          </p:cNvCxnSpPr>
          <p:nvPr/>
        </p:nvCxnSpPr>
        <p:spPr>
          <a:xfrm flipH="1">
            <a:off x="5216434" y="613459"/>
            <a:ext cx="656652" cy="132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95" idx="6"/>
            <a:endCxn id="46" idx="2"/>
          </p:cNvCxnSpPr>
          <p:nvPr/>
        </p:nvCxnSpPr>
        <p:spPr>
          <a:xfrm flipH="1" flipV="1">
            <a:off x="5997799" y="513324"/>
            <a:ext cx="1161488" cy="509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rot="11174285">
            <a:off x="3588462" y="265750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stCxn id="95" idx="0"/>
            <a:endCxn id="97" idx="4"/>
          </p:cNvCxnSpPr>
          <p:nvPr/>
        </p:nvCxnSpPr>
        <p:spPr>
          <a:xfrm flipH="1">
            <a:off x="6944362" y="1164410"/>
            <a:ext cx="328610" cy="11722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99" idx="4"/>
            <a:endCxn id="95" idx="2"/>
          </p:cNvCxnSpPr>
          <p:nvPr/>
        </p:nvCxnSpPr>
        <p:spPr>
          <a:xfrm flipH="1" flipV="1">
            <a:off x="7414561" y="1050725"/>
            <a:ext cx="726093" cy="4580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92" idx="4"/>
            <a:endCxn id="94" idx="7"/>
          </p:cNvCxnSpPr>
          <p:nvPr/>
        </p:nvCxnSpPr>
        <p:spPr>
          <a:xfrm flipV="1">
            <a:off x="2872910" y="1557215"/>
            <a:ext cx="941200" cy="3954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3884421" y="600253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rot="11174285">
            <a:off x="8532046" y="2522403"/>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rot="11174285">
            <a:off x="7357670" y="602477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rot="11174285">
            <a:off x="9156635" y="1770386"/>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2" name="直接连接符 121"/>
          <p:cNvCxnSpPr>
            <a:stCxn id="98" idx="2"/>
            <a:endCxn id="61" idx="4"/>
          </p:cNvCxnSpPr>
          <p:nvPr/>
        </p:nvCxnSpPr>
        <p:spPr>
          <a:xfrm>
            <a:off x="5708328" y="2609169"/>
            <a:ext cx="520313" cy="6147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6" idx="6"/>
            <a:endCxn id="107" idx="3"/>
          </p:cNvCxnSpPr>
          <p:nvPr/>
        </p:nvCxnSpPr>
        <p:spPr>
          <a:xfrm flipH="1">
            <a:off x="4806824" y="488746"/>
            <a:ext cx="966127" cy="372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07" idx="1"/>
            <a:endCxn id="109" idx="5"/>
          </p:cNvCxnSpPr>
          <p:nvPr/>
        </p:nvCxnSpPr>
        <p:spPr>
          <a:xfrm>
            <a:off x="4798959" y="933572"/>
            <a:ext cx="309582" cy="997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99" idx="3"/>
            <a:endCxn id="121" idx="5"/>
          </p:cNvCxnSpPr>
          <p:nvPr/>
        </p:nvCxnSpPr>
        <p:spPr>
          <a:xfrm>
            <a:off x="8216551" y="1550355"/>
            <a:ext cx="970159" cy="2377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18" idx="3"/>
            <a:endCxn id="121" idx="7"/>
          </p:cNvCxnSpPr>
          <p:nvPr/>
        </p:nvCxnSpPr>
        <p:spPr>
          <a:xfrm flipV="1">
            <a:off x="8662892" y="1901173"/>
            <a:ext cx="511458" cy="648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99" idx="0"/>
            <a:endCxn id="118" idx="4"/>
          </p:cNvCxnSpPr>
          <p:nvPr/>
        </p:nvCxnSpPr>
        <p:spPr>
          <a:xfrm>
            <a:off x="8116076" y="1733586"/>
            <a:ext cx="497478" cy="7892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60" idx="7"/>
            <a:endCxn id="54" idx="3"/>
          </p:cNvCxnSpPr>
          <p:nvPr/>
        </p:nvCxnSpPr>
        <p:spPr>
          <a:xfrm flipH="1">
            <a:off x="8391479" y="3987026"/>
            <a:ext cx="845588" cy="45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rot="11174285">
            <a:off x="5576810" y="59902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rot="11174285">
            <a:off x="7638830" y="5291897"/>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2" name="直接连接符 211"/>
          <p:cNvCxnSpPr>
            <a:stCxn id="116" idx="2"/>
            <a:endCxn id="175" idx="6"/>
          </p:cNvCxnSpPr>
          <p:nvPr/>
        </p:nvCxnSpPr>
        <p:spPr>
          <a:xfrm flipV="1">
            <a:off x="4109939" y="6090177"/>
            <a:ext cx="1467535" cy="377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4009804" y="5134941"/>
            <a:ext cx="732315" cy="8682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3619267" y="5103147"/>
            <a:ext cx="307441" cy="9242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7193141" y="4084470"/>
            <a:ext cx="534860" cy="12079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7237728" y="4003160"/>
            <a:ext cx="1023340" cy="474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7781977" y="4531557"/>
            <a:ext cx="494848" cy="7904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a:off x="7799216" y="5376936"/>
            <a:ext cx="995923" cy="4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7481955" y="5435044"/>
            <a:ext cx="287662" cy="590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5731495" y="4475911"/>
            <a:ext cx="557189" cy="381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4915906" y="4932940"/>
            <a:ext cx="1331161" cy="1513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6347202" y="5057653"/>
            <a:ext cx="251451" cy="606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6643971" y="5422684"/>
            <a:ext cx="1012574" cy="29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stCxn id="13" idx="1"/>
            <a:endCxn id="176" idx="6"/>
          </p:cNvCxnSpPr>
          <p:nvPr/>
        </p:nvCxnSpPr>
        <p:spPr>
          <a:xfrm>
            <a:off x="6430298" y="5033415"/>
            <a:ext cx="1209008" cy="33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4879852" y="5149996"/>
            <a:ext cx="697622" cy="9401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a:stCxn id="10" idx="2"/>
            <a:endCxn id="55" idx="6"/>
          </p:cNvCxnSpPr>
          <p:nvPr/>
        </p:nvCxnSpPr>
        <p:spPr>
          <a:xfrm>
            <a:off x="3801821" y="3850146"/>
            <a:ext cx="1211570" cy="2515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a:stCxn id="8" idx="3"/>
            <a:endCxn id="10" idx="6"/>
          </p:cNvCxnSpPr>
          <p:nvPr/>
        </p:nvCxnSpPr>
        <p:spPr>
          <a:xfrm>
            <a:off x="2621281" y="3688254"/>
            <a:ext cx="955692" cy="1373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112" idx="0"/>
            <a:endCxn id="10" idx="4"/>
          </p:cNvCxnSpPr>
          <p:nvPr/>
        </p:nvCxnSpPr>
        <p:spPr>
          <a:xfrm>
            <a:off x="3688385" y="2881053"/>
            <a:ext cx="13301" cy="8443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112" idx="1"/>
            <a:endCxn id="49" idx="5"/>
          </p:cNvCxnSpPr>
          <p:nvPr/>
        </p:nvCxnSpPr>
        <p:spPr>
          <a:xfrm>
            <a:off x="3770753" y="2857026"/>
            <a:ext cx="1146120" cy="396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a:stCxn id="94" idx="1"/>
            <a:endCxn id="112" idx="4"/>
          </p:cNvCxnSpPr>
          <p:nvPr/>
        </p:nvCxnSpPr>
        <p:spPr>
          <a:xfrm flipH="1">
            <a:off x="3712747" y="1574594"/>
            <a:ext cx="260356" cy="10835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a:stCxn id="94" idx="1"/>
            <a:endCxn id="109" idx="0"/>
          </p:cNvCxnSpPr>
          <p:nvPr/>
        </p:nvCxnSpPr>
        <p:spPr>
          <a:xfrm>
            <a:off x="3973103" y="1574594"/>
            <a:ext cx="1175149" cy="4929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a:stCxn id="8" idx="3"/>
            <a:endCxn id="112" idx="6"/>
          </p:cNvCxnSpPr>
          <p:nvPr/>
        </p:nvCxnSpPr>
        <p:spPr>
          <a:xfrm flipV="1">
            <a:off x="2621281" y="2757431"/>
            <a:ext cx="967845" cy="9308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a:stCxn id="112" idx="2"/>
            <a:endCxn id="109" idx="0"/>
          </p:cNvCxnSpPr>
          <p:nvPr/>
        </p:nvCxnSpPr>
        <p:spPr>
          <a:xfrm flipV="1">
            <a:off x="3812007" y="2067559"/>
            <a:ext cx="1336245" cy="714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112" idx="2"/>
            <a:endCxn id="98" idx="7"/>
          </p:cNvCxnSpPr>
          <p:nvPr/>
        </p:nvCxnSpPr>
        <p:spPr>
          <a:xfrm flipV="1">
            <a:off x="3812007" y="2650785"/>
            <a:ext cx="1753650" cy="131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a:stCxn id="49" idx="3"/>
            <a:endCxn id="98" idx="0"/>
          </p:cNvCxnSpPr>
          <p:nvPr/>
        </p:nvCxnSpPr>
        <p:spPr>
          <a:xfrm flipV="1">
            <a:off x="4988826" y="2680384"/>
            <a:ext cx="630807" cy="5814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95" idx="7"/>
            <a:endCxn id="59" idx="3"/>
          </p:cNvCxnSpPr>
          <p:nvPr/>
        </p:nvCxnSpPr>
        <p:spPr>
          <a:xfrm flipH="1">
            <a:off x="6348844" y="1117160"/>
            <a:ext cx="837962" cy="67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a:stCxn id="46" idx="1"/>
            <a:endCxn id="59" idx="5"/>
          </p:cNvCxnSpPr>
          <p:nvPr/>
        </p:nvCxnSpPr>
        <p:spPr>
          <a:xfrm>
            <a:off x="5956182" y="589221"/>
            <a:ext cx="235062" cy="11880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a:stCxn id="109" idx="2"/>
            <a:endCxn id="59" idx="7"/>
          </p:cNvCxnSpPr>
          <p:nvPr/>
        </p:nvCxnSpPr>
        <p:spPr>
          <a:xfrm flipV="1">
            <a:off x="5232884" y="1934874"/>
            <a:ext cx="941133" cy="647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a:stCxn id="98" idx="2"/>
            <a:endCxn id="97" idx="6"/>
          </p:cNvCxnSpPr>
          <p:nvPr/>
        </p:nvCxnSpPr>
        <p:spPr>
          <a:xfrm flipV="1">
            <a:off x="5708328" y="2436763"/>
            <a:ext cx="1111321" cy="172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a:stCxn id="98" idx="3"/>
            <a:endCxn id="59" idx="0"/>
          </p:cNvCxnSpPr>
          <p:nvPr/>
        </p:nvCxnSpPr>
        <p:spPr>
          <a:xfrm flipV="1">
            <a:off x="5691089" y="1976128"/>
            <a:ext cx="558160" cy="5739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a:stCxn id="97" idx="5"/>
            <a:endCxn id="59" idx="1"/>
          </p:cNvCxnSpPr>
          <p:nvPr/>
        </p:nvCxnSpPr>
        <p:spPr>
          <a:xfrm flipH="1" flipV="1">
            <a:off x="6331617" y="1952101"/>
            <a:ext cx="529649" cy="4087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a:stCxn id="99" idx="7"/>
            <a:endCxn id="97" idx="3"/>
          </p:cNvCxnSpPr>
          <p:nvPr/>
        </p:nvCxnSpPr>
        <p:spPr>
          <a:xfrm flipH="1">
            <a:off x="7020259" y="1691969"/>
            <a:ext cx="1019920" cy="6862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a:stCxn id="118" idx="6"/>
            <a:endCxn id="96" idx="3"/>
          </p:cNvCxnSpPr>
          <p:nvPr/>
        </p:nvCxnSpPr>
        <p:spPr>
          <a:xfrm flipH="1">
            <a:off x="7737117" y="2587933"/>
            <a:ext cx="795364" cy="2874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a:stCxn id="99" idx="0"/>
            <a:endCxn id="96" idx="4"/>
          </p:cNvCxnSpPr>
          <p:nvPr/>
        </p:nvCxnSpPr>
        <p:spPr>
          <a:xfrm flipH="1">
            <a:off x="7661884" y="1733586"/>
            <a:ext cx="454192" cy="1100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a:endCxn id="11" idx="4"/>
          </p:cNvCxnSpPr>
          <p:nvPr/>
        </p:nvCxnSpPr>
        <p:spPr>
          <a:xfrm flipH="1">
            <a:off x="7130450" y="3027127"/>
            <a:ext cx="461520" cy="84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a:stCxn id="61" idx="2"/>
            <a:endCxn id="96" idx="6"/>
          </p:cNvCxnSpPr>
          <p:nvPr/>
        </p:nvCxnSpPr>
        <p:spPr>
          <a:xfrm flipV="1">
            <a:off x="6327901" y="2933377"/>
            <a:ext cx="1210362" cy="41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6541910" y="5663467"/>
            <a:ext cx="102364" cy="102364"/>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4" name="直接连接符 363"/>
          <p:cNvCxnSpPr>
            <a:stCxn id="175" idx="4"/>
            <a:endCxn id="13" idx="7"/>
          </p:cNvCxnSpPr>
          <p:nvPr/>
        </p:nvCxnSpPr>
        <p:spPr>
          <a:xfrm flipV="1">
            <a:off x="5701095" y="5016036"/>
            <a:ext cx="570210" cy="9748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5800355" y="5765528"/>
            <a:ext cx="787176" cy="349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6625136" y="5754558"/>
            <a:ext cx="733198" cy="3701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3640737" y="4101658"/>
            <a:ext cx="1372654" cy="9623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a:stCxn id="118" idx="2"/>
            <a:endCxn id="60" idx="5"/>
          </p:cNvCxnSpPr>
          <p:nvPr/>
        </p:nvCxnSpPr>
        <p:spPr>
          <a:xfrm>
            <a:off x="8678649" y="2603911"/>
            <a:ext cx="570778" cy="12700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1" name="椭圆 670"/>
          <p:cNvSpPr/>
          <p:nvPr/>
        </p:nvSpPr>
        <p:spPr>
          <a:xfrm>
            <a:off x="4780844" y="2224637"/>
            <a:ext cx="2630311" cy="2630311"/>
          </a:xfrm>
          <a:prstGeom prst="ellipse">
            <a:avLst/>
          </a:prstGeom>
          <a:solidFill>
            <a:srgbClr val="18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24 LED" panose="020B0603050302020204" pitchFamily="34" charset="0"/>
              </a:rPr>
              <a:t>期刊风格展示</a:t>
            </a:r>
          </a:p>
        </p:txBody>
      </p:sp>
      <p:sp>
        <p:nvSpPr>
          <p:cNvPr id="2" name="文本框 1"/>
          <p:cNvSpPr txBox="1"/>
          <p:nvPr/>
        </p:nvSpPr>
        <p:spPr>
          <a:xfrm>
            <a:off x="5714260" y="2594385"/>
            <a:ext cx="798298" cy="381501"/>
          </a:xfrm>
          <a:prstGeom prst="rect">
            <a:avLst/>
          </a:prstGeom>
          <a:noFill/>
        </p:spPr>
        <p:txBody>
          <a:bodyPr wrap="square" rtlCol="0">
            <a:spAutoFit/>
          </a:bodyPr>
          <a:lstStyle/>
          <a:p>
            <a:r>
              <a:rPr lang="en-US" altLang="zh-CN" dirty="0">
                <a:solidFill>
                  <a:schemeClr val="bg1"/>
                </a:solidFill>
              </a:rPr>
              <a:t>NO.4</a:t>
            </a:r>
            <a:endParaRPr lang="zh-CN" altLang="en-US" dirty="0">
              <a:solidFill>
                <a:schemeClr val="bg1"/>
              </a:solidFill>
            </a:endParaRPr>
          </a:p>
        </p:txBody>
      </p:sp>
    </p:spTree>
    <p:extLst>
      <p:ext uri="{BB962C8B-B14F-4D97-AF65-F5344CB8AC3E}">
        <p14:creationId xmlns:p14="http://schemas.microsoft.com/office/powerpoint/2010/main" val="1927461188"/>
      </p:ext>
    </p:extLst>
  </p:cSld>
  <p:clrMapOvr>
    <a:masterClrMapping/>
  </p:clrMapOvr>
  <p:transition spd="slow" advClick="0" advTm="1353">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95"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6" name="文本框 5"/>
          <p:cNvSpPr txBox="1"/>
          <p:nvPr/>
        </p:nvSpPr>
        <p:spPr>
          <a:xfrm>
            <a:off x="0" y="594821"/>
            <a:ext cx="2675744"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栏目目录</a:t>
            </a:r>
          </a:p>
        </p:txBody>
      </p:sp>
      <p:sp>
        <p:nvSpPr>
          <p:cNvPr id="48" name="矩形 47"/>
          <p:cNvSpPr/>
          <p:nvPr/>
        </p:nvSpPr>
        <p:spPr>
          <a:xfrm>
            <a:off x="838830" y="1735829"/>
            <a:ext cx="1836914" cy="1346522"/>
          </a:xfrm>
          <a:prstGeom prst="rect">
            <a:avLst/>
          </a:prstGeom>
        </p:spPr>
        <p:txBody>
          <a:bodyPr wrap="square">
            <a:spAutoFit/>
          </a:bodyPr>
          <a:lstStyle/>
          <a:p>
            <a:pPr>
              <a:lnSpc>
                <a:spcPct val="150000"/>
              </a:lnSpc>
            </a:pPr>
            <a:r>
              <a:rPr lang="zh-CN" altLang="en-US" sz="1400" spc="300" dirty="0"/>
              <a:t>根据期刊原有板块划分，使区块分割更加清晰有效。</a:t>
            </a:r>
            <a:endParaRPr lang="en-US" altLang="zh-CN" sz="1400" spc="300" dirty="0"/>
          </a:p>
        </p:txBody>
      </p:sp>
      <p:sp>
        <p:nvSpPr>
          <p:cNvPr id="11" name="矩形 10">
            <a:extLst>
              <a:ext uri="{FF2B5EF4-FFF2-40B4-BE49-F238E27FC236}">
                <a16:creationId xmlns:a16="http://schemas.microsoft.com/office/drawing/2014/main" id="{BFFB08AD-DCDF-441B-903B-0350B67DBEDE}"/>
              </a:ext>
            </a:extLst>
          </p:cNvPr>
          <p:cNvSpPr/>
          <p:nvPr/>
        </p:nvSpPr>
        <p:spPr>
          <a:xfrm>
            <a:off x="3019190" y="964153"/>
            <a:ext cx="8634571" cy="4762842"/>
          </a:xfrm>
          <a:prstGeom prst="rect">
            <a:avLst/>
          </a:prstGeom>
        </p:spPr>
        <p:txBody>
          <a:bodyPr wrap="square">
            <a:spAutoFit/>
          </a:bodyPr>
          <a:lstStyle/>
          <a:p>
            <a:pPr>
              <a:lnSpc>
                <a:spcPct val="150000"/>
              </a:lnSpc>
            </a:pPr>
            <a:r>
              <a:rPr lang="zh-CN" altLang="zh-CN" sz="1600" b="1" spc="300" dirty="0"/>
              <a:t>战略</a:t>
            </a:r>
            <a:r>
              <a:rPr lang="en-US" altLang="zh-CN" sz="1600" b="1" spc="300" dirty="0"/>
              <a:t>&amp;</a:t>
            </a:r>
            <a:r>
              <a:rPr lang="zh-CN" altLang="zh-CN" sz="1600" b="1" spc="300" dirty="0"/>
              <a:t>综述：</a:t>
            </a:r>
            <a:r>
              <a:rPr lang="zh-CN" altLang="zh-CN" sz="1400" spc="300" dirty="0"/>
              <a:t>梳理全球重要国家、知名科研机构和典型学科领域及大科学计划的数据与计算平台规划、建设与发展状况，并总结先进数据</a:t>
            </a:r>
            <a:r>
              <a:rPr lang="zh-CN" altLang="en-US" sz="1400" spc="300" dirty="0"/>
              <a:t>、计算和网络方面</a:t>
            </a:r>
            <a:r>
              <a:rPr lang="zh-CN" altLang="zh-CN" sz="1400" spc="300" dirty="0"/>
              <a:t>的发展规律与未来趋势，提供同类项目进行战略规划和决策参考。</a:t>
            </a:r>
            <a:endParaRPr lang="en-US" altLang="zh-CN" sz="1400" spc="300" dirty="0"/>
          </a:p>
          <a:p>
            <a:pPr>
              <a:lnSpc>
                <a:spcPct val="150000"/>
              </a:lnSpc>
            </a:pPr>
            <a:endParaRPr lang="zh-CN" altLang="zh-CN" sz="1400" spc="300" dirty="0"/>
          </a:p>
          <a:p>
            <a:pPr>
              <a:lnSpc>
                <a:spcPct val="150000"/>
              </a:lnSpc>
            </a:pPr>
            <a:r>
              <a:rPr lang="zh-CN" altLang="zh-CN" sz="1600" b="1" spc="300" dirty="0"/>
              <a:t>管理</a:t>
            </a:r>
            <a:r>
              <a:rPr lang="en-US" altLang="zh-CN" sz="1600" b="1" spc="300" dirty="0"/>
              <a:t>&amp;</a:t>
            </a:r>
            <a:r>
              <a:rPr lang="zh-CN" altLang="zh-CN" sz="1600" b="1" spc="300" dirty="0"/>
              <a:t>政策：</a:t>
            </a:r>
            <a:r>
              <a:rPr lang="zh-CN" altLang="zh-CN" sz="1400" spc="300" dirty="0"/>
              <a:t>包括主要国家和地区的科学大数据战略规划、综合性及领域专用数据与计算平台发展与政策，对学科领域的重要科学问题、科研推进策略或重大科技规划的评论与探讨。</a:t>
            </a:r>
            <a:endParaRPr lang="en-US" altLang="zh-CN" sz="1400" spc="300" dirty="0"/>
          </a:p>
          <a:p>
            <a:pPr>
              <a:lnSpc>
                <a:spcPct val="150000"/>
              </a:lnSpc>
            </a:pPr>
            <a:endParaRPr lang="zh-CN" altLang="zh-CN" sz="1400" spc="300" dirty="0"/>
          </a:p>
          <a:p>
            <a:pPr>
              <a:lnSpc>
                <a:spcPct val="150000"/>
              </a:lnSpc>
            </a:pPr>
            <a:r>
              <a:rPr lang="zh-CN" altLang="zh-CN" sz="1600" b="1" spc="300" dirty="0"/>
              <a:t>技术</a:t>
            </a:r>
            <a:r>
              <a:rPr lang="en-US" altLang="zh-CN" sz="1600" b="1" spc="300" dirty="0"/>
              <a:t>&amp;</a:t>
            </a:r>
            <a:r>
              <a:rPr lang="zh-CN" altLang="zh-CN" sz="1600" b="1" spc="300" dirty="0"/>
              <a:t>应用：</a:t>
            </a:r>
            <a:r>
              <a:rPr lang="zh-CN" altLang="zh-CN" sz="1400" spc="300" dirty="0"/>
              <a:t>包含超算基础设施资源、高性能计算框架软件、大数据应用服务平台、面向科学研究的科学数据管理软件与分析软件、面向科学研究的大规模可视化软件平台、数据与计算方法助力科学取得科学发现或学科领域数据与计算平台的优秀案列等。</a:t>
            </a:r>
            <a:endParaRPr lang="en-US" altLang="zh-CN" sz="1400" spc="300" dirty="0"/>
          </a:p>
          <a:p>
            <a:pPr>
              <a:lnSpc>
                <a:spcPct val="150000"/>
              </a:lnSpc>
            </a:pPr>
            <a:endParaRPr lang="zh-CN" altLang="zh-CN" sz="1400" spc="300" dirty="0"/>
          </a:p>
          <a:p>
            <a:pPr>
              <a:lnSpc>
                <a:spcPct val="150000"/>
              </a:lnSpc>
            </a:pPr>
            <a:r>
              <a:rPr lang="zh-CN" altLang="zh-CN" sz="1600" b="1" spc="300" dirty="0"/>
              <a:t>业界</a:t>
            </a:r>
            <a:r>
              <a:rPr lang="en-US" altLang="zh-CN" sz="1600" b="1" spc="300" dirty="0"/>
              <a:t>&amp;</a:t>
            </a:r>
            <a:r>
              <a:rPr lang="zh-CN" altLang="zh-CN" sz="1600" b="1" spc="300" dirty="0"/>
              <a:t>交流：</a:t>
            </a:r>
            <a:r>
              <a:rPr lang="zh-CN" altLang="zh-CN" sz="1400" spc="300" dirty="0"/>
              <a:t>包含企业界的数据与计算平台、技术方案、国内外优秀的数据平台、软件推介，开源大赛信息等资讯。</a:t>
            </a:r>
          </a:p>
        </p:txBody>
      </p:sp>
    </p:spTree>
    <p:extLst>
      <p:ext uri="{BB962C8B-B14F-4D97-AF65-F5344CB8AC3E}">
        <p14:creationId xmlns:p14="http://schemas.microsoft.com/office/powerpoint/2010/main" val="338881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矩形 174"/>
          <p:cNvSpPr/>
          <p:nvPr/>
        </p:nvSpPr>
        <p:spPr>
          <a:xfrm>
            <a:off x="7495"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cxnSp>
        <p:nvCxnSpPr>
          <p:cNvPr id="125" name="直接连接符 124"/>
          <p:cNvCxnSpPr/>
          <p:nvPr/>
        </p:nvCxnSpPr>
        <p:spPr>
          <a:xfrm flipH="1">
            <a:off x="2923502" y="-1093796"/>
            <a:ext cx="225543" cy="5109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3234458" y="-1129650"/>
            <a:ext cx="663460" cy="770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endCxn id="133" idx="7"/>
          </p:cNvCxnSpPr>
          <p:nvPr/>
        </p:nvCxnSpPr>
        <p:spPr>
          <a:xfrm>
            <a:off x="3605439" y="-1430951"/>
            <a:ext cx="212559" cy="767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3914147" y="-1093796"/>
            <a:ext cx="344906" cy="7809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3" name="椭圆 132"/>
          <p:cNvSpPr/>
          <p:nvPr/>
        </p:nvSpPr>
        <p:spPr>
          <a:xfrm flipH="1">
            <a:off x="3802794" y="-678474"/>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4" name="直接连接符 133"/>
          <p:cNvCxnSpPr>
            <a:endCxn id="133" idx="5"/>
          </p:cNvCxnSpPr>
          <p:nvPr/>
        </p:nvCxnSpPr>
        <p:spPr>
          <a:xfrm>
            <a:off x="2884753" y="-848636"/>
            <a:ext cx="933245" cy="258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V="1">
            <a:off x="2305736" y="-847201"/>
            <a:ext cx="557950" cy="4810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flipV="1">
            <a:off x="2744969" y="-1239407"/>
            <a:ext cx="64729" cy="3693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H="1">
            <a:off x="1943401" y="-1239407"/>
            <a:ext cx="111192" cy="24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2232170" y="-1239407"/>
            <a:ext cx="112222"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2397154" y="-1097384"/>
            <a:ext cx="432648" cy="284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H="1">
            <a:off x="2249420" y="-1044622"/>
            <a:ext cx="116076" cy="7175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2397154" y="-1239407"/>
            <a:ext cx="44214"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133" idx="3"/>
          </p:cNvCxnSpPr>
          <p:nvPr/>
        </p:nvCxnSpPr>
        <p:spPr>
          <a:xfrm>
            <a:off x="3891411" y="-589857"/>
            <a:ext cx="614245" cy="115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52" idx="1"/>
          </p:cNvCxnSpPr>
          <p:nvPr/>
        </p:nvCxnSpPr>
        <p:spPr>
          <a:xfrm flipV="1">
            <a:off x="4320909" y="-578338"/>
            <a:ext cx="226298" cy="7091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endCxn id="133" idx="4"/>
          </p:cNvCxnSpPr>
          <p:nvPr/>
        </p:nvCxnSpPr>
        <p:spPr>
          <a:xfrm flipH="1" flipV="1">
            <a:off x="3854705" y="-574652"/>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endCxn id="133" idx="4"/>
          </p:cNvCxnSpPr>
          <p:nvPr/>
        </p:nvCxnSpPr>
        <p:spPr>
          <a:xfrm flipV="1">
            <a:off x="3411504" y="-574652"/>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flipV="1">
            <a:off x="2857503" y="-825105"/>
            <a:ext cx="540151" cy="7038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3411504" y="-121287"/>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153" idx="3"/>
          </p:cNvCxnSpPr>
          <p:nvPr/>
        </p:nvCxnSpPr>
        <p:spPr>
          <a:xfrm flipH="1" flipV="1">
            <a:off x="2275801" y="-329037"/>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2705152" y="-121287"/>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H="1">
            <a:off x="2719002" y="-716838"/>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1" name="椭圆 150"/>
          <p:cNvSpPr/>
          <p:nvPr/>
        </p:nvSpPr>
        <p:spPr>
          <a:xfrm flipH="1">
            <a:off x="4462653" y="-328838"/>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flipH="1">
            <a:off x="4209584" y="111730"/>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flipH="1">
            <a:off x="2648947" y="24696"/>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flipH="1">
            <a:off x="2216965" y="-401474"/>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flipH="1">
            <a:off x="3321572" y="-170988"/>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flipH="1">
            <a:off x="2729736" y="-905633"/>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7" name="直接连接符 156"/>
          <p:cNvCxnSpPr>
            <a:endCxn id="153" idx="4"/>
          </p:cNvCxnSpPr>
          <p:nvPr/>
        </p:nvCxnSpPr>
        <p:spPr>
          <a:xfrm flipH="1" flipV="1">
            <a:off x="2705196" y="137195"/>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endCxn id="155" idx="4"/>
          </p:cNvCxnSpPr>
          <p:nvPr/>
        </p:nvCxnSpPr>
        <p:spPr>
          <a:xfrm flipV="1">
            <a:off x="3148353" y="-44122"/>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stCxn id="152" idx="6"/>
          </p:cNvCxnSpPr>
          <p:nvPr/>
        </p:nvCxnSpPr>
        <p:spPr>
          <a:xfrm flipH="1">
            <a:off x="3134503" y="176943"/>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a:stCxn id="153" idx="5"/>
          </p:cNvCxnSpPr>
          <p:nvPr/>
        </p:nvCxnSpPr>
        <p:spPr>
          <a:xfrm flipH="1">
            <a:off x="2497402" y="120720"/>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H="1">
            <a:off x="2511252" y="597761"/>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153" idx="6"/>
            <a:endCxn id="234" idx="2"/>
          </p:cNvCxnSpPr>
          <p:nvPr/>
        </p:nvCxnSpPr>
        <p:spPr>
          <a:xfrm flipH="1">
            <a:off x="2190440" y="80946"/>
            <a:ext cx="458507" cy="1306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154" idx="5"/>
            <a:endCxn id="234" idx="0"/>
          </p:cNvCxnSpPr>
          <p:nvPr/>
        </p:nvCxnSpPr>
        <p:spPr>
          <a:xfrm flipH="1">
            <a:off x="2110863" y="-312856"/>
            <a:ext cx="121307" cy="444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flipH="1">
            <a:off x="1943401" y="-1056935"/>
            <a:ext cx="318454" cy="1600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stCxn id="154" idx="7"/>
          </p:cNvCxnSpPr>
          <p:nvPr/>
        </p:nvCxnSpPr>
        <p:spPr>
          <a:xfrm flipH="1" flipV="1">
            <a:off x="1943401" y="-896887"/>
            <a:ext cx="288769" cy="510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53" idx="6"/>
          </p:cNvCxnSpPr>
          <p:nvPr/>
        </p:nvCxnSpPr>
        <p:spPr>
          <a:xfrm flipH="1">
            <a:off x="2234251" y="80946"/>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H="1" flipV="1">
            <a:off x="2234251" y="597761"/>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endCxn id="234" idx="4"/>
          </p:cNvCxnSpPr>
          <p:nvPr/>
        </p:nvCxnSpPr>
        <p:spPr>
          <a:xfrm flipH="1" flipV="1">
            <a:off x="2110863" y="291175"/>
            <a:ext cx="123388" cy="306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a:off x="3023703" y="597761"/>
            <a:ext cx="8310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2511252" y="1083666"/>
            <a:ext cx="526301" cy="2562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endCxn id="177" idx="1"/>
          </p:cNvCxnSpPr>
          <p:nvPr/>
        </p:nvCxnSpPr>
        <p:spPr>
          <a:xfrm flipH="1">
            <a:off x="1986527" y="597761"/>
            <a:ext cx="247724" cy="2978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a:stCxn id="178" idx="6"/>
          </p:cNvCxnSpPr>
          <p:nvPr/>
        </p:nvCxnSpPr>
        <p:spPr>
          <a:xfrm flipH="1" flipV="1">
            <a:off x="1943401" y="945166"/>
            <a:ext cx="470804" cy="103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3" name="椭圆 172"/>
          <p:cNvSpPr/>
          <p:nvPr/>
        </p:nvSpPr>
        <p:spPr>
          <a:xfrm flipH="1">
            <a:off x="2983856" y="1303163"/>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flipH="1">
            <a:off x="3048286" y="506869"/>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p:nvPr/>
        </p:nvSpPr>
        <p:spPr>
          <a:xfrm flipH="1">
            <a:off x="1826208" y="868141"/>
            <a:ext cx="187825" cy="18782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p:nvPr/>
        </p:nvSpPr>
        <p:spPr>
          <a:xfrm flipH="1">
            <a:off x="2414205" y="957377"/>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9" name="直接连接符 178"/>
          <p:cNvCxnSpPr/>
          <p:nvPr/>
        </p:nvCxnSpPr>
        <p:spPr>
          <a:xfrm>
            <a:off x="778819" y="-1093796"/>
            <a:ext cx="225543" cy="5109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H="1">
            <a:off x="29947" y="-1129650"/>
            <a:ext cx="663460" cy="770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a:endCxn id="182" idx="7"/>
          </p:cNvCxnSpPr>
          <p:nvPr/>
        </p:nvCxnSpPr>
        <p:spPr>
          <a:xfrm flipH="1">
            <a:off x="10928" y="-1430951"/>
            <a:ext cx="212559" cy="767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2" name="椭圆 181"/>
          <p:cNvSpPr/>
          <p:nvPr/>
        </p:nvSpPr>
        <p:spPr>
          <a:xfrm>
            <a:off x="-77689" y="-678474"/>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3" name="直接连接符 182"/>
          <p:cNvCxnSpPr>
            <a:endCxn id="182" idx="5"/>
          </p:cNvCxnSpPr>
          <p:nvPr/>
        </p:nvCxnSpPr>
        <p:spPr>
          <a:xfrm flipH="1">
            <a:off x="10928" y="-848636"/>
            <a:ext cx="933245" cy="258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H="1" flipV="1">
            <a:off x="965240" y="-847201"/>
            <a:ext cx="557950" cy="4810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V="1">
            <a:off x="1019229" y="-1239407"/>
            <a:ext cx="48252" cy="3693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a:off x="1823867" y="-1239407"/>
            <a:ext cx="61658" cy="2475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H="1">
            <a:off x="1484535" y="-1239407"/>
            <a:ext cx="94971"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H="1">
            <a:off x="999125" y="-1097384"/>
            <a:ext cx="432648" cy="284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1463430" y="-1044622"/>
            <a:ext cx="116076" cy="7175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a:off x="1317674" y="-1239407"/>
            <a:ext cx="114100"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a:endCxn id="182" idx="4"/>
          </p:cNvCxnSpPr>
          <p:nvPr/>
        </p:nvCxnSpPr>
        <p:spPr>
          <a:xfrm flipV="1">
            <a:off x="-441279" y="-574652"/>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a:endCxn id="182" idx="4"/>
          </p:cNvCxnSpPr>
          <p:nvPr/>
        </p:nvCxnSpPr>
        <p:spPr>
          <a:xfrm flipH="1" flipV="1">
            <a:off x="-25778" y="-574652"/>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flipV="1">
            <a:off x="431273" y="-825105"/>
            <a:ext cx="540151" cy="7038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flipH="1">
            <a:off x="-413579" y="-121287"/>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a:stCxn id="199" idx="3"/>
          </p:cNvCxnSpPr>
          <p:nvPr/>
        </p:nvCxnSpPr>
        <p:spPr>
          <a:xfrm flipV="1">
            <a:off x="1083957" y="-329037"/>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472823" y="-121287"/>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999124" y="-716838"/>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461613" y="388292"/>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1067481" y="24696"/>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p:nvPr/>
        </p:nvSpPr>
        <p:spPr>
          <a:xfrm>
            <a:off x="1508139" y="-401474"/>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p:nvSpPr>
        <p:spPr>
          <a:xfrm>
            <a:off x="380489" y="-170988"/>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a:off x="1385287" y="-1147828"/>
            <a:ext cx="137676" cy="13767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a:off x="917406" y="-905633"/>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4" name="直接连接符 203"/>
          <p:cNvCxnSpPr>
            <a:endCxn id="199" idx="4"/>
          </p:cNvCxnSpPr>
          <p:nvPr/>
        </p:nvCxnSpPr>
        <p:spPr>
          <a:xfrm flipV="1">
            <a:off x="694423" y="137195"/>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a:endCxn id="201" idx="4"/>
          </p:cNvCxnSpPr>
          <p:nvPr/>
        </p:nvCxnSpPr>
        <p:spPr>
          <a:xfrm flipH="1" flipV="1">
            <a:off x="443922" y="-44122"/>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a:off x="-380658" y="176943"/>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a:off x="-445870" y="242155"/>
            <a:ext cx="586292" cy="703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a:endCxn id="225" idx="7"/>
          </p:cNvCxnSpPr>
          <p:nvPr/>
        </p:nvCxnSpPr>
        <p:spPr>
          <a:xfrm flipH="1">
            <a:off x="197904" y="597761"/>
            <a:ext cx="496520" cy="3580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a:stCxn id="199" idx="5"/>
          </p:cNvCxnSpPr>
          <p:nvPr/>
        </p:nvCxnSpPr>
        <p:spPr>
          <a:xfrm>
            <a:off x="1163504" y="120720"/>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763673" y="597761"/>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199" idx="6"/>
            <a:endCxn id="234" idx="5"/>
          </p:cNvCxnSpPr>
          <p:nvPr/>
        </p:nvCxnSpPr>
        <p:spPr>
          <a:xfrm>
            <a:off x="1179980" y="80946"/>
            <a:ext cx="874614" cy="1869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stCxn id="200" idx="5"/>
            <a:endCxn id="234" idx="6"/>
          </p:cNvCxnSpPr>
          <p:nvPr/>
        </p:nvCxnSpPr>
        <p:spPr>
          <a:xfrm>
            <a:off x="1596757" y="-312856"/>
            <a:ext cx="434530" cy="524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202" idx="6"/>
          </p:cNvCxnSpPr>
          <p:nvPr/>
        </p:nvCxnSpPr>
        <p:spPr>
          <a:xfrm>
            <a:off x="1522963" y="-1078990"/>
            <a:ext cx="362563" cy="1821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a:stCxn id="200" idx="7"/>
          </p:cNvCxnSpPr>
          <p:nvPr/>
        </p:nvCxnSpPr>
        <p:spPr>
          <a:xfrm flipV="1">
            <a:off x="1596757" y="-896887"/>
            <a:ext cx="288769" cy="510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a:stCxn id="199" idx="6"/>
          </p:cNvCxnSpPr>
          <p:nvPr/>
        </p:nvCxnSpPr>
        <p:spPr>
          <a:xfrm>
            <a:off x="1179980" y="80946"/>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flipV="1">
            <a:off x="1345375" y="597761"/>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a:endCxn id="177" idx="7"/>
          </p:cNvCxnSpPr>
          <p:nvPr/>
        </p:nvCxnSpPr>
        <p:spPr>
          <a:xfrm>
            <a:off x="1594675" y="597762"/>
            <a:ext cx="259039" cy="297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a:off x="1594675" y="597761"/>
            <a:ext cx="9695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a:off x="1359225" y="1111366"/>
            <a:ext cx="290851"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a:endCxn id="177" idx="4"/>
          </p:cNvCxnSpPr>
          <p:nvPr/>
        </p:nvCxnSpPr>
        <p:spPr>
          <a:xfrm flipV="1">
            <a:off x="1677775" y="1055966"/>
            <a:ext cx="242345" cy="332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5" name="椭圆 224"/>
          <p:cNvSpPr/>
          <p:nvPr/>
        </p:nvSpPr>
        <p:spPr>
          <a:xfrm>
            <a:off x="109286" y="940576"/>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p:cNvSpPr/>
          <p:nvPr/>
        </p:nvSpPr>
        <p:spPr>
          <a:xfrm>
            <a:off x="1232936" y="957377"/>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p:cNvSpPr/>
          <p:nvPr/>
        </p:nvSpPr>
        <p:spPr>
          <a:xfrm>
            <a:off x="1620677" y="1325192"/>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nvSpPr>
        <p:spPr>
          <a:xfrm flipH="1">
            <a:off x="631292" y="530901"/>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p:cNvSpPr/>
          <p:nvPr/>
        </p:nvSpPr>
        <p:spPr>
          <a:xfrm flipH="1">
            <a:off x="1823867" y="-1014867"/>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p:nvPr/>
        </p:nvSpPr>
        <p:spPr>
          <a:xfrm flipH="1">
            <a:off x="2285482" y="-1147747"/>
            <a:ext cx="155886" cy="15588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p:nvPr/>
        </p:nvSpPr>
        <p:spPr>
          <a:xfrm flipH="1">
            <a:off x="2031286" y="132021"/>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5" name="直接连接符 234"/>
          <p:cNvCxnSpPr>
            <a:endCxn id="234" idx="5"/>
          </p:cNvCxnSpPr>
          <p:nvPr/>
        </p:nvCxnSpPr>
        <p:spPr>
          <a:xfrm flipV="1">
            <a:off x="1611961" y="267867"/>
            <a:ext cx="442632" cy="337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6" name="椭圆 235"/>
          <p:cNvSpPr/>
          <p:nvPr/>
        </p:nvSpPr>
        <p:spPr>
          <a:xfrm flipH="1">
            <a:off x="1517450" y="510004"/>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8" name="组合 237"/>
          <p:cNvGrpSpPr/>
          <p:nvPr/>
        </p:nvGrpSpPr>
        <p:grpSpPr>
          <a:xfrm>
            <a:off x="10611088" y="5746091"/>
            <a:ext cx="990433" cy="805861"/>
            <a:chOff x="10611088" y="5746091"/>
            <a:chExt cx="990433" cy="805861"/>
          </a:xfrm>
        </p:grpSpPr>
        <p:cxnSp>
          <p:nvCxnSpPr>
            <p:cNvPr id="239" name="直接连接符 238"/>
            <p:cNvCxnSpPr/>
            <p:nvPr/>
          </p:nvCxnSpPr>
          <p:spPr>
            <a:xfrm rot="11174285" flipH="1">
              <a:off x="10733070" y="5829407"/>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rot="11174285" flipH="1">
              <a:off x="10684479" y="6195349"/>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rot="11174285">
              <a:off x="10972800" y="5790457"/>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2" name="椭圆 241"/>
            <p:cNvSpPr/>
            <p:nvPr/>
          </p:nvSpPr>
          <p:spPr>
            <a:xfrm rot="11174285">
              <a:off x="11489346" y="6219329"/>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椭圆 242"/>
            <p:cNvSpPr/>
            <p:nvPr/>
          </p:nvSpPr>
          <p:spPr>
            <a:xfrm rot="11174285">
              <a:off x="10611088" y="6395603"/>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p:cNvSpPr/>
            <p:nvPr/>
          </p:nvSpPr>
          <p:spPr>
            <a:xfrm rot="11174285">
              <a:off x="10942616" y="5746091"/>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5" name="组合 244"/>
          <p:cNvGrpSpPr/>
          <p:nvPr/>
        </p:nvGrpSpPr>
        <p:grpSpPr>
          <a:xfrm>
            <a:off x="11379596" y="4826549"/>
            <a:ext cx="376265" cy="418620"/>
            <a:chOff x="11379596" y="4826549"/>
            <a:chExt cx="376265" cy="418620"/>
          </a:xfrm>
        </p:grpSpPr>
        <p:cxnSp>
          <p:nvCxnSpPr>
            <p:cNvPr id="246" name="直接连接符 245"/>
            <p:cNvCxnSpPr/>
            <p:nvPr/>
          </p:nvCxnSpPr>
          <p:spPr>
            <a:xfrm rot="7715704" flipH="1">
              <a:off x="11476785" y="4945946"/>
              <a:ext cx="82782" cy="27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rot="7715704" flipH="1">
              <a:off x="11475876" y="4956778"/>
              <a:ext cx="374020" cy="1440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a:stCxn id="250" idx="5"/>
            </p:cNvCxnSpPr>
            <p:nvPr/>
          </p:nvCxnSpPr>
          <p:spPr>
            <a:xfrm flipH="1">
              <a:off x="11415346" y="4853632"/>
              <a:ext cx="291937" cy="77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0" name="椭圆 249"/>
            <p:cNvSpPr/>
            <p:nvPr/>
          </p:nvSpPr>
          <p:spPr>
            <a:xfrm rot="7715704">
              <a:off x="11707131" y="4826549"/>
              <a:ext cx="48730" cy="4873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p:nvPr/>
          </p:nvSpPr>
          <p:spPr>
            <a:xfrm rot="7715704">
              <a:off x="11571273" y="5177250"/>
              <a:ext cx="67919" cy="679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p:nvPr/>
          </p:nvSpPr>
          <p:spPr>
            <a:xfrm rot="7715704">
              <a:off x="11404474" y="4923660"/>
              <a:ext cx="38791" cy="3879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57" name="直接连接符 256"/>
          <p:cNvCxnSpPr/>
          <p:nvPr/>
        </p:nvCxnSpPr>
        <p:spPr>
          <a:xfrm>
            <a:off x="4462653" y="-1093796"/>
            <a:ext cx="107712" cy="7809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0" name="文本框 259"/>
          <p:cNvSpPr txBox="1"/>
          <p:nvPr/>
        </p:nvSpPr>
        <p:spPr>
          <a:xfrm>
            <a:off x="4083899" y="842447"/>
            <a:ext cx="4039192"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主要内容板块</a:t>
            </a:r>
          </a:p>
        </p:txBody>
      </p:sp>
      <p:sp>
        <p:nvSpPr>
          <p:cNvPr id="2" name="矩形 1">
            <a:extLst>
              <a:ext uri="{FF2B5EF4-FFF2-40B4-BE49-F238E27FC236}">
                <a16:creationId xmlns:a16="http://schemas.microsoft.com/office/drawing/2014/main" id="{65F4CF25-2286-40A2-9A2E-161F6E00589D}"/>
              </a:ext>
            </a:extLst>
          </p:cNvPr>
          <p:cNvSpPr/>
          <p:nvPr/>
        </p:nvSpPr>
        <p:spPr>
          <a:xfrm>
            <a:off x="1756921" y="1572428"/>
            <a:ext cx="8634571" cy="4959341"/>
          </a:xfrm>
          <a:prstGeom prst="rect">
            <a:avLst/>
          </a:prstGeom>
        </p:spPr>
        <p:txBody>
          <a:bodyPr wrap="square">
            <a:spAutoFit/>
          </a:bodyPr>
          <a:lstStyle/>
          <a:p>
            <a:pPr>
              <a:lnSpc>
                <a:spcPct val="150000"/>
              </a:lnSpc>
            </a:pPr>
            <a:r>
              <a:rPr lang="zh-CN" altLang="zh-CN" sz="1600" b="1" spc="300" dirty="0"/>
              <a:t>战略</a:t>
            </a:r>
            <a:r>
              <a:rPr lang="en-US" altLang="zh-CN" sz="1600" b="1" spc="300" dirty="0"/>
              <a:t>&amp;</a:t>
            </a:r>
            <a:r>
              <a:rPr lang="zh-CN" altLang="zh-CN" sz="1600" b="1" spc="300" dirty="0"/>
              <a:t>综述：</a:t>
            </a:r>
            <a:r>
              <a:rPr lang="zh-CN" altLang="zh-CN" sz="1400" spc="300" dirty="0"/>
              <a:t>梳理全球重要国家、知名科研机构和典型学科领域及大科学计划的数据与计算平台规划、建设与发展状况，并总结先进数据与计算平台的发展规律与未来趋势，提供同类项目进行战略规划和决策参考。</a:t>
            </a:r>
            <a:endParaRPr lang="en-US" altLang="zh-CN" sz="1400" spc="300" dirty="0"/>
          </a:p>
          <a:p>
            <a:pPr>
              <a:lnSpc>
                <a:spcPct val="150000"/>
              </a:lnSpc>
            </a:pPr>
            <a:endParaRPr lang="zh-CN" altLang="zh-CN" sz="1400" spc="300" dirty="0"/>
          </a:p>
          <a:p>
            <a:pPr>
              <a:lnSpc>
                <a:spcPct val="150000"/>
              </a:lnSpc>
            </a:pPr>
            <a:r>
              <a:rPr lang="zh-CN" altLang="zh-CN" sz="1600" b="1" spc="300" dirty="0"/>
              <a:t>管理</a:t>
            </a:r>
            <a:r>
              <a:rPr lang="en-US" altLang="zh-CN" sz="1600" b="1" spc="300" dirty="0"/>
              <a:t>&amp;</a:t>
            </a:r>
            <a:r>
              <a:rPr lang="zh-CN" altLang="zh-CN" sz="1600" b="1" spc="300" dirty="0"/>
              <a:t>政策（</a:t>
            </a:r>
            <a:r>
              <a:rPr lang="en-US" altLang="zh-CN" sz="1600" b="1" spc="300" dirty="0"/>
              <a:t>1-2</a:t>
            </a:r>
            <a:r>
              <a:rPr lang="zh-CN" altLang="zh-CN" sz="1600" b="1" spc="300" dirty="0"/>
              <a:t>篇）：</a:t>
            </a:r>
            <a:r>
              <a:rPr lang="zh-CN" altLang="zh-CN" sz="1400" spc="300" dirty="0"/>
              <a:t>包括主要国家和地区的科学大数据战略规划、综合性及领域专用数据与计算平台发展与政策，对学科领域的重要科学问题、科研推进策略或重大科技规划的评论与探讨。</a:t>
            </a:r>
            <a:endParaRPr lang="en-US" altLang="zh-CN" sz="1400" spc="300" dirty="0"/>
          </a:p>
          <a:p>
            <a:pPr>
              <a:lnSpc>
                <a:spcPct val="150000"/>
              </a:lnSpc>
            </a:pPr>
            <a:endParaRPr lang="zh-CN" altLang="zh-CN" sz="1400" spc="300" dirty="0"/>
          </a:p>
          <a:p>
            <a:pPr>
              <a:lnSpc>
                <a:spcPct val="150000"/>
              </a:lnSpc>
            </a:pPr>
            <a:r>
              <a:rPr lang="zh-CN" altLang="zh-CN" sz="1600" b="1" spc="300" dirty="0"/>
              <a:t>技术</a:t>
            </a:r>
            <a:r>
              <a:rPr lang="en-US" altLang="zh-CN" sz="1600" b="1" spc="300" dirty="0"/>
              <a:t>&amp;</a:t>
            </a:r>
            <a:r>
              <a:rPr lang="zh-CN" altLang="zh-CN" sz="1600" b="1" spc="300" dirty="0"/>
              <a:t>应用（</a:t>
            </a:r>
            <a:r>
              <a:rPr lang="en-US" altLang="zh-CN" sz="1600" b="1" spc="300" dirty="0"/>
              <a:t>6-8</a:t>
            </a:r>
            <a:r>
              <a:rPr lang="zh-CN" altLang="zh-CN" sz="1600" b="1" spc="300" dirty="0"/>
              <a:t>篇）：</a:t>
            </a:r>
            <a:r>
              <a:rPr lang="zh-CN" altLang="zh-CN" sz="1400" spc="300" dirty="0"/>
              <a:t>包含超算基础设施资源、高性能计算框架软件、大数据应用服务平台、面向科学研究的科学数据管理软件与分析软件、面向科学研究的大规模可视化软件平台、数据与计算方法助力科学取得科学发现或学科领域数据与计算平台的优秀案列等。</a:t>
            </a:r>
            <a:endParaRPr lang="en-US" altLang="zh-CN" sz="1400" spc="300" dirty="0"/>
          </a:p>
          <a:p>
            <a:pPr>
              <a:lnSpc>
                <a:spcPct val="150000"/>
              </a:lnSpc>
            </a:pPr>
            <a:endParaRPr lang="zh-CN" altLang="zh-CN" sz="1400" spc="300" dirty="0"/>
          </a:p>
          <a:p>
            <a:pPr>
              <a:lnSpc>
                <a:spcPct val="150000"/>
              </a:lnSpc>
            </a:pPr>
            <a:r>
              <a:rPr lang="zh-CN" altLang="zh-CN" sz="1600" b="1" spc="300" dirty="0"/>
              <a:t>业界</a:t>
            </a:r>
            <a:r>
              <a:rPr lang="en-US" altLang="zh-CN" sz="1600" b="1" spc="300" dirty="0"/>
              <a:t>&amp;</a:t>
            </a:r>
            <a:r>
              <a:rPr lang="zh-CN" altLang="zh-CN" sz="1600" b="1" spc="300" dirty="0"/>
              <a:t>交流（</a:t>
            </a:r>
            <a:r>
              <a:rPr lang="en-US" altLang="zh-CN" sz="1600" b="1" spc="300" dirty="0"/>
              <a:t>3-4</a:t>
            </a:r>
            <a:r>
              <a:rPr lang="zh-CN" altLang="zh-CN" sz="1600" b="1" spc="300" dirty="0"/>
              <a:t>篇）：</a:t>
            </a:r>
            <a:r>
              <a:rPr lang="zh-CN" altLang="zh-CN" sz="1400" spc="300" dirty="0"/>
              <a:t>包含企业界的数据与计算平台、技术方案、国内外优秀的数据平台、软件推介，开源大赛信息等资讯。</a:t>
            </a:r>
          </a:p>
        </p:txBody>
      </p:sp>
    </p:spTree>
    <p:extLst>
      <p:ext uri="{BB962C8B-B14F-4D97-AF65-F5344CB8AC3E}">
        <p14:creationId xmlns:p14="http://schemas.microsoft.com/office/powerpoint/2010/main" val="2106413649"/>
      </p:ext>
    </p:extLst>
  </p:cSld>
  <p:clrMapOvr>
    <a:masterClrMapping/>
  </p:clrMapOvr>
  <p:transition spd="slow" advClick="0" advTm="763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anim calcmode="lin" valueType="num">
                                      <p:cBhvr>
                                        <p:cTn id="8" dur="1000" fill="hold"/>
                                        <p:tgtEl>
                                          <p:spTgt spid="260"/>
                                        </p:tgtEl>
                                        <p:attrNameLst>
                                          <p:attrName>ppt_x</p:attrName>
                                        </p:attrNameLst>
                                      </p:cBhvr>
                                      <p:tavLst>
                                        <p:tav tm="0">
                                          <p:val>
                                            <p:strVal val="#ppt_x"/>
                                          </p:val>
                                        </p:tav>
                                        <p:tav tm="100000">
                                          <p:val>
                                            <p:strVal val="#ppt_x"/>
                                          </p:val>
                                        </p:tav>
                                      </p:tavLst>
                                    </p:anim>
                                    <p:anim calcmode="lin" valueType="num">
                                      <p:cBhvr>
                                        <p:cTn id="9" dur="1000" fill="hold"/>
                                        <p:tgtEl>
                                          <p:spTgt spid="2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723" y="0"/>
            <a:ext cx="12219705" cy="68735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5" name="文本框 4"/>
          <p:cNvSpPr txBox="1"/>
          <p:nvPr/>
        </p:nvSpPr>
        <p:spPr>
          <a:xfrm>
            <a:off x="47723" y="714538"/>
            <a:ext cx="2950171" cy="369332"/>
          </a:xfrm>
          <a:prstGeom prst="rect">
            <a:avLst/>
          </a:prstGeom>
          <a:solidFill>
            <a:schemeClr val="accent1">
              <a:lumMod val="50000"/>
            </a:schemeClr>
          </a:solidFill>
        </p:spPr>
        <p:txBody>
          <a:bodyPr wrap="square" rtlCol="0">
            <a:spAutoFit/>
          </a:bodyPr>
          <a:lstStyle/>
          <a:p>
            <a:pPr algn="ctr"/>
            <a:r>
              <a:rPr lang="en-US" altLang="zh-CN" dirty="0">
                <a:solidFill>
                  <a:schemeClr val="bg1"/>
                </a:solidFill>
              </a:rPr>
              <a:t>Logo</a:t>
            </a:r>
            <a:r>
              <a:rPr lang="zh-CN" altLang="en-US" dirty="0">
                <a:solidFill>
                  <a:schemeClr val="bg1"/>
                </a:solidFill>
              </a:rPr>
              <a:t>方案</a:t>
            </a:r>
          </a:p>
        </p:txBody>
      </p:sp>
      <p:sp>
        <p:nvSpPr>
          <p:cNvPr id="7" name="矩形 6"/>
          <p:cNvSpPr/>
          <p:nvPr/>
        </p:nvSpPr>
        <p:spPr>
          <a:xfrm>
            <a:off x="6419850" y="899204"/>
            <a:ext cx="3568506" cy="1346522"/>
          </a:xfrm>
          <a:prstGeom prst="rect">
            <a:avLst/>
          </a:prstGeom>
        </p:spPr>
        <p:txBody>
          <a:bodyPr wrap="square">
            <a:spAutoFit/>
          </a:bodyPr>
          <a:lstStyle/>
          <a:p>
            <a:pPr algn="just">
              <a:lnSpc>
                <a:spcPct val="150000"/>
              </a:lnSpc>
            </a:pPr>
            <a:r>
              <a:rPr lang="en-US" altLang="zh-CN" sz="1400" spc="300" dirty="0"/>
              <a:t>Logo</a:t>
            </a:r>
            <a:r>
              <a:rPr lang="zh-CN" altLang="en-US" sz="1400" spc="300" dirty="0"/>
              <a:t>作为期刊整体视觉传达的重要组成部分，将用简化的视觉感受表达期刊的核心精神。将应用于公众号等主体账号作为标志露出。</a:t>
            </a:r>
            <a:endParaRPr lang="en-US" altLang="zh-CN" sz="1400" spc="300" dirty="0"/>
          </a:p>
        </p:txBody>
      </p:sp>
      <p:sp>
        <p:nvSpPr>
          <p:cNvPr id="8" name="椭圆 7"/>
          <p:cNvSpPr/>
          <p:nvPr/>
        </p:nvSpPr>
        <p:spPr>
          <a:xfrm rot="11174285">
            <a:off x="9273066" y="7997751"/>
            <a:ext cx="102364" cy="102364"/>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1174285">
            <a:off x="12900318" y="551275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a:stCxn id="20" idx="4"/>
          </p:cNvCxnSpPr>
          <p:nvPr/>
        </p:nvCxnSpPr>
        <p:spPr>
          <a:xfrm flipH="1" flipV="1">
            <a:off x="12041217" y="5281915"/>
            <a:ext cx="984484" cy="2315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20" idx="7"/>
          </p:cNvCxnSpPr>
          <p:nvPr/>
        </p:nvCxnSpPr>
        <p:spPr>
          <a:xfrm flipH="1">
            <a:off x="11691749" y="5696653"/>
            <a:ext cx="1233477" cy="5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20" idx="0"/>
          </p:cNvCxnSpPr>
          <p:nvPr/>
        </p:nvCxnSpPr>
        <p:spPr>
          <a:xfrm flipH="1">
            <a:off x="12343325" y="5738270"/>
            <a:ext cx="657798" cy="8968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3" name="图片 52"/>
          <p:cNvPicPr>
            <a:picLocks noChangeAspect="1"/>
          </p:cNvPicPr>
          <p:nvPr/>
        </p:nvPicPr>
        <p:blipFill rotWithShape="1">
          <a:blip r:embed="rId2" cstate="print">
            <a:extLst>
              <a:ext uri="{28A0092B-C50C-407E-A947-70E740481C1C}">
                <a14:useLocalDpi xmlns:a14="http://schemas.microsoft.com/office/drawing/2010/main" val="0"/>
              </a:ext>
            </a:extLst>
          </a:blip>
          <a:srcRect b="38040"/>
          <a:stretch/>
        </p:blipFill>
        <p:spPr>
          <a:xfrm>
            <a:off x="1596370" y="1847340"/>
            <a:ext cx="3718560" cy="1835660"/>
          </a:xfrm>
          <a:prstGeom prst="rect">
            <a:avLst/>
          </a:prstGeom>
        </p:spPr>
      </p:pic>
      <p:sp>
        <p:nvSpPr>
          <p:cNvPr id="56" name="文本框 55"/>
          <p:cNvSpPr txBox="1"/>
          <p:nvPr/>
        </p:nvSpPr>
        <p:spPr>
          <a:xfrm>
            <a:off x="2092045" y="3897781"/>
            <a:ext cx="3222885" cy="461665"/>
          </a:xfrm>
          <a:prstGeom prst="rect">
            <a:avLst/>
          </a:prstGeom>
          <a:noFill/>
        </p:spPr>
        <p:txBody>
          <a:bodyPr wrap="square" rtlCol="0">
            <a:spAutoFit/>
          </a:bodyPr>
          <a:lstStyle/>
          <a:p>
            <a:r>
              <a:rPr lang="en-US" altLang="zh-CN" sz="2400" dirty="0">
                <a:latin typeface="Georgia" panose="02040502050405020303" pitchFamily="18" charset="0"/>
                <a:ea typeface="Aunt-麦青体" panose="020B0604000101010104" pitchFamily="34" charset="-122"/>
                <a:cs typeface="Microsoft Himalaya" panose="01010100010101010101" pitchFamily="2" charset="0"/>
              </a:rPr>
              <a:t>Data </a:t>
            </a:r>
            <a:r>
              <a:rPr lang="en-US" altLang="zh-CN" dirty="0">
                <a:latin typeface="Georgia" panose="02040502050405020303" pitchFamily="18" charset="0"/>
                <a:ea typeface="Aunt-麦青体" panose="020B0604000101010104" pitchFamily="34" charset="-122"/>
                <a:cs typeface="Microsoft Himalaya" panose="01010100010101010101" pitchFamily="2" charset="0"/>
              </a:rPr>
              <a:t>&amp;</a:t>
            </a:r>
            <a:r>
              <a:rPr lang="en-US" altLang="zh-CN" sz="2400" dirty="0">
                <a:latin typeface="Georgia" panose="02040502050405020303" pitchFamily="18" charset="0"/>
                <a:ea typeface="Aunt-麦青体" panose="020B0604000101010104" pitchFamily="34" charset="-122"/>
                <a:cs typeface="Microsoft Himalaya" panose="01010100010101010101" pitchFamily="2" charset="0"/>
              </a:rPr>
              <a:t> Computing</a:t>
            </a:r>
            <a:endParaRPr lang="zh-CN" altLang="en-US" sz="2400" dirty="0">
              <a:latin typeface="Georgia" panose="02040502050405020303" pitchFamily="18" charset="0"/>
              <a:ea typeface="Aunt-麦青体" panose="020B0604000101010104" pitchFamily="34" charset="-122"/>
              <a:cs typeface="Microsoft Himalaya" panose="01010100010101010101" pitchFamily="2" charset="0"/>
            </a:endParaRPr>
          </a:p>
        </p:txBody>
      </p:sp>
      <p:sp>
        <p:nvSpPr>
          <p:cNvPr id="57" name="文本框 56"/>
          <p:cNvSpPr txBox="1"/>
          <p:nvPr/>
        </p:nvSpPr>
        <p:spPr>
          <a:xfrm>
            <a:off x="2439019" y="3598008"/>
            <a:ext cx="2792904" cy="461665"/>
          </a:xfrm>
          <a:prstGeom prst="rect">
            <a:avLst/>
          </a:prstGeom>
          <a:noFill/>
        </p:spPr>
        <p:txBody>
          <a:bodyPr wrap="square" rtlCol="0">
            <a:spAutoFit/>
          </a:bodyPr>
          <a:lstStyle/>
          <a:p>
            <a:r>
              <a:rPr lang="en-US" altLang="zh-CN" sz="2400" dirty="0">
                <a:latin typeface="Georgia" panose="02040502050405020303" pitchFamily="18" charset="0"/>
                <a:ea typeface="Microsoft Himalaya" panose="01010100010101010101" pitchFamily="2" charset="0"/>
                <a:cs typeface="Microsoft Himalaya" panose="01010100010101010101" pitchFamily="2" charset="0"/>
              </a:rPr>
              <a:t>Frontiers of</a:t>
            </a:r>
            <a:endParaRPr lang="zh-CN" altLang="en-US" sz="1600" dirty="0"/>
          </a:p>
        </p:txBody>
      </p:sp>
      <p:sp>
        <p:nvSpPr>
          <p:cNvPr id="58" name="文本框 57"/>
          <p:cNvSpPr txBox="1"/>
          <p:nvPr/>
        </p:nvSpPr>
        <p:spPr>
          <a:xfrm>
            <a:off x="1983893" y="4353096"/>
            <a:ext cx="2956213" cy="461665"/>
          </a:xfrm>
          <a:prstGeom prst="rect">
            <a:avLst/>
          </a:prstGeom>
          <a:noFill/>
        </p:spPr>
        <p:txBody>
          <a:bodyPr wrap="square" rtlCol="0">
            <a:spAutoFit/>
          </a:bodyPr>
          <a:lstStyle/>
          <a:p>
            <a:pPr algn="dist"/>
            <a:r>
              <a:rPr lang="zh-CN" altLang="en-US" sz="2400" dirty="0">
                <a:latin typeface="华文中宋" panose="02010600040101010101" pitchFamily="2" charset="-122"/>
                <a:ea typeface="华文中宋" panose="02010600040101010101" pitchFamily="2" charset="-122"/>
              </a:rPr>
              <a:t>数据与计算发展前沿</a:t>
            </a:r>
          </a:p>
        </p:txBody>
      </p:sp>
      <p:cxnSp>
        <p:nvCxnSpPr>
          <p:cNvPr id="59" name="直接连接符 58"/>
          <p:cNvCxnSpPr/>
          <p:nvPr/>
        </p:nvCxnSpPr>
        <p:spPr>
          <a:xfrm>
            <a:off x="2092045" y="4353096"/>
            <a:ext cx="2759355" cy="635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4" name="矩形 63"/>
          <p:cNvSpPr/>
          <p:nvPr/>
        </p:nvSpPr>
        <p:spPr>
          <a:xfrm>
            <a:off x="6419850" y="2987134"/>
            <a:ext cx="3613150" cy="2314544"/>
          </a:xfrm>
          <a:prstGeom prst="rect">
            <a:avLst/>
          </a:prstGeom>
        </p:spPr>
        <p:txBody>
          <a:bodyPr wrap="square">
            <a:spAutoFit/>
          </a:bodyPr>
          <a:lstStyle/>
          <a:p>
            <a:pPr algn="just">
              <a:lnSpc>
                <a:spcPct val="150000"/>
              </a:lnSpc>
            </a:pPr>
            <a:r>
              <a:rPr lang="zh-CN" altLang="en-US" sz="1400" spc="300" dirty="0"/>
              <a:t>提取</a:t>
            </a:r>
            <a:r>
              <a:rPr lang="en-US" altLang="zh-CN" sz="1400" spc="300" dirty="0"/>
              <a:t>Data</a:t>
            </a:r>
            <a:r>
              <a:rPr lang="zh-CN" altLang="en-US" sz="1400" spc="300" dirty="0"/>
              <a:t>和</a:t>
            </a:r>
            <a:r>
              <a:rPr lang="en-US" altLang="zh-CN" sz="1400" spc="300" dirty="0"/>
              <a:t>Computing</a:t>
            </a:r>
            <a:r>
              <a:rPr lang="zh-CN" altLang="en-US" sz="1400" spc="300" dirty="0"/>
              <a:t>的</a:t>
            </a:r>
            <a:r>
              <a:rPr lang="en-US" altLang="zh-CN" sz="1400" spc="300" dirty="0"/>
              <a:t>D</a:t>
            </a:r>
            <a:r>
              <a:rPr lang="zh-CN" altLang="en-US" sz="1400" spc="300" dirty="0"/>
              <a:t>和</a:t>
            </a:r>
            <a:r>
              <a:rPr lang="en-US" altLang="zh-CN" sz="1400" spc="300" dirty="0"/>
              <a:t>C</a:t>
            </a:r>
            <a:r>
              <a:rPr lang="zh-CN" altLang="en-US" sz="1400" spc="300" dirty="0"/>
              <a:t>，极简象征了期刊主题数据与计算。</a:t>
            </a:r>
            <a:endParaRPr lang="en-US" altLang="zh-CN" sz="1400" spc="300" dirty="0"/>
          </a:p>
          <a:p>
            <a:pPr algn="just">
              <a:lnSpc>
                <a:spcPct val="150000"/>
              </a:lnSpc>
            </a:pPr>
            <a:r>
              <a:rPr lang="zh-CN" altLang="en-US" sz="1400" spc="300" dirty="0"/>
              <a:t>整体轮廓为抽象的眼睛，表现观察、聚焦、关注数据与计算的发展。</a:t>
            </a:r>
            <a:endParaRPr lang="en-US" altLang="zh-CN" sz="1400" spc="300" dirty="0"/>
          </a:p>
          <a:p>
            <a:pPr algn="just">
              <a:lnSpc>
                <a:spcPct val="150000"/>
              </a:lnSpc>
            </a:pPr>
            <a:r>
              <a:rPr lang="zh-CN" altLang="en-US" sz="1400" spc="300" dirty="0"/>
              <a:t>未封闭的半形轮廓，传达对未来前沿与无限性的探求。</a:t>
            </a:r>
            <a:endParaRPr lang="en-US" altLang="zh-CN" sz="1400" spc="300" dirty="0"/>
          </a:p>
          <a:p>
            <a:pPr algn="just">
              <a:lnSpc>
                <a:spcPct val="150000"/>
              </a:lnSpc>
            </a:pPr>
            <a:endParaRPr lang="en-US" altLang="zh-CN" sz="1400" spc="300" dirty="0"/>
          </a:p>
        </p:txBody>
      </p:sp>
      <p:sp>
        <p:nvSpPr>
          <p:cNvPr id="65" name="文本框 64"/>
          <p:cNvSpPr txBox="1"/>
          <p:nvPr/>
        </p:nvSpPr>
        <p:spPr>
          <a:xfrm>
            <a:off x="6475277" y="2553262"/>
            <a:ext cx="3513079" cy="369332"/>
          </a:xfrm>
          <a:prstGeom prst="rect">
            <a:avLst/>
          </a:prstGeom>
          <a:solidFill>
            <a:schemeClr val="accent1">
              <a:lumMod val="50000"/>
            </a:schemeClr>
          </a:solidFill>
        </p:spPr>
        <p:txBody>
          <a:bodyPr wrap="square" rtlCol="0">
            <a:spAutoFit/>
          </a:bodyPr>
          <a:lstStyle/>
          <a:p>
            <a:pPr algn="ctr"/>
            <a:r>
              <a:rPr lang="en-US" altLang="zh-CN" dirty="0">
                <a:solidFill>
                  <a:schemeClr val="bg1"/>
                </a:solidFill>
              </a:rPr>
              <a:t>Logo</a:t>
            </a:r>
            <a:r>
              <a:rPr lang="zh-CN" altLang="en-US" dirty="0">
                <a:solidFill>
                  <a:schemeClr val="bg1"/>
                </a:solidFill>
              </a:rPr>
              <a:t>设计理念</a:t>
            </a:r>
          </a:p>
        </p:txBody>
      </p:sp>
    </p:spTree>
    <p:extLst>
      <p:ext uri="{BB962C8B-B14F-4D97-AF65-F5344CB8AC3E}">
        <p14:creationId xmlns:p14="http://schemas.microsoft.com/office/powerpoint/2010/main" val="149927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1000"/>
                                        <p:tgtEl>
                                          <p:spTgt spid="64"/>
                                        </p:tgtEl>
                                      </p:cBhvr>
                                    </p:animEffect>
                                    <p:anim calcmode="lin" valueType="num">
                                      <p:cBhvr>
                                        <p:cTn id="20" dur="1000" fill="hold"/>
                                        <p:tgtEl>
                                          <p:spTgt spid="64"/>
                                        </p:tgtEl>
                                        <p:attrNameLst>
                                          <p:attrName>ppt_x</p:attrName>
                                        </p:attrNameLst>
                                      </p:cBhvr>
                                      <p:tavLst>
                                        <p:tav tm="0">
                                          <p:val>
                                            <p:strVal val="#ppt_x"/>
                                          </p:val>
                                        </p:tav>
                                        <p:tav tm="100000">
                                          <p:val>
                                            <p:strVal val="#ppt_x"/>
                                          </p:val>
                                        </p:tav>
                                      </p:tavLst>
                                    </p:anim>
                                    <p:anim calcmode="lin" valueType="num">
                                      <p:cBhvr>
                                        <p:cTn id="21" dur="1000" fill="hold"/>
                                        <p:tgtEl>
                                          <p:spTgt spid="6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64" grpId="0"/>
      <p:bldP spid="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0839"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7" name="文本框 6"/>
          <p:cNvSpPr txBox="1"/>
          <p:nvPr/>
        </p:nvSpPr>
        <p:spPr>
          <a:xfrm>
            <a:off x="11267" y="518278"/>
            <a:ext cx="2840091"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封面风格展示 日常刊</a:t>
            </a:r>
          </a:p>
        </p:txBody>
      </p:sp>
      <p:sp>
        <p:nvSpPr>
          <p:cNvPr id="8" name="矩形 7"/>
          <p:cNvSpPr/>
          <p:nvPr/>
        </p:nvSpPr>
        <p:spPr>
          <a:xfrm>
            <a:off x="4878461" y="5884842"/>
            <a:ext cx="5858169" cy="739177"/>
          </a:xfrm>
          <a:prstGeom prst="rect">
            <a:avLst/>
          </a:prstGeom>
        </p:spPr>
        <p:txBody>
          <a:bodyPr wrap="square">
            <a:spAutoFit/>
          </a:bodyPr>
          <a:lstStyle/>
          <a:p>
            <a:pPr algn="just">
              <a:lnSpc>
                <a:spcPct val="150000"/>
              </a:lnSpc>
            </a:pPr>
            <a:r>
              <a:rPr lang="zh-CN" altLang="en-US" sz="1400" spc="300" dirty="0"/>
              <a:t>两种刊头方案应用</a:t>
            </a:r>
            <a:r>
              <a:rPr lang="en-US" altLang="zh-CN" sz="1400" spc="300" dirty="0"/>
              <a:t>. </a:t>
            </a:r>
            <a:r>
              <a:rPr lang="zh-CN" altLang="en-US" sz="1400" spc="300" dirty="0"/>
              <a:t>建议采用科技感图片</a:t>
            </a:r>
            <a:r>
              <a:rPr lang="en-US" altLang="zh-CN" sz="1400" spc="300" dirty="0"/>
              <a:t>, </a:t>
            </a:r>
            <a:r>
              <a:rPr lang="zh-CN" altLang="en-US" sz="1400" spc="300" dirty="0"/>
              <a:t>统一日常刊风格</a:t>
            </a:r>
            <a:endParaRPr lang="en-US" altLang="zh-CN" sz="1400" spc="300" dirty="0"/>
          </a:p>
          <a:p>
            <a:pPr algn="just">
              <a:lnSpc>
                <a:spcPct val="150000"/>
              </a:lnSpc>
            </a:pPr>
            <a:endParaRPr lang="en-US" altLang="zh-CN" sz="1600" dirty="0"/>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6156" t="10064" r="12659" b="11662"/>
          <a:stretch/>
        </p:blipFill>
        <p:spPr>
          <a:xfrm>
            <a:off x="8416599" y="1063354"/>
            <a:ext cx="3208327" cy="4550758"/>
          </a:xfrm>
          <a:prstGeom prst="rect">
            <a:avLst/>
          </a:prstGeom>
        </p:spPr>
      </p:pic>
      <p:sp>
        <p:nvSpPr>
          <p:cNvPr id="23" name="文本框 22"/>
          <p:cNvSpPr txBox="1"/>
          <p:nvPr/>
        </p:nvSpPr>
        <p:spPr>
          <a:xfrm>
            <a:off x="715463" y="2613385"/>
            <a:ext cx="3467554" cy="523220"/>
          </a:xfrm>
          <a:prstGeom prst="rect">
            <a:avLst/>
          </a:prstGeom>
          <a:noFill/>
        </p:spPr>
        <p:txBody>
          <a:bodyPr wrap="square" rtlCol="0">
            <a:spAutoFit/>
          </a:bodyPr>
          <a:lstStyle/>
          <a:p>
            <a:r>
              <a:rPr lang="zh-CN" altLang="en-US" sz="2800" dirty="0">
                <a:latin typeface="华文中宋" panose="02010600040101010101" pitchFamily="2" charset="-122"/>
                <a:ea typeface="华文中宋" panose="02010600040101010101" pitchFamily="2" charset="-122"/>
              </a:rPr>
              <a:t>数据与计算发展前沿</a:t>
            </a:r>
          </a:p>
        </p:txBody>
      </p:sp>
      <p:sp>
        <p:nvSpPr>
          <p:cNvPr id="24" name="文本框 23"/>
          <p:cNvSpPr txBox="1"/>
          <p:nvPr/>
        </p:nvSpPr>
        <p:spPr>
          <a:xfrm>
            <a:off x="767796" y="4323643"/>
            <a:ext cx="3222885" cy="523220"/>
          </a:xfrm>
          <a:prstGeom prst="rect">
            <a:avLst/>
          </a:prstGeom>
          <a:noFill/>
        </p:spPr>
        <p:txBody>
          <a:bodyPr wrap="square" rtlCol="0">
            <a:spAutoFit/>
          </a:bodyPr>
          <a:lstStyle/>
          <a:p>
            <a:r>
              <a:rPr lang="en-US" altLang="zh-CN" sz="2800" dirty="0">
                <a:latin typeface="Georgia" panose="02040502050405020303" pitchFamily="18" charset="0"/>
                <a:ea typeface="Aunt-麦青体" panose="020B0604000101010104" pitchFamily="34" charset="-122"/>
                <a:cs typeface="Microsoft Himalaya" panose="01010100010101010101" pitchFamily="2" charset="0"/>
              </a:rPr>
              <a:t>Data </a:t>
            </a:r>
            <a:r>
              <a:rPr lang="en-US" altLang="zh-CN" sz="2000" dirty="0">
                <a:latin typeface="Georgia" panose="02040502050405020303" pitchFamily="18" charset="0"/>
                <a:ea typeface="Aunt-麦青体" panose="020B0604000101010104" pitchFamily="34" charset="-122"/>
                <a:cs typeface="Microsoft Himalaya" panose="01010100010101010101" pitchFamily="2" charset="0"/>
              </a:rPr>
              <a:t>&amp;</a:t>
            </a:r>
            <a:r>
              <a:rPr lang="en-US" altLang="zh-CN" sz="2800" dirty="0">
                <a:latin typeface="Georgia" panose="02040502050405020303" pitchFamily="18" charset="0"/>
                <a:ea typeface="Aunt-麦青体" panose="020B0604000101010104" pitchFamily="34" charset="-122"/>
                <a:cs typeface="Microsoft Himalaya" panose="01010100010101010101" pitchFamily="2" charset="0"/>
              </a:rPr>
              <a:t> Computing</a:t>
            </a:r>
            <a:endParaRPr lang="zh-CN" altLang="en-US" sz="2800" dirty="0">
              <a:latin typeface="Georgia" panose="02040502050405020303" pitchFamily="18" charset="0"/>
              <a:ea typeface="Aunt-麦青体" panose="020B0604000101010104" pitchFamily="34" charset="-122"/>
              <a:cs typeface="Microsoft Himalaya" panose="01010100010101010101" pitchFamily="2" charset="0"/>
            </a:endParaRPr>
          </a:p>
        </p:txBody>
      </p:sp>
      <p:sp>
        <p:nvSpPr>
          <p:cNvPr id="25" name="文本框 24"/>
          <p:cNvSpPr txBox="1"/>
          <p:nvPr/>
        </p:nvSpPr>
        <p:spPr>
          <a:xfrm>
            <a:off x="764956" y="3929991"/>
            <a:ext cx="2792904" cy="523220"/>
          </a:xfrm>
          <a:prstGeom prst="rect">
            <a:avLst/>
          </a:prstGeom>
          <a:noFill/>
        </p:spPr>
        <p:txBody>
          <a:bodyPr wrap="square" rtlCol="0">
            <a:spAutoFit/>
          </a:bodyPr>
          <a:lstStyle/>
          <a:p>
            <a:r>
              <a:rPr lang="en-US" altLang="zh-CN" sz="2800" dirty="0">
                <a:latin typeface="Georgia" panose="02040502050405020303" pitchFamily="18" charset="0"/>
                <a:ea typeface="Microsoft Himalaya" panose="01010100010101010101" pitchFamily="2" charset="0"/>
                <a:cs typeface="Microsoft Himalaya" panose="01010100010101010101" pitchFamily="2" charset="0"/>
              </a:rPr>
              <a:t>Frontiers of</a:t>
            </a:r>
            <a:endParaRPr lang="zh-CN" altLang="en-US" dirty="0"/>
          </a:p>
        </p:txBody>
      </p:sp>
      <p:sp>
        <p:nvSpPr>
          <p:cNvPr id="26" name="文本框 25"/>
          <p:cNvSpPr txBox="1"/>
          <p:nvPr/>
        </p:nvSpPr>
        <p:spPr>
          <a:xfrm>
            <a:off x="680450" y="4873762"/>
            <a:ext cx="3467554" cy="523220"/>
          </a:xfrm>
          <a:prstGeom prst="rect">
            <a:avLst/>
          </a:prstGeom>
          <a:noFill/>
        </p:spPr>
        <p:txBody>
          <a:bodyPr wrap="square" rtlCol="0">
            <a:spAutoFit/>
          </a:bodyPr>
          <a:lstStyle/>
          <a:p>
            <a:r>
              <a:rPr lang="zh-CN" altLang="en-US" sz="2800" dirty="0">
                <a:latin typeface="华文中宋" panose="02010600040101010101" pitchFamily="2" charset="-122"/>
                <a:ea typeface="华文中宋" panose="02010600040101010101" pitchFamily="2" charset="-122"/>
              </a:rPr>
              <a:t>数据与计算发展前沿</a:t>
            </a:r>
          </a:p>
        </p:txBody>
      </p:sp>
      <p:cxnSp>
        <p:nvCxnSpPr>
          <p:cNvPr id="27" name="直接连接符 26"/>
          <p:cNvCxnSpPr/>
          <p:nvPr/>
        </p:nvCxnSpPr>
        <p:spPr>
          <a:xfrm>
            <a:off x="835643" y="4853041"/>
            <a:ext cx="314325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8" name="文本框 27"/>
          <p:cNvSpPr txBox="1"/>
          <p:nvPr/>
        </p:nvSpPr>
        <p:spPr>
          <a:xfrm>
            <a:off x="3123193" y="4099268"/>
            <a:ext cx="1566472" cy="184666"/>
          </a:xfrm>
          <a:prstGeom prst="rect">
            <a:avLst/>
          </a:prstGeom>
          <a:noFill/>
        </p:spPr>
        <p:txBody>
          <a:bodyPr wrap="square" rtlCol="0">
            <a:spAutoFit/>
          </a:bodyPr>
          <a:lstStyle/>
          <a:p>
            <a:r>
              <a:rPr lang="en-US" altLang="zh-CN" sz="300" dirty="0"/>
              <a:t>2019</a:t>
            </a:r>
            <a:r>
              <a:rPr lang="zh-CN" altLang="en-US" sz="300" dirty="0"/>
              <a:t>年第</a:t>
            </a:r>
            <a:r>
              <a:rPr lang="en-US" altLang="zh-CN" sz="300" dirty="0"/>
              <a:t>8</a:t>
            </a:r>
            <a:r>
              <a:rPr lang="zh-CN" altLang="en-US" sz="300" dirty="0"/>
              <a:t>卷 第</a:t>
            </a:r>
            <a:r>
              <a:rPr lang="en-US" altLang="zh-CN" sz="300" dirty="0"/>
              <a:t>3</a:t>
            </a:r>
            <a:r>
              <a:rPr lang="zh-CN" altLang="en-US" sz="300" dirty="0"/>
              <a:t>期（总第</a:t>
            </a:r>
            <a:r>
              <a:rPr lang="en-US" altLang="zh-CN" sz="300" dirty="0"/>
              <a:t>45</a:t>
            </a:r>
            <a:r>
              <a:rPr lang="zh-CN" altLang="en-US" sz="300" dirty="0"/>
              <a:t>期）</a:t>
            </a:r>
            <a:endParaRPr lang="en-US" altLang="zh-CN" sz="300" dirty="0"/>
          </a:p>
          <a:p>
            <a:r>
              <a:rPr lang="en-US" altLang="zh-CN" sz="300" dirty="0"/>
              <a:t>Vol.8 No.3</a:t>
            </a:r>
            <a:endParaRPr lang="zh-CN" altLang="en-US" sz="300" dirty="0"/>
          </a:p>
        </p:txBody>
      </p:sp>
      <p:pic>
        <p:nvPicPr>
          <p:cNvPr id="29" name="图片 28"/>
          <p:cNvPicPr>
            <a:picLocks noChangeAspect="1"/>
          </p:cNvPicPr>
          <p:nvPr/>
        </p:nvPicPr>
        <p:blipFill rotWithShape="1">
          <a:blip r:embed="rId3">
            <a:extLst>
              <a:ext uri="{28A0092B-C50C-407E-A947-70E740481C1C}">
                <a14:useLocalDpi xmlns:a14="http://schemas.microsoft.com/office/drawing/2010/main" val="0"/>
              </a:ext>
            </a:extLst>
          </a:blip>
          <a:srcRect b="9307"/>
          <a:stretch/>
        </p:blipFill>
        <p:spPr>
          <a:xfrm>
            <a:off x="750635" y="1703121"/>
            <a:ext cx="3340550" cy="916439"/>
          </a:xfrm>
          <a:prstGeom prst="rect">
            <a:avLst/>
          </a:prstGeom>
        </p:spPr>
      </p:pic>
      <p:pic>
        <p:nvPicPr>
          <p:cNvPr id="14" name="图片 13">
            <a:extLst>
              <a:ext uri="{FF2B5EF4-FFF2-40B4-BE49-F238E27FC236}">
                <a16:creationId xmlns:a16="http://schemas.microsoft.com/office/drawing/2014/main" id="{6BA32373-2DA7-4CA3-980F-DA11B43BA126}"/>
              </a:ext>
            </a:extLst>
          </p:cNvPr>
          <p:cNvPicPr>
            <a:picLocks noChangeAspect="1"/>
          </p:cNvPicPr>
          <p:nvPr/>
        </p:nvPicPr>
        <p:blipFill rotWithShape="1">
          <a:blip r:embed="rId4">
            <a:extLst>
              <a:ext uri="{28A0092B-C50C-407E-A947-70E740481C1C}">
                <a14:useLocalDpi xmlns:a14="http://schemas.microsoft.com/office/drawing/2010/main" val="0"/>
              </a:ext>
            </a:extLst>
          </a:blip>
          <a:srcRect l="6540" t="4325" r="6345" b="4595"/>
          <a:stretch/>
        </p:blipFill>
        <p:spPr>
          <a:xfrm>
            <a:off x="4608188" y="1082578"/>
            <a:ext cx="3371364" cy="4562848"/>
          </a:xfrm>
          <a:prstGeom prst="rect">
            <a:avLst/>
          </a:prstGeom>
        </p:spPr>
      </p:pic>
    </p:spTree>
    <p:extLst>
      <p:ext uri="{BB962C8B-B14F-4D97-AF65-F5344CB8AC3E}">
        <p14:creationId xmlns:p14="http://schemas.microsoft.com/office/powerpoint/2010/main" val="269901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6" name="文本框 5"/>
          <p:cNvSpPr txBox="1"/>
          <p:nvPr/>
        </p:nvSpPr>
        <p:spPr>
          <a:xfrm>
            <a:off x="-1" y="516235"/>
            <a:ext cx="2985425"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封面风格展示  特刊 专刊</a:t>
            </a:r>
          </a:p>
        </p:txBody>
      </p:sp>
      <p:sp>
        <p:nvSpPr>
          <p:cNvPr id="9" name="矩形 8"/>
          <p:cNvSpPr/>
          <p:nvPr/>
        </p:nvSpPr>
        <p:spPr>
          <a:xfrm>
            <a:off x="6699362" y="1895412"/>
            <a:ext cx="2971931" cy="3000821"/>
          </a:xfrm>
          <a:prstGeom prst="rect">
            <a:avLst/>
          </a:prstGeom>
        </p:spPr>
        <p:txBody>
          <a:bodyPr wrap="square">
            <a:spAutoFit/>
          </a:bodyPr>
          <a:lstStyle/>
          <a:p>
            <a:pPr algn="just">
              <a:lnSpc>
                <a:spcPct val="150000"/>
              </a:lnSpc>
            </a:pPr>
            <a:r>
              <a:rPr lang="zh-CN" altLang="en-US" sz="1400" b="1" spc="300" dirty="0"/>
              <a:t>特刊、专刊应用方案：</a:t>
            </a:r>
            <a:endParaRPr lang="en-US" altLang="zh-CN" sz="1400" b="1" spc="300" dirty="0"/>
          </a:p>
          <a:p>
            <a:pPr algn="just">
              <a:lnSpc>
                <a:spcPct val="150000"/>
              </a:lnSpc>
            </a:pPr>
            <a:r>
              <a:rPr lang="zh-CN" altLang="en-US" sz="1400" spc="300" dirty="0"/>
              <a:t>当期刊为纪念某一节日、事件、人物等而编辑的专刊。</a:t>
            </a:r>
          </a:p>
          <a:p>
            <a:pPr algn="just">
              <a:lnSpc>
                <a:spcPct val="150000"/>
              </a:lnSpc>
            </a:pPr>
            <a:r>
              <a:rPr lang="zh-CN" altLang="en-US" sz="1400" spc="300" dirty="0"/>
              <a:t>或在定期发行的基础上，因某些特别的事件，独立发行的特刊。可采用手绘和矢量图插画风格，更加贴合当期主题，并区别于日常刊。</a:t>
            </a:r>
            <a:endParaRPr lang="en-US" altLang="zh-CN" sz="1400" spc="300" dirty="0"/>
          </a:p>
          <a:p>
            <a:pPr algn="just">
              <a:lnSpc>
                <a:spcPct val="150000"/>
              </a:lnSpc>
            </a:pPr>
            <a:endParaRPr lang="en-US" altLang="zh-CN" sz="1400" spc="300" dirty="0"/>
          </a:p>
        </p:txBody>
      </p:sp>
      <p:cxnSp>
        <p:nvCxnSpPr>
          <p:cNvPr id="10" name="直接连接符 9"/>
          <p:cNvCxnSpPr>
            <a:endCxn id="14" idx="1"/>
          </p:cNvCxnSpPr>
          <p:nvPr/>
        </p:nvCxnSpPr>
        <p:spPr>
          <a:xfrm flipH="1">
            <a:off x="11141493" y="0"/>
            <a:ext cx="475106" cy="4421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15" idx="7"/>
            <a:endCxn id="22" idx="4"/>
          </p:cNvCxnSpPr>
          <p:nvPr/>
        </p:nvCxnSpPr>
        <p:spPr>
          <a:xfrm>
            <a:off x="10572175" y="1630581"/>
            <a:ext cx="356469" cy="11781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17" idx="3"/>
            <a:endCxn id="14" idx="0"/>
          </p:cNvCxnSpPr>
          <p:nvPr/>
        </p:nvCxnSpPr>
        <p:spPr>
          <a:xfrm flipH="1" flipV="1">
            <a:off x="11185393" y="516766"/>
            <a:ext cx="544738" cy="5233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21" idx="2"/>
            <a:endCxn id="14" idx="6"/>
          </p:cNvCxnSpPr>
          <p:nvPr/>
        </p:nvCxnSpPr>
        <p:spPr>
          <a:xfrm flipH="1" flipV="1">
            <a:off x="11088994" y="644497"/>
            <a:ext cx="254557" cy="13799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rot="4922515">
            <a:off x="10960173" y="419277"/>
            <a:ext cx="226310" cy="22631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4922515">
            <a:off x="10288573" y="1377859"/>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stCxn id="14" idx="5"/>
            <a:endCxn id="15" idx="1"/>
          </p:cNvCxnSpPr>
          <p:nvPr/>
        </p:nvCxnSpPr>
        <p:spPr>
          <a:xfrm flipH="1">
            <a:off x="10541295" y="622752"/>
            <a:ext cx="463868" cy="7869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rot="4922515">
            <a:off x="11710434" y="1001347"/>
            <a:ext cx="195205" cy="1952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a:stCxn id="17" idx="6"/>
            <a:endCxn id="21" idx="1"/>
          </p:cNvCxnSpPr>
          <p:nvPr/>
        </p:nvCxnSpPr>
        <p:spPr>
          <a:xfrm flipH="1">
            <a:off x="11410283" y="1195612"/>
            <a:ext cx="411266" cy="8461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5" idx="0"/>
            <a:endCxn id="21" idx="3"/>
          </p:cNvCxnSpPr>
          <p:nvPr/>
        </p:nvCxnSpPr>
        <p:spPr>
          <a:xfrm>
            <a:off x="10602484" y="1513739"/>
            <a:ext cx="681640" cy="5456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22" idx="1"/>
            <a:endCxn id="21" idx="5"/>
          </p:cNvCxnSpPr>
          <p:nvPr/>
        </p:nvCxnSpPr>
        <p:spPr>
          <a:xfrm flipV="1">
            <a:off x="11108874" y="2185522"/>
            <a:ext cx="192887" cy="5171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rot="4922515">
            <a:off x="11265947" y="2023549"/>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rot="4922515">
            <a:off x="10927554" y="2679882"/>
            <a:ext cx="226310" cy="226310"/>
          </a:xfrm>
          <a:prstGeom prst="ellipse">
            <a:avLst/>
          </a:prstGeom>
          <a:solidFill>
            <a:srgbClr val="18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a:stCxn id="35" idx="5"/>
          </p:cNvCxnSpPr>
          <p:nvPr/>
        </p:nvCxnSpPr>
        <p:spPr>
          <a:xfrm rot="1714356">
            <a:off x="11685769" y="4590573"/>
            <a:ext cx="391358" cy="8866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35" idx="3"/>
            <a:endCxn id="28" idx="0"/>
          </p:cNvCxnSpPr>
          <p:nvPr/>
        </p:nvCxnSpPr>
        <p:spPr>
          <a:xfrm flipH="1">
            <a:off x="10617169" y="4474441"/>
            <a:ext cx="1163932" cy="5724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27" idx="6"/>
          </p:cNvCxnSpPr>
          <p:nvPr/>
        </p:nvCxnSpPr>
        <p:spPr>
          <a:xfrm>
            <a:off x="11199985" y="4018254"/>
            <a:ext cx="714762" cy="352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7" idx="4"/>
            <a:endCxn id="28" idx="0"/>
          </p:cNvCxnSpPr>
          <p:nvPr/>
        </p:nvCxnSpPr>
        <p:spPr>
          <a:xfrm flipH="1">
            <a:off x="10617169" y="4081330"/>
            <a:ext cx="368878" cy="965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rot="1714356">
            <a:off x="10903763" y="3785108"/>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714356">
            <a:off x="10484014" y="5035960"/>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a:stCxn id="22" idx="7"/>
            <a:endCxn id="27" idx="1"/>
          </p:cNvCxnSpPr>
          <p:nvPr/>
        </p:nvCxnSpPr>
        <p:spPr>
          <a:xfrm flipH="1">
            <a:off x="11016876" y="2861202"/>
            <a:ext cx="114153" cy="9303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34" idx="2"/>
            <a:endCxn id="28" idx="6"/>
          </p:cNvCxnSpPr>
          <p:nvPr/>
        </p:nvCxnSpPr>
        <p:spPr>
          <a:xfrm flipH="1" flipV="1">
            <a:off x="10653194" y="5169115"/>
            <a:ext cx="1135792" cy="2719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7" idx="0"/>
            <a:endCxn id="33" idx="3"/>
          </p:cNvCxnSpPr>
          <p:nvPr/>
        </p:nvCxnSpPr>
        <p:spPr>
          <a:xfrm flipV="1">
            <a:off x="11136909" y="2987532"/>
            <a:ext cx="810516" cy="8167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35" idx="0"/>
          </p:cNvCxnSpPr>
          <p:nvPr/>
        </p:nvCxnSpPr>
        <p:spPr>
          <a:xfrm flipV="1">
            <a:off x="11943756" y="2954623"/>
            <a:ext cx="182876" cy="13884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rot="1714356">
            <a:off x="11943749" y="2871984"/>
            <a:ext cx="180150" cy="180150"/>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1714356">
            <a:off x="11775581" y="5383590"/>
            <a:ext cx="220134" cy="22013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rot="1714356">
            <a:off x="11776482" y="4329286"/>
            <a:ext cx="226310" cy="226310"/>
          </a:xfrm>
          <a:prstGeom prst="ellipse">
            <a:avLst/>
          </a:prstGeom>
          <a:solidFill>
            <a:srgbClr val="18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a:stCxn id="38" idx="2"/>
            <a:endCxn id="28" idx="5"/>
          </p:cNvCxnSpPr>
          <p:nvPr/>
        </p:nvCxnSpPr>
        <p:spPr>
          <a:xfrm flipH="1" flipV="1">
            <a:off x="10599562" y="5212434"/>
            <a:ext cx="669085" cy="11166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8" idx="7"/>
            <a:endCxn id="34" idx="4"/>
          </p:cNvCxnSpPr>
          <p:nvPr/>
        </p:nvCxnSpPr>
        <p:spPr>
          <a:xfrm flipV="1">
            <a:off x="11558430" y="5590319"/>
            <a:ext cx="274576" cy="76956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rot="1714356">
            <a:off x="11249439" y="6246775"/>
            <a:ext cx="315430" cy="3154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a:stCxn id="21" idx="7"/>
            <a:endCxn id="33" idx="1"/>
          </p:cNvCxnSpPr>
          <p:nvPr/>
        </p:nvCxnSpPr>
        <p:spPr>
          <a:xfrm>
            <a:off x="11427920" y="2167885"/>
            <a:ext cx="580431" cy="70777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3" idx="2"/>
            <a:endCxn id="22" idx="0"/>
          </p:cNvCxnSpPr>
          <p:nvPr/>
        </p:nvCxnSpPr>
        <p:spPr>
          <a:xfrm flipH="1" flipV="1">
            <a:off x="11152774" y="2777371"/>
            <a:ext cx="801945" cy="1416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886"/>
          <a:stretch/>
        </p:blipFill>
        <p:spPr>
          <a:xfrm>
            <a:off x="1948128" y="1357542"/>
            <a:ext cx="3219446" cy="4678870"/>
          </a:xfrm>
          <a:prstGeom prst="rect">
            <a:avLst/>
          </a:prstGeom>
        </p:spPr>
      </p:pic>
    </p:spTree>
    <p:extLst>
      <p:ext uri="{BB962C8B-B14F-4D97-AF65-F5344CB8AC3E}">
        <p14:creationId xmlns:p14="http://schemas.microsoft.com/office/powerpoint/2010/main" val="161454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95"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6" name="文本框 5"/>
          <p:cNvSpPr txBox="1"/>
          <p:nvPr/>
        </p:nvSpPr>
        <p:spPr>
          <a:xfrm>
            <a:off x="0" y="590690"/>
            <a:ext cx="2076138"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版式</a:t>
            </a:r>
          </a:p>
        </p:txBody>
      </p:sp>
      <p:sp>
        <p:nvSpPr>
          <p:cNvPr id="48" name="矩形 47"/>
          <p:cNvSpPr/>
          <p:nvPr/>
        </p:nvSpPr>
        <p:spPr>
          <a:xfrm>
            <a:off x="838830" y="1735829"/>
            <a:ext cx="1836914" cy="1992853"/>
          </a:xfrm>
          <a:prstGeom prst="rect">
            <a:avLst/>
          </a:prstGeom>
        </p:spPr>
        <p:txBody>
          <a:bodyPr wrap="square">
            <a:spAutoFit/>
          </a:bodyPr>
          <a:lstStyle/>
          <a:p>
            <a:pPr algn="just">
              <a:lnSpc>
                <a:spcPct val="150000"/>
              </a:lnSpc>
            </a:pPr>
            <a:r>
              <a:rPr lang="zh-CN" altLang="en-US" sz="1400" spc="300" dirty="0"/>
              <a:t>根据期刊原有板块划分，使区块分割更加清晰有效，通过辅助图形是使视觉传达更为统一</a:t>
            </a:r>
            <a:endParaRPr lang="en-US" altLang="zh-CN" sz="1400" spc="300" dirty="0"/>
          </a:p>
        </p:txBody>
      </p:sp>
      <p:pic>
        <p:nvPicPr>
          <p:cNvPr id="55" name="图片 54"/>
          <p:cNvPicPr>
            <a:picLocks noChangeAspect="1"/>
          </p:cNvPicPr>
          <p:nvPr/>
        </p:nvPicPr>
        <p:blipFill rotWithShape="1">
          <a:blip r:embed="rId2">
            <a:extLst>
              <a:ext uri="{28A0092B-C50C-407E-A947-70E740481C1C}">
                <a14:useLocalDpi xmlns:a14="http://schemas.microsoft.com/office/drawing/2010/main" val="0"/>
              </a:ext>
            </a:extLst>
          </a:blip>
          <a:srcRect l="400" t="820" r="295" b="1432"/>
          <a:stretch/>
        </p:blipFill>
        <p:spPr>
          <a:xfrm>
            <a:off x="3220692" y="779487"/>
            <a:ext cx="8359210" cy="5299023"/>
          </a:xfrm>
          <a:prstGeom prst="rect">
            <a:avLst/>
          </a:prstGeom>
          <a:ln>
            <a:solidFill>
              <a:schemeClr val="tx1"/>
            </a:solidFill>
          </a:ln>
        </p:spPr>
      </p:pic>
      <p:cxnSp>
        <p:nvCxnSpPr>
          <p:cNvPr id="46" name="直接连接符 45"/>
          <p:cNvCxnSpPr/>
          <p:nvPr/>
        </p:nvCxnSpPr>
        <p:spPr>
          <a:xfrm flipH="1">
            <a:off x="7577528" y="779487"/>
            <a:ext cx="22486" cy="5299023"/>
          </a:xfrm>
          <a:prstGeom prst="line">
            <a:avLst/>
          </a:prstGeom>
        </p:spPr>
        <p:style>
          <a:lnRef idx="1">
            <a:schemeClr val="dk1"/>
          </a:lnRef>
          <a:fillRef idx="0">
            <a:schemeClr val="dk1"/>
          </a:fillRef>
          <a:effectRef idx="0">
            <a:schemeClr val="dk1"/>
          </a:effectRef>
          <a:fontRef idx="minor">
            <a:schemeClr val="tx1"/>
          </a:fontRef>
        </p:style>
      </p:cxnSp>
      <p:sp>
        <p:nvSpPr>
          <p:cNvPr id="58" name="椭圆 57"/>
          <p:cNvSpPr/>
          <p:nvPr/>
        </p:nvSpPr>
        <p:spPr>
          <a:xfrm>
            <a:off x="6896573" y="5149122"/>
            <a:ext cx="217357" cy="217357"/>
          </a:xfrm>
          <a:prstGeom prst="ellipse">
            <a:avLst/>
          </a:prstGeom>
          <a:solidFill>
            <a:srgbClr val="2742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0" name="直接连接符 59"/>
          <p:cNvCxnSpPr/>
          <p:nvPr/>
        </p:nvCxnSpPr>
        <p:spPr>
          <a:xfrm>
            <a:off x="6696029" y="4877448"/>
            <a:ext cx="227801" cy="271674"/>
          </a:xfrm>
          <a:prstGeom prst="line">
            <a:avLst/>
          </a:prstGeom>
        </p:spPr>
        <p:style>
          <a:lnRef idx="1">
            <a:schemeClr val="dk1"/>
          </a:lnRef>
          <a:fillRef idx="0">
            <a:schemeClr val="dk1"/>
          </a:fillRef>
          <a:effectRef idx="0">
            <a:schemeClr val="dk1"/>
          </a:effectRef>
          <a:fontRef idx="minor">
            <a:schemeClr val="tx1"/>
          </a:fontRef>
        </p:style>
      </p:cxnSp>
      <p:cxnSp>
        <p:nvCxnSpPr>
          <p:cNvPr id="63" name="直接连接符 62"/>
          <p:cNvCxnSpPr/>
          <p:nvPr/>
        </p:nvCxnSpPr>
        <p:spPr>
          <a:xfrm flipH="1">
            <a:off x="7113930" y="4960865"/>
            <a:ext cx="1387345" cy="303505"/>
          </a:xfrm>
          <a:prstGeom prst="line">
            <a:avLst/>
          </a:prstGeom>
          <a:ln>
            <a:solidFill>
              <a:srgbClr val="7F7F7F"/>
            </a:solidFill>
          </a:ln>
        </p:spPr>
        <p:style>
          <a:lnRef idx="1">
            <a:schemeClr val="dk1"/>
          </a:lnRef>
          <a:fillRef idx="0">
            <a:schemeClr val="dk1"/>
          </a:fillRef>
          <a:effectRef idx="0">
            <a:schemeClr val="dk1"/>
          </a:effectRef>
          <a:fontRef idx="minor">
            <a:schemeClr val="tx1"/>
          </a:fontRef>
        </p:style>
      </p:cxnSp>
      <p:cxnSp>
        <p:nvCxnSpPr>
          <p:cNvPr id="66" name="直接连接符 65"/>
          <p:cNvCxnSpPr/>
          <p:nvPr/>
        </p:nvCxnSpPr>
        <p:spPr>
          <a:xfrm flipH="1">
            <a:off x="7038909" y="4268936"/>
            <a:ext cx="1602921" cy="893325"/>
          </a:xfrm>
          <a:prstGeom prst="line">
            <a:avLst/>
          </a:prstGeom>
          <a:ln>
            <a:solidFill>
              <a:srgbClr val="7F7F7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184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3127"/>
            <a:ext cx="12192000" cy="6809555"/>
          </a:xfrm>
          <a:prstGeom prst="rect">
            <a:avLst/>
          </a:prstGeom>
          <a:solidFill>
            <a:srgbClr val="274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360572" y="853904"/>
            <a:ext cx="1107996" cy="646331"/>
          </a:xfrm>
          <a:prstGeom prst="rect">
            <a:avLst/>
          </a:prstGeom>
          <a:noFill/>
        </p:spPr>
        <p:txBody>
          <a:bodyPr wrap="none" rtlCol="0">
            <a:spAutoFit/>
          </a:bodyPr>
          <a:lstStyle/>
          <a:p>
            <a:r>
              <a:rPr lang="zh-CN" altLang="en-US" sz="3600" b="1" dirty="0">
                <a:solidFill>
                  <a:schemeClr val="bg1"/>
                </a:solidFill>
              </a:rPr>
              <a:t>目录</a:t>
            </a:r>
          </a:p>
        </p:txBody>
      </p:sp>
      <p:cxnSp>
        <p:nvCxnSpPr>
          <p:cNvPr id="6" name="直接连接符 5"/>
          <p:cNvCxnSpPr/>
          <p:nvPr/>
        </p:nvCxnSpPr>
        <p:spPr>
          <a:xfrm>
            <a:off x="0" y="3924300"/>
            <a:ext cx="12192000" cy="0"/>
          </a:xfrm>
          <a:prstGeom prst="line">
            <a:avLst/>
          </a:prstGeom>
          <a:ln w="190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rot="11174285">
            <a:off x="2098591" y="3864651"/>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rot="11174285">
            <a:off x="340254" y="37752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1174285">
            <a:off x="3347090" y="378451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11174285">
            <a:off x="7000792" y="3864651"/>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1174285">
            <a:off x="5318654" y="3775200"/>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1174285">
            <a:off x="8325490" y="3784512"/>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1174285">
            <a:off x="9790696" y="3864650"/>
            <a:ext cx="160862" cy="160862"/>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1174285">
            <a:off x="11115394" y="378451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8" idx="3"/>
          </p:cNvCxnSpPr>
          <p:nvPr/>
        </p:nvCxnSpPr>
        <p:spPr>
          <a:xfrm flipV="1">
            <a:off x="539772" y="3547264"/>
            <a:ext cx="686767" cy="269854"/>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7" idx="5"/>
          </p:cNvCxnSpPr>
          <p:nvPr/>
        </p:nvCxnSpPr>
        <p:spPr>
          <a:xfrm>
            <a:off x="1226539" y="3547264"/>
            <a:ext cx="902127" cy="33510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7" idx="1"/>
          </p:cNvCxnSpPr>
          <p:nvPr/>
        </p:nvCxnSpPr>
        <p:spPr>
          <a:xfrm>
            <a:off x="2229378" y="4007798"/>
            <a:ext cx="340215" cy="66374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endCxn id="9" idx="7"/>
          </p:cNvCxnSpPr>
          <p:nvPr/>
        </p:nvCxnSpPr>
        <p:spPr>
          <a:xfrm flipV="1">
            <a:off x="2560627" y="3968413"/>
            <a:ext cx="811371" cy="785152"/>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475027" y="3458936"/>
            <a:ext cx="1140516" cy="365715"/>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1" idx="5"/>
          </p:cNvCxnSpPr>
          <p:nvPr/>
        </p:nvCxnSpPr>
        <p:spPr>
          <a:xfrm flipH="1" flipV="1">
            <a:off x="4632960" y="3463290"/>
            <a:ext cx="727612" cy="336601"/>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rot="11174285">
            <a:off x="4543512" y="3414972"/>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5403840" y="3910377"/>
            <a:ext cx="254010" cy="499698"/>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0" idx="7"/>
          </p:cNvCxnSpPr>
          <p:nvPr/>
        </p:nvCxnSpPr>
        <p:spPr>
          <a:xfrm flipH="1">
            <a:off x="5661659" y="3995438"/>
            <a:ext cx="1356848" cy="396540"/>
          </a:xfrm>
          <a:prstGeom prst="line">
            <a:avLst/>
          </a:prstGeom>
          <a:ln>
            <a:solidFill>
              <a:schemeClr val="bg1">
                <a:lumMod val="75000"/>
                <a:alpha val="21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rot="11174285">
            <a:off x="5578556" y="4324528"/>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3336894" y="4339670"/>
            <a:ext cx="3940483" cy="400110"/>
          </a:xfrm>
          <a:prstGeom prst="rect">
            <a:avLst/>
          </a:prstGeom>
          <a:noFill/>
        </p:spPr>
        <p:txBody>
          <a:bodyPr wrap="square" rtlCol="0">
            <a:spAutoFit/>
          </a:bodyPr>
          <a:lstStyle/>
          <a:p>
            <a:r>
              <a:rPr lang="en-US" altLang="zh-CN" sz="2000" dirty="0">
                <a:solidFill>
                  <a:schemeClr val="bg1"/>
                </a:solidFill>
                <a:latin typeface="24 LED" panose="020B0603050302020204" pitchFamily="34" charset="0"/>
              </a:rPr>
              <a:t>NO.2 </a:t>
            </a:r>
            <a:r>
              <a:rPr lang="zh-CN" altLang="en-US" sz="2000" dirty="0">
                <a:solidFill>
                  <a:schemeClr val="bg1"/>
                </a:solidFill>
                <a:latin typeface="24 LED" panose="020B0603050302020204" pitchFamily="34" charset="0"/>
              </a:rPr>
              <a:t>编委阵容</a:t>
            </a:r>
          </a:p>
        </p:txBody>
      </p:sp>
      <p:sp>
        <p:nvSpPr>
          <p:cNvPr id="32" name="文本框 31"/>
          <p:cNvSpPr txBox="1"/>
          <p:nvPr/>
        </p:nvSpPr>
        <p:spPr>
          <a:xfrm>
            <a:off x="1181965" y="3215580"/>
            <a:ext cx="3940483" cy="400110"/>
          </a:xfrm>
          <a:prstGeom prst="rect">
            <a:avLst/>
          </a:prstGeom>
          <a:noFill/>
        </p:spPr>
        <p:txBody>
          <a:bodyPr wrap="square" rtlCol="0">
            <a:spAutoFit/>
          </a:bodyPr>
          <a:lstStyle/>
          <a:p>
            <a:r>
              <a:rPr lang="en-US" altLang="zh-CN" sz="2000" dirty="0">
                <a:solidFill>
                  <a:schemeClr val="bg1"/>
                </a:solidFill>
                <a:latin typeface="24 LED" panose="020B0603050302020204" pitchFamily="34" charset="0"/>
              </a:rPr>
              <a:t>NO.1 </a:t>
            </a:r>
            <a:r>
              <a:rPr lang="zh-CN" altLang="en-US" sz="2000" dirty="0">
                <a:solidFill>
                  <a:schemeClr val="bg1"/>
                </a:solidFill>
                <a:latin typeface="24 LED" panose="020B0603050302020204" pitchFamily="34" charset="0"/>
              </a:rPr>
              <a:t>办刊宗旨</a:t>
            </a:r>
            <a:r>
              <a:rPr lang="en-US" altLang="zh-CN" sz="2000" dirty="0">
                <a:solidFill>
                  <a:schemeClr val="bg1"/>
                </a:solidFill>
                <a:latin typeface="24 LED" panose="020B0603050302020204" pitchFamily="34" charset="0"/>
              </a:rPr>
              <a:t>&amp;</a:t>
            </a:r>
            <a:r>
              <a:rPr lang="zh-CN" altLang="en-US" sz="2000" dirty="0">
                <a:solidFill>
                  <a:schemeClr val="bg1"/>
                </a:solidFill>
                <a:latin typeface="24 LED" panose="020B0603050302020204" pitchFamily="34" charset="0"/>
              </a:rPr>
              <a:t>报道内容</a:t>
            </a:r>
          </a:p>
        </p:txBody>
      </p:sp>
      <p:sp>
        <p:nvSpPr>
          <p:cNvPr id="33" name="文本框 32"/>
          <p:cNvSpPr txBox="1"/>
          <p:nvPr/>
        </p:nvSpPr>
        <p:spPr>
          <a:xfrm>
            <a:off x="8724121" y="3336604"/>
            <a:ext cx="3079189" cy="400110"/>
          </a:xfrm>
          <a:prstGeom prst="rect">
            <a:avLst/>
          </a:prstGeom>
          <a:noFill/>
        </p:spPr>
        <p:txBody>
          <a:bodyPr wrap="square" rtlCol="0">
            <a:spAutoFit/>
          </a:bodyPr>
          <a:lstStyle/>
          <a:p>
            <a:r>
              <a:rPr lang="en-US" altLang="zh-CN" sz="2000" dirty="0">
                <a:solidFill>
                  <a:schemeClr val="bg1"/>
                </a:solidFill>
                <a:latin typeface="24 LED" panose="020B0603050302020204" pitchFamily="34" charset="0"/>
              </a:rPr>
              <a:t>NO.5 </a:t>
            </a:r>
            <a:r>
              <a:rPr lang="zh-CN" altLang="en-US" sz="2000" dirty="0">
                <a:solidFill>
                  <a:schemeClr val="bg1"/>
                </a:solidFill>
                <a:latin typeface="24 LED" panose="020B0603050302020204" pitchFamily="34" charset="0"/>
              </a:rPr>
              <a:t>特色专刊</a:t>
            </a:r>
            <a:r>
              <a:rPr lang="en-US" altLang="zh-CN" sz="2000" dirty="0">
                <a:solidFill>
                  <a:schemeClr val="bg1"/>
                </a:solidFill>
                <a:latin typeface="24 LED" panose="020B0603050302020204" pitchFamily="34" charset="0"/>
              </a:rPr>
              <a:t>&amp;</a:t>
            </a:r>
            <a:r>
              <a:rPr lang="zh-CN" altLang="en-US" sz="2000" dirty="0">
                <a:solidFill>
                  <a:schemeClr val="bg1"/>
                </a:solidFill>
                <a:latin typeface="24 LED" panose="020B0603050302020204" pitchFamily="34" charset="0"/>
              </a:rPr>
              <a:t>征稿启事</a:t>
            </a:r>
          </a:p>
        </p:txBody>
      </p:sp>
      <p:sp>
        <p:nvSpPr>
          <p:cNvPr id="34" name="文本框 33"/>
          <p:cNvSpPr txBox="1"/>
          <p:nvPr/>
        </p:nvSpPr>
        <p:spPr>
          <a:xfrm>
            <a:off x="5070810" y="3284161"/>
            <a:ext cx="2597876" cy="400110"/>
          </a:xfrm>
          <a:prstGeom prst="rect">
            <a:avLst/>
          </a:prstGeom>
          <a:noFill/>
        </p:spPr>
        <p:txBody>
          <a:bodyPr wrap="square" rtlCol="0">
            <a:spAutoFit/>
          </a:bodyPr>
          <a:lstStyle/>
          <a:p>
            <a:r>
              <a:rPr lang="en-US" altLang="zh-CN" sz="2000" dirty="0">
                <a:solidFill>
                  <a:schemeClr val="bg1"/>
                </a:solidFill>
                <a:latin typeface="24 LED" panose="020B0603050302020204" pitchFamily="34" charset="0"/>
              </a:rPr>
              <a:t>NO.3 </a:t>
            </a:r>
            <a:r>
              <a:rPr lang="zh-CN" altLang="en-US" sz="2000" dirty="0">
                <a:solidFill>
                  <a:schemeClr val="bg1"/>
                </a:solidFill>
                <a:latin typeface="24 LED" panose="020B0603050302020204" pitchFamily="34" charset="0"/>
              </a:rPr>
              <a:t>期刊亮点</a:t>
            </a:r>
          </a:p>
        </p:txBody>
      </p:sp>
      <p:sp>
        <p:nvSpPr>
          <p:cNvPr id="35" name="文本框 34"/>
          <p:cNvSpPr txBox="1"/>
          <p:nvPr/>
        </p:nvSpPr>
        <p:spPr>
          <a:xfrm>
            <a:off x="5403840" y="1415532"/>
            <a:ext cx="2167581" cy="584775"/>
          </a:xfrm>
          <a:prstGeom prst="rect">
            <a:avLst/>
          </a:prstGeom>
          <a:noFill/>
        </p:spPr>
        <p:txBody>
          <a:bodyPr wrap="none" rtlCol="0">
            <a:spAutoFit/>
          </a:bodyPr>
          <a:lstStyle/>
          <a:p>
            <a:r>
              <a:rPr lang="en-US" altLang="zh-CN" sz="3200" b="1" dirty="0">
                <a:solidFill>
                  <a:schemeClr val="bg1"/>
                </a:solidFill>
              </a:rPr>
              <a:t>CONTENT</a:t>
            </a:r>
            <a:endParaRPr lang="zh-CN" altLang="en-US" sz="3200" b="1" dirty="0">
              <a:solidFill>
                <a:schemeClr val="bg1"/>
              </a:solidFill>
            </a:endParaRPr>
          </a:p>
        </p:txBody>
      </p:sp>
      <p:cxnSp>
        <p:nvCxnSpPr>
          <p:cNvPr id="37" name="直接连接符 36"/>
          <p:cNvCxnSpPr/>
          <p:nvPr/>
        </p:nvCxnSpPr>
        <p:spPr>
          <a:xfrm>
            <a:off x="5332421" y="0"/>
            <a:ext cx="0" cy="2000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7236393" y="4349028"/>
            <a:ext cx="2964234" cy="400110"/>
          </a:xfrm>
          <a:prstGeom prst="rect">
            <a:avLst/>
          </a:prstGeom>
          <a:noFill/>
        </p:spPr>
        <p:txBody>
          <a:bodyPr wrap="square" rtlCol="0">
            <a:spAutoFit/>
          </a:bodyPr>
          <a:lstStyle/>
          <a:p>
            <a:r>
              <a:rPr lang="en-US" altLang="zh-CN" sz="2000" dirty="0">
                <a:solidFill>
                  <a:schemeClr val="bg1"/>
                </a:solidFill>
                <a:latin typeface="24 LED" panose="020B0603050302020204" pitchFamily="34" charset="0"/>
              </a:rPr>
              <a:t>NO.4 </a:t>
            </a:r>
            <a:r>
              <a:rPr lang="zh-CN" altLang="en-US" sz="2000" dirty="0">
                <a:solidFill>
                  <a:schemeClr val="bg1"/>
                </a:solidFill>
                <a:latin typeface="24 LED" panose="020B0603050302020204" pitchFamily="34" charset="0"/>
              </a:rPr>
              <a:t>期刊风格展示</a:t>
            </a:r>
          </a:p>
        </p:txBody>
      </p:sp>
    </p:spTree>
    <p:extLst>
      <p:ext uri="{BB962C8B-B14F-4D97-AF65-F5344CB8AC3E}">
        <p14:creationId xmlns:p14="http://schemas.microsoft.com/office/powerpoint/2010/main" val="1672295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316" y="1139739"/>
            <a:ext cx="7265618" cy="5147705"/>
          </a:xfrm>
          <a:prstGeom prst="rect">
            <a:avLst/>
          </a:prstGeom>
          <a:ln>
            <a:solidFill>
              <a:schemeClr val="tx1"/>
            </a:solidFill>
          </a:ln>
        </p:spPr>
      </p:pic>
      <p:sp>
        <p:nvSpPr>
          <p:cNvPr id="6" name="文本框 5"/>
          <p:cNvSpPr txBox="1"/>
          <p:nvPr/>
        </p:nvSpPr>
        <p:spPr>
          <a:xfrm>
            <a:off x="9801068" y="955073"/>
            <a:ext cx="2390932"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内文版式</a:t>
            </a:r>
          </a:p>
        </p:txBody>
      </p:sp>
      <p:sp>
        <p:nvSpPr>
          <p:cNvPr id="7" name="矩形 6"/>
          <p:cNvSpPr/>
          <p:nvPr/>
        </p:nvSpPr>
        <p:spPr>
          <a:xfrm>
            <a:off x="9801068" y="1555947"/>
            <a:ext cx="1836914" cy="1992853"/>
          </a:xfrm>
          <a:prstGeom prst="rect">
            <a:avLst/>
          </a:prstGeom>
        </p:spPr>
        <p:txBody>
          <a:bodyPr wrap="square">
            <a:spAutoFit/>
          </a:bodyPr>
          <a:lstStyle/>
          <a:p>
            <a:pPr algn="just">
              <a:lnSpc>
                <a:spcPct val="150000"/>
              </a:lnSpc>
            </a:pPr>
            <a:r>
              <a:rPr lang="zh-CN" altLang="en-US" sz="1400" spc="300" dirty="0"/>
              <a:t>内文版式在突出标题下，更重版面设计留白，突出重点，采用版权图片提升整体视觉效果</a:t>
            </a:r>
            <a:endParaRPr lang="en-US" altLang="zh-CN" sz="1400" spc="300" dirty="0"/>
          </a:p>
        </p:txBody>
      </p:sp>
      <p:sp>
        <p:nvSpPr>
          <p:cNvPr id="3" name="文本框 2"/>
          <p:cNvSpPr txBox="1"/>
          <p:nvPr/>
        </p:nvSpPr>
        <p:spPr>
          <a:xfrm>
            <a:off x="8469443" y="5823679"/>
            <a:ext cx="1798819" cy="369332"/>
          </a:xfrm>
          <a:prstGeom prst="rect">
            <a:avLst/>
          </a:prstGeom>
          <a:noFill/>
        </p:spPr>
        <p:txBody>
          <a:bodyPr wrap="square" rtlCol="0">
            <a:spAutoFit/>
          </a:bodyPr>
          <a:lstStyle/>
          <a:p>
            <a:r>
              <a:rPr lang="zh-CN" altLang="en-US" dirty="0"/>
              <a:t>效果展示</a:t>
            </a:r>
            <a:r>
              <a:rPr lang="en-US" altLang="zh-CN" dirty="0"/>
              <a:t>1</a:t>
            </a:r>
            <a:endParaRPr lang="zh-CN" altLang="en-US" dirty="0"/>
          </a:p>
        </p:txBody>
      </p:sp>
    </p:spTree>
    <p:extLst>
      <p:ext uri="{BB962C8B-B14F-4D97-AF65-F5344CB8AC3E}">
        <p14:creationId xmlns:p14="http://schemas.microsoft.com/office/powerpoint/2010/main" val="316612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436" y="552329"/>
            <a:ext cx="9129519" cy="5915928"/>
          </a:xfrm>
          <a:prstGeom prst="rect">
            <a:avLst/>
          </a:prstGeom>
          <a:ln>
            <a:solidFill>
              <a:schemeClr val="tx1"/>
            </a:solidFill>
          </a:ln>
        </p:spPr>
      </p:pic>
      <p:sp>
        <p:nvSpPr>
          <p:cNvPr id="7" name="文本框 6"/>
          <p:cNvSpPr txBox="1"/>
          <p:nvPr/>
        </p:nvSpPr>
        <p:spPr>
          <a:xfrm>
            <a:off x="0" y="979549"/>
            <a:ext cx="2383436"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内文版式</a:t>
            </a:r>
          </a:p>
        </p:txBody>
      </p:sp>
      <p:sp>
        <p:nvSpPr>
          <p:cNvPr id="8" name="文本框 7"/>
          <p:cNvSpPr txBox="1"/>
          <p:nvPr/>
        </p:nvSpPr>
        <p:spPr>
          <a:xfrm>
            <a:off x="674558" y="1406769"/>
            <a:ext cx="1798819" cy="369332"/>
          </a:xfrm>
          <a:prstGeom prst="rect">
            <a:avLst/>
          </a:prstGeom>
          <a:noFill/>
        </p:spPr>
        <p:txBody>
          <a:bodyPr wrap="square" rtlCol="0">
            <a:spAutoFit/>
          </a:bodyPr>
          <a:lstStyle/>
          <a:p>
            <a:r>
              <a:rPr lang="zh-CN" altLang="en-US" dirty="0"/>
              <a:t>效果展示</a:t>
            </a:r>
            <a:r>
              <a:rPr lang="en-US" altLang="zh-CN" dirty="0"/>
              <a:t>2</a:t>
            </a:r>
            <a:endParaRPr lang="zh-CN" altLang="en-US" dirty="0"/>
          </a:p>
        </p:txBody>
      </p:sp>
    </p:spTree>
    <p:extLst>
      <p:ext uri="{BB962C8B-B14F-4D97-AF65-F5344CB8AC3E}">
        <p14:creationId xmlns:p14="http://schemas.microsoft.com/office/powerpoint/2010/main" val="256266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rot="11174285">
            <a:off x="2478134" y="3658179"/>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11174285">
            <a:off x="3576303" y="372476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1174285">
            <a:off x="6996125" y="3868835"/>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1174285">
            <a:off x="4720540" y="4975629"/>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1174285">
            <a:off x="6246397" y="4832135"/>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1174285">
            <a:off x="5600708" y="433276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a:stCxn id="8" idx="1"/>
            <a:endCxn id="32" idx="5"/>
          </p:cNvCxnSpPr>
          <p:nvPr/>
        </p:nvCxnSpPr>
        <p:spPr>
          <a:xfrm>
            <a:off x="2608921" y="3801326"/>
            <a:ext cx="937290" cy="12108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4"/>
            <a:endCxn id="10" idx="0"/>
          </p:cNvCxnSpPr>
          <p:nvPr/>
        </p:nvCxnSpPr>
        <p:spPr>
          <a:xfrm flipV="1">
            <a:off x="3589079" y="3950281"/>
            <a:ext cx="88029" cy="10493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3524396" y="499931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a:stCxn id="10" idx="3"/>
            <a:endCxn id="49" idx="1"/>
          </p:cNvCxnSpPr>
          <p:nvPr/>
        </p:nvCxnSpPr>
        <p:spPr>
          <a:xfrm flipV="1">
            <a:off x="3777583" y="3333827"/>
            <a:ext cx="1203378" cy="433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3"/>
            <a:endCxn id="55" idx="7"/>
          </p:cNvCxnSpPr>
          <p:nvPr/>
        </p:nvCxnSpPr>
        <p:spPr>
          <a:xfrm flipV="1">
            <a:off x="4894907" y="4158047"/>
            <a:ext cx="134934" cy="8542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1174285">
            <a:off x="4897735" y="3242736"/>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a:stCxn id="55" idx="2"/>
            <a:endCxn id="14" idx="6"/>
          </p:cNvCxnSpPr>
          <p:nvPr/>
        </p:nvCxnSpPr>
        <p:spPr>
          <a:xfrm>
            <a:off x="5165977" y="4118336"/>
            <a:ext cx="435207" cy="2861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5743855" y="4065851"/>
            <a:ext cx="1278955" cy="296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5012937" y="4033250"/>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endCxn id="55" idx="3"/>
          </p:cNvCxnSpPr>
          <p:nvPr/>
        </p:nvCxnSpPr>
        <p:spPr>
          <a:xfrm flipH="1">
            <a:off x="5149527" y="3295650"/>
            <a:ext cx="992492" cy="7662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1" idx="6"/>
          </p:cNvCxnSpPr>
          <p:nvPr/>
        </p:nvCxnSpPr>
        <p:spPr>
          <a:xfrm flipH="1" flipV="1">
            <a:off x="6252562" y="3320550"/>
            <a:ext cx="744280" cy="6562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1174285">
            <a:off x="6104356" y="322320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a:stCxn id="11" idx="0"/>
            <a:endCxn id="13" idx="4"/>
          </p:cNvCxnSpPr>
          <p:nvPr/>
        </p:nvCxnSpPr>
        <p:spPr>
          <a:xfrm flipH="1">
            <a:off x="6371780" y="4110438"/>
            <a:ext cx="732340" cy="722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4" idx="5"/>
            <a:endCxn id="96" idx="1"/>
          </p:cNvCxnSpPr>
          <p:nvPr/>
        </p:nvCxnSpPr>
        <p:spPr>
          <a:xfrm flipH="1" flipV="1">
            <a:off x="7719890" y="3032972"/>
            <a:ext cx="568233" cy="13952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3640737" y="5062956"/>
            <a:ext cx="1080383" cy="10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rot="11174285">
            <a:off x="5772281" y="38794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1174285">
            <a:off x="8260633" y="4412009"/>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1174285">
            <a:off x="8774000" y="5220869"/>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1174285">
            <a:off x="6149326" y="175258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1174285">
            <a:off x="9219352" y="3856239"/>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a:stCxn id="14" idx="7"/>
            <a:endCxn id="12" idx="3"/>
          </p:cNvCxnSpPr>
          <p:nvPr/>
        </p:nvCxnSpPr>
        <p:spPr>
          <a:xfrm flipH="1">
            <a:off x="4894907" y="4463551"/>
            <a:ext cx="723516" cy="5487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49" idx="3"/>
            <a:endCxn id="61" idx="5"/>
          </p:cNvCxnSpPr>
          <p:nvPr/>
        </p:nvCxnSpPr>
        <p:spPr>
          <a:xfrm flipV="1">
            <a:off x="4988826" y="3247900"/>
            <a:ext cx="1157448" cy="139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49" idx="1"/>
            <a:endCxn id="55" idx="5"/>
          </p:cNvCxnSpPr>
          <p:nvPr/>
        </p:nvCxnSpPr>
        <p:spPr>
          <a:xfrm>
            <a:off x="4980961" y="3333827"/>
            <a:ext cx="60673" cy="7163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1" idx="3"/>
            <a:endCxn id="97" idx="7"/>
          </p:cNvCxnSpPr>
          <p:nvPr/>
        </p:nvCxnSpPr>
        <p:spPr>
          <a:xfrm flipV="1">
            <a:off x="6303874" y="2519859"/>
            <a:ext cx="540013" cy="7452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1"/>
            <a:endCxn id="54" idx="4"/>
          </p:cNvCxnSpPr>
          <p:nvPr/>
        </p:nvCxnSpPr>
        <p:spPr>
          <a:xfrm flipH="1">
            <a:off x="8342141" y="2653249"/>
            <a:ext cx="309453" cy="17591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60" idx="0"/>
            <a:endCxn id="57" idx="4"/>
          </p:cNvCxnSpPr>
          <p:nvPr/>
        </p:nvCxnSpPr>
        <p:spPr>
          <a:xfrm flipH="1">
            <a:off x="8880406" y="4016625"/>
            <a:ext cx="410637" cy="12048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H="1" flipV="1">
            <a:off x="8407236" y="4493517"/>
            <a:ext cx="387903" cy="883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rot="11174285">
            <a:off x="2738260" y="1951989"/>
            <a:ext cx="242906" cy="242906"/>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rot="11174285">
            <a:off x="3789202" y="137331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rot="11174285">
            <a:off x="7158527" y="908376"/>
            <a:ext cx="256794" cy="256794"/>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rot="11174285">
            <a:off x="7537599" y="28334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rot="11174285">
            <a:off x="6818979" y="23359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rot="11174285">
            <a:off x="5547942" y="2519998"/>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rot="11174285">
            <a:off x="8015271" y="150806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101"/>
          <p:cNvCxnSpPr>
            <a:stCxn id="92" idx="1"/>
            <a:endCxn id="112" idx="6"/>
          </p:cNvCxnSpPr>
          <p:nvPr/>
        </p:nvCxnSpPr>
        <p:spPr>
          <a:xfrm>
            <a:off x="2935753" y="2168145"/>
            <a:ext cx="653373" cy="589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94" idx="3"/>
            <a:endCxn id="107" idx="6"/>
          </p:cNvCxnSpPr>
          <p:nvPr/>
        </p:nvCxnSpPr>
        <p:spPr>
          <a:xfrm flipV="1">
            <a:off x="3990482" y="888102"/>
            <a:ext cx="725554" cy="527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6" idx="5"/>
            <a:endCxn id="97" idx="1"/>
          </p:cNvCxnSpPr>
          <p:nvPr/>
        </p:nvCxnSpPr>
        <p:spPr>
          <a:xfrm flipH="1" flipV="1">
            <a:off x="7002880" y="2537238"/>
            <a:ext cx="576637" cy="320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rot="11174285">
            <a:off x="4715733" y="842481"/>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9" idx="2"/>
            <a:endCxn id="98" idx="5"/>
          </p:cNvCxnSpPr>
          <p:nvPr/>
        </p:nvCxnSpPr>
        <p:spPr>
          <a:xfrm>
            <a:off x="5232884" y="1999605"/>
            <a:ext cx="345133" cy="5381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rot="11174285">
            <a:off x="5079844" y="1914519"/>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46" idx="0"/>
            <a:endCxn id="109" idx="3"/>
          </p:cNvCxnSpPr>
          <p:nvPr/>
        </p:nvCxnSpPr>
        <p:spPr>
          <a:xfrm flipH="1">
            <a:off x="5216434" y="613459"/>
            <a:ext cx="656652" cy="132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95" idx="6"/>
            <a:endCxn id="46" idx="2"/>
          </p:cNvCxnSpPr>
          <p:nvPr/>
        </p:nvCxnSpPr>
        <p:spPr>
          <a:xfrm flipH="1" flipV="1">
            <a:off x="5997799" y="513324"/>
            <a:ext cx="1161488" cy="509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rot="11174285">
            <a:off x="3588462" y="265750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stCxn id="95" idx="0"/>
            <a:endCxn id="97" idx="4"/>
          </p:cNvCxnSpPr>
          <p:nvPr/>
        </p:nvCxnSpPr>
        <p:spPr>
          <a:xfrm flipH="1">
            <a:off x="6944362" y="1164410"/>
            <a:ext cx="328610" cy="11722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99" idx="4"/>
            <a:endCxn id="95" idx="2"/>
          </p:cNvCxnSpPr>
          <p:nvPr/>
        </p:nvCxnSpPr>
        <p:spPr>
          <a:xfrm flipH="1" flipV="1">
            <a:off x="7414561" y="1050725"/>
            <a:ext cx="726093" cy="4580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92" idx="4"/>
            <a:endCxn id="94" idx="7"/>
          </p:cNvCxnSpPr>
          <p:nvPr/>
        </p:nvCxnSpPr>
        <p:spPr>
          <a:xfrm flipV="1">
            <a:off x="2872910" y="1557215"/>
            <a:ext cx="941200" cy="3954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3884421" y="600253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rot="11174285">
            <a:off x="8532046" y="2522403"/>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rot="11174285">
            <a:off x="7357670" y="602477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rot="11174285">
            <a:off x="9156635" y="1770386"/>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2" name="直接连接符 121"/>
          <p:cNvCxnSpPr>
            <a:stCxn id="98" idx="2"/>
            <a:endCxn id="61" idx="4"/>
          </p:cNvCxnSpPr>
          <p:nvPr/>
        </p:nvCxnSpPr>
        <p:spPr>
          <a:xfrm>
            <a:off x="5708328" y="2609169"/>
            <a:ext cx="520313" cy="6147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6" idx="6"/>
            <a:endCxn id="107" idx="3"/>
          </p:cNvCxnSpPr>
          <p:nvPr/>
        </p:nvCxnSpPr>
        <p:spPr>
          <a:xfrm flipH="1">
            <a:off x="4806824" y="488746"/>
            <a:ext cx="966127" cy="372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07" idx="1"/>
            <a:endCxn id="109" idx="5"/>
          </p:cNvCxnSpPr>
          <p:nvPr/>
        </p:nvCxnSpPr>
        <p:spPr>
          <a:xfrm>
            <a:off x="4798959" y="933572"/>
            <a:ext cx="309582" cy="997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99" idx="3"/>
            <a:endCxn id="121" idx="5"/>
          </p:cNvCxnSpPr>
          <p:nvPr/>
        </p:nvCxnSpPr>
        <p:spPr>
          <a:xfrm>
            <a:off x="8216551" y="1550355"/>
            <a:ext cx="970159" cy="2377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18" idx="3"/>
            <a:endCxn id="121" idx="7"/>
          </p:cNvCxnSpPr>
          <p:nvPr/>
        </p:nvCxnSpPr>
        <p:spPr>
          <a:xfrm flipV="1">
            <a:off x="8662892" y="1901173"/>
            <a:ext cx="511458" cy="648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99" idx="0"/>
            <a:endCxn id="118" idx="4"/>
          </p:cNvCxnSpPr>
          <p:nvPr/>
        </p:nvCxnSpPr>
        <p:spPr>
          <a:xfrm>
            <a:off x="8116076" y="1733586"/>
            <a:ext cx="497478" cy="7892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60" idx="7"/>
            <a:endCxn id="54" idx="3"/>
          </p:cNvCxnSpPr>
          <p:nvPr/>
        </p:nvCxnSpPr>
        <p:spPr>
          <a:xfrm flipH="1">
            <a:off x="8391479" y="3987026"/>
            <a:ext cx="845588" cy="45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rot="11174285">
            <a:off x="5576810" y="59902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rot="11174285">
            <a:off x="7638830" y="5291897"/>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2" name="直接连接符 211"/>
          <p:cNvCxnSpPr>
            <a:stCxn id="116" idx="2"/>
            <a:endCxn id="175" idx="6"/>
          </p:cNvCxnSpPr>
          <p:nvPr/>
        </p:nvCxnSpPr>
        <p:spPr>
          <a:xfrm flipV="1">
            <a:off x="4109939" y="6090177"/>
            <a:ext cx="1467535" cy="377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4009804" y="5134941"/>
            <a:ext cx="732315" cy="8682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3619267" y="5103147"/>
            <a:ext cx="307441" cy="9242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7193141" y="4084470"/>
            <a:ext cx="534860" cy="12079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7237728" y="4003160"/>
            <a:ext cx="1023340" cy="474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7781977" y="4531557"/>
            <a:ext cx="494848" cy="7904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a:off x="7799216" y="5376936"/>
            <a:ext cx="995923" cy="4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7481955" y="5435044"/>
            <a:ext cx="287662" cy="590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5731495" y="4475911"/>
            <a:ext cx="557189" cy="381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4915906" y="4932940"/>
            <a:ext cx="1331161" cy="1513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6347202" y="5057653"/>
            <a:ext cx="251451" cy="606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6643971" y="5422684"/>
            <a:ext cx="1012574" cy="29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stCxn id="13" idx="1"/>
            <a:endCxn id="176" idx="6"/>
          </p:cNvCxnSpPr>
          <p:nvPr/>
        </p:nvCxnSpPr>
        <p:spPr>
          <a:xfrm>
            <a:off x="6430298" y="5033415"/>
            <a:ext cx="1209008" cy="33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4879852" y="5149996"/>
            <a:ext cx="697622" cy="9401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a:stCxn id="10" idx="2"/>
            <a:endCxn id="55" idx="6"/>
          </p:cNvCxnSpPr>
          <p:nvPr/>
        </p:nvCxnSpPr>
        <p:spPr>
          <a:xfrm>
            <a:off x="3801821" y="3850146"/>
            <a:ext cx="1211570" cy="2515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a:stCxn id="8" idx="3"/>
            <a:endCxn id="10" idx="6"/>
          </p:cNvCxnSpPr>
          <p:nvPr/>
        </p:nvCxnSpPr>
        <p:spPr>
          <a:xfrm>
            <a:off x="2621281" y="3688254"/>
            <a:ext cx="955692" cy="1373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112" idx="0"/>
            <a:endCxn id="10" idx="4"/>
          </p:cNvCxnSpPr>
          <p:nvPr/>
        </p:nvCxnSpPr>
        <p:spPr>
          <a:xfrm>
            <a:off x="3688385" y="2881053"/>
            <a:ext cx="13301" cy="8443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112" idx="1"/>
            <a:endCxn id="49" idx="5"/>
          </p:cNvCxnSpPr>
          <p:nvPr/>
        </p:nvCxnSpPr>
        <p:spPr>
          <a:xfrm>
            <a:off x="3770753" y="2857026"/>
            <a:ext cx="1146120" cy="396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a:stCxn id="94" idx="1"/>
            <a:endCxn id="112" idx="4"/>
          </p:cNvCxnSpPr>
          <p:nvPr/>
        </p:nvCxnSpPr>
        <p:spPr>
          <a:xfrm flipH="1">
            <a:off x="3712747" y="1574594"/>
            <a:ext cx="260356" cy="10835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a:stCxn id="94" idx="1"/>
            <a:endCxn id="109" idx="0"/>
          </p:cNvCxnSpPr>
          <p:nvPr/>
        </p:nvCxnSpPr>
        <p:spPr>
          <a:xfrm>
            <a:off x="3973103" y="1574594"/>
            <a:ext cx="1175149" cy="4929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a:stCxn id="8" idx="3"/>
            <a:endCxn id="112" idx="6"/>
          </p:cNvCxnSpPr>
          <p:nvPr/>
        </p:nvCxnSpPr>
        <p:spPr>
          <a:xfrm flipV="1">
            <a:off x="2621281" y="2757431"/>
            <a:ext cx="967845" cy="9308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a:stCxn id="112" idx="2"/>
            <a:endCxn id="109" idx="0"/>
          </p:cNvCxnSpPr>
          <p:nvPr/>
        </p:nvCxnSpPr>
        <p:spPr>
          <a:xfrm flipV="1">
            <a:off x="3812007" y="2067559"/>
            <a:ext cx="1336245" cy="714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112" idx="2"/>
            <a:endCxn id="98" idx="7"/>
          </p:cNvCxnSpPr>
          <p:nvPr/>
        </p:nvCxnSpPr>
        <p:spPr>
          <a:xfrm flipV="1">
            <a:off x="3812007" y="2650785"/>
            <a:ext cx="1753650" cy="131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a:stCxn id="49" idx="3"/>
            <a:endCxn id="98" idx="0"/>
          </p:cNvCxnSpPr>
          <p:nvPr/>
        </p:nvCxnSpPr>
        <p:spPr>
          <a:xfrm flipV="1">
            <a:off x="4988826" y="2680384"/>
            <a:ext cx="630807" cy="5814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95" idx="7"/>
            <a:endCxn id="59" idx="3"/>
          </p:cNvCxnSpPr>
          <p:nvPr/>
        </p:nvCxnSpPr>
        <p:spPr>
          <a:xfrm flipH="1">
            <a:off x="6348844" y="1117160"/>
            <a:ext cx="837962" cy="67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a:stCxn id="46" idx="1"/>
            <a:endCxn id="59" idx="5"/>
          </p:cNvCxnSpPr>
          <p:nvPr/>
        </p:nvCxnSpPr>
        <p:spPr>
          <a:xfrm>
            <a:off x="5956182" y="589221"/>
            <a:ext cx="235062" cy="11880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a:stCxn id="109" idx="2"/>
            <a:endCxn id="59" idx="7"/>
          </p:cNvCxnSpPr>
          <p:nvPr/>
        </p:nvCxnSpPr>
        <p:spPr>
          <a:xfrm flipV="1">
            <a:off x="5232884" y="1934874"/>
            <a:ext cx="941133" cy="647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a:stCxn id="98" idx="2"/>
            <a:endCxn id="97" idx="6"/>
          </p:cNvCxnSpPr>
          <p:nvPr/>
        </p:nvCxnSpPr>
        <p:spPr>
          <a:xfrm flipV="1">
            <a:off x="5708328" y="2436763"/>
            <a:ext cx="1111321" cy="172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a:stCxn id="98" idx="3"/>
            <a:endCxn id="59" idx="0"/>
          </p:cNvCxnSpPr>
          <p:nvPr/>
        </p:nvCxnSpPr>
        <p:spPr>
          <a:xfrm flipV="1">
            <a:off x="5691089" y="1976128"/>
            <a:ext cx="558160" cy="5739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a:stCxn id="97" idx="5"/>
            <a:endCxn id="59" idx="1"/>
          </p:cNvCxnSpPr>
          <p:nvPr/>
        </p:nvCxnSpPr>
        <p:spPr>
          <a:xfrm flipH="1" flipV="1">
            <a:off x="6331617" y="1952101"/>
            <a:ext cx="529649" cy="4087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a:stCxn id="99" idx="7"/>
            <a:endCxn id="97" idx="3"/>
          </p:cNvCxnSpPr>
          <p:nvPr/>
        </p:nvCxnSpPr>
        <p:spPr>
          <a:xfrm flipH="1">
            <a:off x="7020259" y="1691969"/>
            <a:ext cx="1019920" cy="6862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a:stCxn id="118" idx="6"/>
            <a:endCxn id="96" idx="3"/>
          </p:cNvCxnSpPr>
          <p:nvPr/>
        </p:nvCxnSpPr>
        <p:spPr>
          <a:xfrm flipH="1">
            <a:off x="7737117" y="2587933"/>
            <a:ext cx="795364" cy="2874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a:stCxn id="99" idx="0"/>
            <a:endCxn id="96" idx="4"/>
          </p:cNvCxnSpPr>
          <p:nvPr/>
        </p:nvCxnSpPr>
        <p:spPr>
          <a:xfrm flipH="1">
            <a:off x="7661884" y="1733586"/>
            <a:ext cx="454192" cy="1100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a:endCxn id="11" idx="4"/>
          </p:cNvCxnSpPr>
          <p:nvPr/>
        </p:nvCxnSpPr>
        <p:spPr>
          <a:xfrm flipH="1">
            <a:off x="7130450" y="3027127"/>
            <a:ext cx="461520" cy="84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a:stCxn id="61" idx="2"/>
            <a:endCxn id="96" idx="6"/>
          </p:cNvCxnSpPr>
          <p:nvPr/>
        </p:nvCxnSpPr>
        <p:spPr>
          <a:xfrm flipV="1">
            <a:off x="6327901" y="2933377"/>
            <a:ext cx="1210362" cy="41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6541910" y="5663467"/>
            <a:ext cx="102364" cy="102364"/>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4" name="直接连接符 363"/>
          <p:cNvCxnSpPr>
            <a:stCxn id="175" idx="4"/>
            <a:endCxn id="13" idx="7"/>
          </p:cNvCxnSpPr>
          <p:nvPr/>
        </p:nvCxnSpPr>
        <p:spPr>
          <a:xfrm flipV="1">
            <a:off x="5701095" y="5016036"/>
            <a:ext cx="570210" cy="9748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5800355" y="5765528"/>
            <a:ext cx="787176" cy="349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6625136" y="5754558"/>
            <a:ext cx="733198" cy="3701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3640737" y="4101658"/>
            <a:ext cx="1372654" cy="9623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a:stCxn id="118" idx="2"/>
            <a:endCxn id="60" idx="5"/>
          </p:cNvCxnSpPr>
          <p:nvPr/>
        </p:nvCxnSpPr>
        <p:spPr>
          <a:xfrm>
            <a:off x="8678649" y="2603911"/>
            <a:ext cx="570778" cy="12700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1" name="椭圆 670"/>
          <p:cNvSpPr/>
          <p:nvPr/>
        </p:nvSpPr>
        <p:spPr>
          <a:xfrm>
            <a:off x="4780844" y="2224637"/>
            <a:ext cx="2630311" cy="2630311"/>
          </a:xfrm>
          <a:prstGeom prst="ellipse">
            <a:avLst/>
          </a:prstGeom>
          <a:solidFill>
            <a:srgbClr val="18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24 LED" panose="020B0603050302020204" pitchFamily="34" charset="0"/>
              </a:rPr>
              <a:t>特色专刊</a:t>
            </a:r>
            <a:endParaRPr lang="en-US" altLang="zh-CN" sz="2800" dirty="0">
              <a:latin typeface="24 LED" panose="020B0603050302020204" pitchFamily="34" charset="0"/>
            </a:endParaRPr>
          </a:p>
          <a:p>
            <a:pPr algn="ctr"/>
            <a:r>
              <a:rPr lang="zh-CN" altLang="en-US" sz="2800" dirty="0">
                <a:latin typeface="24 LED" panose="020B0603050302020204" pitchFamily="34" charset="0"/>
              </a:rPr>
              <a:t>征稿启事</a:t>
            </a:r>
          </a:p>
        </p:txBody>
      </p:sp>
      <p:sp>
        <p:nvSpPr>
          <p:cNvPr id="2" name="文本框 1"/>
          <p:cNvSpPr txBox="1"/>
          <p:nvPr/>
        </p:nvSpPr>
        <p:spPr>
          <a:xfrm>
            <a:off x="5733817" y="2713454"/>
            <a:ext cx="798298" cy="381501"/>
          </a:xfrm>
          <a:prstGeom prst="rect">
            <a:avLst/>
          </a:prstGeom>
          <a:noFill/>
        </p:spPr>
        <p:txBody>
          <a:bodyPr wrap="square" rtlCol="0">
            <a:spAutoFit/>
          </a:bodyPr>
          <a:lstStyle/>
          <a:p>
            <a:r>
              <a:rPr lang="en-US" altLang="zh-CN" dirty="0">
                <a:solidFill>
                  <a:schemeClr val="bg1"/>
                </a:solidFill>
              </a:rPr>
              <a:t>NO.5</a:t>
            </a:r>
            <a:endParaRPr lang="zh-CN" altLang="en-US" dirty="0">
              <a:solidFill>
                <a:schemeClr val="bg1"/>
              </a:solidFill>
            </a:endParaRPr>
          </a:p>
        </p:txBody>
      </p:sp>
    </p:spTree>
    <p:extLst>
      <p:ext uri="{BB962C8B-B14F-4D97-AF65-F5344CB8AC3E}">
        <p14:creationId xmlns:p14="http://schemas.microsoft.com/office/powerpoint/2010/main" val="3400866034"/>
      </p:ext>
    </p:extLst>
  </p:cSld>
  <p:clrMapOvr>
    <a:masterClrMapping/>
  </p:clrMapOvr>
  <p:transition spd="slow" advClick="0" advTm="1353">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68" y="29936"/>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endParaRPr lang="zh-CN" altLang="zh-CN" sz="1600" dirty="0">
              <a:solidFill>
                <a:schemeClr val="tx1"/>
              </a:solidFill>
            </a:endParaRPr>
          </a:p>
        </p:txBody>
      </p:sp>
      <p:sp>
        <p:nvSpPr>
          <p:cNvPr id="5" name="文本框 4"/>
          <p:cNvSpPr txBox="1"/>
          <p:nvPr/>
        </p:nvSpPr>
        <p:spPr>
          <a:xfrm>
            <a:off x="26668" y="554975"/>
            <a:ext cx="4397051"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“数据与计算平台” 专刊</a:t>
            </a:r>
          </a:p>
        </p:txBody>
      </p:sp>
      <p:sp>
        <p:nvSpPr>
          <p:cNvPr id="7" name="文本框 6"/>
          <p:cNvSpPr txBox="1"/>
          <p:nvPr/>
        </p:nvSpPr>
        <p:spPr>
          <a:xfrm>
            <a:off x="914400" y="1449346"/>
            <a:ext cx="3553267" cy="4830341"/>
          </a:xfrm>
          <a:prstGeom prst="rect">
            <a:avLst/>
          </a:prstGeom>
          <a:noFill/>
        </p:spPr>
        <p:txBody>
          <a:bodyPr wrap="square" rtlCol="0">
            <a:spAutoFit/>
          </a:bodyPr>
          <a:lstStyle/>
          <a:p>
            <a:pPr algn="just">
              <a:lnSpc>
                <a:spcPct val="150000"/>
              </a:lnSpc>
            </a:pPr>
            <a:r>
              <a:rPr lang="en-US" altLang="zh-CN" sz="1600" dirty="0"/>
              <a:t>    </a:t>
            </a:r>
            <a:r>
              <a:rPr lang="zh-CN" altLang="zh-CN" sz="1600" spc="300" dirty="0"/>
              <a:t>“数据与计算平台”是科研信息化在科学研究中的具象体现，它是由科研主体、硬环境和软环境组成的一体化的先进科学研究平台</a:t>
            </a:r>
            <a:r>
              <a:rPr lang="zh-CN" altLang="en-US" sz="1600" spc="300" dirty="0"/>
              <a:t>。</a:t>
            </a:r>
            <a:endParaRPr lang="zh-CN" altLang="zh-CN" sz="1600" spc="300" dirty="0"/>
          </a:p>
          <a:p>
            <a:pPr algn="just">
              <a:lnSpc>
                <a:spcPct val="150000"/>
              </a:lnSpc>
            </a:pPr>
            <a:r>
              <a:rPr lang="en-US" altLang="zh-CN" sz="1600" spc="300" dirty="0"/>
              <a:t>   </a:t>
            </a:r>
            <a:r>
              <a:rPr lang="zh-CN" altLang="zh-CN" sz="1600" spc="300" dirty="0"/>
              <a:t>《数据与计算发展前沿》将组织“数据与计算平台”专刊，为促进数据与计算驱动科学发现，推动各领域科学研究范式的变革，“加速”和“倍增”科技创新能力和竞争力做出贡献。</a:t>
            </a:r>
          </a:p>
          <a:p>
            <a:pPr algn="just"/>
            <a:endParaRPr lang="zh-CN" altLang="en-US" sz="1600" spc="300" dirty="0"/>
          </a:p>
        </p:txBody>
      </p:sp>
      <p:sp>
        <p:nvSpPr>
          <p:cNvPr id="8" name="椭圆 7"/>
          <p:cNvSpPr/>
          <p:nvPr/>
        </p:nvSpPr>
        <p:spPr>
          <a:xfrm flipH="1">
            <a:off x="10554036" y="-13743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stCxn id="8" idx="3"/>
          </p:cNvCxnSpPr>
          <p:nvPr/>
        </p:nvCxnSpPr>
        <p:spPr>
          <a:xfrm>
            <a:off x="10642653" y="-48818"/>
            <a:ext cx="614245" cy="115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18" idx="1"/>
          </p:cNvCxnSpPr>
          <p:nvPr/>
        </p:nvCxnSpPr>
        <p:spPr>
          <a:xfrm flipV="1">
            <a:off x="11072151" y="-37299"/>
            <a:ext cx="226298" cy="7091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8" idx="4"/>
          </p:cNvCxnSpPr>
          <p:nvPr/>
        </p:nvCxnSpPr>
        <p:spPr>
          <a:xfrm flipH="1" flipV="1">
            <a:off x="10605947" y="-33613"/>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endCxn id="8" idx="4"/>
          </p:cNvCxnSpPr>
          <p:nvPr/>
        </p:nvCxnSpPr>
        <p:spPr>
          <a:xfrm flipV="1">
            <a:off x="10162746" y="-33613"/>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0162746" y="419752"/>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9" idx="3"/>
          </p:cNvCxnSpPr>
          <p:nvPr/>
        </p:nvCxnSpPr>
        <p:spPr>
          <a:xfrm flipH="1" flipV="1">
            <a:off x="9027043" y="212002"/>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9456394" y="419752"/>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9470244" y="-17579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flipH="1">
            <a:off x="11164426" y="-64361"/>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H="1">
            <a:off x="10960826" y="652769"/>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flipH="1">
            <a:off x="9400189" y="565735"/>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flipH="1">
            <a:off x="8968207" y="13956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H="1">
            <a:off x="10072814" y="370051"/>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endCxn id="19" idx="4"/>
          </p:cNvCxnSpPr>
          <p:nvPr/>
        </p:nvCxnSpPr>
        <p:spPr>
          <a:xfrm flipH="1" flipV="1">
            <a:off x="9456438" y="678234"/>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21" idx="4"/>
          </p:cNvCxnSpPr>
          <p:nvPr/>
        </p:nvCxnSpPr>
        <p:spPr>
          <a:xfrm flipV="1">
            <a:off x="9899595" y="496917"/>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8" idx="6"/>
          </p:cNvCxnSpPr>
          <p:nvPr/>
        </p:nvCxnSpPr>
        <p:spPr>
          <a:xfrm flipH="1">
            <a:off x="9885745" y="717982"/>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9" idx="5"/>
          </p:cNvCxnSpPr>
          <p:nvPr/>
        </p:nvCxnSpPr>
        <p:spPr>
          <a:xfrm flipH="1">
            <a:off x="9248644" y="661759"/>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262494" y="1138800"/>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9" idx="6"/>
            <a:endCxn id="70" idx="2"/>
          </p:cNvCxnSpPr>
          <p:nvPr/>
        </p:nvCxnSpPr>
        <p:spPr>
          <a:xfrm flipH="1">
            <a:off x="8941682" y="621985"/>
            <a:ext cx="458507" cy="1306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0" idx="5"/>
            <a:endCxn id="70" idx="0"/>
          </p:cNvCxnSpPr>
          <p:nvPr/>
        </p:nvCxnSpPr>
        <p:spPr>
          <a:xfrm flipH="1">
            <a:off x="8862105" y="228183"/>
            <a:ext cx="121307" cy="444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9" idx="6"/>
          </p:cNvCxnSpPr>
          <p:nvPr/>
        </p:nvCxnSpPr>
        <p:spPr>
          <a:xfrm flipH="1">
            <a:off x="8985493" y="621985"/>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8985493" y="1138800"/>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70" idx="4"/>
          </p:cNvCxnSpPr>
          <p:nvPr/>
        </p:nvCxnSpPr>
        <p:spPr>
          <a:xfrm flipH="1" flipV="1">
            <a:off x="8862105" y="832214"/>
            <a:ext cx="123388" cy="306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9774945" y="1138800"/>
            <a:ext cx="8310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9262494" y="1624705"/>
            <a:ext cx="526301" cy="2562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38" idx="1"/>
          </p:cNvCxnSpPr>
          <p:nvPr/>
        </p:nvCxnSpPr>
        <p:spPr>
          <a:xfrm flipH="1">
            <a:off x="8737769" y="1138800"/>
            <a:ext cx="247724" cy="2978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9" idx="6"/>
          </p:cNvCxnSpPr>
          <p:nvPr/>
        </p:nvCxnSpPr>
        <p:spPr>
          <a:xfrm flipH="1" flipV="1">
            <a:off x="8694643" y="1486205"/>
            <a:ext cx="470804" cy="103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flipH="1">
            <a:off x="9735098" y="1844202"/>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9799528" y="1047908"/>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8577450" y="1409180"/>
            <a:ext cx="187825" cy="18782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9165447" y="1498416"/>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6673553" y="-13743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endCxn id="40" idx="4"/>
          </p:cNvCxnSpPr>
          <p:nvPr/>
        </p:nvCxnSpPr>
        <p:spPr>
          <a:xfrm flipV="1">
            <a:off x="6309963" y="-33613"/>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40" idx="4"/>
          </p:cNvCxnSpPr>
          <p:nvPr/>
        </p:nvCxnSpPr>
        <p:spPr>
          <a:xfrm flipH="1" flipV="1">
            <a:off x="6725464" y="-33613"/>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6337663" y="419752"/>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8" idx="3"/>
          </p:cNvCxnSpPr>
          <p:nvPr/>
        </p:nvCxnSpPr>
        <p:spPr>
          <a:xfrm flipV="1">
            <a:off x="7835199" y="212002"/>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224065" y="419752"/>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750366" y="-17579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6240160" y="652769"/>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7818723" y="565735"/>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8259381" y="13956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131731" y="370051"/>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a:endCxn id="48" idx="4"/>
          </p:cNvCxnSpPr>
          <p:nvPr/>
        </p:nvCxnSpPr>
        <p:spPr>
          <a:xfrm flipV="1">
            <a:off x="7445665" y="678234"/>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endCxn id="50" idx="4"/>
          </p:cNvCxnSpPr>
          <p:nvPr/>
        </p:nvCxnSpPr>
        <p:spPr>
          <a:xfrm flipH="1" flipV="1">
            <a:off x="7195164" y="496917"/>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7" idx="6"/>
          </p:cNvCxnSpPr>
          <p:nvPr/>
        </p:nvCxnSpPr>
        <p:spPr>
          <a:xfrm>
            <a:off x="6370584" y="717982"/>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47" idx="4"/>
          </p:cNvCxnSpPr>
          <p:nvPr/>
        </p:nvCxnSpPr>
        <p:spPr>
          <a:xfrm>
            <a:off x="6305372" y="783194"/>
            <a:ext cx="586292" cy="703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endCxn id="66" idx="7"/>
          </p:cNvCxnSpPr>
          <p:nvPr/>
        </p:nvCxnSpPr>
        <p:spPr>
          <a:xfrm flipH="1">
            <a:off x="6949146" y="1138800"/>
            <a:ext cx="496520" cy="3580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48" idx="5"/>
          </p:cNvCxnSpPr>
          <p:nvPr/>
        </p:nvCxnSpPr>
        <p:spPr>
          <a:xfrm>
            <a:off x="7914746" y="661759"/>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514915" y="1138800"/>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48" idx="6"/>
            <a:endCxn id="70" idx="5"/>
          </p:cNvCxnSpPr>
          <p:nvPr/>
        </p:nvCxnSpPr>
        <p:spPr>
          <a:xfrm>
            <a:off x="7931222" y="621985"/>
            <a:ext cx="874614" cy="1869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49" idx="5"/>
            <a:endCxn id="70" idx="6"/>
          </p:cNvCxnSpPr>
          <p:nvPr/>
        </p:nvCxnSpPr>
        <p:spPr>
          <a:xfrm>
            <a:off x="8347999" y="228183"/>
            <a:ext cx="434530" cy="524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48" idx="6"/>
          </p:cNvCxnSpPr>
          <p:nvPr/>
        </p:nvCxnSpPr>
        <p:spPr>
          <a:xfrm>
            <a:off x="7931222" y="621985"/>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8096617" y="1138800"/>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endCxn id="38" idx="7"/>
          </p:cNvCxnSpPr>
          <p:nvPr/>
        </p:nvCxnSpPr>
        <p:spPr>
          <a:xfrm>
            <a:off x="8345917" y="1138801"/>
            <a:ext cx="259039" cy="297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8345917" y="1138800"/>
            <a:ext cx="9695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8110467" y="1652405"/>
            <a:ext cx="290851"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endCxn id="38" idx="4"/>
          </p:cNvCxnSpPr>
          <p:nvPr/>
        </p:nvCxnSpPr>
        <p:spPr>
          <a:xfrm flipV="1">
            <a:off x="8429017" y="1597005"/>
            <a:ext cx="242345" cy="332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860528" y="148161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7984178" y="1498416"/>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8371919" y="1866231"/>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flipH="1">
            <a:off x="7382534" y="1071940"/>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flipH="1">
            <a:off x="8782528" y="673060"/>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1" name="直接连接符 70"/>
          <p:cNvCxnSpPr>
            <a:endCxn id="70" idx="5"/>
          </p:cNvCxnSpPr>
          <p:nvPr/>
        </p:nvCxnSpPr>
        <p:spPr>
          <a:xfrm flipV="1">
            <a:off x="8363203" y="808906"/>
            <a:ext cx="442632" cy="337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flipH="1">
            <a:off x="8268692" y="1051043"/>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flipH="1">
            <a:off x="5928781" y="1289794"/>
            <a:ext cx="659620" cy="646331"/>
          </a:xfrm>
          <a:prstGeom prst="rect">
            <a:avLst/>
          </a:prstGeom>
          <a:noFill/>
        </p:spPr>
        <p:txBody>
          <a:bodyPr wrap="square" rtlCol="0">
            <a:spAutoFit/>
          </a:bodyPr>
          <a:lstStyle/>
          <a:p>
            <a:r>
              <a:rPr lang="zh-CN" altLang="en-US" b="1" dirty="0">
                <a:solidFill>
                  <a:srgbClr val="183862"/>
                </a:solidFill>
              </a:rPr>
              <a:t>执行主编</a:t>
            </a:r>
          </a:p>
        </p:txBody>
      </p:sp>
      <p:pic>
        <p:nvPicPr>
          <p:cNvPr id="3" name="图片 2">
            <a:extLst>
              <a:ext uri="{FF2B5EF4-FFF2-40B4-BE49-F238E27FC236}">
                <a16:creationId xmlns:a16="http://schemas.microsoft.com/office/drawing/2014/main" id="{686FF9C8-1093-45CA-8BA7-55E9AD60F6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234"/>
          <a:stretch/>
        </p:blipFill>
        <p:spPr>
          <a:xfrm>
            <a:off x="6725464" y="1130654"/>
            <a:ext cx="3235407" cy="5105641"/>
          </a:xfrm>
          <a:prstGeom prst="rect">
            <a:avLst/>
          </a:prstGeom>
        </p:spPr>
      </p:pic>
    </p:spTree>
    <p:extLst>
      <p:ext uri="{BB962C8B-B14F-4D97-AF65-F5344CB8AC3E}">
        <p14:creationId xmlns:p14="http://schemas.microsoft.com/office/powerpoint/2010/main" val="288173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668" y="554975"/>
            <a:ext cx="4397051"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“人工智能” 专栏</a:t>
            </a:r>
          </a:p>
        </p:txBody>
      </p:sp>
      <p:sp>
        <p:nvSpPr>
          <p:cNvPr id="6" name="矩形 5"/>
          <p:cNvSpPr/>
          <p:nvPr/>
        </p:nvSpPr>
        <p:spPr>
          <a:xfrm>
            <a:off x="956790" y="1277738"/>
            <a:ext cx="3559604" cy="4893647"/>
          </a:xfrm>
          <a:prstGeom prst="rect">
            <a:avLst/>
          </a:prstGeom>
        </p:spPr>
        <p:txBody>
          <a:bodyPr wrap="square">
            <a:spAutoFit/>
          </a:bodyPr>
          <a:lstStyle/>
          <a:p>
            <a:pPr algn="just">
              <a:lnSpc>
                <a:spcPct val="150000"/>
              </a:lnSpc>
            </a:pPr>
            <a:r>
              <a:rPr lang="en-US" altLang="zh-CN" sz="1600" spc="300" dirty="0"/>
              <a:t>      </a:t>
            </a:r>
            <a:r>
              <a:rPr lang="zh-CN" altLang="zh-CN" sz="1600" spc="300" dirty="0"/>
              <a:t>自</a:t>
            </a:r>
            <a:r>
              <a:rPr lang="en-US" altLang="zh-CN" sz="1600" spc="300" dirty="0"/>
              <a:t>“</a:t>
            </a:r>
            <a:r>
              <a:rPr lang="zh-CN" altLang="zh-CN" sz="1600" spc="300" dirty="0"/>
              <a:t>人工智能</a:t>
            </a:r>
            <a:r>
              <a:rPr lang="en-US" altLang="zh-CN" sz="1600" spc="300" dirty="0"/>
              <a:t>”</a:t>
            </a:r>
            <a:r>
              <a:rPr lang="zh-CN" altLang="zh-CN" sz="1600" spc="300" dirty="0"/>
              <a:t>概念于</a:t>
            </a:r>
            <a:r>
              <a:rPr lang="en-US" altLang="zh-CN" sz="1600" spc="300" dirty="0"/>
              <a:t>1956</a:t>
            </a:r>
            <a:r>
              <a:rPr lang="zh-CN" altLang="zh-CN" sz="1600" spc="300" dirty="0"/>
              <a:t>被美国学者提出以来年，历经逾</a:t>
            </a:r>
            <a:r>
              <a:rPr lang="en-US" altLang="zh-CN" sz="1600" spc="300" dirty="0"/>
              <a:t>60</a:t>
            </a:r>
            <a:r>
              <a:rPr lang="zh-CN" altLang="zh-CN" sz="1600" spc="300" dirty="0"/>
              <a:t>年发展，得到世界众多学者的研究和探索。近几年，人工智能领域更是成为世界范围内学术界和产业界共同关注的热点。人工智能发展成为各国政府大力推动的重要方向。为了促进人工智能领域的学术交流和技术推广，推动我国人工智能领域的发展，《数据与计算发展前沿》杂志拟于</a:t>
            </a:r>
            <a:r>
              <a:rPr lang="en-US" altLang="zh-CN" sz="1600" spc="300" dirty="0"/>
              <a:t>2019</a:t>
            </a:r>
            <a:r>
              <a:rPr lang="zh-CN" altLang="zh-CN" sz="1600" spc="300" dirty="0"/>
              <a:t>年推出</a:t>
            </a:r>
            <a:r>
              <a:rPr lang="en-US" altLang="zh-CN" sz="1600" spc="300" dirty="0"/>
              <a:t>“</a:t>
            </a:r>
            <a:r>
              <a:rPr lang="zh-CN" altLang="zh-CN" sz="1600" spc="300" dirty="0"/>
              <a:t>人工智能</a:t>
            </a:r>
            <a:r>
              <a:rPr lang="en-US" altLang="zh-CN" sz="1600" spc="300" dirty="0"/>
              <a:t>”</a:t>
            </a:r>
            <a:r>
              <a:rPr lang="zh-CN" altLang="zh-CN" sz="1600" spc="300" dirty="0"/>
              <a:t>主题专栏。</a:t>
            </a:r>
          </a:p>
        </p:txBody>
      </p:sp>
      <p:sp>
        <p:nvSpPr>
          <p:cNvPr id="7" name="文本框 6"/>
          <p:cNvSpPr txBox="1"/>
          <p:nvPr/>
        </p:nvSpPr>
        <p:spPr>
          <a:xfrm>
            <a:off x="6380153" y="3468169"/>
            <a:ext cx="6473457" cy="2354491"/>
          </a:xfrm>
          <a:prstGeom prst="rect">
            <a:avLst/>
          </a:prstGeom>
          <a:noFill/>
        </p:spPr>
        <p:txBody>
          <a:bodyPr wrap="square" rtlCol="0">
            <a:spAutoFit/>
          </a:bodyPr>
          <a:lstStyle/>
          <a:p>
            <a:pPr>
              <a:lnSpc>
                <a:spcPct val="150000"/>
              </a:lnSpc>
            </a:pPr>
            <a:endParaRPr lang="zh-CN" altLang="zh-CN" sz="1400" dirty="0"/>
          </a:p>
          <a:p>
            <a:pPr>
              <a:lnSpc>
                <a:spcPct val="150000"/>
              </a:lnSpc>
            </a:pPr>
            <a:r>
              <a:rPr lang="zh-CN" altLang="en-US" sz="1400" b="1" dirty="0">
                <a:solidFill>
                  <a:srgbClr val="183862"/>
                </a:solidFill>
              </a:rPr>
              <a:t>孙哲南</a:t>
            </a:r>
            <a:r>
              <a:rPr lang="zh-CN" altLang="zh-CN" sz="1400" b="1" dirty="0">
                <a:solidFill>
                  <a:srgbClr val="183862"/>
                </a:solidFill>
              </a:rPr>
              <a:t>：</a:t>
            </a:r>
            <a:endParaRPr lang="en-US" altLang="zh-CN" sz="1400" b="1" dirty="0">
              <a:solidFill>
                <a:srgbClr val="183862"/>
              </a:solidFill>
            </a:endParaRPr>
          </a:p>
          <a:p>
            <a:pPr>
              <a:lnSpc>
                <a:spcPct val="150000"/>
              </a:lnSpc>
            </a:pPr>
            <a:r>
              <a:rPr lang="zh-CN" altLang="en-US" sz="1400" dirty="0"/>
              <a:t>中国科学院自动化研究所副总工程师、研究员和博士生导师</a:t>
            </a:r>
            <a:endParaRPr lang="en-US" altLang="zh-CN" sz="1400" dirty="0"/>
          </a:p>
          <a:p>
            <a:pPr>
              <a:lnSpc>
                <a:spcPct val="150000"/>
              </a:lnSpc>
            </a:pPr>
            <a:r>
              <a:rPr lang="zh-CN" altLang="en-US" sz="1400" dirty="0"/>
              <a:t>中国科学院大学人工智能学院岗位教授</a:t>
            </a:r>
            <a:endParaRPr lang="en-US" altLang="zh-CN" sz="1400" dirty="0"/>
          </a:p>
          <a:p>
            <a:pPr>
              <a:lnSpc>
                <a:spcPct val="150000"/>
              </a:lnSpc>
            </a:pPr>
            <a:r>
              <a:rPr lang="zh-CN" altLang="en-US" sz="1400" dirty="0"/>
              <a:t>中国图象图形学会机器视觉专委会副主任</a:t>
            </a:r>
            <a:endParaRPr lang="en-US" altLang="zh-CN" sz="1400" dirty="0"/>
          </a:p>
          <a:p>
            <a:pPr>
              <a:lnSpc>
                <a:spcPct val="150000"/>
              </a:lnSpc>
            </a:pPr>
            <a:r>
              <a:rPr lang="zh-CN" altLang="en-US" sz="1400" dirty="0"/>
              <a:t>中国人工智能学会模式识别专委会秘书长</a:t>
            </a:r>
            <a:endParaRPr lang="en-US" altLang="zh-CN" sz="1400" dirty="0"/>
          </a:p>
          <a:p>
            <a:pPr>
              <a:lnSpc>
                <a:spcPct val="150000"/>
              </a:lnSpc>
            </a:pPr>
            <a:r>
              <a:rPr lang="zh-CN" altLang="en-US" sz="1400" dirty="0"/>
              <a:t>国际期刊</a:t>
            </a:r>
            <a:r>
              <a:rPr lang="en-US" altLang="zh-CN" sz="1400" dirty="0"/>
              <a:t>IEEE Transactions on Biometrics</a:t>
            </a:r>
            <a:r>
              <a:rPr lang="zh-CN" altLang="en-US" sz="1400" dirty="0"/>
              <a:t>编委</a:t>
            </a:r>
            <a:endParaRPr lang="zh-CN" altLang="en-US" sz="1600" dirty="0"/>
          </a:p>
        </p:txBody>
      </p:sp>
      <p:cxnSp>
        <p:nvCxnSpPr>
          <p:cNvPr id="8" name="直接连接符 7"/>
          <p:cNvCxnSpPr/>
          <p:nvPr/>
        </p:nvCxnSpPr>
        <p:spPr>
          <a:xfrm flipH="1">
            <a:off x="9625275" y="-829319"/>
            <a:ext cx="225543" cy="5109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936231" y="-865173"/>
            <a:ext cx="663460" cy="770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endCxn id="12" idx="7"/>
          </p:cNvCxnSpPr>
          <p:nvPr/>
        </p:nvCxnSpPr>
        <p:spPr>
          <a:xfrm>
            <a:off x="10356681" y="-889912"/>
            <a:ext cx="212559" cy="767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0615920" y="-829319"/>
            <a:ext cx="344906" cy="7809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flipH="1">
            <a:off x="10554036" y="-13743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endCxn id="12" idx="5"/>
          </p:cNvCxnSpPr>
          <p:nvPr/>
        </p:nvCxnSpPr>
        <p:spPr>
          <a:xfrm>
            <a:off x="9635995" y="-307597"/>
            <a:ext cx="933245" cy="258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056978" y="-306162"/>
            <a:ext cx="557950" cy="4810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9496211" y="-698368"/>
            <a:ext cx="64729" cy="3693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8694643" y="-698368"/>
            <a:ext cx="111192" cy="24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983412" y="-698368"/>
            <a:ext cx="112222"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148396" y="-556345"/>
            <a:ext cx="432648" cy="284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9000662" y="-503583"/>
            <a:ext cx="116076" cy="7175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9148396" y="-698368"/>
            <a:ext cx="44214"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2" idx="3"/>
          </p:cNvCxnSpPr>
          <p:nvPr/>
        </p:nvCxnSpPr>
        <p:spPr>
          <a:xfrm>
            <a:off x="10642653" y="-48818"/>
            <a:ext cx="614245" cy="115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31" idx="1"/>
          </p:cNvCxnSpPr>
          <p:nvPr/>
        </p:nvCxnSpPr>
        <p:spPr>
          <a:xfrm flipV="1">
            <a:off x="11072151" y="-37299"/>
            <a:ext cx="226298" cy="7091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12" idx="4"/>
          </p:cNvCxnSpPr>
          <p:nvPr/>
        </p:nvCxnSpPr>
        <p:spPr>
          <a:xfrm flipH="1" flipV="1">
            <a:off x="10605947" y="-33613"/>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12" idx="4"/>
          </p:cNvCxnSpPr>
          <p:nvPr/>
        </p:nvCxnSpPr>
        <p:spPr>
          <a:xfrm flipV="1">
            <a:off x="10162746" y="-33613"/>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9608745" y="-284066"/>
            <a:ext cx="540151" cy="7038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162746" y="419752"/>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32" idx="3"/>
          </p:cNvCxnSpPr>
          <p:nvPr/>
        </p:nvCxnSpPr>
        <p:spPr>
          <a:xfrm flipH="1" flipV="1">
            <a:off x="9027043" y="212002"/>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9456394" y="419752"/>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9470244" y="-17579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flipH="1">
            <a:off x="11164426" y="-64361"/>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10960826" y="652769"/>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9400189" y="565735"/>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8968207" y="13956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flipH="1">
            <a:off x="10072814" y="370051"/>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9480978" y="-364594"/>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a:endCxn id="32" idx="4"/>
          </p:cNvCxnSpPr>
          <p:nvPr/>
        </p:nvCxnSpPr>
        <p:spPr>
          <a:xfrm flipH="1" flipV="1">
            <a:off x="9456438" y="678234"/>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34" idx="4"/>
          </p:cNvCxnSpPr>
          <p:nvPr/>
        </p:nvCxnSpPr>
        <p:spPr>
          <a:xfrm flipV="1">
            <a:off x="9899595" y="496917"/>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1" idx="6"/>
          </p:cNvCxnSpPr>
          <p:nvPr/>
        </p:nvCxnSpPr>
        <p:spPr>
          <a:xfrm flipH="1">
            <a:off x="9885745" y="717982"/>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2" idx="5"/>
          </p:cNvCxnSpPr>
          <p:nvPr/>
        </p:nvCxnSpPr>
        <p:spPr>
          <a:xfrm flipH="1">
            <a:off x="9248644" y="661759"/>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262494" y="1138800"/>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32" idx="6"/>
            <a:endCxn id="104" idx="2"/>
          </p:cNvCxnSpPr>
          <p:nvPr/>
        </p:nvCxnSpPr>
        <p:spPr>
          <a:xfrm flipH="1">
            <a:off x="8941682" y="621985"/>
            <a:ext cx="458507" cy="1306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3" idx="5"/>
            <a:endCxn id="104" idx="0"/>
          </p:cNvCxnSpPr>
          <p:nvPr/>
        </p:nvCxnSpPr>
        <p:spPr>
          <a:xfrm flipH="1">
            <a:off x="8862105" y="228183"/>
            <a:ext cx="121307" cy="444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8694643" y="-515896"/>
            <a:ext cx="318454" cy="1600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33" idx="7"/>
          </p:cNvCxnSpPr>
          <p:nvPr/>
        </p:nvCxnSpPr>
        <p:spPr>
          <a:xfrm flipH="1" flipV="1">
            <a:off x="8694643" y="-355848"/>
            <a:ext cx="288769" cy="510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6"/>
          </p:cNvCxnSpPr>
          <p:nvPr/>
        </p:nvCxnSpPr>
        <p:spPr>
          <a:xfrm flipH="1">
            <a:off x="8985493" y="621985"/>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flipV="1">
            <a:off x="8985493" y="1138800"/>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endCxn id="104" idx="4"/>
          </p:cNvCxnSpPr>
          <p:nvPr/>
        </p:nvCxnSpPr>
        <p:spPr>
          <a:xfrm flipH="1" flipV="1">
            <a:off x="8862105" y="832214"/>
            <a:ext cx="123388" cy="306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9774945" y="1138800"/>
            <a:ext cx="8310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9262494" y="1624705"/>
            <a:ext cx="526301" cy="2562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54" idx="1"/>
          </p:cNvCxnSpPr>
          <p:nvPr/>
        </p:nvCxnSpPr>
        <p:spPr>
          <a:xfrm flipH="1">
            <a:off x="8737769" y="1138800"/>
            <a:ext cx="247724" cy="2978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55" idx="6"/>
          </p:cNvCxnSpPr>
          <p:nvPr/>
        </p:nvCxnSpPr>
        <p:spPr>
          <a:xfrm flipH="1" flipV="1">
            <a:off x="8694643" y="1486205"/>
            <a:ext cx="470804" cy="103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flipH="1">
            <a:off x="9735098" y="1844202"/>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flipH="1">
            <a:off x="9799528" y="1047908"/>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flipH="1">
            <a:off x="8577450" y="1409180"/>
            <a:ext cx="187825" cy="18782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flipH="1">
            <a:off x="9165447" y="1498416"/>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p:nvPr/>
        </p:nvCxnSpPr>
        <p:spPr>
          <a:xfrm>
            <a:off x="7480592" y="-829319"/>
            <a:ext cx="225543" cy="5109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6731720" y="-865173"/>
            <a:ext cx="663460" cy="770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endCxn id="59" idx="7"/>
          </p:cNvCxnSpPr>
          <p:nvPr/>
        </p:nvCxnSpPr>
        <p:spPr>
          <a:xfrm flipH="1">
            <a:off x="6762170" y="-889912"/>
            <a:ext cx="212559" cy="767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6673553" y="-13743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0" name="直接连接符 59"/>
          <p:cNvCxnSpPr>
            <a:endCxn id="59" idx="5"/>
          </p:cNvCxnSpPr>
          <p:nvPr/>
        </p:nvCxnSpPr>
        <p:spPr>
          <a:xfrm flipH="1">
            <a:off x="6762170" y="-307597"/>
            <a:ext cx="933245" cy="258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flipV="1">
            <a:off x="7716482" y="-306162"/>
            <a:ext cx="557950" cy="4810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7770471" y="-698368"/>
            <a:ext cx="48252" cy="3693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8575109" y="-698368"/>
            <a:ext cx="61658" cy="2475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8235777" y="-698368"/>
            <a:ext cx="94971"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7750367" y="-556345"/>
            <a:ext cx="432648" cy="284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8214672" y="-503583"/>
            <a:ext cx="116076" cy="7175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068916" y="-698368"/>
            <a:ext cx="114100"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endCxn id="59" idx="4"/>
          </p:cNvCxnSpPr>
          <p:nvPr/>
        </p:nvCxnSpPr>
        <p:spPr>
          <a:xfrm flipV="1">
            <a:off x="6309963" y="-33613"/>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endCxn id="59" idx="4"/>
          </p:cNvCxnSpPr>
          <p:nvPr/>
        </p:nvCxnSpPr>
        <p:spPr>
          <a:xfrm flipH="1" flipV="1">
            <a:off x="6725464" y="-33613"/>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182515" y="-284066"/>
            <a:ext cx="540151" cy="7038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6337663" y="419752"/>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76" idx="3"/>
          </p:cNvCxnSpPr>
          <p:nvPr/>
        </p:nvCxnSpPr>
        <p:spPr>
          <a:xfrm flipV="1">
            <a:off x="7835199" y="212002"/>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224065" y="419752"/>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750366" y="-17579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6240160" y="652769"/>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7818723" y="565735"/>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8259381" y="13956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7131731" y="370051"/>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136529" y="-606789"/>
            <a:ext cx="137676" cy="13767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7668648" y="-364594"/>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80"/>
          <p:cNvCxnSpPr>
            <a:endCxn id="76" idx="4"/>
          </p:cNvCxnSpPr>
          <p:nvPr/>
        </p:nvCxnSpPr>
        <p:spPr>
          <a:xfrm flipV="1">
            <a:off x="7445665" y="678234"/>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endCxn id="78" idx="4"/>
          </p:cNvCxnSpPr>
          <p:nvPr/>
        </p:nvCxnSpPr>
        <p:spPr>
          <a:xfrm flipH="1" flipV="1">
            <a:off x="7195164" y="496917"/>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75" idx="6"/>
          </p:cNvCxnSpPr>
          <p:nvPr/>
        </p:nvCxnSpPr>
        <p:spPr>
          <a:xfrm>
            <a:off x="6370584" y="717982"/>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75" idx="4"/>
          </p:cNvCxnSpPr>
          <p:nvPr/>
        </p:nvCxnSpPr>
        <p:spPr>
          <a:xfrm>
            <a:off x="6305372" y="783194"/>
            <a:ext cx="586292" cy="703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endCxn id="98" idx="7"/>
          </p:cNvCxnSpPr>
          <p:nvPr/>
        </p:nvCxnSpPr>
        <p:spPr>
          <a:xfrm flipH="1">
            <a:off x="6949146" y="1138800"/>
            <a:ext cx="496520" cy="3580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76" idx="5"/>
          </p:cNvCxnSpPr>
          <p:nvPr/>
        </p:nvCxnSpPr>
        <p:spPr>
          <a:xfrm>
            <a:off x="7914746" y="661759"/>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7514915" y="1138800"/>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76" idx="6"/>
            <a:endCxn id="104" idx="5"/>
          </p:cNvCxnSpPr>
          <p:nvPr/>
        </p:nvCxnSpPr>
        <p:spPr>
          <a:xfrm>
            <a:off x="7931222" y="621985"/>
            <a:ext cx="874614" cy="1869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77" idx="5"/>
            <a:endCxn id="104" idx="6"/>
          </p:cNvCxnSpPr>
          <p:nvPr/>
        </p:nvCxnSpPr>
        <p:spPr>
          <a:xfrm>
            <a:off x="8347999" y="228183"/>
            <a:ext cx="434530" cy="524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79" idx="6"/>
          </p:cNvCxnSpPr>
          <p:nvPr/>
        </p:nvCxnSpPr>
        <p:spPr>
          <a:xfrm>
            <a:off x="8274205" y="-537951"/>
            <a:ext cx="362563" cy="1821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77" idx="7"/>
          </p:cNvCxnSpPr>
          <p:nvPr/>
        </p:nvCxnSpPr>
        <p:spPr>
          <a:xfrm flipV="1">
            <a:off x="8347999" y="-355848"/>
            <a:ext cx="288769" cy="510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76" idx="6"/>
          </p:cNvCxnSpPr>
          <p:nvPr/>
        </p:nvCxnSpPr>
        <p:spPr>
          <a:xfrm>
            <a:off x="7931222" y="621985"/>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8096617" y="1138800"/>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endCxn id="54" idx="7"/>
          </p:cNvCxnSpPr>
          <p:nvPr/>
        </p:nvCxnSpPr>
        <p:spPr>
          <a:xfrm>
            <a:off x="8345917" y="1138801"/>
            <a:ext cx="259039" cy="297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8345917" y="1138800"/>
            <a:ext cx="9695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8110467" y="1652405"/>
            <a:ext cx="290851"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endCxn id="54" idx="4"/>
          </p:cNvCxnSpPr>
          <p:nvPr/>
        </p:nvCxnSpPr>
        <p:spPr>
          <a:xfrm flipV="1">
            <a:off x="8429017" y="1597005"/>
            <a:ext cx="242345" cy="332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8" name="椭圆 97"/>
          <p:cNvSpPr/>
          <p:nvPr/>
        </p:nvSpPr>
        <p:spPr>
          <a:xfrm>
            <a:off x="6860528" y="148161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7984178" y="1498416"/>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8371919" y="1866231"/>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flipH="1">
            <a:off x="7382534" y="1071940"/>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flipH="1">
            <a:off x="8575109" y="-473828"/>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flipH="1">
            <a:off x="9036724" y="-606708"/>
            <a:ext cx="155886" cy="15588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flipH="1">
            <a:off x="8782528" y="673060"/>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5" name="直接连接符 104"/>
          <p:cNvCxnSpPr>
            <a:endCxn id="104" idx="5"/>
          </p:cNvCxnSpPr>
          <p:nvPr/>
        </p:nvCxnSpPr>
        <p:spPr>
          <a:xfrm flipV="1">
            <a:off x="8363203" y="808906"/>
            <a:ext cx="442632" cy="337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椭圆 105"/>
          <p:cNvSpPr/>
          <p:nvPr/>
        </p:nvSpPr>
        <p:spPr>
          <a:xfrm flipH="1">
            <a:off x="8268692" y="1051043"/>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7" name="直接连接符 106"/>
          <p:cNvCxnSpPr/>
          <p:nvPr/>
        </p:nvCxnSpPr>
        <p:spPr>
          <a:xfrm>
            <a:off x="11164426" y="-829319"/>
            <a:ext cx="107712" cy="7809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文本框 108"/>
          <p:cNvSpPr txBox="1"/>
          <p:nvPr/>
        </p:nvSpPr>
        <p:spPr>
          <a:xfrm flipH="1">
            <a:off x="6378119" y="3097855"/>
            <a:ext cx="760282" cy="646331"/>
          </a:xfrm>
          <a:prstGeom prst="rect">
            <a:avLst/>
          </a:prstGeom>
          <a:noFill/>
        </p:spPr>
        <p:txBody>
          <a:bodyPr wrap="square" rtlCol="0">
            <a:spAutoFit/>
          </a:bodyPr>
          <a:lstStyle/>
          <a:p>
            <a:r>
              <a:rPr lang="zh-CN" altLang="en-US" b="1" dirty="0">
                <a:solidFill>
                  <a:srgbClr val="183862"/>
                </a:solidFill>
              </a:rPr>
              <a:t>执行主编</a:t>
            </a:r>
            <a:endParaRPr lang="zh-CN" altLang="en-US" dirty="0"/>
          </a:p>
        </p:txBody>
      </p:sp>
      <p:pic>
        <p:nvPicPr>
          <p:cNvPr id="108" name="图片 107">
            <a:extLst>
              <a:ext uri="{FF2B5EF4-FFF2-40B4-BE49-F238E27FC236}">
                <a16:creationId xmlns:a16="http://schemas.microsoft.com/office/drawing/2014/main" id="{B51BA851-3878-4884-BBE0-CA587D4C2B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2251" y="489381"/>
            <a:ext cx="3505607" cy="3635445"/>
          </a:xfrm>
          <a:prstGeom prst="rect">
            <a:avLst/>
          </a:prstGeom>
        </p:spPr>
      </p:pic>
    </p:spTree>
    <p:extLst>
      <p:ext uri="{BB962C8B-B14F-4D97-AF65-F5344CB8AC3E}">
        <p14:creationId xmlns:p14="http://schemas.microsoft.com/office/powerpoint/2010/main" val="71373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矩形 107"/>
          <p:cNvSpPr/>
          <p:nvPr/>
        </p:nvSpPr>
        <p:spPr>
          <a:xfrm>
            <a:off x="26668" y="29936"/>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5" name="文本框 4"/>
          <p:cNvSpPr txBox="1"/>
          <p:nvPr/>
        </p:nvSpPr>
        <p:spPr>
          <a:xfrm>
            <a:off x="46088" y="743725"/>
            <a:ext cx="4397051"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会议专刊 征稿启事</a:t>
            </a:r>
          </a:p>
        </p:txBody>
      </p:sp>
      <p:cxnSp>
        <p:nvCxnSpPr>
          <p:cNvPr id="8" name="直接连接符 7"/>
          <p:cNvCxnSpPr/>
          <p:nvPr/>
        </p:nvCxnSpPr>
        <p:spPr>
          <a:xfrm flipH="1">
            <a:off x="9625275" y="-829319"/>
            <a:ext cx="225543" cy="5109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936231" y="-865173"/>
            <a:ext cx="663460" cy="770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endCxn id="12" idx="7"/>
          </p:cNvCxnSpPr>
          <p:nvPr/>
        </p:nvCxnSpPr>
        <p:spPr>
          <a:xfrm>
            <a:off x="10356681" y="-889912"/>
            <a:ext cx="212559" cy="767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0615920" y="-829319"/>
            <a:ext cx="344906" cy="7809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flipH="1">
            <a:off x="10554036" y="-13743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endCxn id="12" idx="5"/>
          </p:cNvCxnSpPr>
          <p:nvPr/>
        </p:nvCxnSpPr>
        <p:spPr>
          <a:xfrm>
            <a:off x="9635995" y="-307597"/>
            <a:ext cx="933245" cy="258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056978" y="-306162"/>
            <a:ext cx="557950" cy="4810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9496211" y="-698368"/>
            <a:ext cx="64729" cy="3693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8694643" y="-698368"/>
            <a:ext cx="111192" cy="24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983412" y="-698368"/>
            <a:ext cx="112222"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148396" y="-556345"/>
            <a:ext cx="432648" cy="284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9000662" y="-503583"/>
            <a:ext cx="116076" cy="7175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9148396" y="-698368"/>
            <a:ext cx="44214"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2" idx="3"/>
          </p:cNvCxnSpPr>
          <p:nvPr/>
        </p:nvCxnSpPr>
        <p:spPr>
          <a:xfrm>
            <a:off x="10642653" y="-48818"/>
            <a:ext cx="614245" cy="115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31" idx="1"/>
          </p:cNvCxnSpPr>
          <p:nvPr/>
        </p:nvCxnSpPr>
        <p:spPr>
          <a:xfrm flipV="1">
            <a:off x="11072151" y="-37299"/>
            <a:ext cx="226298" cy="7091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12" idx="4"/>
          </p:cNvCxnSpPr>
          <p:nvPr/>
        </p:nvCxnSpPr>
        <p:spPr>
          <a:xfrm flipH="1" flipV="1">
            <a:off x="10605947" y="-33613"/>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12" idx="4"/>
          </p:cNvCxnSpPr>
          <p:nvPr/>
        </p:nvCxnSpPr>
        <p:spPr>
          <a:xfrm flipV="1">
            <a:off x="10162746" y="-33613"/>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9608745" y="-284066"/>
            <a:ext cx="540151" cy="7038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162746" y="419752"/>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32" idx="3"/>
          </p:cNvCxnSpPr>
          <p:nvPr/>
        </p:nvCxnSpPr>
        <p:spPr>
          <a:xfrm flipH="1" flipV="1">
            <a:off x="9027043" y="212002"/>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9456394" y="419752"/>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9470244" y="-17579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flipH="1">
            <a:off x="11164426" y="-64361"/>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flipH="1">
            <a:off x="10960826" y="652769"/>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flipH="1">
            <a:off x="9400189" y="565735"/>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flipH="1">
            <a:off x="8968207" y="13956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flipH="1">
            <a:off x="10072814" y="370051"/>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flipH="1">
            <a:off x="9480978" y="-364594"/>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a:endCxn id="32" idx="4"/>
          </p:cNvCxnSpPr>
          <p:nvPr/>
        </p:nvCxnSpPr>
        <p:spPr>
          <a:xfrm flipH="1" flipV="1">
            <a:off x="9456438" y="678234"/>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34" idx="4"/>
          </p:cNvCxnSpPr>
          <p:nvPr/>
        </p:nvCxnSpPr>
        <p:spPr>
          <a:xfrm flipV="1">
            <a:off x="9899595" y="496917"/>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1" idx="6"/>
          </p:cNvCxnSpPr>
          <p:nvPr/>
        </p:nvCxnSpPr>
        <p:spPr>
          <a:xfrm flipH="1">
            <a:off x="9885745" y="717982"/>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2" idx="5"/>
          </p:cNvCxnSpPr>
          <p:nvPr/>
        </p:nvCxnSpPr>
        <p:spPr>
          <a:xfrm flipH="1">
            <a:off x="9248644" y="661759"/>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262494" y="1138800"/>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32" idx="6"/>
            <a:endCxn id="104" idx="2"/>
          </p:cNvCxnSpPr>
          <p:nvPr/>
        </p:nvCxnSpPr>
        <p:spPr>
          <a:xfrm flipH="1">
            <a:off x="8941682" y="621985"/>
            <a:ext cx="458507" cy="1306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3" idx="5"/>
            <a:endCxn id="104" idx="0"/>
          </p:cNvCxnSpPr>
          <p:nvPr/>
        </p:nvCxnSpPr>
        <p:spPr>
          <a:xfrm flipH="1">
            <a:off x="8862105" y="228183"/>
            <a:ext cx="121307" cy="444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8694643" y="-515896"/>
            <a:ext cx="318454" cy="1600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33" idx="7"/>
          </p:cNvCxnSpPr>
          <p:nvPr/>
        </p:nvCxnSpPr>
        <p:spPr>
          <a:xfrm flipH="1" flipV="1">
            <a:off x="8694643" y="-355848"/>
            <a:ext cx="288769" cy="510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6"/>
          </p:cNvCxnSpPr>
          <p:nvPr/>
        </p:nvCxnSpPr>
        <p:spPr>
          <a:xfrm flipH="1">
            <a:off x="8985493" y="621985"/>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flipV="1">
            <a:off x="8985493" y="1138800"/>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endCxn id="104" idx="4"/>
          </p:cNvCxnSpPr>
          <p:nvPr/>
        </p:nvCxnSpPr>
        <p:spPr>
          <a:xfrm flipH="1" flipV="1">
            <a:off x="8862105" y="832214"/>
            <a:ext cx="123388" cy="306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9774945" y="1138800"/>
            <a:ext cx="8310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9262494" y="1624705"/>
            <a:ext cx="526301" cy="2562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54" idx="1"/>
          </p:cNvCxnSpPr>
          <p:nvPr/>
        </p:nvCxnSpPr>
        <p:spPr>
          <a:xfrm flipH="1">
            <a:off x="8737769" y="1138800"/>
            <a:ext cx="247724" cy="2978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55" idx="6"/>
          </p:cNvCxnSpPr>
          <p:nvPr/>
        </p:nvCxnSpPr>
        <p:spPr>
          <a:xfrm flipH="1" flipV="1">
            <a:off x="8694643" y="1486205"/>
            <a:ext cx="470804" cy="103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flipH="1">
            <a:off x="9735098" y="1844202"/>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flipH="1">
            <a:off x="9799528" y="1047908"/>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flipH="1">
            <a:off x="8577450" y="1409180"/>
            <a:ext cx="187825" cy="18782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flipH="1">
            <a:off x="9165447" y="1498416"/>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p:nvPr/>
        </p:nvCxnSpPr>
        <p:spPr>
          <a:xfrm>
            <a:off x="7480592" y="-829319"/>
            <a:ext cx="225543" cy="5109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6731720" y="-865173"/>
            <a:ext cx="663460" cy="770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endCxn id="59" idx="7"/>
          </p:cNvCxnSpPr>
          <p:nvPr/>
        </p:nvCxnSpPr>
        <p:spPr>
          <a:xfrm flipH="1">
            <a:off x="6762170" y="-889912"/>
            <a:ext cx="212559" cy="767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6673553" y="-13743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0" name="直接连接符 59"/>
          <p:cNvCxnSpPr>
            <a:endCxn id="59" idx="5"/>
          </p:cNvCxnSpPr>
          <p:nvPr/>
        </p:nvCxnSpPr>
        <p:spPr>
          <a:xfrm flipH="1">
            <a:off x="6762170" y="-307597"/>
            <a:ext cx="933245" cy="258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flipV="1">
            <a:off x="7716482" y="-306162"/>
            <a:ext cx="557950" cy="4810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7770471" y="-698368"/>
            <a:ext cx="48252" cy="3693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8575109" y="-698368"/>
            <a:ext cx="61658" cy="2475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8235777" y="-698368"/>
            <a:ext cx="94971"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7750367" y="-556345"/>
            <a:ext cx="432648" cy="284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8214672" y="-503583"/>
            <a:ext cx="116076" cy="7175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068916" y="-698368"/>
            <a:ext cx="114100"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endCxn id="59" idx="4"/>
          </p:cNvCxnSpPr>
          <p:nvPr/>
        </p:nvCxnSpPr>
        <p:spPr>
          <a:xfrm flipV="1">
            <a:off x="6309963" y="-33613"/>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endCxn id="59" idx="4"/>
          </p:cNvCxnSpPr>
          <p:nvPr/>
        </p:nvCxnSpPr>
        <p:spPr>
          <a:xfrm flipH="1" flipV="1">
            <a:off x="6725464" y="-33613"/>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182515" y="-284066"/>
            <a:ext cx="540151" cy="7038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6337663" y="419752"/>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76" idx="3"/>
          </p:cNvCxnSpPr>
          <p:nvPr/>
        </p:nvCxnSpPr>
        <p:spPr>
          <a:xfrm flipV="1">
            <a:off x="7835199" y="212002"/>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224065" y="419752"/>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750366" y="-17579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6240160" y="652769"/>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7818723" y="565735"/>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8259381" y="13956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7131731" y="370051"/>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8136529" y="-606789"/>
            <a:ext cx="137676" cy="13767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7668648" y="-364594"/>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80"/>
          <p:cNvCxnSpPr>
            <a:endCxn id="76" idx="4"/>
          </p:cNvCxnSpPr>
          <p:nvPr/>
        </p:nvCxnSpPr>
        <p:spPr>
          <a:xfrm flipV="1">
            <a:off x="7445665" y="678234"/>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endCxn id="78" idx="4"/>
          </p:cNvCxnSpPr>
          <p:nvPr/>
        </p:nvCxnSpPr>
        <p:spPr>
          <a:xfrm flipH="1" flipV="1">
            <a:off x="7195164" y="496917"/>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75" idx="6"/>
          </p:cNvCxnSpPr>
          <p:nvPr/>
        </p:nvCxnSpPr>
        <p:spPr>
          <a:xfrm>
            <a:off x="6370584" y="717982"/>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75" idx="4"/>
          </p:cNvCxnSpPr>
          <p:nvPr/>
        </p:nvCxnSpPr>
        <p:spPr>
          <a:xfrm>
            <a:off x="6305372" y="783194"/>
            <a:ext cx="586292" cy="703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endCxn id="98" idx="7"/>
          </p:cNvCxnSpPr>
          <p:nvPr/>
        </p:nvCxnSpPr>
        <p:spPr>
          <a:xfrm flipH="1">
            <a:off x="6949146" y="1138800"/>
            <a:ext cx="496520" cy="3580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76" idx="5"/>
          </p:cNvCxnSpPr>
          <p:nvPr/>
        </p:nvCxnSpPr>
        <p:spPr>
          <a:xfrm>
            <a:off x="7914746" y="661759"/>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7514915" y="1138800"/>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76" idx="6"/>
            <a:endCxn id="104" idx="5"/>
          </p:cNvCxnSpPr>
          <p:nvPr/>
        </p:nvCxnSpPr>
        <p:spPr>
          <a:xfrm>
            <a:off x="7931222" y="621985"/>
            <a:ext cx="874614" cy="1869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77" idx="5"/>
            <a:endCxn id="104" idx="6"/>
          </p:cNvCxnSpPr>
          <p:nvPr/>
        </p:nvCxnSpPr>
        <p:spPr>
          <a:xfrm>
            <a:off x="8347999" y="228183"/>
            <a:ext cx="434530" cy="524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79" idx="6"/>
          </p:cNvCxnSpPr>
          <p:nvPr/>
        </p:nvCxnSpPr>
        <p:spPr>
          <a:xfrm>
            <a:off x="8274205" y="-537951"/>
            <a:ext cx="362563" cy="1821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77" idx="7"/>
          </p:cNvCxnSpPr>
          <p:nvPr/>
        </p:nvCxnSpPr>
        <p:spPr>
          <a:xfrm flipV="1">
            <a:off x="8347999" y="-355848"/>
            <a:ext cx="288769" cy="510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76" idx="6"/>
          </p:cNvCxnSpPr>
          <p:nvPr/>
        </p:nvCxnSpPr>
        <p:spPr>
          <a:xfrm>
            <a:off x="7931222" y="621985"/>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8096617" y="1138800"/>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endCxn id="54" idx="7"/>
          </p:cNvCxnSpPr>
          <p:nvPr/>
        </p:nvCxnSpPr>
        <p:spPr>
          <a:xfrm>
            <a:off x="8345917" y="1138801"/>
            <a:ext cx="259039" cy="297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8345917" y="1138800"/>
            <a:ext cx="9695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8110467" y="1652405"/>
            <a:ext cx="290851"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endCxn id="54" idx="4"/>
          </p:cNvCxnSpPr>
          <p:nvPr/>
        </p:nvCxnSpPr>
        <p:spPr>
          <a:xfrm flipV="1">
            <a:off x="8429017" y="1597005"/>
            <a:ext cx="242345" cy="332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8" name="椭圆 97"/>
          <p:cNvSpPr/>
          <p:nvPr/>
        </p:nvSpPr>
        <p:spPr>
          <a:xfrm>
            <a:off x="6860528" y="148161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7984178" y="1498416"/>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8371919" y="1866231"/>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flipH="1">
            <a:off x="7382534" y="1071940"/>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flipH="1">
            <a:off x="8575109" y="-473828"/>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flipH="1">
            <a:off x="9036724" y="-606708"/>
            <a:ext cx="155886" cy="15588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flipH="1">
            <a:off x="8782528" y="673060"/>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5" name="直接连接符 104"/>
          <p:cNvCxnSpPr>
            <a:endCxn id="104" idx="5"/>
          </p:cNvCxnSpPr>
          <p:nvPr/>
        </p:nvCxnSpPr>
        <p:spPr>
          <a:xfrm flipV="1">
            <a:off x="8363203" y="808906"/>
            <a:ext cx="442632" cy="337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椭圆 105"/>
          <p:cNvSpPr/>
          <p:nvPr/>
        </p:nvSpPr>
        <p:spPr>
          <a:xfrm flipH="1">
            <a:off x="8268692" y="1051043"/>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7" name="直接连接符 106"/>
          <p:cNvCxnSpPr/>
          <p:nvPr/>
        </p:nvCxnSpPr>
        <p:spPr>
          <a:xfrm>
            <a:off x="11164426" y="-829319"/>
            <a:ext cx="107712" cy="7809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E3D49458-E7C8-4EB8-BDC8-8A7AAC3561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6367" y="1809750"/>
            <a:ext cx="3347003" cy="4671942"/>
          </a:xfrm>
          <a:prstGeom prst="rect">
            <a:avLst/>
          </a:prstGeom>
        </p:spPr>
      </p:pic>
      <p:sp>
        <p:nvSpPr>
          <p:cNvPr id="109" name="文本框 108">
            <a:extLst>
              <a:ext uri="{FF2B5EF4-FFF2-40B4-BE49-F238E27FC236}">
                <a16:creationId xmlns:a16="http://schemas.microsoft.com/office/drawing/2014/main" id="{628A6C2D-FB17-4ECF-9B04-50DB2B13ACD3}"/>
              </a:ext>
            </a:extLst>
          </p:cNvPr>
          <p:cNvSpPr txBox="1"/>
          <p:nvPr/>
        </p:nvSpPr>
        <p:spPr>
          <a:xfrm>
            <a:off x="789919" y="1517246"/>
            <a:ext cx="7187333" cy="5186035"/>
          </a:xfrm>
          <a:prstGeom prst="rect">
            <a:avLst/>
          </a:prstGeom>
          <a:noFill/>
        </p:spPr>
        <p:txBody>
          <a:bodyPr wrap="square" rtlCol="0">
            <a:spAutoFit/>
          </a:bodyPr>
          <a:lstStyle/>
          <a:p>
            <a:pPr algn="ctr">
              <a:lnSpc>
                <a:spcPct val="150000"/>
              </a:lnSpc>
            </a:pPr>
            <a:r>
              <a:rPr lang="zh-CN" altLang="en-US" sz="2000" dirty="0">
                <a:solidFill>
                  <a:srgbClr val="183862"/>
                </a:solidFill>
              </a:rPr>
              <a:t> “第十九届全国科学计算与信息化会议”专刊征稿启事</a:t>
            </a:r>
          </a:p>
          <a:p>
            <a:pPr algn="ctr">
              <a:lnSpc>
                <a:spcPct val="150000"/>
              </a:lnSpc>
            </a:pPr>
            <a:r>
              <a:rPr lang="en-US" altLang="zh-CN" sz="2000" dirty="0">
                <a:solidFill>
                  <a:srgbClr val="183862"/>
                </a:solidFill>
              </a:rPr>
              <a:t>Call for papers</a:t>
            </a:r>
          </a:p>
          <a:p>
            <a:pPr algn="just">
              <a:lnSpc>
                <a:spcPct val="150000"/>
              </a:lnSpc>
            </a:pPr>
            <a:r>
              <a:rPr lang="zh-CN" altLang="en-US" sz="1600" dirty="0"/>
              <a:t>全国科学计算与信息化会议面向全国科学研究人员以及计算机专家与工程技术人员，搭建一个沟通交流平台，探讨科学研究需求、实际工作经验以及新技术发展与应用，以更好的提升计算机与信息技术在现代科学研究的应用水平。</a:t>
            </a:r>
          </a:p>
          <a:p>
            <a:pPr algn="just">
              <a:lnSpc>
                <a:spcPct val="150000"/>
              </a:lnSpc>
            </a:pPr>
            <a:endParaRPr lang="zh-CN" altLang="en-US" sz="1600" dirty="0"/>
          </a:p>
          <a:p>
            <a:pPr algn="just">
              <a:lnSpc>
                <a:spcPct val="150000"/>
              </a:lnSpc>
            </a:pPr>
            <a:r>
              <a:rPr lang="en-US" altLang="zh-CN" sz="1600" dirty="0"/>
              <a:t>《</a:t>
            </a:r>
            <a:r>
              <a:rPr lang="zh-CN" altLang="en-US" sz="1600" dirty="0"/>
              <a:t>数据与计算发展前沿</a:t>
            </a:r>
            <a:r>
              <a:rPr lang="en-US" altLang="zh-CN" sz="1600" dirty="0"/>
              <a:t>》</a:t>
            </a:r>
            <a:r>
              <a:rPr lang="zh-CN" altLang="en-US" sz="1600" dirty="0"/>
              <a:t>现公开征集论坛论文，征文范围包括但不限于：</a:t>
            </a:r>
          </a:p>
          <a:p>
            <a:pPr marL="285750" indent="-285750" algn="just">
              <a:lnSpc>
                <a:spcPct val="150000"/>
              </a:lnSpc>
              <a:buFont typeface="Wingdings" panose="05000000000000000000" pitchFamily="2" charset="2"/>
              <a:buChar char="u"/>
            </a:pPr>
            <a:r>
              <a:rPr lang="zh-CN" altLang="en-US" dirty="0">
                <a:solidFill>
                  <a:srgbClr val="183862"/>
                </a:solidFill>
              </a:rPr>
              <a:t>核电子学与探测技术</a:t>
            </a:r>
          </a:p>
          <a:p>
            <a:pPr marL="285750" indent="-285750" algn="just">
              <a:lnSpc>
                <a:spcPct val="150000"/>
              </a:lnSpc>
              <a:buFont typeface="Wingdings" panose="05000000000000000000" pitchFamily="2" charset="2"/>
              <a:buChar char="u"/>
            </a:pPr>
            <a:r>
              <a:rPr lang="zh-CN" altLang="en-US" dirty="0">
                <a:solidFill>
                  <a:srgbClr val="183862"/>
                </a:solidFill>
              </a:rPr>
              <a:t>数据处理软件与分析方法</a:t>
            </a:r>
          </a:p>
          <a:p>
            <a:pPr marL="285750" indent="-285750" algn="just">
              <a:lnSpc>
                <a:spcPct val="150000"/>
              </a:lnSpc>
              <a:buFont typeface="Wingdings" panose="05000000000000000000" pitchFamily="2" charset="2"/>
              <a:buChar char="u"/>
            </a:pPr>
            <a:r>
              <a:rPr lang="zh-CN" altLang="en-US" dirty="0">
                <a:solidFill>
                  <a:srgbClr val="183862"/>
                </a:solidFill>
              </a:rPr>
              <a:t>数据存储与管理</a:t>
            </a:r>
          </a:p>
          <a:p>
            <a:pPr marL="285750" indent="-285750" algn="just">
              <a:lnSpc>
                <a:spcPct val="150000"/>
              </a:lnSpc>
              <a:buFont typeface="Wingdings" panose="05000000000000000000" pitchFamily="2" charset="2"/>
              <a:buChar char="u"/>
            </a:pPr>
            <a:r>
              <a:rPr lang="zh-CN" altLang="en-US" dirty="0">
                <a:solidFill>
                  <a:srgbClr val="183862"/>
                </a:solidFill>
              </a:rPr>
              <a:t>高性能计算；科学计算应用及成果</a:t>
            </a:r>
          </a:p>
          <a:p>
            <a:pPr marL="285750" indent="-285750" algn="just">
              <a:lnSpc>
                <a:spcPct val="150000"/>
              </a:lnSpc>
              <a:buFont typeface="Wingdings" panose="05000000000000000000" pitchFamily="2" charset="2"/>
              <a:buChar char="u"/>
            </a:pPr>
            <a:r>
              <a:rPr lang="zh-CN" altLang="en-US" dirty="0">
                <a:solidFill>
                  <a:srgbClr val="183862"/>
                </a:solidFill>
              </a:rPr>
              <a:t>科研信息化管理以及其它与科学计算相关的研究问题等</a:t>
            </a:r>
          </a:p>
          <a:p>
            <a:pPr algn="just"/>
            <a:endParaRPr lang="zh-CN" altLang="en-US" sz="1600" spc="300" dirty="0"/>
          </a:p>
        </p:txBody>
      </p:sp>
    </p:spTree>
    <p:extLst>
      <p:ext uri="{BB962C8B-B14F-4D97-AF65-F5344CB8AC3E}">
        <p14:creationId xmlns:p14="http://schemas.microsoft.com/office/powerpoint/2010/main" val="354091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a:off x="26668" y="29936"/>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cxnSp>
        <p:nvCxnSpPr>
          <p:cNvPr id="31" name="直接连接符 30"/>
          <p:cNvCxnSpPr>
            <a:stCxn id="86" idx="1"/>
          </p:cNvCxnSpPr>
          <p:nvPr/>
        </p:nvCxnSpPr>
        <p:spPr>
          <a:xfrm flipH="1" flipV="1">
            <a:off x="8543130" y="3109994"/>
            <a:ext cx="38392" cy="680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11116131" y="299356"/>
            <a:ext cx="637852" cy="54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2" idx="5"/>
          </p:cNvCxnSpPr>
          <p:nvPr/>
        </p:nvCxnSpPr>
        <p:spPr>
          <a:xfrm>
            <a:off x="10601740" y="2701567"/>
            <a:ext cx="310223" cy="702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9571705" y="2652252"/>
            <a:ext cx="912555" cy="10600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9903314" y="2542640"/>
            <a:ext cx="625191" cy="358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40" idx="0"/>
          </p:cNvCxnSpPr>
          <p:nvPr/>
        </p:nvCxnSpPr>
        <p:spPr>
          <a:xfrm flipH="1">
            <a:off x="8591527" y="2268794"/>
            <a:ext cx="476888" cy="6926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42" idx="7"/>
          </p:cNvCxnSpPr>
          <p:nvPr/>
        </p:nvCxnSpPr>
        <p:spPr>
          <a:xfrm flipH="1">
            <a:off x="9613588" y="2618225"/>
            <a:ext cx="292364" cy="1055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572500" y="2574773"/>
            <a:ext cx="1376903" cy="5303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610600" y="3048000"/>
            <a:ext cx="938784" cy="7277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8501831" y="2961401"/>
            <a:ext cx="179392" cy="17939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93134" y="246195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9491699" y="3653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a:endCxn id="41" idx="1"/>
          </p:cNvCxnSpPr>
          <p:nvPr/>
        </p:nvCxnSpPr>
        <p:spPr>
          <a:xfrm>
            <a:off x="9083163" y="2298290"/>
            <a:ext cx="746588" cy="200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8996722" y="2232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a:endCxn id="42" idx="5"/>
          </p:cNvCxnSpPr>
          <p:nvPr/>
        </p:nvCxnSpPr>
        <p:spPr>
          <a:xfrm flipH="1">
            <a:off x="9613588" y="3419168"/>
            <a:ext cx="1283630" cy="355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flipV="1">
            <a:off x="10926195" y="3421143"/>
            <a:ext cx="767432" cy="6617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11000453" y="2032819"/>
            <a:ext cx="235974" cy="13568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44" idx="7"/>
          </p:cNvCxnSpPr>
          <p:nvPr/>
        </p:nvCxnSpPr>
        <p:spPr>
          <a:xfrm flipV="1">
            <a:off x="9128797" y="1524002"/>
            <a:ext cx="929603" cy="7314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1" idx="0"/>
          </p:cNvCxnSpPr>
          <p:nvPr/>
        </p:nvCxnSpPr>
        <p:spPr>
          <a:xfrm flipV="1">
            <a:off x="9918152" y="1504950"/>
            <a:ext cx="140248" cy="9570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10028903" y="971550"/>
            <a:ext cx="296197" cy="608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flipV="1">
            <a:off x="10058400" y="1543050"/>
            <a:ext cx="484854" cy="10655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endCxn id="61" idx="3"/>
          </p:cNvCxnSpPr>
          <p:nvPr/>
        </p:nvCxnSpPr>
        <p:spPr>
          <a:xfrm flipV="1">
            <a:off x="10295603" y="380847"/>
            <a:ext cx="747099" cy="6085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61" idx="7"/>
          </p:cNvCxnSpPr>
          <p:nvPr/>
        </p:nvCxnSpPr>
        <p:spPr>
          <a:xfrm flipV="1">
            <a:off x="11169552" y="0"/>
            <a:ext cx="508098" cy="25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59" idx="0"/>
          </p:cNvCxnSpPr>
          <p:nvPr/>
        </p:nvCxnSpPr>
        <p:spPr>
          <a:xfrm flipH="1" flipV="1">
            <a:off x="11087100" y="342900"/>
            <a:ext cx="34865" cy="74689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flipV="1">
            <a:off x="10363200" y="952500"/>
            <a:ext cx="800100" cy="190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62" idx="7"/>
          </p:cNvCxnSpPr>
          <p:nvPr/>
        </p:nvCxnSpPr>
        <p:spPr>
          <a:xfrm flipV="1">
            <a:off x="10601740" y="1085850"/>
            <a:ext cx="523460" cy="14888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10134600" y="1143000"/>
            <a:ext cx="95250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10006049" y="14815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1044597" y="10897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0269384" y="87061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1016431" y="227726"/>
            <a:ext cx="179392" cy="17939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10448619" y="2548446"/>
            <a:ext cx="179392" cy="17939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p:nvPr/>
        </p:nvCxnSpPr>
        <p:spPr>
          <a:xfrm flipH="1" flipV="1">
            <a:off x="11742057" y="0"/>
            <a:ext cx="14514" cy="8418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9" idx="6"/>
          </p:cNvCxnSpPr>
          <p:nvPr/>
        </p:nvCxnSpPr>
        <p:spPr>
          <a:xfrm flipV="1">
            <a:off x="11199333" y="841829"/>
            <a:ext cx="554650" cy="3253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11753983" y="841829"/>
            <a:ext cx="438019" cy="3338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endCxn id="59" idx="6"/>
          </p:cNvCxnSpPr>
          <p:nvPr/>
        </p:nvCxnSpPr>
        <p:spPr>
          <a:xfrm flipH="1" flipV="1">
            <a:off x="11199333" y="1167160"/>
            <a:ext cx="992667" cy="3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endCxn id="59" idx="4"/>
          </p:cNvCxnSpPr>
          <p:nvPr/>
        </p:nvCxnSpPr>
        <p:spPr>
          <a:xfrm flipH="1" flipV="1">
            <a:off x="11121965" y="1244528"/>
            <a:ext cx="141121" cy="8019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11205029" y="1277258"/>
            <a:ext cx="986971" cy="7111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11219543" y="1988458"/>
            <a:ext cx="566057" cy="3773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1829144" y="1901371"/>
            <a:ext cx="362856" cy="4499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1814629" y="2365829"/>
            <a:ext cx="377371" cy="8563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11640457" y="2380343"/>
            <a:ext cx="188687" cy="7112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0972801" y="3077029"/>
            <a:ext cx="595085" cy="391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1611429" y="3149600"/>
            <a:ext cx="159657" cy="9869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1292114" y="2061029"/>
            <a:ext cx="275773" cy="10305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89" idx="3"/>
            <a:endCxn id="62" idx="7"/>
          </p:cNvCxnSpPr>
          <p:nvPr/>
        </p:nvCxnSpPr>
        <p:spPr>
          <a:xfrm flipH="1">
            <a:off x="10601740" y="2047367"/>
            <a:ext cx="614743" cy="527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42" idx="3"/>
          </p:cNvCxnSpPr>
          <p:nvPr/>
        </p:nvCxnSpPr>
        <p:spPr>
          <a:xfrm flipH="1">
            <a:off x="8667750" y="3775106"/>
            <a:ext cx="844862" cy="158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87" idx="1"/>
          </p:cNvCxnSpPr>
          <p:nvPr/>
        </p:nvCxnSpPr>
        <p:spPr>
          <a:xfrm flipH="1" flipV="1">
            <a:off x="8610600" y="3790950"/>
            <a:ext cx="311261" cy="9754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endCxn id="42" idx="4"/>
          </p:cNvCxnSpPr>
          <p:nvPr/>
        </p:nvCxnSpPr>
        <p:spPr>
          <a:xfrm flipV="1">
            <a:off x="8991600" y="3796019"/>
            <a:ext cx="571500" cy="10807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endCxn id="42" idx="4"/>
          </p:cNvCxnSpPr>
          <p:nvPr/>
        </p:nvCxnSpPr>
        <p:spPr>
          <a:xfrm flipH="1" flipV="1">
            <a:off x="9563100" y="3796019"/>
            <a:ext cx="609600" cy="6235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10191750" y="3451534"/>
            <a:ext cx="742950" cy="9680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9029700" y="4419600"/>
            <a:ext cx="1143000" cy="40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90" idx="3"/>
          </p:cNvCxnSpPr>
          <p:nvPr/>
        </p:nvCxnSpPr>
        <p:spPr>
          <a:xfrm flipV="1">
            <a:off x="11089483" y="4133850"/>
            <a:ext cx="645317" cy="6186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10248900" y="4419600"/>
            <a:ext cx="895350" cy="2476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0972800" y="3600450"/>
            <a:ext cx="152400" cy="1047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8544905" y="3753727"/>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8895590" y="4740103"/>
            <a:ext cx="179392" cy="17939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11774524" y="22816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11193822" y="19152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11066822" y="4620392"/>
            <a:ext cx="154736" cy="1547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11672924" y="403421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10121900" y="4351239"/>
            <a:ext cx="174497" cy="1744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11503947" y="300764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0860401" y="3340772"/>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直接连接符 95"/>
          <p:cNvCxnSpPr>
            <a:endCxn id="90" idx="4"/>
          </p:cNvCxnSpPr>
          <p:nvPr/>
        </p:nvCxnSpPr>
        <p:spPr>
          <a:xfrm flipV="1">
            <a:off x="10553700" y="4775128"/>
            <a:ext cx="590490" cy="6334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endCxn id="92" idx="4"/>
          </p:cNvCxnSpPr>
          <p:nvPr/>
        </p:nvCxnSpPr>
        <p:spPr>
          <a:xfrm flipH="1" flipV="1">
            <a:off x="10209149" y="4525736"/>
            <a:ext cx="325501" cy="882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87" idx="6"/>
          </p:cNvCxnSpPr>
          <p:nvPr/>
        </p:nvCxnSpPr>
        <p:spPr>
          <a:xfrm>
            <a:off x="9074982" y="4829799"/>
            <a:ext cx="1478718" cy="578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87" idx="4"/>
          </p:cNvCxnSpPr>
          <p:nvPr/>
        </p:nvCxnSpPr>
        <p:spPr>
          <a:xfrm>
            <a:off x="8985286" y="4919495"/>
            <a:ext cx="806414" cy="9669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a:endCxn id="152" idx="7"/>
          </p:cNvCxnSpPr>
          <p:nvPr/>
        </p:nvCxnSpPr>
        <p:spPr>
          <a:xfrm flipH="1">
            <a:off x="9870763" y="5408613"/>
            <a:ext cx="682937" cy="4924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90" idx="5"/>
          </p:cNvCxnSpPr>
          <p:nvPr/>
        </p:nvCxnSpPr>
        <p:spPr>
          <a:xfrm>
            <a:off x="11198897" y="4752467"/>
            <a:ext cx="231103" cy="12482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10648950" y="5408613"/>
            <a:ext cx="762000" cy="6302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90" idx="6"/>
          </p:cNvCxnSpPr>
          <p:nvPr/>
        </p:nvCxnSpPr>
        <p:spPr>
          <a:xfrm>
            <a:off x="11221558" y="4697760"/>
            <a:ext cx="970442" cy="2171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91" idx="5"/>
          </p:cNvCxnSpPr>
          <p:nvPr/>
        </p:nvCxnSpPr>
        <p:spPr>
          <a:xfrm>
            <a:off x="11794813" y="4156106"/>
            <a:ext cx="397187" cy="8159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93" idx="6"/>
          </p:cNvCxnSpPr>
          <p:nvPr/>
        </p:nvCxnSpPr>
        <p:spPr>
          <a:xfrm>
            <a:off x="11753983" y="3132664"/>
            <a:ext cx="438017" cy="2201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91" idx="7"/>
          </p:cNvCxnSpPr>
          <p:nvPr/>
        </p:nvCxnSpPr>
        <p:spPr>
          <a:xfrm flipV="1">
            <a:off x="11794813" y="3352802"/>
            <a:ext cx="397187" cy="70232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90" idx="6"/>
          </p:cNvCxnSpPr>
          <p:nvPr/>
        </p:nvCxnSpPr>
        <p:spPr>
          <a:xfrm>
            <a:off x="11221558" y="4697760"/>
            <a:ext cx="570392" cy="710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V="1">
            <a:off x="11449050" y="5408613"/>
            <a:ext cx="342900" cy="573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V="1">
            <a:off x="11791950" y="4895850"/>
            <a:ext cx="400050" cy="5127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10591800" y="5408613"/>
            <a:ext cx="11430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9486900" y="5905500"/>
            <a:ext cx="323850" cy="952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87" idx="3"/>
          </p:cNvCxnSpPr>
          <p:nvPr/>
        </p:nvCxnSpPr>
        <p:spPr>
          <a:xfrm>
            <a:off x="8921861" y="4893224"/>
            <a:ext cx="545989" cy="19647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9525000" y="6457950"/>
            <a:ext cx="11239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flipV="1">
            <a:off x="9810750" y="5924550"/>
            <a:ext cx="838200" cy="5143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10687050" y="6076950"/>
            <a:ext cx="723900" cy="35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11791950" y="5408613"/>
            <a:ext cx="133350" cy="10493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1468100" y="6115050"/>
            <a:ext cx="400050" cy="400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0706100" y="6438900"/>
            <a:ext cx="1200150" cy="114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10668000" y="6534150"/>
            <a:ext cx="361950" cy="3238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V="1">
            <a:off x="11144250" y="6572250"/>
            <a:ext cx="742950" cy="2857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11906250" y="6496050"/>
            <a:ext cx="285750" cy="3619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11906250" y="5886450"/>
            <a:ext cx="285750" cy="609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8" name="椭圆 147"/>
          <p:cNvSpPr/>
          <p:nvPr/>
        </p:nvSpPr>
        <p:spPr>
          <a:xfrm>
            <a:off x="10581515" y="6378857"/>
            <a:ext cx="179392" cy="17939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10422251" y="5283595"/>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9748874" y="5880137"/>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11844374" y="6442112"/>
            <a:ext cx="142802" cy="14280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11294397" y="5903246"/>
            <a:ext cx="250036" cy="2500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9393551" y="6722264"/>
            <a:ext cx="250036" cy="2500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8" name="直接连接符 157"/>
          <p:cNvCxnSpPr/>
          <p:nvPr/>
        </p:nvCxnSpPr>
        <p:spPr>
          <a:xfrm rot="11174285" flipH="1">
            <a:off x="899651" y="1479673"/>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rot="11174285" flipH="1">
            <a:off x="851060" y="1845615"/>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11174285">
            <a:off x="1139381" y="1440723"/>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1" name="椭圆 160"/>
          <p:cNvSpPr/>
          <p:nvPr/>
        </p:nvSpPr>
        <p:spPr>
          <a:xfrm rot="11174285">
            <a:off x="1655927" y="1869595"/>
            <a:ext cx="112175" cy="11217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rot="11174285">
            <a:off x="777669" y="2045869"/>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rot="11174285">
            <a:off x="1109197" y="1396357"/>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4" name="直接连接符 163"/>
          <p:cNvCxnSpPr/>
          <p:nvPr/>
        </p:nvCxnSpPr>
        <p:spPr>
          <a:xfrm rot="7715704" flipH="1">
            <a:off x="1643366" y="596212"/>
            <a:ext cx="82782" cy="27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rot="7715704" flipH="1">
            <a:off x="1053920" y="2643236"/>
            <a:ext cx="374020" cy="1440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67" idx="5"/>
          </p:cNvCxnSpPr>
          <p:nvPr/>
        </p:nvCxnSpPr>
        <p:spPr>
          <a:xfrm flipH="1">
            <a:off x="1581927" y="503898"/>
            <a:ext cx="291937" cy="77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7" name="椭圆 166"/>
          <p:cNvSpPr/>
          <p:nvPr/>
        </p:nvSpPr>
        <p:spPr>
          <a:xfrm rot="7715704">
            <a:off x="1873712" y="476815"/>
            <a:ext cx="48730" cy="4873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p:nvPr/>
        </p:nvSpPr>
        <p:spPr>
          <a:xfrm rot="7715704">
            <a:off x="1737854" y="827516"/>
            <a:ext cx="67919" cy="679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nvSpPr>
        <p:spPr>
          <a:xfrm rot="7715704">
            <a:off x="1571055" y="573926"/>
            <a:ext cx="38791" cy="3879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文本框 112"/>
          <p:cNvSpPr txBox="1"/>
          <p:nvPr/>
        </p:nvSpPr>
        <p:spPr>
          <a:xfrm>
            <a:off x="2410432" y="2144630"/>
            <a:ext cx="6063615" cy="707886"/>
          </a:xfrm>
          <a:prstGeom prst="rect">
            <a:avLst/>
          </a:prstGeom>
          <a:noFill/>
        </p:spPr>
        <p:txBody>
          <a:bodyPr wrap="square" rtlCol="0">
            <a:spAutoFit/>
          </a:bodyPr>
          <a:lstStyle/>
          <a:p>
            <a:r>
              <a:rPr lang="zh-CN" altLang="en-US" sz="4000" dirty="0">
                <a:solidFill>
                  <a:schemeClr val="accent1">
                    <a:lumMod val="50000"/>
                  </a:schemeClr>
                </a:solidFill>
              </a:rPr>
              <a:t>谢谢观看 敬请关注！</a:t>
            </a:r>
            <a:endParaRPr lang="en-US" altLang="zh-CN" sz="4000" dirty="0">
              <a:solidFill>
                <a:schemeClr val="accent1">
                  <a:lumMod val="50000"/>
                </a:schemeClr>
              </a:solidFill>
            </a:endParaRPr>
          </a:p>
        </p:txBody>
      </p:sp>
      <p:pic>
        <p:nvPicPr>
          <p:cNvPr id="3" name="图片 2">
            <a:extLst>
              <a:ext uri="{FF2B5EF4-FFF2-40B4-BE49-F238E27FC236}">
                <a16:creationId xmlns:a16="http://schemas.microsoft.com/office/drawing/2014/main" id="{D322BEB0-3F13-4257-8CE7-D5A61ED08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963" y="3188071"/>
            <a:ext cx="2749037" cy="2749037"/>
          </a:xfrm>
          <a:prstGeom prst="rect">
            <a:avLst/>
          </a:prstGeom>
        </p:spPr>
      </p:pic>
    </p:spTree>
    <p:extLst>
      <p:ext uri="{BB962C8B-B14F-4D97-AF65-F5344CB8AC3E}">
        <p14:creationId xmlns:p14="http://schemas.microsoft.com/office/powerpoint/2010/main" val="770314570"/>
      </p:ext>
    </p:extLst>
  </p:cSld>
  <p:clrMapOvr>
    <a:masterClrMapping/>
  </p:clrMapOvr>
  <p:transition spd="slow" advClick="0" advTm="790">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椭圆 7"/>
          <p:cNvSpPr/>
          <p:nvPr/>
        </p:nvSpPr>
        <p:spPr>
          <a:xfrm rot="11174285">
            <a:off x="2478134" y="3658179"/>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11174285">
            <a:off x="3576303" y="372476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1174285">
            <a:off x="6996125" y="3868835"/>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1174285">
            <a:off x="4720540" y="4975629"/>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1174285">
            <a:off x="6246397" y="4832135"/>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1174285">
            <a:off x="5600708" y="433276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a:stCxn id="8" idx="1"/>
            <a:endCxn id="32" idx="5"/>
          </p:cNvCxnSpPr>
          <p:nvPr/>
        </p:nvCxnSpPr>
        <p:spPr>
          <a:xfrm>
            <a:off x="2608921" y="3801326"/>
            <a:ext cx="937290" cy="12108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4"/>
            <a:endCxn id="10" idx="0"/>
          </p:cNvCxnSpPr>
          <p:nvPr/>
        </p:nvCxnSpPr>
        <p:spPr>
          <a:xfrm flipV="1">
            <a:off x="3589079" y="3950281"/>
            <a:ext cx="88029" cy="10493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3524396" y="499931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a:stCxn id="10" idx="3"/>
            <a:endCxn id="49" idx="1"/>
          </p:cNvCxnSpPr>
          <p:nvPr/>
        </p:nvCxnSpPr>
        <p:spPr>
          <a:xfrm flipV="1">
            <a:off x="3777583" y="3333827"/>
            <a:ext cx="1203378" cy="433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3"/>
            <a:endCxn id="55" idx="7"/>
          </p:cNvCxnSpPr>
          <p:nvPr/>
        </p:nvCxnSpPr>
        <p:spPr>
          <a:xfrm flipV="1">
            <a:off x="4894907" y="4158047"/>
            <a:ext cx="134934" cy="8542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1174285">
            <a:off x="4897735" y="3242736"/>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a:stCxn id="55" idx="2"/>
            <a:endCxn id="14" idx="6"/>
          </p:cNvCxnSpPr>
          <p:nvPr/>
        </p:nvCxnSpPr>
        <p:spPr>
          <a:xfrm>
            <a:off x="5165977" y="4118336"/>
            <a:ext cx="435207" cy="2861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5743855" y="4065851"/>
            <a:ext cx="1278955" cy="296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5012937" y="4033250"/>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endCxn id="55" idx="3"/>
          </p:cNvCxnSpPr>
          <p:nvPr/>
        </p:nvCxnSpPr>
        <p:spPr>
          <a:xfrm flipH="1">
            <a:off x="5149527" y="3295650"/>
            <a:ext cx="992492" cy="7662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1" idx="6"/>
          </p:cNvCxnSpPr>
          <p:nvPr/>
        </p:nvCxnSpPr>
        <p:spPr>
          <a:xfrm flipH="1" flipV="1">
            <a:off x="6252562" y="3320550"/>
            <a:ext cx="744280" cy="6562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1174285">
            <a:off x="6104356" y="322320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a:stCxn id="11" idx="0"/>
            <a:endCxn id="13" idx="4"/>
          </p:cNvCxnSpPr>
          <p:nvPr/>
        </p:nvCxnSpPr>
        <p:spPr>
          <a:xfrm flipH="1">
            <a:off x="6371780" y="4110438"/>
            <a:ext cx="732340" cy="722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4" idx="5"/>
            <a:endCxn id="96" idx="1"/>
          </p:cNvCxnSpPr>
          <p:nvPr/>
        </p:nvCxnSpPr>
        <p:spPr>
          <a:xfrm flipH="1" flipV="1">
            <a:off x="7719890" y="3032972"/>
            <a:ext cx="568233" cy="13952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3640737" y="5062956"/>
            <a:ext cx="1080383" cy="10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rot="11174285">
            <a:off x="5772281" y="38794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1174285">
            <a:off x="8260633" y="4412009"/>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1174285">
            <a:off x="8774000" y="5220869"/>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1174285">
            <a:off x="6149326" y="175258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1174285">
            <a:off x="9219352" y="3856239"/>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a:stCxn id="14" idx="7"/>
            <a:endCxn id="12" idx="3"/>
          </p:cNvCxnSpPr>
          <p:nvPr/>
        </p:nvCxnSpPr>
        <p:spPr>
          <a:xfrm flipH="1">
            <a:off x="4894907" y="4463551"/>
            <a:ext cx="723516" cy="5487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49" idx="3"/>
            <a:endCxn id="61" idx="5"/>
          </p:cNvCxnSpPr>
          <p:nvPr/>
        </p:nvCxnSpPr>
        <p:spPr>
          <a:xfrm flipV="1">
            <a:off x="4988826" y="3247900"/>
            <a:ext cx="1157448" cy="139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49" idx="1"/>
            <a:endCxn id="55" idx="5"/>
          </p:cNvCxnSpPr>
          <p:nvPr/>
        </p:nvCxnSpPr>
        <p:spPr>
          <a:xfrm>
            <a:off x="4980961" y="3333827"/>
            <a:ext cx="60673" cy="7163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1" idx="3"/>
            <a:endCxn id="97" idx="7"/>
          </p:cNvCxnSpPr>
          <p:nvPr/>
        </p:nvCxnSpPr>
        <p:spPr>
          <a:xfrm flipV="1">
            <a:off x="6303874" y="2519859"/>
            <a:ext cx="540013" cy="7452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1"/>
            <a:endCxn id="54" idx="4"/>
          </p:cNvCxnSpPr>
          <p:nvPr/>
        </p:nvCxnSpPr>
        <p:spPr>
          <a:xfrm flipH="1">
            <a:off x="8342141" y="2653249"/>
            <a:ext cx="309453" cy="17591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60" idx="0"/>
            <a:endCxn id="57" idx="4"/>
          </p:cNvCxnSpPr>
          <p:nvPr/>
        </p:nvCxnSpPr>
        <p:spPr>
          <a:xfrm flipH="1">
            <a:off x="8880406" y="4016625"/>
            <a:ext cx="410637" cy="12048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H="1" flipV="1">
            <a:off x="8407236" y="4493517"/>
            <a:ext cx="387903" cy="883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rot="11174285">
            <a:off x="2738260" y="1951989"/>
            <a:ext cx="242906" cy="242906"/>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rot="11174285">
            <a:off x="3789202" y="137331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rot="11174285">
            <a:off x="7158527" y="908376"/>
            <a:ext cx="256794" cy="256794"/>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rot="11174285">
            <a:off x="7537599" y="28334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rot="11174285">
            <a:off x="6818979" y="23359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rot="11174285">
            <a:off x="5547942" y="2519998"/>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rot="11174285">
            <a:off x="8015271" y="150806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101"/>
          <p:cNvCxnSpPr>
            <a:stCxn id="92" idx="1"/>
            <a:endCxn id="112" idx="6"/>
          </p:cNvCxnSpPr>
          <p:nvPr/>
        </p:nvCxnSpPr>
        <p:spPr>
          <a:xfrm>
            <a:off x="2935753" y="2168145"/>
            <a:ext cx="653373" cy="589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94" idx="3"/>
            <a:endCxn id="107" idx="6"/>
          </p:cNvCxnSpPr>
          <p:nvPr/>
        </p:nvCxnSpPr>
        <p:spPr>
          <a:xfrm flipV="1">
            <a:off x="3990482" y="888102"/>
            <a:ext cx="725554" cy="527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6" idx="5"/>
            <a:endCxn id="97" idx="1"/>
          </p:cNvCxnSpPr>
          <p:nvPr/>
        </p:nvCxnSpPr>
        <p:spPr>
          <a:xfrm flipH="1" flipV="1">
            <a:off x="7002880" y="2537238"/>
            <a:ext cx="576637" cy="320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rot="11174285">
            <a:off x="4715733" y="842481"/>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9" idx="2"/>
            <a:endCxn id="98" idx="5"/>
          </p:cNvCxnSpPr>
          <p:nvPr/>
        </p:nvCxnSpPr>
        <p:spPr>
          <a:xfrm>
            <a:off x="5232884" y="1999605"/>
            <a:ext cx="345133" cy="5381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rot="11174285">
            <a:off x="5079844" y="1914519"/>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46" idx="0"/>
            <a:endCxn id="109" idx="3"/>
          </p:cNvCxnSpPr>
          <p:nvPr/>
        </p:nvCxnSpPr>
        <p:spPr>
          <a:xfrm flipH="1">
            <a:off x="5216434" y="613459"/>
            <a:ext cx="656652" cy="132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95" idx="6"/>
            <a:endCxn id="46" idx="2"/>
          </p:cNvCxnSpPr>
          <p:nvPr/>
        </p:nvCxnSpPr>
        <p:spPr>
          <a:xfrm flipH="1" flipV="1">
            <a:off x="5997799" y="513324"/>
            <a:ext cx="1161488" cy="509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rot="11174285">
            <a:off x="3588462" y="265750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stCxn id="95" idx="0"/>
            <a:endCxn id="97" idx="4"/>
          </p:cNvCxnSpPr>
          <p:nvPr/>
        </p:nvCxnSpPr>
        <p:spPr>
          <a:xfrm flipH="1">
            <a:off x="6944362" y="1164410"/>
            <a:ext cx="328610" cy="11722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99" idx="4"/>
            <a:endCxn id="95" idx="2"/>
          </p:cNvCxnSpPr>
          <p:nvPr/>
        </p:nvCxnSpPr>
        <p:spPr>
          <a:xfrm flipH="1" flipV="1">
            <a:off x="7414561" y="1050725"/>
            <a:ext cx="726093" cy="4580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92" idx="4"/>
            <a:endCxn id="94" idx="7"/>
          </p:cNvCxnSpPr>
          <p:nvPr/>
        </p:nvCxnSpPr>
        <p:spPr>
          <a:xfrm flipV="1">
            <a:off x="2872910" y="1557215"/>
            <a:ext cx="941200" cy="3954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3884421" y="600253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rot="11174285">
            <a:off x="8532046" y="2522403"/>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rot="11174285">
            <a:off x="7357670" y="602477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rot="11174285">
            <a:off x="9156635" y="1770386"/>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2" name="直接连接符 121"/>
          <p:cNvCxnSpPr>
            <a:stCxn id="98" idx="2"/>
            <a:endCxn id="61" idx="4"/>
          </p:cNvCxnSpPr>
          <p:nvPr/>
        </p:nvCxnSpPr>
        <p:spPr>
          <a:xfrm>
            <a:off x="5708328" y="2609169"/>
            <a:ext cx="520313" cy="6147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6" idx="6"/>
            <a:endCxn id="107" idx="3"/>
          </p:cNvCxnSpPr>
          <p:nvPr/>
        </p:nvCxnSpPr>
        <p:spPr>
          <a:xfrm flipH="1">
            <a:off x="4806824" y="488746"/>
            <a:ext cx="966127" cy="372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07" idx="1"/>
            <a:endCxn id="109" idx="5"/>
          </p:cNvCxnSpPr>
          <p:nvPr/>
        </p:nvCxnSpPr>
        <p:spPr>
          <a:xfrm>
            <a:off x="4798959" y="933572"/>
            <a:ext cx="309582" cy="997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99" idx="3"/>
            <a:endCxn id="121" idx="5"/>
          </p:cNvCxnSpPr>
          <p:nvPr/>
        </p:nvCxnSpPr>
        <p:spPr>
          <a:xfrm>
            <a:off x="8216551" y="1550355"/>
            <a:ext cx="970159" cy="2377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18" idx="3"/>
            <a:endCxn id="121" idx="7"/>
          </p:cNvCxnSpPr>
          <p:nvPr/>
        </p:nvCxnSpPr>
        <p:spPr>
          <a:xfrm flipV="1">
            <a:off x="8662892" y="1901173"/>
            <a:ext cx="511458" cy="648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99" idx="0"/>
            <a:endCxn id="118" idx="4"/>
          </p:cNvCxnSpPr>
          <p:nvPr/>
        </p:nvCxnSpPr>
        <p:spPr>
          <a:xfrm>
            <a:off x="8116076" y="1733586"/>
            <a:ext cx="497478" cy="7892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60" idx="7"/>
            <a:endCxn id="54" idx="3"/>
          </p:cNvCxnSpPr>
          <p:nvPr/>
        </p:nvCxnSpPr>
        <p:spPr>
          <a:xfrm flipH="1">
            <a:off x="8391479" y="3987026"/>
            <a:ext cx="845588" cy="45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rot="11174285">
            <a:off x="5576810" y="59902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rot="11174285">
            <a:off x="7638830" y="5291897"/>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2" name="直接连接符 211"/>
          <p:cNvCxnSpPr>
            <a:stCxn id="116" idx="2"/>
            <a:endCxn id="175" idx="6"/>
          </p:cNvCxnSpPr>
          <p:nvPr/>
        </p:nvCxnSpPr>
        <p:spPr>
          <a:xfrm flipV="1">
            <a:off x="4109939" y="6090177"/>
            <a:ext cx="1467535" cy="377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4009804" y="5134941"/>
            <a:ext cx="732315" cy="8682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3619267" y="5103147"/>
            <a:ext cx="307441" cy="9242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7193141" y="4084470"/>
            <a:ext cx="534860" cy="12079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7237728" y="4003160"/>
            <a:ext cx="1023340" cy="474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7781977" y="4531557"/>
            <a:ext cx="494848" cy="7904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a:off x="7799216" y="5376936"/>
            <a:ext cx="995923" cy="4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7481955" y="5435044"/>
            <a:ext cx="287662" cy="590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5731495" y="4475911"/>
            <a:ext cx="557189" cy="381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4915906" y="4932940"/>
            <a:ext cx="1331161" cy="1513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6347202" y="5057653"/>
            <a:ext cx="251451" cy="606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6643971" y="5422684"/>
            <a:ext cx="1012574" cy="29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stCxn id="13" idx="1"/>
            <a:endCxn id="176" idx="6"/>
          </p:cNvCxnSpPr>
          <p:nvPr/>
        </p:nvCxnSpPr>
        <p:spPr>
          <a:xfrm>
            <a:off x="6430298" y="5033415"/>
            <a:ext cx="1209008" cy="33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4879852" y="5149996"/>
            <a:ext cx="697622" cy="9401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a:stCxn id="10" idx="2"/>
            <a:endCxn id="55" idx="6"/>
          </p:cNvCxnSpPr>
          <p:nvPr/>
        </p:nvCxnSpPr>
        <p:spPr>
          <a:xfrm>
            <a:off x="3801821" y="3850146"/>
            <a:ext cx="1211570" cy="2515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a:stCxn id="8" idx="3"/>
            <a:endCxn id="10" idx="6"/>
          </p:cNvCxnSpPr>
          <p:nvPr/>
        </p:nvCxnSpPr>
        <p:spPr>
          <a:xfrm>
            <a:off x="2621281" y="3688254"/>
            <a:ext cx="955692" cy="1373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112" idx="0"/>
            <a:endCxn id="10" idx="4"/>
          </p:cNvCxnSpPr>
          <p:nvPr/>
        </p:nvCxnSpPr>
        <p:spPr>
          <a:xfrm>
            <a:off x="3688385" y="2881053"/>
            <a:ext cx="13301" cy="8443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112" idx="1"/>
            <a:endCxn id="49" idx="5"/>
          </p:cNvCxnSpPr>
          <p:nvPr/>
        </p:nvCxnSpPr>
        <p:spPr>
          <a:xfrm>
            <a:off x="3770753" y="2857026"/>
            <a:ext cx="1146120" cy="396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a:stCxn id="94" idx="1"/>
            <a:endCxn id="112" idx="4"/>
          </p:cNvCxnSpPr>
          <p:nvPr/>
        </p:nvCxnSpPr>
        <p:spPr>
          <a:xfrm flipH="1">
            <a:off x="3712747" y="1574594"/>
            <a:ext cx="260356" cy="10835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a:stCxn id="94" idx="1"/>
            <a:endCxn id="109" idx="0"/>
          </p:cNvCxnSpPr>
          <p:nvPr/>
        </p:nvCxnSpPr>
        <p:spPr>
          <a:xfrm>
            <a:off x="3973103" y="1574594"/>
            <a:ext cx="1175149" cy="4929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a:stCxn id="8" idx="3"/>
            <a:endCxn id="112" idx="6"/>
          </p:cNvCxnSpPr>
          <p:nvPr/>
        </p:nvCxnSpPr>
        <p:spPr>
          <a:xfrm flipV="1">
            <a:off x="2621281" y="2757431"/>
            <a:ext cx="967845" cy="9308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a:stCxn id="112" idx="2"/>
            <a:endCxn id="109" idx="0"/>
          </p:cNvCxnSpPr>
          <p:nvPr/>
        </p:nvCxnSpPr>
        <p:spPr>
          <a:xfrm flipV="1">
            <a:off x="3812007" y="2067559"/>
            <a:ext cx="1336245" cy="714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112" idx="2"/>
            <a:endCxn id="98" idx="7"/>
          </p:cNvCxnSpPr>
          <p:nvPr/>
        </p:nvCxnSpPr>
        <p:spPr>
          <a:xfrm flipV="1">
            <a:off x="3812007" y="2650785"/>
            <a:ext cx="1753650" cy="131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a:stCxn id="49" idx="3"/>
            <a:endCxn id="98" idx="0"/>
          </p:cNvCxnSpPr>
          <p:nvPr/>
        </p:nvCxnSpPr>
        <p:spPr>
          <a:xfrm flipV="1">
            <a:off x="4988826" y="2680384"/>
            <a:ext cx="630807" cy="5814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95" idx="7"/>
            <a:endCxn id="59" idx="3"/>
          </p:cNvCxnSpPr>
          <p:nvPr/>
        </p:nvCxnSpPr>
        <p:spPr>
          <a:xfrm flipH="1">
            <a:off x="6348844" y="1117160"/>
            <a:ext cx="837962" cy="67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a:stCxn id="46" idx="1"/>
            <a:endCxn id="59" idx="5"/>
          </p:cNvCxnSpPr>
          <p:nvPr/>
        </p:nvCxnSpPr>
        <p:spPr>
          <a:xfrm>
            <a:off x="5956182" y="589221"/>
            <a:ext cx="235062" cy="11880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a:stCxn id="109" idx="2"/>
            <a:endCxn id="59" idx="7"/>
          </p:cNvCxnSpPr>
          <p:nvPr/>
        </p:nvCxnSpPr>
        <p:spPr>
          <a:xfrm flipV="1">
            <a:off x="5232884" y="1934874"/>
            <a:ext cx="941133" cy="647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a:stCxn id="98" idx="2"/>
            <a:endCxn id="97" idx="6"/>
          </p:cNvCxnSpPr>
          <p:nvPr/>
        </p:nvCxnSpPr>
        <p:spPr>
          <a:xfrm flipV="1">
            <a:off x="5708328" y="2436763"/>
            <a:ext cx="1111321" cy="172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a:stCxn id="98" idx="3"/>
            <a:endCxn id="59" idx="0"/>
          </p:cNvCxnSpPr>
          <p:nvPr/>
        </p:nvCxnSpPr>
        <p:spPr>
          <a:xfrm flipV="1">
            <a:off x="5691089" y="1976128"/>
            <a:ext cx="558160" cy="5739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a:stCxn id="97" idx="5"/>
            <a:endCxn id="59" idx="1"/>
          </p:cNvCxnSpPr>
          <p:nvPr/>
        </p:nvCxnSpPr>
        <p:spPr>
          <a:xfrm flipH="1" flipV="1">
            <a:off x="6331617" y="1952101"/>
            <a:ext cx="529649" cy="4087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a:stCxn id="99" idx="7"/>
            <a:endCxn id="97" idx="3"/>
          </p:cNvCxnSpPr>
          <p:nvPr/>
        </p:nvCxnSpPr>
        <p:spPr>
          <a:xfrm flipH="1">
            <a:off x="7020259" y="1691969"/>
            <a:ext cx="1019920" cy="6862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a:stCxn id="118" idx="6"/>
            <a:endCxn id="96" idx="3"/>
          </p:cNvCxnSpPr>
          <p:nvPr/>
        </p:nvCxnSpPr>
        <p:spPr>
          <a:xfrm flipH="1">
            <a:off x="7737117" y="2587933"/>
            <a:ext cx="795364" cy="2874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a:stCxn id="99" idx="0"/>
            <a:endCxn id="96" idx="4"/>
          </p:cNvCxnSpPr>
          <p:nvPr/>
        </p:nvCxnSpPr>
        <p:spPr>
          <a:xfrm flipH="1">
            <a:off x="7661884" y="1733586"/>
            <a:ext cx="454192" cy="1100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a:endCxn id="11" idx="4"/>
          </p:cNvCxnSpPr>
          <p:nvPr/>
        </p:nvCxnSpPr>
        <p:spPr>
          <a:xfrm flipH="1">
            <a:off x="7130450" y="3027127"/>
            <a:ext cx="461520" cy="84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a:stCxn id="61" idx="2"/>
            <a:endCxn id="96" idx="6"/>
          </p:cNvCxnSpPr>
          <p:nvPr/>
        </p:nvCxnSpPr>
        <p:spPr>
          <a:xfrm flipV="1">
            <a:off x="6327901" y="2933377"/>
            <a:ext cx="1210362" cy="41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6541910" y="5663467"/>
            <a:ext cx="102364" cy="102364"/>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4" name="直接连接符 363"/>
          <p:cNvCxnSpPr>
            <a:stCxn id="175" idx="4"/>
            <a:endCxn id="13" idx="7"/>
          </p:cNvCxnSpPr>
          <p:nvPr/>
        </p:nvCxnSpPr>
        <p:spPr>
          <a:xfrm flipV="1">
            <a:off x="5701095" y="5016036"/>
            <a:ext cx="570210" cy="9748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5800355" y="5765528"/>
            <a:ext cx="787176" cy="349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6625136" y="5754558"/>
            <a:ext cx="733198" cy="3701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3640737" y="4101658"/>
            <a:ext cx="1372654" cy="9623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a:stCxn id="118" idx="2"/>
            <a:endCxn id="60" idx="5"/>
          </p:cNvCxnSpPr>
          <p:nvPr/>
        </p:nvCxnSpPr>
        <p:spPr>
          <a:xfrm>
            <a:off x="8678649" y="2603911"/>
            <a:ext cx="570778" cy="12700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1" name="椭圆 670"/>
          <p:cNvSpPr/>
          <p:nvPr/>
        </p:nvSpPr>
        <p:spPr>
          <a:xfrm>
            <a:off x="4780844" y="2224637"/>
            <a:ext cx="2630311" cy="2630311"/>
          </a:xfrm>
          <a:prstGeom prst="ellipse">
            <a:avLst/>
          </a:prstGeom>
          <a:solidFill>
            <a:srgbClr val="18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24 LED" panose="020B0603050302020204" pitchFamily="34" charset="0"/>
              </a:rPr>
              <a:t>办刊宗旨</a:t>
            </a:r>
            <a:endParaRPr lang="en-US" altLang="zh-CN" sz="2800" dirty="0">
              <a:latin typeface="24 LED" panose="020B0603050302020204" pitchFamily="34" charset="0"/>
            </a:endParaRPr>
          </a:p>
          <a:p>
            <a:pPr algn="ctr"/>
            <a:r>
              <a:rPr lang="zh-CN" altLang="en-US" sz="2800" dirty="0">
                <a:latin typeface="24 LED" panose="020B0603050302020204" pitchFamily="34" charset="0"/>
              </a:rPr>
              <a:t>报道内容</a:t>
            </a:r>
          </a:p>
        </p:txBody>
      </p:sp>
      <p:sp>
        <p:nvSpPr>
          <p:cNvPr id="2" name="文本框 1"/>
          <p:cNvSpPr txBox="1"/>
          <p:nvPr/>
        </p:nvSpPr>
        <p:spPr>
          <a:xfrm>
            <a:off x="5733817" y="2713454"/>
            <a:ext cx="798298" cy="381501"/>
          </a:xfrm>
          <a:prstGeom prst="rect">
            <a:avLst/>
          </a:prstGeom>
          <a:noFill/>
        </p:spPr>
        <p:txBody>
          <a:bodyPr wrap="square" rtlCol="0">
            <a:spAutoFit/>
          </a:bodyPr>
          <a:lstStyle/>
          <a:p>
            <a:r>
              <a:rPr lang="en-US" altLang="zh-CN" dirty="0">
                <a:solidFill>
                  <a:schemeClr val="bg1"/>
                </a:solidFill>
              </a:rPr>
              <a:t>NO.1</a:t>
            </a:r>
            <a:endParaRPr lang="zh-CN" altLang="en-US" dirty="0">
              <a:solidFill>
                <a:schemeClr val="bg1"/>
              </a:solidFill>
            </a:endParaRPr>
          </a:p>
        </p:txBody>
      </p:sp>
    </p:spTree>
  </p:cSld>
  <p:clrMapOvr>
    <a:masterClrMapping/>
  </p:clrMapOvr>
  <p:transition spd="slow" advClick="0" advTm="1353">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5" name="直接连接符 124"/>
          <p:cNvCxnSpPr/>
          <p:nvPr/>
        </p:nvCxnSpPr>
        <p:spPr>
          <a:xfrm flipH="1">
            <a:off x="3105171" y="-130951"/>
            <a:ext cx="225543" cy="5109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3416127" y="-166805"/>
            <a:ext cx="663460" cy="770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endCxn id="133" idx="7"/>
          </p:cNvCxnSpPr>
          <p:nvPr/>
        </p:nvCxnSpPr>
        <p:spPr>
          <a:xfrm>
            <a:off x="3836577" y="-191544"/>
            <a:ext cx="212559" cy="767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4095816" y="-130951"/>
            <a:ext cx="344906" cy="7809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3" name="椭圆 132"/>
          <p:cNvSpPr/>
          <p:nvPr/>
        </p:nvSpPr>
        <p:spPr>
          <a:xfrm flipH="1">
            <a:off x="4033932" y="560933"/>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4" name="直接连接符 133"/>
          <p:cNvCxnSpPr>
            <a:endCxn id="133" idx="5"/>
          </p:cNvCxnSpPr>
          <p:nvPr/>
        </p:nvCxnSpPr>
        <p:spPr>
          <a:xfrm>
            <a:off x="3115891" y="390771"/>
            <a:ext cx="933245" cy="258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V="1">
            <a:off x="2536874" y="392206"/>
            <a:ext cx="557950" cy="4810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flipV="1">
            <a:off x="2976107" y="0"/>
            <a:ext cx="64729" cy="3693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H="1">
            <a:off x="2174539" y="0"/>
            <a:ext cx="111192" cy="24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2463308" y="0"/>
            <a:ext cx="112222"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2628292" y="142023"/>
            <a:ext cx="432648" cy="284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H="1">
            <a:off x="2480558" y="194785"/>
            <a:ext cx="116076" cy="7175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2628292" y="0"/>
            <a:ext cx="44214"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133" idx="3"/>
          </p:cNvCxnSpPr>
          <p:nvPr/>
        </p:nvCxnSpPr>
        <p:spPr>
          <a:xfrm>
            <a:off x="4122549" y="649550"/>
            <a:ext cx="614245" cy="115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52" idx="1"/>
          </p:cNvCxnSpPr>
          <p:nvPr/>
        </p:nvCxnSpPr>
        <p:spPr>
          <a:xfrm flipV="1">
            <a:off x="4552047" y="661069"/>
            <a:ext cx="226298" cy="7091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endCxn id="133" idx="4"/>
          </p:cNvCxnSpPr>
          <p:nvPr/>
        </p:nvCxnSpPr>
        <p:spPr>
          <a:xfrm flipH="1" flipV="1">
            <a:off x="4085843" y="664755"/>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endCxn id="133" idx="4"/>
          </p:cNvCxnSpPr>
          <p:nvPr/>
        </p:nvCxnSpPr>
        <p:spPr>
          <a:xfrm flipV="1">
            <a:off x="3642642" y="664755"/>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flipV="1">
            <a:off x="3088641" y="414302"/>
            <a:ext cx="540151" cy="7038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3642642" y="1118120"/>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153" idx="3"/>
          </p:cNvCxnSpPr>
          <p:nvPr/>
        </p:nvCxnSpPr>
        <p:spPr>
          <a:xfrm flipH="1" flipV="1">
            <a:off x="2506939" y="910370"/>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2936290" y="1118120"/>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H="1">
            <a:off x="2950140" y="52256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1" name="椭圆 150"/>
          <p:cNvSpPr/>
          <p:nvPr/>
        </p:nvSpPr>
        <p:spPr>
          <a:xfrm flipH="1">
            <a:off x="4644322" y="634007"/>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flipH="1">
            <a:off x="4440722" y="1351137"/>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flipH="1">
            <a:off x="2880085" y="1264103"/>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flipH="1">
            <a:off x="2448103" y="837933"/>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flipH="1">
            <a:off x="3552710" y="1068419"/>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flipH="1">
            <a:off x="2960874" y="333774"/>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7" name="直接连接符 156"/>
          <p:cNvCxnSpPr>
            <a:endCxn id="153" idx="4"/>
          </p:cNvCxnSpPr>
          <p:nvPr/>
        </p:nvCxnSpPr>
        <p:spPr>
          <a:xfrm flipH="1" flipV="1">
            <a:off x="2936334" y="1376602"/>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endCxn id="155" idx="4"/>
          </p:cNvCxnSpPr>
          <p:nvPr/>
        </p:nvCxnSpPr>
        <p:spPr>
          <a:xfrm flipV="1">
            <a:off x="3379491" y="1195285"/>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stCxn id="152" idx="6"/>
          </p:cNvCxnSpPr>
          <p:nvPr/>
        </p:nvCxnSpPr>
        <p:spPr>
          <a:xfrm flipH="1">
            <a:off x="3365641" y="1416350"/>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a:stCxn id="153" idx="5"/>
          </p:cNvCxnSpPr>
          <p:nvPr/>
        </p:nvCxnSpPr>
        <p:spPr>
          <a:xfrm flipH="1">
            <a:off x="2728540" y="1360127"/>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H="1">
            <a:off x="2742390" y="1837168"/>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153" idx="6"/>
            <a:endCxn id="234" idx="2"/>
          </p:cNvCxnSpPr>
          <p:nvPr/>
        </p:nvCxnSpPr>
        <p:spPr>
          <a:xfrm flipH="1">
            <a:off x="2421578" y="1320353"/>
            <a:ext cx="458507" cy="1306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154" idx="5"/>
            <a:endCxn id="234" idx="0"/>
          </p:cNvCxnSpPr>
          <p:nvPr/>
        </p:nvCxnSpPr>
        <p:spPr>
          <a:xfrm flipH="1">
            <a:off x="2342001" y="926551"/>
            <a:ext cx="121307" cy="444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flipH="1">
            <a:off x="2174539" y="182472"/>
            <a:ext cx="318454" cy="1600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stCxn id="154" idx="7"/>
          </p:cNvCxnSpPr>
          <p:nvPr/>
        </p:nvCxnSpPr>
        <p:spPr>
          <a:xfrm flipH="1" flipV="1">
            <a:off x="2174539" y="342520"/>
            <a:ext cx="288769" cy="510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53" idx="6"/>
          </p:cNvCxnSpPr>
          <p:nvPr/>
        </p:nvCxnSpPr>
        <p:spPr>
          <a:xfrm flipH="1">
            <a:off x="2465389" y="1320353"/>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H="1" flipV="1">
            <a:off x="2465389" y="1837168"/>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endCxn id="234" idx="4"/>
          </p:cNvCxnSpPr>
          <p:nvPr/>
        </p:nvCxnSpPr>
        <p:spPr>
          <a:xfrm flipH="1" flipV="1">
            <a:off x="2342001" y="1530582"/>
            <a:ext cx="123388" cy="306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a:off x="3254841" y="1837168"/>
            <a:ext cx="8310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2742390" y="2323073"/>
            <a:ext cx="526301" cy="2562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endCxn id="177" idx="1"/>
          </p:cNvCxnSpPr>
          <p:nvPr/>
        </p:nvCxnSpPr>
        <p:spPr>
          <a:xfrm flipH="1">
            <a:off x="2217665" y="1837168"/>
            <a:ext cx="247724" cy="2978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a:stCxn id="178" idx="6"/>
          </p:cNvCxnSpPr>
          <p:nvPr/>
        </p:nvCxnSpPr>
        <p:spPr>
          <a:xfrm flipH="1" flipV="1">
            <a:off x="2174539" y="2184573"/>
            <a:ext cx="470804" cy="103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3" name="椭圆 172"/>
          <p:cNvSpPr/>
          <p:nvPr/>
        </p:nvSpPr>
        <p:spPr>
          <a:xfrm flipH="1">
            <a:off x="3214994" y="2542570"/>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flipH="1">
            <a:off x="3279424" y="1746276"/>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p:nvPr/>
        </p:nvSpPr>
        <p:spPr>
          <a:xfrm flipH="1">
            <a:off x="2057346" y="2107548"/>
            <a:ext cx="187825" cy="18782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p:nvPr/>
        </p:nvSpPr>
        <p:spPr>
          <a:xfrm flipH="1">
            <a:off x="2645343" y="2196784"/>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9" name="直接连接符 178"/>
          <p:cNvCxnSpPr/>
          <p:nvPr/>
        </p:nvCxnSpPr>
        <p:spPr>
          <a:xfrm>
            <a:off x="960488" y="-130951"/>
            <a:ext cx="225543" cy="5109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H="1">
            <a:off x="211616" y="-166805"/>
            <a:ext cx="663460" cy="770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a:endCxn id="182" idx="7"/>
          </p:cNvCxnSpPr>
          <p:nvPr/>
        </p:nvCxnSpPr>
        <p:spPr>
          <a:xfrm flipH="1">
            <a:off x="242066" y="-191544"/>
            <a:ext cx="212559" cy="767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2" name="椭圆 181"/>
          <p:cNvSpPr/>
          <p:nvPr/>
        </p:nvSpPr>
        <p:spPr>
          <a:xfrm>
            <a:off x="153449" y="560933"/>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3" name="直接连接符 182"/>
          <p:cNvCxnSpPr>
            <a:endCxn id="182" idx="5"/>
          </p:cNvCxnSpPr>
          <p:nvPr/>
        </p:nvCxnSpPr>
        <p:spPr>
          <a:xfrm flipH="1">
            <a:off x="242066" y="390771"/>
            <a:ext cx="933245" cy="258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H="1" flipV="1">
            <a:off x="1196378" y="392206"/>
            <a:ext cx="557950" cy="4810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V="1">
            <a:off x="1250367" y="0"/>
            <a:ext cx="48252" cy="3693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a:off x="2055005" y="0"/>
            <a:ext cx="61658" cy="2475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H="1">
            <a:off x="1715673" y="0"/>
            <a:ext cx="94971"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H="1">
            <a:off x="1230263" y="142023"/>
            <a:ext cx="432648" cy="284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1694568" y="194785"/>
            <a:ext cx="116076" cy="7175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a:off x="1548812" y="0"/>
            <a:ext cx="114100"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a:endCxn id="182" idx="4"/>
          </p:cNvCxnSpPr>
          <p:nvPr/>
        </p:nvCxnSpPr>
        <p:spPr>
          <a:xfrm flipV="1">
            <a:off x="-210141" y="664755"/>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a:endCxn id="182" idx="4"/>
          </p:cNvCxnSpPr>
          <p:nvPr/>
        </p:nvCxnSpPr>
        <p:spPr>
          <a:xfrm flipH="1" flipV="1">
            <a:off x="205360" y="664755"/>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flipV="1">
            <a:off x="662411" y="414302"/>
            <a:ext cx="540151" cy="7038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flipH="1">
            <a:off x="-182441" y="1118120"/>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a:stCxn id="199" idx="3"/>
          </p:cNvCxnSpPr>
          <p:nvPr/>
        </p:nvCxnSpPr>
        <p:spPr>
          <a:xfrm flipV="1">
            <a:off x="1315095" y="910370"/>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703961" y="1118120"/>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1230262" y="52256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279944" y="1351137"/>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1298619" y="1264103"/>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p:nvPr/>
        </p:nvSpPr>
        <p:spPr>
          <a:xfrm>
            <a:off x="1739277" y="837933"/>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p:nvSpPr>
        <p:spPr>
          <a:xfrm>
            <a:off x="611627" y="1068419"/>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a:off x="1616425" y="91579"/>
            <a:ext cx="137676" cy="13767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a:off x="1148544" y="333774"/>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4" name="直接连接符 203"/>
          <p:cNvCxnSpPr>
            <a:endCxn id="199" idx="4"/>
          </p:cNvCxnSpPr>
          <p:nvPr/>
        </p:nvCxnSpPr>
        <p:spPr>
          <a:xfrm flipV="1">
            <a:off x="925561" y="1376602"/>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a:endCxn id="201" idx="4"/>
          </p:cNvCxnSpPr>
          <p:nvPr/>
        </p:nvCxnSpPr>
        <p:spPr>
          <a:xfrm flipH="1" flipV="1">
            <a:off x="675060" y="1195285"/>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a:stCxn id="198" idx="6"/>
          </p:cNvCxnSpPr>
          <p:nvPr/>
        </p:nvCxnSpPr>
        <p:spPr>
          <a:xfrm>
            <a:off x="-149520" y="1416350"/>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a:stCxn id="198" idx="4"/>
          </p:cNvCxnSpPr>
          <p:nvPr/>
        </p:nvCxnSpPr>
        <p:spPr>
          <a:xfrm>
            <a:off x="-214732" y="1481562"/>
            <a:ext cx="586292" cy="703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a:endCxn id="225" idx="7"/>
          </p:cNvCxnSpPr>
          <p:nvPr/>
        </p:nvCxnSpPr>
        <p:spPr>
          <a:xfrm flipH="1">
            <a:off x="429042" y="1837168"/>
            <a:ext cx="496520" cy="3580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a:stCxn id="199" idx="5"/>
          </p:cNvCxnSpPr>
          <p:nvPr/>
        </p:nvCxnSpPr>
        <p:spPr>
          <a:xfrm>
            <a:off x="1394642" y="1360127"/>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994811" y="1837168"/>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199" idx="6"/>
            <a:endCxn id="234" idx="5"/>
          </p:cNvCxnSpPr>
          <p:nvPr/>
        </p:nvCxnSpPr>
        <p:spPr>
          <a:xfrm>
            <a:off x="1411118" y="1320353"/>
            <a:ext cx="874614" cy="1869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stCxn id="200" idx="5"/>
            <a:endCxn id="234" idx="6"/>
          </p:cNvCxnSpPr>
          <p:nvPr/>
        </p:nvCxnSpPr>
        <p:spPr>
          <a:xfrm>
            <a:off x="1827895" y="926551"/>
            <a:ext cx="434530" cy="524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202" idx="6"/>
          </p:cNvCxnSpPr>
          <p:nvPr/>
        </p:nvCxnSpPr>
        <p:spPr>
          <a:xfrm>
            <a:off x="1754101" y="160417"/>
            <a:ext cx="362563" cy="1821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a:stCxn id="200" idx="7"/>
          </p:cNvCxnSpPr>
          <p:nvPr/>
        </p:nvCxnSpPr>
        <p:spPr>
          <a:xfrm flipV="1">
            <a:off x="1827895" y="342520"/>
            <a:ext cx="288769" cy="510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a:stCxn id="199" idx="6"/>
          </p:cNvCxnSpPr>
          <p:nvPr/>
        </p:nvCxnSpPr>
        <p:spPr>
          <a:xfrm>
            <a:off x="1411118" y="1320353"/>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flipV="1">
            <a:off x="1576513" y="1837168"/>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a:endCxn id="177" idx="7"/>
          </p:cNvCxnSpPr>
          <p:nvPr/>
        </p:nvCxnSpPr>
        <p:spPr>
          <a:xfrm>
            <a:off x="1825813" y="1837169"/>
            <a:ext cx="259039" cy="297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a:off x="1825813" y="1837168"/>
            <a:ext cx="9695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a:off x="1590363" y="2350773"/>
            <a:ext cx="290851"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a:endCxn id="177" idx="4"/>
          </p:cNvCxnSpPr>
          <p:nvPr/>
        </p:nvCxnSpPr>
        <p:spPr>
          <a:xfrm flipV="1">
            <a:off x="1908913" y="2295373"/>
            <a:ext cx="242345" cy="332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5" name="椭圆 224"/>
          <p:cNvSpPr/>
          <p:nvPr/>
        </p:nvSpPr>
        <p:spPr>
          <a:xfrm>
            <a:off x="340424" y="2179983"/>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p:cNvSpPr/>
          <p:nvPr/>
        </p:nvSpPr>
        <p:spPr>
          <a:xfrm>
            <a:off x="1464074" y="2196784"/>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p:cNvSpPr/>
          <p:nvPr/>
        </p:nvSpPr>
        <p:spPr>
          <a:xfrm>
            <a:off x="1851815" y="2564599"/>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nvSpPr>
        <p:spPr>
          <a:xfrm flipH="1">
            <a:off x="862430" y="1770308"/>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p:cNvSpPr/>
          <p:nvPr/>
        </p:nvSpPr>
        <p:spPr>
          <a:xfrm flipH="1">
            <a:off x="2055005" y="224540"/>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p:nvPr/>
        </p:nvSpPr>
        <p:spPr>
          <a:xfrm flipH="1">
            <a:off x="2516620" y="91660"/>
            <a:ext cx="155886" cy="15588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p:nvPr/>
        </p:nvSpPr>
        <p:spPr>
          <a:xfrm flipH="1">
            <a:off x="2262424" y="1371428"/>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5" name="直接连接符 234"/>
          <p:cNvCxnSpPr>
            <a:endCxn id="234" idx="5"/>
          </p:cNvCxnSpPr>
          <p:nvPr/>
        </p:nvCxnSpPr>
        <p:spPr>
          <a:xfrm flipV="1">
            <a:off x="1843099" y="1507274"/>
            <a:ext cx="442632" cy="337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6" name="椭圆 235"/>
          <p:cNvSpPr/>
          <p:nvPr/>
        </p:nvSpPr>
        <p:spPr>
          <a:xfrm flipH="1">
            <a:off x="1748588" y="1749411"/>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8" name="组合 237"/>
          <p:cNvGrpSpPr/>
          <p:nvPr/>
        </p:nvGrpSpPr>
        <p:grpSpPr>
          <a:xfrm>
            <a:off x="10611088" y="5746091"/>
            <a:ext cx="990433" cy="805861"/>
            <a:chOff x="10611088" y="5746091"/>
            <a:chExt cx="990433" cy="805861"/>
          </a:xfrm>
        </p:grpSpPr>
        <p:cxnSp>
          <p:nvCxnSpPr>
            <p:cNvPr id="239" name="直接连接符 238"/>
            <p:cNvCxnSpPr/>
            <p:nvPr/>
          </p:nvCxnSpPr>
          <p:spPr>
            <a:xfrm rot="11174285" flipH="1">
              <a:off x="10733070" y="5829407"/>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rot="11174285" flipH="1">
              <a:off x="10684479" y="6195349"/>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rot="11174285">
              <a:off x="10972800" y="5790457"/>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2" name="椭圆 241"/>
            <p:cNvSpPr/>
            <p:nvPr/>
          </p:nvSpPr>
          <p:spPr>
            <a:xfrm rot="11174285">
              <a:off x="11489346" y="6219329"/>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椭圆 242"/>
            <p:cNvSpPr/>
            <p:nvPr/>
          </p:nvSpPr>
          <p:spPr>
            <a:xfrm rot="11174285">
              <a:off x="10611088" y="6395603"/>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p:cNvSpPr/>
            <p:nvPr/>
          </p:nvSpPr>
          <p:spPr>
            <a:xfrm rot="11174285">
              <a:off x="10942616" y="5746091"/>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5" name="组合 244"/>
          <p:cNvGrpSpPr/>
          <p:nvPr/>
        </p:nvGrpSpPr>
        <p:grpSpPr>
          <a:xfrm>
            <a:off x="11379596" y="4826549"/>
            <a:ext cx="376265" cy="418620"/>
            <a:chOff x="11379596" y="4826549"/>
            <a:chExt cx="376265" cy="418620"/>
          </a:xfrm>
        </p:grpSpPr>
        <p:cxnSp>
          <p:nvCxnSpPr>
            <p:cNvPr id="246" name="直接连接符 245"/>
            <p:cNvCxnSpPr/>
            <p:nvPr/>
          </p:nvCxnSpPr>
          <p:spPr>
            <a:xfrm rot="7715704" flipH="1">
              <a:off x="11476785" y="4945946"/>
              <a:ext cx="82782" cy="27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rot="7715704" flipH="1">
              <a:off x="11475876" y="4956778"/>
              <a:ext cx="374020" cy="1440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a:stCxn id="250" idx="5"/>
            </p:cNvCxnSpPr>
            <p:nvPr/>
          </p:nvCxnSpPr>
          <p:spPr>
            <a:xfrm flipH="1">
              <a:off x="11415346" y="4853632"/>
              <a:ext cx="291937" cy="77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0" name="椭圆 249"/>
            <p:cNvSpPr/>
            <p:nvPr/>
          </p:nvSpPr>
          <p:spPr>
            <a:xfrm rot="7715704">
              <a:off x="11707131" y="4826549"/>
              <a:ext cx="48730" cy="4873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p:nvPr/>
          </p:nvSpPr>
          <p:spPr>
            <a:xfrm rot="7715704">
              <a:off x="11571273" y="5177250"/>
              <a:ext cx="67919" cy="679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p:nvPr/>
          </p:nvSpPr>
          <p:spPr>
            <a:xfrm rot="7715704">
              <a:off x="11404474" y="4923660"/>
              <a:ext cx="38791" cy="3879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57" name="直接连接符 256"/>
          <p:cNvCxnSpPr/>
          <p:nvPr/>
        </p:nvCxnSpPr>
        <p:spPr>
          <a:xfrm>
            <a:off x="4644322" y="-130951"/>
            <a:ext cx="107712" cy="7809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9" name="矩形 258"/>
          <p:cNvSpPr/>
          <p:nvPr/>
        </p:nvSpPr>
        <p:spPr>
          <a:xfrm>
            <a:off x="6570441" y="2115671"/>
            <a:ext cx="3753211" cy="3063749"/>
          </a:xfrm>
          <a:prstGeom prst="rect">
            <a:avLst/>
          </a:prstGeom>
        </p:spPr>
        <p:txBody>
          <a:bodyPr wrap="square">
            <a:spAutoFit/>
          </a:bodyPr>
          <a:lstStyle/>
          <a:p>
            <a:pPr algn="just">
              <a:lnSpc>
                <a:spcPct val="150000"/>
              </a:lnSpc>
            </a:pPr>
            <a:r>
              <a:rPr lang="zh-CN" altLang="en-US" sz="1600" spc="300" dirty="0"/>
              <a:t>以开放、创新的姿态，关注数据、计算与网络的发展态势与前沿，推动数据、计算和网络等先进信息技术的快速融合发展，促进自然科学、社会科学研究以及各技术领域与先进信息技术的交叉与转变，推广原创技术方案、创新成果与最佳实践。</a:t>
            </a:r>
          </a:p>
        </p:txBody>
      </p:sp>
      <p:sp>
        <p:nvSpPr>
          <p:cNvPr id="260" name="文本框 259"/>
          <p:cNvSpPr txBox="1"/>
          <p:nvPr/>
        </p:nvSpPr>
        <p:spPr>
          <a:xfrm>
            <a:off x="6612190" y="1591302"/>
            <a:ext cx="3621823"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办刊宗旨</a:t>
            </a:r>
          </a:p>
        </p:txBody>
      </p:sp>
      <p:sp>
        <p:nvSpPr>
          <p:cNvPr id="4" name="文本框 3"/>
          <p:cNvSpPr txBox="1"/>
          <p:nvPr/>
        </p:nvSpPr>
        <p:spPr>
          <a:xfrm>
            <a:off x="994250" y="2770934"/>
            <a:ext cx="5353661" cy="646331"/>
          </a:xfrm>
          <a:prstGeom prst="rect">
            <a:avLst/>
          </a:prstGeom>
          <a:noFill/>
        </p:spPr>
        <p:txBody>
          <a:bodyPr wrap="square" rtlCol="0">
            <a:spAutoFit/>
          </a:bodyPr>
          <a:lstStyle/>
          <a:p>
            <a:r>
              <a:rPr lang="zh-CN" altLang="en-US" sz="3600" dirty="0">
                <a:solidFill>
                  <a:srgbClr val="13274E"/>
                </a:solidFill>
                <a:latin typeface="华文中宋" panose="02010600040101010101" pitchFamily="2" charset="-122"/>
                <a:ea typeface="华文中宋" panose="02010600040101010101" pitchFamily="2" charset="-122"/>
              </a:rPr>
              <a:t>数据与计算发展前沿</a:t>
            </a: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b="6051"/>
          <a:stretch/>
        </p:blipFill>
        <p:spPr>
          <a:xfrm>
            <a:off x="1148544" y="1591302"/>
            <a:ext cx="4057330" cy="1153042"/>
          </a:xfrm>
          <a:prstGeom prst="rect">
            <a:avLst/>
          </a:prstGeom>
        </p:spPr>
      </p:pic>
    </p:spTree>
  </p:cSld>
  <p:clrMapOvr>
    <a:masterClrMapping/>
  </p:clrMapOvr>
  <p:transition spd="slow" advClick="0" advTm="763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anim calcmode="lin" valueType="num">
                                      <p:cBhvr>
                                        <p:cTn id="8" dur="1000" fill="hold"/>
                                        <p:tgtEl>
                                          <p:spTgt spid="260"/>
                                        </p:tgtEl>
                                        <p:attrNameLst>
                                          <p:attrName>ppt_x</p:attrName>
                                        </p:attrNameLst>
                                      </p:cBhvr>
                                      <p:tavLst>
                                        <p:tav tm="0">
                                          <p:val>
                                            <p:strVal val="#ppt_x"/>
                                          </p:val>
                                        </p:tav>
                                        <p:tav tm="100000">
                                          <p:val>
                                            <p:strVal val="#ppt_x"/>
                                          </p:val>
                                        </p:tav>
                                      </p:tavLst>
                                    </p:anim>
                                    <p:anim calcmode="lin" valueType="num">
                                      <p:cBhvr>
                                        <p:cTn id="9" dur="1000" fill="hold"/>
                                        <p:tgtEl>
                                          <p:spTgt spid="26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59"/>
                                        </p:tgtEl>
                                        <p:attrNameLst>
                                          <p:attrName>style.visibility</p:attrName>
                                        </p:attrNameLst>
                                      </p:cBhvr>
                                      <p:to>
                                        <p:strVal val="visible"/>
                                      </p:to>
                                    </p:set>
                                    <p:animEffect transition="in" filter="fade">
                                      <p:cBhvr>
                                        <p:cTn id="13" dur="1000"/>
                                        <p:tgtEl>
                                          <p:spTgt spid="259"/>
                                        </p:tgtEl>
                                      </p:cBhvr>
                                    </p:animEffect>
                                    <p:anim calcmode="lin" valueType="num">
                                      <p:cBhvr>
                                        <p:cTn id="14" dur="1000" fill="hold"/>
                                        <p:tgtEl>
                                          <p:spTgt spid="259"/>
                                        </p:tgtEl>
                                        <p:attrNameLst>
                                          <p:attrName>ppt_x</p:attrName>
                                        </p:attrNameLst>
                                      </p:cBhvr>
                                      <p:tavLst>
                                        <p:tav tm="0">
                                          <p:val>
                                            <p:strVal val="#ppt_x"/>
                                          </p:val>
                                        </p:tav>
                                        <p:tav tm="100000">
                                          <p:val>
                                            <p:strVal val="#ppt_x"/>
                                          </p:val>
                                        </p:tav>
                                      </p:tavLst>
                                    </p:anim>
                                    <p:anim calcmode="lin" valueType="num">
                                      <p:cBhvr>
                                        <p:cTn id="15" dur="1000" fill="hold"/>
                                        <p:tgtEl>
                                          <p:spTgt spid="2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p:bldP spid="2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矩形 174"/>
          <p:cNvSpPr/>
          <p:nvPr/>
        </p:nvSpPr>
        <p:spPr>
          <a:xfrm>
            <a:off x="7495"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cxnSp>
        <p:nvCxnSpPr>
          <p:cNvPr id="125" name="直接连接符 124"/>
          <p:cNvCxnSpPr/>
          <p:nvPr/>
        </p:nvCxnSpPr>
        <p:spPr>
          <a:xfrm flipH="1">
            <a:off x="2657055" y="-810318"/>
            <a:ext cx="225543" cy="5109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2968011" y="-846172"/>
            <a:ext cx="663460" cy="770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endCxn id="133" idx="7"/>
          </p:cNvCxnSpPr>
          <p:nvPr/>
        </p:nvCxnSpPr>
        <p:spPr>
          <a:xfrm>
            <a:off x="3388461" y="-870911"/>
            <a:ext cx="212559" cy="767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3647700" y="-810318"/>
            <a:ext cx="344906" cy="7809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3" name="椭圆 132"/>
          <p:cNvSpPr/>
          <p:nvPr/>
        </p:nvSpPr>
        <p:spPr>
          <a:xfrm flipH="1">
            <a:off x="3585816" y="-118434"/>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4" name="直接连接符 133"/>
          <p:cNvCxnSpPr>
            <a:endCxn id="133" idx="5"/>
          </p:cNvCxnSpPr>
          <p:nvPr/>
        </p:nvCxnSpPr>
        <p:spPr>
          <a:xfrm>
            <a:off x="2667775" y="-288596"/>
            <a:ext cx="933245" cy="258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V="1">
            <a:off x="2088758" y="-287161"/>
            <a:ext cx="557950" cy="4810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flipV="1">
            <a:off x="2527991" y="-679367"/>
            <a:ext cx="64729" cy="3693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H="1">
            <a:off x="1726423" y="-679367"/>
            <a:ext cx="111192" cy="24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2015192" y="-679367"/>
            <a:ext cx="112222"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2180176" y="-537344"/>
            <a:ext cx="432648" cy="284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H="1">
            <a:off x="2032442" y="-484582"/>
            <a:ext cx="116076" cy="7175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2180176" y="-679367"/>
            <a:ext cx="44214"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133" idx="3"/>
          </p:cNvCxnSpPr>
          <p:nvPr/>
        </p:nvCxnSpPr>
        <p:spPr>
          <a:xfrm>
            <a:off x="3674433" y="-29817"/>
            <a:ext cx="614245" cy="115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52" idx="1"/>
          </p:cNvCxnSpPr>
          <p:nvPr/>
        </p:nvCxnSpPr>
        <p:spPr>
          <a:xfrm flipV="1">
            <a:off x="4103931" y="-18298"/>
            <a:ext cx="226298" cy="7091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endCxn id="133" idx="4"/>
          </p:cNvCxnSpPr>
          <p:nvPr/>
        </p:nvCxnSpPr>
        <p:spPr>
          <a:xfrm flipH="1" flipV="1">
            <a:off x="3637727" y="-14612"/>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endCxn id="133" idx="4"/>
          </p:cNvCxnSpPr>
          <p:nvPr/>
        </p:nvCxnSpPr>
        <p:spPr>
          <a:xfrm flipV="1">
            <a:off x="3194526" y="-14612"/>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flipV="1">
            <a:off x="2640525" y="-265065"/>
            <a:ext cx="540151" cy="7038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3194526" y="438753"/>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153" idx="3"/>
          </p:cNvCxnSpPr>
          <p:nvPr/>
        </p:nvCxnSpPr>
        <p:spPr>
          <a:xfrm flipH="1" flipV="1">
            <a:off x="2058823" y="231003"/>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2488174" y="438753"/>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H="1">
            <a:off x="2502024" y="-156798"/>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1" name="椭圆 150"/>
          <p:cNvSpPr/>
          <p:nvPr/>
        </p:nvSpPr>
        <p:spPr>
          <a:xfrm flipH="1">
            <a:off x="4196206" y="-45360"/>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flipH="1">
            <a:off x="3992606" y="671770"/>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flipH="1">
            <a:off x="2431969" y="584736"/>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flipH="1">
            <a:off x="1999987" y="158566"/>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flipH="1">
            <a:off x="3104594" y="389052"/>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flipH="1">
            <a:off x="2512758" y="-345593"/>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7" name="直接连接符 156"/>
          <p:cNvCxnSpPr>
            <a:endCxn id="153" idx="4"/>
          </p:cNvCxnSpPr>
          <p:nvPr/>
        </p:nvCxnSpPr>
        <p:spPr>
          <a:xfrm flipH="1" flipV="1">
            <a:off x="2488218" y="697235"/>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endCxn id="155" idx="4"/>
          </p:cNvCxnSpPr>
          <p:nvPr/>
        </p:nvCxnSpPr>
        <p:spPr>
          <a:xfrm flipV="1">
            <a:off x="2931375" y="515918"/>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stCxn id="152" idx="6"/>
          </p:cNvCxnSpPr>
          <p:nvPr/>
        </p:nvCxnSpPr>
        <p:spPr>
          <a:xfrm flipH="1">
            <a:off x="2917525" y="736983"/>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a:stCxn id="153" idx="5"/>
          </p:cNvCxnSpPr>
          <p:nvPr/>
        </p:nvCxnSpPr>
        <p:spPr>
          <a:xfrm flipH="1">
            <a:off x="2280424" y="680760"/>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H="1">
            <a:off x="2294274" y="1157801"/>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153" idx="6"/>
            <a:endCxn id="234" idx="2"/>
          </p:cNvCxnSpPr>
          <p:nvPr/>
        </p:nvCxnSpPr>
        <p:spPr>
          <a:xfrm flipH="1">
            <a:off x="1973462" y="640986"/>
            <a:ext cx="458507" cy="1306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154" idx="5"/>
            <a:endCxn id="234" idx="0"/>
          </p:cNvCxnSpPr>
          <p:nvPr/>
        </p:nvCxnSpPr>
        <p:spPr>
          <a:xfrm flipH="1">
            <a:off x="1893885" y="247184"/>
            <a:ext cx="121307" cy="444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flipH="1">
            <a:off x="1726423" y="-496895"/>
            <a:ext cx="318454" cy="1600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stCxn id="154" idx="7"/>
          </p:cNvCxnSpPr>
          <p:nvPr/>
        </p:nvCxnSpPr>
        <p:spPr>
          <a:xfrm flipH="1" flipV="1">
            <a:off x="1726423" y="-336847"/>
            <a:ext cx="288769" cy="510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53" idx="6"/>
          </p:cNvCxnSpPr>
          <p:nvPr/>
        </p:nvCxnSpPr>
        <p:spPr>
          <a:xfrm flipH="1">
            <a:off x="2017273" y="640986"/>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H="1" flipV="1">
            <a:off x="2017273" y="1157801"/>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endCxn id="234" idx="4"/>
          </p:cNvCxnSpPr>
          <p:nvPr/>
        </p:nvCxnSpPr>
        <p:spPr>
          <a:xfrm flipH="1" flipV="1">
            <a:off x="1893885" y="851215"/>
            <a:ext cx="123388" cy="306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a:off x="2806725" y="1157801"/>
            <a:ext cx="8310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2294274" y="1643706"/>
            <a:ext cx="526301" cy="2562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endCxn id="177" idx="1"/>
          </p:cNvCxnSpPr>
          <p:nvPr/>
        </p:nvCxnSpPr>
        <p:spPr>
          <a:xfrm flipH="1">
            <a:off x="1769549" y="1157801"/>
            <a:ext cx="247724" cy="2978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a:stCxn id="178" idx="6"/>
          </p:cNvCxnSpPr>
          <p:nvPr/>
        </p:nvCxnSpPr>
        <p:spPr>
          <a:xfrm flipH="1" flipV="1">
            <a:off x="1726423" y="1505206"/>
            <a:ext cx="470804" cy="103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3" name="椭圆 172"/>
          <p:cNvSpPr/>
          <p:nvPr/>
        </p:nvSpPr>
        <p:spPr>
          <a:xfrm flipH="1">
            <a:off x="2766878" y="1863203"/>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flipH="1">
            <a:off x="2831308" y="1066909"/>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p:nvPr/>
        </p:nvSpPr>
        <p:spPr>
          <a:xfrm flipH="1">
            <a:off x="1609230" y="1428181"/>
            <a:ext cx="187825" cy="18782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p:nvPr/>
        </p:nvSpPr>
        <p:spPr>
          <a:xfrm flipH="1">
            <a:off x="2197227" y="1517417"/>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9" name="直接连接符 178"/>
          <p:cNvCxnSpPr/>
          <p:nvPr/>
        </p:nvCxnSpPr>
        <p:spPr>
          <a:xfrm>
            <a:off x="512372" y="-810318"/>
            <a:ext cx="225543" cy="5109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H="1">
            <a:off x="-236500" y="-846172"/>
            <a:ext cx="663460" cy="7706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a:endCxn id="182" idx="7"/>
          </p:cNvCxnSpPr>
          <p:nvPr/>
        </p:nvCxnSpPr>
        <p:spPr>
          <a:xfrm flipH="1">
            <a:off x="-206050" y="-870911"/>
            <a:ext cx="212559" cy="7676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2" name="椭圆 181"/>
          <p:cNvSpPr/>
          <p:nvPr/>
        </p:nvSpPr>
        <p:spPr>
          <a:xfrm>
            <a:off x="-294667" y="-118434"/>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3" name="直接连接符 182"/>
          <p:cNvCxnSpPr>
            <a:endCxn id="182" idx="5"/>
          </p:cNvCxnSpPr>
          <p:nvPr/>
        </p:nvCxnSpPr>
        <p:spPr>
          <a:xfrm flipH="1">
            <a:off x="-206050" y="-288596"/>
            <a:ext cx="933245" cy="258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H="1" flipV="1">
            <a:off x="748262" y="-287161"/>
            <a:ext cx="557950" cy="4810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V="1">
            <a:off x="802251" y="-679367"/>
            <a:ext cx="48252" cy="3693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a:off x="1606889" y="-679367"/>
            <a:ext cx="61658" cy="2475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H="1">
            <a:off x="1267557" y="-679367"/>
            <a:ext cx="94971"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H="1">
            <a:off x="782147" y="-537344"/>
            <a:ext cx="432648" cy="2849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1246452" y="-484582"/>
            <a:ext cx="116076" cy="7175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a:off x="1100696" y="-679367"/>
            <a:ext cx="114100" cy="1525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a:endCxn id="182" idx="4"/>
          </p:cNvCxnSpPr>
          <p:nvPr/>
        </p:nvCxnSpPr>
        <p:spPr>
          <a:xfrm flipV="1">
            <a:off x="-658257" y="-14612"/>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a:endCxn id="182" idx="4"/>
          </p:cNvCxnSpPr>
          <p:nvPr/>
        </p:nvCxnSpPr>
        <p:spPr>
          <a:xfrm flipH="1" flipV="1">
            <a:off x="-242756" y="-14612"/>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flipV="1">
            <a:off x="214295" y="-265065"/>
            <a:ext cx="540151" cy="7038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flipH="1">
            <a:off x="-630557" y="438753"/>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a:stCxn id="199" idx="3"/>
          </p:cNvCxnSpPr>
          <p:nvPr/>
        </p:nvCxnSpPr>
        <p:spPr>
          <a:xfrm flipV="1">
            <a:off x="866979" y="231003"/>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255845" y="438753"/>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782146" y="-156798"/>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728060" y="671770"/>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850503" y="584736"/>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p:nvPr/>
        </p:nvSpPr>
        <p:spPr>
          <a:xfrm>
            <a:off x="1291161" y="158566"/>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p:nvSpPr>
        <p:spPr>
          <a:xfrm>
            <a:off x="163511" y="389052"/>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a:off x="1168309" y="-587788"/>
            <a:ext cx="137676" cy="13767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a:off x="700428" y="-345593"/>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4" name="直接连接符 203"/>
          <p:cNvCxnSpPr>
            <a:endCxn id="199" idx="4"/>
          </p:cNvCxnSpPr>
          <p:nvPr/>
        </p:nvCxnSpPr>
        <p:spPr>
          <a:xfrm flipV="1">
            <a:off x="477445" y="697235"/>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a:endCxn id="201" idx="4"/>
          </p:cNvCxnSpPr>
          <p:nvPr/>
        </p:nvCxnSpPr>
        <p:spPr>
          <a:xfrm flipH="1" flipV="1">
            <a:off x="226944" y="515918"/>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a:stCxn id="198" idx="6"/>
          </p:cNvCxnSpPr>
          <p:nvPr/>
        </p:nvCxnSpPr>
        <p:spPr>
          <a:xfrm>
            <a:off x="-597636" y="736983"/>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a:stCxn id="198" idx="4"/>
          </p:cNvCxnSpPr>
          <p:nvPr/>
        </p:nvCxnSpPr>
        <p:spPr>
          <a:xfrm>
            <a:off x="-662848" y="802195"/>
            <a:ext cx="586292" cy="703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a:endCxn id="225" idx="7"/>
          </p:cNvCxnSpPr>
          <p:nvPr/>
        </p:nvCxnSpPr>
        <p:spPr>
          <a:xfrm flipH="1">
            <a:off x="-19074" y="1157801"/>
            <a:ext cx="496520" cy="3580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a:stCxn id="199" idx="5"/>
          </p:cNvCxnSpPr>
          <p:nvPr/>
        </p:nvCxnSpPr>
        <p:spPr>
          <a:xfrm>
            <a:off x="946526" y="680760"/>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546695" y="1157801"/>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199" idx="6"/>
            <a:endCxn id="234" idx="5"/>
          </p:cNvCxnSpPr>
          <p:nvPr/>
        </p:nvCxnSpPr>
        <p:spPr>
          <a:xfrm>
            <a:off x="963002" y="640986"/>
            <a:ext cx="874614" cy="1869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stCxn id="200" idx="5"/>
            <a:endCxn id="234" idx="6"/>
          </p:cNvCxnSpPr>
          <p:nvPr/>
        </p:nvCxnSpPr>
        <p:spPr>
          <a:xfrm>
            <a:off x="1379779" y="247184"/>
            <a:ext cx="434530" cy="524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202" idx="6"/>
          </p:cNvCxnSpPr>
          <p:nvPr/>
        </p:nvCxnSpPr>
        <p:spPr>
          <a:xfrm>
            <a:off x="1305985" y="-518950"/>
            <a:ext cx="362563" cy="1821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a:stCxn id="200" idx="7"/>
          </p:cNvCxnSpPr>
          <p:nvPr/>
        </p:nvCxnSpPr>
        <p:spPr>
          <a:xfrm flipV="1">
            <a:off x="1379779" y="-336847"/>
            <a:ext cx="288769" cy="510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a:stCxn id="199" idx="6"/>
          </p:cNvCxnSpPr>
          <p:nvPr/>
        </p:nvCxnSpPr>
        <p:spPr>
          <a:xfrm>
            <a:off x="963002" y="640986"/>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flipV="1">
            <a:off x="1128397" y="1157801"/>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a:endCxn id="177" idx="7"/>
          </p:cNvCxnSpPr>
          <p:nvPr/>
        </p:nvCxnSpPr>
        <p:spPr>
          <a:xfrm>
            <a:off x="1377697" y="1157802"/>
            <a:ext cx="259039" cy="297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a:off x="1377697" y="1157801"/>
            <a:ext cx="9695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a:off x="1142247" y="1671406"/>
            <a:ext cx="290851"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a:endCxn id="177" idx="4"/>
          </p:cNvCxnSpPr>
          <p:nvPr/>
        </p:nvCxnSpPr>
        <p:spPr>
          <a:xfrm flipV="1">
            <a:off x="1460797" y="1616006"/>
            <a:ext cx="242345" cy="332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5" name="椭圆 224"/>
          <p:cNvSpPr/>
          <p:nvPr/>
        </p:nvSpPr>
        <p:spPr>
          <a:xfrm>
            <a:off x="-107692" y="1500616"/>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p:cNvSpPr/>
          <p:nvPr/>
        </p:nvSpPr>
        <p:spPr>
          <a:xfrm>
            <a:off x="1015958" y="1517417"/>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p:cNvSpPr/>
          <p:nvPr/>
        </p:nvSpPr>
        <p:spPr>
          <a:xfrm>
            <a:off x="1403699" y="1885232"/>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nvSpPr>
        <p:spPr>
          <a:xfrm flipH="1">
            <a:off x="414314" y="1090941"/>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p:cNvSpPr/>
          <p:nvPr/>
        </p:nvSpPr>
        <p:spPr>
          <a:xfrm flipH="1">
            <a:off x="1606889" y="-454827"/>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p:nvPr/>
        </p:nvSpPr>
        <p:spPr>
          <a:xfrm flipH="1">
            <a:off x="2068504" y="-587707"/>
            <a:ext cx="155886" cy="155886"/>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p:nvPr/>
        </p:nvSpPr>
        <p:spPr>
          <a:xfrm flipH="1">
            <a:off x="1814308" y="692061"/>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5" name="直接连接符 234"/>
          <p:cNvCxnSpPr>
            <a:endCxn id="234" idx="5"/>
          </p:cNvCxnSpPr>
          <p:nvPr/>
        </p:nvCxnSpPr>
        <p:spPr>
          <a:xfrm flipV="1">
            <a:off x="1394983" y="827907"/>
            <a:ext cx="442632" cy="337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6" name="椭圆 235"/>
          <p:cNvSpPr/>
          <p:nvPr/>
        </p:nvSpPr>
        <p:spPr>
          <a:xfrm flipH="1">
            <a:off x="1300472" y="1070044"/>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8" name="组合 237"/>
          <p:cNvGrpSpPr/>
          <p:nvPr/>
        </p:nvGrpSpPr>
        <p:grpSpPr>
          <a:xfrm>
            <a:off x="10611088" y="5746091"/>
            <a:ext cx="990433" cy="805861"/>
            <a:chOff x="10611088" y="5746091"/>
            <a:chExt cx="990433" cy="805861"/>
          </a:xfrm>
        </p:grpSpPr>
        <p:cxnSp>
          <p:nvCxnSpPr>
            <p:cNvPr id="239" name="直接连接符 238"/>
            <p:cNvCxnSpPr/>
            <p:nvPr/>
          </p:nvCxnSpPr>
          <p:spPr>
            <a:xfrm rot="11174285" flipH="1">
              <a:off x="10733070" y="5829407"/>
              <a:ext cx="190563" cy="6380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rot="11174285" flipH="1">
              <a:off x="10684479" y="6195349"/>
              <a:ext cx="860986" cy="3316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rot="11174285">
              <a:off x="10972800" y="5790457"/>
              <a:ext cx="587028" cy="455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2" name="椭圆 241"/>
            <p:cNvSpPr/>
            <p:nvPr/>
          </p:nvSpPr>
          <p:spPr>
            <a:xfrm rot="11174285">
              <a:off x="11489346" y="6219329"/>
              <a:ext cx="112175" cy="1121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椭圆 242"/>
            <p:cNvSpPr/>
            <p:nvPr/>
          </p:nvSpPr>
          <p:spPr>
            <a:xfrm rot="11174285">
              <a:off x="10611088" y="6395603"/>
              <a:ext cx="156349" cy="15634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p:cNvSpPr/>
            <p:nvPr/>
          </p:nvSpPr>
          <p:spPr>
            <a:xfrm rot="11174285">
              <a:off x="10942616" y="5746091"/>
              <a:ext cx="89295" cy="8929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5" name="组合 244"/>
          <p:cNvGrpSpPr/>
          <p:nvPr/>
        </p:nvGrpSpPr>
        <p:grpSpPr>
          <a:xfrm>
            <a:off x="11379596" y="4826549"/>
            <a:ext cx="376265" cy="418620"/>
            <a:chOff x="11379596" y="4826549"/>
            <a:chExt cx="376265" cy="418620"/>
          </a:xfrm>
        </p:grpSpPr>
        <p:cxnSp>
          <p:nvCxnSpPr>
            <p:cNvPr id="246" name="直接连接符 245"/>
            <p:cNvCxnSpPr/>
            <p:nvPr/>
          </p:nvCxnSpPr>
          <p:spPr>
            <a:xfrm rot="7715704" flipH="1">
              <a:off x="11476785" y="4945946"/>
              <a:ext cx="82782" cy="2771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rot="7715704" flipH="1">
              <a:off x="11475876" y="4956778"/>
              <a:ext cx="374020" cy="14407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a:stCxn id="250" idx="5"/>
            </p:cNvCxnSpPr>
            <p:nvPr/>
          </p:nvCxnSpPr>
          <p:spPr>
            <a:xfrm flipH="1">
              <a:off x="11415346" y="4853632"/>
              <a:ext cx="291937" cy="778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0" name="椭圆 249"/>
            <p:cNvSpPr/>
            <p:nvPr/>
          </p:nvSpPr>
          <p:spPr>
            <a:xfrm rot="7715704">
              <a:off x="11707131" y="4826549"/>
              <a:ext cx="48730" cy="4873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p:nvPr/>
          </p:nvSpPr>
          <p:spPr>
            <a:xfrm rot="7715704">
              <a:off x="11571273" y="5177250"/>
              <a:ext cx="67919" cy="6791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p:nvPr/>
          </p:nvSpPr>
          <p:spPr>
            <a:xfrm rot="7715704">
              <a:off x="11404474" y="4923660"/>
              <a:ext cx="38791" cy="38791"/>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57" name="直接连接符 256"/>
          <p:cNvCxnSpPr/>
          <p:nvPr/>
        </p:nvCxnSpPr>
        <p:spPr>
          <a:xfrm>
            <a:off x="4196206" y="-810318"/>
            <a:ext cx="107712" cy="7809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0" name="文本框 259"/>
          <p:cNvSpPr txBox="1"/>
          <p:nvPr/>
        </p:nvSpPr>
        <p:spPr>
          <a:xfrm>
            <a:off x="6145261" y="1715266"/>
            <a:ext cx="3440800"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主要报道内容</a:t>
            </a:r>
          </a:p>
        </p:txBody>
      </p:sp>
      <p:sp>
        <p:nvSpPr>
          <p:cNvPr id="2" name="矩形 1">
            <a:extLst>
              <a:ext uri="{FF2B5EF4-FFF2-40B4-BE49-F238E27FC236}">
                <a16:creationId xmlns:a16="http://schemas.microsoft.com/office/drawing/2014/main" id="{65F4CF25-2286-40A2-9A2E-161F6E00589D}"/>
              </a:ext>
            </a:extLst>
          </p:cNvPr>
          <p:cNvSpPr/>
          <p:nvPr/>
        </p:nvSpPr>
        <p:spPr>
          <a:xfrm>
            <a:off x="1083507" y="2557226"/>
            <a:ext cx="9519549" cy="2580194"/>
          </a:xfrm>
          <a:prstGeom prst="rect">
            <a:avLst/>
          </a:prstGeom>
        </p:spPr>
        <p:txBody>
          <a:bodyPr wrap="square">
            <a:spAutoFit/>
          </a:bodyPr>
          <a:lstStyle/>
          <a:p>
            <a:pPr marL="342900" lvl="0" indent="-342900">
              <a:lnSpc>
                <a:spcPct val="150000"/>
              </a:lnSpc>
              <a:spcAft>
                <a:spcPts val="750"/>
              </a:spcAft>
              <a:buSzPts val="1000"/>
              <a:buFont typeface="Symbol" panose="05050102010706020507" pitchFamily="18" charset="2"/>
              <a:buChar char=""/>
              <a:tabLst>
                <a:tab pos="457200" algn="l"/>
              </a:tabLst>
            </a:pPr>
            <a:r>
              <a:rPr lang="zh-CN" altLang="zh-CN" sz="1600" spc="300" dirty="0"/>
              <a:t>有关数据、计算与网络等信息技术领域具有</a:t>
            </a:r>
            <a:r>
              <a:rPr lang="zh-CN" altLang="zh-CN" b="1" spc="300" dirty="0"/>
              <a:t>前瞻性和创新性</a:t>
            </a:r>
            <a:r>
              <a:rPr lang="zh-CN" altLang="zh-CN" sz="1600" spc="300" dirty="0"/>
              <a:t>的技术发展见解；</a:t>
            </a:r>
          </a:p>
          <a:p>
            <a:pPr marL="342900" lvl="0" indent="-342900">
              <a:lnSpc>
                <a:spcPct val="150000"/>
              </a:lnSpc>
              <a:spcAft>
                <a:spcPts val="750"/>
              </a:spcAft>
              <a:buSzPts val="1000"/>
              <a:buFont typeface="Symbol" panose="05050102010706020507" pitchFamily="18" charset="2"/>
              <a:buChar char=""/>
              <a:tabLst>
                <a:tab pos="457200" algn="l"/>
              </a:tabLst>
            </a:pPr>
            <a:r>
              <a:rPr lang="zh-CN" altLang="zh-CN" sz="1600" spc="300" dirty="0"/>
              <a:t>关键技术、热点的前沿性</a:t>
            </a:r>
            <a:r>
              <a:rPr lang="zh-CN" altLang="zh-CN" b="1" spc="300" dirty="0"/>
              <a:t>研究与应用</a:t>
            </a:r>
            <a:r>
              <a:rPr lang="zh-CN" altLang="zh-CN" sz="1600" spc="300" dirty="0"/>
              <a:t>；</a:t>
            </a:r>
          </a:p>
          <a:p>
            <a:pPr marL="342900" lvl="0" indent="-342900">
              <a:lnSpc>
                <a:spcPct val="150000"/>
              </a:lnSpc>
              <a:spcAft>
                <a:spcPts val="750"/>
              </a:spcAft>
              <a:buSzPts val="1000"/>
              <a:buFont typeface="Symbol" panose="05050102010706020507" pitchFamily="18" charset="2"/>
              <a:buChar char=""/>
              <a:tabLst>
                <a:tab pos="457200" algn="l"/>
              </a:tabLst>
            </a:pPr>
            <a:r>
              <a:rPr lang="zh-CN" altLang="zh-CN" sz="1600" spc="300" dirty="0"/>
              <a:t>各学科与先进信息技术交叉融合的最新研究</a:t>
            </a:r>
            <a:r>
              <a:rPr lang="zh-CN" altLang="zh-CN" b="1" spc="300" dirty="0"/>
              <a:t>应用成果与发展动态</a:t>
            </a:r>
            <a:r>
              <a:rPr lang="zh-CN" altLang="zh-CN" sz="1600" spc="300" dirty="0"/>
              <a:t>；</a:t>
            </a:r>
          </a:p>
          <a:p>
            <a:pPr marL="342900" lvl="0" indent="-342900">
              <a:lnSpc>
                <a:spcPct val="150000"/>
              </a:lnSpc>
              <a:spcAft>
                <a:spcPts val="750"/>
              </a:spcAft>
              <a:buSzPts val="1000"/>
              <a:buFont typeface="Symbol" panose="05050102010706020507" pitchFamily="18" charset="2"/>
              <a:buChar char=""/>
              <a:tabLst>
                <a:tab pos="457200" algn="l"/>
              </a:tabLst>
            </a:pPr>
            <a:r>
              <a:rPr lang="zh-CN" altLang="zh-CN" sz="1600" spc="300" dirty="0"/>
              <a:t>具有</a:t>
            </a:r>
            <a:r>
              <a:rPr lang="zh-CN" altLang="zh-CN" b="1" spc="300" dirty="0"/>
              <a:t>先进性和推广价值</a:t>
            </a:r>
            <a:r>
              <a:rPr lang="zh-CN" altLang="zh-CN" sz="1600" spc="300" dirty="0"/>
              <a:t>的应用方案；</a:t>
            </a:r>
          </a:p>
          <a:p>
            <a:pPr marL="342900" lvl="0" indent="-342900">
              <a:lnSpc>
                <a:spcPct val="150000"/>
              </a:lnSpc>
              <a:spcAft>
                <a:spcPts val="750"/>
              </a:spcAft>
              <a:buSzPts val="1000"/>
              <a:buFont typeface="Symbol" panose="05050102010706020507" pitchFamily="18" charset="2"/>
              <a:buChar char=""/>
              <a:tabLst>
                <a:tab pos="457200" algn="l"/>
              </a:tabLst>
            </a:pPr>
            <a:r>
              <a:rPr lang="zh-CN" altLang="zh-CN" sz="1600" spc="300" dirty="0"/>
              <a:t>信息技术在各技术、行业领域的</a:t>
            </a:r>
            <a:r>
              <a:rPr lang="zh-CN" altLang="zh-CN" b="1" spc="300" dirty="0"/>
              <a:t>原创技术方案</a:t>
            </a:r>
            <a:r>
              <a:rPr lang="zh-CN" altLang="zh-CN" sz="1600" spc="300" dirty="0"/>
              <a:t>等。</a:t>
            </a:r>
          </a:p>
        </p:txBody>
      </p:sp>
    </p:spTree>
    <p:extLst>
      <p:ext uri="{BB962C8B-B14F-4D97-AF65-F5344CB8AC3E}">
        <p14:creationId xmlns:p14="http://schemas.microsoft.com/office/powerpoint/2010/main" val="1360373323"/>
      </p:ext>
    </p:extLst>
  </p:cSld>
  <p:clrMapOvr>
    <a:masterClrMapping/>
  </p:clrMapOvr>
  <p:transition spd="slow" advClick="0" advTm="763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anim calcmode="lin" valueType="num">
                                      <p:cBhvr>
                                        <p:cTn id="8" dur="1000" fill="hold"/>
                                        <p:tgtEl>
                                          <p:spTgt spid="260"/>
                                        </p:tgtEl>
                                        <p:attrNameLst>
                                          <p:attrName>ppt_x</p:attrName>
                                        </p:attrNameLst>
                                      </p:cBhvr>
                                      <p:tavLst>
                                        <p:tav tm="0">
                                          <p:val>
                                            <p:strVal val="#ppt_x"/>
                                          </p:val>
                                        </p:tav>
                                        <p:tav tm="100000">
                                          <p:val>
                                            <p:strVal val="#ppt_x"/>
                                          </p:val>
                                        </p:tav>
                                      </p:tavLst>
                                    </p:anim>
                                    <p:anim calcmode="lin" valueType="num">
                                      <p:cBhvr>
                                        <p:cTn id="9" dur="1000" fill="hold"/>
                                        <p:tgtEl>
                                          <p:spTgt spid="2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矩形 116"/>
          <p:cNvSpPr/>
          <p:nvPr/>
        </p:nvSpPr>
        <p:spPr>
          <a:xfrm>
            <a:off x="7495"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8" name="椭圆 7"/>
          <p:cNvSpPr/>
          <p:nvPr/>
        </p:nvSpPr>
        <p:spPr>
          <a:xfrm rot="11174285">
            <a:off x="2478134" y="3658179"/>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11174285">
            <a:off x="3576303" y="3724763"/>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1174285">
            <a:off x="6996125" y="3868835"/>
            <a:ext cx="242320" cy="24232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1174285">
            <a:off x="4720540" y="4975629"/>
            <a:ext cx="195946" cy="19594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1174285">
            <a:off x="6246397" y="4832135"/>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1174285">
            <a:off x="5600708" y="4332764"/>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a:stCxn id="8" idx="1"/>
            <a:endCxn id="32" idx="5"/>
          </p:cNvCxnSpPr>
          <p:nvPr/>
        </p:nvCxnSpPr>
        <p:spPr>
          <a:xfrm>
            <a:off x="2608921" y="3801326"/>
            <a:ext cx="937290" cy="12108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32" idx="4"/>
            <a:endCxn id="10" idx="0"/>
          </p:cNvCxnSpPr>
          <p:nvPr/>
        </p:nvCxnSpPr>
        <p:spPr>
          <a:xfrm flipV="1">
            <a:off x="3589079" y="3950281"/>
            <a:ext cx="88029" cy="10493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rot="11174285">
            <a:off x="3524396" y="4999310"/>
            <a:ext cx="116686" cy="11668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a:stCxn id="10" idx="3"/>
            <a:endCxn id="49" idx="1"/>
          </p:cNvCxnSpPr>
          <p:nvPr/>
        </p:nvCxnSpPr>
        <p:spPr>
          <a:xfrm flipV="1">
            <a:off x="3777583" y="3333827"/>
            <a:ext cx="1203378" cy="4332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2" idx="3"/>
            <a:endCxn id="55" idx="7"/>
          </p:cNvCxnSpPr>
          <p:nvPr/>
        </p:nvCxnSpPr>
        <p:spPr>
          <a:xfrm flipV="1">
            <a:off x="4894907" y="4158047"/>
            <a:ext cx="134934" cy="8542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rot="11174285">
            <a:off x="4897735" y="3242736"/>
            <a:ext cx="102364" cy="102364"/>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a:stCxn id="55" idx="2"/>
            <a:endCxn id="14" idx="6"/>
          </p:cNvCxnSpPr>
          <p:nvPr/>
        </p:nvCxnSpPr>
        <p:spPr>
          <a:xfrm>
            <a:off x="5165977" y="4118336"/>
            <a:ext cx="435207" cy="2861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7"/>
            <a:endCxn id="14" idx="3"/>
          </p:cNvCxnSpPr>
          <p:nvPr/>
        </p:nvCxnSpPr>
        <p:spPr>
          <a:xfrm flipH="1">
            <a:off x="5743855" y="4065851"/>
            <a:ext cx="1278955" cy="2969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rot="11174285">
            <a:off x="5012937" y="4033250"/>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endCxn id="55" idx="3"/>
          </p:cNvCxnSpPr>
          <p:nvPr/>
        </p:nvCxnSpPr>
        <p:spPr>
          <a:xfrm flipH="1">
            <a:off x="5149527" y="3295650"/>
            <a:ext cx="992492" cy="7662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1" idx="6"/>
          </p:cNvCxnSpPr>
          <p:nvPr/>
        </p:nvCxnSpPr>
        <p:spPr>
          <a:xfrm flipH="1" flipV="1">
            <a:off x="6252562" y="3320550"/>
            <a:ext cx="744280" cy="6562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rot="11174285">
            <a:off x="6104356" y="3223209"/>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a:stCxn id="11" idx="0"/>
            <a:endCxn id="13" idx="4"/>
          </p:cNvCxnSpPr>
          <p:nvPr/>
        </p:nvCxnSpPr>
        <p:spPr>
          <a:xfrm flipH="1">
            <a:off x="6371780" y="4110438"/>
            <a:ext cx="732340" cy="722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54" idx="5"/>
            <a:endCxn id="96" idx="1"/>
          </p:cNvCxnSpPr>
          <p:nvPr/>
        </p:nvCxnSpPr>
        <p:spPr>
          <a:xfrm flipH="1" flipV="1">
            <a:off x="7719890" y="3032972"/>
            <a:ext cx="568233" cy="13952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2" idx="2"/>
            <a:endCxn id="12" idx="6"/>
          </p:cNvCxnSpPr>
          <p:nvPr/>
        </p:nvCxnSpPr>
        <p:spPr>
          <a:xfrm flipV="1">
            <a:off x="3640737" y="5062956"/>
            <a:ext cx="1080383" cy="10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rot="11174285">
            <a:off x="5772281" y="387941"/>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11174285">
            <a:off x="8260633" y="4412009"/>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rot="11174285">
            <a:off x="8774000" y="5220869"/>
            <a:ext cx="191954" cy="19195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rot="11174285">
            <a:off x="6149326" y="1752583"/>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1174285">
            <a:off x="9219352" y="3856239"/>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a:stCxn id="14" idx="7"/>
            <a:endCxn id="12" idx="3"/>
          </p:cNvCxnSpPr>
          <p:nvPr/>
        </p:nvCxnSpPr>
        <p:spPr>
          <a:xfrm flipH="1">
            <a:off x="4894907" y="4463551"/>
            <a:ext cx="723516" cy="5487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49" idx="3"/>
            <a:endCxn id="61" idx="5"/>
          </p:cNvCxnSpPr>
          <p:nvPr/>
        </p:nvCxnSpPr>
        <p:spPr>
          <a:xfrm flipV="1">
            <a:off x="4988826" y="3247900"/>
            <a:ext cx="1157448" cy="139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49" idx="1"/>
            <a:endCxn id="55" idx="5"/>
          </p:cNvCxnSpPr>
          <p:nvPr/>
        </p:nvCxnSpPr>
        <p:spPr>
          <a:xfrm>
            <a:off x="4980961" y="3333827"/>
            <a:ext cx="60673" cy="7163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1" idx="3"/>
            <a:endCxn id="97" idx="7"/>
          </p:cNvCxnSpPr>
          <p:nvPr/>
        </p:nvCxnSpPr>
        <p:spPr>
          <a:xfrm flipV="1">
            <a:off x="6303874" y="2519859"/>
            <a:ext cx="540013" cy="7452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1"/>
            <a:endCxn id="54" idx="4"/>
          </p:cNvCxnSpPr>
          <p:nvPr/>
        </p:nvCxnSpPr>
        <p:spPr>
          <a:xfrm flipH="1">
            <a:off x="8342141" y="2653249"/>
            <a:ext cx="309453" cy="17591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60" idx="0"/>
            <a:endCxn id="57" idx="4"/>
          </p:cNvCxnSpPr>
          <p:nvPr/>
        </p:nvCxnSpPr>
        <p:spPr>
          <a:xfrm flipH="1">
            <a:off x="8880406" y="4016625"/>
            <a:ext cx="410637" cy="12048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57" idx="7"/>
            <a:endCxn id="54" idx="2"/>
          </p:cNvCxnSpPr>
          <p:nvPr/>
        </p:nvCxnSpPr>
        <p:spPr>
          <a:xfrm flipH="1" flipV="1">
            <a:off x="8407236" y="4493517"/>
            <a:ext cx="387903" cy="8834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rot="11174285">
            <a:off x="2738260" y="1951989"/>
            <a:ext cx="242906" cy="242906"/>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rot="11174285">
            <a:off x="3789202" y="1373314"/>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rot="11174285">
            <a:off x="7158527" y="908376"/>
            <a:ext cx="256794" cy="256794"/>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rot="11174285">
            <a:off x="7537599" y="28334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rot="11174285">
            <a:off x="6818979" y="233595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rot="11174285">
            <a:off x="5547942" y="2519998"/>
            <a:ext cx="160862" cy="160862"/>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rot="11174285">
            <a:off x="8015271" y="150806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101"/>
          <p:cNvCxnSpPr>
            <a:stCxn id="92" idx="1"/>
            <a:endCxn id="112" idx="6"/>
          </p:cNvCxnSpPr>
          <p:nvPr/>
        </p:nvCxnSpPr>
        <p:spPr>
          <a:xfrm>
            <a:off x="2935753" y="2168145"/>
            <a:ext cx="653373" cy="5892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94" idx="3"/>
            <a:endCxn id="107" idx="6"/>
          </p:cNvCxnSpPr>
          <p:nvPr/>
        </p:nvCxnSpPr>
        <p:spPr>
          <a:xfrm flipV="1">
            <a:off x="3990482" y="888102"/>
            <a:ext cx="725554" cy="5274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6" idx="5"/>
            <a:endCxn id="97" idx="1"/>
          </p:cNvCxnSpPr>
          <p:nvPr/>
        </p:nvCxnSpPr>
        <p:spPr>
          <a:xfrm flipH="1" flipV="1">
            <a:off x="7002880" y="2537238"/>
            <a:ext cx="576637" cy="32090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rot="11174285">
            <a:off x="4715733" y="842481"/>
            <a:ext cx="102364" cy="102364"/>
          </a:xfrm>
          <a:prstGeom prst="ellipse">
            <a:avLst/>
          </a:prstGeom>
          <a:solidFill>
            <a:srgbClr val="59595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9" idx="2"/>
            <a:endCxn id="98" idx="5"/>
          </p:cNvCxnSpPr>
          <p:nvPr/>
        </p:nvCxnSpPr>
        <p:spPr>
          <a:xfrm>
            <a:off x="5232884" y="1999605"/>
            <a:ext cx="345133" cy="5381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rot="11174285">
            <a:off x="5079844" y="1914519"/>
            <a:ext cx="153494" cy="153494"/>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46" idx="0"/>
            <a:endCxn id="109" idx="3"/>
          </p:cNvCxnSpPr>
          <p:nvPr/>
        </p:nvCxnSpPr>
        <p:spPr>
          <a:xfrm flipH="1">
            <a:off x="5216434" y="613459"/>
            <a:ext cx="656652" cy="132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95" idx="6"/>
            <a:endCxn id="46" idx="2"/>
          </p:cNvCxnSpPr>
          <p:nvPr/>
        </p:nvCxnSpPr>
        <p:spPr>
          <a:xfrm flipH="1" flipV="1">
            <a:off x="5997799" y="513324"/>
            <a:ext cx="1161488" cy="5094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椭圆 111"/>
          <p:cNvSpPr/>
          <p:nvPr/>
        </p:nvSpPr>
        <p:spPr>
          <a:xfrm rot="11174285">
            <a:off x="3588462" y="265750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stCxn id="95" idx="0"/>
            <a:endCxn id="97" idx="4"/>
          </p:cNvCxnSpPr>
          <p:nvPr/>
        </p:nvCxnSpPr>
        <p:spPr>
          <a:xfrm flipH="1">
            <a:off x="6944362" y="1164410"/>
            <a:ext cx="328610" cy="11722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99" idx="4"/>
            <a:endCxn id="95" idx="2"/>
          </p:cNvCxnSpPr>
          <p:nvPr/>
        </p:nvCxnSpPr>
        <p:spPr>
          <a:xfrm flipH="1" flipV="1">
            <a:off x="7414561" y="1050725"/>
            <a:ext cx="726093" cy="4580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92" idx="4"/>
            <a:endCxn id="94" idx="7"/>
          </p:cNvCxnSpPr>
          <p:nvPr/>
        </p:nvCxnSpPr>
        <p:spPr>
          <a:xfrm flipV="1">
            <a:off x="2872910" y="1557215"/>
            <a:ext cx="941200" cy="3954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椭圆 115"/>
          <p:cNvSpPr/>
          <p:nvPr/>
        </p:nvSpPr>
        <p:spPr>
          <a:xfrm rot="11174285">
            <a:off x="3884421" y="6002538"/>
            <a:ext cx="226188" cy="226188"/>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rot="11174285">
            <a:off x="8532046" y="2522403"/>
            <a:ext cx="147038" cy="14703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rot="11174285">
            <a:off x="7357670" y="6024778"/>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rot="11174285">
            <a:off x="9156635" y="1770386"/>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2" name="直接连接符 121"/>
          <p:cNvCxnSpPr>
            <a:stCxn id="98" idx="2"/>
            <a:endCxn id="61" idx="4"/>
          </p:cNvCxnSpPr>
          <p:nvPr/>
        </p:nvCxnSpPr>
        <p:spPr>
          <a:xfrm>
            <a:off x="5708328" y="2609169"/>
            <a:ext cx="520313" cy="6147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6" idx="6"/>
            <a:endCxn id="107" idx="3"/>
          </p:cNvCxnSpPr>
          <p:nvPr/>
        </p:nvCxnSpPr>
        <p:spPr>
          <a:xfrm flipH="1">
            <a:off x="4806824" y="488746"/>
            <a:ext cx="966127" cy="372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07" idx="1"/>
            <a:endCxn id="109" idx="5"/>
          </p:cNvCxnSpPr>
          <p:nvPr/>
        </p:nvCxnSpPr>
        <p:spPr>
          <a:xfrm>
            <a:off x="4798959" y="933572"/>
            <a:ext cx="309582" cy="997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99" idx="3"/>
            <a:endCxn id="121" idx="5"/>
          </p:cNvCxnSpPr>
          <p:nvPr/>
        </p:nvCxnSpPr>
        <p:spPr>
          <a:xfrm>
            <a:off x="8216551" y="1550355"/>
            <a:ext cx="970159" cy="2377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18" idx="3"/>
            <a:endCxn id="121" idx="7"/>
          </p:cNvCxnSpPr>
          <p:nvPr/>
        </p:nvCxnSpPr>
        <p:spPr>
          <a:xfrm flipV="1">
            <a:off x="8662892" y="1901173"/>
            <a:ext cx="511458" cy="648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99" idx="0"/>
            <a:endCxn id="118" idx="4"/>
          </p:cNvCxnSpPr>
          <p:nvPr/>
        </p:nvCxnSpPr>
        <p:spPr>
          <a:xfrm>
            <a:off x="8116076" y="1733586"/>
            <a:ext cx="497478" cy="7892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60" idx="7"/>
            <a:endCxn id="54" idx="3"/>
          </p:cNvCxnSpPr>
          <p:nvPr/>
        </p:nvCxnSpPr>
        <p:spPr>
          <a:xfrm flipH="1">
            <a:off x="8391479" y="3987026"/>
            <a:ext cx="845588" cy="4524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rot="11174285">
            <a:off x="5576810" y="5990254"/>
            <a:ext cx="224209" cy="2242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rot="11174285">
            <a:off x="7638830" y="5291897"/>
            <a:ext cx="160862" cy="160862"/>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2" name="直接连接符 211"/>
          <p:cNvCxnSpPr>
            <a:stCxn id="116" idx="2"/>
            <a:endCxn id="175" idx="6"/>
          </p:cNvCxnSpPr>
          <p:nvPr/>
        </p:nvCxnSpPr>
        <p:spPr>
          <a:xfrm flipV="1">
            <a:off x="4109939" y="6090177"/>
            <a:ext cx="1467535" cy="377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16" idx="4"/>
            <a:endCxn id="12" idx="7"/>
          </p:cNvCxnSpPr>
          <p:nvPr/>
        </p:nvCxnSpPr>
        <p:spPr>
          <a:xfrm flipV="1">
            <a:off x="4009804" y="5134941"/>
            <a:ext cx="732315" cy="8682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16" idx="5"/>
            <a:endCxn id="32" idx="1"/>
          </p:cNvCxnSpPr>
          <p:nvPr/>
        </p:nvCxnSpPr>
        <p:spPr>
          <a:xfrm flipH="1" flipV="1">
            <a:off x="3619267" y="5103147"/>
            <a:ext cx="307441" cy="9242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1" idx="1"/>
            <a:endCxn id="176" idx="4"/>
          </p:cNvCxnSpPr>
          <p:nvPr/>
        </p:nvCxnSpPr>
        <p:spPr>
          <a:xfrm>
            <a:off x="7193141" y="4084470"/>
            <a:ext cx="534860" cy="12079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11" idx="2"/>
            <a:endCxn id="54" idx="6"/>
          </p:cNvCxnSpPr>
          <p:nvPr/>
        </p:nvCxnSpPr>
        <p:spPr>
          <a:xfrm>
            <a:off x="7237728" y="4003160"/>
            <a:ext cx="1023340" cy="474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54" idx="7"/>
            <a:endCxn id="176" idx="3"/>
          </p:cNvCxnSpPr>
          <p:nvPr/>
        </p:nvCxnSpPr>
        <p:spPr>
          <a:xfrm flipH="1">
            <a:off x="7781977" y="4531557"/>
            <a:ext cx="494848" cy="7904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57" idx="7"/>
            <a:endCxn id="176" idx="2"/>
          </p:cNvCxnSpPr>
          <p:nvPr/>
        </p:nvCxnSpPr>
        <p:spPr>
          <a:xfrm flipH="1">
            <a:off x="7799216" y="5376936"/>
            <a:ext cx="995923" cy="4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20" idx="4"/>
            <a:endCxn id="176" idx="1"/>
          </p:cNvCxnSpPr>
          <p:nvPr/>
        </p:nvCxnSpPr>
        <p:spPr>
          <a:xfrm flipV="1">
            <a:off x="7481955" y="5435044"/>
            <a:ext cx="287662" cy="5903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a:stCxn id="14" idx="1"/>
            <a:endCxn id="13" idx="5"/>
          </p:cNvCxnSpPr>
          <p:nvPr/>
        </p:nvCxnSpPr>
        <p:spPr>
          <a:xfrm>
            <a:off x="5731495" y="4475911"/>
            <a:ext cx="557189" cy="3811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a:stCxn id="12" idx="2"/>
            <a:endCxn id="13" idx="6"/>
          </p:cNvCxnSpPr>
          <p:nvPr/>
        </p:nvCxnSpPr>
        <p:spPr>
          <a:xfrm flipV="1">
            <a:off x="4915906" y="4932940"/>
            <a:ext cx="1331161" cy="1513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a:stCxn id="362" idx="4"/>
            <a:endCxn id="13" idx="0"/>
          </p:cNvCxnSpPr>
          <p:nvPr/>
        </p:nvCxnSpPr>
        <p:spPr>
          <a:xfrm flipH="1" flipV="1">
            <a:off x="6347202" y="5057653"/>
            <a:ext cx="251451" cy="606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a:stCxn id="362" idx="2"/>
            <a:endCxn id="176" idx="7"/>
          </p:cNvCxnSpPr>
          <p:nvPr/>
        </p:nvCxnSpPr>
        <p:spPr>
          <a:xfrm flipV="1">
            <a:off x="6643971" y="5422684"/>
            <a:ext cx="1012574" cy="297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a:stCxn id="13" idx="1"/>
            <a:endCxn id="176" idx="6"/>
          </p:cNvCxnSpPr>
          <p:nvPr/>
        </p:nvCxnSpPr>
        <p:spPr>
          <a:xfrm>
            <a:off x="6430298" y="5033415"/>
            <a:ext cx="1209008" cy="3301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75" idx="6"/>
            <a:endCxn id="12" idx="1"/>
          </p:cNvCxnSpPr>
          <p:nvPr/>
        </p:nvCxnSpPr>
        <p:spPr>
          <a:xfrm flipH="1" flipV="1">
            <a:off x="4879852" y="5149996"/>
            <a:ext cx="697622" cy="94018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a:stCxn id="10" idx="2"/>
            <a:endCxn id="55" idx="6"/>
          </p:cNvCxnSpPr>
          <p:nvPr/>
        </p:nvCxnSpPr>
        <p:spPr>
          <a:xfrm>
            <a:off x="3801821" y="3850146"/>
            <a:ext cx="1211570" cy="2515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a:stCxn id="8" idx="3"/>
            <a:endCxn id="10" idx="6"/>
          </p:cNvCxnSpPr>
          <p:nvPr/>
        </p:nvCxnSpPr>
        <p:spPr>
          <a:xfrm>
            <a:off x="2621281" y="3688254"/>
            <a:ext cx="955692" cy="1373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a:stCxn id="112" idx="0"/>
            <a:endCxn id="10" idx="4"/>
          </p:cNvCxnSpPr>
          <p:nvPr/>
        </p:nvCxnSpPr>
        <p:spPr>
          <a:xfrm>
            <a:off x="3688385" y="2881053"/>
            <a:ext cx="13301" cy="8443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a:stCxn id="112" idx="1"/>
            <a:endCxn id="49" idx="5"/>
          </p:cNvCxnSpPr>
          <p:nvPr/>
        </p:nvCxnSpPr>
        <p:spPr>
          <a:xfrm>
            <a:off x="3770753" y="2857026"/>
            <a:ext cx="1146120" cy="3969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a:stCxn id="94" idx="1"/>
            <a:endCxn id="112" idx="4"/>
          </p:cNvCxnSpPr>
          <p:nvPr/>
        </p:nvCxnSpPr>
        <p:spPr>
          <a:xfrm flipH="1">
            <a:off x="3712747" y="1574594"/>
            <a:ext cx="260356" cy="10835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a:stCxn id="94" idx="1"/>
            <a:endCxn id="109" idx="0"/>
          </p:cNvCxnSpPr>
          <p:nvPr/>
        </p:nvCxnSpPr>
        <p:spPr>
          <a:xfrm>
            <a:off x="3973103" y="1574594"/>
            <a:ext cx="1175149" cy="4929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a:stCxn id="8" idx="3"/>
            <a:endCxn id="112" idx="6"/>
          </p:cNvCxnSpPr>
          <p:nvPr/>
        </p:nvCxnSpPr>
        <p:spPr>
          <a:xfrm flipV="1">
            <a:off x="2621281" y="2757431"/>
            <a:ext cx="967845" cy="9308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a:stCxn id="112" idx="2"/>
            <a:endCxn id="109" idx="0"/>
          </p:cNvCxnSpPr>
          <p:nvPr/>
        </p:nvCxnSpPr>
        <p:spPr>
          <a:xfrm flipV="1">
            <a:off x="3812007" y="2067559"/>
            <a:ext cx="1336245" cy="7142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a:stCxn id="112" idx="2"/>
            <a:endCxn id="98" idx="7"/>
          </p:cNvCxnSpPr>
          <p:nvPr/>
        </p:nvCxnSpPr>
        <p:spPr>
          <a:xfrm flipV="1">
            <a:off x="3812007" y="2650785"/>
            <a:ext cx="1753650" cy="131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a:stCxn id="49" idx="3"/>
            <a:endCxn id="98" idx="0"/>
          </p:cNvCxnSpPr>
          <p:nvPr/>
        </p:nvCxnSpPr>
        <p:spPr>
          <a:xfrm flipV="1">
            <a:off x="4988826" y="2680384"/>
            <a:ext cx="630807" cy="5814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a:stCxn id="95" idx="7"/>
            <a:endCxn id="59" idx="3"/>
          </p:cNvCxnSpPr>
          <p:nvPr/>
        </p:nvCxnSpPr>
        <p:spPr>
          <a:xfrm flipH="1">
            <a:off x="6348844" y="1117160"/>
            <a:ext cx="837962" cy="6773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a:stCxn id="46" idx="1"/>
            <a:endCxn id="59" idx="5"/>
          </p:cNvCxnSpPr>
          <p:nvPr/>
        </p:nvCxnSpPr>
        <p:spPr>
          <a:xfrm>
            <a:off x="5956182" y="589221"/>
            <a:ext cx="235062" cy="11880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a:stCxn id="109" idx="2"/>
            <a:endCxn id="59" idx="7"/>
          </p:cNvCxnSpPr>
          <p:nvPr/>
        </p:nvCxnSpPr>
        <p:spPr>
          <a:xfrm flipV="1">
            <a:off x="5232884" y="1934874"/>
            <a:ext cx="941133" cy="647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a:stCxn id="98" idx="2"/>
            <a:endCxn id="97" idx="6"/>
          </p:cNvCxnSpPr>
          <p:nvPr/>
        </p:nvCxnSpPr>
        <p:spPr>
          <a:xfrm flipV="1">
            <a:off x="5708328" y="2436763"/>
            <a:ext cx="1111321" cy="1724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a:stCxn id="98" idx="3"/>
            <a:endCxn id="59" idx="0"/>
          </p:cNvCxnSpPr>
          <p:nvPr/>
        </p:nvCxnSpPr>
        <p:spPr>
          <a:xfrm flipV="1">
            <a:off x="5691089" y="1976128"/>
            <a:ext cx="558160" cy="5739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a:stCxn id="97" idx="5"/>
            <a:endCxn id="59" idx="1"/>
          </p:cNvCxnSpPr>
          <p:nvPr/>
        </p:nvCxnSpPr>
        <p:spPr>
          <a:xfrm flipH="1" flipV="1">
            <a:off x="6331617" y="1952101"/>
            <a:ext cx="529649" cy="4087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a:stCxn id="99" idx="7"/>
            <a:endCxn id="97" idx="3"/>
          </p:cNvCxnSpPr>
          <p:nvPr/>
        </p:nvCxnSpPr>
        <p:spPr>
          <a:xfrm flipH="1">
            <a:off x="7020259" y="1691969"/>
            <a:ext cx="1019920" cy="6862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a:stCxn id="118" idx="6"/>
            <a:endCxn id="96" idx="3"/>
          </p:cNvCxnSpPr>
          <p:nvPr/>
        </p:nvCxnSpPr>
        <p:spPr>
          <a:xfrm flipH="1">
            <a:off x="7737117" y="2587933"/>
            <a:ext cx="795364" cy="2874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a:stCxn id="99" idx="0"/>
            <a:endCxn id="96" idx="4"/>
          </p:cNvCxnSpPr>
          <p:nvPr/>
        </p:nvCxnSpPr>
        <p:spPr>
          <a:xfrm flipH="1">
            <a:off x="7661884" y="1733586"/>
            <a:ext cx="454192" cy="1100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a:endCxn id="11" idx="4"/>
          </p:cNvCxnSpPr>
          <p:nvPr/>
        </p:nvCxnSpPr>
        <p:spPr>
          <a:xfrm flipH="1">
            <a:off x="7130450" y="3027127"/>
            <a:ext cx="461520" cy="8424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a:stCxn id="61" idx="2"/>
            <a:endCxn id="96" idx="6"/>
          </p:cNvCxnSpPr>
          <p:nvPr/>
        </p:nvCxnSpPr>
        <p:spPr>
          <a:xfrm flipV="1">
            <a:off x="6327901" y="2933377"/>
            <a:ext cx="1210362" cy="414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2" name="椭圆 361"/>
          <p:cNvSpPr/>
          <p:nvPr/>
        </p:nvSpPr>
        <p:spPr>
          <a:xfrm rot="11174285">
            <a:off x="6541910" y="5663467"/>
            <a:ext cx="102364" cy="102364"/>
          </a:xfrm>
          <a:prstGeom prst="ellipse">
            <a:avLst/>
          </a:prstGeom>
          <a:solidFill>
            <a:schemeClr val="accent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4" name="直接连接符 363"/>
          <p:cNvCxnSpPr>
            <a:stCxn id="175" idx="4"/>
            <a:endCxn id="13" idx="7"/>
          </p:cNvCxnSpPr>
          <p:nvPr/>
        </p:nvCxnSpPr>
        <p:spPr>
          <a:xfrm flipV="1">
            <a:off x="5701095" y="5016036"/>
            <a:ext cx="570210" cy="9748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a:stCxn id="175" idx="2"/>
            <a:endCxn id="362" idx="0"/>
          </p:cNvCxnSpPr>
          <p:nvPr/>
        </p:nvCxnSpPr>
        <p:spPr>
          <a:xfrm flipV="1">
            <a:off x="5800355" y="5765528"/>
            <a:ext cx="787176" cy="349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a:stCxn id="362" idx="1"/>
            <a:endCxn id="120" idx="6"/>
          </p:cNvCxnSpPr>
          <p:nvPr/>
        </p:nvCxnSpPr>
        <p:spPr>
          <a:xfrm>
            <a:off x="6625136" y="5754558"/>
            <a:ext cx="733198" cy="3701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55" idx="6"/>
            <a:endCxn id="32" idx="2"/>
          </p:cNvCxnSpPr>
          <p:nvPr/>
        </p:nvCxnSpPr>
        <p:spPr>
          <a:xfrm flipH="1">
            <a:off x="3640737" y="4101658"/>
            <a:ext cx="1372654" cy="9623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a:stCxn id="118" idx="2"/>
            <a:endCxn id="60" idx="5"/>
          </p:cNvCxnSpPr>
          <p:nvPr/>
        </p:nvCxnSpPr>
        <p:spPr>
          <a:xfrm>
            <a:off x="8678649" y="2603911"/>
            <a:ext cx="570778" cy="127004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1" name="椭圆 670"/>
          <p:cNvSpPr/>
          <p:nvPr/>
        </p:nvSpPr>
        <p:spPr>
          <a:xfrm>
            <a:off x="4780844" y="2224637"/>
            <a:ext cx="2630311" cy="2630311"/>
          </a:xfrm>
          <a:prstGeom prst="ellipse">
            <a:avLst/>
          </a:prstGeom>
          <a:solidFill>
            <a:srgbClr val="183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24 LED" panose="020B0603050302020204" pitchFamily="34" charset="0"/>
              </a:rPr>
              <a:t>编委阵容</a:t>
            </a:r>
          </a:p>
        </p:txBody>
      </p:sp>
      <p:sp>
        <p:nvSpPr>
          <p:cNvPr id="2" name="文本框 1"/>
          <p:cNvSpPr txBox="1"/>
          <p:nvPr/>
        </p:nvSpPr>
        <p:spPr>
          <a:xfrm>
            <a:off x="5744077" y="2783448"/>
            <a:ext cx="798298" cy="381501"/>
          </a:xfrm>
          <a:prstGeom prst="rect">
            <a:avLst/>
          </a:prstGeom>
          <a:noFill/>
        </p:spPr>
        <p:txBody>
          <a:bodyPr wrap="square" rtlCol="0">
            <a:spAutoFit/>
          </a:bodyPr>
          <a:lstStyle/>
          <a:p>
            <a:r>
              <a:rPr lang="en-US" altLang="zh-CN" dirty="0">
                <a:solidFill>
                  <a:schemeClr val="bg1"/>
                </a:solidFill>
              </a:rPr>
              <a:t>NO.2</a:t>
            </a:r>
            <a:endParaRPr lang="zh-CN" altLang="en-US" dirty="0">
              <a:solidFill>
                <a:schemeClr val="bg1"/>
              </a:solidFill>
            </a:endParaRPr>
          </a:p>
        </p:txBody>
      </p:sp>
    </p:spTree>
    <p:extLst>
      <p:ext uri="{BB962C8B-B14F-4D97-AF65-F5344CB8AC3E}">
        <p14:creationId xmlns:p14="http://schemas.microsoft.com/office/powerpoint/2010/main" val="266551865"/>
      </p:ext>
    </p:extLst>
  </p:cSld>
  <p:clrMapOvr>
    <a:masterClrMapping/>
  </p:clrMapOvr>
  <p:transition spd="slow" advClick="0" advTm="1353">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68" y="29936"/>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endParaRPr lang="zh-CN" altLang="zh-CN" sz="1600" dirty="0">
              <a:solidFill>
                <a:schemeClr val="tx1"/>
              </a:solidFill>
            </a:endParaRPr>
          </a:p>
        </p:txBody>
      </p:sp>
      <p:sp>
        <p:nvSpPr>
          <p:cNvPr id="5" name="文本框 4"/>
          <p:cNvSpPr txBox="1"/>
          <p:nvPr/>
        </p:nvSpPr>
        <p:spPr>
          <a:xfrm>
            <a:off x="26668" y="554975"/>
            <a:ext cx="4397051"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期刊主编</a:t>
            </a:r>
          </a:p>
        </p:txBody>
      </p:sp>
      <p:sp>
        <p:nvSpPr>
          <p:cNvPr id="8" name="椭圆 7"/>
          <p:cNvSpPr/>
          <p:nvPr/>
        </p:nvSpPr>
        <p:spPr>
          <a:xfrm flipH="1">
            <a:off x="10554036" y="-13743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stCxn id="8" idx="3"/>
          </p:cNvCxnSpPr>
          <p:nvPr/>
        </p:nvCxnSpPr>
        <p:spPr>
          <a:xfrm>
            <a:off x="10642653" y="-48818"/>
            <a:ext cx="614245" cy="115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18" idx="1"/>
          </p:cNvCxnSpPr>
          <p:nvPr/>
        </p:nvCxnSpPr>
        <p:spPr>
          <a:xfrm flipV="1">
            <a:off x="11072151" y="-37299"/>
            <a:ext cx="226298" cy="7091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8" idx="4"/>
          </p:cNvCxnSpPr>
          <p:nvPr/>
        </p:nvCxnSpPr>
        <p:spPr>
          <a:xfrm flipH="1" flipV="1">
            <a:off x="10605947" y="-33613"/>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endCxn id="8" idx="4"/>
          </p:cNvCxnSpPr>
          <p:nvPr/>
        </p:nvCxnSpPr>
        <p:spPr>
          <a:xfrm flipV="1">
            <a:off x="10162746" y="-33613"/>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0162746" y="419752"/>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9" idx="3"/>
          </p:cNvCxnSpPr>
          <p:nvPr/>
        </p:nvCxnSpPr>
        <p:spPr>
          <a:xfrm flipH="1" flipV="1">
            <a:off x="9027043" y="212002"/>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9456394" y="419752"/>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9470244" y="-17579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flipH="1">
            <a:off x="11164426" y="-64361"/>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H="1">
            <a:off x="10960826" y="652769"/>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flipH="1">
            <a:off x="9400189" y="565735"/>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flipH="1">
            <a:off x="8968207" y="13956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H="1">
            <a:off x="10072814" y="370051"/>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endCxn id="19" idx="4"/>
          </p:cNvCxnSpPr>
          <p:nvPr/>
        </p:nvCxnSpPr>
        <p:spPr>
          <a:xfrm flipH="1" flipV="1">
            <a:off x="9456438" y="678234"/>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21" idx="4"/>
          </p:cNvCxnSpPr>
          <p:nvPr/>
        </p:nvCxnSpPr>
        <p:spPr>
          <a:xfrm flipV="1">
            <a:off x="9899595" y="496917"/>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8" idx="6"/>
          </p:cNvCxnSpPr>
          <p:nvPr/>
        </p:nvCxnSpPr>
        <p:spPr>
          <a:xfrm flipH="1">
            <a:off x="9885745" y="717982"/>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9" idx="5"/>
          </p:cNvCxnSpPr>
          <p:nvPr/>
        </p:nvCxnSpPr>
        <p:spPr>
          <a:xfrm flipH="1">
            <a:off x="9248644" y="661759"/>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262494" y="1138800"/>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9" idx="6"/>
            <a:endCxn id="70" idx="2"/>
          </p:cNvCxnSpPr>
          <p:nvPr/>
        </p:nvCxnSpPr>
        <p:spPr>
          <a:xfrm flipH="1">
            <a:off x="8941682" y="621985"/>
            <a:ext cx="458507" cy="1306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0" idx="5"/>
            <a:endCxn id="70" idx="0"/>
          </p:cNvCxnSpPr>
          <p:nvPr/>
        </p:nvCxnSpPr>
        <p:spPr>
          <a:xfrm flipH="1">
            <a:off x="8862105" y="228183"/>
            <a:ext cx="121307" cy="444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9" idx="6"/>
          </p:cNvCxnSpPr>
          <p:nvPr/>
        </p:nvCxnSpPr>
        <p:spPr>
          <a:xfrm flipH="1">
            <a:off x="8985493" y="621985"/>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8985493" y="1138800"/>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70" idx="4"/>
          </p:cNvCxnSpPr>
          <p:nvPr/>
        </p:nvCxnSpPr>
        <p:spPr>
          <a:xfrm flipH="1" flipV="1">
            <a:off x="8862105" y="832214"/>
            <a:ext cx="123388" cy="306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9774945" y="1138800"/>
            <a:ext cx="8310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9262494" y="1624705"/>
            <a:ext cx="526301" cy="2562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38" idx="1"/>
          </p:cNvCxnSpPr>
          <p:nvPr/>
        </p:nvCxnSpPr>
        <p:spPr>
          <a:xfrm flipH="1">
            <a:off x="8737769" y="1138800"/>
            <a:ext cx="247724" cy="2978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9" idx="6"/>
          </p:cNvCxnSpPr>
          <p:nvPr/>
        </p:nvCxnSpPr>
        <p:spPr>
          <a:xfrm flipH="1" flipV="1">
            <a:off x="8694643" y="1486205"/>
            <a:ext cx="470804" cy="103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flipH="1">
            <a:off x="9735098" y="1844202"/>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9799528" y="1047908"/>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8577450" y="1409180"/>
            <a:ext cx="187825" cy="18782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9165447" y="1498416"/>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6673553" y="-13743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endCxn id="40" idx="4"/>
          </p:cNvCxnSpPr>
          <p:nvPr/>
        </p:nvCxnSpPr>
        <p:spPr>
          <a:xfrm flipV="1">
            <a:off x="6309963" y="-33613"/>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40" idx="4"/>
          </p:cNvCxnSpPr>
          <p:nvPr/>
        </p:nvCxnSpPr>
        <p:spPr>
          <a:xfrm flipH="1" flipV="1">
            <a:off x="6725464" y="-33613"/>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6337663" y="419752"/>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8" idx="3"/>
          </p:cNvCxnSpPr>
          <p:nvPr/>
        </p:nvCxnSpPr>
        <p:spPr>
          <a:xfrm flipV="1">
            <a:off x="7835199" y="212002"/>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224065" y="419752"/>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750366" y="-17579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6240160" y="652769"/>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7818723" y="565735"/>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8259381" y="13956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131731" y="370051"/>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a:endCxn id="48" idx="4"/>
          </p:cNvCxnSpPr>
          <p:nvPr/>
        </p:nvCxnSpPr>
        <p:spPr>
          <a:xfrm flipV="1">
            <a:off x="7445665" y="678234"/>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endCxn id="50" idx="4"/>
          </p:cNvCxnSpPr>
          <p:nvPr/>
        </p:nvCxnSpPr>
        <p:spPr>
          <a:xfrm flipH="1" flipV="1">
            <a:off x="7195164" y="496917"/>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7" idx="6"/>
          </p:cNvCxnSpPr>
          <p:nvPr/>
        </p:nvCxnSpPr>
        <p:spPr>
          <a:xfrm>
            <a:off x="6370584" y="717982"/>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47" idx="4"/>
          </p:cNvCxnSpPr>
          <p:nvPr/>
        </p:nvCxnSpPr>
        <p:spPr>
          <a:xfrm>
            <a:off x="6305372" y="783194"/>
            <a:ext cx="586292" cy="703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endCxn id="66" idx="7"/>
          </p:cNvCxnSpPr>
          <p:nvPr/>
        </p:nvCxnSpPr>
        <p:spPr>
          <a:xfrm flipH="1">
            <a:off x="6949146" y="1138800"/>
            <a:ext cx="496520" cy="3580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48" idx="5"/>
          </p:cNvCxnSpPr>
          <p:nvPr/>
        </p:nvCxnSpPr>
        <p:spPr>
          <a:xfrm>
            <a:off x="7914746" y="661759"/>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514915" y="1138800"/>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48" idx="6"/>
            <a:endCxn id="70" idx="5"/>
          </p:cNvCxnSpPr>
          <p:nvPr/>
        </p:nvCxnSpPr>
        <p:spPr>
          <a:xfrm>
            <a:off x="7931222" y="621985"/>
            <a:ext cx="874614" cy="1869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49" idx="5"/>
            <a:endCxn id="70" idx="6"/>
          </p:cNvCxnSpPr>
          <p:nvPr/>
        </p:nvCxnSpPr>
        <p:spPr>
          <a:xfrm>
            <a:off x="8347999" y="228183"/>
            <a:ext cx="434530" cy="524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48" idx="6"/>
          </p:cNvCxnSpPr>
          <p:nvPr/>
        </p:nvCxnSpPr>
        <p:spPr>
          <a:xfrm>
            <a:off x="7931222" y="621985"/>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8096617" y="1138800"/>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endCxn id="38" idx="7"/>
          </p:cNvCxnSpPr>
          <p:nvPr/>
        </p:nvCxnSpPr>
        <p:spPr>
          <a:xfrm>
            <a:off x="8345917" y="1138801"/>
            <a:ext cx="259039" cy="297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8345917" y="1138800"/>
            <a:ext cx="9695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8110467" y="1652405"/>
            <a:ext cx="290851"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endCxn id="38" idx="4"/>
          </p:cNvCxnSpPr>
          <p:nvPr/>
        </p:nvCxnSpPr>
        <p:spPr>
          <a:xfrm flipV="1">
            <a:off x="8429017" y="1597005"/>
            <a:ext cx="242345" cy="332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860528" y="148161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7984178" y="1498416"/>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8371919" y="1866231"/>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flipH="1">
            <a:off x="7382534" y="1071940"/>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flipH="1">
            <a:off x="8782528" y="673060"/>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1" name="直接连接符 70"/>
          <p:cNvCxnSpPr>
            <a:endCxn id="70" idx="5"/>
          </p:cNvCxnSpPr>
          <p:nvPr/>
        </p:nvCxnSpPr>
        <p:spPr>
          <a:xfrm flipV="1">
            <a:off x="8363203" y="808906"/>
            <a:ext cx="442632" cy="337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flipH="1">
            <a:off x="8268692" y="1051043"/>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3" name="图片 72" descr="https://gss2.bdstatic.com/9fo3dSag_xI4khGkpoWK1HF6hhy/baike/w%3D268%3Bg%3D0/sign=8be97ccf9b82d158bb825eb7b8317ee5/f603918fa0ec08fa0bdde9865eee3d6d55fbda36.jpg">
            <a:extLst>
              <a:ext uri="{FF2B5EF4-FFF2-40B4-BE49-F238E27FC236}">
                <a16:creationId xmlns:a16="http://schemas.microsoft.com/office/drawing/2014/main" id="{7E1456C1-17A9-405F-A273-8575B7255FFD}"/>
              </a:ext>
            </a:extLst>
          </p:cNvPr>
          <p:cNvPicPr/>
          <p:nvPr/>
        </p:nvPicPr>
        <p:blipFill>
          <a:blip r:embed="rId2" cstate="print"/>
          <a:srcRect/>
          <a:stretch>
            <a:fillRect/>
          </a:stretch>
        </p:blipFill>
        <p:spPr bwMode="auto">
          <a:xfrm>
            <a:off x="1010640" y="1775653"/>
            <a:ext cx="2809442" cy="2981715"/>
          </a:xfrm>
          <a:prstGeom prst="rect">
            <a:avLst/>
          </a:prstGeom>
          <a:noFill/>
          <a:ln w="9525">
            <a:noFill/>
            <a:miter lim="800000"/>
            <a:headEnd/>
            <a:tailEnd/>
          </a:ln>
        </p:spPr>
      </p:pic>
      <p:sp>
        <p:nvSpPr>
          <p:cNvPr id="74" name="文本框 73">
            <a:extLst>
              <a:ext uri="{FF2B5EF4-FFF2-40B4-BE49-F238E27FC236}">
                <a16:creationId xmlns:a16="http://schemas.microsoft.com/office/drawing/2014/main" id="{1C06EEF1-B1EF-432F-A632-E80EEBA305CE}"/>
              </a:ext>
            </a:extLst>
          </p:cNvPr>
          <p:cNvSpPr txBox="1"/>
          <p:nvPr/>
        </p:nvSpPr>
        <p:spPr>
          <a:xfrm>
            <a:off x="4421362" y="2199946"/>
            <a:ext cx="7264534" cy="2541401"/>
          </a:xfrm>
          <a:prstGeom prst="rect">
            <a:avLst/>
          </a:prstGeom>
          <a:noFill/>
        </p:spPr>
        <p:txBody>
          <a:bodyPr wrap="square" rtlCol="0">
            <a:spAutoFit/>
          </a:bodyPr>
          <a:lstStyle/>
          <a:p>
            <a:pPr algn="just">
              <a:lnSpc>
                <a:spcPct val="150000"/>
              </a:lnSpc>
            </a:pPr>
            <a:r>
              <a:rPr lang="zh-CN" altLang="en-US" sz="2000" dirty="0">
                <a:solidFill>
                  <a:srgbClr val="183862"/>
                </a:solidFill>
              </a:rPr>
              <a:t>钱德沛 </a:t>
            </a:r>
            <a:endParaRPr lang="en-US" altLang="zh-CN" sz="2000" dirty="0">
              <a:solidFill>
                <a:srgbClr val="183862"/>
              </a:solidFill>
            </a:endParaRPr>
          </a:p>
          <a:p>
            <a:pPr algn="just">
              <a:lnSpc>
                <a:spcPct val="150000"/>
              </a:lnSpc>
            </a:pPr>
            <a:r>
              <a:rPr lang="zh-CN" altLang="en-US" dirty="0"/>
              <a:t>北京航空航天大学 教授</a:t>
            </a:r>
            <a:endParaRPr lang="en-US" altLang="zh-CN" dirty="0"/>
          </a:p>
          <a:p>
            <a:pPr algn="just">
              <a:lnSpc>
                <a:spcPct val="150000"/>
              </a:lnSpc>
            </a:pPr>
            <a:r>
              <a:rPr lang="zh-CN" altLang="en-US" dirty="0"/>
              <a:t>中山大学数据科学与计算机学院  院长</a:t>
            </a:r>
            <a:endParaRPr lang="en-US" altLang="zh-CN" dirty="0"/>
          </a:p>
          <a:p>
            <a:pPr algn="just">
              <a:lnSpc>
                <a:spcPct val="150000"/>
              </a:lnSpc>
            </a:pPr>
            <a:r>
              <a:rPr lang="zh-CN" altLang="zh-CN" sz="1600" dirty="0"/>
              <a:t>国家</a:t>
            </a:r>
            <a:r>
              <a:rPr lang="en-US" altLang="zh-CN" sz="1600" dirty="0"/>
              <a:t>"</a:t>
            </a:r>
            <a:r>
              <a:rPr lang="zh-CN" altLang="zh-CN" sz="1600" dirty="0"/>
              <a:t>十五</a:t>
            </a:r>
            <a:r>
              <a:rPr lang="en-US" altLang="zh-CN" sz="1600" dirty="0"/>
              <a:t>"863</a:t>
            </a:r>
            <a:r>
              <a:rPr lang="zh-CN" altLang="zh-CN" sz="1600" dirty="0"/>
              <a:t>计划</a:t>
            </a:r>
            <a:r>
              <a:rPr lang="en-US" altLang="zh-CN" sz="1600" dirty="0"/>
              <a:t>"</a:t>
            </a:r>
            <a:r>
              <a:rPr lang="zh-CN" altLang="zh-CN" sz="1600" dirty="0"/>
              <a:t>高性能计算机及其核心软件</a:t>
            </a:r>
            <a:r>
              <a:rPr lang="en-US" altLang="zh-CN" sz="1600" dirty="0"/>
              <a:t>" </a:t>
            </a:r>
            <a:r>
              <a:rPr lang="zh-CN" altLang="zh-CN" sz="1600" dirty="0"/>
              <a:t>重大专项总体组组长，中国计算机学会理事、高级会员。曾主持或参加国家自然科学基金、国家</a:t>
            </a:r>
            <a:r>
              <a:rPr lang="en-US" altLang="zh-CN" sz="1600" dirty="0"/>
              <a:t>863</a:t>
            </a:r>
            <a:r>
              <a:rPr lang="zh-CN" altLang="zh-CN" sz="1600" dirty="0"/>
              <a:t>、</a:t>
            </a:r>
            <a:r>
              <a:rPr lang="en-US" altLang="zh-CN" sz="1600" dirty="0"/>
              <a:t>973</a:t>
            </a:r>
            <a:r>
              <a:rPr lang="zh-CN" altLang="zh-CN" sz="1600" dirty="0"/>
              <a:t>计划和企事业委托开发等各类科研项目</a:t>
            </a:r>
            <a:r>
              <a:rPr lang="en-US" altLang="zh-CN" sz="1600" dirty="0"/>
              <a:t>20</a:t>
            </a:r>
            <a:r>
              <a:rPr lang="zh-CN" altLang="zh-CN" sz="1600" dirty="0"/>
              <a:t>多项。</a:t>
            </a:r>
            <a:endParaRPr lang="zh-CN" altLang="en-US" sz="1600" spc="300" dirty="0"/>
          </a:p>
        </p:txBody>
      </p:sp>
    </p:spTree>
    <p:extLst>
      <p:ext uri="{BB962C8B-B14F-4D97-AF65-F5344CB8AC3E}">
        <p14:creationId xmlns:p14="http://schemas.microsoft.com/office/powerpoint/2010/main" val="325691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79" y="41455"/>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endParaRPr lang="zh-CN" altLang="zh-CN" sz="1600" dirty="0">
              <a:solidFill>
                <a:schemeClr val="tx1"/>
              </a:solidFill>
            </a:endParaRPr>
          </a:p>
        </p:txBody>
      </p:sp>
      <p:sp>
        <p:nvSpPr>
          <p:cNvPr id="5" name="文本框 4"/>
          <p:cNvSpPr txBox="1"/>
          <p:nvPr/>
        </p:nvSpPr>
        <p:spPr>
          <a:xfrm>
            <a:off x="26668" y="554975"/>
            <a:ext cx="4397051"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期刊顾问</a:t>
            </a:r>
          </a:p>
        </p:txBody>
      </p:sp>
      <p:sp>
        <p:nvSpPr>
          <p:cNvPr id="7" name="文本框 6"/>
          <p:cNvSpPr txBox="1"/>
          <p:nvPr/>
        </p:nvSpPr>
        <p:spPr>
          <a:xfrm>
            <a:off x="3207130" y="1936057"/>
            <a:ext cx="8509961" cy="1908215"/>
          </a:xfrm>
          <a:prstGeom prst="rect">
            <a:avLst/>
          </a:prstGeom>
          <a:noFill/>
        </p:spPr>
        <p:txBody>
          <a:bodyPr wrap="square" rtlCol="0">
            <a:spAutoFit/>
          </a:bodyPr>
          <a:lstStyle/>
          <a:p>
            <a:pPr algn="just">
              <a:lnSpc>
                <a:spcPct val="150000"/>
              </a:lnSpc>
            </a:pPr>
            <a:r>
              <a:rPr lang="zh-CN" altLang="en-US" sz="2000" dirty="0">
                <a:solidFill>
                  <a:srgbClr val="183862"/>
                </a:solidFill>
              </a:rPr>
              <a:t>王鼎盛，中国科学院院士。</a:t>
            </a:r>
            <a:r>
              <a:rPr lang="zh-CN" altLang="en-US" sz="1600" dirty="0"/>
              <a:t>主要从事计算物理研究。</a:t>
            </a:r>
            <a:r>
              <a:rPr lang="en-US" altLang="zh-CN" sz="1600" dirty="0"/>
              <a:t>2005</a:t>
            </a:r>
            <a:r>
              <a:rPr lang="zh-CN" altLang="en-US" sz="1600" dirty="0"/>
              <a:t>年当选为中国科学院院士，</a:t>
            </a:r>
            <a:r>
              <a:rPr lang="en-US" altLang="zh-CN" sz="1600" dirty="0"/>
              <a:t>2011</a:t>
            </a:r>
            <a:r>
              <a:rPr lang="zh-CN" altLang="en-US" sz="1600" dirty="0"/>
              <a:t>年</a:t>
            </a:r>
            <a:r>
              <a:rPr lang="en-US" altLang="zh-CN" sz="1600" dirty="0"/>
              <a:t>6</a:t>
            </a:r>
            <a:r>
              <a:rPr lang="zh-CN" altLang="en-US" sz="1600" dirty="0"/>
              <a:t>月，受聘为长江师范学院兼职教授。主要从事磁学和表面物理问题的计算研究。三项代表性成果是</a:t>
            </a:r>
            <a:r>
              <a:rPr lang="en-US" altLang="zh-CN" sz="1600" dirty="0"/>
              <a:t>: 1. 1980</a:t>
            </a:r>
            <a:r>
              <a:rPr lang="zh-CN" altLang="en-US" sz="1600" dirty="0"/>
              <a:t>年代针对亚单层碱金属的吸附理论；</a:t>
            </a:r>
            <a:r>
              <a:rPr lang="en-US" altLang="zh-CN" sz="1600" dirty="0"/>
              <a:t>2. 1980</a:t>
            </a:r>
            <a:r>
              <a:rPr lang="zh-CN" altLang="en-US" sz="1600" dirty="0"/>
              <a:t>年代初针对界面磁性和表面巨磁矩的理论；和 </a:t>
            </a:r>
            <a:r>
              <a:rPr lang="en-US" altLang="zh-CN" sz="1600" dirty="0"/>
              <a:t>3. 1990</a:t>
            </a:r>
            <a:r>
              <a:rPr lang="zh-CN" altLang="en-US" sz="1600" dirty="0"/>
              <a:t>年代初针对表面磁各向异性能和自旋轨道耦合效应的理论。</a:t>
            </a:r>
          </a:p>
          <a:p>
            <a:pPr algn="just"/>
            <a:endParaRPr lang="zh-CN" altLang="en-US" sz="1600" spc="300" dirty="0"/>
          </a:p>
        </p:txBody>
      </p:sp>
      <p:sp>
        <p:nvSpPr>
          <p:cNvPr id="8" name="椭圆 7"/>
          <p:cNvSpPr/>
          <p:nvPr/>
        </p:nvSpPr>
        <p:spPr>
          <a:xfrm flipH="1">
            <a:off x="10554036" y="-13743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stCxn id="8" idx="3"/>
          </p:cNvCxnSpPr>
          <p:nvPr/>
        </p:nvCxnSpPr>
        <p:spPr>
          <a:xfrm>
            <a:off x="10642653" y="-48818"/>
            <a:ext cx="614245" cy="115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18" idx="1"/>
          </p:cNvCxnSpPr>
          <p:nvPr/>
        </p:nvCxnSpPr>
        <p:spPr>
          <a:xfrm flipV="1">
            <a:off x="11072151" y="-37299"/>
            <a:ext cx="226298" cy="7091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8" idx="4"/>
          </p:cNvCxnSpPr>
          <p:nvPr/>
        </p:nvCxnSpPr>
        <p:spPr>
          <a:xfrm flipH="1" flipV="1">
            <a:off x="10605947" y="-33613"/>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endCxn id="8" idx="4"/>
          </p:cNvCxnSpPr>
          <p:nvPr/>
        </p:nvCxnSpPr>
        <p:spPr>
          <a:xfrm flipV="1">
            <a:off x="10162746" y="-33613"/>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0162746" y="419752"/>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9" idx="3"/>
          </p:cNvCxnSpPr>
          <p:nvPr/>
        </p:nvCxnSpPr>
        <p:spPr>
          <a:xfrm flipH="1" flipV="1">
            <a:off x="9027043" y="212002"/>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9456394" y="419752"/>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9470244" y="-17579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flipH="1">
            <a:off x="11164426" y="-64361"/>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H="1">
            <a:off x="10960826" y="652769"/>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flipH="1">
            <a:off x="9400189" y="565735"/>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flipH="1">
            <a:off x="8968207" y="13956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H="1">
            <a:off x="10072814" y="370051"/>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endCxn id="19" idx="4"/>
          </p:cNvCxnSpPr>
          <p:nvPr/>
        </p:nvCxnSpPr>
        <p:spPr>
          <a:xfrm flipH="1" flipV="1">
            <a:off x="9456438" y="678234"/>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21" idx="4"/>
          </p:cNvCxnSpPr>
          <p:nvPr/>
        </p:nvCxnSpPr>
        <p:spPr>
          <a:xfrm flipV="1">
            <a:off x="9899595" y="496917"/>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8" idx="6"/>
          </p:cNvCxnSpPr>
          <p:nvPr/>
        </p:nvCxnSpPr>
        <p:spPr>
          <a:xfrm flipH="1">
            <a:off x="9885745" y="717982"/>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9" idx="5"/>
          </p:cNvCxnSpPr>
          <p:nvPr/>
        </p:nvCxnSpPr>
        <p:spPr>
          <a:xfrm flipH="1">
            <a:off x="9248644" y="661759"/>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262494" y="1138800"/>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9" idx="6"/>
            <a:endCxn id="70" idx="2"/>
          </p:cNvCxnSpPr>
          <p:nvPr/>
        </p:nvCxnSpPr>
        <p:spPr>
          <a:xfrm flipH="1">
            <a:off x="8941682" y="621985"/>
            <a:ext cx="458507" cy="1306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0" idx="5"/>
            <a:endCxn id="70" idx="0"/>
          </p:cNvCxnSpPr>
          <p:nvPr/>
        </p:nvCxnSpPr>
        <p:spPr>
          <a:xfrm flipH="1">
            <a:off x="8862105" y="228183"/>
            <a:ext cx="121307" cy="444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9" idx="6"/>
          </p:cNvCxnSpPr>
          <p:nvPr/>
        </p:nvCxnSpPr>
        <p:spPr>
          <a:xfrm flipH="1">
            <a:off x="8985493" y="621985"/>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8985493" y="1138800"/>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70" idx="4"/>
          </p:cNvCxnSpPr>
          <p:nvPr/>
        </p:nvCxnSpPr>
        <p:spPr>
          <a:xfrm flipH="1" flipV="1">
            <a:off x="8862105" y="832214"/>
            <a:ext cx="123388" cy="306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9774945" y="1138800"/>
            <a:ext cx="8310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9262494" y="1624705"/>
            <a:ext cx="526301" cy="2562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38" idx="1"/>
          </p:cNvCxnSpPr>
          <p:nvPr/>
        </p:nvCxnSpPr>
        <p:spPr>
          <a:xfrm flipH="1">
            <a:off x="8737769" y="1138800"/>
            <a:ext cx="247724" cy="2978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9" idx="6"/>
          </p:cNvCxnSpPr>
          <p:nvPr/>
        </p:nvCxnSpPr>
        <p:spPr>
          <a:xfrm flipH="1" flipV="1">
            <a:off x="8694643" y="1486205"/>
            <a:ext cx="470804" cy="103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flipH="1">
            <a:off x="9735098" y="1844202"/>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9799528" y="1047908"/>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8577450" y="1409180"/>
            <a:ext cx="187825" cy="18782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9165447" y="1498416"/>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6673553" y="-13743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endCxn id="40" idx="4"/>
          </p:cNvCxnSpPr>
          <p:nvPr/>
        </p:nvCxnSpPr>
        <p:spPr>
          <a:xfrm flipV="1">
            <a:off x="6309963" y="-33613"/>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40" idx="4"/>
          </p:cNvCxnSpPr>
          <p:nvPr/>
        </p:nvCxnSpPr>
        <p:spPr>
          <a:xfrm flipH="1" flipV="1">
            <a:off x="6725464" y="-33613"/>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6337663" y="419752"/>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8" idx="3"/>
          </p:cNvCxnSpPr>
          <p:nvPr/>
        </p:nvCxnSpPr>
        <p:spPr>
          <a:xfrm flipV="1">
            <a:off x="7835199" y="212002"/>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224065" y="419752"/>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750366" y="-17579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6240160" y="652769"/>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7818723" y="565735"/>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8259381" y="13956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131731" y="370051"/>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a:endCxn id="48" idx="4"/>
          </p:cNvCxnSpPr>
          <p:nvPr/>
        </p:nvCxnSpPr>
        <p:spPr>
          <a:xfrm flipV="1">
            <a:off x="7445665" y="678234"/>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endCxn id="50" idx="4"/>
          </p:cNvCxnSpPr>
          <p:nvPr/>
        </p:nvCxnSpPr>
        <p:spPr>
          <a:xfrm flipH="1" flipV="1">
            <a:off x="7195164" y="496917"/>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7" idx="6"/>
          </p:cNvCxnSpPr>
          <p:nvPr/>
        </p:nvCxnSpPr>
        <p:spPr>
          <a:xfrm>
            <a:off x="6370584" y="717982"/>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47" idx="4"/>
          </p:cNvCxnSpPr>
          <p:nvPr/>
        </p:nvCxnSpPr>
        <p:spPr>
          <a:xfrm>
            <a:off x="6305372" y="783194"/>
            <a:ext cx="586292" cy="703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endCxn id="66" idx="7"/>
          </p:cNvCxnSpPr>
          <p:nvPr/>
        </p:nvCxnSpPr>
        <p:spPr>
          <a:xfrm flipH="1">
            <a:off x="6949146" y="1138800"/>
            <a:ext cx="496520" cy="3580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48" idx="5"/>
          </p:cNvCxnSpPr>
          <p:nvPr/>
        </p:nvCxnSpPr>
        <p:spPr>
          <a:xfrm>
            <a:off x="7914746" y="661759"/>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514915" y="1138800"/>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48" idx="6"/>
            <a:endCxn id="70" idx="5"/>
          </p:cNvCxnSpPr>
          <p:nvPr/>
        </p:nvCxnSpPr>
        <p:spPr>
          <a:xfrm>
            <a:off x="7931222" y="621985"/>
            <a:ext cx="874614" cy="1869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49" idx="5"/>
            <a:endCxn id="70" idx="6"/>
          </p:cNvCxnSpPr>
          <p:nvPr/>
        </p:nvCxnSpPr>
        <p:spPr>
          <a:xfrm>
            <a:off x="8347999" y="228183"/>
            <a:ext cx="434530" cy="524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48" idx="6"/>
          </p:cNvCxnSpPr>
          <p:nvPr/>
        </p:nvCxnSpPr>
        <p:spPr>
          <a:xfrm>
            <a:off x="7931222" y="621985"/>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8096617" y="1138800"/>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endCxn id="38" idx="7"/>
          </p:cNvCxnSpPr>
          <p:nvPr/>
        </p:nvCxnSpPr>
        <p:spPr>
          <a:xfrm>
            <a:off x="8345917" y="1138801"/>
            <a:ext cx="259039" cy="297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8345917" y="1138800"/>
            <a:ext cx="9695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8110467" y="1652405"/>
            <a:ext cx="290851"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endCxn id="38" idx="4"/>
          </p:cNvCxnSpPr>
          <p:nvPr/>
        </p:nvCxnSpPr>
        <p:spPr>
          <a:xfrm flipV="1">
            <a:off x="8429017" y="1597005"/>
            <a:ext cx="242345" cy="332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860528" y="148161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7984178" y="1498416"/>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8371919" y="1866231"/>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flipH="1">
            <a:off x="7382534" y="1071940"/>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flipH="1">
            <a:off x="8782528" y="673060"/>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1" name="直接连接符 70"/>
          <p:cNvCxnSpPr>
            <a:endCxn id="70" idx="5"/>
          </p:cNvCxnSpPr>
          <p:nvPr/>
        </p:nvCxnSpPr>
        <p:spPr>
          <a:xfrm flipV="1">
            <a:off x="8363203" y="808906"/>
            <a:ext cx="442632" cy="337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flipH="1">
            <a:off x="8268692" y="1051043"/>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4" name="图片 73" descr="https://gss3.bdstatic.com/7Po3dSag_xI4khGkpoWK1HF6hhy/baike/s%3D220/sign=53ab5017800a19d8cf03830703fb82c9/50da81cb39dbb6fdcd72ec800924ab18972b376e.jpg">
            <a:extLst>
              <a:ext uri="{FF2B5EF4-FFF2-40B4-BE49-F238E27FC236}">
                <a16:creationId xmlns:a16="http://schemas.microsoft.com/office/drawing/2014/main" id="{930631A7-B0A4-401D-A507-C3930AC69712}"/>
              </a:ext>
            </a:extLst>
          </p:cNvPr>
          <p:cNvPicPr/>
          <p:nvPr/>
        </p:nvPicPr>
        <p:blipFill>
          <a:blip r:embed="rId2" cstate="print"/>
          <a:srcRect/>
          <a:stretch>
            <a:fillRect/>
          </a:stretch>
        </p:blipFill>
        <p:spPr bwMode="auto">
          <a:xfrm>
            <a:off x="823677" y="1229693"/>
            <a:ext cx="2019278" cy="2539267"/>
          </a:xfrm>
          <a:prstGeom prst="rect">
            <a:avLst/>
          </a:prstGeom>
          <a:noFill/>
          <a:ln w="9525">
            <a:noFill/>
            <a:miter lim="800000"/>
            <a:headEnd/>
            <a:tailEnd/>
          </a:ln>
        </p:spPr>
      </p:pic>
      <p:pic>
        <p:nvPicPr>
          <p:cNvPr id="76" name="图片 75" descr="http://www.eda.ac.cn/uploadfile/2011/0119/20110119035357177.jpg">
            <a:extLst>
              <a:ext uri="{FF2B5EF4-FFF2-40B4-BE49-F238E27FC236}">
                <a16:creationId xmlns:a16="http://schemas.microsoft.com/office/drawing/2014/main" id="{FB57BC6F-6420-4661-94A8-208D76070FF5}"/>
              </a:ext>
            </a:extLst>
          </p:cNvPr>
          <p:cNvPicPr/>
          <p:nvPr/>
        </p:nvPicPr>
        <p:blipFill>
          <a:blip r:embed="rId3" cstate="print"/>
          <a:srcRect/>
          <a:stretch>
            <a:fillRect/>
          </a:stretch>
        </p:blipFill>
        <p:spPr bwMode="auto">
          <a:xfrm>
            <a:off x="735178" y="4373217"/>
            <a:ext cx="2107777" cy="2425148"/>
          </a:xfrm>
          <a:prstGeom prst="rect">
            <a:avLst/>
          </a:prstGeom>
          <a:noFill/>
          <a:ln w="9525">
            <a:noFill/>
            <a:miter lim="800000"/>
            <a:headEnd/>
            <a:tailEnd/>
          </a:ln>
        </p:spPr>
      </p:pic>
      <p:cxnSp>
        <p:nvCxnSpPr>
          <p:cNvPr id="77" name="直接连接符 76">
            <a:extLst>
              <a:ext uri="{FF2B5EF4-FFF2-40B4-BE49-F238E27FC236}">
                <a16:creationId xmlns:a16="http://schemas.microsoft.com/office/drawing/2014/main" id="{3B34A282-0ACB-4188-89BE-97E42938BC35}"/>
              </a:ext>
            </a:extLst>
          </p:cNvPr>
          <p:cNvCxnSpPr/>
          <p:nvPr/>
        </p:nvCxnSpPr>
        <p:spPr>
          <a:xfrm>
            <a:off x="6457772" y="935594"/>
            <a:ext cx="586292" cy="703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B32CA35-F18A-451A-BD1C-0B87CA144E9C}"/>
              </a:ext>
            </a:extLst>
          </p:cNvPr>
          <p:cNvSpPr txBox="1"/>
          <p:nvPr/>
        </p:nvSpPr>
        <p:spPr>
          <a:xfrm>
            <a:off x="3176834" y="5293403"/>
            <a:ext cx="8509961" cy="879408"/>
          </a:xfrm>
          <a:prstGeom prst="rect">
            <a:avLst/>
          </a:prstGeom>
          <a:noFill/>
        </p:spPr>
        <p:txBody>
          <a:bodyPr wrap="square" rtlCol="0">
            <a:spAutoFit/>
          </a:bodyPr>
          <a:lstStyle/>
          <a:p>
            <a:pPr>
              <a:lnSpc>
                <a:spcPct val="150000"/>
              </a:lnSpc>
            </a:pPr>
            <a:r>
              <a:rPr lang="zh-CN" altLang="en-US" sz="2000" dirty="0">
                <a:solidFill>
                  <a:srgbClr val="183862"/>
                </a:solidFill>
              </a:rPr>
              <a:t>桂文庄，中国科学院研究员</a:t>
            </a:r>
            <a:r>
              <a:rPr lang="zh-CN" altLang="en-US" sz="1600" dirty="0">
                <a:solidFill>
                  <a:srgbClr val="183862"/>
                </a:solidFill>
              </a:rPr>
              <a:t>。</a:t>
            </a:r>
            <a:r>
              <a:rPr lang="zh-CN" altLang="en-US" sz="1600" dirty="0"/>
              <a:t>中国科学院高技术研究与发展局研究员，原局长，中国科学院信息化咨询委员会委员，原中国科学院信息化工作领导小组副组长兼办公室主任。</a:t>
            </a:r>
          </a:p>
        </p:txBody>
      </p:sp>
    </p:spTree>
    <p:extLst>
      <p:ext uri="{BB962C8B-B14F-4D97-AF65-F5344CB8AC3E}">
        <p14:creationId xmlns:p14="http://schemas.microsoft.com/office/powerpoint/2010/main" val="344780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3962" y="176033"/>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endParaRPr lang="zh-CN" altLang="zh-CN" sz="1600" dirty="0">
              <a:solidFill>
                <a:schemeClr val="tx1"/>
              </a:solidFill>
            </a:endParaRPr>
          </a:p>
        </p:txBody>
      </p:sp>
      <p:sp>
        <p:nvSpPr>
          <p:cNvPr id="5" name="文本框 4"/>
          <p:cNvSpPr txBox="1"/>
          <p:nvPr/>
        </p:nvSpPr>
        <p:spPr>
          <a:xfrm>
            <a:off x="26668" y="554975"/>
            <a:ext cx="4397051" cy="369332"/>
          </a:xfrm>
          <a:prstGeom prst="rect">
            <a:avLst/>
          </a:prstGeom>
          <a:solidFill>
            <a:schemeClr val="accent1">
              <a:lumMod val="50000"/>
            </a:schemeClr>
          </a:solidFill>
        </p:spPr>
        <p:txBody>
          <a:bodyPr wrap="square" rtlCol="0">
            <a:spAutoFit/>
          </a:bodyPr>
          <a:lstStyle/>
          <a:p>
            <a:pPr algn="ctr"/>
            <a:r>
              <a:rPr lang="zh-CN" altLang="en-US" dirty="0">
                <a:solidFill>
                  <a:schemeClr val="bg1"/>
                </a:solidFill>
              </a:rPr>
              <a:t>期刊副主编</a:t>
            </a:r>
          </a:p>
        </p:txBody>
      </p:sp>
      <p:sp>
        <p:nvSpPr>
          <p:cNvPr id="7" name="文本框 6"/>
          <p:cNvSpPr txBox="1"/>
          <p:nvPr/>
        </p:nvSpPr>
        <p:spPr>
          <a:xfrm>
            <a:off x="459788" y="4171829"/>
            <a:ext cx="2266997" cy="2079737"/>
          </a:xfrm>
          <a:prstGeom prst="rect">
            <a:avLst/>
          </a:prstGeom>
          <a:noFill/>
        </p:spPr>
        <p:txBody>
          <a:bodyPr wrap="square" rtlCol="0">
            <a:spAutoFit/>
          </a:bodyPr>
          <a:lstStyle/>
          <a:p>
            <a:pPr algn="just">
              <a:lnSpc>
                <a:spcPct val="150000"/>
              </a:lnSpc>
            </a:pPr>
            <a:r>
              <a:rPr lang="zh-CN" altLang="en-US" sz="2000" dirty="0">
                <a:solidFill>
                  <a:srgbClr val="183862"/>
                </a:solidFill>
              </a:rPr>
              <a:t>孙九林 </a:t>
            </a:r>
            <a:endParaRPr lang="en-US" altLang="zh-CN" sz="2000" dirty="0">
              <a:solidFill>
                <a:srgbClr val="183862"/>
              </a:solidFill>
            </a:endParaRPr>
          </a:p>
          <a:p>
            <a:pPr algn="just">
              <a:lnSpc>
                <a:spcPct val="150000"/>
              </a:lnSpc>
            </a:pPr>
            <a:r>
              <a:rPr lang="zh-CN" altLang="en-US" sz="2000" dirty="0">
                <a:solidFill>
                  <a:srgbClr val="183862"/>
                </a:solidFill>
              </a:rPr>
              <a:t>中国工程院院士</a:t>
            </a:r>
            <a:endParaRPr lang="en-US" altLang="zh-CN" sz="2000" dirty="0">
              <a:solidFill>
                <a:srgbClr val="183862"/>
              </a:solidFill>
            </a:endParaRPr>
          </a:p>
          <a:p>
            <a:pPr algn="just">
              <a:lnSpc>
                <a:spcPct val="150000"/>
              </a:lnSpc>
            </a:pPr>
            <a:r>
              <a:rPr lang="zh-CN" altLang="en-US" sz="1600" dirty="0"/>
              <a:t>资源学家、农业与资源环境信息工程学科带头人之一。</a:t>
            </a:r>
            <a:endParaRPr lang="zh-CN" altLang="en-US" sz="1600" spc="300" dirty="0"/>
          </a:p>
        </p:txBody>
      </p:sp>
      <p:sp>
        <p:nvSpPr>
          <p:cNvPr id="8" name="椭圆 7"/>
          <p:cNvSpPr/>
          <p:nvPr/>
        </p:nvSpPr>
        <p:spPr>
          <a:xfrm flipH="1">
            <a:off x="10554036" y="-13743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stCxn id="8" idx="3"/>
          </p:cNvCxnSpPr>
          <p:nvPr/>
        </p:nvCxnSpPr>
        <p:spPr>
          <a:xfrm>
            <a:off x="10642653" y="-48818"/>
            <a:ext cx="614245" cy="115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18" idx="1"/>
          </p:cNvCxnSpPr>
          <p:nvPr/>
        </p:nvCxnSpPr>
        <p:spPr>
          <a:xfrm flipV="1">
            <a:off x="11072151" y="-37299"/>
            <a:ext cx="226298" cy="7091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8" idx="4"/>
          </p:cNvCxnSpPr>
          <p:nvPr/>
        </p:nvCxnSpPr>
        <p:spPr>
          <a:xfrm flipH="1" flipV="1">
            <a:off x="10605947" y="-33613"/>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endCxn id="8" idx="4"/>
          </p:cNvCxnSpPr>
          <p:nvPr/>
        </p:nvCxnSpPr>
        <p:spPr>
          <a:xfrm flipV="1">
            <a:off x="10162746" y="-33613"/>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0162746" y="419752"/>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9" idx="3"/>
          </p:cNvCxnSpPr>
          <p:nvPr/>
        </p:nvCxnSpPr>
        <p:spPr>
          <a:xfrm flipH="1" flipV="1">
            <a:off x="9027043" y="212002"/>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9456394" y="419752"/>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9470244" y="-17579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flipH="1">
            <a:off x="11164426" y="-64361"/>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H="1">
            <a:off x="10960826" y="652769"/>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flipH="1">
            <a:off x="9400189" y="565735"/>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flipH="1">
            <a:off x="8968207" y="13956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H="1">
            <a:off x="10072814" y="370051"/>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endCxn id="19" idx="4"/>
          </p:cNvCxnSpPr>
          <p:nvPr/>
        </p:nvCxnSpPr>
        <p:spPr>
          <a:xfrm flipH="1" flipV="1">
            <a:off x="9456438" y="678234"/>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endCxn id="21" idx="4"/>
          </p:cNvCxnSpPr>
          <p:nvPr/>
        </p:nvCxnSpPr>
        <p:spPr>
          <a:xfrm flipV="1">
            <a:off x="9899595" y="496917"/>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8" idx="6"/>
          </p:cNvCxnSpPr>
          <p:nvPr/>
        </p:nvCxnSpPr>
        <p:spPr>
          <a:xfrm flipH="1">
            <a:off x="9885745" y="717982"/>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9" idx="5"/>
          </p:cNvCxnSpPr>
          <p:nvPr/>
        </p:nvCxnSpPr>
        <p:spPr>
          <a:xfrm flipH="1">
            <a:off x="9248644" y="661759"/>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262494" y="1138800"/>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9" idx="6"/>
            <a:endCxn id="70" idx="2"/>
          </p:cNvCxnSpPr>
          <p:nvPr/>
        </p:nvCxnSpPr>
        <p:spPr>
          <a:xfrm flipH="1">
            <a:off x="8941682" y="621985"/>
            <a:ext cx="458507" cy="1306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0" idx="5"/>
            <a:endCxn id="70" idx="0"/>
          </p:cNvCxnSpPr>
          <p:nvPr/>
        </p:nvCxnSpPr>
        <p:spPr>
          <a:xfrm flipH="1">
            <a:off x="8862105" y="228183"/>
            <a:ext cx="121307" cy="4448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9" idx="6"/>
          </p:cNvCxnSpPr>
          <p:nvPr/>
        </p:nvCxnSpPr>
        <p:spPr>
          <a:xfrm flipH="1">
            <a:off x="8985493" y="621985"/>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8985493" y="1138800"/>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70" idx="4"/>
          </p:cNvCxnSpPr>
          <p:nvPr/>
        </p:nvCxnSpPr>
        <p:spPr>
          <a:xfrm flipH="1" flipV="1">
            <a:off x="8862105" y="832214"/>
            <a:ext cx="123388" cy="306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9774945" y="1138800"/>
            <a:ext cx="8310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9262494" y="1624705"/>
            <a:ext cx="526301" cy="2562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38" idx="1"/>
          </p:cNvCxnSpPr>
          <p:nvPr/>
        </p:nvCxnSpPr>
        <p:spPr>
          <a:xfrm flipH="1">
            <a:off x="8737769" y="1138800"/>
            <a:ext cx="247724" cy="29788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9" idx="6"/>
          </p:cNvCxnSpPr>
          <p:nvPr/>
        </p:nvCxnSpPr>
        <p:spPr>
          <a:xfrm flipH="1" flipV="1">
            <a:off x="8694643" y="1486205"/>
            <a:ext cx="470804" cy="103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flipH="1">
            <a:off x="9735098" y="1844202"/>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flipH="1">
            <a:off x="9799528" y="1047908"/>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flipH="1">
            <a:off x="8577450" y="1409180"/>
            <a:ext cx="187825" cy="187825"/>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flipH="1">
            <a:off x="9165447" y="1498416"/>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6673553" y="-13743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endCxn id="40" idx="4"/>
          </p:cNvCxnSpPr>
          <p:nvPr/>
        </p:nvCxnSpPr>
        <p:spPr>
          <a:xfrm flipV="1">
            <a:off x="6309963" y="-33613"/>
            <a:ext cx="415501" cy="7857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40" idx="4"/>
          </p:cNvCxnSpPr>
          <p:nvPr/>
        </p:nvCxnSpPr>
        <p:spPr>
          <a:xfrm flipH="1" flipV="1">
            <a:off x="6725464" y="-33613"/>
            <a:ext cx="443201" cy="4533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6337663" y="419752"/>
            <a:ext cx="831002"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8" idx="3"/>
          </p:cNvCxnSpPr>
          <p:nvPr/>
        </p:nvCxnSpPr>
        <p:spPr>
          <a:xfrm flipV="1">
            <a:off x="7835199" y="212002"/>
            <a:ext cx="469168" cy="4497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224065" y="419752"/>
            <a:ext cx="650951" cy="1800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750366" y="-175799"/>
            <a:ext cx="110800" cy="7617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6240160" y="652769"/>
            <a:ext cx="130424" cy="13042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7818723" y="565735"/>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8259381" y="13956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131731" y="370051"/>
            <a:ext cx="126866" cy="1268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a:endCxn id="48" idx="4"/>
          </p:cNvCxnSpPr>
          <p:nvPr/>
        </p:nvCxnSpPr>
        <p:spPr>
          <a:xfrm flipV="1">
            <a:off x="7445665" y="678234"/>
            <a:ext cx="429307" cy="4605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endCxn id="50" idx="4"/>
          </p:cNvCxnSpPr>
          <p:nvPr/>
        </p:nvCxnSpPr>
        <p:spPr>
          <a:xfrm flipH="1" flipV="1">
            <a:off x="7195164" y="496917"/>
            <a:ext cx="236651" cy="641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7" idx="6"/>
          </p:cNvCxnSpPr>
          <p:nvPr/>
        </p:nvCxnSpPr>
        <p:spPr>
          <a:xfrm>
            <a:off x="6370584" y="717982"/>
            <a:ext cx="1075081" cy="4208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47" idx="4"/>
          </p:cNvCxnSpPr>
          <p:nvPr/>
        </p:nvCxnSpPr>
        <p:spPr>
          <a:xfrm>
            <a:off x="6305372" y="783194"/>
            <a:ext cx="586292" cy="703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endCxn id="66" idx="7"/>
          </p:cNvCxnSpPr>
          <p:nvPr/>
        </p:nvCxnSpPr>
        <p:spPr>
          <a:xfrm flipH="1">
            <a:off x="6949146" y="1138800"/>
            <a:ext cx="496520" cy="3580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48" idx="5"/>
          </p:cNvCxnSpPr>
          <p:nvPr/>
        </p:nvCxnSpPr>
        <p:spPr>
          <a:xfrm>
            <a:off x="7914746" y="661759"/>
            <a:ext cx="168020" cy="9075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514915" y="1138800"/>
            <a:ext cx="554001" cy="4582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48" idx="6"/>
            <a:endCxn id="70" idx="5"/>
          </p:cNvCxnSpPr>
          <p:nvPr/>
        </p:nvCxnSpPr>
        <p:spPr>
          <a:xfrm>
            <a:off x="7931222" y="621985"/>
            <a:ext cx="874614" cy="18692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49" idx="5"/>
            <a:endCxn id="70" idx="6"/>
          </p:cNvCxnSpPr>
          <p:nvPr/>
        </p:nvCxnSpPr>
        <p:spPr>
          <a:xfrm>
            <a:off x="8347999" y="228183"/>
            <a:ext cx="434530" cy="5244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48" idx="6"/>
          </p:cNvCxnSpPr>
          <p:nvPr/>
        </p:nvCxnSpPr>
        <p:spPr>
          <a:xfrm>
            <a:off x="7931222" y="621985"/>
            <a:ext cx="414695" cy="516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8096617" y="1138800"/>
            <a:ext cx="249301" cy="416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endCxn id="38" idx="7"/>
          </p:cNvCxnSpPr>
          <p:nvPr/>
        </p:nvCxnSpPr>
        <p:spPr>
          <a:xfrm>
            <a:off x="8345917" y="1138801"/>
            <a:ext cx="259039" cy="2978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8345917" y="1138800"/>
            <a:ext cx="96950" cy="7629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8110467" y="1652405"/>
            <a:ext cx="290851" cy="290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endCxn id="38" idx="4"/>
          </p:cNvCxnSpPr>
          <p:nvPr/>
        </p:nvCxnSpPr>
        <p:spPr>
          <a:xfrm flipV="1">
            <a:off x="8429017" y="1597005"/>
            <a:ext cx="242345" cy="332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860528" y="1481615"/>
            <a:ext cx="103822" cy="103822"/>
          </a:xfrm>
          <a:prstGeom prst="ellipse">
            <a:avLst/>
          </a:prstGeom>
          <a:solidFill>
            <a:srgbClr val="F7F7F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7984178" y="1498416"/>
            <a:ext cx="181785" cy="18178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8371919" y="1866231"/>
            <a:ext cx="112499" cy="1124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flipH="1">
            <a:off x="7382534" y="1071940"/>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flipH="1">
            <a:off x="8782528" y="673060"/>
            <a:ext cx="159154" cy="1591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1" name="直接连接符 70"/>
          <p:cNvCxnSpPr>
            <a:endCxn id="70" idx="5"/>
          </p:cNvCxnSpPr>
          <p:nvPr/>
        </p:nvCxnSpPr>
        <p:spPr>
          <a:xfrm flipV="1">
            <a:off x="8363203" y="808906"/>
            <a:ext cx="442632" cy="3375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flipH="1">
            <a:off x="8268692" y="1051043"/>
            <a:ext cx="181785" cy="181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7" name="直接连接符 76">
            <a:extLst>
              <a:ext uri="{FF2B5EF4-FFF2-40B4-BE49-F238E27FC236}">
                <a16:creationId xmlns:a16="http://schemas.microsoft.com/office/drawing/2014/main" id="{3B34A282-0ACB-4188-89BE-97E42938BC35}"/>
              </a:ext>
            </a:extLst>
          </p:cNvPr>
          <p:cNvCxnSpPr/>
          <p:nvPr/>
        </p:nvCxnSpPr>
        <p:spPr>
          <a:xfrm>
            <a:off x="6457772" y="935594"/>
            <a:ext cx="586292" cy="70301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B32CA35-F18A-451A-BD1C-0B87CA144E9C}"/>
              </a:ext>
            </a:extLst>
          </p:cNvPr>
          <p:cNvSpPr txBox="1"/>
          <p:nvPr/>
        </p:nvSpPr>
        <p:spPr>
          <a:xfrm>
            <a:off x="3513760" y="4186353"/>
            <a:ext cx="2358404" cy="2449068"/>
          </a:xfrm>
          <a:prstGeom prst="rect">
            <a:avLst/>
          </a:prstGeom>
          <a:noFill/>
        </p:spPr>
        <p:txBody>
          <a:bodyPr wrap="square" rtlCol="0">
            <a:spAutoFit/>
          </a:bodyPr>
          <a:lstStyle/>
          <a:p>
            <a:pPr>
              <a:lnSpc>
                <a:spcPct val="150000"/>
              </a:lnSpc>
            </a:pPr>
            <a:r>
              <a:rPr lang="zh-CN" altLang="en-US" sz="2000" dirty="0">
                <a:solidFill>
                  <a:srgbClr val="183862"/>
                </a:solidFill>
              </a:rPr>
              <a:t>陈润生</a:t>
            </a:r>
            <a:endParaRPr lang="en-US" altLang="zh-CN" sz="2000" dirty="0">
              <a:solidFill>
                <a:srgbClr val="183862"/>
              </a:solidFill>
            </a:endParaRPr>
          </a:p>
          <a:p>
            <a:pPr>
              <a:lnSpc>
                <a:spcPct val="150000"/>
              </a:lnSpc>
            </a:pPr>
            <a:r>
              <a:rPr lang="zh-CN" altLang="en-US" sz="2000" dirty="0">
                <a:solidFill>
                  <a:srgbClr val="183862"/>
                </a:solidFill>
              </a:rPr>
              <a:t>中国科学院院士</a:t>
            </a:r>
            <a:endParaRPr lang="en-US" altLang="zh-CN" sz="2000" dirty="0">
              <a:solidFill>
                <a:srgbClr val="183862"/>
              </a:solidFill>
            </a:endParaRPr>
          </a:p>
          <a:p>
            <a:pPr>
              <a:lnSpc>
                <a:spcPct val="150000"/>
              </a:lnSpc>
            </a:pPr>
            <a:r>
              <a:rPr lang="zh-CN" altLang="en-US" sz="1600" dirty="0"/>
              <a:t>我国最早从事理论生物学、生物信息学以及非编码</a:t>
            </a:r>
            <a:r>
              <a:rPr lang="en-US" altLang="zh-CN" sz="1600" dirty="0"/>
              <a:t>RNA</a:t>
            </a:r>
            <a:r>
              <a:rPr lang="zh-CN" altLang="en-US" sz="1600" dirty="0"/>
              <a:t>研究的科研人员之一。</a:t>
            </a:r>
          </a:p>
        </p:txBody>
      </p:sp>
      <p:pic>
        <p:nvPicPr>
          <p:cNvPr id="75" name="图片 74" descr="https://gss3.bdstatic.com/-Po3dSag_xI4khGkpoWK1HF6hhy/baike/s%3D220/sign=2285c2cba1014c081d3b2fa73a7a025b/8644ebf81a4c510f1258ad786859252dd42aa530.jpg">
            <a:extLst>
              <a:ext uri="{FF2B5EF4-FFF2-40B4-BE49-F238E27FC236}">
                <a16:creationId xmlns:a16="http://schemas.microsoft.com/office/drawing/2014/main" id="{FE34E134-46F9-4A04-83D3-802A0D0981A2}"/>
              </a:ext>
            </a:extLst>
          </p:cNvPr>
          <p:cNvPicPr/>
          <p:nvPr/>
        </p:nvPicPr>
        <p:blipFill>
          <a:blip r:embed="rId2" cstate="print"/>
          <a:srcRect/>
          <a:stretch>
            <a:fillRect/>
          </a:stretch>
        </p:blipFill>
        <p:spPr bwMode="auto">
          <a:xfrm>
            <a:off x="670514" y="1638605"/>
            <a:ext cx="1670050" cy="2091055"/>
          </a:xfrm>
          <a:prstGeom prst="rect">
            <a:avLst/>
          </a:prstGeom>
          <a:noFill/>
          <a:ln w="9525">
            <a:noFill/>
            <a:miter lim="800000"/>
            <a:headEnd/>
            <a:tailEnd/>
          </a:ln>
        </p:spPr>
      </p:pic>
      <p:pic>
        <p:nvPicPr>
          <p:cNvPr id="79" name="图片 78" descr="http://www.ibp.cas.cn/ktzz/ktzz_ysktzz/201309/W020170109601421387772.jpg">
            <a:extLst>
              <a:ext uri="{FF2B5EF4-FFF2-40B4-BE49-F238E27FC236}">
                <a16:creationId xmlns:a16="http://schemas.microsoft.com/office/drawing/2014/main" id="{9212C1C7-0C30-4F08-AEFD-DEA54E09BCC4}"/>
              </a:ext>
            </a:extLst>
          </p:cNvPr>
          <p:cNvPicPr/>
          <p:nvPr/>
        </p:nvPicPr>
        <p:blipFill>
          <a:blip r:embed="rId3" cstate="print"/>
          <a:srcRect/>
          <a:stretch>
            <a:fillRect/>
          </a:stretch>
        </p:blipFill>
        <p:spPr bwMode="auto">
          <a:xfrm>
            <a:off x="3655638" y="1622543"/>
            <a:ext cx="1654276" cy="2107117"/>
          </a:xfrm>
          <a:prstGeom prst="rect">
            <a:avLst/>
          </a:prstGeom>
          <a:noFill/>
          <a:ln w="9525">
            <a:noFill/>
            <a:miter lim="800000"/>
            <a:headEnd/>
            <a:tailEnd/>
          </a:ln>
        </p:spPr>
      </p:pic>
      <p:pic>
        <p:nvPicPr>
          <p:cNvPr id="80" name="图片 79" descr="https://gss1.bdstatic.com/9vo3dSag_xI4khGkpoWK1HF6hhy/baike/w%3D268%3Bg%3D0/sign=89bc3002750e0cf3a0f749fd327d9522/cc11728b4710b912d1126beec4fdfc03934522ca.jpg">
            <a:extLst>
              <a:ext uri="{FF2B5EF4-FFF2-40B4-BE49-F238E27FC236}">
                <a16:creationId xmlns:a16="http://schemas.microsoft.com/office/drawing/2014/main" id="{20F91D97-03C3-4550-9479-5AD7A0C935D5}"/>
              </a:ext>
            </a:extLst>
          </p:cNvPr>
          <p:cNvPicPr/>
          <p:nvPr/>
        </p:nvPicPr>
        <p:blipFill>
          <a:blip r:embed="rId4" cstate="print"/>
          <a:srcRect/>
          <a:stretch>
            <a:fillRect/>
          </a:stretch>
        </p:blipFill>
        <p:spPr bwMode="auto">
          <a:xfrm>
            <a:off x="6646118" y="1517246"/>
            <a:ext cx="1775422" cy="2107913"/>
          </a:xfrm>
          <a:prstGeom prst="rect">
            <a:avLst/>
          </a:prstGeom>
          <a:noFill/>
          <a:ln w="9525">
            <a:noFill/>
            <a:miter lim="800000"/>
            <a:headEnd/>
            <a:tailEnd/>
          </a:ln>
        </p:spPr>
      </p:pic>
      <p:pic>
        <p:nvPicPr>
          <p:cNvPr id="81" name="图片 80" descr="http://www.doit.com.cn/wp-content/uploads/2015/12/AAA.jpg">
            <a:extLst>
              <a:ext uri="{FF2B5EF4-FFF2-40B4-BE49-F238E27FC236}">
                <a16:creationId xmlns:a16="http://schemas.microsoft.com/office/drawing/2014/main" id="{35FABF6B-4FFE-44B1-BFC5-D50665D9FBCC}"/>
              </a:ext>
            </a:extLst>
          </p:cNvPr>
          <p:cNvPicPr/>
          <p:nvPr/>
        </p:nvPicPr>
        <p:blipFill>
          <a:blip r:embed="rId5" cstate="print"/>
          <a:srcRect/>
          <a:stretch>
            <a:fillRect/>
          </a:stretch>
        </p:blipFill>
        <p:spPr bwMode="auto">
          <a:xfrm>
            <a:off x="9106077" y="1494715"/>
            <a:ext cx="2466307" cy="2236273"/>
          </a:xfrm>
          <a:prstGeom prst="rect">
            <a:avLst/>
          </a:prstGeom>
          <a:noFill/>
          <a:ln w="9525">
            <a:noFill/>
            <a:miter lim="800000"/>
            <a:headEnd/>
            <a:tailEnd/>
          </a:ln>
        </p:spPr>
      </p:pic>
      <p:sp>
        <p:nvSpPr>
          <p:cNvPr id="82" name="文本框 81">
            <a:extLst>
              <a:ext uri="{FF2B5EF4-FFF2-40B4-BE49-F238E27FC236}">
                <a16:creationId xmlns:a16="http://schemas.microsoft.com/office/drawing/2014/main" id="{002E44D0-361B-49AE-B935-C3D573758E96}"/>
              </a:ext>
            </a:extLst>
          </p:cNvPr>
          <p:cNvSpPr txBox="1"/>
          <p:nvPr/>
        </p:nvSpPr>
        <p:spPr>
          <a:xfrm>
            <a:off x="5608674" y="4171829"/>
            <a:ext cx="3930820" cy="1791773"/>
          </a:xfrm>
          <a:prstGeom prst="rect">
            <a:avLst/>
          </a:prstGeom>
          <a:noFill/>
        </p:spPr>
        <p:txBody>
          <a:bodyPr wrap="square" rtlCol="0">
            <a:spAutoFit/>
          </a:bodyPr>
          <a:lstStyle/>
          <a:p>
            <a:pPr algn="ctr">
              <a:lnSpc>
                <a:spcPct val="150000"/>
              </a:lnSpc>
            </a:pPr>
            <a:r>
              <a:rPr lang="zh-CN" altLang="en-US" sz="2000" dirty="0">
                <a:solidFill>
                  <a:srgbClr val="183862"/>
                </a:solidFill>
              </a:rPr>
              <a:t>阎保平</a:t>
            </a:r>
            <a:endParaRPr lang="en-US" altLang="zh-CN" sz="2000" dirty="0">
              <a:solidFill>
                <a:srgbClr val="183862"/>
              </a:solidFill>
            </a:endParaRPr>
          </a:p>
          <a:p>
            <a:pPr algn="ctr">
              <a:lnSpc>
                <a:spcPct val="150000"/>
              </a:lnSpc>
            </a:pPr>
            <a:r>
              <a:rPr lang="zh-CN" altLang="en-US" dirty="0"/>
              <a:t>中科院</a:t>
            </a:r>
            <a:r>
              <a:rPr lang="zh-CN" altLang="zh-CN" dirty="0"/>
              <a:t>计算机网络</a:t>
            </a:r>
            <a:endParaRPr lang="en-US" altLang="zh-CN" dirty="0"/>
          </a:p>
          <a:p>
            <a:pPr algn="ctr">
              <a:lnSpc>
                <a:spcPct val="150000"/>
              </a:lnSpc>
            </a:pPr>
            <a:r>
              <a:rPr lang="zh-CN" altLang="zh-CN" dirty="0"/>
              <a:t>信息中心</a:t>
            </a:r>
            <a:endParaRPr lang="en-US" altLang="zh-CN" dirty="0"/>
          </a:p>
          <a:p>
            <a:pPr algn="ctr">
              <a:lnSpc>
                <a:spcPct val="150000"/>
              </a:lnSpc>
            </a:pPr>
            <a:r>
              <a:rPr lang="zh-CN" altLang="zh-CN" sz="2000" dirty="0">
                <a:solidFill>
                  <a:srgbClr val="183862"/>
                </a:solidFill>
              </a:rPr>
              <a:t>研究员</a:t>
            </a:r>
            <a:endParaRPr lang="zh-CN" altLang="en-US" sz="2000" dirty="0">
              <a:solidFill>
                <a:srgbClr val="183862"/>
              </a:solidFill>
            </a:endParaRPr>
          </a:p>
        </p:txBody>
      </p:sp>
      <p:sp>
        <p:nvSpPr>
          <p:cNvPr id="83" name="文本框 82">
            <a:extLst>
              <a:ext uri="{FF2B5EF4-FFF2-40B4-BE49-F238E27FC236}">
                <a16:creationId xmlns:a16="http://schemas.microsoft.com/office/drawing/2014/main" id="{1ABC1064-8E1D-40D7-A7B7-F4CCA9A0BA08}"/>
              </a:ext>
            </a:extLst>
          </p:cNvPr>
          <p:cNvSpPr txBox="1"/>
          <p:nvPr/>
        </p:nvSpPr>
        <p:spPr>
          <a:xfrm>
            <a:off x="8971428" y="4195239"/>
            <a:ext cx="2932919" cy="2541401"/>
          </a:xfrm>
          <a:prstGeom prst="rect">
            <a:avLst/>
          </a:prstGeom>
          <a:noFill/>
        </p:spPr>
        <p:txBody>
          <a:bodyPr wrap="square" rtlCol="0">
            <a:spAutoFit/>
          </a:bodyPr>
          <a:lstStyle/>
          <a:p>
            <a:pPr algn="ctr">
              <a:lnSpc>
                <a:spcPct val="150000"/>
              </a:lnSpc>
            </a:pPr>
            <a:r>
              <a:rPr lang="zh-CN" altLang="en-US" sz="2000" dirty="0">
                <a:solidFill>
                  <a:srgbClr val="183862"/>
                </a:solidFill>
              </a:rPr>
              <a:t>迟学斌</a:t>
            </a:r>
            <a:endParaRPr lang="en-US" altLang="zh-CN" sz="2000" dirty="0">
              <a:solidFill>
                <a:srgbClr val="183862"/>
              </a:solidFill>
            </a:endParaRPr>
          </a:p>
          <a:p>
            <a:pPr algn="ctr">
              <a:lnSpc>
                <a:spcPct val="150000"/>
              </a:lnSpc>
            </a:pPr>
            <a:r>
              <a:rPr lang="zh-CN" altLang="en-US" dirty="0"/>
              <a:t>中科院计算机网络</a:t>
            </a:r>
            <a:endParaRPr lang="en-US" altLang="zh-CN" dirty="0"/>
          </a:p>
          <a:p>
            <a:pPr algn="ctr">
              <a:lnSpc>
                <a:spcPct val="150000"/>
              </a:lnSpc>
            </a:pPr>
            <a:r>
              <a:rPr lang="zh-CN" altLang="en-US" dirty="0"/>
              <a:t>信息中心</a:t>
            </a:r>
          </a:p>
          <a:p>
            <a:pPr algn="ctr">
              <a:lnSpc>
                <a:spcPct val="150000"/>
              </a:lnSpc>
            </a:pPr>
            <a:r>
              <a:rPr lang="zh-CN" altLang="en-US" sz="2000" dirty="0">
                <a:solidFill>
                  <a:srgbClr val="183862"/>
                </a:solidFill>
              </a:rPr>
              <a:t>研究员、副主任</a:t>
            </a:r>
          </a:p>
          <a:p>
            <a:pPr algn="just">
              <a:lnSpc>
                <a:spcPct val="150000"/>
              </a:lnSpc>
            </a:pPr>
            <a:r>
              <a:rPr lang="zh-CN" altLang="zh-CN" sz="1600" dirty="0"/>
              <a:t>我国高性能计算及网格计算的学术带头人之一</a:t>
            </a:r>
            <a:endParaRPr lang="zh-CN" altLang="en-US" sz="1600" dirty="0"/>
          </a:p>
        </p:txBody>
      </p:sp>
    </p:spTree>
    <p:extLst>
      <p:ext uri="{BB962C8B-B14F-4D97-AF65-F5344CB8AC3E}">
        <p14:creationId xmlns:p14="http://schemas.microsoft.com/office/powerpoint/2010/main" val="380003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TotalTime>
  <Words>1817</Words>
  <Application>Microsoft Office PowerPoint</Application>
  <PresentationFormat>宽屏</PresentationFormat>
  <Paragraphs>154</Paragraphs>
  <Slides>26</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Georgia</vt:lpstr>
      <vt:lpstr>Arial Black</vt:lpstr>
      <vt:lpstr>华文中宋</vt:lpstr>
      <vt:lpstr>Wingdings</vt:lpstr>
      <vt:lpstr>微软雅黑</vt:lpstr>
      <vt:lpstr>24 LED</vt:lpstr>
      <vt:lpstr>等线</vt:lpstr>
      <vt:lpstr>Symbol</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点与线</dc:title>
  <dc:creator>X250</dc:creator>
  <cp:lastModifiedBy>汪 洋</cp:lastModifiedBy>
  <cp:revision>326</cp:revision>
  <dcterms:created xsi:type="dcterms:W3CDTF">2016-01-18T12:33:00Z</dcterms:created>
  <dcterms:modified xsi:type="dcterms:W3CDTF">2019-07-18T02:43:58Z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2052-10.1.0.6750</vt:lpwstr>
  </property>
</Properties>
</file>