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309" r:id="rId5"/>
    <p:sldId id="310" r:id="rId6"/>
    <p:sldId id="311" r:id="rId7"/>
    <p:sldId id="312" r:id="rId8"/>
    <p:sldId id="313" r:id="rId9"/>
    <p:sldId id="301" r:id="rId10"/>
    <p:sldId id="303" r:id="rId11"/>
    <p:sldId id="260" r:id="rId12"/>
    <p:sldId id="266" r:id="rId13"/>
    <p:sldId id="318" r:id="rId14"/>
    <p:sldId id="316" r:id="rId15"/>
    <p:sldId id="317" r:id="rId16"/>
    <p:sldId id="319" r:id="rId17"/>
    <p:sldId id="315" r:id="rId18"/>
    <p:sldId id="320" r:id="rId19"/>
    <p:sldId id="321" r:id="rId20"/>
    <p:sldId id="322" r:id="rId21"/>
    <p:sldId id="323" r:id="rId22"/>
    <p:sldId id="326" r:id="rId23"/>
    <p:sldId id="324" r:id="rId24"/>
    <p:sldId id="327" r:id="rId25"/>
    <p:sldId id="328" r:id="rId26"/>
    <p:sldId id="308" r:id="rId27"/>
    <p:sldId id="27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660"/>
  </p:normalViewPr>
  <p:slideViewPr>
    <p:cSldViewPr snapToGrid="0">
      <p:cViewPr varScale="1">
        <p:scale>
          <a:sx n="70" d="100"/>
          <a:sy n="70" d="100"/>
        </p:scale>
        <p:origin x="6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59892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35309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14630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57428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0635268-E0D5-4651-8A0D-1EF637D06372}"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47529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0635268-E0D5-4651-8A0D-1EF637D06372}" type="datetimeFigureOut">
              <a:rPr lang="zh-CN" altLang="en-US" smtClean="0"/>
              <a:t>2019-11-9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56728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0635268-E0D5-4651-8A0D-1EF637D06372}" type="datetimeFigureOut">
              <a:rPr lang="zh-CN" altLang="en-US" smtClean="0"/>
              <a:t>2019-11-9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37706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0635268-E0D5-4651-8A0D-1EF637D06372}" type="datetimeFigureOut">
              <a:rPr lang="zh-CN" altLang="en-US" smtClean="0"/>
              <a:t>2019-11-9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55540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635268-E0D5-4651-8A0D-1EF637D06372}" type="datetimeFigureOut">
              <a:rPr lang="zh-CN" altLang="en-US" smtClean="0"/>
              <a:t>2019-11-9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34131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635268-E0D5-4651-8A0D-1EF637D06372}" type="datetimeFigureOut">
              <a:rPr lang="zh-CN" altLang="en-US" smtClean="0"/>
              <a:t>2019-11-9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98130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635268-E0D5-4651-8A0D-1EF637D06372}" type="datetimeFigureOut">
              <a:rPr lang="zh-CN" altLang="en-US" smtClean="0"/>
              <a:t>2019-11-9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196721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35268-E0D5-4651-8A0D-1EF637D06372}" type="datetimeFigureOut">
              <a:rPr lang="zh-CN" altLang="en-US" smtClean="0"/>
              <a:t>2019-11-9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155716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8552688" cy="2387600"/>
          </a:xfrm>
        </p:spPr>
        <p:txBody>
          <a:bodyPr>
            <a:normAutofit fontScale="90000"/>
          </a:bodyPr>
          <a:lstStyle/>
          <a:p>
            <a:r>
              <a:rPr lang="en-US" altLang="zh-CN" dirty="0" smtClean="0"/>
              <a:t>Development of CEPC booster </a:t>
            </a:r>
            <a:br>
              <a:rPr lang="en-US" altLang="zh-CN" dirty="0" smtClean="0"/>
            </a:br>
            <a:r>
              <a:rPr lang="en-US" altLang="zh-CN" dirty="0" smtClean="0"/>
              <a:t>dipole magnet</a:t>
            </a:r>
            <a:endParaRPr lang="zh-CN" altLang="en-US" dirty="0"/>
          </a:p>
        </p:txBody>
      </p:sp>
      <p:sp>
        <p:nvSpPr>
          <p:cNvPr id="3" name="副标题 2"/>
          <p:cNvSpPr>
            <a:spLocks noGrp="1"/>
          </p:cNvSpPr>
          <p:nvPr>
            <p:ph type="subTitle" idx="1"/>
          </p:nvPr>
        </p:nvSpPr>
        <p:spPr>
          <a:xfrm>
            <a:off x="1524000" y="4114102"/>
            <a:ext cx="9144000" cy="1655762"/>
          </a:xfrm>
        </p:spPr>
        <p:txBody>
          <a:bodyPr>
            <a:normAutofit lnSpcReduction="10000"/>
          </a:bodyPr>
          <a:lstStyle/>
          <a:p>
            <a:r>
              <a:rPr lang="en-US" altLang="zh-CN" dirty="0" smtClean="0"/>
              <a:t>Wen </a:t>
            </a:r>
            <a:r>
              <a:rPr lang="en-US" altLang="zh-CN" dirty="0" smtClean="0"/>
              <a:t>Kang</a:t>
            </a:r>
          </a:p>
          <a:p>
            <a:endParaRPr lang="en-US" altLang="zh-CN" dirty="0" smtClean="0"/>
          </a:p>
          <a:p>
            <a:r>
              <a:rPr lang="en-US" altLang="zh-CN" dirty="0" smtClean="0"/>
              <a:t>CEPC international workshop</a:t>
            </a:r>
            <a:endParaRPr lang="en-US" altLang="zh-CN" dirty="0" smtClean="0"/>
          </a:p>
          <a:p>
            <a:r>
              <a:rPr lang="en-US" altLang="zh-CN" dirty="0" smtClean="0"/>
              <a:t>Beijing, Nov. 18</a:t>
            </a:r>
            <a:r>
              <a:rPr lang="en-US" altLang="zh-CN" dirty="0" smtClean="0"/>
              <a:t>, </a:t>
            </a:r>
            <a:r>
              <a:rPr lang="en-US" altLang="zh-CN" dirty="0"/>
              <a:t>2019</a:t>
            </a:r>
          </a:p>
          <a:p>
            <a:endParaRPr lang="zh-CN" altLang="en-US" dirty="0"/>
          </a:p>
        </p:txBody>
      </p:sp>
    </p:spTree>
    <p:extLst>
      <p:ext uri="{BB962C8B-B14F-4D97-AF65-F5344CB8AC3E}">
        <p14:creationId xmlns:p14="http://schemas.microsoft.com/office/powerpoint/2010/main" val="685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399032" y="709464"/>
            <a:ext cx="9491471"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469863" y="741616"/>
            <a:ext cx="9173753" cy="2616101"/>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Ø"/>
            </a:pPr>
            <a:r>
              <a:rPr lang="en-US" altLang="zh-CN" sz="2200" b="1" dirty="0"/>
              <a:t>T</a:t>
            </a:r>
            <a:r>
              <a:rPr lang="en-US" altLang="zh-CN" sz="2200" b="1" dirty="0"/>
              <a:t>he field simulation shows that the field quality at low field level is destroyed more seriously by eddy current than that at high level.</a:t>
            </a:r>
          </a:p>
          <a:p>
            <a:pPr marL="342900" indent="-342900" algn="just">
              <a:spcBef>
                <a:spcPts val="600"/>
              </a:spcBef>
              <a:buClr>
                <a:srgbClr val="FF0000"/>
              </a:buClr>
              <a:buFont typeface="Wingdings" panose="05000000000000000000" pitchFamily="2" charset="2"/>
              <a:buChar char="Ø"/>
            </a:pPr>
            <a:r>
              <a:rPr lang="en-US" altLang="zh-CN" sz="2200" b="1" dirty="0"/>
              <a:t>The more turns the coil </a:t>
            </a:r>
            <a:r>
              <a:rPr lang="en-US" altLang="zh-CN" sz="2200" b="1" dirty="0" smtClean="0"/>
              <a:t>has, </a:t>
            </a:r>
            <a:r>
              <a:rPr lang="en-US" altLang="zh-CN" sz="2200" b="1" dirty="0"/>
              <a:t>the less eddy current induced in the conductors, the better field quality at low level is.</a:t>
            </a:r>
          </a:p>
          <a:p>
            <a:pPr marL="342900" indent="-342900" algn="just">
              <a:spcBef>
                <a:spcPts val="600"/>
              </a:spcBef>
              <a:buClr>
                <a:srgbClr val="FF0000"/>
              </a:buClr>
              <a:buFont typeface="Wingdings" panose="05000000000000000000" pitchFamily="2" charset="2"/>
              <a:buChar char="Ø"/>
            </a:pPr>
            <a:r>
              <a:rPr lang="en-GB" altLang="zh-CN" sz="2200" b="1" dirty="0"/>
              <a:t>Although the magnet with 4 turn per coil </a:t>
            </a:r>
            <a:r>
              <a:rPr lang="en-GB" altLang="zh-CN" sz="2200" b="1" dirty="0"/>
              <a:t>has the best field </a:t>
            </a:r>
            <a:r>
              <a:rPr lang="en-GB" altLang="zh-CN" sz="2200" b="1" dirty="0" smtClean="0"/>
              <a:t>quality at low level, </a:t>
            </a:r>
            <a:r>
              <a:rPr lang="en-GB" altLang="zh-CN" sz="2200" b="1" dirty="0"/>
              <a:t>the magnet </a:t>
            </a:r>
            <a:r>
              <a:rPr lang="en-GB" altLang="zh-CN" sz="2200" b="1" dirty="0"/>
              <a:t>with 3 turn per coil is preferred because it is easier to be produced.</a:t>
            </a:r>
            <a:endParaRPr lang="en-GB" altLang="zh-CN" sz="2200" b="1"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2960" y="3535295"/>
            <a:ext cx="2691907" cy="1648666"/>
          </a:xfrm>
          <a:prstGeom prst="rect">
            <a:avLst/>
          </a:prstGeom>
        </p:spPr>
      </p:pic>
      <p:sp>
        <p:nvSpPr>
          <p:cNvPr id="9" name="Rectangle 4"/>
          <p:cNvSpPr txBox="1">
            <a:spLocks noChangeArrowheads="1"/>
          </p:cNvSpPr>
          <p:nvPr/>
        </p:nvSpPr>
        <p:spPr>
          <a:xfrm>
            <a:off x="2334200" y="5306531"/>
            <a:ext cx="2489778" cy="6812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zh-CN" sz="2000" b="1" dirty="0">
                <a:solidFill>
                  <a:srgbClr val="0000FF"/>
                </a:solidFill>
                <a:latin typeface="Times New Roman" pitchFamily="18" charset="0"/>
                <a:ea typeface="华文楷体"/>
                <a:cs typeface="Times New Roman" pitchFamily="18" charset="0"/>
              </a:rPr>
              <a:t> </a:t>
            </a:r>
            <a:r>
              <a:rPr lang="en-US" altLang="zh-CN" sz="2000" b="1" dirty="0" smtClean="0">
                <a:solidFill>
                  <a:srgbClr val="0000FF"/>
                </a:solidFill>
                <a:latin typeface="Times New Roman" pitchFamily="18" charset="0"/>
                <a:ea typeface="华文楷体"/>
                <a:cs typeface="Times New Roman" pitchFamily="18" charset="0"/>
              </a:rPr>
              <a:t> field distribution </a:t>
            </a:r>
          </a:p>
          <a:p>
            <a:pPr algn="l">
              <a:lnSpc>
                <a:spcPct val="110000"/>
              </a:lnSpc>
            </a:pPr>
            <a:r>
              <a:rPr lang="en-US" altLang="zh-CN" sz="2000" b="1" dirty="0" smtClean="0">
                <a:solidFill>
                  <a:srgbClr val="0000FF"/>
                </a:solidFill>
                <a:latin typeface="Times New Roman" pitchFamily="18" charset="0"/>
                <a:ea typeface="华文楷体"/>
                <a:cs typeface="Times New Roman" pitchFamily="18" charset="0"/>
              </a:rPr>
              <a:t>      (2</a:t>
            </a:r>
            <a:r>
              <a:rPr lang="en-US" altLang="zh-CN" sz="2000" b="1" dirty="0" smtClean="0">
                <a:solidFill>
                  <a:srgbClr val="0000FF"/>
                </a:solidFill>
                <a:latin typeface="Times New Roman" pitchFamily="18" charset="0"/>
                <a:ea typeface="华文楷体"/>
                <a:cs typeface="Times New Roman" pitchFamily="18" charset="0"/>
              </a:rPr>
              <a:t> </a:t>
            </a:r>
            <a:r>
              <a:rPr lang="en-US" altLang="zh-CN" sz="2000" b="1" dirty="0" smtClean="0">
                <a:solidFill>
                  <a:srgbClr val="0000FF"/>
                </a:solidFill>
                <a:latin typeface="Times New Roman" pitchFamily="18" charset="0"/>
                <a:ea typeface="华文楷体"/>
                <a:cs typeface="Times New Roman" pitchFamily="18" charset="0"/>
              </a:rPr>
              <a:t>turn </a:t>
            </a:r>
            <a:r>
              <a:rPr lang="en-US" altLang="zh-CN" sz="2000" b="1" dirty="0" smtClean="0">
                <a:solidFill>
                  <a:srgbClr val="0000FF"/>
                </a:solidFill>
                <a:latin typeface="Times New Roman" pitchFamily="18" charset="0"/>
                <a:ea typeface="华文楷体"/>
                <a:cs typeface="Times New Roman" pitchFamily="18" charset="0"/>
              </a:rPr>
              <a:t>case)</a:t>
            </a:r>
            <a:endParaRPr lang="en-US" altLang="zh-CN" sz="2000" b="1" dirty="0">
              <a:solidFill>
                <a:srgbClr val="0000FF"/>
              </a:solidFill>
              <a:latin typeface="Times New Roman" pitchFamily="18" charset="0"/>
              <a:ea typeface="华文楷体"/>
              <a:cs typeface="Times New Roman" pitchFamily="18"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0720" y="3525545"/>
            <a:ext cx="3173258" cy="1731568"/>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1884" y="3598697"/>
            <a:ext cx="2931076" cy="1585264"/>
          </a:xfrm>
          <a:prstGeom prst="rect">
            <a:avLst/>
          </a:prstGeom>
        </p:spPr>
      </p:pic>
      <p:sp>
        <p:nvSpPr>
          <p:cNvPr id="12" name="Rectangle 4"/>
          <p:cNvSpPr txBox="1">
            <a:spLocks noChangeArrowheads="1"/>
          </p:cNvSpPr>
          <p:nvPr/>
        </p:nvSpPr>
        <p:spPr>
          <a:xfrm>
            <a:off x="5353182" y="5306531"/>
            <a:ext cx="2489778" cy="6812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zh-CN" sz="2000" b="1" dirty="0">
                <a:solidFill>
                  <a:srgbClr val="0000FF"/>
                </a:solidFill>
                <a:latin typeface="Times New Roman" pitchFamily="18" charset="0"/>
                <a:ea typeface="华文楷体"/>
                <a:cs typeface="Times New Roman" pitchFamily="18" charset="0"/>
              </a:rPr>
              <a:t> </a:t>
            </a:r>
            <a:r>
              <a:rPr lang="en-US" altLang="zh-CN" sz="2000" b="1" dirty="0" smtClean="0">
                <a:solidFill>
                  <a:srgbClr val="0000FF"/>
                </a:solidFill>
                <a:latin typeface="Times New Roman" pitchFamily="18" charset="0"/>
                <a:ea typeface="华文楷体"/>
                <a:cs typeface="Times New Roman" pitchFamily="18" charset="0"/>
              </a:rPr>
              <a:t> field distribution </a:t>
            </a:r>
          </a:p>
          <a:p>
            <a:pPr algn="l">
              <a:lnSpc>
                <a:spcPct val="110000"/>
              </a:lnSpc>
            </a:pPr>
            <a:r>
              <a:rPr lang="en-US" altLang="zh-CN" sz="2000" b="1" dirty="0" smtClean="0">
                <a:solidFill>
                  <a:srgbClr val="0000FF"/>
                </a:solidFill>
                <a:latin typeface="Times New Roman" pitchFamily="18" charset="0"/>
                <a:ea typeface="华文楷体"/>
                <a:cs typeface="Times New Roman" pitchFamily="18" charset="0"/>
              </a:rPr>
              <a:t>      (3</a:t>
            </a:r>
            <a:r>
              <a:rPr lang="en-US" altLang="zh-CN" sz="2000" b="1" dirty="0" smtClean="0">
                <a:solidFill>
                  <a:srgbClr val="0000FF"/>
                </a:solidFill>
                <a:latin typeface="Times New Roman" pitchFamily="18" charset="0"/>
                <a:ea typeface="华文楷体"/>
                <a:cs typeface="Times New Roman" pitchFamily="18" charset="0"/>
              </a:rPr>
              <a:t> </a:t>
            </a:r>
            <a:r>
              <a:rPr lang="en-US" altLang="zh-CN" sz="2000" b="1" dirty="0" smtClean="0">
                <a:solidFill>
                  <a:srgbClr val="0000FF"/>
                </a:solidFill>
                <a:latin typeface="Times New Roman" pitchFamily="18" charset="0"/>
                <a:ea typeface="华文楷体"/>
                <a:cs typeface="Times New Roman" pitchFamily="18" charset="0"/>
              </a:rPr>
              <a:t>turn </a:t>
            </a:r>
            <a:r>
              <a:rPr lang="en-US" altLang="zh-CN" sz="2000" b="1" dirty="0" smtClean="0">
                <a:solidFill>
                  <a:srgbClr val="0000FF"/>
                </a:solidFill>
                <a:latin typeface="Times New Roman" pitchFamily="18" charset="0"/>
                <a:ea typeface="华文楷体"/>
                <a:cs typeface="Times New Roman" pitchFamily="18" charset="0"/>
              </a:rPr>
              <a:t>case)</a:t>
            </a:r>
            <a:endParaRPr lang="en-US" altLang="zh-CN" sz="2000" b="1" dirty="0">
              <a:solidFill>
                <a:srgbClr val="0000FF"/>
              </a:solidFill>
              <a:latin typeface="Times New Roman" pitchFamily="18" charset="0"/>
              <a:ea typeface="华文楷体"/>
              <a:cs typeface="Times New Roman" pitchFamily="18" charset="0"/>
            </a:endParaRPr>
          </a:p>
        </p:txBody>
      </p:sp>
      <p:sp>
        <p:nvSpPr>
          <p:cNvPr id="14" name="Rectangle 4"/>
          <p:cNvSpPr txBox="1">
            <a:spLocks noChangeArrowheads="1"/>
          </p:cNvSpPr>
          <p:nvPr/>
        </p:nvSpPr>
        <p:spPr>
          <a:xfrm>
            <a:off x="8045089" y="5306531"/>
            <a:ext cx="2489778" cy="6812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zh-CN" sz="2000" b="1" dirty="0">
                <a:solidFill>
                  <a:srgbClr val="0000FF"/>
                </a:solidFill>
                <a:latin typeface="Times New Roman" pitchFamily="18" charset="0"/>
                <a:ea typeface="华文楷体"/>
                <a:cs typeface="Times New Roman" pitchFamily="18" charset="0"/>
              </a:rPr>
              <a:t> </a:t>
            </a:r>
            <a:r>
              <a:rPr lang="en-US" altLang="zh-CN" sz="2000" b="1" dirty="0" smtClean="0">
                <a:solidFill>
                  <a:srgbClr val="0000FF"/>
                </a:solidFill>
                <a:latin typeface="Times New Roman" pitchFamily="18" charset="0"/>
                <a:ea typeface="华文楷体"/>
                <a:cs typeface="Times New Roman" pitchFamily="18" charset="0"/>
              </a:rPr>
              <a:t> field distribution </a:t>
            </a:r>
          </a:p>
          <a:p>
            <a:pPr algn="l">
              <a:lnSpc>
                <a:spcPct val="110000"/>
              </a:lnSpc>
            </a:pPr>
            <a:r>
              <a:rPr lang="en-US" altLang="zh-CN" sz="2000" b="1" dirty="0" smtClean="0">
                <a:solidFill>
                  <a:srgbClr val="0000FF"/>
                </a:solidFill>
                <a:latin typeface="Times New Roman" pitchFamily="18" charset="0"/>
                <a:ea typeface="华文楷体"/>
                <a:cs typeface="Times New Roman" pitchFamily="18" charset="0"/>
              </a:rPr>
              <a:t>      (4</a:t>
            </a:r>
            <a:r>
              <a:rPr lang="en-US" altLang="zh-CN" sz="2000" b="1" dirty="0" smtClean="0">
                <a:solidFill>
                  <a:srgbClr val="0000FF"/>
                </a:solidFill>
                <a:latin typeface="Times New Roman" pitchFamily="18" charset="0"/>
                <a:ea typeface="华文楷体"/>
                <a:cs typeface="Times New Roman" pitchFamily="18" charset="0"/>
              </a:rPr>
              <a:t> </a:t>
            </a:r>
            <a:r>
              <a:rPr lang="en-US" altLang="zh-CN" sz="2000" b="1" dirty="0" smtClean="0">
                <a:solidFill>
                  <a:srgbClr val="0000FF"/>
                </a:solidFill>
                <a:latin typeface="Times New Roman" pitchFamily="18" charset="0"/>
                <a:ea typeface="华文楷体"/>
                <a:cs typeface="Times New Roman" pitchFamily="18" charset="0"/>
              </a:rPr>
              <a:t>turn </a:t>
            </a:r>
            <a:r>
              <a:rPr lang="en-US" altLang="zh-CN" sz="2000" b="1" dirty="0" smtClean="0">
                <a:solidFill>
                  <a:srgbClr val="0000FF"/>
                </a:solidFill>
                <a:latin typeface="Times New Roman" pitchFamily="18" charset="0"/>
                <a:ea typeface="华文楷体"/>
                <a:cs typeface="Times New Roman" pitchFamily="18" charset="0"/>
              </a:rPr>
              <a:t>case)</a:t>
            </a:r>
            <a:endParaRPr lang="en-US" altLang="zh-CN" sz="2000" b="1" dirty="0">
              <a:solidFill>
                <a:srgbClr val="0000FF"/>
              </a:solidFill>
              <a:latin typeface="Times New Roman" pitchFamily="18" charset="0"/>
              <a:ea typeface="华文楷体"/>
              <a:cs typeface="Times New Roman" pitchFamily="18" charset="0"/>
            </a:endParaRPr>
          </a:p>
        </p:txBody>
      </p:sp>
      <p:sp>
        <p:nvSpPr>
          <p:cNvPr id="15" name="Rectangle 4"/>
          <p:cNvSpPr txBox="1">
            <a:spLocks noChangeArrowheads="1"/>
          </p:cNvSpPr>
          <p:nvPr/>
        </p:nvSpPr>
        <p:spPr>
          <a:xfrm>
            <a:off x="3695665" y="90455"/>
            <a:ext cx="5401602"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Designs of the dipole magnets</a:t>
            </a:r>
            <a:endParaRPr lang="en-US" altLang="zh-CN"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3592797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161289" y="700164"/>
            <a:ext cx="10040112" cy="1"/>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454336" y="876486"/>
            <a:ext cx="9381304" cy="2200602"/>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Ø"/>
              <a:defRPr/>
            </a:pPr>
            <a:r>
              <a:rPr lang="en-US" altLang="zh-CN" sz="2200" b="1" dirty="0" smtClean="0"/>
              <a:t>In the structure, the </a:t>
            </a:r>
            <a:r>
              <a:rPr lang="en-US" altLang="zh-CN" sz="2200" b="1" dirty="0"/>
              <a:t>upper and lower coils of the magnet are formed by six aluminum arc bars with the same cross section areas, so each coil has three turns, two turns in the inner and one turn in the outer.</a:t>
            </a:r>
          </a:p>
          <a:p>
            <a:pPr marL="342900" indent="-342900" algn="just">
              <a:spcBef>
                <a:spcPts val="600"/>
              </a:spcBef>
              <a:buClr>
                <a:srgbClr val="FF0000"/>
              </a:buClr>
              <a:buFont typeface="Wingdings" panose="05000000000000000000" pitchFamily="2" charset="2"/>
              <a:buChar char="Ø"/>
              <a:defRPr/>
            </a:pPr>
            <a:r>
              <a:rPr lang="en-US" altLang="zh-CN" sz="2200" b="1" dirty="0"/>
              <a:t>Because </a:t>
            </a:r>
            <a:r>
              <a:rPr lang="en-US" altLang="zh-CN" sz="2200" b="1" dirty="0" smtClean="0"/>
              <a:t>the field </a:t>
            </a:r>
            <a:r>
              <a:rPr lang="en-US" altLang="zh-CN" sz="2200" b="1" dirty="0"/>
              <a:t>and </a:t>
            </a:r>
            <a:r>
              <a:rPr lang="en-US" altLang="zh-CN" sz="2200" b="1" dirty="0" smtClean="0"/>
              <a:t>the magnetic </a:t>
            </a:r>
            <a:r>
              <a:rPr lang="en-US" altLang="zh-CN" sz="2200" b="1" dirty="0"/>
              <a:t>force are not high, </a:t>
            </a:r>
            <a:r>
              <a:rPr lang="en-US" altLang="zh-CN" sz="2200" b="1" dirty="0" smtClean="0"/>
              <a:t>the </a:t>
            </a:r>
            <a:r>
              <a:rPr lang="en-US" altLang="zh-CN" sz="2200" b="1" dirty="0"/>
              <a:t>supporters at three </a:t>
            </a:r>
            <a:r>
              <a:rPr lang="en-US" altLang="zh-CN" sz="2200" b="1" dirty="0" smtClean="0"/>
              <a:t>positions per meter in </a:t>
            </a:r>
            <a:r>
              <a:rPr lang="en-US" altLang="zh-CN" sz="2200" b="1" dirty="0"/>
              <a:t>the longitudinal direction are strong enough to fix the bars of </a:t>
            </a:r>
            <a:r>
              <a:rPr lang="en-US" altLang="zh-CN" sz="2200" b="1" dirty="0" smtClean="0"/>
              <a:t>coils together.</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293" y="3218644"/>
            <a:ext cx="4851139" cy="29627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688" y="3218644"/>
            <a:ext cx="2933800" cy="3111170"/>
          </a:xfrm>
          <a:prstGeom prst="rect">
            <a:avLst/>
          </a:prstGeom>
        </p:spPr>
      </p:pic>
      <p:sp>
        <p:nvSpPr>
          <p:cNvPr id="9" name="Rectangle 4"/>
          <p:cNvSpPr txBox="1">
            <a:spLocks noChangeArrowheads="1"/>
          </p:cNvSpPr>
          <p:nvPr/>
        </p:nvSpPr>
        <p:spPr>
          <a:xfrm>
            <a:off x="3695665" y="90455"/>
            <a:ext cx="5401602"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Designs of the dipole magnets</a:t>
            </a:r>
            <a:endParaRPr lang="en-US" altLang="zh-CN"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2907606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545337" y="704088"/>
            <a:ext cx="9619488" cy="18288"/>
          </a:xfrm>
          <a:prstGeom prst="line">
            <a:avLst/>
          </a:prstGeom>
          <a:noFill/>
          <a:ln w="76200">
            <a:solidFill>
              <a:srgbClr val="FF6600"/>
            </a:solidFill>
            <a:round/>
            <a:headEnd/>
            <a:tailEnd/>
          </a:ln>
        </p:spPr>
        <p:txBody>
          <a:bodyPr/>
          <a:lstStyle/>
          <a:p>
            <a:endParaRPr lang="zh-CN" altLang="en-US"/>
          </a:p>
        </p:txBody>
      </p:sp>
      <p:graphicFrame>
        <p:nvGraphicFramePr>
          <p:cNvPr id="9" name="表格 8"/>
          <p:cNvGraphicFramePr>
            <a:graphicFrameLocks noGrp="1"/>
          </p:cNvGraphicFramePr>
          <p:nvPr>
            <p:extLst>
              <p:ext uri="{D42A27DB-BD31-4B8C-83A1-F6EECF244321}">
                <p14:modId xmlns:p14="http://schemas.microsoft.com/office/powerpoint/2010/main" val="4030617721"/>
              </p:ext>
            </p:extLst>
          </p:nvPr>
        </p:nvGraphicFramePr>
        <p:xfrm>
          <a:off x="2650674" y="1432208"/>
          <a:ext cx="6984007" cy="5023948"/>
        </p:xfrm>
        <a:graphic>
          <a:graphicData uri="http://schemas.openxmlformats.org/drawingml/2006/table">
            <a:tbl>
              <a:tblPr>
                <a:tableStyleId>{5940675A-B579-460E-94D1-54222C63F5DA}</a:tableStyleId>
              </a:tblPr>
              <a:tblGrid>
                <a:gridCol w="3175397"/>
                <a:gridCol w="1269819"/>
                <a:gridCol w="1308123"/>
                <a:gridCol w="1230668"/>
              </a:tblGrid>
              <a:tr h="233388">
                <a:tc>
                  <a:txBody>
                    <a:bodyPr/>
                    <a:lstStyle/>
                    <a:p>
                      <a:pPr algn="l" fontAlgn="ctr"/>
                      <a:endParaRPr lang="en-US" sz="2000" b="1" i="0" u="none" strike="noStrike" dirty="0">
                        <a:solidFill>
                          <a:srgbClr val="000000"/>
                        </a:solidFill>
                        <a:effectLst/>
                        <a:latin typeface="宋体"/>
                      </a:endParaRPr>
                    </a:p>
                  </a:txBody>
                  <a:tcPr marL="9525" marR="9525" marT="9525" marB="0" anchor="ctr"/>
                </a:tc>
                <a:tc>
                  <a:txBody>
                    <a:bodyPr/>
                    <a:lstStyle/>
                    <a:p>
                      <a:pPr algn="ctr" fontAlgn="ctr"/>
                      <a:r>
                        <a:rPr lang="en-US" sz="2000" b="1" u="none" strike="noStrike" dirty="0">
                          <a:effectLst/>
                        </a:rPr>
                        <a:t>Iron Yoke</a:t>
                      </a:r>
                      <a:endParaRPr lang="en-US" sz="2000" b="1" i="0" u="none" strike="noStrike" dirty="0">
                        <a:solidFill>
                          <a:srgbClr val="000000"/>
                        </a:solidFill>
                        <a:effectLst/>
                        <a:latin typeface="宋体"/>
                      </a:endParaRPr>
                    </a:p>
                  </a:txBody>
                  <a:tcPr marL="9525" marR="9525" marT="9525" marB="0" anchor="ctr"/>
                </a:tc>
                <a:tc>
                  <a:txBody>
                    <a:bodyPr/>
                    <a:lstStyle/>
                    <a:p>
                      <a:pPr algn="ctr" fontAlgn="ctr"/>
                      <a:r>
                        <a:rPr lang="en-US" sz="2000" b="1" u="none" strike="noStrike" dirty="0" smtClean="0">
                          <a:effectLst/>
                        </a:rPr>
                        <a:t>CT</a:t>
                      </a:r>
                      <a:endParaRPr lang="el-GR" sz="2000" b="1" i="0" u="none" strike="noStrike" dirty="0">
                        <a:solidFill>
                          <a:srgbClr val="000000"/>
                        </a:solidFill>
                        <a:effectLst/>
                        <a:latin typeface="宋体"/>
                      </a:endParaRPr>
                    </a:p>
                  </a:txBody>
                  <a:tcPr marL="9525" marR="9525" marT="9525" marB="0" anchor="ctr"/>
                </a:tc>
                <a:tc>
                  <a:txBody>
                    <a:bodyPr/>
                    <a:lstStyle/>
                    <a:p>
                      <a:pPr algn="ctr" fontAlgn="ctr"/>
                      <a:r>
                        <a:rPr lang="en-US" sz="2000" b="1" u="none" strike="noStrike" dirty="0">
                          <a:effectLst/>
                        </a:rPr>
                        <a:t>CCT</a:t>
                      </a:r>
                      <a:endParaRPr lang="en-US" sz="2000" b="1" i="0" u="none" strike="noStrike" dirty="0">
                        <a:solidFill>
                          <a:srgbClr val="000000"/>
                        </a:solidFill>
                        <a:effectLst/>
                        <a:latin typeface="宋体"/>
                      </a:endParaRPr>
                    </a:p>
                  </a:txBody>
                  <a:tcPr marL="9525" marR="9525" marT="9525" marB="0" anchor="ctr"/>
                </a:tc>
              </a:tr>
              <a:tr h="233388">
                <a:tc>
                  <a:txBody>
                    <a:bodyPr/>
                    <a:lstStyle/>
                    <a:p>
                      <a:pPr>
                        <a:spcAft>
                          <a:spcPts val="0"/>
                        </a:spcAft>
                      </a:pPr>
                      <a:r>
                        <a:rPr lang="en-GB" sz="2000" b="1" dirty="0">
                          <a:solidFill>
                            <a:schemeClr val="tx1"/>
                          </a:solidFill>
                          <a:effectLst/>
                        </a:rPr>
                        <a:t>Max. field [</a:t>
                      </a:r>
                      <a:r>
                        <a:rPr lang="en-GB" sz="2000" b="1" dirty="0" err="1">
                          <a:solidFill>
                            <a:schemeClr val="tx1"/>
                          </a:solidFill>
                          <a:effectLst/>
                        </a:rPr>
                        <a:t>Gs</a:t>
                      </a:r>
                      <a:r>
                        <a:rPr lang="en-GB" sz="2000" b="1" dirty="0">
                          <a:solidFill>
                            <a:schemeClr val="tx1"/>
                          </a:solidFill>
                          <a:effectLst/>
                        </a:rPr>
                        <a:t>]</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338</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338</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338</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r>
              <a:tr h="233388">
                <a:tc>
                  <a:txBody>
                    <a:bodyPr/>
                    <a:lstStyle/>
                    <a:p>
                      <a:pPr>
                        <a:spcAft>
                          <a:spcPts val="0"/>
                        </a:spcAft>
                      </a:pPr>
                      <a:r>
                        <a:rPr lang="en-GB" sz="2000" b="1">
                          <a:solidFill>
                            <a:schemeClr val="tx1"/>
                          </a:solidFill>
                          <a:effectLst/>
                        </a:rPr>
                        <a:t>Min. field [Gs]</a:t>
                      </a:r>
                      <a:endParaRPr lang="zh-CN" sz="2000" b="1">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smtClean="0">
                          <a:solidFill>
                            <a:schemeClr val="tx1"/>
                          </a:solidFill>
                          <a:effectLst/>
                        </a:rPr>
                        <a:t>28</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smtClean="0">
                          <a:solidFill>
                            <a:schemeClr val="tx1"/>
                          </a:solidFill>
                          <a:effectLst/>
                        </a:rPr>
                        <a:t>28</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smtClean="0">
                          <a:solidFill>
                            <a:schemeClr val="tx1"/>
                          </a:solidFill>
                          <a:effectLst/>
                        </a:rPr>
                        <a:t>28</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r>
              <a:tr h="233388">
                <a:tc>
                  <a:txBody>
                    <a:bodyPr/>
                    <a:lstStyle/>
                    <a:p>
                      <a:pPr>
                        <a:spcAft>
                          <a:spcPts val="0"/>
                        </a:spcAft>
                      </a:pPr>
                      <a:r>
                        <a:rPr lang="en-GB" sz="2000" b="1">
                          <a:solidFill>
                            <a:schemeClr val="tx1"/>
                          </a:solidFill>
                          <a:effectLst/>
                        </a:rPr>
                        <a:t>Good field region (mm)</a:t>
                      </a:r>
                      <a:endParaRPr lang="zh-CN" sz="2000" b="1">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55</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55</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55</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r>
              <a:tr h="233388">
                <a:tc>
                  <a:txBody>
                    <a:bodyPr/>
                    <a:lstStyle/>
                    <a:p>
                      <a:pPr>
                        <a:spcAft>
                          <a:spcPts val="0"/>
                        </a:spcAft>
                      </a:pPr>
                      <a:r>
                        <a:rPr lang="en-GB" sz="2000" b="1">
                          <a:solidFill>
                            <a:schemeClr val="tx1"/>
                          </a:solidFill>
                          <a:effectLst/>
                        </a:rPr>
                        <a:t>Field uniformity</a:t>
                      </a:r>
                      <a:endParaRPr lang="zh-CN" sz="2000" b="1">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0.1%</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0.1%</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0.1%</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r>
              <a:tr h="233388">
                <a:tc>
                  <a:txBody>
                    <a:bodyPr/>
                    <a:lstStyle/>
                    <a:p>
                      <a:pPr algn="l" fontAlgn="ctr"/>
                      <a:r>
                        <a:rPr lang="en-US" sz="2000" b="1" u="none" strike="noStrike" dirty="0" smtClean="0">
                          <a:effectLst/>
                        </a:rPr>
                        <a:t>Coil turns </a:t>
                      </a:r>
                      <a:r>
                        <a:rPr lang="en-US" sz="2000" b="1" u="none" strike="noStrike" dirty="0">
                          <a:effectLst/>
                        </a:rPr>
                        <a:t>per </a:t>
                      </a:r>
                      <a:r>
                        <a:rPr lang="en-US" sz="2000" b="1" u="none" strike="noStrike" dirty="0" smtClean="0">
                          <a:effectLst/>
                        </a:rPr>
                        <a:t>magnet</a:t>
                      </a:r>
                      <a:endParaRPr lang="en-US"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4</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rgbClr val="000000"/>
                          </a:solidFill>
                          <a:effectLst/>
                          <a:latin typeface="宋体"/>
                        </a:rPr>
                        <a:t>6</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234</a:t>
                      </a:r>
                      <a:endParaRPr lang="en-US" altLang="zh-CN" sz="2000" b="1" i="0" u="none" strike="noStrike" dirty="0">
                        <a:solidFill>
                          <a:srgbClr val="000000"/>
                        </a:solidFill>
                        <a:effectLst/>
                        <a:latin typeface="宋体"/>
                      </a:endParaRPr>
                    </a:p>
                  </a:txBody>
                  <a:tcPr marL="9525" marR="9525" marT="9525" marB="0" anchor="ctr"/>
                </a:tc>
              </a:tr>
              <a:tr h="233388">
                <a:tc>
                  <a:txBody>
                    <a:bodyPr/>
                    <a:lstStyle/>
                    <a:p>
                      <a:pPr algn="l" fontAlgn="ctr"/>
                      <a:r>
                        <a:rPr lang="en-US" sz="2000" b="1" u="none" strike="noStrike" dirty="0" err="1" smtClean="0">
                          <a:solidFill>
                            <a:srgbClr val="FF0000"/>
                          </a:solidFill>
                          <a:effectLst/>
                        </a:rPr>
                        <a:t>Max.current</a:t>
                      </a:r>
                      <a:r>
                        <a:rPr lang="en-US" sz="2000" b="1" u="none" strike="noStrike" dirty="0" smtClean="0">
                          <a:solidFill>
                            <a:srgbClr val="FF0000"/>
                          </a:solidFill>
                          <a:effectLst/>
                        </a:rPr>
                        <a:t> (A)</a:t>
                      </a:r>
                      <a:endParaRPr lang="en-US"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i="0" u="none" strike="noStrike" dirty="0" smtClean="0">
                          <a:solidFill>
                            <a:srgbClr val="FF0000"/>
                          </a:solidFill>
                          <a:effectLst/>
                          <a:latin typeface="+mn-lt"/>
                        </a:rPr>
                        <a:t>428</a:t>
                      </a:r>
                      <a:endParaRPr lang="en-US" altLang="zh-CN"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i="0" u="none" strike="noStrike" dirty="0" smtClean="0">
                          <a:solidFill>
                            <a:srgbClr val="FF0000"/>
                          </a:solidFill>
                          <a:effectLst/>
                          <a:latin typeface="+mn-lt"/>
                        </a:rPr>
                        <a:t>1000</a:t>
                      </a:r>
                      <a:endParaRPr lang="en-US" altLang="zh-CN"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i="0" u="none" strike="noStrike" dirty="0" smtClean="0">
                          <a:solidFill>
                            <a:srgbClr val="FF0000"/>
                          </a:solidFill>
                          <a:effectLst/>
                          <a:latin typeface="+mn-lt"/>
                        </a:rPr>
                        <a:t>481</a:t>
                      </a:r>
                      <a:endParaRPr lang="en-US" altLang="zh-CN" sz="2000" b="1" i="0" u="none" strike="noStrike" dirty="0">
                        <a:solidFill>
                          <a:srgbClr val="FF0000"/>
                        </a:solidFill>
                        <a:effectLst/>
                        <a:latin typeface="宋体"/>
                      </a:endParaRPr>
                    </a:p>
                  </a:txBody>
                  <a:tcPr marL="9525" marR="9525" marT="9525" marB="0" anchor="ctr"/>
                </a:tc>
              </a:tr>
              <a:tr h="233388">
                <a:tc>
                  <a:txBody>
                    <a:bodyPr/>
                    <a:lstStyle/>
                    <a:p>
                      <a:pPr algn="l" fontAlgn="ctr"/>
                      <a:r>
                        <a:rPr lang="en-US" sz="2000" b="1" u="none" strike="noStrike" dirty="0" err="1" smtClean="0">
                          <a:effectLst/>
                        </a:rPr>
                        <a:t>Min.current</a:t>
                      </a:r>
                      <a:r>
                        <a:rPr lang="en-US" sz="2000" b="1" u="none" strike="noStrike" dirty="0" smtClean="0">
                          <a:effectLst/>
                        </a:rPr>
                        <a:t> </a:t>
                      </a:r>
                      <a:r>
                        <a:rPr lang="en-US" altLang="zh-CN" sz="2000" b="1" u="none" strike="noStrike" dirty="0" smtClean="0">
                          <a:effectLst/>
                        </a:rPr>
                        <a:t>(A)</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37</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80</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41</a:t>
                      </a:r>
                      <a:endParaRPr lang="en-US" altLang="zh-CN" sz="2000" b="1" i="0" u="none" strike="noStrike" dirty="0">
                        <a:solidFill>
                          <a:srgbClr val="000000"/>
                        </a:solidFill>
                        <a:effectLst/>
                        <a:latin typeface="宋体"/>
                      </a:endParaRPr>
                    </a:p>
                  </a:txBody>
                  <a:tcPr marL="9525" marR="9525" marT="9525" marB="0" anchor="ctr"/>
                </a:tc>
              </a:tr>
              <a:tr h="263503">
                <a:tc>
                  <a:txBody>
                    <a:bodyPr/>
                    <a:lstStyle/>
                    <a:p>
                      <a:pPr algn="l" fontAlgn="ctr"/>
                      <a:r>
                        <a:rPr lang="en-US" sz="2000" b="1" u="none" strike="noStrike">
                          <a:effectLst/>
                        </a:rPr>
                        <a:t>Conductor area (mm</a:t>
                      </a:r>
                      <a:r>
                        <a:rPr lang="en-US" sz="2000" b="1" u="none" strike="noStrike" baseline="30000">
                          <a:effectLst/>
                        </a:rPr>
                        <a:t>2</a:t>
                      </a:r>
                      <a:r>
                        <a:rPr lang="en-US" sz="2000" b="1" u="none" strike="noStrike">
                          <a:effectLst/>
                        </a:rPr>
                        <a:t>)</a:t>
                      </a:r>
                      <a:endParaRPr lang="en-US" sz="2000" b="1" i="0" u="none" strike="noStrike">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1000</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1348</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900</a:t>
                      </a:r>
                      <a:endParaRPr lang="en-US" altLang="zh-CN" sz="2000" b="1" i="0" u="none" strike="noStrike" dirty="0">
                        <a:solidFill>
                          <a:srgbClr val="000000"/>
                        </a:solidFill>
                        <a:effectLst/>
                        <a:latin typeface="宋体"/>
                      </a:endParaRPr>
                    </a:p>
                  </a:txBody>
                  <a:tcPr marL="9525" marR="9525" marT="9525" marB="0" anchor="ctr"/>
                </a:tc>
              </a:tr>
              <a:tr h="233388">
                <a:tc>
                  <a:txBody>
                    <a:bodyPr/>
                    <a:lstStyle/>
                    <a:p>
                      <a:pPr algn="l" fontAlgn="ctr"/>
                      <a:r>
                        <a:rPr lang="en-US" sz="2000" b="1" u="none" strike="noStrike" dirty="0" err="1" smtClean="0">
                          <a:effectLst/>
                        </a:rPr>
                        <a:t>Max.current</a:t>
                      </a:r>
                      <a:r>
                        <a:rPr lang="en-US" sz="2000" b="1" u="none" strike="noStrike" baseline="0" dirty="0">
                          <a:effectLst/>
                        </a:rPr>
                        <a:t> </a:t>
                      </a:r>
                      <a:r>
                        <a:rPr lang="en-US" sz="2000" b="1" u="none" strike="noStrike" dirty="0" smtClean="0">
                          <a:effectLst/>
                        </a:rPr>
                        <a:t>density(A/mm</a:t>
                      </a:r>
                      <a:r>
                        <a:rPr lang="en-US" sz="2000" b="1" u="none" strike="noStrike" baseline="30000" dirty="0" smtClean="0">
                          <a:effectLst/>
                        </a:rPr>
                        <a:t>2</a:t>
                      </a:r>
                      <a:r>
                        <a:rPr lang="en-US" sz="2000" b="1" u="none" strike="noStrike" dirty="0">
                          <a:effectLst/>
                        </a:rPr>
                        <a:t>)</a:t>
                      </a:r>
                      <a:endParaRPr lang="en-US"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0.43</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0.73</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u="none" strike="noStrike" dirty="0" smtClean="0">
                          <a:effectLst/>
                        </a:rPr>
                        <a:t>0.53</a:t>
                      </a:r>
                      <a:endParaRPr lang="en-US" altLang="zh-CN" sz="2000" b="1" i="0" u="none" strike="noStrike" dirty="0">
                        <a:solidFill>
                          <a:srgbClr val="000000"/>
                        </a:solidFill>
                        <a:effectLst/>
                        <a:latin typeface="宋体"/>
                      </a:endParaRPr>
                    </a:p>
                  </a:txBody>
                  <a:tcPr marL="9525" marR="9525" marT="9525" marB="0" anchor="ctr"/>
                </a:tc>
              </a:tr>
              <a:tr h="233388">
                <a:tc>
                  <a:txBody>
                    <a:bodyPr/>
                    <a:lstStyle/>
                    <a:p>
                      <a:pPr algn="l" fontAlgn="ctr"/>
                      <a:r>
                        <a:rPr lang="en-US" sz="2000" b="1" u="none" strike="noStrike" dirty="0">
                          <a:solidFill>
                            <a:srgbClr val="FF0000"/>
                          </a:solidFill>
                          <a:effectLst/>
                        </a:rPr>
                        <a:t>Max. power loss (W)</a:t>
                      </a:r>
                      <a:endParaRPr lang="en-US"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i="0" u="none" strike="noStrike" dirty="0" smtClean="0">
                          <a:solidFill>
                            <a:srgbClr val="FF0000"/>
                          </a:solidFill>
                          <a:effectLst/>
                          <a:latin typeface="+mn-lt"/>
                        </a:rPr>
                        <a:t>245</a:t>
                      </a:r>
                      <a:endParaRPr lang="en-US" altLang="zh-CN"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i="0" u="none" strike="noStrike" dirty="0" smtClean="0">
                          <a:solidFill>
                            <a:srgbClr val="FF0000"/>
                          </a:solidFill>
                          <a:effectLst/>
                          <a:latin typeface="+mn-lt"/>
                        </a:rPr>
                        <a:t>1350</a:t>
                      </a:r>
                      <a:endParaRPr lang="en-US" altLang="zh-CN"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i="0" u="none" strike="noStrike" dirty="0" smtClean="0">
                          <a:solidFill>
                            <a:srgbClr val="FF0000"/>
                          </a:solidFill>
                          <a:effectLst/>
                          <a:latin typeface="+mn-lt"/>
                        </a:rPr>
                        <a:t>1665</a:t>
                      </a:r>
                      <a:endParaRPr lang="en-US" altLang="zh-CN" sz="2000" b="1" i="0" u="none" strike="noStrike" dirty="0">
                        <a:solidFill>
                          <a:srgbClr val="FF0000"/>
                        </a:solidFill>
                        <a:effectLst/>
                        <a:latin typeface="宋体"/>
                      </a:endParaRPr>
                    </a:p>
                  </a:txBody>
                  <a:tcPr marL="9525" marR="9525" marT="9525" marB="0" anchor="ctr"/>
                </a:tc>
              </a:tr>
              <a:tr h="233388">
                <a:tc>
                  <a:txBody>
                    <a:bodyPr/>
                    <a:lstStyle/>
                    <a:p>
                      <a:pPr algn="l" fontAlgn="ctr"/>
                      <a:r>
                        <a:rPr lang="en-US" sz="2000" b="1" u="none" strike="noStrike" dirty="0">
                          <a:solidFill>
                            <a:srgbClr val="FF0000"/>
                          </a:solidFill>
                          <a:effectLst/>
                        </a:rPr>
                        <a:t>Avg. power loss </a:t>
                      </a:r>
                      <a:r>
                        <a:rPr lang="en-US" sz="2000" b="1" u="none" strike="noStrike" dirty="0" smtClean="0">
                          <a:solidFill>
                            <a:srgbClr val="FF0000"/>
                          </a:solidFill>
                          <a:effectLst/>
                        </a:rPr>
                        <a:t>(W)</a:t>
                      </a:r>
                      <a:endParaRPr lang="en-US"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u="none" strike="noStrike" kern="1200" dirty="0" smtClean="0">
                          <a:solidFill>
                            <a:srgbClr val="FF0000"/>
                          </a:solidFill>
                          <a:effectLst/>
                          <a:latin typeface="+mn-lt"/>
                          <a:ea typeface="+mn-ea"/>
                          <a:cs typeface="+mn-cs"/>
                        </a:rPr>
                        <a:t>98</a:t>
                      </a:r>
                      <a:endParaRPr lang="en-US" altLang="zh-CN" sz="2000" b="1" u="none" strike="noStrike" kern="1200" dirty="0">
                        <a:solidFill>
                          <a:srgbClr val="FF0000"/>
                        </a:solidFill>
                        <a:effectLst/>
                        <a:latin typeface="+mn-lt"/>
                        <a:ea typeface="+mn-ea"/>
                        <a:cs typeface="+mn-cs"/>
                      </a:endParaRPr>
                    </a:p>
                  </a:txBody>
                  <a:tcPr marL="9525" marR="9525" marT="9525" marB="0" anchor="ctr"/>
                </a:tc>
                <a:tc>
                  <a:txBody>
                    <a:bodyPr/>
                    <a:lstStyle/>
                    <a:p>
                      <a:pPr algn="ctr" fontAlgn="ctr"/>
                      <a:r>
                        <a:rPr lang="en-US" altLang="zh-CN" sz="2000" b="1" u="none" strike="noStrike" dirty="0" smtClean="0">
                          <a:solidFill>
                            <a:srgbClr val="FF0000"/>
                          </a:solidFill>
                          <a:effectLst/>
                        </a:rPr>
                        <a:t>540</a:t>
                      </a:r>
                      <a:endParaRPr lang="en-US" altLang="zh-CN"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i="0" u="none" strike="noStrike" dirty="0" smtClean="0">
                          <a:solidFill>
                            <a:srgbClr val="FF0000"/>
                          </a:solidFill>
                          <a:effectLst/>
                          <a:latin typeface="+mn-lt"/>
                        </a:rPr>
                        <a:t>666</a:t>
                      </a:r>
                      <a:endParaRPr lang="en-US" altLang="zh-CN" sz="2000" b="1" i="0" u="none" strike="noStrike" dirty="0">
                        <a:solidFill>
                          <a:srgbClr val="FF0000"/>
                        </a:solidFill>
                        <a:effectLst/>
                        <a:latin typeface="宋体"/>
                      </a:endParaRPr>
                    </a:p>
                  </a:txBody>
                  <a:tcPr marL="9525" marR="9525" marT="9525" marB="0" anchor="ctr"/>
                </a:tc>
              </a:tr>
              <a:tr h="233388">
                <a:tc>
                  <a:txBody>
                    <a:bodyPr/>
                    <a:lstStyle/>
                    <a:p>
                      <a:pPr algn="l" fontAlgn="ctr"/>
                      <a:r>
                        <a:rPr lang="en-US" sz="2000" b="1" u="none" strike="noStrike">
                          <a:solidFill>
                            <a:srgbClr val="FF0000"/>
                          </a:solidFill>
                          <a:effectLst/>
                        </a:rPr>
                        <a:t>Inductance (mH)</a:t>
                      </a:r>
                      <a:endParaRPr lang="en-US" sz="2000" b="1" i="0" u="none" strike="noStrike">
                        <a:solidFill>
                          <a:srgbClr val="FF0000"/>
                        </a:solidFill>
                        <a:effectLst/>
                        <a:latin typeface="宋体"/>
                      </a:endParaRPr>
                    </a:p>
                  </a:txBody>
                  <a:tcPr marL="9525" marR="9525" marT="9525" marB="0" anchor="ctr"/>
                </a:tc>
                <a:tc>
                  <a:txBody>
                    <a:bodyPr/>
                    <a:lstStyle/>
                    <a:p>
                      <a:pPr algn="ctr" fontAlgn="ctr"/>
                      <a:r>
                        <a:rPr lang="en-US" altLang="zh-CN" sz="2000" b="1" u="none" strike="noStrike" dirty="0" smtClean="0">
                          <a:solidFill>
                            <a:srgbClr val="FF0000"/>
                          </a:solidFill>
                          <a:effectLst/>
                        </a:rPr>
                        <a:t>0.32</a:t>
                      </a:r>
                      <a:endParaRPr lang="en-US" altLang="zh-CN"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u="none" strike="noStrike">
                          <a:solidFill>
                            <a:srgbClr val="FF0000"/>
                          </a:solidFill>
                          <a:effectLst/>
                        </a:rPr>
                        <a:t>0.36</a:t>
                      </a:r>
                      <a:endParaRPr lang="en-US" altLang="zh-CN" sz="2000" b="1" i="0" u="none" strike="noStrike">
                        <a:solidFill>
                          <a:srgbClr val="FF0000"/>
                        </a:solidFill>
                        <a:effectLst/>
                        <a:latin typeface="宋体"/>
                      </a:endParaRPr>
                    </a:p>
                  </a:txBody>
                  <a:tcPr marL="9525" marR="9525" marT="9525" marB="0" anchor="ctr"/>
                </a:tc>
                <a:tc>
                  <a:txBody>
                    <a:bodyPr/>
                    <a:lstStyle/>
                    <a:p>
                      <a:pPr algn="ctr" fontAlgn="ctr"/>
                      <a:r>
                        <a:rPr lang="en-US" altLang="zh-CN" sz="2000" b="1" u="none" strike="noStrike" dirty="0">
                          <a:solidFill>
                            <a:srgbClr val="FF0000"/>
                          </a:solidFill>
                          <a:effectLst/>
                        </a:rPr>
                        <a:t>1.5</a:t>
                      </a:r>
                      <a:endParaRPr lang="en-US" altLang="zh-CN" sz="2000" b="1" i="0" u="none" strike="noStrike" dirty="0">
                        <a:solidFill>
                          <a:srgbClr val="FF0000"/>
                        </a:solidFill>
                        <a:effectLst/>
                        <a:latin typeface="宋体"/>
                      </a:endParaRPr>
                    </a:p>
                  </a:txBody>
                  <a:tcPr marL="9525" marR="9525" marT="9525" marB="0" anchor="ctr"/>
                </a:tc>
              </a:tr>
              <a:tr h="233388">
                <a:tc>
                  <a:txBody>
                    <a:bodyPr/>
                    <a:lstStyle/>
                    <a:p>
                      <a:pPr algn="l" fontAlgn="ctr"/>
                      <a:r>
                        <a:rPr lang="en-US" sz="2000" b="1" u="none" strike="noStrike" dirty="0">
                          <a:effectLst/>
                        </a:rPr>
                        <a:t>Magnet </a:t>
                      </a:r>
                      <a:r>
                        <a:rPr lang="en-US" sz="2000" b="1" u="none" strike="noStrike" dirty="0" err="1" smtClean="0">
                          <a:effectLst/>
                        </a:rPr>
                        <a:t>size（mm</a:t>
                      </a:r>
                      <a:r>
                        <a:rPr lang="en-US" sz="2000" b="1" u="none" strike="noStrike" dirty="0">
                          <a:effectLst/>
                        </a:rPr>
                        <a:t>）</a:t>
                      </a:r>
                      <a:endParaRPr lang="en-US"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u="none" strike="noStrike" dirty="0" smtClean="0">
                          <a:effectLst/>
                        </a:rPr>
                        <a:t>330</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310</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360</a:t>
                      </a:r>
                      <a:endParaRPr lang="en-US" altLang="zh-CN" sz="2000" b="1" i="0" u="none" strike="noStrike" dirty="0">
                        <a:solidFill>
                          <a:srgbClr val="000000"/>
                        </a:solidFill>
                        <a:effectLst/>
                        <a:latin typeface="宋体"/>
                      </a:endParaRPr>
                    </a:p>
                  </a:txBody>
                  <a:tcPr marL="9525" marR="9525" marT="9525" marB="0" anchor="ctr"/>
                </a:tc>
              </a:tr>
              <a:tr h="233388">
                <a:tc>
                  <a:txBody>
                    <a:bodyPr/>
                    <a:lstStyle/>
                    <a:p>
                      <a:pPr algn="l" fontAlgn="ctr"/>
                      <a:r>
                        <a:rPr lang="en-US" sz="2000" b="1" u="none" strike="noStrike">
                          <a:effectLst/>
                        </a:rPr>
                        <a:t>Magnet length (mm)</a:t>
                      </a:r>
                      <a:endParaRPr lang="en-US" sz="2000" b="1" i="0" u="none" strike="noStrike">
                        <a:solidFill>
                          <a:srgbClr val="000000"/>
                        </a:solidFill>
                        <a:effectLst/>
                        <a:latin typeface="宋体"/>
                      </a:endParaRPr>
                    </a:p>
                  </a:txBody>
                  <a:tcPr marL="9525" marR="9525" marT="9525" marB="0" anchor="ctr"/>
                </a:tc>
                <a:tc>
                  <a:txBody>
                    <a:bodyPr/>
                    <a:lstStyle/>
                    <a:p>
                      <a:pPr algn="ctr" fontAlgn="ctr"/>
                      <a:r>
                        <a:rPr lang="en-US" altLang="zh-CN" sz="2000" b="1" u="none" strike="noStrike">
                          <a:effectLst/>
                        </a:rPr>
                        <a:t>4650</a:t>
                      </a:r>
                      <a:endParaRPr lang="en-US" altLang="zh-CN" sz="2000" b="1" i="0" u="none" strike="noStrike">
                        <a:solidFill>
                          <a:srgbClr val="000000"/>
                        </a:solidFill>
                        <a:effectLst/>
                        <a:latin typeface="宋体"/>
                      </a:endParaRPr>
                    </a:p>
                  </a:txBody>
                  <a:tcPr marL="9525" marR="9525" marT="9525" marB="0" anchor="ctr"/>
                </a:tc>
                <a:tc>
                  <a:txBody>
                    <a:bodyPr/>
                    <a:lstStyle/>
                    <a:p>
                      <a:pPr algn="ctr" fontAlgn="ctr"/>
                      <a:r>
                        <a:rPr lang="en-US" altLang="zh-CN" sz="2000" b="1" u="none" strike="noStrike">
                          <a:effectLst/>
                        </a:rPr>
                        <a:t>4632</a:t>
                      </a:r>
                      <a:endParaRPr lang="en-US" altLang="zh-CN" sz="2000" b="1" i="0" u="none" strike="noStrike">
                        <a:solidFill>
                          <a:srgbClr val="000000"/>
                        </a:solidFill>
                        <a:effectLst/>
                        <a:latin typeface="宋体"/>
                      </a:endParaRPr>
                    </a:p>
                  </a:txBody>
                  <a:tcPr marL="9525" marR="9525" marT="9525" marB="0" anchor="ctr"/>
                </a:tc>
                <a:tc>
                  <a:txBody>
                    <a:bodyPr/>
                    <a:lstStyle/>
                    <a:p>
                      <a:pPr algn="ctr" fontAlgn="ctr"/>
                      <a:r>
                        <a:rPr lang="en-US" altLang="zh-CN" sz="2000" b="1" u="none" strike="noStrike" dirty="0" smtClean="0">
                          <a:effectLst/>
                        </a:rPr>
                        <a:t>4865</a:t>
                      </a:r>
                      <a:endParaRPr lang="en-US" altLang="zh-CN" sz="2000" b="1" i="0" u="none" strike="noStrike" dirty="0">
                        <a:solidFill>
                          <a:srgbClr val="000000"/>
                        </a:solidFill>
                        <a:effectLst/>
                        <a:latin typeface="宋体"/>
                      </a:endParaRPr>
                    </a:p>
                  </a:txBody>
                  <a:tcPr marL="9525" marR="9525" marT="9525" marB="0" anchor="ctr"/>
                </a:tc>
              </a:tr>
              <a:tr h="233388">
                <a:tc>
                  <a:txBody>
                    <a:bodyPr/>
                    <a:lstStyle/>
                    <a:p>
                      <a:pPr algn="l" fontAlgn="ctr"/>
                      <a:r>
                        <a:rPr lang="en-US" sz="2000" b="1" u="none" strike="noStrike" dirty="0">
                          <a:effectLst/>
                        </a:rPr>
                        <a:t>Magnet weight (ton)</a:t>
                      </a:r>
                      <a:endParaRPr lang="en-US"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u="none" strike="noStrike" dirty="0">
                          <a:effectLst/>
                        </a:rPr>
                        <a:t>1.4</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1.1</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u="none" strike="noStrike" dirty="0" smtClean="0">
                          <a:effectLst/>
                        </a:rPr>
                        <a:t>0.65</a:t>
                      </a:r>
                      <a:endParaRPr lang="en-US" altLang="zh-CN" sz="2000" b="1" i="0" u="none" strike="noStrike" dirty="0">
                        <a:solidFill>
                          <a:srgbClr val="000000"/>
                        </a:solidFill>
                        <a:effectLst/>
                        <a:latin typeface="宋体"/>
                      </a:endParaRPr>
                    </a:p>
                  </a:txBody>
                  <a:tcPr marL="9525" marR="9525" marT="9525" marB="0" anchor="ctr"/>
                </a:tc>
              </a:tr>
            </a:tbl>
          </a:graphicData>
        </a:graphic>
      </p:graphicFrame>
      <p:sp>
        <p:nvSpPr>
          <p:cNvPr id="5" name="Rectangle 4"/>
          <p:cNvSpPr txBox="1">
            <a:spLocks noChangeArrowheads="1"/>
          </p:cNvSpPr>
          <p:nvPr/>
        </p:nvSpPr>
        <p:spPr>
          <a:xfrm>
            <a:off x="3695665" y="90455"/>
            <a:ext cx="5401602"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Designs of the dipole magnets</a:t>
            </a:r>
            <a:endParaRPr lang="en-US" altLang="zh-CN" b="1" dirty="0">
              <a:solidFill>
                <a:srgbClr val="0000FF"/>
              </a:solidFill>
              <a:ea typeface="华文楷体"/>
              <a:cs typeface="Times New Roman" pitchFamily="18" charset="0"/>
            </a:endParaRPr>
          </a:p>
        </p:txBody>
      </p:sp>
      <p:sp>
        <p:nvSpPr>
          <p:cNvPr id="6" name="Rectangle 4"/>
          <p:cNvSpPr txBox="1">
            <a:spLocks noChangeArrowheads="1"/>
          </p:cNvSpPr>
          <p:nvPr/>
        </p:nvSpPr>
        <p:spPr>
          <a:xfrm>
            <a:off x="3601682" y="861550"/>
            <a:ext cx="5935510" cy="6812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zh-CN" sz="2400" b="1" dirty="0" smtClean="0">
                <a:solidFill>
                  <a:srgbClr val="FF0000"/>
                </a:solidFill>
                <a:latin typeface="Times New Roman" pitchFamily="18" charset="0"/>
                <a:ea typeface="华文楷体"/>
                <a:cs typeface="Times New Roman" pitchFamily="18" charset="0"/>
              </a:rPr>
              <a:t>Main parameters of three dipole magnet</a:t>
            </a:r>
          </a:p>
        </p:txBody>
      </p:sp>
    </p:spTree>
    <p:extLst>
      <p:ext uri="{BB962C8B-B14F-4D97-AF65-F5344CB8AC3E}">
        <p14:creationId xmlns:p14="http://schemas.microsoft.com/office/powerpoint/2010/main" val="2049354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499831" y="649224"/>
            <a:ext cx="9587262" cy="30541"/>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458676" y="2283325"/>
            <a:ext cx="9628417" cy="1862048"/>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Ø"/>
              <a:defRPr/>
            </a:pPr>
            <a:r>
              <a:rPr lang="en-US" altLang="zh-CN" sz="2200" b="1" dirty="0" smtClean="0"/>
              <a:t>The magnet has the </a:t>
            </a:r>
            <a:r>
              <a:rPr lang="en-US" altLang="zh-CN" sz="2200" b="1" dirty="0"/>
              <a:t>upper and lower </a:t>
            </a:r>
            <a:r>
              <a:rPr lang="en-US" altLang="zh-CN" sz="2200" b="1" dirty="0" smtClean="0"/>
              <a:t>cores, which are stacked by the </a:t>
            </a:r>
            <a:r>
              <a:rPr lang="en-US" altLang="zh-CN" sz="2200" b="1" dirty="0" smtClean="0">
                <a:latin typeface="Times New Roman" panose="02020603050405020304" pitchFamily="18" charset="0"/>
              </a:rPr>
              <a:t>grain-oriented</a:t>
            </a:r>
            <a:r>
              <a:rPr lang="en-US" altLang="zh-CN" sz="2200" b="1" dirty="0" smtClean="0"/>
              <a:t> silicon steel and aluminum laminations with the </a:t>
            </a:r>
            <a:r>
              <a:rPr lang="en-US" altLang="zh-CN" sz="2200" b="1" dirty="0" err="1" smtClean="0"/>
              <a:t>thichness</a:t>
            </a:r>
            <a:r>
              <a:rPr lang="en-US" altLang="zh-CN" sz="2200" b="1" dirty="0" smtClean="0"/>
              <a:t> ratio of 1:1.</a:t>
            </a:r>
          </a:p>
          <a:p>
            <a:pPr marL="342900" indent="-342900" algn="just">
              <a:spcBef>
                <a:spcPts val="600"/>
              </a:spcBef>
              <a:buClr>
                <a:srgbClr val="FF0000"/>
              </a:buClr>
              <a:buFont typeface="Wingdings" panose="05000000000000000000" pitchFamily="2" charset="2"/>
              <a:buChar char="Ø"/>
              <a:defRPr/>
            </a:pPr>
            <a:r>
              <a:rPr lang="en-US" altLang="zh-CN" sz="2200" b="1" dirty="0"/>
              <a:t>To investigate the </a:t>
            </a:r>
            <a:r>
              <a:rPr lang="en-US" altLang="zh-CN" sz="2200" b="1" dirty="0" smtClean="0"/>
              <a:t>influence </a:t>
            </a:r>
            <a:r>
              <a:rPr lang="en-US" altLang="zh-CN" sz="2200" b="1" dirty="0"/>
              <a:t>of the holes in the pole </a:t>
            </a:r>
            <a:r>
              <a:rPr lang="en-US" altLang="zh-CN" sz="2200" b="1" dirty="0" smtClean="0"/>
              <a:t>areas, two kinds of laminations with and without holes are produced. So half of the cores is stacked by the laminations with the holes and half without holes.</a:t>
            </a:r>
            <a:endParaRPr lang="en-US" altLang="zh-CN" sz="2200" b="1" dirty="0"/>
          </a:p>
        </p:txBody>
      </p:sp>
      <p:sp>
        <p:nvSpPr>
          <p:cNvPr id="8" name="Rectangle 4"/>
          <p:cNvSpPr txBox="1">
            <a:spLocks noChangeArrowheads="1"/>
          </p:cNvSpPr>
          <p:nvPr/>
        </p:nvSpPr>
        <p:spPr>
          <a:xfrm>
            <a:off x="2861423" y="46349"/>
            <a:ext cx="8440561"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Fabrication </a:t>
            </a:r>
            <a:r>
              <a:rPr lang="en-US" altLang="zh-CN" b="1" dirty="0" smtClean="0">
                <a:solidFill>
                  <a:srgbClr val="0000FF"/>
                </a:solidFill>
                <a:ea typeface="华文楷体"/>
                <a:cs typeface="Times New Roman" pitchFamily="18" charset="0"/>
              </a:rPr>
              <a:t>of the subscale magnets</a:t>
            </a:r>
            <a:endParaRPr lang="en-US" altLang="zh-CN" b="1" dirty="0">
              <a:solidFill>
                <a:srgbClr val="0000FF"/>
              </a:solidFill>
              <a:ea typeface="华文楷体"/>
              <a:cs typeface="Times New Roman" pitchFamily="18" charset="0"/>
            </a:endParaRPr>
          </a:p>
        </p:txBody>
      </p:sp>
      <p:sp>
        <p:nvSpPr>
          <p:cNvPr id="9" name="Rectangle 8"/>
          <p:cNvSpPr>
            <a:spLocks noChangeArrowheads="1"/>
          </p:cNvSpPr>
          <p:nvPr/>
        </p:nvSpPr>
        <p:spPr bwMode="auto">
          <a:xfrm>
            <a:off x="1518119" y="679765"/>
            <a:ext cx="9568974" cy="1200329"/>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FF0000"/>
                </a:solidFill>
              </a:rPr>
              <a:t>To verify the designs of the dipole magnets, two kinds of subscale magnets are fabricated, one is the magnet with diluted iron core, another is the CT coil magnet without iron core. </a:t>
            </a:r>
            <a:endParaRPr lang="en-GB" altLang="zh-CN" sz="2400" b="1" dirty="0">
              <a:solidFill>
                <a:srgbClr val="FF0000"/>
              </a:solidFill>
            </a:endParaRPr>
          </a:p>
        </p:txBody>
      </p:sp>
      <p:sp>
        <p:nvSpPr>
          <p:cNvPr id="10" name="Rectangle 8"/>
          <p:cNvSpPr>
            <a:spLocks noChangeArrowheads="1"/>
          </p:cNvSpPr>
          <p:nvPr/>
        </p:nvSpPr>
        <p:spPr bwMode="auto">
          <a:xfrm>
            <a:off x="1458676" y="1858236"/>
            <a:ext cx="9458280"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0000FF"/>
                </a:solidFill>
              </a:rPr>
              <a:t>1) The subscale dipole magnet with diluted iron core</a:t>
            </a:r>
            <a:endParaRPr lang="en-GB" altLang="zh-CN" sz="2400" b="1" dirty="0">
              <a:solidFill>
                <a:srgbClr val="0000FF"/>
              </a:solidFill>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4601" y="4181949"/>
            <a:ext cx="2787520" cy="209064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27568" y="3833511"/>
            <a:ext cx="2090631" cy="2787508"/>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3646" y="4135700"/>
            <a:ext cx="2910840" cy="2183130"/>
          </a:xfrm>
          <a:prstGeom prst="rect">
            <a:avLst/>
          </a:prstGeom>
        </p:spPr>
      </p:pic>
    </p:spTree>
    <p:extLst>
      <p:ext uri="{BB962C8B-B14F-4D97-AF65-F5344CB8AC3E}">
        <p14:creationId xmlns:p14="http://schemas.microsoft.com/office/powerpoint/2010/main" val="748544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097280" y="694943"/>
            <a:ext cx="9939528" cy="1"/>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243799" y="755124"/>
            <a:ext cx="9407536" cy="1862048"/>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Ø"/>
              <a:defRPr/>
            </a:pPr>
            <a:r>
              <a:rPr lang="en-US" altLang="zh-CN" sz="2200" b="1" dirty="0" smtClean="0"/>
              <a:t>The magnet has two coils and each coil has two turns. The conductors of each turn are directly fabricated from the aluminum plates</a:t>
            </a:r>
          </a:p>
          <a:p>
            <a:pPr marL="342900" indent="-342900" algn="just">
              <a:spcBef>
                <a:spcPts val="600"/>
              </a:spcBef>
              <a:buClr>
                <a:srgbClr val="FF0000"/>
              </a:buClr>
              <a:buFont typeface="Wingdings" panose="05000000000000000000" pitchFamily="2" charset="2"/>
              <a:buChar char="Ø"/>
              <a:defRPr/>
            </a:pPr>
            <a:r>
              <a:rPr lang="en-US" altLang="zh-CN" sz="2200" b="1" dirty="0" smtClean="0"/>
              <a:t>Because the working voltage is not high, the G10 plates with thickness of 4mm are used for the insulation either from turn to turn or between the coils and cores. The test results show that it can stand 500V.</a:t>
            </a:r>
            <a:endParaRPr lang="en-US" altLang="zh-CN" sz="2200" b="1" dirty="0"/>
          </a:p>
        </p:txBody>
      </p:sp>
      <p:sp>
        <p:nvSpPr>
          <p:cNvPr id="12" name="Rectangle 4"/>
          <p:cNvSpPr txBox="1">
            <a:spLocks noChangeArrowheads="1"/>
          </p:cNvSpPr>
          <p:nvPr/>
        </p:nvSpPr>
        <p:spPr>
          <a:xfrm>
            <a:off x="2861423" y="46349"/>
            <a:ext cx="8440561"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Fabrication </a:t>
            </a:r>
            <a:r>
              <a:rPr lang="en-US" altLang="zh-CN" b="1" dirty="0" smtClean="0">
                <a:solidFill>
                  <a:srgbClr val="0000FF"/>
                </a:solidFill>
                <a:ea typeface="华文楷体"/>
                <a:cs typeface="Times New Roman" pitchFamily="18" charset="0"/>
              </a:rPr>
              <a:t>of the subscale magnets</a:t>
            </a:r>
            <a:endParaRPr lang="en-US" altLang="zh-CN" b="1" dirty="0">
              <a:solidFill>
                <a:srgbClr val="0000FF"/>
              </a:solidFill>
              <a:ea typeface="华文楷体"/>
              <a:cs typeface="Times New Roman" pitchFamily="18" charset="0"/>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93284" y="3043130"/>
            <a:ext cx="3407663" cy="2555747"/>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4959" y="2677351"/>
            <a:ext cx="4870248" cy="2977943"/>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2424" y="4810258"/>
            <a:ext cx="4235220" cy="1810430"/>
          </a:xfrm>
          <a:prstGeom prst="rect">
            <a:avLst/>
          </a:prstGeom>
        </p:spPr>
      </p:pic>
    </p:spTree>
    <p:extLst>
      <p:ext uri="{BB962C8B-B14F-4D97-AF65-F5344CB8AC3E}">
        <p14:creationId xmlns:p14="http://schemas.microsoft.com/office/powerpoint/2010/main" val="1618171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312372" y="679764"/>
            <a:ext cx="9774721" cy="18825"/>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302248" y="1197808"/>
            <a:ext cx="9458280" cy="2954655"/>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Ø"/>
              <a:defRPr/>
            </a:pPr>
            <a:r>
              <a:rPr lang="en-US" altLang="zh-CN" sz="2200" b="1" dirty="0" smtClean="0"/>
              <a:t>The inner and outer conductors of the CT coils are directly fabricated from two aluminum tubes with the right diameters.</a:t>
            </a:r>
          </a:p>
          <a:p>
            <a:pPr marL="342900" indent="-342900" algn="just">
              <a:spcBef>
                <a:spcPts val="600"/>
              </a:spcBef>
              <a:buClr>
                <a:srgbClr val="FF0000"/>
              </a:buClr>
              <a:buFont typeface="Wingdings" panose="05000000000000000000" pitchFamily="2" charset="2"/>
              <a:buChar char="Ø"/>
              <a:defRPr/>
            </a:pPr>
            <a:r>
              <a:rPr lang="en-US" altLang="zh-CN" sz="2200" b="1" dirty="0"/>
              <a:t>T</a:t>
            </a:r>
            <a:r>
              <a:rPr lang="en-US" altLang="zh-CN" sz="2200" b="1" dirty="0" smtClean="0"/>
              <a:t>he mechanical deformation of the fabricated conductors was too large to be accepted, so the conductors were carefully reformed before assembling into the coils.</a:t>
            </a:r>
          </a:p>
          <a:p>
            <a:pPr marL="342900" indent="-342900" algn="just">
              <a:spcBef>
                <a:spcPts val="600"/>
              </a:spcBef>
              <a:buClr>
                <a:srgbClr val="FF0000"/>
              </a:buClr>
              <a:buFont typeface="Wingdings" panose="05000000000000000000" pitchFamily="2" charset="2"/>
              <a:buChar char="Ø"/>
              <a:defRPr/>
            </a:pPr>
            <a:r>
              <a:rPr lang="en-US" altLang="zh-CN" sz="2200" b="1" dirty="0" smtClean="0"/>
              <a:t>The shielding cylinder was made from a long iron tube with inner diameter of 300mm, two long plates for the field adjustment at the top and bottom of cylinder were also made by iron.</a:t>
            </a:r>
            <a:endParaRPr lang="en-US" altLang="zh-CN" sz="2200" b="1" dirty="0"/>
          </a:p>
        </p:txBody>
      </p:sp>
      <p:sp>
        <p:nvSpPr>
          <p:cNvPr id="8" name="Rectangle 4"/>
          <p:cNvSpPr txBox="1">
            <a:spLocks noChangeArrowheads="1"/>
          </p:cNvSpPr>
          <p:nvPr/>
        </p:nvSpPr>
        <p:spPr>
          <a:xfrm>
            <a:off x="2861423" y="46349"/>
            <a:ext cx="6474601"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Fabrication </a:t>
            </a:r>
            <a:r>
              <a:rPr lang="en-US" altLang="zh-CN" b="1" dirty="0" smtClean="0">
                <a:solidFill>
                  <a:srgbClr val="0000FF"/>
                </a:solidFill>
                <a:ea typeface="华文楷体"/>
                <a:cs typeface="Times New Roman" pitchFamily="18" charset="0"/>
              </a:rPr>
              <a:t>of the subscale magnets</a:t>
            </a:r>
            <a:endParaRPr lang="en-US" altLang="zh-CN" b="1" dirty="0">
              <a:solidFill>
                <a:srgbClr val="0000FF"/>
              </a:solidFill>
              <a:ea typeface="华文楷体"/>
              <a:cs typeface="Times New Roman" pitchFamily="18" charset="0"/>
            </a:endParaRPr>
          </a:p>
        </p:txBody>
      </p:sp>
      <p:sp>
        <p:nvSpPr>
          <p:cNvPr id="10" name="Rectangle 8"/>
          <p:cNvSpPr>
            <a:spLocks noChangeArrowheads="1"/>
          </p:cNvSpPr>
          <p:nvPr/>
        </p:nvSpPr>
        <p:spPr bwMode="auto">
          <a:xfrm>
            <a:off x="1312372" y="764427"/>
            <a:ext cx="9458280"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a:solidFill>
                  <a:srgbClr val="0000FF"/>
                </a:solidFill>
              </a:rPr>
              <a:t>2</a:t>
            </a:r>
            <a:r>
              <a:rPr lang="en-US" altLang="zh-CN" sz="2400" b="1" dirty="0" smtClean="0">
                <a:solidFill>
                  <a:srgbClr val="0000FF"/>
                </a:solidFill>
              </a:rPr>
              <a:t>) The subscale CT dipole magnet without iron core</a:t>
            </a:r>
            <a:endParaRPr lang="en-GB" altLang="zh-CN" sz="2400" b="1" dirty="0">
              <a:solidFill>
                <a:srgbClr val="0000FF"/>
              </a:solidFill>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5820" y="4128750"/>
            <a:ext cx="2521613" cy="2404872"/>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184" y="4105890"/>
            <a:ext cx="3206496" cy="2404872"/>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7285" y="4133322"/>
            <a:ext cx="3224784" cy="2418588"/>
          </a:xfrm>
          <a:prstGeom prst="rect">
            <a:avLst/>
          </a:prstGeom>
        </p:spPr>
      </p:pic>
    </p:spTree>
    <p:extLst>
      <p:ext uri="{BB962C8B-B14F-4D97-AF65-F5344CB8AC3E}">
        <p14:creationId xmlns:p14="http://schemas.microsoft.com/office/powerpoint/2010/main" val="490897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498280" y="679765"/>
            <a:ext cx="9588813" cy="15179"/>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498280" y="791639"/>
            <a:ext cx="9458280" cy="2954655"/>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Ø"/>
              <a:defRPr/>
            </a:pPr>
            <a:r>
              <a:rPr lang="en-US" altLang="zh-CN" sz="2200" b="1" dirty="0" smtClean="0"/>
              <a:t>All the surfaces of the aluminum conductors were anodized for the insulation from turn to turn, the thickness of the anodized film is about 50 microns.</a:t>
            </a:r>
          </a:p>
          <a:p>
            <a:pPr marL="342900" indent="-342900" algn="just">
              <a:spcBef>
                <a:spcPts val="600"/>
              </a:spcBef>
              <a:buClr>
                <a:srgbClr val="FF0000"/>
              </a:buClr>
              <a:buFont typeface="Wingdings" panose="05000000000000000000" pitchFamily="2" charset="2"/>
              <a:buChar char="Ø"/>
              <a:defRPr/>
            </a:pPr>
            <a:r>
              <a:rPr lang="en-US" altLang="zh-CN" sz="2200" b="1" dirty="0" smtClean="0"/>
              <a:t>The inner and outer conductors of the coils were connected by the by-pass circular conductors, the anodized film of the connected touch surfaces was gotten rid of before the conductors were connected.</a:t>
            </a:r>
          </a:p>
          <a:p>
            <a:pPr marL="342900" indent="-342900" algn="just">
              <a:spcBef>
                <a:spcPts val="600"/>
              </a:spcBef>
              <a:buClr>
                <a:srgbClr val="FF0000"/>
              </a:buClr>
              <a:buFont typeface="Wingdings" panose="05000000000000000000" pitchFamily="2" charset="2"/>
              <a:buChar char="Ø"/>
              <a:defRPr/>
            </a:pPr>
            <a:r>
              <a:rPr lang="en-US" altLang="zh-CN" sz="2200" b="1" dirty="0" smtClean="0"/>
              <a:t>The final assembling errors of the CT coil dipole magnet were checked to be less than 50 microns.</a:t>
            </a:r>
            <a:endParaRPr lang="en-US" altLang="zh-CN" sz="2200" b="1" dirty="0"/>
          </a:p>
        </p:txBody>
      </p:sp>
      <p:sp>
        <p:nvSpPr>
          <p:cNvPr id="8" name="Rectangle 4"/>
          <p:cNvSpPr txBox="1">
            <a:spLocks noChangeArrowheads="1"/>
          </p:cNvSpPr>
          <p:nvPr/>
        </p:nvSpPr>
        <p:spPr>
          <a:xfrm>
            <a:off x="2843135" y="46349"/>
            <a:ext cx="7050673"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Fabrication </a:t>
            </a:r>
            <a:r>
              <a:rPr lang="en-US" altLang="zh-CN" b="1" dirty="0" smtClean="0">
                <a:solidFill>
                  <a:srgbClr val="0000FF"/>
                </a:solidFill>
                <a:ea typeface="华文楷体"/>
                <a:cs typeface="Times New Roman" pitchFamily="18" charset="0"/>
              </a:rPr>
              <a:t>of the subscale magnets</a:t>
            </a:r>
            <a:endParaRPr lang="en-US" altLang="zh-CN" b="1" dirty="0">
              <a:solidFill>
                <a:srgbClr val="0000FF"/>
              </a:solidFill>
              <a:ea typeface="华文楷体"/>
              <a:cs typeface="Times New Roman" pitchFamily="18"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9488" y="4069081"/>
            <a:ext cx="2837688" cy="2128266"/>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281" y="4069081"/>
            <a:ext cx="2785870" cy="2089402"/>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6408" y="4069081"/>
            <a:ext cx="2785869" cy="2089402"/>
          </a:xfrm>
          <a:prstGeom prst="rect">
            <a:avLst/>
          </a:prstGeom>
        </p:spPr>
      </p:pic>
    </p:spTree>
    <p:extLst>
      <p:ext uri="{BB962C8B-B14F-4D97-AF65-F5344CB8AC3E}">
        <p14:creationId xmlns:p14="http://schemas.microsoft.com/office/powerpoint/2010/main" val="1394368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353527" y="649224"/>
            <a:ext cx="9262657" cy="45720"/>
          </a:xfrm>
          <a:prstGeom prst="line">
            <a:avLst/>
          </a:prstGeom>
          <a:noFill/>
          <a:ln w="76200">
            <a:solidFill>
              <a:srgbClr val="FF6600"/>
            </a:solidFill>
            <a:round/>
            <a:headEnd/>
            <a:tailEnd/>
          </a:ln>
        </p:spPr>
        <p:txBody>
          <a:bodyPr/>
          <a:lstStyle/>
          <a:p>
            <a:endParaRPr lang="zh-CN" altLang="en-US"/>
          </a:p>
        </p:txBody>
      </p:sp>
      <p:sp>
        <p:nvSpPr>
          <p:cNvPr id="8" name="Rectangle 4"/>
          <p:cNvSpPr txBox="1">
            <a:spLocks noChangeArrowheads="1"/>
          </p:cNvSpPr>
          <p:nvPr/>
        </p:nvSpPr>
        <p:spPr>
          <a:xfrm>
            <a:off x="2916287" y="46349"/>
            <a:ext cx="6657481"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0000FF"/>
                </a:solidFill>
                <a:ea typeface="华文楷体"/>
                <a:cs typeface="Times New Roman" pitchFamily="18" charset="0"/>
              </a:rPr>
              <a:t>T</a:t>
            </a:r>
            <a:r>
              <a:rPr lang="en-US" altLang="zh-CN" b="1" dirty="0" smtClean="0">
                <a:solidFill>
                  <a:srgbClr val="0000FF"/>
                </a:solidFill>
                <a:ea typeface="华文楷体"/>
                <a:cs typeface="Times New Roman" pitchFamily="18" charset="0"/>
              </a:rPr>
              <a:t>est</a:t>
            </a:r>
            <a:r>
              <a:rPr lang="en-US" altLang="zh-CN" b="1" dirty="0" smtClean="0">
                <a:solidFill>
                  <a:srgbClr val="0000FF"/>
                </a:solidFill>
                <a:ea typeface="华文楷体"/>
                <a:cs typeface="Times New Roman" pitchFamily="18" charset="0"/>
              </a:rPr>
              <a:t> of the subscale dipole  magnets</a:t>
            </a:r>
            <a:endParaRPr lang="en-US" altLang="zh-CN" b="1" dirty="0">
              <a:solidFill>
                <a:srgbClr val="0000FF"/>
              </a:solidFill>
              <a:ea typeface="华文楷体"/>
              <a:cs typeface="Times New Roman" pitchFamily="18" charset="0"/>
            </a:endParaRPr>
          </a:p>
        </p:txBody>
      </p:sp>
      <p:sp>
        <p:nvSpPr>
          <p:cNvPr id="10" name="Rectangle 4"/>
          <p:cNvSpPr txBox="1">
            <a:spLocks noChangeArrowheads="1"/>
          </p:cNvSpPr>
          <p:nvPr/>
        </p:nvSpPr>
        <p:spPr>
          <a:xfrm>
            <a:off x="1353527" y="731218"/>
            <a:ext cx="7208574"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400" b="1" dirty="0" smtClean="0">
                <a:solidFill>
                  <a:srgbClr val="0000FF"/>
                </a:solidFill>
                <a:ea typeface="华文楷体"/>
                <a:cs typeface="Times New Roman" pitchFamily="18" charset="0"/>
              </a:rPr>
              <a:t>1) High </a:t>
            </a:r>
            <a:r>
              <a:rPr lang="en-US" altLang="zh-CN" sz="2400" b="1" dirty="0" smtClean="0">
                <a:solidFill>
                  <a:srgbClr val="0000FF"/>
                </a:solidFill>
                <a:ea typeface="华文楷体"/>
                <a:cs typeface="Times New Roman" pitchFamily="18" charset="0"/>
              </a:rPr>
              <a:t>precision field measurement system</a:t>
            </a:r>
            <a:endParaRPr lang="en-US" altLang="zh-CN" sz="2400" b="1" dirty="0">
              <a:solidFill>
                <a:srgbClr val="0000FF"/>
              </a:solidFill>
              <a:ea typeface="华文楷体"/>
              <a:cs typeface="Times New Roman" pitchFamily="18" charset="0"/>
            </a:endParaRPr>
          </a:p>
        </p:txBody>
      </p:sp>
      <p:sp>
        <p:nvSpPr>
          <p:cNvPr id="11" name="Rectangle 8"/>
          <p:cNvSpPr>
            <a:spLocks noChangeArrowheads="1"/>
          </p:cNvSpPr>
          <p:nvPr/>
        </p:nvSpPr>
        <p:spPr bwMode="auto">
          <a:xfrm>
            <a:off x="1446370" y="1132935"/>
            <a:ext cx="9398414" cy="1446550"/>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200" b="1" dirty="0" smtClean="0">
                <a:solidFill>
                  <a:srgbClr val="FF0000"/>
                </a:solidFill>
                <a:ea typeface="华文楷体"/>
                <a:cs typeface="Times New Roman" pitchFamily="18" charset="0"/>
              </a:rPr>
              <a:t>By exploring several international companies that can </a:t>
            </a:r>
            <a:r>
              <a:rPr lang="en-US" altLang="zh-CN" sz="2200" b="1" dirty="0" smtClean="0">
                <a:solidFill>
                  <a:srgbClr val="FF0000"/>
                </a:solidFill>
                <a:ea typeface="华文楷体"/>
                <a:cs typeface="Times New Roman" pitchFamily="18" charset="0"/>
              </a:rPr>
              <a:t>produce high precision </a:t>
            </a:r>
            <a:r>
              <a:rPr lang="en-US" altLang="zh-CN" sz="2200" b="1" dirty="0" smtClean="0">
                <a:solidFill>
                  <a:srgbClr val="FF0000"/>
                </a:solidFill>
                <a:ea typeface="华文楷体"/>
                <a:cs typeface="Times New Roman" pitchFamily="18" charset="0"/>
              </a:rPr>
              <a:t>Hall probe </a:t>
            </a:r>
            <a:r>
              <a:rPr lang="en-US" altLang="zh-CN" sz="2200" b="1" dirty="0" smtClean="0">
                <a:solidFill>
                  <a:srgbClr val="FF0000"/>
                </a:solidFill>
                <a:ea typeface="华文楷体"/>
                <a:cs typeface="Times New Roman" pitchFamily="18" charset="0"/>
              </a:rPr>
              <a:t>field </a:t>
            </a:r>
            <a:r>
              <a:rPr lang="en-US" altLang="zh-CN" sz="2200" b="1" dirty="0" smtClean="0">
                <a:solidFill>
                  <a:srgbClr val="FF0000"/>
                </a:solidFill>
                <a:ea typeface="华文楷体"/>
                <a:cs typeface="Times New Roman" pitchFamily="18" charset="0"/>
              </a:rPr>
              <a:t>measurement systems, </a:t>
            </a:r>
            <a:r>
              <a:rPr lang="en-US" altLang="zh-CN" sz="2200" b="1" dirty="0" smtClean="0">
                <a:solidFill>
                  <a:srgbClr val="FF0000"/>
                </a:solidFill>
                <a:ea typeface="华文楷体"/>
                <a:cs typeface="Times New Roman" pitchFamily="18" charset="0"/>
              </a:rPr>
              <a:t>the precision of </a:t>
            </a:r>
            <a:r>
              <a:rPr lang="en-US" altLang="zh-CN" sz="2200" b="1" dirty="0" smtClean="0">
                <a:solidFill>
                  <a:srgbClr val="FF0000"/>
                </a:solidFill>
                <a:ea typeface="华文楷体"/>
                <a:cs typeface="Times New Roman" pitchFamily="18" charset="0"/>
              </a:rPr>
              <a:t>o</a:t>
            </a:r>
            <a:r>
              <a:rPr lang="en-US" altLang="zh-CN" sz="2200" b="1" dirty="0" smtClean="0">
                <a:solidFill>
                  <a:srgbClr val="FF0000"/>
                </a:solidFill>
                <a:ea typeface="华文楷体"/>
                <a:cs typeface="Times New Roman" pitchFamily="18" charset="0"/>
              </a:rPr>
              <a:t>ne system</a:t>
            </a:r>
            <a:r>
              <a:rPr lang="en-US" altLang="zh-CN" sz="2000" b="1" dirty="0" smtClean="0">
                <a:solidFill>
                  <a:srgbClr val="FF0000"/>
                </a:solidFill>
                <a:ea typeface="华文楷体"/>
                <a:cs typeface="Times New Roman" pitchFamily="18" charset="0"/>
              </a:rPr>
              <a:t> </a:t>
            </a:r>
            <a:r>
              <a:rPr lang="en-US" altLang="zh-CN" sz="2000" b="1" dirty="0" smtClean="0">
                <a:solidFill>
                  <a:srgbClr val="FF0000"/>
                </a:solidFill>
                <a:ea typeface="华文楷体"/>
                <a:cs typeface="Times New Roman" pitchFamily="18" charset="0"/>
              </a:rPr>
              <a:t>f</a:t>
            </a:r>
            <a:r>
              <a:rPr lang="en-US" altLang="zh-CN" sz="2200" b="1" dirty="0">
                <a:solidFill>
                  <a:srgbClr val="FF0000"/>
                </a:solidFill>
                <a:ea typeface="华文楷体"/>
                <a:cs typeface="Times New Roman" pitchFamily="18" charset="0"/>
              </a:rPr>
              <a:t>rom</a:t>
            </a:r>
            <a:r>
              <a:rPr lang="en-US" altLang="zh-CN" sz="2000" b="1" dirty="0" smtClean="0">
                <a:solidFill>
                  <a:srgbClr val="FF0000"/>
                </a:solidFill>
                <a:ea typeface="华文楷体"/>
                <a:cs typeface="Times New Roman" pitchFamily="18" charset="0"/>
              </a:rPr>
              <a:t> </a:t>
            </a:r>
            <a:r>
              <a:rPr lang="en-US" altLang="zh-CN" sz="2200" b="1" dirty="0" smtClean="0">
                <a:solidFill>
                  <a:srgbClr val="0000FF"/>
                </a:solidFill>
                <a:ea typeface="华文楷体"/>
                <a:cs typeface="Times New Roman" pitchFamily="18" charset="0"/>
              </a:rPr>
              <a:t>F.W. Bell</a:t>
            </a:r>
            <a:r>
              <a:rPr lang="en-US" altLang="zh-CN" sz="2200" b="1" dirty="0">
                <a:solidFill>
                  <a:srgbClr val="0000FF"/>
                </a:solidFill>
                <a:ea typeface="华文楷体"/>
                <a:cs typeface="Times New Roman" pitchFamily="18" charset="0"/>
              </a:rPr>
              <a:t> </a:t>
            </a:r>
            <a:r>
              <a:rPr lang="en-US" altLang="zh-CN" sz="2200" b="1" dirty="0">
                <a:solidFill>
                  <a:srgbClr val="FF0000"/>
                </a:solidFill>
                <a:ea typeface="华文楷体"/>
                <a:cs typeface="Times New Roman" pitchFamily="18" charset="0"/>
              </a:rPr>
              <a:t>company</a:t>
            </a:r>
            <a:r>
              <a:rPr lang="en-US" altLang="zh-CN" sz="2000" b="1" dirty="0" smtClean="0">
                <a:solidFill>
                  <a:srgbClr val="FF0000"/>
                </a:solidFill>
                <a:ea typeface="华文楷体"/>
                <a:cs typeface="Times New Roman" pitchFamily="18" charset="0"/>
              </a:rPr>
              <a:t> </a:t>
            </a:r>
            <a:r>
              <a:rPr lang="en-US" altLang="zh-CN" sz="2200" b="1" dirty="0" smtClean="0">
                <a:solidFill>
                  <a:srgbClr val="FF0000"/>
                </a:solidFill>
                <a:ea typeface="华文楷体"/>
                <a:cs typeface="Times New Roman" pitchFamily="18" charset="0"/>
              </a:rPr>
              <a:t>was found to reach </a:t>
            </a:r>
            <a:r>
              <a:rPr lang="en-US" altLang="zh-CN" sz="2200" b="1" dirty="0" smtClean="0">
                <a:solidFill>
                  <a:srgbClr val="FF0000"/>
                </a:solidFill>
                <a:ea typeface="华文楷体"/>
                <a:cs typeface="Times New Roman" pitchFamily="18" charset="0"/>
              </a:rPr>
              <a:t>the </a:t>
            </a:r>
            <a:r>
              <a:rPr lang="en-US" altLang="zh-CN" sz="2200" b="1" dirty="0" smtClean="0">
                <a:solidFill>
                  <a:srgbClr val="FF0000"/>
                </a:solidFill>
                <a:ea typeface="华文楷体"/>
                <a:cs typeface="Times New Roman" pitchFamily="18" charset="0"/>
              </a:rPr>
              <a:t>requirement </a:t>
            </a:r>
            <a:r>
              <a:rPr lang="en-US" altLang="zh-CN" sz="2200" b="1" dirty="0" smtClean="0">
                <a:solidFill>
                  <a:srgbClr val="FF0000"/>
                </a:solidFill>
                <a:ea typeface="华文楷体"/>
                <a:cs typeface="Times New Roman" pitchFamily="18" charset="0"/>
              </a:rPr>
              <a:t>of the low field measurement. </a:t>
            </a:r>
            <a:endParaRPr lang="en-US" altLang="zh-CN" sz="2200" b="1" dirty="0">
              <a:solidFill>
                <a:srgbClr val="FF0000"/>
              </a:solidFill>
              <a:ea typeface="华文楷体"/>
              <a:cs typeface="Times New Roman" pitchFamily="18" charset="0"/>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9019" y="2710578"/>
            <a:ext cx="62388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198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300349" y="723863"/>
            <a:ext cx="9270116" cy="2"/>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477896" y="1884382"/>
            <a:ext cx="4915468" cy="3200876"/>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precision of the system is 0.006Gs in the first hour and 0.01Gs in the second hour. </a:t>
            </a:r>
          </a:p>
          <a:p>
            <a:pPr marL="342900" indent="-342900" algn="just">
              <a:spcBef>
                <a:spcPts val="12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precision is very sensitive to the temperature change of the lab. From the third hour, the temperature of the lab  changed 1</a:t>
            </a:r>
            <a:r>
              <a:rPr lang="en-US" altLang="zh-CN" sz="2400" b="1" baseline="30000" dirty="0" smtClean="0">
                <a:ea typeface="华文楷体"/>
                <a:cs typeface="Times New Roman" pitchFamily="18" charset="0"/>
              </a:rPr>
              <a:t>o</a:t>
            </a:r>
            <a:r>
              <a:rPr lang="en-US" altLang="zh-CN" sz="2400" b="1" dirty="0" smtClean="0">
                <a:ea typeface="华文楷体"/>
                <a:cs typeface="Times New Roman" pitchFamily="18" charset="0"/>
              </a:rPr>
              <a:t>C, the precision became 0.035Gs.</a:t>
            </a:r>
            <a:endParaRPr lang="en-US" altLang="zh-CN" sz="2400" b="1" dirty="0">
              <a:ea typeface="华文楷体"/>
              <a:cs typeface="Times New Roman" pitchFamily="18" charset="0"/>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5504" y="1643116"/>
            <a:ext cx="3319254" cy="199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5504" y="3639452"/>
            <a:ext cx="3319254" cy="199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p:cNvSpPr>
            <a:spLocks noChangeArrowheads="1"/>
          </p:cNvSpPr>
          <p:nvPr/>
        </p:nvSpPr>
        <p:spPr bwMode="auto">
          <a:xfrm>
            <a:off x="1560191" y="5638906"/>
            <a:ext cx="9010273" cy="830997"/>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FF0000"/>
                </a:solidFill>
                <a:ea typeface="华文楷体"/>
                <a:cs typeface="Times New Roman" pitchFamily="18" charset="0"/>
              </a:rPr>
              <a:t>To realize the precision of 0.01Gs, the temperature change in the lab should be controlled within </a:t>
            </a:r>
            <a:r>
              <a:rPr lang="en-US" altLang="zh-CN" sz="2400" b="1" dirty="0">
                <a:solidFill>
                  <a:srgbClr val="FF0000"/>
                </a:solidFill>
                <a:ea typeface="华文楷体"/>
                <a:cs typeface="Times New Roman" pitchFamily="18" charset="0"/>
              </a:rPr>
              <a:t>0.5</a:t>
            </a:r>
            <a:r>
              <a:rPr lang="en-US" altLang="zh-CN" sz="2400" b="1" baseline="30000" dirty="0">
                <a:solidFill>
                  <a:srgbClr val="FF0000"/>
                </a:solidFill>
                <a:ea typeface="华文楷体"/>
                <a:cs typeface="Times New Roman" pitchFamily="18" charset="0"/>
              </a:rPr>
              <a:t>o</a:t>
            </a:r>
            <a:r>
              <a:rPr lang="en-US" altLang="zh-CN" sz="2400" b="1" dirty="0">
                <a:solidFill>
                  <a:srgbClr val="FF0000"/>
                </a:solidFill>
                <a:ea typeface="华文楷体"/>
                <a:cs typeface="Times New Roman" pitchFamily="18" charset="0"/>
              </a:rPr>
              <a:t>C</a:t>
            </a:r>
          </a:p>
        </p:txBody>
      </p:sp>
      <p:sp>
        <p:nvSpPr>
          <p:cNvPr id="15" name="Rectangle 4"/>
          <p:cNvSpPr txBox="1">
            <a:spLocks noChangeArrowheads="1"/>
          </p:cNvSpPr>
          <p:nvPr/>
        </p:nvSpPr>
        <p:spPr>
          <a:xfrm>
            <a:off x="2916287" y="46349"/>
            <a:ext cx="6657481"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0000FF"/>
                </a:solidFill>
                <a:ea typeface="华文楷体"/>
                <a:cs typeface="Times New Roman" pitchFamily="18" charset="0"/>
              </a:rPr>
              <a:t>T</a:t>
            </a:r>
            <a:r>
              <a:rPr lang="en-US" altLang="zh-CN" b="1" dirty="0" smtClean="0">
                <a:solidFill>
                  <a:srgbClr val="0000FF"/>
                </a:solidFill>
                <a:ea typeface="华文楷体"/>
                <a:cs typeface="Times New Roman" pitchFamily="18" charset="0"/>
              </a:rPr>
              <a:t>est</a:t>
            </a:r>
            <a:r>
              <a:rPr lang="en-US" altLang="zh-CN" b="1" dirty="0" smtClean="0">
                <a:solidFill>
                  <a:srgbClr val="0000FF"/>
                </a:solidFill>
                <a:ea typeface="华文楷体"/>
                <a:cs typeface="Times New Roman" pitchFamily="18" charset="0"/>
              </a:rPr>
              <a:t> of the subscale dipole  magnets</a:t>
            </a:r>
            <a:endParaRPr lang="en-US" altLang="zh-CN" b="1" dirty="0">
              <a:solidFill>
                <a:srgbClr val="0000FF"/>
              </a:solidFill>
              <a:ea typeface="华文楷体"/>
              <a:cs typeface="Times New Roman" pitchFamily="18" charset="0"/>
            </a:endParaRPr>
          </a:p>
        </p:txBody>
      </p:sp>
      <p:sp>
        <p:nvSpPr>
          <p:cNvPr id="16" name="Rectangle 8"/>
          <p:cNvSpPr>
            <a:spLocks noChangeArrowheads="1"/>
          </p:cNvSpPr>
          <p:nvPr/>
        </p:nvSpPr>
        <p:spPr bwMode="auto">
          <a:xfrm>
            <a:off x="1300348" y="809061"/>
            <a:ext cx="9162288" cy="830997"/>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FF0000"/>
                </a:solidFill>
                <a:ea typeface="华文楷体"/>
                <a:cs typeface="Times New Roman" pitchFamily="18" charset="0"/>
              </a:rPr>
              <a:t>The performance of the </a:t>
            </a:r>
            <a:r>
              <a:rPr lang="en-US" altLang="zh-CN" sz="2400" b="1" dirty="0" smtClean="0">
                <a:solidFill>
                  <a:srgbClr val="FF0000"/>
                </a:solidFill>
                <a:ea typeface="华文楷体"/>
                <a:cs typeface="Times New Roman" pitchFamily="18" charset="0"/>
              </a:rPr>
              <a:t>measurement </a:t>
            </a:r>
            <a:r>
              <a:rPr lang="en-US" altLang="zh-CN" sz="2400" b="1" dirty="0" smtClean="0">
                <a:solidFill>
                  <a:srgbClr val="FF0000"/>
                </a:solidFill>
                <a:ea typeface="华文楷体"/>
                <a:cs typeface="Times New Roman" pitchFamily="18" charset="0"/>
              </a:rPr>
              <a:t>system was tested </a:t>
            </a:r>
            <a:r>
              <a:rPr lang="en-US" altLang="zh-CN" sz="2400" b="1" dirty="0" smtClean="0">
                <a:solidFill>
                  <a:srgbClr val="FF0000"/>
                </a:solidFill>
                <a:ea typeface="华文楷体"/>
                <a:cs typeface="Times New Roman" pitchFamily="18" charset="0"/>
              </a:rPr>
              <a:t>with a permanent magnet in </a:t>
            </a:r>
            <a:r>
              <a:rPr lang="en-US" altLang="zh-CN" sz="2400" b="1" dirty="0" smtClean="0">
                <a:solidFill>
                  <a:srgbClr val="FF0000"/>
                </a:solidFill>
                <a:ea typeface="华文楷体"/>
                <a:cs typeface="Times New Roman" pitchFamily="18" charset="0"/>
              </a:rPr>
              <a:t>the </a:t>
            </a:r>
            <a:r>
              <a:rPr lang="en-US" altLang="zh-CN" sz="2400" b="1" dirty="0" smtClean="0">
                <a:solidFill>
                  <a:srgbClr val="FF0000"/>
                </a:solidFill>
                <a:ea typeface="华文楷体"/>
                <a:cs typeface="Times New Roman" pitchFamily="18" charset="0"/>
              </a:rPr>
              <a:t>field measurement lab.</a:t>
            </a:r>
            <a:endParaRPr lang="en-US" altLang="zh-CN" sz="2400"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720515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300349" y="723863"/>
            <a:ext cx="9270116" cy="2"/>
          </a:xfrm>
          <a:prstGeom prst="line">
            <a:avLst/>
          </a:prstGeom>
          <a:noFill/>
          <a:ln w="76200">
            <a:solidFill>
              <a:srgbClr val="FF6600"/>
            </a:solidFill>
            <a:round/>
            <a:headEnd/>
            <a:tailEnd/>
          </a:ln>
        </p:spPr>
        <p:txBody>
          <a:bodyPr/>
          <a:lstStyle/>
          <a:p>
            <a:endParaRPr lang="zh-CN" altLang="en-US"/>
          </a:p>
        </p:txBody>
      </p:sp>
      <p:sp>
        <p:nvSpPr>
          <p:cNvPr id="14" name="Rectangle 8"/>
          <p:cNvSpPr>
            <a:spLocks noChangeArrowheads="1"/>
          </p:cNvSpPr>
          <p:nvPr/>
        </p:nvSpPr>
        <p:spPr bwMode="auto">
          <a:xfrm>
            <a:off x="1989960" y="5896326"/>
            <a:ext cx="9010273"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0000FF"/>
                </a:solidFill>
                <a:ea typeface="华文楷体"/>
                <a:cs typeface="Times New Roman" pitchFamily="18" charset="0"/>
              </a:rPr>
              <a:t>The CT coil dipole magnet was tested in the lab. last week.</a:t>
            </a:r>
            <a:endParaRPr lang="en-US" altLang="zh-CN" sz="2400" b="1" dirty="0">
              <a:solidFill>
                <a:srgbClr val="0000FF"/>
              </a:solidFill>
              <a:ea typeface="华文楷体"/>
              <a:cs typeface="Times New Roman" pitchFamily="18" charset="0"/>
            </a:endParaRPr>
          </a:p>
        </p:txBody>
      </p:sp>
      <p:sp>
        <p:nvSpPr>
          <p:cNvPr id="15" name="Rectangle 4"/>
          <p:cNvSpPr txBox="1">
            <a:spLocks noChangeArrowheads="1"/>
          </p:cNvSpPr>
          <p:nvPr/>
        </p:nvSpPr>
        <p:spPr>
          <a:xfrm>
            <a:off x="2916287" y="46349"/>
            <a:ext cx="6657481"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0000FF"/>
                </a:solidFill>
                <a:ea typeface="华文楷体"/>
                <a:cs typeface="Times New Roman" pitchFamily="18" charset="0"/>
              </a:rPr>
              <a:t>T</a:t>
            </a:r>
            <a:r>
              <a:rPr lang="en-US" altLang="zh-CN" b="1" dirty="0" smtClean="0">
                <a:solidFill>
                  <a:srgbClr val="0000FF"/>
                </a:solidFill>
                <a:ea typeface="华文楷体"/>
                <a:cs typeface="Times New Roman" pitchFamily="18" charset="0"/>
              </a:rPr>
              <a:t>est</a:t>
            </a:r>
            <a:r>
              <a:rPr lang="en-US" altLang="zh-CN" b="1" dirty="0" smtClean="0">
                <a:solidFill>
                  <a:srgbClr val="0000FF"/>
                </a:solidFill>
                <a:ea typeface="华文楷体"/>
                <a:cs typeface="Times New Roman" pitchFamily="18" charset="0"/>
              </a:rPr>
              <a:t> of the subscale dipole  magnets</a:t>
            </a:r>
            <a:endParaRPr lang="en-US" altLang="zh-CN" b="1" dirty="0">
              <a:solidFill>
                <a:srgbClr val="0000FF"/>
              </a:solidFill>
              <a:ea typeface="华文楷体"/>
              <a:cs typeface="Times New Roman" pitchFamily="18" charset="0"/>
            </a:endParaRPr>
          </a:p>
        </p:txBody>
      </p:sp>
      <p:sp>
        <p:nvSpPr>
          <p:cNvPr id="10" name="Rectangle 4"/>
          <p:cNvSpPr txBox="1">
            <a:spLocks noChangeArrowheads="1"/>
          </p:cNvSpPr>
          <p:nvPr/>
        </p:nvSpPr>
        <p:spPr>
          <a:xfrm>
            <a:off x="1300349" y="834159"/>
            <a:ext cx="7208574"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400" b="1" dirty="0">
                <a:solidFill>
                  <a:srgbClr val="0000FF"/>
                </a:solidFill>
                <a:ea typeface="华文楷体"/>
                <a:cs typeface="Times New Roman" pitchFamily="18" charset="0"/>
              </a:rPr>
              <a:t>2</a:t>
            </a:r>
            <a:r>
              <a:rPr lang="en-US" altLang="zh-CN" sz="2400" b="1" dirty="0" smtClean="0">
                <a:solidFill>
                  <a:srgbClr val="0000FF"/>
                </a:solidFill>
                <a:ea typeface="华文楷体"/>
                <a:cs typeface="Times New Roman" pitchFamily="18" charset="0"/>
              </a:rPr>
              <a:t>) Test of the CT coil dipole magnet without iron core</a:t>
            </a:r>
            <a:endParaRPr lang="en-US" altLang="zh-CN" sz="2400" b="1" dirty="0">
              <a:solidFill>
                <a:srgbClr val="0000FF"/>
              </a:solidFill>
              <a:ea typeface="华文楷体"/>
              <a:cs typeface="Times New Roman" pitchFamily="18"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971" y="1321986"/>
            <a:ext cx="6824757" cy="4437884"/>
          </a:xfrm>
          <a:prstGeom prst="rect">
            <a:avLst/>
          </a:prstGeom>
        </p:spPr>
      </p:pic>
    </p:spTree>
    <p:extLst>
      <p:ext uri="{BB962C8B-B14F-4D97-AF65-F5344CB8AC3E}">
        <p14:creationId xmlns:p14="http://schemas.microsoft.com/office/powerpoint/2010/main" val="3379263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03512" y="260648"/>
            <a:ext cx="8437562" cy="647700"/>
          </a:xfrm>
          <a:prstGeom prst="rect">
            <a:avLst/>
          </a:prstGeom>
        </p:spPr>
        <p:txBody>
          <a:bodyPr vert="horz" lIns="91440" tIns="45720" rIns="91440" bIns="45720" rtlCol="0" anchor="ctr">
            <a:normAutofit/>
          </a:bodyPr>
          <a:lstStyle/>
          <a:p>
            <a:pPr algn="ctr">
              <a:spcBef>
                <a:spcPct val="0"/>
              </a:spcBef>
              <a:defRPr/>
            </a:pPr>
            <a:r>
              <a:rPr lang="en-US" altLang="zh-CN" sz="3200" b="1" dirty="0" smtClean="0">
                <a:solidFill>
                  <a:srgbClr val="0000FF"/>
                </a:solidFill>
                <a:ea typeface="+mj-ea"/>
                <a:cs typeface="+mj-cs"/>
              </a:rPr>
              <a:t>Contents</a:t>
            </a:r>
            <a:endParaRPr lang="en-US" altLang="zh-CN" sz="3200" b="1" dirty="0">
              <a:solidFill>
                <a:srgbClr val="0000FF"/>
              </a:solidFill>
              <a:ea typeface="+mj-ea"/>
              <a:cs typeface="+mj-cs"/>
            </a:endParaRPr>
          </a:p>
        </p:txBody>
      </p:sp>
      <p:sp>
        <p:nvSpPr>
          <p:cNvPr id="7" name="Line 3"/>
          <p:cNvSpPr>
            <a:spLocks noChangeShapeType="1"/>
          </p:cNvSpPr>
          <p:nvPr/>
        </p:nvSpPr>
        <p:spPr bwMode="auto">
          <a:xfrm flipV="1">
            <a:off x="1591057" y="813816"/>
            <a:ext cx="9107424" cy="18288"/>
          </a:xfrm>
          <a:prstGeom prst="line">
            <a:avLst/>
          </a:prstGeom>
          <a:noFill/>
          <a:ln w="76200">
            <a:solidFill>
              <a:srgbClr val="FF6600"/>
            </a:solidFill>
            <a:round/>
            <a:headEnd/>
            <a:tailEnd/>
          </a:ln>
        </p:spPr>
        <p:txBody>
          <a:bodyPr/>
          <a:lstStyle/>
          <a:p>
            <a:endParaRPr lang="zh-CN" altLang="en-US"/>
          </a:p>
        </p:txBody>
      </p:sp>
      <p:sp>
        <p:nvSpPr>
          <p:cNvPr id="8" name="副标题 2"/>
          <p:cNvSpPr>
            <a:spLocks noGrp="1"/>
          </p:cNvSpPr>
          <p:nvPr>
            <p:ph type="subTitle" idx="1"/>
          </p:nvPr>
        </p:nvSpPr>
        <p:spPr>
          <a:xfrm>
            <a:off x="2029640" y="1303048"/>
            <a:ext cx="8239072" cy="4521680"/>
          </a:xfrm>
        </p:spPr>
        <p:txBody>
          <a:bodyPr>
            <a:noAutofit/>
          </a:bodyPr>
          <a:lstStyle/>
          <a:p>
            <a:pPr marL="457200" indent="-457200" algn="just">
              <a:spcBef>
                <a:spcPts val="1200"/>
              </a:spcBef>
              <a:buClr>
                <a:srgbClr val="FF0000"/>
              </a:buClr>
              <a:buFont typeface="Wingdings" pitchFamily="2" charset="2"/>
              <a:buChar char="Ø"/>
            </a:pP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Specifications and challenges</a:t>
            </a:r>
            <a:endPar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lgn="just">
              <a:spcBef>
                <a:spcPts val="1200"/>
              </a:spcBef>
              <a:buClr>
                <a:srgbClr val="FF0000"/>
              </a:buClr>
              <a:buFont typeface="Wingdings" pitchFamily="2" charset="2"/>
              <a:buChar char="Ø"/>
            </a:pP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Designs of the dipole magnet</a:t>
            </a:r>
            <a:endPar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lgn="just">
              <a:spcBef>
                <a:spcPts val="1200"/>
              </a:spcBef>
              <a:buClr>
                <a:srgbClr val="FF0000"/>
              </a:buClr>
              <a:buFont typeface="Wingdings" pitchFamily="2" charset="2"/>
              <a:buChar char="Ø"/>
            </a:pP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Fabrication of the subscale prototype magnets</a:t>
            </a:r>
            <a:endPar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lgn="just">
              <a:spcBef>
                <a:spcPts val="1200"/>
              </a:spcBef>
              <a:buClr>
                <a:srgbClr val="FF0000"/>
              </a:buClr>
              <a:buFont typeface="Wingdings" pitchFamily="2" charset="2"/>
              <a:buChar char="Ø"/>
            </a:pP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Test of </a:t>
            </a: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the </a:t>
            </a:r>
            <a:r>
              <a:rPr lang="en-US" altLang="zh-CN"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subscale prototype </a:t>
            </a: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dipole magnet</a:t>
            </a:r>
            <a:endParaRPr lang="en-US" altLang="zh-CN"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lgn="just">
              <a:spcBef>
                <a:spcPts val="1200"/>
              </a:spcBef>
              <a:buClr>
                <a:srgbClr val="FF0000"/>
              </a:buClr>
              <a:buFont typeface="Wingdings" pitchFamily="2" charset="2"/>
              <a:buChar char="Ø"/>
            </a:pP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Problems</a:t>
            </a:r>
            <a:endPar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lgn="just">
              <a:spcBef>
                <a:spcPts val="1200"/>
              </a:spcBef>
              <a:buClr>
                <a:srgbClr val="FF0000"/>
              </a:buClr>
              <a:buFont typeface="Wingdings" pitchFamily="2" charset="2"/>
              <a:buChar char="Ø"/>
            </a:pP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Summary</a:t>
            </a:r>
            <a:endParaRPr lang="en-US" altLang="zh-CN"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123252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300349" y="723863"/>
            <a:ext cx="9270116" cy="2"/>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221349" y="1229926"/>
            <a:ext cx="9349116" cy="2831544"/>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field precision at all level, especially at low field level of 28Gs, is better than the required value of 0.1%. </a:t>
            </a:r>
            <a:endParaRPr lang="en-US" altLang="zh-CN" sz="2400" b="1" dirty="0" smtClean="0">
              <a:ea typeface="华文楷体"/>
              <a:cs typeface="Times New Roman" pitchFamily="18" charset="0"/>
            </a:endParaRPr>
          </a:p>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magnet </a:t>
            </a:r>
            <a:r>
              <a:rPr lang="en-US" altLang="zh-CN" sz="2400" b="1" dirty="0">
                <a:ea typeface="华文楷体"/>
                <a:cs typeface="Times New Roman" pitchFamily="18" charset="0"/>
              </a:rPr>
              <a:t>i</a:t>
            </a:r>
            <a:r>
              <a:rPr lang="en-US" altLang="zh-CN" sz="2400" b="1" dirty="0" smtClean="0">
                <a:ea typeface="华文楷体"/>
                <a:cs typeface="Times New Roman" pitchFamily="18" charset="0"/>
              </a:rPr>
              <a:t>s excited for 3 times from 28Gs to 338Gs then back to 28Gs, the field reproducibility at all level is </a:t>
            </a:r>
            <a:r>
              <a:rPr lang="en-US" altLang="zh-CN" sz="2400" b="1" dirty="0">
                <a:ea typeface="华文楷体"/>
                <a:cs typeface="Times New Roman" pitchFamily="18" charset="0"/>
              </a:rPr>
              <a:t>better than the required value of </a:t>
            </a:r>
            <a:r>
              <a:rPr lang="en-US" altLang="zh-CN" sz="2400" b="1" dirty="0" smtClean="0">
                <a:ea typeface="华文楷体"/>
                <a:cs typeface="Times New Roman" pitchFamily="18" charset="0"/>
              </a:rPr>
              <a:t>5E-4.</a:t>
            </a:r>
          </a:p>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field precision and field reproducibility become worse when the field decreases.</a:t>
            </a:r>
            <a:endParaRPr lang="en-US" altLang="zh-CN" sz="2400" b="1" dirty="0">
              <a:ea typeface="华文楷体"/>
              <a:cs typeface="Times New Roman" pitchFamily="18" charset="0"/>
            </a:endParaRPr>
          </a:p>
        </p:txBody>
      </p:sp>
      <p:sp>
        <p:nvSpPr>
          <p:cNvPr id="15" name="Rectangle 4"/>
          <p:cNvSpPr txBox="1">
            <a:spLocks noChangeArrowheads="1"/>
          </p:cNvSpPr>
          <p:nvPr/>
        </p:nvSpPr>
        <p:spPr>
          <a:xfrm>
            <a:off x="2916287" y="46349"/>
            <a:ext cx="6657481"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0000FF"/>
                </a:solidFill>
                <a:ea typeface="华文楷体"/>
                <a:cs typeface="Times New Roman" pitchFamily="18" charset="0"/>
              </a:rPr>
              <a:t>T</a:t>
            </a:r>
            <a:r>
              <a:rPr lang="en-US" altLang="zh-CN" b="1" dirty="0" smtClean="0">
                <a:solidFill>
                  <a:srgbClr val="0000FF"/>
                </a:solidFill>
                <a:ea typeface="华文楷体"/>
                <a:cs typeface="Times New Roman" pitchFamily="18" charset="0"/>
              </a:rPr>
              <a:t>est</a:t>
            </a:r>
            <a:r>
              <a:rPr lang="en-US" altLang="zh-CN" b="1" dirty="0" smtClean="0">
                <a:solidFill>
                  <a:srgbClr val="0000FF"/>
                </a:solidFill>
                <a:ea typeface="华文楷体"/>
                <a:cs typeface="Times New Roman" pitchFamily="18" charset="0"/>
              </a:rPr>
              <a:t> of the subscale dipole  magnets</a:t>
            </a:r>
            <a:endParaRPr lang="en-US" altLang="zh-CN" b="1" dirty="0">
              <a:solidFill>
                <a:srgbClr val="0000FF"/>
              </a:solidFill>
              <a:ea typeface="华文楷体"/>
              <a:cs typeface="Times New Roman" pitchFamily="18" charset="0"/>
            </a:endParaRPr>
          </a:p>
        </p:txBody>
      </p:sp>
      <p:sp>
        <p:nvSpPr>
          <p:cNvPr id="16" name="Rectangle 8"/>
          <p:cNvSpPr>
            <a:spLocks noChangeArrowheads="1"/>
          </p:cNvSpPr>
          <p:nvPr/>
        </p:nvSpPr>
        <p:spPr bwMode="auto">
          <a:xfrm>
            <a:off x="1221349" y="768261"/>
            <a:ext cx="9162288"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FF0000"/>
                </a:solidFill>
                <a:ea typeface="华文楷体"/>
                <a:cs typeface="Times New Roman" pitchFamily="18" charset="0"/>
              </a:rPr>
              <a:t>The measurement results show, </a:t>
            </a:r>
            <a:endParaRPr lang="en-US" altLang="zh-CN" sz="2400" b="1" dirty="0">
              <a:solidFill>
                <a:srgbClr val="FF0000"/>
              </a:solidFill>
              <a:ea typeface="华文楷体"/>
              <a:cs typeface="Times New Roman" pitchFamily="18" charset="0"/>
            </a:endParaRPr>
          </a:p>
        </p:txBody>
      </p:sp>
      <p:pic>
        <p:nvPicPr>
          <p:cNvPr id="4" name="图片 3"/>
          <p:cNvPicPr>
            <a:picLocks noChangeAspect="1"/>
          </p:cNvPicPr>
          <p:nvPr/>
        </p:nvPicPr>
        <p:blipFill>
          <a:blip r:embed="rId2"/>
          <a:stretch>
            <a:fillRect/>
          </a:stretch>
        </p:blipFill>
        <p:spPr>
          <a:xfrm>
            <a:off x="6144443" y="4156011"/>
            <a:ext cx="3750089" cy="2358569"/>
          </a:xfrm>
          <a:prstGeom prst="rect">
            <a:avLst/>
          </a:prstGeom>
        </p:spPr>
      </p:pic>
      <p:pic>
        <p:nvPicPr>
          <p:cNvPr id="5" name="图片 4"/>
          <p:cNvPicPr>
            <a:picLocks noChangeAspect="1"/>
          </p:cNvPicPr>
          <p:nvPr/>
        </p:nvPicPr>
        <p:blipFill>
          <a:blip r:embed="rId3"/>
          <a:stretch>
            <a:fillRect/>
          </a:stretch>
        </p:blipFill>
        <p:spPr>
          <a:xfrm>
            <a:off x="1793328" y="4156011"/>
            <a:ext cx="3908069" cy="2398424"/>
          </a:xfrm>
          <a:prstGeom prst="rect">
            <a:avLst/>
          </a:prstGeom>
        </p:spPr>
      </p:pic>
    </p:spTree>
    <p:extLst>
      <p:ext uri="{BB962C8B-B14F-4D97-AF65-F5344CB8AC3E}">
        <p14:creationId xmlns:p14="http://schemas.microsoft.com/office/powerpoint/2010/main" val="1500318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300349" y="723863"/>
            <a:ext cx="9270116" cy="2"/>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111621" y="723863"/>
            <a:ext cx="9458844" cy="2385268"/>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reason that the magnet performance at low field level is worse than that at high field level is probably the influence of remnant field in the shielding cylinder and field adjustment plates</a:t>
            </a:r>
            <a:r>
              <a:rPr lang="en-US" altLang="zh-CN" sz="2400" b="1" dirty="0" smtClean="0">
                <a:ea typeface="华文楷体"/>
                <a:cs typeface="Times New Roman" pitchFamily="18" charset="0"/>
              </a:rPr>
              <a:t>.</a:t>
            </a:r>
          </a:p>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test results show that</a:t>
            </a:r>
            <a:r>
              <a:rPr lang="en-US" altLang="zh-CN" sz="2400" b="1" dirty="0">
                <a:ea typeface="华文楷体"/>
                <a:cs typeface="Times New Roman" pitchFamily="18" charset="0"/>
              </a:rPr>
              <a:t> </a:t>
            </a:r>
            <a:r>
              <a:rPr lang="en-US" altLang="zh-CN" sz="2400" b="1" dirty="0" smtClean="0">
                <a:ea typeface="华文楷体"/>
                <a:cs typeface="Times New Roman" pitchFamily="18" charset="0"/>
              </a:rPr>
              <a:t>the remnant field in the aperture of the magnet is not </a:t>
            </a:r>
            <a:r>
              <a:rPr lang="en-US" altLang="zh-CN" sz="2400" b="1" dirty="0">
                <a:ea typeface="华文楷体"/>
                <a:cs typeface="Times New Roman" pitchFamily="18" charset="0"/>
              </a:rPr>
              <a:t>only </a:t>
            </a:r>
            <a:r>
              <a:rPr lang="en-US" altLang="zh-CN" sz="2400" b="1" dirty="0" smtClean="0">
                <a:ea typeface="华文楷体"/>
                <a:cs typeface="Times New Roman" pitchFamily="18" charset="0"/>
              </a:rPr>
              <a:t>about 2.1Gs, but also not uniform along in the transverse direction after </a:t>
            </a:r>
            <a:r>
              <a:rPr lang="en-US" altLang="zh-CN" sz="2400" b="1" dirty="0">
                <a:ea typeface="华文楷体"/>
                <a:cs typeface="Times New Roman" pitchFamily="18" charset="0"/>
              </a:rPr>
              <a:t>the excited current decreases to zero</a:t>
            </a:r>
            <a:r>
              <a:rPr lang="en-US" altLang="zh-CN" sz="2400" b="1" dirty="0" smtClean="0">
                <a:ea typeface="华文楷体"/>
                <a:cs typeface="Times New Roman" pitchFamily="18" charset="0"/>
              </a:rPr>
              <a:t>.</a:t>
            </a:r>
            <a:endParaRPr lang="en-US" altLang="zh-CN" sz="2400" b="1" dirty="0">
              <a:ea typeface="华文楷体"/>
              <a:cs typeface="Times New Roman" pitchFamily="18" charset="0"/>
            </a:endParaRPr>
          </a:p>
        </p:txBody>
      </p:sp>
      <p:sp>
        <p:nvSpPr>
          <p:cNvPr id="15" name="Rectangle 4"/>
          <p:cNvSpPr txBox="1">
            <a:spLocks noChangeArrowheads="1"/>
          </p:cNvSpPr>
          <p:nvPr/>
        </p:nvSpPr>
        <p:spPr>
          <a:xfrm>
            <a:off x="2916287" y="46349"/>
            <a:ext cx="6657481"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0000FF"/>
                </a:solidFill>
                <a:ea typeface="华文楷体"/>
                <a:cs typeface="Times New Roman" pitchFamily="18" charset="0"/>
              </a:rPr>
              <a:t>T</a:t>
            </a:r>
            <a:r>
              <a:rPr lang="en-US" altLang="zh-CN" b="1" dirty="0" smtClean="0">
                <a:solidFill>
                  <a:srgbClr val="0000FF"/>
                </a:solidFill>
                <a:ea typeface="华文楷体"/>
                <a:cs typeface="Times New Roman" pitchFamily="18" charset="0"/>
              </a:rPr>
              <a:t>est</a:t>
            </a:r>
            <a:r>
              <a:rPr lang="en-US" altLang="zh-CN" b="1" dirty="0" smtClean="0">
                <a:solidFill>
                  <a:srgbClr val="0000FF"/>
                </a:solidFill>
                <a:ea typeface="华文楷体"/>
                <a:cs typeface="Times New Roman" pitchFamily="18" charset="0"/>
              </a:rPr>
              <a:t> of the subscale dipole  magnets</a:t>
            </a:r>
            <a:endParaRPr lang="en-US" altLang="zh-CN" b="1" dirty="0">
              <a:solidFill>
                <a:srgbClr val="0000FF"/>
              </a:solidFill>
              <a:ea typeface="华文楷体"/>
              <a:cs typeface="Times New Roman" pitchFamily="18" charset="0"/>
            </a:endParaRPr>
          </a:p>
        </p:txBody>
      </p:sp>
      <p:pic>
        <p:nvPicPr>
          <p:cNvPr id="3" name="图片 2"/>
          <p:cNvPicPr>
            <a:picLocks noChangeAspect="1"/>
          </p:cNvPicPr>
          <p:nvPr/>
        </p:nvPicPr>
        <p:blipFill>
          <a:blip r:embed="rId2"/>
          <a:stretch>
            <a:fillRect/>
          </a:stretch>
        </p:blipFill>
        <p:spPr>
          <a:xfrm>
            <a:off x="3491116" y="3265764"/>
            <a:ext cx="4699853" cy="2960309"/>
          </a:xfrm>
          <a:prstGeom prst="rect">
            <a:avLst/>
          </a:prstGeom>
        </p:spPr>
      </p:pic>
    </p:spTree>
    <p:extLst>
      <p:ext uri="{BB962C8B-B14F-4D97-AF65-F5344CB8AC3E}">
        <p14:creationId xmlns:p14="http://schemas.microsoft.com/office/powerpoint/2010/main" val="1179624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300349" y="649493"/>
            <a:ext cx="9745602" cy="74370"/>
          </a:xfrm>
          <a:prstGeom prst="line">
            <a:avLst/>
          </a:prstGeom>
          <a:noFill/>
          <a:ln w="76200">
            <a:solidFill>
              <a:srgbClr val="FF6600"/>
            </a:solidFill>
            <a:round/>
            <a:headEnd/>
            <a:tailEnd/>
          </a:ln>
        </p:spPr>
        <p:txBody>
          <a:bodyPr/>
          <a:lstStyle/>
          <a:p>
            <a:endParaRPr lang="zh-CN" altLang="en-US"/>
          </a:p>
        </p:txBody>
      </p:sp>
      <p:sp>
        <p:nvSpPr>
          <p:cNvPr id="15" name="Rectangle 4"/>
          <p:cNvSpPr txBox="1">
            <a:spLocks noChangeArrowheads="1"/>
          </p:cNvSpPr>
          <p:nvPr/>
        </p:nvSpPr>
        <p:spPr>
          <a:xfrm>
            <a:off x="2916287" y="46349"/>
            <a:ext cx="6657481"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0000FF"/>
                </a:solidFill>
                <a:ea typeface="华文楷体"/>
                <a:cs typeface="Times New Roman" pitchFamily="18" charset="0"/>
              </a:rPr>
              <a:t>T</a:t>
            </a:r>
            <a:r>
              <a:rPr lang="en-US" altLang="zh-CN" b="1" dirty="0" smtClean="0">
                <a:solidFill>
                  <a:srgbClr val="0000FF"/>
                </a:solidFill>
                <a:ea typeface="华文楷体"/>
                <a:cs typeface="Times New Roman" pitchFamily="18" charset="0"/>
              </a:rPr>
              <a:t>est</a:t>
            </a:r>
            <a:r>
              <a:rPr lang="en-US" altLang="zh-CN" b="1" dirty="0" smtClean="0">
                <a:solidFill>
                  <a:srgbClr val="0000FF"/>
                </a:solidFill>
                <a:ea typeface="华文楷体"/>
                <a:cs typeface="Times New Roman" pitchFamily="18" charset="0"/>
              </a:rPr>
              <a:t> of the subscale dipole  magnets</a:t>
            </a:r>
            <a:endParaRPr lang="en-US" altLang="zh-CN" b="1" dirty="0">
              <a:solidFill>
                <a:srgbClr val="0000FF"/>
              </a:solidFill>
              <a:ea typeface="华文楷体"/>
              <a:cs typeface="Times New Roman" pitchFamily="18" charset="0"/>
            </a:endParaRPr>
          </a:p>
        </p:txBody>
      </p:sp>
      <p:sp>
        <p:nvSpPr>
          <p:cNvPr id="6" name="Rectangle 4"/>
          <p:cNvSpPr txBox="1">
            <a:spLocks noChangeArrowheads="1"/>
          </p:cNvSpPr>
          <p:nvPr/>
        </p:nvSpPr>
        <p:spPr>
          <a:xfrm>
            <a:off x="1300349" y="834159"/>
            <a:ext cx="7208574"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400" b="1" dirty="0" smtClean="0">
                <a:solidFill>
                  <a:srgbClr val="0000FF"/>
                </a:solidFill>
                <a:ea typeface="华文楷体"/>
                <a:cs typeface="Times New Roman" pitchFamily="18" charset="0"/>
              </a:rPr>
              <a:t>3) Test of the dipole magnet with diluted iron core</a:t>
            </a:r>
            <a:endParaRPr lang="en-US" altLang="zh-CN" sz="2400" b="1" dirty="0">
              <a:solidFill>
                <a:srgbClr val="0000FF"/>
              </a:solidFill>
              <a:ea typeface="华文楷体"/>
              <a:cs typeface="Times New Roman" pitchFamily="18" charset="0"/>
            </a:endParaRPr>
          </a:p>
        </p:txBody>
      </p:sp>
      <p:sp>
        <p:nvSpPr>
          <p:cNvPr id="8" name="Rectangle 8"/>
          <p:cNvSpPr>
            <a:spLocks noChangeArrowheads="1"/>
          </p:cNvSpPr>
          <p:nvPr/>
        </p:nvSpPr>
        <p:spPr bwMode="auto">
          <a:xfrm>
            <a:off x="1399182" y="5389778"/>
            <a:ext cx="9948522" cy="830997"/>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FF0000"/>
                </a:solidFill>
                <a:ea typeface="华文楷体"/>
                <a:cs typeface="Times New Roman" pitchFamily="18" charset="0"/>
              </a:rPr>
              <a:t>Because the production of the dipole magnet with diluted iron core was just finished in the end of last week, the magnet has not been tested up to now.</a:t>
            </a:r>
            <a:endParaRPr lang="en-US" altLang="zh-CN" sz="2400" b="1" dirty="0">
              <a:solidFill>
                <a:srgbClr val="FF0000"/>
              </a:solidFill>
              <a:ea typeface="华文楷体"/>
              <a:cs typeface="Times New Roman" pitchFamily="18"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4171" y="1377843"/>
            <a:ext cx="5519344" cy="4139508"/>
          </a:xfrm>
          <a:prstGeom prst="rect">
            <a:avLst/>
          </a:prstGeom>
        </p:spPr>
      </p:pic>
    </p:spTree>
    <p:extLst>
      <p:ext uri="{BB962C8B-B14F-4D97-AF65-F5344CB8AC3E}">
        <p14:creationId xmlns:p14="http://schemas.microsoft.com/office/powerpoint/2010/main" val="2630992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351213" y="1771534"/>
            <a:ext cx="5872547" cy="4678204"/>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reason is that the </a:t>
            </a:r>
            <a:r>
              <a:rPr lang="en-US" altLang="zh-CN" sz="2400" b="1" dirty="0">
                <a:ea typeface="华文楷体"/>
                <a:cs typeface="Times New Roman" pitchFamily="18" charset="0"/>
              </a:rPr>
              <a:t>aluminum alloy not the pure aluminum </a:t>
            </a:r>
            <a:r>
              <a:rPr lang="en-US" altLang="zh-CN" sz="2400" b="1" dirty="0" smtClean="0">
                <a:ea typeface="华文楷体"/>
                <a:cs typeface="Times New Roman" pitchFamily="18" charset="0"/>
              </a:rPr>
              <a:t>was selected as the </a:t>
            </a:r>
            <a:r>
              <a:rPr lang="en-US" altLang="zh-CN" sz="2400" b="1" dirty="0" smtClean="0">
                <a:ea typeface="华文楷体"/>
                <a:cs typeface="Times New Roman" pitchFamily="18" charset="0"/>
              </a:rPr>
              <a:t>material of the conductors because of its good </a:t>
            </a:r>
            <a:r>
              <a:rPr lang="en-US" altLang="zh-CN" sz="2400" b="1" dirty="0">
                <a:ea typeface="华文楷体"/>
                <a:cs typeface="Times New Roman" pitchFamily="18" charset="0"/>
              </a:rPr>
              <a:t>mechanical </a:t>
            </a:r>
            <a:r>
              <a:rPr lang="en-US" altLang="zh-CN" sz="2400" b="1" dirty="0" smtClean="0">
                <a:ea typeface="华文楷体"/>
                <a:cs typeface="Times New Roman" pitchFamily="18" charset="0"/>
              </a:rPr>
              <a:t>properties when </a:t>
            </a:r>
            <a:r>
              <a:rPr lang="en-US" altLang="zh-CN" sz="2400" b="1" dirty="0">
                <a:ea typeface="华文楷体"/>
                <a:cs typeface="Times New Roman" pitchFamily="18" charset="0"/>
              </a:rPr>
              <a:t>the magnet was </a:t>
            </a:r>
            <a:r>
              <a:rPr lang="en-US" altLang="zh-CN" sz="2400" b="1" dirty="0" smtClean="0">
                <a:ea typeface="华文楷体"/>
                <a:cs typeface="Times New Roman" pitchFamily="18" charset="0"/>
              </a:rPr>
              <a:t>produced. </a:t>
            </a:r>
          </a:p>
          <a:p>
            <a:pPr marL="342900" indent="-342900" algn="just">
              <a:spcBef>
                <a:spcPts val="600"/>
              </a:spcBef>
              <a:buClr>
                <a:srgbClr val="FF0000"/>
              </a:buClr>
              <a:buFont typeface="Wingdings" panose="05000000000000000000" pitchFamily="2" charset="2"/>
              <a:buChar char="ü"/>
            </a:pPr>
            <a:r>
              <a:rPr lang="en-US" altLang="zh-CN" sz="2400" b="1" dirty="0">
                <a:ea typeface="华文楷体"/>
                <a:cs typeface="Times New Roman" pitchFamily="18" charset="0"/>
              </a:rPr>
              <a:t>T</a:t>
            </a:r>
            <a:r>
              <a:rPr lang="en-US" altLang="zh-CN" sz="2400" b="1" dirty="0" smtClean="0">
                <a:ea typeface="华文楷体"/>
                <a:cs typeface="Times New Roman" pitchFamily="18" charset="0"/>
              </a:rPr>
              <a:t>he resistivity of </a:t>
            </a:r>
            <a:r>
              <a:rPr lang="en-US" altLang="zh-CN" sz="2400" b="1" dirty="0">
                <a:ea typeface="华文楷体"/>
                <a:cs typeface="Times New Roman" pitchFamily="18" charset="0"/>
              </a:rPr>
              <a:t>the aluminum alloy</a:t>
            </a:r>
            <a:r>
              <a:rPr lang="en-US" altLang="zh-CN" sz="2400" b="1" dirty="0" smtClean="0">
                <a:ea typeface="华文楷体"/>
                <a:cs typeface="Times New Roman" pitchFamily="18" charset="0"/>
              </a:rPr>
              <a:t> is 1.6 times larger than </a:t>
            </a:r>
            <a:r>
              <a:rPr lang="en-US" altLang="zh-CN" sz="2400" b="1" dirty="0">
                <a:ea typeface="华文楷体"/>
                <a:cs typeface="Times New Roman" pitchFamily="18" charset="0"/>
              </a:rPr>
              <a:t>the pure </a:t>
            </a:r>
            <a:r>
              <a:rPr lang="en-US" altLang="zh-CN" sz="2400" b="1" dirty="0" smtClean="0">
                <a:ea typeface="华文楷体"/>
                <a:cs typeface="Times New Roman" pitchFamily="18" charset="0"/>
              </a:rPr>
              <a:t>aluminum, so the power loss of the coils increases by 1.6 times.</a:t>
            </a:r>
          </a:p>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In addition, the touch resistance of the contacted surfaces of the conductors is larger than the expected one.</a:t>
            </a:r>
            <a:endParaRPr lang="en-US" altLang="zh-CN" sz="2400" b="1" dirty="0">
              <a:ea typeface="华文楷体"/>
              <a:cs typeface="Times New Roman" pitchFamily="18" charset="0"/>
            </a:endParaRPr>
          </a:p>
        </p:txBody>
      </p:sp>
      <p:sp>
        <p:nvSpPr>
          <p:cNvPr id="15" name="Rectangle 4"/>
          <p:cNvSpPr txBox="1">
            <a:spLocks noChangeArrowheads="1"/>
          </p:cNvSpPr>
          <p:nvPr/>
        </p:nvSpPr>
        <p:spPr>
          <a:xfrm>
            <a:off x="2658805" y="142654"/>
            <a:ext cx="7198427"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Problems of the CT coil dipole magnet</a:t>
            </a:r>
            <a:endParaRPr lang="en-US" altLang="zh-CN" b="1" dirty="0">
              <a:solidFill>
                <a:srgbClr val="0000FF"/>
              </a:solidFill>
              <a:ea typeface="华文楷体"/>
              <a:cs typeface="Times New Roman" pitchFamily="18"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682" y="2347606"/>
            <a:ext cx="3807295" cy="2855471"/>
          </a:xfrm>
          <a:prstGeom prst="rect">
            <a:avLst/>
          </a:prstGeom>
        </p:spPr>
      </p:pic>
      <p:sp>
        <p:nvSpPr>
          <p:cNvPr id="4" name="矩形 3"/>
          <p:cNvSpPr/>
          <p:nvPr/>
        </p:nvSpPr>
        <p:spPr>
          <a:xfrm>
            <a:off x="1232341" y="940537"/>
            <a:ext cx="9902636" cy="830997"/>
          </a:xfrm>
          <a:prstGeom prst="rect">
            <a:avLst/>
          </a:prstGeom>
        </p:spPr>
        <p:txBody>
          <a:bodyPr wrap="square">
            <a:spAutoFit/>
          </a:bodyPr>
          <a:lstStyle/>
          <a:p>
            <a:pPr algn="just">
              <a:spcBef>
                <a:spcPts val="600"/>
              </a:spcBef>
              <a:buClr>
                <a:srgbClr val="FF0000"/>
              </a:buClr>
            </a:pPr>
            <a:r>
              <a:rPr lang="en-US" altLang="zh-CN" sz="2400" b="1" dirty="0">
                <a:solidFill>
                  <a:srgbClr val="FF0000"/>
                </a:solidFill>
                <a:ea typeface="华文楷体"/>
                <a:cs typeface="Times New Roman" pitchFamily="18" charset="0"/>
              </a:rPr>
              <a:t>A </a:t>
            </a:r>
            <a:r>
              <a:rPr lang="en-US" altLang="zh-CN" sz="2400" b="1" dirty="0" smtClean="0">
                <a:solidFill>
                  <a:srgbClr val="FF0000"/>
                </a:solidFill>
                <a:ea typeface="华文楷体"/>
                <a:cs typeface="Times New Roman" pitchFamily="18" charset="0"/>
              </a:rPr>
              <a:t>serious </a:t>
            </a:r>
            <a:r>
              <a:rPr lang="en-US" altLang="zh-CN" sz="2400" b="1" dirty="0">
                <a:solidFill>
                  <a:srgbClr val="FF0000"/>
                </a:solidFill>
                <a:ea typeface="华文楷体"/>
                <a:cs typeface="Times New Roman" pitchFamily="18" charset="0"/>
              </a:rPr>
              <a:t>problem </a:t>
            </a:r>
            <a:r>
              <a:rPr lang="en-US" altLang="zh-CN" sz="2400" b="1" dirty="0" smtClean="0">
                <a:solidFill>
                  <a:srgbClr val="FF0000"/>
                </a:solidFill>
                <a:ea typeface="华文楷体"/>
                <a:cs typeface="Times New Roman" pitchFamily="18" charset="0"/>
              </a:rPr>
              <a:t>is </a:t>
            </a:r>
            <a:r>
              <a:rPr lang="en-US" altLang="zh-CN" sz="2400" b="1" dirty="0">
                <a:solidFill>
                  <a:srgbClr val="FF0000"/>
                </a:solidFill>
                <a:ea typeface="华文楷体"/>
                <a:cs typeface="Times New Roman" pitchFamily="18" charset="0"/>
              </a:rPr>
              <a:t>that the temperature of the coils increases to 80</a:t>
            </a:r>
            <a:r>
              <a:rPr lang="en-US" altLang="zh-CN" sz="2400" b="1" baseline="30000" dirty="0">
                <a:solidFill>
                  <a:srgbClr val="FF0000"/>
                </a:solidFill>
                <a:ea typeface="华文楷体"/>
                <a:cs typeface="Times New Roman" pitchFamily="18" charset="0"/>
              </a:rPr>
              <a:t>o</a:t>
            </a:r>
            <a:r>
              <a:rPr lang="en-US" altLang="zh-CN" sz="2400" b="1" dirty="0">
                <a:solidFill>
                  <a:srgbClr val="FF0000"/>
                </a:solidFill>
                <a:ea typeface="华文楷体"/>
                <a:cs typeface="Times New Roman" pitchFamily="18" charset="0"/>
              </a:rPr>
              <a:t>C-100</a:t>
            </a:r>
            <a:r>
              <a:rPr lang="en-US" altLang="zh-CN" sz="2400" b="1" baseline="30000" dirty="0">
                <a:solidFill>
                  <a:srgbClr val="FF0000"/>
                </a:solidFill>
                <a:ea typeface="华文楷体"/>
                <a:cs typeface="Times New Roman" pitchFamily="18" charset="0"/>
              </a:rPr>
              <a:t>o</a:t>
            </a:r>
            <a:r>
              <a:rPr lang="en-US" altLang="zh-CN" sz="2400" b="1" dirty="0">
                <a:solidFill>
                  <a:srgbClr val="FF0000"/>
                </a:solidFill>
                <a:ea typeface="华文楷体"/>
                <a:cs typeface="Times New Roman" pitchFamily="18" charset="0"/>
              </a:rPr>
              <a:t>C when the field increases to high level.</a:t>
            </a:r>
          </a:p>
        </p:txBody>
      </p:sp>
    </p:spTree>
    <p:extLst>
      <p:ext uri="{BB962C8B-B14F-4D97-AF65-F5344CB8AC3E}">
        <p14:creationId xmlns:p14="http://schemas.microsoft.com/office/powerpoint/2010/main" val="2610400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300349" y="723863"/>
            <a:ext cx="9270116" cy="2"/>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300349" y="1263846"/>
            <a:ext cx="9235019" cy="2462213"/>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pure aluminum not aluminum alloy will be selected as the material of the conductors.</a:t>
            </a:r>
          </a:p>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Increasing the cross section areas of the conductors or considering to insert water cooling tube into the coils. </a:t>
            </a:r>
          </a:p>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Coating the silver film on the touch surfaces of the connected conductors.</a:t>
            </a:r>
          </a:p>
        </p:txBody>
      </p:sp>
      <p:sp>
        <p:nvSpPr>
          <p:cNvPr id="6" name="Rectangle 8"/>
          <p:cNvSpPr>
            <a:spLocks noChangeArrowheads="1"/>
          </p:cNvSpPr>
          <p:nvPr/>
        </p:nvSpPr>
        <p:spPr bwMode="auto">
          <a:xfrm>
            <a:off x="1259900" y="802181"/>
            <a:ext cx="9310565"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a:solidFill>
                  <a:srgbClr val="FF0000"/>
                </a:solidFill>
                <a:ea typeface="华文楷体"/>
                <a:cs typeface="Times New Roman" pitchFamily="18" charset="0"/>
              </a:rPr>
              <a:t>T</a:t>
            </a:r>
            <a:r>
              <a:rPr lang="en-US" altLang="zh-CN" sz="2400" b="1" dirty="0" smtClean="0">
                <a:solidFill>
                  <a:srgbClr val="FF0000"/>
                </a:solidFill>
                <a:ea typeface="华文楷体"/>
                <a:cs typeface="Times New Roman" pitchFamily="18" charset="0"/>
              </a:rPr>
              <a:t>o decrease the temperature of the coils at </a:t>
            </a:r>
            <a:r>
              <a:rPr lang="en-US" altLang="zh-CN" sz="2400" b="1" dirty="0" smtClean="0">
                <a:solidFill>
                  <a:srgbClr val="FF0000"/>
                </a:solidFill>
                <a:ea typeface="华文楷体"/>
                <a:cs typeface="Times New Roman" pitchFamily="18" charset="0"/>
              </a:rPr>
              <a:t>high field level in future, </a:t>
            </a:r>
            <a:endParaRPr lang="en-US" altLang="zh-CN" sz="2400" b="1" dirty="0">
              <a:solidFill>
                <a:srgbClr val="FF0000"/>
              </a:solidFill>
              <a:ea typeface="华文楷体"/>
              <a:cs typeface="Times New Roman" pitchFamily="18" charset="0"/>
            </a:endParaRPr>
          </a:p>
        </p:txBody>
      </p:sp>
      <p:sp>
        <p:nvSpPr>
          <p:cNvPr id="10" name="Rectangle 4"/>
          <p:cNvSpPr txBox="1">
            <a:spLocks noChangeArrowheads="1"/>
          </p:cNvSpPr>
          <p:nvPr/>
        </p:nvSpPr>
        <p:spPr>
          <a:xfrm>
            <a:off x="2658805" y="142654"/>
            <a:ext cx="7198427"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Problems of the CT coil dipole magnet</a:t>
            </a:r>
            <a:endParaRPr lang="en-US" altLang="zh-CN"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759949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300349" y="723863"/>
            <a:ext cx="9270116" cy="2"/>
          </a:xfrm>
          <a:prstGeom prst="line">
            <a:avLst/>
          </a:prstGeom>
          <a:noFill/>
          <a:ln w="76200">
            <a:solidFill>
              <a:srgbClr val="FF6600"/>
            </a:solidFill>
            <a:round/>
            <a:headEnd/>
            <a:tailEnd/>
          </a:ln>
        </p:spPr>
        <p:txBody>
          <a:bodyPr/>
          <a:lstStyle/>
          <a:p>
            <a:endParaRPr lang="zh-CN" altLang="en-US"/>
          </a:p>
        </p:txBody>
      </p:sp>
      <p:sp>
        <p:nvSpPr>
          <p:cNvPr id="6" name="Rectangle 8"/>
          <p:cNvSpPr>
            <a:spLocks noChangeArrowheads="1"/>
          </p:cNvSpPr>
          <p:nvPr/>
        </p:nvSpPr>
        <p:spPr bwMode="auto">
          <a:xfrm>
            <a:off x="1259900" y="834616"/>
            <a:ext cx="9310565" cy="1569660"/>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FF0000"/>
                </a:solidFill>
                <a:ea typeface="华文楷体"/>
                <a:cs typeface="Times New Roman" pitchFamily="18" charset="0"/>
              </a:rPr>
              <a:t>Another problem is that the performance of the CT coil dipole magnet is not as good as the expected due to the influence of the remnant field from the shielding cylinder and field adjustment plates, it can be improved</a:t>
            </a:r>
            <a:endParaRPr lang="en-US" altLang="zh-CN" sz="2400" b="1" dirty="0">
              <a:solidFill>
                <a:srgbClr val="FF0000"/>
              </a:solidFill>
              <a:ea typeface="华文楷体"/>
              <a:cs typeface="Times New Roman" pitchFamily="18" charset="0"/>
            </a:endParaRPr>
          </a:p>
        </p:txBody>
      </p:sp>
      <p:sp>
        <p:nvSpPr>
          <p:cNvPr id="8" name="Rectangle 8"/>
          <p:cNvSpPr>
            <a:spLocks noChangeArrowheads="1"/>
          </p:cNvSpPr>
          <p:nvPr/>
        </p:nvSpPr>
        <p:spPr bwMode="auto">
          <a:xfrm>
            <a:off x="1300349" y="2515028"/>
            <a:ext cx="9275468" cy="1277273"/>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By increasing the diameter of the shielding cylinder.</a:t>
            </a:r>
          </a:p>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By canceling the field adjustment plates at the top </a:t>
            </a:r>
            <a:r>
              <a:rPr lang="en-US" altLang="zh-CN" sz="2400" b="1" dirty="0">
                <a:ea typeface="华文楷体"/>
                <a:cs typeface="Times New Roman" pitchFamily="18" charset="0"/>
              </a:rPr>
              <a:t>and </a:t>
            </a:r>
            <a:r>
              <a:rPr lang="en-US" altLang="zh-CN" sz="2400" b="1" dirty="0" smtClean="0">
                <a:ea typeface="华文楷体"/>
                <a:cs typeface="Times New Roman" pitchFamily="18" charset="0"/>
              </a:rPr>
              <a:t>bottom of the shielding cylinder. </a:t>
            </a:r>
          </a:p>
        </p:txBody>
      </p:sp>
      <p:sp>
        <p:nvSpPr>
          <p:cNvPr id="10" name="Rectangle 4"/>
          <p:cNvSpPr txBox="1">
            <a:spLocks noChangeArrowheads="1"/>
          </p:cNvSpPr>
          <p:nvPr/>
        </p:nvSpPr>
        <p:spPr>
          <a:xfrm>
            <a:off x="2658805" y="142654"/>
            <a:ext cx="7198427"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Problems of the CT coil dipole magnet</a:t>
            </a:r>
            <a:endParaRPr lang="en-US" altLang="zh-CN"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2126016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353313" y="694944"/>
            <a:ext cx="9628632" cy="18288"/>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235987" y="975922"/>
            <a:ext cx="9574472" cy="5109091"/>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en-US" altLang="zh-CN" sz="2200" b="1" dirty="0" smtClean="0">
                <a:ea typeface="华文楷体"/>
                <a:cs typeface="Times New Roman" pitchFamily="18" charset="0"/>
              </a:rPr>
              <a:t>To reach the high precision both at low and high field level, three kinds of new designs for the CEPC booster dipole magnet were proposed and studied. </a:t>
            </a:r>
          </a:p>
          <a:p>
            <a:pPr marL="342900" indent="-342900" algn="just">
              <a:spcBef>
                <a:spcPts val="1200"/>
              </a:spcBef>
              <a:buClr>
                <a:srgbClr val="FF0000"/>
              </a:buClr>
              <a:buFont typeface="Wingdings" pitchFamily="2" charset="2"/>
              <a:buChar char="ü"/>
            </a:pPr>
            <a:r>
              <a:rPr lang="en-US" altLang="zh-CN" sz="2200" b="1" dirty="0" smtClean="0">
                <a:ea typeface="华文楷体"/>
                <a:cs typeface="Times New Roman" pitchFamily="18" charset="0"/>
              </a:rPr>
              <a:t>The magnet </a:t>
            </a:r>
            <a:r>
              <a:rPr lang="en-US" altLang="zh-CN" sz="2200" b="1" dirty="0">
                <a:ea typeface="华文楷体"/>
                <a:cs typeface="Times New Roman" pitchFamily="18" charset="0"/>
              </a:rPr>
              <a:t>with iron </a:t>
            </a:r>
            <a:r>
              <a:rPr lang="en-US" altLang="zh-CN" sz="2200" b="1" dirty="0" smtClean="0">
                <a:ea typeface="华文楷体"/>
                <a:cs typeface="Times New Roman" pitchFamily="18" charset="0"/>
              </a:rPr>
              <a:t>core has </a:t>
            </a:r>
            <a:r>
              <a:rPr lang="en-US" altLang="zh-CN" sz="2200" b="1" dirty="0">
                <a:ea typeface="华文楷体"/>
                <a:cs typeface="Times New Roman" pitchFamily="18" charset="0"/>
              </a:rPr>
              <a:t>high excitation efficiency at high field </a:t>
            </a:r>
            <a:r>
              <a:rPr lang="en-US" altLang="zh-CN" sz="2200" b="1" dirty="0" smtClean="0">
                <a:ea typeface="华文楷体"/>
                <a:cs typeface="Times New Roman" pitchFamily="18" charset="0"/>
              </a:rPr>
              <a:t>level but poor performance at low field level whereas the </a:t>
            </a:r>
            <a:r>
              <a:rPr lang="en-US" altLang="zh-CN" sz="2200" b="1" dirty="0">
                <a:ea typeface="华文楷体"/>
                <a:cs typeface="Times New Roman" pitchFamily="18" charset="0"/>
              </a:rPr>
              <a:t>magnet </a:t>
            </a:r>
            <a:r>
              <a:rPr lang="en-US" altLang="zh-CN" sz="2200" b="1" dirty="0" smtClean="0">
                <a:ea typeface="华文楷体"/>
                <a:cs typeface="Times New Roman" pitchFamily="18" charset="0"/>
              </a:rPr>
              <a:t>without </a:t>
            </a:r>
            <a:r>
              <a:rPr lang="en-US" altLang="zh-CN" sz="2200" b="1" dirty="0">
                <a:ea typeface="华文楷体"/>
                <a:cs typeface="Times New Roman" pitchFamily="18" charset="0"/>
              </a:rPr>
              <a:t>iron core has good performance at low field </a:t>
            </a:r>
            <a:r>
              <a:rPr lang="en-US" altLang="zh-CN" sz="2200" b="1" dirty="0" smtClean="0">
                <a:ea typeface="华文楷体"/>
                <a:cs typeface="Times New Roman" pitchFamily="18" charset="0"/>
              </a:rPr>
              <a:t>level but low </a:t>
            </a:r>
            <a:r>
              <a:rPr lang="en-US" altLang="zh-CN" sz="2200" b="1" dirty="0">
                <a:ea typeface="华文楷体"/>
                <a:cs typeface="Times New Roman" pitchFamily="18" charset="0"/>
              </a:rPr>
              <a:t>excitation efficiency at high field </a:t>
            </a:r>
            <a:r>
              <a:rPr lang="en-US" altLang="zh-CN" sz="2200" b="1" dirty="0" smtClean="0">
                <a:ea typeface="华文楷体"/>
                <a:cs typeface="Times New Roman" pitchFamily="18" charset="0"/>
              </a:rPr>
              <a:t>level.</a:t>
            </a:r>
            <a:endParaRPr lang="en-US" altLang="zh-CN" sz="2200" b="1" dirty="0">
              <a:ea typeface="华文楷体"/>
              <a:cs typeface="Times New Roman" pitchFamily="18" charset="0"/>
            </a:endParaRPr>
          </a:p>
          <a:p>
            <a:pPr marL="342900" indent="-342900" algn="just">
              <a:spcBef>
                <a:spcPts val="1200"/>
              </a:spcBef>
              <a:buClr>
                <a:srgbClr val="FF0000"/>
              </a:buClr>
              <a:buFont typeface="Wingdings" pitchFamily="2" charset="2"/>
              <a:buChar char="ü"/>
            </a:pPr>
            <a:r>
              <a:rPr lang="en-US" altLang="zh-CN" sz="2200" b="1" dirty="0" smtClean="0">
                <a:ea typeface="华文楷体"/>
                <a:cs typeface="Times New Roman" pitchFamily="18" charset="0"/>
              </a:rPr>
              <a:t>To verify the designs of the magnet, two kinds of subscale prototype dipole magnets with and without iron cores were fabricated. </a:t>
            </a:r>
          </a:p>
          <a:p>
            <a:pPr marL="342900" indent="-342900" algn="just">
              <a:spcBef>
                <a:spcPts val="1200"/>
              </a:spcBef>
              <a:buClr>
                <a:srgbClr val="FF0000"/>
              </a:buClr>
              <a:buFont typeface="Wingdings" pitchFamily="2" charset="2"/>
              <a:buChar char="ü"/>
            </a:pPr>
            <a:r>
              <a:rPr lang="en-US" altLang="zh-CN" sz="2200" b="1" dirty="0" smtClean="0">
                <a:ea typeface="华文楷体"/>
                <a:cs typeface="Times New Roman" pitchFamily="18" charset="0"/>
              </a:rPr>
              <a:t>The test results show that the CT coil dipole magnet without iron core has high precision and good reproducibility field both at low and high field level, which is satisfied with the requirements.</a:t>
            </a:r>
          </a:p>
          <a:p>
            <a:pPr marL="342900" indent="-342900" algn="just">
              <a:spcBef>
                <a:spcPts val="1200"/>
              </a:spcBef>
              <a:buClr>
                <a:srgbClr val="FF0000"/>
              </a:buClr>
              <a:buFont typeface="Wingdings" pitchFamily="2" charset="2"/>
              <a:buChar char="ü"/>
            </a:pPr>
            <a:r>
              <a:rPr lang="en-US" altLang="zh-CN" sz="2200" b="1" dirty="0" smtClean="0">
                <a:ea typeface="华文楷体"/>
                <a:cs typeface="Times New Roman" pitchFamily="18" charset="0"/>
              </a:rPr>
              <a:t>Two problems were found in the test of the CT coil dipole magnet and will be solved in full-scale prototype dipole </a:t>
            </a:r>
            <a:r>
              <a:rPr lang="en-US" altLang="zh-CN" sz="2200" b="1" dirty="0">
                <a:ea typeface="华文楷体"/>
                <a:cs typeface="Times New Roman" pitchFamily="18" charset="0"/>
              </a:rPr>
              <a:t>magnet </a:t>
            </a:r>
            <a:r>
              <a:rPr lang="en-US" altLang="zh-CN" sz="2200" b="1" dirty="0" smtClean="0">
                <a:ea typeface="华文楷体"/>
                <a:cs typeface="Times New Roman" pitchFamily="18" charset="0"/>
              </a:rPr>
              <a:t>in future. </a:t>
            </a:r>
            <a:endParaRPr lang="en-US" altLang="zh-CN" sz="2200" b="1" dirty="0">
              <a:ea typeface="华文楷体"/>
              <a:cs typeface="Times New Roman" pitchFamily="18" charset="0"/>
            </a:endParaRPr>
          </a:p>
        </p:txBody>
      </p:sp>
      <p:sp>
        <p:nvSpPr>
          <p:cNvPr id="10" name="Rectangle 4"/>
          <p:cNvSpPr txBox="1">
            <a:spLocks noChangeArrowheads="1"/>
          </p:cNvSpPr>
          <p:nvPr/>
        </p:nvSpPr>
        <p:spPr>
          <a:xfrm>
            <a:off x="4954496" y="91200"/>
            <a:ext cx="2137455"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0000FF"/>
                </a:solidFill>
                <a:ea typeface="华文楷体"/>
                <a:cs typeface="Times New Roman" pitchFamily="18" charset="0"/>
              </a:rPr>
              <a:t>Summary</a:t>
            </a:r>
          </a:p>
        </p:txBody>
      </p:sp>
    </p:spTree>
    <p:extLst>
      <p:ext uri="{BB962C8B-B14F-4D97-AF65-F5344CB8AC3E}">
        <p14:creationId xmlns:p14="http://schemas.microsoft.com/office/powerpoint/2010/main" val="1332720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2191512" y="2091627"/>
            <a:ext cx="8150352"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Thank you for your attention</a:t>
            </a:r>
            <a:r>
              <a:rPr lang="zh-CN" altLang="en-US" sz="5400"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5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783294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03512" y="260648"/>
            <a:ext cx="8437562" cy="647700"/>
          </a:xfrm>
          <a:prstGeom prst="rect">
            <a:avLst/>
          </a:prstGeom>
        </p:spPr>
        <p:txBody>
          <a:bodyPr vert="horz" lIns="91440" tIns="45720" rIns="91440" bIns="45720" rtlCol="0" anchor="ctr">
            <a:normAutofit/>
          </a:bodyPr>
          <a:lstStyle/>
          <a:p>
            <a:pPr algn="ctr">
              <a:spcBef>
                <a:spcPct val="0"/>
              </a:spcBef>
              <a:defRPr/>
            </a:pPr>
            <a:r>
              <a:rPr lang="en-US" altLang="zh-CN" sz="3200" b="1" dirty="0" smtClean="0">
                <a:solidFill>
                  <a:srgbClr val="0000FF"/>
                </a:solidFill>
                <a:ea typeface="华文楷体"/>
                <a:cs typeface="Times New Roman" pitchFamily="18" charset="0"/>
              </a:rPr>
              <a:t>Specifications and Challenges</a:t>
            </a:r>
            <a:endParaRPr lang="en-US" altLang="zh-CN" sz="3200" b="1" dirty="0">
              <a:solidFill>
                <a:srgbClr val="0000FF"/>
              </a:solidFill>
              <a:ea typeface="华文楷体"/>
              <a:cs typeface="Times New Roman" pitchFamily="18" charset="0"/>
            </a:endParaRPr>
          </a:p>
        </p:txBody>
      </p:sp>
      <p:sp>
        <p:nvSpPr>
          <p:cNvPr id="7" name="Line 3"/>
          <p:cNvSpPr>
            <a:spLocks noChangeShapeType="1"/>
          </p:cNvSpPr>
          <p:nvPr/>
        </p:nvSpPr>
        <p:spPr bwMode="auto">
          <a:xfrm flipV="1">
            <a:off x="1225297" y="821994"/>
            <a:ext cx="9729216" cy="0"/>
          </a:xfrm>
          <a:prstGeom prst="line">
            <a:avLst/>
          </a:prstGeom>
          <a:noFill/>
          <a:ln w="76200">
            <a:solidFill>
              <a:srgbClr val="FF6600"/>
            </a:solidFill>
            <a:round/>
            <a:headEnd/>
            <a:tailEnd/>
          </a:ln>
        </p:spPr>
        <p:txBody>
          <a:bodyPr/>
          <a:lstStyle/>
          <a:p>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352302246"/>
              </p:ext>
            </p:extLst>
          </p:nvPr>
        </p:nvGraphicFramePr>
        <p:xfrm>
          <a:off x="2999656" y="1162604"/>
          <a:ext cx="6336704" cy="2866461"/>
        </p:xfrm>
        <a:graphic>
          <a:graphicData uri="http://schemas.openxmlformats.org/drawingml/2006/table">
            <a:tbl>
              <a:tblPr firstRow="1" firstCol="1" bandRow="1">
                <a:tableStyleId>{5C22544A-7EE6-4342-B048-85BDC9FD1C3A}</a:tableStyleId>
              </a:tblPr>
              <a:tblGrid>
                <a:gridCol w="3024336"/>
                <a:gridCol w="3312368"/>
              </a:tblGrid>
              <a:tr h="283532">
                <a:tc>
                  <a:txBody>
                    <a:bodyPr/>
                    <a:lstStyle/>
                    <a:p>
                      <a:pPr>
                        <a:spcAft>
                          <a:spcPts val="0"/>
                        </a:spcAft>
                      </a:pPr>
                      <a:r>
                        <a:rPr lang="en-GB" sz="2000" dirty="0">
                          <a:effectLst/>
                        </a:rPr>
                        <a:t> </a:t>
                      </a:r>
                      <a:endParaRPr lang="zh-CN" sz="2000" dirty="0">
                        <a:effectLst/>
                        <a:latin typeface="Times New Roman"/>
                        <a:ea typeface="MS Mincho"/>
                        <a:cs typeface="Times New Roman"/>
                      </a:endParaRPr>
                    </a:p>
                  </a:txBody>
                  <a:tcPr marL="8255" marR="8255" marT="8255" marB="0" anchor="ctr"/>
                </a:tc>
                <a:tc>
                  <a:txBody>
                    <a:bodyPr/>
                    <a:lstStyle/>
                    <a:p>
                      <a:pPr algn="ctr">
                        <a:spcAft>
                          <a:spcPts val="0"/>
                        </a:spcAft>
                      </a:pPr>
                      <a:r>
                        <a:rPr lang="en-GB" sz="2000" dirty="0" smtClean="0">
                          <a:effectLst/>
                        </a:rPr>
                        <a:t>BST-63B</a:t>
                      </a:r>
                      <a:endParaRPr lang="zh-CN" sz="2000" dirty="0">
                        <a:effectLst/>
                        <a:latin typeface="Times New Roman"/>
                        <a:ea typeface="MS Mincho"/>
                        <a:cs typeface="Times New Roman"/>
                      </a:endParaRPr>
                    </a:p>
                  </a:txBody>
                  <a:tcPr marL="8255" marR="8255" marT="8255" marB="0" anchor="ctr"/>
                </a:tc>
              </a:tr>
              <a:tr h="283532">
                <a:tc>
                  <a:txBody>
                    <a:bodyPr/>
                    <a:lstStyle/>
                    <a:p>
                      <a:pPr>
                        <a:spcAft>
                          <a:spcPts val="0"/>
                        </a:spcAft>
                      </a:pPr>
                      <a:r>
                        <a:rPr lang="en-GB" sz="2000" dirty="0">
                          <a:effectLst/>
                        </a:rPr>
                        <a:t>Quantity</a:t>
                      </a:r>
                      <a:endParaRPr lang="zh-CN" sz="2000" dirty="0">
                        <a:effectLst/>
                        <a:latin typeface="Times New Roman"/>
                        <a:ea typeface="MS Mincho"/>
                        <a:cs typeface="Times New Roman"/>
                      </a:endParaRPr>
                    </a:p>
                  </a:txBody>
                  <a:tcPr marL="8255" marR="8255" marT="8255" marB="0" anchor="ctr"/>
                </a:tc>
                <a:tc>
                  <a:txBody>
                    <a:bodyPr/>
                    <a:lstStyle/>
                    <a:p>
                      <a:pPr algn="ctr">
                        <a:spcAft>
                          <a:spcPts val="0"/>
                        </a:spcAft>
                      </a:pPr>
                      <a:r>
                        <a:rPr lang="en-GB" sz="2000" dirty="0" smtClean="0">
                          <a:effectLst/>
                        </a:rPr>
                        <a:t>16320</a:t>
                      </a:r>
                      <a:endParaRPr lang="zh-CN" sz="2000" dirty="0">
                        <a:effectLst/>
                        <a:latin typeface="Times New Roman"/>
                        <a:ea typeface="MS Mincho"/>
                        <a:cs typeface="Times New Roman"/>
                      </a:endParaRPr>
                    </a:p>
                  </a:txBody>
                  <a:tcPr marL="8255" marR="8255" marT="8255" marB="0" anchor="ctr"/>
                </a:tc>
              </a:tr>
              <a:tr h="337538">
                <a:tc>
                  <a:txBody>
                    <a:bodyPr/>
                    <a:lstStyle/>
                    <a:p>
                      <a:pPr>
                        <a:spcAft>
                          <a:spcPts val="0"/>
                        </a:spcAft>
                      </a:pPr>
                      <a:r>
                        <a:rPr lang="en-GB" sz="2000" dirty="0">
                          <a:effectLst/>
                        </a:rPr>
                        <a:t>Minimum field (</a:t>
                      </a:r>
                      <a:r>
                        <a:rPr lang="en-GB" sz="2000" dirty="0" err="1">
                          <a:effectLst/>
                        </a:rPr>
                        <a:t>Gs</a:t>
                      </a:r>
                      <a:r>
                        <a:rPr lang="en-GB" sz="2000" dirty="0">
                          <a:effectLst/>
                        </a:rPr>
                        <a:t>)</a:t>
                      </a:r>
                      <a:endParaRPr lang="zh-CN" sz="2000" dirty="0">
                        <a:effectLst/>
                        <a:latin typeface="Times New Roman"/>
                        <a:ea typeface="MS Mincho"/>
                        <a:cs typeface="Times New Roman"/>
                      </a:endParaRPr>
                    </a:p>
                  </a:txBody>
                  <a:tcPr marL="8255" marR="8255" marT="8255" marB="0" anchor="ctr"/>
                </a:tc>
                <a:tc>
                  <a:txBody>
                    <a:bodyPr/>
                    <a:lstStyle/>
                    <a:p>
                      <a:pPr algn="ctr">
                        <a:spcAft>
                          <a:spcPts val="0"/>
                        </a:spcAft>
                      </a:pPr>
                      <a:r>
                        <a:rPr lang="en-GB" sz="2000" dirty="0" smtClean="0">
                          <a:effectLst/>
                        </a:rPr>
                        <a:t>2</a:t>
                      </a:r>
                      <a:r>
                        <a:rPr lang="en-US" altLang="zh-CN" sz="2000" dirty="0" smtClean="0">
                          <a:effectLst/>
                        </a:rPr>
                        <a:t>8</a:t>
                      </a:r>
                      <a:r>
                        <a:rPr lang="en-GB" sz="2000" dirty="0" smtClean="0">
                          <a:effectLst/>
                        </a:rPr>
                        <a:t> </a:t>
                      </a:r>
                      <a:endParaRPr lang="zh-CN" sz="2000" dirty="0">
                        <a:effectLst/>
                        <a:latin typeface="Times New Roman"/>
                        <a:ea typeface="MS Mincho"/>
                        <a:cs typeface="Times New Roman"/>
                      </a:endParaRPr>
                    </a:p>
                  </a:txBody>
                  <a:tcPr marL="8255" marR="8255" marT="8255" marB="0" anchor="ctr"/>
                </a:tc>
              </a:tr>
              <a:tr h="337538">
                <a:tc>
                  <a:txBody>
                    <a:bodyPr/>
                    <a:lstStyle/>
                    <a:p>
                      <a:pPr>
                        <a:spcAft>
                          <a:spcPts val="0"/>
                        </a:spcAft>
                      </a:pPr>
                      <a:r>
                        <a:rPr lang="en-GB" sz="2000">
                          <a:effectLst/>
                        </a:rPr>
                        <a:t>Maximum field (Gs)</a:t>
                      </a:r>
                      <a:endParaRPr lang="zh-CN" sz="20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000" dirty="0" smtClean="0">
                          <a:effectLst/>
                          <a:latin typeface="+mn-lt"/>
                          <a:ea typeface="+mn-ea"/>
                          <a:cs typeface="+mn-cs"/>
                        </a:rPr>
                        <a:t>338</a:t>
                      </a:r>
                      <a:endParaRPr lang="zh-CN" sz="2000" dirty="0">
                        <a:effectLst/>
                        <a:latin typeface="Times New Roman"/>
                        <a:ea typeface="MS Mincho"/>
                        <a:cs typeface="Times New Roman"/>
                      </a:endParaRPr>
                    </a:p>
                  </a:txBody>
                  <a:tcPr marL="8255" marR="8255" marT="8255" marB="0" anchor="ctr"/>
                </a:tc>
              </a:tr>
              <a:tr h="283532">
                <a:tc>
                  <a:txBody>
                    <a:bodyPr/>
                    <a:lstStyle/>
                    <a:p>
                      <a:pPr>
                        <a:spcAft>
                          <a:spcPts val="0"/>
                        </a:spcAft>
                      </a:pPr>
                      <a:r>
                        <a:rPr lang="en-GB" sz="2000">
                          <a:effectLst/>
                        </a:rPr>
                        <a:t>Gap (mm)</a:t>
                      </a:r>
                      <a:endParaRPr lang="zh-CN" sz="20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000" dirty="0" smtClean="0">
                          <a:effectLst/>
                          <a:latin typeface="+mn-lt"/>
                          <a:ea typeface="+mn-ea"/>
                          <a:cs typeface="+mn-cs"/>
                        </a:rPr>
                        <a:t>63</a:t>
                      </a:r>
                      <a:endParaRPr lang="zh-CN" sz="2000" dirty="0">
                        <a:effectLst/>
                        <a:latin typeface="Times New Roman"/>
                        <a:ea typeface="MS Mincho"/>
                        <a:cs typeface="Times New Roman"/>
                      </a:endParaRPr>
                    </a:p>
                  </a:txBody>
                  <a:tcPr marL="8255" marR="8255" marT="8255" marB="0" anchor="ctr"/>
                </a:tc>
              </a:tr>
              <a:tr h="283532">
                <a:tc>
                  <a:txBody>
                    <a:bodyPr/>
                    <a:lstStyle/>
                    <a:p>
                      <a:pPr>
                        <a:spcAft>
                          <a:spcPts val="0"/>
                        </a:spcAft>
                      </a:pPr>
                      <a:r>
                        <a:rPr lang="en-GB" sz="2000">
                          <a:effectLst/>
                        </a:rPr>
                        <a:t>Magnetic Length (mm)</a:t>
                      </a:r>
                      <a:endParaRPr lang="zh-CN" sz="20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000" dirty="0" smtClean="0">
                          <a:effectLst/>
                          <a:latin typeface="+mn-lt"/>
                          <a:ea typeface="+mn-ea"/>
                          <a:cs typeface="+mn-cs"/>
                        </a:rPr>
                        <a:t>4700</a:t>
                      </a:r>
                      <a:endParaRPr lang="zh-CN" sz="2000" dirty="0">
                        <a:effectLst/>
                        <a:latin typeface="Times New Roman"/>
                        <a:ea typeface="MS Mincho"/>
                        <a:cs typeface="Times New Roman"/>
                      </a:endParaRPr>
                    </a:p>
                  </a:txBody>
                  <a:tcPr marL="8255" marR="8255" marT="8255" marB="0" anchor="ctr"/>
                </a:tc>
              </a:tr>
              <a:tr h="283532">
                <a:tc>
                  <a:txBody>
                    <a:bodyPr/>
                    <a:lstStyle/>
                    <a:p>
                      <a:pPr>
                        <a:spcAft>
                          <a:spcPts val="0"/>
                        </a:spcAft>
                      </a:pPr>
                      <a:r>
                        <a:rPr lang="en-GB" sz="2000">
                          <a:effectLst/>
                        </a:rPr>
                        <a:t>Good field region (mm)</a:t>
                      </a:r>
                      <a:endParaRPr lang="zh-CN" sz="20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000" dirty="0" smtClean="0">
                          <a:effectLst/>
                          <a:latin typeface="+mn-lt"/>
                          <a:ea typeface="+mn-ea"/>
                          <a:cs typeface="+mn-cs"/>
                        </a:rPr>
                        <a:t>55</a:t>
                      </a:r>
                      <a:endParaRPr lang="zh-CN" sz="2000" dirty="0">
                        <a:effectLst/>
                        <a:latin typeface="Times New Roman"/>
                        <a:ea typeface="MS Mincho"/>
                        <a:cs typeface="Times New Roman"/>
                      </a:endParaRPr>
                    </a:p>
                  </a:txBody>
                  <a:tcPr marL="8255" marR="8255" marT="8255" marB="0" anchor="ctr"/>
                </a:tc>
              </a:tr>
              <a:tr h="283532">
                <a:tc>
                  <a:txBody>
                    <a:bodyPr/>
                    <a:lstStyle/>
                    <a:p>
                      <a:pPr>
                        <a:spcAft>
                          <a:spcPts val="0"/>
                        </a:spcAft>
                      </a:pPr>
                      <a:r>
                        <a:rPr lang="en-GB" sz="2000">
                          <a:effectLst/>
                        </a:rPr>
                        <a:t>Field uniformity</a:t>
                      </a:r>
                      <a:endParaRPr lang="zh-CN" sz="2000">
                        <a:effectLst/>
                        <a:latin typeface="Times New Roman"/>
                        <a:ea typeface="MS Mincho"/>
                        <a:cs typeface="Times New Roman"/>
                      </a:endParaRPr>
                    </a:p>
                  </a:txBody>
                  <a:tcPr marL="8255" marR="8255" marT="8255" marB="0" anchor="ctr"/>
                </a:tc>
                <a:tc>
                  <a:txBody>
                    <a:bodyPr/>
                    <a:lstStyle/>
                    <a:p>
                      <a:pPr algn="ctr">
                        <a:spcAft>
                          <a:spcPts val="0"/>
                        </a:spcAft>
                      </a:pPr>
                      <a:r>
                        <a:rPr lang="en-GB" sz="2000" dirty="0">
                          <a:effectLst/>
                        </a:rPr>
                        <a:t>0.1%</a:t>
                      </a:r>
                      <a:endParaRPr lang="zh-CN" sz="2000" dirty="0">
                        <a:effectLst/>
                        <a:latin typeface="Times New Roman"/>
                        <a:ea typeface="MS Mincho"/>
                        <a:cs typeface="Times New Roman"/>
                      </a:endParaRPr>
                    </a:p>
                  </a:txBody>
                  <a:tcPr marL="8255" marR="8255" marT="8255" marB="0" anchor="ctr"/>
                </a:tc>
              </a:tr>
              <a:tr h="283532">
                <a:tc>
                  <a:txBody>
                    <a:bodyPr/>
                    <a:lstStyle/>
                    <a:p>
                      <a:pPr>
                        <a:spcAft>
                          <a:spcPts val="0"/>
                        </a:spcAft>
                      </a:pPr>
                      <a:r>
                        <a:rPr lang="en-US" altLang="zh-CN" sz="2000" dirty="0" smtClean="0">
                          <a:effectLst/>
                          <a:latin typeface="Times New Roman"/>
                          <a:ea typeface="MS Mincho"/>
                          <a:cs typeface="Times New Roman"/>
                        </a:rPr>
                        <a:t>Field reproducibility</a:t>
                      </a:r>
                      <a:endParaRPr lang="zh-CN" sz="2000" dirty="0">
                        <a:effectLst/>
                        <a:latin typeface="Times New Roman"/>
                        <a:ea typeface="MS Mincho"/>
                        <a:cs typeface="Times New Roman"/>
                      </a:endParaRPr>
                    </a:p>
                  </a:txBody>
                  <a:tcPr marL="8255" marR="8255" marT="8255" marB="0" anchor="ctr"/>
                </a:tc>
                <a:tc>
                  <a:txBody>
                    <a:bodyPr/>
                    <a:lstStyle/>
                    <a:p>
                      <a:pPr algn="ctr">
                        <a:spcAft>
                          <a:spcPts val="0"/>
                        </a:spcAft>
                      </a:pPr>
                      <a:r>
                        <a:rPr lang="en-US" altLang="zh-CN" sz="2000" dirty="0" smtClean="0">
                          <a:effectLst/>
                          <a:latin typeface="Times New Roman"/>
                          <a:ea typeface="MS Mincho"/>
                          <a:cs typeface="Times New Roman"/>
                        </a:rPr>
                        <a:t>0.05%</a:t>
                      </a:r>
                      <a:endParaRPr lang="zh-CN" sz="2000" dirty="0">
                        <a:effectLst/>
                        <a:latin typeface="Times New Roman"/>
                        <a:ea typeface="MS Mincho"/>
                        <a:cs typeface="Times New Roman"/>
                      </a:endParaRPr>
                    </a:p>
                  </a:txBody>
                  <a:tcPr marL="8255" marR="8255" marT="8255" marB="0" anchor="ctr"/>
                </a:tc>
              </a:tr>
            </a:tbl>
          </a:graphicData>
        </a:graphic>
      </p:graphicFrame>
      <p:sp>
        <p:nvSpPr>
          <p:cNvPr id="8" name="副标题 2"/>
          <p:cNvSpPr>
            <a:spLocks noGrp="1"/>
          </p:cNvSpPr>
          <p:nvPr>
            <p:ph type="subTitle" idx="1"/>
          </p:nvPr>
        </p:nvSpPr>
        <p:spPr>
          <a:xfrm>
            <a:off x="2063552" y="4293096"/>
            <a:ext cx="8352928" cy="2160240"/>
          </a:xfrm>
        </p:spPr>
        <p:txBody>
          <a:bodyPr>
            <a:noAutofit/>
          </a:bodyPr>
          <a:lstStyle/>
          <a:p>
            <a:pPr marL="457200" indent="-457200" algn="just"/>
            <a:r>
              <a:rPr lang="en-US" altLang="zh-CN" sz="2200" b="1" dirty="0">
                <a:solidFill>
                  <a:srgbClr val="FF0000"/>
                </a:solidFill>
                <a:cs typeface="Times New Roman" pitchFamily="18" charset="0"/>
              </a:rPr>
              <a:t>Challenges</a:t>
            </a:r>
          </a:p>
          <a:p>
            <a:pPr marL="457200" indent="-457200" algn="just">
              <a:buClr>
                <a:srgbClr val="FF0000"/>
              </a:buClr>
              <a:buFont typeface="Wingdings" pitchFamily="2" charset="2"/>
              <a:buChar char="Ø"/>
            </a:pPr>
            <a:r>
              <a:rPr lang="en-US" altLang="zh-CN" sz="2200" b="1" dirty="0">
                <a:cs typeface="Times New Roman" pitchFamily="18" charset="0"/>
              </a:rPr>
              <a:t> Total length of the dipoles </a:t>
            </a:r>
            <a:r>
              <a:rPr lang="en-US" altLang="zh-CN" sz="2200" b="1" dirty="0">
                <a:solidFill>
                  <a:srgbClr val="FF0000"/>
                </a:solidFill>
                <a:cs typeface="Times New Roman" pitchFamily="18" charset="0"/>
              </a:rPr>
              <a:t>~75km      how to reduce cost</a:t>
            </a:r>
          </a:p>
          <a:p>
            <a:pPr marL="457200" indent="-457200" algn="just">
              <a:buClr>
                <a:srgbClr val="FF0000"/>
              </a:buClr>
              <a:buFont typeface="Wingdings" pitchFamily="2" charset="2"/>
              <a:buChar char="Ø"/>
            </a:pPr>
            <a:r>
              <a:rPr lang="en-US" altLang="zh-CN" sz="2200" b="1" dirty="0">
                <a:cs typeface="Times New Roman" pitchFamily="18" charset="0"/>
              </a:rPr>
              <a:t> Field error &lt;29Gs*0.1%=</a:t>
            </a:r>
            <a:r>
              <a:rPr lang="en-US" altLang="zh-CN" sz="2200" b="1" dirty="0">
                <a:solidFill>
                  <a:srgbClr val="FF0000"/>
                </a:solidFill>
                <a:cs typeface="Times New Roman" pitchFamily="18" charset="0"/>
              </a:rPr>
              <a:t>0.029Gs      how to design</a:t>
            </a:r>
          </a:p>
          <a:p>
            <a:pPr marL="457200" indent="-457200" algn="just">
              <a:buClr>
                <a:srgbClr val="FF0000"/>
              </a:buClr>
              <a:buFont typeface="Wingdings" pitchFamily="2" charset="2"/>
              <a:buChar char="Ø"/>
            </a:pPr>
            <a:r>
              <a:rPr lang="en-US" altLang="zh-CN" sz="2200" b="1" dirty="0">
                <a:cs typeface="Times New Roman" pitchFamily="18" charset="0"/>
              </a:rPr>
              <a:t> Field reproducibility&lt;29Gs*0.05%=</a:t>
            </a:r>
            <a:r>
              <a:rPr lang="en-US" altLang="zh-CN" sz="2200" b="1" dirty="0">
                <a:solidFill>
                  <a:srgbClr val="FF0000"/>
                </a:solidFill>
                <a:cs typeface="Times New Roman" pitchFamily="18" charset="0"/>
              </a:rPr>
              <a:t>0.015Gs     how to measure</a:t>
            </a:r>
          </a:p>
          <a:p>
            <a:pPr marL="457200" indent="-457200" algn="just">
              <a:buClr>
                <a:srgbClr val="FF0000"/>
              </a:buClr>
              <a:buFont typeface="Wingdings" pitchFamily="2" charset="2"/>
              <a:buChar char="Ø"/>
            </a:pPr>
            <a:r>
              <a:rPr lang="en-US" altLang="zh-CN" sz="2200" b="1" dirty="0">
                <a:solidFill>
                  <a:srgbClr val="FF0000"/>
                </a:solidFill>
                <a:cs typeface="Times New Roman" pitchFamily="18" charset="0"/>
              </a:rPr>
              <a:t> </a:t>
            </a:r>
            <a:r>
              <a:rPr lang="en-US" altLang="zh-CN" sz="2200" b="1" dirty="0">
                <a:cs typeface="Times New Roman" pitchFamily="18" charset="0"/>
              </a:rPr>
              <a:t>Magnet length </a:t>
            </a:r>
            <a:r>
              <a:rPr lang="en-US" altLang="zh-CN" sz="2200" b="1" dirty="0">
                <a:solidFill>
                  <a:srgbClr val="FF0000"/>
                </a:solidFill>
                <a:cs typeface="Times New Roman" pitchFamily="18" charset="0"/>
              </a:rPr>
              <a:t>~4700mm      how to fabricate</a:t>
            </a:r>
          </a:p>
        </p:txBody>
      </p:sp>
      <p:sp>
        <p:nvSpPr>
          <p:cNvPr id="10" name="右箭头 9"/>
          <p:cNvSpPr/>
          <p:nvPr/>
        </p:nvSpPr>
        <p:spPr>
          <a:xfrm>
            <a:off x="6456041" y="5327498"/>
            <a:ext cx="33258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7608168" y="5700723"/>
            <a:ext cx="2838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6533559" y="4941169"/>
            <a:ext cx="33225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5668144" y="6119586"/>
            <a:ext cx="2838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5176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481328" y="701044"/>
            <a:ext cx="9194191" cy="15035"/>
          </a:xfrm>
          <a:prstGeom prst="line">
            <a:avLst/>
          </a:prstGeom>
          <a:noFill/>
          <a:ln w="76200">
            <a:solidFill>
              <a:srgbClr val="FF6600"/>
            </a:solidFill>
            <a:round/>
            <a:headEnd/>
            <a:tailEnd/>
          </a:ln>
        </p:spPr>
        <p:txBody>
          <a:bodyPr/>
          <a:lstStyle/>
          <a:p>
            <a:endParaRPr lang="zh-CN" altLang="en-US"/>
          </a:p>
        </p:txBody>
      </p:sp>
      <p:sp>
        <p:nvSpPr>
          <p:cNvPr id="7" name="Rectangle 4"/>
          <p:cNvSpPr txBox="1">
            <a:spLocks noChangeArrowheads="1"/>
          </p:cNvSpPr>
          <p:nvPr/>
        </p:nvSpPr>
        <p:spPr>
          <a:xfrm>
            <a:off x="3695665" y="90455"/>
            <a:ext cx="5401602"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Designs of the dipole magnets</a:t>
            </a:r>
            <a:endParaRPr lang="en-US" altLang="zh-CN" b="1" dirty="0">
              <a:solidFill>
                <a:srgbClr val="0000FF"/>
              </a:solidFill>
              <a:ea typeface="华文楷体"/>
              <a:cs typeface="Times New Roman" pitchFamily="18" charset="0"/>
            </a:endParaRPr>
          </a:p>
        </p:txBody>
      </p:sp>
      <p:pic>
        <p:nvPicPr>
          <p:cNvPr id="9" name="图片 8"/>
          <p:cNvPicPr/>
          <p:nvPr/>
        </p:nvPicPr>
        <p:blipFill>
          <a:blip r:embed="rId2" cstate="print">
            <a:extLst>
              <a:ext uri="{28A0092B-C50C-407E-A947-70E740481C1C}">
                <a14:useLocalDpi xmlns:a14="http://schemas.microsoft.com/office/drawing/2010/main" val="0"/>
              </a:ext>
            </a:extLst>
          </a:blip>
          <a:stretch>
            <a:fillRect/>
          </a:stretch>
        </p:blipFill>
        <p:spPr>
          <a:xfrm>
            <a:off x="8079242" y="2358075"/>
            <a:ext cx="2495633" cy="2048266"/>
          </a:xfrm>
          <a:prstGeom prst="rect">
            <a:avLst/>
          </a:prstGeom>
        </p:spPr>
      </p:pic>
      <p:sp>
        <p:nvSpPr>
          <p:cNvPr id="10" name="Rectangle 8"/>
          <p:cNvSpPr>
            <a:spLocks noChangeArrowheads="1"/>
          </p:cNvSpPr>
          <p:nvPr/>
        </p:nvSpPr>
        <p:spPr bwMode="auto">
          <a:xfrm>
            <a:off x="1412970" y="800922"/>
            <a:ext cx="9339394" cy="1200329"/>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a:solidFill>
                  <a:srgbClr val="FF0000"/>
                </a:solidFill>
              </a:rPr>
              <a:t>Since a high quality dipole magnet with the min. </a:t>
            </a:r>
            <a:r>
              <a:rPr lang="en-US" altLang="zh-CN" sz="2400" b="1" dirty="0">
                <a:solidFill>
                  <a:srgbClr val="FF0000"/>
                </a:solidFill>
              </a:rPr>
              <a:t>working field of only </a:t>
            </a:r>
            <a:r>
              <a:rPr lang="en-US" altLang="zh-CN" sz="2400" b="1" dirty="0" smtClean="0">
                <a:solidFill>
                  <a:srgbClr val="FF0000"/>
                </a:solidFill>
              </a:rPr>
              <a:t>28 </a:t>
            </a:r>
            <a:r>
              <a:rPr lang="en-US" altLang="zh-CN" sz="2400" b="1" dirty="0" err="1">
                <a:solidFill>
                  <a:srgbClr val="FF0000"/>
                </a:solidFill>
              </a:rPr>
              <a:t>Gs</a:t>
            </a:r>
            <a:r>
              <a:rPr lang="en-US" altLang="zh-CN" sz="2400" b="1" dirty="0">
                <a:solidFill>
                  <a:srgbClr val="FF0000"/>
                </a:solidFill>
              </a:rPr>
              <a:t> has never been developed in the world, three kinds of </a:t>
            </a:r>
            <a:r>
              <a:rPr lang="en-US" altLang="zh-CN" sz="2400" b="1" dirty="0" smtClean="0">
                <a:solidFill>
                  <a:srgbClr val="FF0000"/>
                </a:solidFill>
              </a:rPr>
              <a:t>fully new </a:t>
            </a:r>
            <a:r>
              <a:rPr lang="en-US" altLang="zh-CN" sz="2400" b="1" dirty="0">
                <a:solidFill>
                  <a:srgbClr val="FF0000"/>
                </a:solidFill>
              </a:rPr>
              <a:t>magnet designs have been proposed and </a:t>
            </a:r>
            <a:r>
              <a:rPr lang="en-US" altLang="zh-CN" sz="2400" b="1" dirty="0" smtClean="0">
                <a:solidFill>
                  <a:srgbClr val="FF0000"/>
                </a:solidFill>
              </a:rPr>
              <a:t>investigated.</a:t>
            </a:r>
            <a:r>
              <a:rPr lang="en-GB" altLang="zh-CN" sz="2400" b="1" dirty="0" smtClean="0">
                <a:solidFill>
                  <a:srgbClr val="FF0000"/>
                </a:solidFill>
              </a:rPr>
              <a:t> </a:t>
            </a:r>
            <a:endParaRPr lang="en-GB" altLang="zh-CN" sz="2400" b="1" dirty="0">
              <a:solidFill>
                <a:srgbClr val="FF0000"/>
              </a:solidFill>
            </a:endParaRPr>
          </a:p>
        </p:txBody>
      </p:sp>
      <p:sp>
        <p:nvSpPr>
          <p:cNvPr id="11" name="Rectangle 8"/>
          <p:cNvSpPr>
            <a:spLocks noChangeArrowheads="1"/>
          </p:cNvSpPr>
          <p:nvPr/>
        </p:nvSpPr>
        <p:spPr bwMode="auto">
          <a:xfrm>
            <a:off x="1339804" y="2019968"/>
            <a:ext cx="9458280"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0000FF"/>
                </a:solidFill>
              </a:rPr>
              <a:t>1) The dipole magnet with diluted iron core</a:t>
            </a:r>
            <a:endParaRPr lang="en-GB" altLang="zh-CN" sz="2400" b="1" dirty="0">
              <a:solidFill>
                <a:srgbClr val="0000FF"/>
              </a:solidFill>
            </a:endParaRPr>
          </a:p>
        </p:txBody>
      </p:sp>
      <p:sp>
        <p:nvSpPr>
          <p:cNvPr id="2" name="矩形 1"/>
          <p:cNvSpPr/>
          <p:nvPr/>
        </p:nvSpPr>
        <p:spPr>
          <a:xfrm>
            <a:off x="1449546" y="2509494"/>
            <a:ext cx="6569741" cy="4047262"/>
          </a:xfrm>
          <a:prstGeom prst="rect">
            <a:avLst/>
          </a:prstGeom>
        </p:spPr>
        <p:txBody>
          <a:bodyPr wrap="square">
            <a:spAutoFit/>
          </a:bodyPr>
          <a:lstStyle/>
          <a:p>
            <a:pPr marL="342900" indent="-342900" algn="just">
              <a:spcBef>
                <a:spcPts val="600"/>
              </a:spcBef>
              <a:buClr>
                <a:srgbClr val="FF0000"/>
              </a:buClr>
              <a:buFont typeface="Wingdings" panose="05000000000000000000" pitchFamily="2" charset="2"/>
              <a:buChar char="Ø"/>
              <a:defRPr/>
            </a:pPr>
            <a:r>
              <a:rPr lang="en-US" altLang="zh-CN" sz="2200" b="1" dirty="0" smtClean="0">
                <a:latin typeface="Times New Roman" panose="02020603050405020304" pitchFamily="18" charset="0"/>
              </a:rPr>
              <a:t>In </a:t>
            </a:r>
            <a:r>
              <a:rPr lang="en-US" altLang="zh-CN" sz="2200" b="1" dirty="0">
                <a:latin typeface="Times New Roman" panose="02020603050405020304" pitchFamily="18" charset="0"/>
              </a:rPr>
              <a:t>order to get a better shielding of earth field, a closed H-type core is </a:t>
            </a:r>
            <a:r>
              <a:rPr lang="en-US" altLang="zh-CN" sz="2200" b="1" dirty="0" smtClean="0">
                <a:latin typeface="Times New Roman" panose="02020603050405020304" pitchFamily="18" charset="0"/>
              </a:rPr>
              <a:t>selected</a:t>
            </a:r>
            <a:r>
              <a:rPr lang="en-US" altLang="zh-CN" sz="2200" b="1" dirty="0">
                <a:latin typeface="Times New Roman" panose="02020603050405020304" pitchFamily="18" charset="0"/>
              </a:rPr>
              <a:t>.</a:t>
            </a:r>
            <a:endParaRPr lang="en-US" altLang="zh-CN" sz="2200" b="1" dirty="0" smtClean="0">
              <a:latin typeface="Times New Roman" panose="02020603050405020304" pitchFamily="18" charset="0"/>
            </a:endParaRPr>
          </a:p>
          <a:p>
            <a:pPr marL="342900" indent="-342900" algn="just">
              <a:spcBef>
                <a:spcPts val="600"/>
              </a:spcBef>
              <a:buClr>
                <a:srgbClr val="FF0000"/>
              </a:buClr>
              <a:buFont typeface="Wingdings" panose="05000000000000000000" pitchFamily="2" charset="2"/>
              <a:buChar char="Ø"/>
              <a:defRPr/>
            </a:pPr>
            <a:r>
              <a:rPr lang="en-US" altLang="zh-CN" sz="2200" b="1" dirty="0" smtClean="0">
                <a:latin typeface="Times New Roman" panose="02020603050405020304" pitchFamily="18" charset="0"/>
              </a:rPr>
              <a:t>To </a:t>
            </a:r>
            <a:r>
              <a:rPr lang="en-US" altLang="zh-CN" sz="2200" b="1" dirty="0">
                <a:latin typeface="Times New Roman" panose="02020603050405020304" pitchFamily="18" charset="0"/>
              </a:rPr>
              <a:t>increase </a:t>
            </a:r>
            <a:r>
              <a:rPr lang="en-US" altLang="zh-CN" sz="2200" b="1" dirty="0" smtClean="0">
                <a:latin typeface="Times New Roman" panose="02020603050405020304" pitchFamily="18" charset="0"/>
              </a:rPr>
              <a:t>field in the cores </a:t>
            </a:r>
            <a:r>
              <a:rPr lang="en-US" altLang="zh-CN" sz="2200" b="1" dirty="0">
                <a:latin typeface="Times New Roman" panose="02020603050405020304" pitchFamily="18" charset="0"/>
              </a:rPr>
              <a:t>and decrease weight of the </a:t>
            </a:r>
            <a:r>
              <a:rPr lang="en-US" altLang="zh-CN" sz="2200" b="1" dirty="0" smtClean="0">
                <a:latin typeface="Times New Roman" panose="02020603050405020304" pitchFamily="18" charset="0"/>
              </a:rPr>
              <a:t>cores, </a:t>
            </a:r>
            <a:r>
              <a:rPr lang="en-US" altLang="zh-CN" sz="2200" b="1" dirty="0">
                <a:latin typeface="Times New Roman" panose="02020603050405020304" pitchFamily="18" charset="0"/>
              </a:rPr>
              <a:t>the technology of core dilution is adopted. </a:t>
            </a:r>
            <a:endParaRPr lang="en-US" altLang="zh-CN" sz="2200" b="1" dirty="0" smtClean="0">
              <a:latin typeface="Times New Roman" panose="02020603050405020304" pitchFamily="18" charset="0"/>
            </a:endParaRPr>
          </a:p>
          <a:p>
            <a:pPr marL="800100" lvl="1" indent="-342900" algn="just">
              <a:spcBef>
                <a:spcPts val="600"/>
              </a:spcBef>
              <a:buClr>
                <a:srgbClr val="FF0000"/>
              </a:buClr>
              <a:buFont typeface="Wingdings" panose="05000000000000000000" pitchFamily="2" charset="2"/>
              <a:buChar char="ü"/>
              <a:defRPr/>
            </a:pPr>
            <a:r>
              <a:rPr lang="en-US" altLang="zh-CN" sz="2200" b="1" dirty="0" smtClean="0">
                <a:solidFill>
                  <a:srgbClr val="FF0000"/>
                </a:solidFill>
                <a:latin typeface="Times New Roman" panose="02020603050405020304" pitchFamily="18" charset="0"/>
              </a:rPr>
              <a:t>The </a:t>
            </a:r>
            <a:r>
              <a:rPr lang="en-US" altLang="zh-CN" sz="2200" b="1" dirty="0">
                <a:solidFill>
                  <a:srgbClr val="FF0000"/>
                </a:solidFill>
                <a:latin typeface="Times New Roman" panose="02020603050405020304" pitchFamily="18" charset="0"/>
              </a:rPr>
              <a:t>cores of the magnet are stacked by silicon steel laminations and aluminum laminations with the </a:t>
            </a:r>
            <a:r>
              <a:rPr lang="en-US" altLang="zh-CN" sz="2200" b="1" dirty="0" smtClean="0">
                <a:solidFill>
                  <a:srgbClr val="FF0000"/>
                </a:solidFill>
                <a:latin typeface="Times New Roman" panose="02020603050405020304" pitchFamily="18" charset="0"/>
              </a:rPr>
              <a:t>thickness ratio </a:t>
            </a:r>
            <a:r>
              <a:rPr lang="en-US" altLang="zh-CN" sz="2200" b="1" dirty="0">
                <a:solidFill>
                  <a:srgbClr val="FF0000"/>
                </a:solidFill>
                <a:latin typeface="Times New Roman" panose="02020603050405020304" pitchFamily="18" charset="0"/>
              </a:rPr>
              <a:t>of </a:t>
            </a:r>
            <a:r>
              <a:rPr lang="en-US" altLang="zh-CN" sz="2200" b="1" dirty="0" smtClean="0">
                <a:solidFill>
                  <a:srgbClr val="FF0000"/>
                </a:solidFill>
                <a:latin typeface="Times New Roman" panose="02020603050405020304" pitchFamily="18" charset="0"/>
              </a:rPr>
              <a:t>1:1.</a:t>
            </a:r>
          </a:p>
          <a:p>
            <a:pPr marL="800100" lvl="1" indent="-342900" algn="just">
              <a:spcBef>
                <a:spcPts val="600"/>
              </a:spcBef>
              <a:buClr>
                <a:srgbClr val="FF0000"/>
              </a:buClr>
              <a:buFont typeface="Wingdings" panose="05000000000000000000" pitchFamily="2" charset="2"/>
              <a:buChar char="ü"/>
              <a:defRPr/>
            </a:pPr>
            <a:r>
              <a:rPr lang="en-US" altLang="zh-CN" sz="2200" b="1" dirty="0" smtClean="0">
                <a:solidFill>
                  <a:srgbClr val="FF0000"/>
                </a:solidFill>
                <a:latin typeface="Times New Roman" panose="02020603050405020304" pitchFamily="18" charset="0"/>
              </a:rPr>
              <a:t>The </a:t>
            </a:r>
            <a:r>
              <a:rPr lang="en-US" altLang="zh-CN" sz="2200" b="1" dirty="0">
                <a:solidFill>
                  <a:srgbClr val="FF0000"/>
                </a:solidFill>
                <a:latin typeface="Times New Roman" panose="02020603050405020304" pitchFamily="18" charset="0"/>
              </a:rPr>
              <a:t>return yokes are designed as thin as </a:t>
            </a:r>
            <a:r>
              <a:rPr lang="en-US" altLang="zh-CN" sz="2200" b="1" dirty="0" smtClean="0">
                <a:solidFill>
                  <a:srgbClr val="FF0000"/>
                </a:solidFill>
                <a:latin typeface="Times New Roman" panose="02020603050405020304" pitchFamily="18" charset="0"/>
              </a:rPr>
              <a:t>possible and </a:t>
            </a:r>
            <a:r>
              <a:rPr lang="en-GB" altLang="zh-CN" sz="2200" b="1" dirty="0">
                <a:solidFill>
                  <a:srgbClr val="FF0000"/>
                </a:solidFill>
                <a:latin typeface="Times New Roman" panose="02020603050405020304" pitchFamily="18" charset="0"/>
              </a:rPr>
              <a:t>some holes are </a:t>
            </a:r>
            <a:r>
              <a:rPr lang="en-GB" altLang="zh-CN" sz="2200" b="1" dirty="0" smtClean="0">
                <a:solidFill>
                  <a:srgbClr val="FF0000"/>
                </a:solidFill>
                <a:latin typeface="Times New Roman" panose="02020603050405020304" pitchFamily="18" charset="0"/>
              </a:rPr>
              <a:t>stamped in </a:t>
            </a:r>
            <a:r>
              <a:rPr lang="en-GB" altLang="zh-CN" sz="2200" b="1" dirty="0">
                <a:solidFill>
                  <a:srgbClr val="FF0000"/>
                </a:solidFill>
                <a:latin typeface="Times New Roman" panose="02020603050405020304" pitchFamily="18" charset="0"/>
              </a:rPr>
              <a:t>the pole areas of the </a:t>
            </a:r>
            <a:r>
              <a:rPr lang="en-GB" altLang="zh-CN" sz="2200" b="1" dirty="0" smtClean="0">
                <a:solidFill>
                  <a:srgbClr val="FF0000"/>
                </a:solidFill>
                <a:latin typeface="Times New Roman" panose="02020603050405020304" pitchFamily="18" charset="0"/>
              </a:rPr>
              <a:t>laminations</a:t>
            </a:r>
            <a:r>
              <a:rPr lang="en-US" altLang="zh-CN" sz="2200" b="1" dirty="0" smtClean="0">
                <a:solidFill>
                  <a:srgbClr val="FF0000"/>
                </a:solidFill>
                <a:latin typeface="Times New Roman" panose="02020603050405020304" pitchFamily="18" charset="0"/>
              </a:rPr>
              <a:t>.</a:t>
            </a:r>
            <a:endParaRPr lang="en-US" altLang="zh-CN" sz="2200" b="1" dirty="0">
              <a:solidFill>
                <a:srgbClr val="FF0000"/>
              </a:solidFill>
              <a:latin typeface="Times New Roman" panose="02020603050405020304" pitchFamily="18" charset="0"/>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2711" y="4282783"/>
            <a:ext cx="2688696" cy="2081442"/>
          </a:xfrm>
          <a:prstGeom prst="rect">
            <a:avLst/>
          </a:prstGeom>
        </p:spPr>
      </p:pic>
    </p:spTree>
    <p:extLst>
      <p:ext uri="{BB962C8B-B14F-4D97-AF65-F5344CB8AC3E}">
        <p14:creationId xmlns:p14="http://schemas.microsoft.com/office/powerpoint/2010/main" val="2990503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216152" y="684348"/>
            <a:ext cx="9459367" cy="0"/>
          </a:xfrm>
          <a:prstGeom prst="line">
            <a:avLst/>
          </a:prstGeom>
          <a:noFill/>
          <a:ln w="76200">
            <a:solidFill>
              <a:srgbClr val="FF6600"/>
            </a:solidFill>
            <a:round/>
            <a:headEnd/>
            <a:tailEnd/>
          </a:ln>
        </p:spPr>
        <p:txBody>
          <a:bodyPr/>
          <a:lstStyle/>
          <a:p>
            <a:endParaRPr lang="zh-CN" altLang="en-US"/>
          </a:p>
        </p:txBody>
      </p:sp>
      <p:pic>
        <p:nvPicPr>
          <p:cNvPr id="3" name="图片 2"/>
          <p:cNvPicPr>
            <a:picLocks noChangeAspect="1"/>
          </p:cNvPicPr>
          <p:nvPr/>
        </p:nvPicPr>
        <p:blipFill>
          <a:blip r:embed="rId2"/>
          <a:stretch>
            <a:fillRect/>
          </a:stretch>
        </p:blipFill>
        <p:spPr>
          <a:xfrm>
            <a:off x="2688336" y="4619469"/>
            <a:ext cx="3112097" cy="1732603"/>
          </a:xfrm>
          <a:prstGeom prst="rect">
            <a:avLst/>
          </a:prstGeom>
        </p:spPr>
      </p:pic>
      <p:sp>
        <p:nvSpPr>
          <p:cNvPr id="7" name="Rectangle 4"/>
          <p:cNvSpPr txBox="1">
            <a:spLocks noChangeArrowheads="1"/>
          </p:cNvSpPr>
          <p:nvPr/>
        </p:nvSpPr>
        <p:spPr>
          <a:xfrm>
            <a:off x="3695665" y="90455"/>
            <a:ext cx="5401602"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Designs of the dipole magnets</a:t>
            </a:r>
            <a:endParaRPr lang="en-US" altLang="zh-CN" b="1" dirty="0">
              <a:solidFill>
                <a:srgbClr val="0000FF"/>
              </a:solidFill>
              <a:ea typeface="华文楷体"/>
              <a:cs typeface="Times New Roman"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029138494"/>
              </p:ext>
            </p:extLst>
          </p:nvPr>
        </p:nvGraphicFramePr>
        <p:xfrm>
          <a:off x="2688336" y="2890827"/>
          <a:ext cx="6408932" cy="1653741"/>
        </p:xfrm>
        <a:graphic>
          <a:graphicData uri="http://schemas.openxmlformats.org/drawingml/2006/table">
            <a:tbl>
              <a:tblPr>
                <a:tableStyleId>{5C22544A-7EE6-4342-B048-85BDC9FD1C3A}</a:tableStyleId>
              </a:tblPr>
              <a:tblGrid>
                <a:gridCol w="3818690"/>
                <a:gridCol w="1326509"/>
                <a:gridCol w="1263733"/>
              </a:tblGrid>
              <a:tr h="551247">
                <a:tc>
                  <a:txBody>
                    <a:bodyPr/>
                    <a:lstStyle/>
                    <a:p>
                      <a:pPr algn="l" fontAlgn="ctr"/>
                      <a:r>
                        <a:rPr lang="zh-CN" altLang="en-US" sz="2000" b="1" u="none" strike="noStrike" dirty="0">
                          <a:solidFill>
                            <a:srgbClr val="0033CC"/>
                          </a:solidFill>
                          <a:effectLst/>
                        </a:rPr>
                        <a:t>　</a:t>
                      </a:r>
                      <a:endParaRPr lang="zh-CN" altLang="en-US" sz="2000" b="1" i="0" u="none" strike="noStrike" dirty="0">
                        <a:solidFill>
                          <a:srgbClr val="0033CC"/>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sz="2000" b="1" u="none" strike="noStrike" dirty="0" err="1">
                          <a:solidFill>
                            <a:srgbClr val="FF0000"/>
                          </a:solidFill>
                          <a:effectLst/>
                        </a:rPr>
                        <a:t>Hc</a:t>
                      </a:r>
                      <a:r>
                        <a:rPr lang="en-US" sz="2000" b="1" u="none" strike="noStrike" dirty="0">
                          <a:solidFill>
                            <a:srgbClr val="FF0000"/>
                          </a:solidFill>
                          <a:effectLst/>
                        </a:rPr>
                        <a:t>//</a:t>
                      </a:r>
                      <a:endParaRPr lang="en-US" sz="2000" b="1" i="0" u="none" strike="noStrike" dirty="0">
                        <a:solidFill>
                          <a:srgbClr val="FF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sz="2000" b="1" u="none" strike="noStrike" dirty="0" err="1">
                          <a:solidFill>
                            <a:srgbClr val="FF0000"/>
                          </a:solidFill>
                          <a:effectLst/>
                        </a:rPr>
                        <a:t>Hc</a:t>
                      </a:r>
                      <a:r>
                        <a:rPr lang="en-US" sz="2000" b="1" u="none" strike="noStrike" dirty="0">
                          <a:solidFill>
                            <a:srgbClr val="FF0000"/>
                          </a:solidFill>
                          <a:effectLst/>
                        </a:rPr>
                        <a:t>┴</a:t>
                      </a:r>
                      <a:endParaRPr lang="en-US" sz="2000" b="1" i="0" u="none" strike="noStrike" dirty="0">
                        <a:solidFill>
                          <a:srgbClr val="FF0000"/>
                        </a:solidFill>
                        <a:effectLst/>
                        <a:latin typeface="宋体" panose="02010600030101010101" pitchFamily="2" charset="-122"/>
                        <a:ea typeface="宋体" panose="02010600030101010101" pitchFamily="2" charset="-122"/>
                      </a:endParaRPr>
                    </a:p>
                  </a:txBody>
                  <a:tcPr marL="6350" marR="6350" marT="6350" marB="0" anchor="ctr"/>
                </a:tc>
              </a:tr>
              <a:tr h="551247">
                <a:tc>
                  <a:txBody>
                    <a:bodyPr/>
                    <a:lstStyle/>
                    <a:p>
                      <a:pPr algn="l" fontAlgn="ctr"/>
                      <a:r>
                        <a:rPr lang="en-US" sz="2000" b="1" u="none" strike="noStrike" dirty="0">
                          <a:solidFill>
                            <a:srgbClr val="0033CC"/>
                          </a:solidFill>
                          <a:effectLst/>
                        </a:rPr>
                        <a:t>Conventional low carbon steel</a:t>
                      </a:r>
                      <a:endParaRPr lang="en-US" sz="2000" b="1" i="0" u="none" strike="noStrike" dirty="0">
                        <a:solidFill>
                          <a:srgbClr val="0033CC"/>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sz="2000" b="1" u="none" strike="noStrike" dirty="0">
                          <a:solidFill>
                            <a:srgbClr val="FF0000"/>
                          </a:solidFill>
                          <a:effectLst/>
                        </a:rPr>
                        <a:t>56A/m</a:t>
                      </a:r>
                      <a:endParaRPr lang="en-US" sz="2000" b="1" i="0" u="none" strike="noStrike" dirty="0">
                        <a:solidFill>
                          <a:srgbClr val="FF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sz="2000" b="1" u="none" strike="noStrike" dirty="0">
                          <a:solidFill>
                            <a:srgbClr val="FF0000"/>
                          </a:solidFill>
                          <a:effectLst/>
                        </a:rPr>
                        <a:t>56A/m</a:t>
                      </a:r>
                      <a:endParaRPr lang="en-US" sz="2000" b="1" i="0" u="none" strike="noStrike" dirty="0">
                        <a:solidFill>
                          <a:srgbClr val="FF0000"/>
                        </a:solidFill>
                        <a:effectLst/>
                        <a:latin typeface="宋体" panose="02010600030101010101" pitchFamily="2" charset="-122"/>
                        <a:ea typeface="宋体" panose="02010600030101010101" pitchFamily="2" charset="-122"/>
                      </a:endParaRPr>
                    </a:p>
                  </a:txBody>
                  <a:tcPr marL="6350" marR="6350" marT="6350" marB="0" anchor="ctr"/>
                </a:tc>
              </a:tr>
              <a:tr h="551247">
                <a:tc>
                  <a:txBody>
                    <a:bodyPr/>
                    <a:lstStyle/>
                    <a:p>
                      <a:pPr algn="l" fontAlgn="ctr"/>
                      <a:r>
                        <a:rPr lang="en-US" sz="2000" b="1" u="none" strike="noStrike" dirty="0">
                          <a:solidFill>
                            <a:srgbClr val="0033CC"/>
                          </a:solidFill>
                          <a:effectLst/>
                        </a:rPr>
                        <a:t>Grain oriented steel</a:t>
                      </a:r>
                      <a:endParaRPr lang="en-US" sz="2000" b="1" i="0" u="none" strike="noStrike" dirty="0">
                        <a:solidFill>
                          <a:srgbClr val="0033CC"/>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sz="2000" b="1" u="none" strike="noStrike" dirty="0">
                          <a:solidFill>
                            <a:srgbClr val="FF0000"/>
                          </a:solidFill>
                          <a:effectLst/>
                        </a:rPr>
                        <a:t>4A/m</a:t>
                      </a:r>
                      <a:endParaRPr lang="en-US" sz="2000" b="1" i="0" u="none" strike="noStrike" dirty="0">
                        <a:solidFill>
                          <a:srgbClr val="FF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sz="2000" b="1" u="none" strike="noStrike" dirty="0">
                          <a:solidFill>
                            <a:srgbClr val="FF0000"/>
                          </a:solidFill>
                          <a:effectLst/>
                        </a:rPr>
                        <a:t>12A/m</a:t>
                      </a:r>
                      <a:endParaRPr lang="en-US" sz="2000" b="1" i="0" u="none" strike="noStrike" dirty="0">
                        <a:solidFill>
                          <a:srgbClr val="FF0000"/>
                        </a:solidFill>
                        <a:effectLst/>
                        <a:latin typeface="宋体" panose="02010600030101010101" pitchFamily="2" charset="-122"/>
                        <a:ea typeface="宋体" panose="02010600030101010101" pitchFamily="2" charset="-122"/>
                      </a:endParaRPr>
                    </a:p>
                  </a:txBody>
                  <a:tcPr marL="6350" marR="6350" marT="6350" marB="0" anchor="ctr"/>
                </a:tc>
              </a:tr>
            </a:tbl>
          </a:graphicData>
        </a:graphic>
      </p:graphicFrame>
      <p:sp>
        <p:nvSpPr>
          <p:cNvPr id="10" name="Rectangle 8"/>
          <p:cNvSpPr>
            <a:spLocks noChangeArrowheads="1"/>
          </p:cNvSpPr>
          <p:nvPr/>
        </p:nvSpPr>
        <p:spPr bwMode="auto">
          <a:xfrm>
            <a:off x="1050279" y="726760"/>
            <a:ext cx="9500307" cy="2200602"/>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Ø"/>
              <a:defRPr/>
            </a:pPr>
            <a:r>
              <a:rPr lang="en-US" altLang="zh-CN" sz="2200" b="1" dirty="0">
                <a:latin typeface="Times New Roman" panose="02020603050405020304" pitchFamily="18" charset="0"/>
              </a:rPr>
              <a:t>To reduce the influence of the </a:t>
            </a:r>
            <a:r>
              <a:rPr lang="en-US" altLang="zh-CN" sz="2200" b="1" dirty="0" smtClean="0">
                <a:latin typeface="Times New Roman" panose="02020603050405020304" pitchFamily="18" charset="0"/>
              </a:rPr>
              <a:t>remnant field </a:t>
            </a:r>
            <a:r>
              <a:rPr lang="en-US" altLang="zh-CN" sz="2200" b="1" dirty="0">
                <a:latin typeface="Times New Roman" panose="02020603050405020304" pitchFamily="18" charset="0"/>
              </a:rPr>
              <a:t>on the low field precision, the grain-oriented silicon steel laminations </a:t>
            </a:r>
            <a:r>
              <a:rPr lang="en-US" altLang="zh-CN" sz="2200" b="1" dirty="0" smtClean="0">
                <a:latin typeface="Times New Roman" panose="02020603050405020304" pitchFamily="18" charset="0"/>
              </a:rPr>
              <a:t>instead of the conventional </a:t>
            </a:r>
            <a:r>
              <a:rPr lang="en-US" altLang="zh-CN" sz="2200" b="1" dirty="0">
                <a:latin typeface="Times New Roman" panose="02020603050405020304" pitchFamily="18" charset="0"/>
              </a:rPr>
              <a:t>low carbon steel </a:t>
            </a:r>
            <a:r>
              <a:rPr lang="en-US" altLang="zh-CN" sz="2200" b="1" dirty="0" smtClean="0">
                <a:latin typeface="Times New Roman" panose="02020603050405020304" pitchFamily="18" charset="0"/>
              </a:rPr>
              <a:t>laminations are </a:t>
            </a:r>
            <a:r>
              <a:rPr lang="en-US" altLang="zh-CN" sz="2200" b="1" dirty="0">
                <a:latin typeface="Times New Roman" panose="02020603050405020304" pitchFamily="18" charset="0"/>
              </a:rPr>
              <a:t>used to </a:t>
            </a:r>
            <a:r>
              <a:rPr lang="en-US" altLang="zh-CN" sz="2200" b="1" dirty="0" smtClean="0">
                <a:latin typeface="Times New Roman" panose="02020603050405020304" pitchFamily="18" charset="0"/>
              </a:rPr>
              <a:t>stack </a:t>
            </a:r>
            <a:r>
              <a:rPr lang="en-US" altLang="zh-CN" sz="2200" b="1" dirty="0">
                <a:latin typeface="Times New Roman" panose="02020603050405020304" pitchFamily="18" charset="0"/>
              </a:rPr>
              <a:t>the </a:t>
            </a:r>
            <a:r>
              <a:rPr lang="en-US" altLang="zh-CN" sz="2200" b="1" dirty="0" smtClean="0">
                <a:latin typeface="Times New Roman" panose="02020603050405020304" pitchFamily="18" charset="0"/>
              </a:rPr>
              <a:t>magnet cores due to their low coercive and remnant field.</a:t>
            </a:r>
          </a:p>
          <a:p>
            <a:pPr marL="342900" indent="-342900" algn="just">
              <a:spcBef>
                <a:spcPts val="600"/>
              </a:spcBef>
              <a:buClr>
                <a:srgbClr val="FF0000"/>
              </a:buClr>
              <a:buFont typeface="Wingdings" panose="05000000000000000000" pitchFamily="2" charset="2"/>
              <a:buChar char="Ø"/>
              <a:defRPr/>
            </a:pPr>
            <a:r>
              <a:rPr lang="en-US" altLang="zh-CN" sz="2200" b="1" dirty="0" smtClean="0">
                <a:latin typeface="Times New Roman" panose="02020603050405020304" pitchFamily="18" charset="0"/>
              </a:rPr>
              <a:t>To reduce the cost and weight, the coil per pole of </a:t>
            </a:r>
            <a:r>
              <a:rPr lang="en-US" altLang="zh-CN" sz="2200" b="1" dirty="0">
                <a:latin typeface="Times New Roman" panose="02020603050405020304" pitchFamily="18" charset="0"/>
              </a:rPr>
              <a:t>the magnet has </a:t>
            </a:r>
            <a:r>
              <a:rPr lang="en-US" altLang="zh-CN" sz="2200" b="1" dirty="0" smtClean="0">
                <a:latin typeface="Times New Roman" panose="02020603050405020304" pitchFamily="18" charset="0"/>
              </a:rPr>
              <a:t>only two </a:t>
            </a:r>
            <a:r>
              <a:rPr lang="en-US" altLang="zh-CN" sz="2200" b="1" dirty="0">
                <a:latin typeface="Times New Roman" panose="02020603050405020304" pitchFamily="18" charset="0"/>
              </a:rPr>
              <a:t>turns, which </a:t>
            </a:r>
            <a:r>
              <a:rPr lang="en-US" altLang="zh-CN" sz="2200" b="1" dirty="0" smtClean="0">
                <a:latin typeface="Times New Roman" panose="02020603050405020304" pitchFamily="18" charset="0"/>
              </a:rPr>
              <a:t>are </a:t>
            </a:r>
            <a:r>
              <a:rPr lang="en-US" altLang="zh-CN" sz="2200" b="1" dirty="0">
                <a:latin typeface="Times New Roman" panose="02020603050405020304" pitchFamily="18" charset="0"/>
              </a:rPr>
              <a:t>formed by long aluminum bars without water cooling</a:t>
            </a:r>
            <a:r>
              <a:rPr lang="en-US" altLang="zh-CN" sz="2200" b="1" dirty="0" smtClean="0">
                <a:latin typeface="Times New Roman" panose="02020603050405020304" pitchFamily="18" charset="0"/>
              </a:rPr>
              <a:t>.</a:t>
            </a:r>
            <a:endParaRPr lang="en-US" altLang="zh-CN" sz="2200" b="1" dirty="0">
              <a:latin typeface="Times New Roman" panose="02020603050405020304" pitchFamily="18" charset="0"/>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466" y="4518010"/>
            <a:ext cx="2983153" cy="1935520"/>
          </a:xfrm>
          <a:prstGeom prst="rect">
            <a:avLst/>
          </a:prstGeom>
        </p:spPr>
      </p:pic>
    </p:spTree>
    <p:extLst>
      <p:ext uri="{BB962C8B-B14F-4D97-AF65-F5344CB8AC3E}">
        <p14:creationId xmlns:p14="http://schemas.microsoft.com/office/powerpoint/2010/main" val="3308810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481328" y="701044"/>
            <a:ext cx="9194191" cy="15035"/>
          </a:xfrm>
          <a:prstGeom prst="line">
            <a:avLst/>
          </a:prstGeom>
          <a:noFill/>
          <a:ln w="76200">
            <a:solidFill>
              <a:srgbClr val="FF6600"/>
            </a:solidFill>
            <a:round/>
            <a:headEnd/>
            <a:tailEnd/>
          </a:ln>
        </p:spPr>
        <p:txBody>
          <a:bodyPr/>
          <a:lstStyle/>
          <a:p>
            <a:endParaRPr lang="zh-CN" altLang="en-US"/>
          </a:p>
        </p:txBody>
      </p:sp>
      <p:sp>
        <p:nvSpPr>
          <p:cNvPr id="7" name="Rectangle 4"/>
          <p:cNvSpPr txBox="1">
            <a:spLocks noChangeArrowheads="1"/>
          </p:cNvSpPr>
          <p:nvPr/>
        </p:nvSpPr>
        <p:spPr>
          <a:xfrm>
            <a:off x="3695665" y="90455"/>
            <a:ext cx="5401602"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Designs of the dipole magnets</a:t>
            </a:r>
            <a:endParaRPr lang="en-US" altLang="zh-CN" b="1" dirty="0">
              <a:solidFill>
                <a:srgbClr val="0000FF"/>
              </a:solidFill>
              <a:ea typeface="华文楷体"/>
              <a:cs typeface="Times New Roman" pitchFamily="18" charset="0"/>
            </a:endParaRPr>
          </a:p>
        </p:txBody>
      </p:sp>
      <p:sp>
        <p:nvSpPr>
          <p:cNvPr id="11" name="Rectangle 8"/>
          <p:cNvSpPr>
            <a:spLocks noChangeArrowheads="1"/>
          </p:cNvSpPr>
          <p:nvPr/>
        </p:nvSpPr>
        <p:spPr bwMode="auto">
          <a:xfrm>
            <a:off x="1349283" y="771469"/>
            <a:ext cx="9458280"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a:solidFill>
                  <a:srgbClr val="0000FF"/>
                </a:solidFill>
              </a:rPr>
              <a:t>2</a:t>
            </a:r>
            <a:r>
              <a:rPr lang="en-US" altLang="zh-CN" sz="2400" b="1" dirty="0" smtClean="0">
                <a:solidFill>
                  <a:srgbClr val="0000FF"/>
                </a:solidFill>
              </a:rPr>
              <a:t>) CCT dipole magnet without iron core</a:t>
            </a:r>
            <a:endParaRPr lang="en-GB" altLang="zh-CN" sz="2400" b="1" dirty="0">
              <a:solidFill>
                <a:srgbClr val="0000FF"/>
              </a:solidFill>
            </a:endParaRPr>
          </a:p>
        </p:txBody>
      </p:sp>
      <p:sp>
        <p:nvSpPr>
          <p:cNvPr id="2" name="矩形 1"/>
          <p:cNvSpPr/>
          <p:nvPr/>
        </p:nvSpPr>
        <p:spPr>
          <a:xfrm>
            <a:off x="1461235" y="1212106"/>
            <a:ext cx="9346328" cy="3108543"/>
          </a:xfrm>
          <a:prstGeom prst="rect">
            <a:avLst/>
          </a:prstGeom>
        </p:spPr>
        <p:txBody>
          <a:bodyPr wrap="square">
            <a:spAutoFit/>
          </a:bodyPr>
          <a:lstStyle/>
          <a:p>
            <a:pPr marL="342900" indent="-342900" algn="just">
              <a:spcBef>
                <a:spcPts val="600"/>
              </a:spcBef>
              <a:buClr>
                <a:srgbClr val="FF0000"/>
              </a:buClr>
              <a:buFont typeface="Wingdings" panose="05000000000000000000" pitchFamily="2" charset="2"/>
              <a:buChar char="Ø"/>
            </a:pPr>
            <a:r>
              <a:rPr lang="en-US" altLang="zh-CN" sz="2200" b="1" dirty="0"/>
              <a:t>The dipole magnet with CCT coils is composed of two or four canted solenoids, of which the excited currents have different </a:t>
            </a:r>
            <a:r>
              <a:rPr lang="en-US" altLang="zh-CN" sz="2200" b="1" dirty="0" smtClean="0"/>
              <a:t>direction.</a:t>
            </a:r>
          </a:p>
          <a:p>
            <a:pPr marL="342900" indent="-342900" algn="just">
              <a:spcBef>
                <a:spcPts val="600"/>
              </a:spcBef>
              <a:buClr>
                <a:srgbClr val="FF0000"/>
              </a:buClr>
              <a:buFont typeface="Wingdings" panose="05000000000000000000" pitchFamily="2" charset="2"/>
              <a:buChar char="Ø"/>
            </a:pPr>
            <a:r>
              <a:rPr lang="en-US" altLang="zh-CN" sz="2200" b="1" dirty="0" smtClean="0"/>
              <a:t>The </a:t>
            </a:r>
            <a:r>
              <a:rPr lang="en-US" altLang="zh-CN" sz="2200" b="1" dirty="0"/>
              <a:t>main advantage of CCT design is that </a:t>
            </a:r>
            <a:r>
              <a:rPr lang="en-US" altLang="zh-CN" sz="2200" b="1" dirty="0" smtClean="0"/>
              <a:t>it is easy to get </a:t>
            </a:r>
            <a:r>
              <a:rPr lang="en-US" altLang="zh-CN" sz="2200" b="1" dirty="0"/>
              <a:t>a </a:t>
            </a:r>
            <a:r>
              <a:rPr lang="en-US" altLang="zh-CN" sz="2200" b="1" dirty="0" smtClean="0"/>
              <a:t>high precision </a:t>
            </a:r>
            <a:r>
              <a:rPr lang="en-US" altLang="zh-CN" sz="2200" b="1" dirty="0"/>
              <a:t>field </a:t>
            </a:r>
            <a:r>
              <a:rPr lang="en-US" altLang="zh-CN" sz="2200" b="1" dirty="0" smtClean="0"/>
              <a:t>in </a:t>
            </a:r>
            <a:r>
              <a:rPr lang="en-US" altLang="zh-CN" sz="2200" b="1" dirty="0"/>
              <a:t>its 80% </a:t>
            </a:r>
            <a:r>
              <a:rPr lang="en-US" altLang="zh-CN" sz="2200" b="1" dirty="0" smtClean="0"/>
              <a:t>aperture and the </a:t>
            </a:r>
            <a:r>
              <a:rPr lang="en-US" altLang="zh-CN" sz="2200" b="1" dirty="0"/>
              <a:t>field </a:t>
            </a:r>
            <a:r>
              <a:rPr lang="en-US" altLang="zh-CN" sz="2200" b="1" dirty="0" smtClean="0"/>
              <a:t>errors are </a:t>
            </a:r>
            <a:r>
              <a:rPr lang="en-US" altLang="zh-CN" sz="2200" b="1" dirty="0"/>
              <a:t>not </a:t>
            </a:r>
            <a:r>
              <a:rPr lang="en-US" altLang="zh-CN" sz="2200" b="1" dirty="0" smtClean="0"/>
              <a:t>sensitive </a:t>
            </a:r>
            <a:r>
              <a:rPr lang="en-US" altLang="zh-CN" sz="2200" b="1" dirty="0"/>
              <a:t>to the mechanical errors of the coils</a:t>
            </a:r>
            <a:r>
              <a:rPr lang="en-US" altLang="zh-CN" sz="2200" b="1" dirty="0" smtClean="0"/>
              <a:t>.</a:t>
            </a:r>
          </a:p>
          <a:p>
            <a:pPr marL="342900" indent="-342900" algn="just">
              <a:spcBef>
                <a:spcPts val="600"/>
              </a:spcBef>
              <a:buClr>
                <a:srgbClr val="FF0000"/>
              </a:buClr>
              <a:buFont typeface="Wingdings" panose="05000000000000000000" pitchFamily="2" charset="2"/>
              <a:buChar char="Ø"/>
            </a:pPr>
            <a:r>
              <a:rPr lang="en-US" altLang="zh-CN" sz="2200" b="1" dirty="0"/>
              <a:t>To improve the excitation efficiency, the canted angle of the CCT is 25 degree instead of 30 degree as in superconducting magnet case.</a:t>
            </a:r>
          </a:p>
          <a:p>
            <a:pPr marL="342900" indent="-342900" algn="just">
              <a:spcBef>
                <a:spcPts val="1200"/>
              </a:spcBef>
              <a:buClr>
                <a:srgbClr val="FF0000"/>
              </a:buClr>
              <a:buFont typeface="Wingdings" panose="05000000000000000000" pitchFamily="2" charset="2"/>
              <a:buChar char="Ø"/>
            </a:pPr>
            <a:endParaRPr lang="en-US" altLang="zh-CN" sz="2200" b="1"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1178" y="4119481"/>
            <a:ext cx="4053221" cy="16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470" y="4223728"/>
            <a:ext cx="3643022" cy="16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058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481328" y="701044"/>
            <a:ext cx="9194191" cy="15035"/>
          </a:xfrm>
          <a:prstGeom prst="line">
            <a:avLst/>
          </a:prstGeom>
          <a:noFill/>
          <a:ln w="76200">
            <a:solidFill>
              <a:srgbClr val="FF6600"/>
            </a:solidFill>
            <a:round/>
            <a:headEnd/>
            <a:tailEnd/>
          </a:ln>
        </p:spPr>
        <p:txBody>
          <a:bodyPr/>
          <a:lstStyle/>
          <a:p>
            <a:endParaRPr lang="zh-CN" altLang="en-US"/>
          </a:p>
        </p:txBody>
      </p:sp>
      <p:sp>
        <p:nvSpPr>
          <p:cNvPr id="7" name="Rectangle 4"/>
          <p:cNvSpPr txBox="1">
            <a:spLocks noChangeArrowheads="1"/>
          </p:cNvSpPr>
          <p:nvPr/>
        </p:nvSpPr>
        <p:spPr>
          <a:xfrm>
            <a:off x="3695665" y="90455"/>
            <a:ext cx="5401602"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Designs of the dipole magnets</a:t>
            </a:r>
            <a:endParaRPr lang="en-US" altLang="zh-CN" b="1" dirty="0">
              <a:solidFill>
                <a:srgbClr val="0000FF"/>
              </a:solidFill>
              <a:ea typeface="华文楷体"/>
              <a:cs typeface="Times New Roman" pitchFamily="18" charset="0"/>
            </a:endParaRPr>
          </a:p>
        </p:txBody>
      </p:sp>
      <p:sp>
        <p:nvSpPr>
          <p:cNvPr id="2" name="矩形 1"/>
          <p:cNvSpPr/>
          <p:nvPr/>
        </p:nvSpPr>
        <p:spPr>
          <a:xfrm>
            <a:off x="1461235" y="800626"/>
            <a:ext cx="9346328" cy="3354765"/>
          </a:xfrm>
          <a:prstGeom prst="rect">
            <a:avLst/>
          </a:prstGeom>
        </p:spPr>
        <p:txBody>
          <a:bodyPr wrap="square">
            <a:spAutoFit/>
          </a:bodyPr>
          <a:lstStyle/>
          <a:p>
            <a:pPr marL="342900" indent="-342900" algn="just">
              <a:spcBef>
                <a:spcPts val="600"/>
              </a:spcBef>
              <a:buClr>
                <a:srgbClr val="FF0000"/>
              </a:buClr>
              <a:buFont typeface="Wingdings" panose="05000000000000000000" pitchFamily="2" charset="2"/>
              <a:buChar char="Ø"/>
            </a:pPr>
            <a:r>
              <a:rPr lang="en-US" altLang="zh-CN" sz="2200" b="1" dirty="0"/>
              <a:t>In the case of superconducting magnets, the CCT coils are made by </a:t>
            </a:r>
            <a:r>
              <a:rPr lang="en-US" altLang="zh-CN" sz="2200" b="1" dirty="0" smtClean="0"/>
              <a:t>inserting </a:t>
            </a:r>
            <a:r>
              <a:rPr lang="en-US" altLang="zh-CN" sz="2200" b="1" dirty="0"/>
              <a:t>the conductors into the grooves that are fabricated on the surfaces of the supporting cylinders.</a:t>
            </a:r>
          </a:p>
          <a:p>
            <a:pPr marL="342900" indent="-342900" algn="just">
              <a:spcBef>
                <a:spcPts val="600"/>
              </a:spcBef>
              <a:buClr>
                <a:srgbClr val="FF0000"/>
              </a:buClr>
              <a:buFont typeface="Wingdings" panose="05000000000000000000" pitchFamily="2" charset="2"/>
              <a:buChar char="Ø"/>
            </a:pPr>
            <a:r>
              <a:rPr lang="en-US" altLang="zh-CN" sz="2200" b="1" dirty="0" smtClean="0"/>
              <a:t>In our case, we tried </a:t>
            </a:r>
            <a:r>
              <a:rPr lang="en-US" altLang="zh-CN" sz="2200" b="1" dirty="0"/>
              <a:t>to make </a:t>
            </a:r>
            <a:r>
              <a:rPr lang="en-US" altLang="zh-CN" sz="2200" b="1" dirty="0" smtClean="0"/>
              <a:t>one part of CCT coil </a:t>
            </a:r>
            <a:r>
              <a:rPr lang="en-US" altLang="zh-CN" sz="2200" b="1" dirty="0"/>
              <a:t>directly </a:t>
            </a:r>
            <a:r>
              <a:rPr lang="en-US" altLang="zh-CN" sz="2200" b="1" dirty="0" smtClean="0"/>
              <a:t>by fabricating it </a:t>
            </a:r>
            <a:r>
              <a:rPr lang="en-US" altLang="zh-CN" sz="2200" b="1" dirty="0"/>
              <a:t>from </a:t>
            </a:r>
            <a:r>
              <a:rPr lang="en-US" altLang="zh-CN" sz="2200" b="1" dirty="0" smtClean="0"/>
              <a:t>an </a:t>
            </a:r>
            <a:r>
              <a:rPr lang="en-US" altLang="zh-CN" sz="2200" b="1" dirty="0"/>
              <a:t>aluminum </a:t>
            </a:r>
            <a:r>
              <a:rPr lang="en-US" altLang="zh-CN" sz="2200" b="1" dirty="0" smtClean="0"/>
              <a:t>tubes.</a:t>
            </a:r>
          </a:p>
          <a:p>
            <a:pPr marL="342900" indent="-342900" algn="just">
              <a:spcBef>
                <a:spcPts val="600"/>
              </a:spcBef>
              <a:buClr>
                <a:srgbClr val="FF0000"/>
              </a:buClr>
              <a:buFont typeface="Wingdings" pitchFamily="2" charset="2"/>
              <a:buChar char="ü"/>
            </a:pPr>
            <a:r>
              <a:rPr lang="en-US" altLang="zh-CN" sz="2200" b="1" dirty="0"/>
              <a:t>T</a:t>
            </a:r>
            <a:r>
              <a:rPr lang="en-US" altLang="zh-CN" sz="2200" b="1" dirty="0" smtClean="0"/>
              <a:t>he test results showed that the field </a:t>
            </a:r>
            <a:r>
              <a:rPr lang="en-US" altLang="zh-CN" sz="2200" b="1" dirty="0"/>
              <a:t>distribution </a:t>
            </a:r>
            <a:r>
              <a:rPr lang="en-US" altLang="zh-CN" sz="2200" b="1" dirty="0" smtClean="0"/>
              <a:t>had </a:t>
            </a:r>
            <a:r>
              <a:rPr lang="en-US" altLang="zh-CN" sz="2200" b="1" dirty="0"/>
              <a:t>a good agreement with the simulated </a:t>
            </a:r>
            <a:r>
              <a:rPr lang="en-US" altLang="zh-CN" sz="2200" b="1" dirty="0" smtClean="0"/>
              <a:t>one and the </a:t>
            </a:r>
            <a:r>
              <a:rPr lang="en-US" altLang="zh-CN" sz="2200" b="1" dirty="0"/>
              <a:t>field reproducibility </a:t>
            </a:r>
            <a:r>
              <a:rPr lang="en-US" altLang="zh-CN" sz="2200" b="1" dirty="0" smtClean="0"/>
              <a:t>was </a:t>
            </a:r>
            <a:r>
              <a:rPr lang="en-US" altLang="zh-CN" sz="2200" b="1" dirty="0"/>
              <a:t>better than </a:t>
            </a:r>
            <a:r>
              <a:rPr lang="en-US" altLang="zh-CN" sz="2200" b="1" dirty="0" smtClean="0"/>
              <a:t>2E-4 at low field level of 30Gs</a:t>
            </a:r>
            <a:r>
              <a:rPr lang="en-US" altLang="zh-CN" sz="2200" b="1" dirty="0"/>
              <a:t>, </a:t>
            </a:r>
            <a:r>
              <a:rPr lang="en-US" altLang="zh-CN" sz="2200" b="1" dirty="0" smtClean="0"/>
              <a:t>but this design </a:t>
            </a:r>
            <a:r>
              <a:rPr lang="en-US" altLang="zh-CN" sz="2200" b="1" dirty="0"/>
              <a:t>was </a:t>
            </a:r>
            <a:r>
              <a:rPr lang="en-US" altLang="zh-CN" sz="2200" b="1" dirty="0" smtClean="0"/>
              <a:t>given </a:t>
            </a:r>
            <a:r>
              <a:rPr lang="en-US" altLang="zh-CN" sz="2200" b="1" dirty="0"/>
              <a:t>up because it was not an economic </a:t>
            </a:r>
            <a:r>
              <a:rPr lang="en-US" altLang="zh-CN" sz="2200" b="1" dirty="0" smtClean="0"/>
              <a:t>one.</a:t>
            </a:r>
            <a:endParaRPr lang="en-US" altLang="zh-CN" sz="2200" b="1"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591" y="4140191"/>
            <a:ext cx="3098914" cy="2091328"/>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773" y="4140191"/>
            <a:ext cx="2631219" cy="1973415"/>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4154959"/>
            <a:ext cx="2591841" cy="1943881"/>
          </a:xfrm>
          <a:prstGeom prst="rect">
            <a:avLst/>
          </a:prstGeom>
        </p:spPr>
      </p:pic>
    </p:spTree>
    <p:extLst>
      <p:ext uri="{BB962C8B-B14F-4D97-AF65-F5344CB8AC3E}">
        <p14:creationId xmlns:p14="http://schemas.microsoft.com/office/powerpoint/2010/main" val="690660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481328" y="701044"/>
            <a:ext cx="9194191" cy="15035"/>
          </a:xfrm>
          <a:prstGeom prst="line">
            <a:avLst/>
          </a:prstGeom>
          <a:noFill/>
          <a:ln w="76200">
            <a:solidFill>
              <a:srgbClr val="FF6600"/>
            </a:solidFill>
            <a:round/>
            <a:headEnd/>
            <a:tailEnd/>
          </a:ln>
        </p:spPr>
        <p:txBody>
          <a:bodyPr/>
          <a:lstStyle/>
          <a:p>
            <a:endParaRPr lang="zh-CN" altLang="en-US"/>
          </a:p>
        </p:txBody>
      </p:sp>
      <p:sp>
        <p:nvSpPr>
          <p:cNvPr id="7" name="Rectangle 4"/>
          <p:cNvSpPr txBox="1">
            <a:spLocks noChangeArrowheads="1"/>
          </p:cNvSpPr>
          <p:nvPr/>
        </p:nvSpPr>
        <p:spPr>
          <a:xfrm>
            <a:off x="3695665" y="90455"/>
            <a:ext cx="5401602"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Designs of the dipole magnets</a:t>
            </a:r>
            <a:endParaRPr lang="en-US" altLang="zh-CN" b="1" dirty="0">
              <a:solidFill>
                <a:srgbClr val="0000FF"/>
              </a:solidFill>
              <a:ea typeface="华文楷体"/>
              <a:cs typeface="Times New Roman" pitchFamily="18" charset="0"/>
            </a:endParaRPr>
          </a:p>
        </p:txBody>
      </p:sp>
      <p:sp>
        <p:nvSpPr>
          <p:cNvPr id="11" name="Rectangle 8"/>
          <p:cNvSpPr>
            <a:spLocks noChangeArrowheads="1"/>
          </p:cNvSpPr>
          <p:nvPr/>
        </p:nvSpPr>
        <p:spPr bwMode="auto">
          <a:xfrm>
            <a:off x="1349283" y="771469"/>
            <a:ext cx="9458280"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0000FF"/>
                </a:solidFill>
              </a:rPr>
              <a:t>3) CT dipole magnet without iron core</a:t>
            </a:r>
            <a:endParaRPr lang="en-GB" altLang="zh-CN" sz="2400" b="1" dirty="0">
              <a:solidFill>
                <a:srgbClr val="0000FF"/>
              </a:solidFill>
            </a:endParaRPr>
          </a:p>
        </p:txBody>
      </p:sp>
      <p:sp>
        <p:nvSpPr>
          <p:cNvPr id="2" name="矩形 1"/>
          <p:cNvSpPr/>
          <p:nvPr/>
        </p:nvSpPr>
        <p:spPr>
          <a:xfrm>
            <a:off x="1461235" y="1303546"/>
            <a:ext cx="9346328" cy="1938992"/>
          </a:xfrm>
          <a:prstGeom prst="rect">
            <a:avLst/>
          </a:prstGeom>
        </p:spPr>
        <p:txBody>
          <a:bodyPr wrap="square">
            <a:spAutoFit/>
          </a:bodyPr>
          <a:lstStyle/>
          <a:p>
            <a:pPr marL="342900" indent="-342900" algn="just">
              <a:spcBef>
                <a:spcPts val="1200"/>
              </a:spcBef>
              <a:buClr>
                <a:srgbClr val="FF0000"/>
              </a:buClr>
              <a:buFont typeface="Wingdings" panose="05000000000000000000" pitchFamily="2" charset="2"/>
              <a:buChar char="Ø"/>
            </a:pPr>
            <a:r>
              <a:rPr lang="en-US" altLang="zh-CN" sz="2200" b="1" dirty="0"/>
              <a:t>The </a:t>
            </a:r>
            <a:r>
              <a:rPr lang="en-US" altLang="zh-CN" sz="2200" b="1" dirty="0" smtClean="0"/>
              <a:t>design of dipole magnet with Cos</a:t>
            </a:r>
            <a:r>
              <a:rPr lang="el-GR" altLang="zh-CN" sz="2200" b="1" dirty="0"/>
              <a:t>θ</a:t>
            </a:r>
            <a:r>
              <a:rPr lang="en-US" altLang="zh-CN" sz="2200" b="1" dirty="0"/>
              <a:t> (CT) coil is </a:t>
            </a:r>
            <a:r>
              <a:rPr lang="en-US" altLang="zh-CN" sz="2200" b="1" dirty="0" smtClean="0"/>
              <a:t>a conventional measure for high field superconducting magnets, it is the first time for design of the high precision  low field magnet.</a:t>
            </a:r>
          </a:p>
          <a:p>
            <a:pPr marL="342900" indent="-342900" algn="just">
              <a:spcBef>
                <a:spcPts val="1200"/>
              </a:spcBef>
              <a:buClr>
                <a:srgbClr val="FF0000"/>
              </a:buClr>
              <a:buFont typeface="Wingdings" panose="05000000000000000000" pitchFamily="2" charset="2"/>
              <a:buChar char="Ø"/>
            </a:pPr>
            <a:r>
              <a:rPr lang="en-US" altLang="zh-CN" sz="2200" b="1" dirty="0" smtClean="0"/>
              <a:t>To increase excitation efficiency at high field level of the magnet, the </a:t>
            </a:r>
            <a:r>
              <a:rPr lang="en-US" altLang="zh-CN" sz="2200" b="1" dirty="0"/>
              <a:t>top and bottom of the </a:t>
            </a:r>
            <a:r>
              <a:rPr lang="en-US" altLang="zh-CN" sz="2200" b="1" dirty="0" smtClean="0"/>
              <a:t>shielding cylinder can be flatted.</a:t>
            </a:r>
            <a:endParaRPr lang="en-GB" altLang="zh-CN" sz="2200" b="1"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367" y="3535840"/>
            <a:ext cx="3066733" cy="1728192"/>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076" y="3654274"/>
            <a:ext cx="1983516" cy="1491324"/>
          </a:xfrm>
          <a:prstGeom prst="rect">
            <a:avLst/>
          </a:prstGeom>
        </p:spPr>
      </p:pic>
      <p:sp>
        <p:nvSpPr>
          <p:cNvPr id="10" name="右箭头 9"/>
          <p:cNvSpPr/>
          <p:nvPr/>
        </p:nvSpPr>
        <p:spPr>
          <a:xfrm>
            <a:off x="5466890" y="4082468"/>
            <a:ext cx="1325755"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8"/>
          <p:cNvSpPr>
            <a:spLocks noChangeArrowheads="1"/>
          </p:cNvSpPr>
          <p:nvPr/>
        </p:nvSpPr>
        <p:spPr bwMode="auto">
          <a:xfrm>
            <a:off x="1686380" y="5342307"/>
            <a:ext cx="9231555" cy="1107996"/>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anose="05000000000000000000" pitchFamily="2" charset="2"/>
              <a:buChar char="Ø"/>
            </a:pPr>
            <a:r>
              <a:rPr lang="en-US" altLang="zh-CN" sz="2200" b="1" dirty="0"/>
              <a:t>To reduce the production cost, the structure of the CT coils is designed as simple as possible. The magnet have two coils, each coil has two </a:t>
            </a:r>
            <a:r>
              <a:rPr lang="en-US" altLang="zh-CN" sz="2200" b="1" dirty="0" smtClean="0"/>
              <a:t>layers, </a:t>
            </a:r>
            <a:r>
              <a:rPr lang="en-US" altLang="zh-CN" sz="2200" b="1" dirty="0"/>
              <a:t>which are formed by </a:t>
            </a:r>
            <a:r>
              <a:rPr lang="en-US" altLang="zh-CN" sz="2200" b="1" dirty="0" smtClean="0"/>
              <a:t>aluminum bars </a:t>
            </a:r>
            <a:r>
              <a:rPr lang="en-US" altLang="zh-CN" sz="2200" b="1" dirty="0"/>
              <a:t>with the same cross section areas.</a:t>
            </a:r>
            <a:endParaRPr lang="en-GB" altLang="zh-CN" sz="2200" b="1" dirty="0"/>
          </a:p>
        </p:txBody>
      </p:sp>
    </p:spTree>
    <p:extLst>
      <p:ext uri="{BB962C8B-B14F-4D97-AF65-F5344CB8AC3E}">
        <p14:creationId xmlns:p14="http://schemas.microsoft.com/office/powerpoint/2010/main" val="4045035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469944" y="663518"/>
            <a:ext cx="9091375" cy="44562"/>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533952" y="725264"/>
            <a:ext cx="5278328" cy="2954655"/>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anose="05000000000000000000" pitchFamily="2" charset="2"/>
              <a:buChar char="Ø"/>
            </a:pPr>
            <a:r>
              <a:rPr lang="en-US" altLang="zh-CN" sz="2200" b="1" dirty="0"/>
              <a:t>Since the field of the dipole magnets for CEPCB will ramp with the beam energy, eddy current will be induced in the coil conductors.</a:t>
            </a:r>
            <a:endParaRPr lang="en-US" altLang="zh-CN" sz="2200" b="1" dirty="0"/>
          </a:p>
          <a:p>
            <a:pPr marL="342900" indent="-342900" algn="just">
              <a:spcBef>
                <a:spcPts val="1200"/>
              </a:spcBef>
              <a:buClr>
                <a:srgbClr val="FF0000"/>
              </a:buClr>
              <a:buFont typeface="Wingdings" panose="05000000000000000000" pitchFamily="2" charset="2"/>
              <a:buChar char="Ø"/>
            </a:pPr>
            <a:r>
              <a:rPr lang="en-US" altLang="zh-CN" sz="2200" b="1" dirty="0"/>
              <a:t>To study the influence of the eddy current on the field quality of the magnet, the AC field of the CT coil with </a:t>
            </a:r>
            <a:r>
              <a:rPr lang="en-US" altLang="zh-CN" sz="2200" b="1" dirty="0"/>
              <a:t>2</a:t>
            </a:r>
            <a:r>
              <a:rPr lang="en-GB" altLang="zh-CN" sz="2200" b="1" dirty="0"/>
              <a:t> turns, 3 turns and 4 turns was simulated.</a:t>
            </a:r>
            <a:endParaRPr lang="en-GB" altLang="zh-CN" sz="2200" b="1"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8212" y="4274449"/>
            <a:ext cx="3002825" cy="1824599"/>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9921" y="4311985"/>
            <a:ext cx="2795562" cy="1759631"/>
          </a:xfrm>
          <a:prstGeom prst="rect">
            <a:avLst/>
          </a:prstGeom>
        </p:spPr>
      </p:pic>
      <p:sp>
        <p:nvSpPr>
          <p:cNvPr id="11" name="Rectangle 4"/>
          <p:cNvSpPr txBox="1">
            <a:spLocks noChangeArrowheads="1"/>
          </p:cNvSpPr>
          <p:nvPr/>
        </p:nvSpPr>
        <p:spPr>
          <a:xfrm>
            <a:off x="2475694" y="6116232"/>
            <a:ext cx="2310916" cy="4333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zh-CN" sz="2000" b="1" dirty="0" smtClean="0">
                <a:solidFill>
                  <a:srgbClr val="0000FF"/>
                </a:solidFill>
                <a:latin typeface="Times New Roman" pitchFamily="18" charset="0"/>
                <a:ea typeface="华文楷体"/>
                <a:cs typeface="Times New Roman" pitchFamily="18" charset="0"/>
              </a:rPr>
              <a:t>2 turn per coil</a:t>
            </a:r>
            <a:endParaRPr lang="en-US" altLang="zh-CN" sz="2000" b="1" dirty="0">
              <a:solidFill>
                <a:srgbClr val="0000FF"/>
              </a:solidFill>
              <a:latin typeface="Times New Roman" pitchFamily="18" charset="0"/>
              <a:ea typeface="华文楷体"/>
              <a:cs typeface="Times New Roman" pitchFamily="18" charset="0"/>
            </a:endParaRPr>
          </a:p>
        </p:txBody>
      </p:sp>
      <p:sp>
        <p:nvSpPr>
          <p:cNvPr id="12" name="Rectangle 4"/>
          <p:cNvSpPr txBox="1">
            <a:spLocks noChangeArrowheads="1"/>
          </p:cNvSpPr>
          <p:nvPr/>
        </p:nvSpPr>
        <p:spPr>
          <a:xfrm>
            <a:off x="8250403" y="6116232"/>
            <a:ext cx="2310916" cy="4333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zh-CN" sz="2000" b="1" dirty="0">
                <a:solidFill>
                  <a:srgbClr val="0000FF"/>
                </a:solidFill>
                <a:latin typeface="Times New Roman" pitchFamily="18" charset="0"/>
                <a:ea typeface="华文楷体"/>
                <a:cs typeface="Times New Roman" pitchFamily="18" charset="0"/>
              </a:rPr>
              <a:t>4</a:t>
            </a:r>
            <a:r>
              <a:rPr lang="en-US" altLang="zh-CN" sz="2000" b="1" dirty="0" smtClean="0">
                <a:solidFill>
                  <a:srgbClr val="0000FF"/>
                </a:solidFill>
                <a:latin typeface="Times New Roman" pitchFamily="18" charset="0"/>
                <a:ea typeface="华文楷体"/>
                <a:cs typeface="Times New Roman" pitchFamily="18" charset="0"/>
              </a:rPr>
              <a:t> turn per coil</a:t>
            </a:r>
            <a:endParaRPr lang="en-US" altLang="zh-CN" sz="2000" b="1" dirty="0">
              <a:solidFill>
                <a:srgbClr val="0000FF"/>
              </a:solidFill>
              <a:latin typeface="Times New Roman" pitchFamily="18" charset="0"/>
              <a:ea typeface="华文楷体"/>
              <a:cs typeface="Times New Roman" pitchFamily="18" charset="0"/>
            </a:endParaRPr>
          </a:p>
        </p:txBody>
      </p:sp>
      <p:pic>
        <p:nvPicPr>
          <p:cNvPr id="15" name="图片 14"/>
          <p:cNvPicPr>
            <a:picLocks noChangeAspect="1"/>
          </p:cNvPicPr>
          <p:nvPr/>
        </p:nvPicPr>
        <p:blipFill>
          <a:blip r:embed="rId4"/>
          <a:stretch>
            <a:fillRect/>
          </a:stretch>
        </p:blipFill>
        <p:spPr>
          <a:xfrm>
            <a:off x="6966380" y="994047"/>
            <a:ext cx="3271923" cy="2392089"/>
          </a:xfrm>
          <a:prstGeom prst="rect">
            <a:avLst/>
          </a:prstGeom>
        </p:spPr>
      </p:pic>
      <p:sp>
        <p:nvSpPr>
          <p:cNvPr id="16" name="Rectangle 4"/>
          <p:cNvSpPr txBox="1">
            <a:spLocks noChangeArrowheads="1"/>
          </p:cNvSpPr>
          <p:nvPr/>
        </p:nvSpPr>
        <p:spPr>
          <a:xfrm>
            <a:off x="3695665" y="90455"/>
            <a:ext cx="5401602"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Designs of the dipole magnets</a:t>
            </a:r>
            <a:endParaRPr lang="en-US" altLang="zh-CN" b="1" dirty="0">
              <a:solidFill>
                <a:srgbClr val="0000FF"/>
              </a:solidFill>
              <a:ea typeface="华文楷体"/>
              <a:cs typeface="Times New Roman" pitchFamily="18" charset="0"/>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7921" y="4395444"/>
            <a:ext cx="2545116" cy="1703604"/>
          </a:xfrm>
          <a:prstGeom prst="rect">
            <a:avLst/>
          </a:prstGeom>
        </p:spPr>
      </p:pic>
      <p:sp>
        <p:nvSpPr>
          <p:cNvPr id="17" name="Rectangle 4"/>
          <p:cNvSpPr txBox="1">
            <a:spLocks noChangeArrowheads="1"/>
          </p:cNvSpPr>
          <p:nvPr/>
        </p:nvSpPr>
        <p:spPr>
          <a:xfrm>
            <a:off x="5391140" y="6116232"/>
            <a:ext cx="2310916" cy="4333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zh-CN" sz="2000" b="1" dirty="0" smtClean="0">
                <a:solidFill>
                  <a:srgbClr val="0000FF"/>
                </a:solidFill>
                <a:latin typeface="Times New Roman" pitchFamily="18" charset="0"/>
                <a:ea typeface="华文楷体"/>
                <a:cs typeface="Times New Roman" pitchFamily="18" charset="0"/>
              </a:rPr>
              <a:t>3 </a:t>
            </a:r>
            <a:r>
              <a:rPr lang="en-US" altLang="zh-CN" sz="2000" b="1" dirty="0" smtClean="0">
                <a:solidFill>
                  <a:srgbClr val="0000FF"/>
                </a:solidFill>
                <a:latin typeface="Times New Roman" pitchFamily="18" charset="0"/>
                <a:ea typeface="华文楷体"/>
                <a:cs typeface="Times New Roman" pitchFamily="18" charset="0"/>
              </a:rPr>
              <a:t>turn </a:t>
            </a:r>
            <a:r>
              <a:rPr lang="en-US" altLang="zh-CN" sz="2000" b="1" dirty="0" smtClean="0">
                <a:solidFill>
                  <a:srgbClr val="0000FF"/>
                </a:solidFill>
                <a:latin typeface="Times New Roman" pitchFamily="18" charset="0"/>
                <a:ea typeface="华文楷体"/>
                <a:cs typeface="Times New Roman" pitchFamily="18" charset="0"/>
              </a:rPr>
              <a:t>per coil</a:t>
            </a:r>
            <a:endParaRPr lang="en-US" altLang="zh-CN" sz="2000" b="1" dirty="0">
              <a:solidFill>
                <a:srgbClr val="0000FF"/>
              </a:solidFill>
              <a:latin typeface="Times New Roman" pitchFamily="18" charset="0"/>
              <a:ea typeface="华文楷体"/>
              <a:cs typeface="Times New Roman" pitchFamily="18" charset="0"/>
            </a:endParaRPr>
          </a:p>
        </p:txBody>
      </p:sp>
    </p:spTree>
    <p:extLst>
      <p:ext uri="{BB962C8B-B14F-4D97-AF65-F5344CB8AC3E}">
        <p14:creationId xmlns:p14="http://schemas.microsoft.com/office/powerpoint/2010/main" val="2719384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36230</TotalTime>
  <Words>2240</Words>
  <Application>Microsoft Office PowerPoint</Application>
  <PresentationFormat>宽屏</PresentationFormat>
  <Paragraphs>213</Paragraphs>
  <Slides>27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MS Mincho</vt:lpstr>
      <vt:lpstr>华文楷体</vt:lpstr>
      <vt:lpstr>宋体</vt:lpstr>
      <vt:lpstr>Arial</vt:lpstr>
      <vt:lpstr>Calibri</vt:lpstr>
      <vt:lpstr>Calibri Light</vt:lpstr>
      <vt:lpstr>Times New Roman</vt:lpstr>
      <vt:lpstr>Wingdings</vt:lpstr>
      <vt:lpstr>Office 主题</vt:lpstr>
      <vt:lpstr>Development of CEPC booster  dipole magnet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unknown</cp:lastModifiedBy>
  <cp:revision>197</cp:revision>
  <dcterms:created xsi:type="dcterms:W3CDTF">2019-04-22T02:12:31Z</dcterms:created>
  <dcterms:modified xsi:type="dcterms:W3CDTF">2019-11-15T08:04:37Z</dcterms:modified>
</cp:coreProperties>
</file>