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2" r:id="rId3"/>
    <p:sldId id="290" r:id="rId4"/>
    <p:sldId id="273" r:id="rId5"/>
    <p:sldId id="275" r:id="rId6"/>
    <p:sldId id="280" r:id="rId7"/>
    <p:sldId id="257" r:id="rId8"/>
    <p:sldId id="282" r:id="rId9"/>
    <p:sldId id="267" r:id="rId10"/>
    <p:sldId id="265" r:id="rId11"/>
    <p:sldId id="287" r:id="rId12"/>
    <p:sldId id="285" r:id="rId13"/>
    <p:sldId id="291" r:id="rId14"/>
    <p:sldId id="296" r:id="rId15"/>
    <p:sldId id="264" r:id="rId16"/>
    <p:sldId id="294" r:id="rId17"/>
    <p:sldId id="298" r:id="rId18"/>
    <p:sldId id="283" r:id="rId19"/>
    <p:sldId id="29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6AA8D-FC16-44FE-BDBD-A5E2517875A9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E1BE-12DF-46C8-B395-FFED87FCB1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07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3A07A-8B5F-4E9A-86D3-F7880C79A09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87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57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33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57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1727" y="365125"/>
            <a:ext cx="11056691" cy="81772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728" y="1249960"/>
            <a:ext cx="11056690" cy="492700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02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62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08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6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10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38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7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3138-125A-416F-B838-2E46F621EB7C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2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F3138-125A-416F-B838-2E46F621EB7C}" type="datetimeFigureOut">
              <a:rPr lang="zh-CN" altLang="en-US" smtClean="0"/>
              <a:t>2019-11-19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14CB-958C-4045-9B0E-23AD7347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0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37899" y="1610442"/>
            <a:ext cx="8625386" cy="1815147"/>
          </a:xfrm>
        </p:spPr>
        <p:txBody>
          <a:bodyPr anchor="ctr">
            <a:no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Collider Ring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47582" y="3587700"/>
            <a:ext cx="7328848" cy="1183755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Yang, Fusan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Chen,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Xianjing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IHEP, CAS</a:t>
            </a:r>
          </a:p>
          <a:p>
            <a:endParaRPr lang="en-US" altLang="zh-CN" dirty="0" smtClean="0"/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2019 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orkshop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Circular Electron-Positron Collider (CEPC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Nov.18-20,2019, IHEP, Beijing, China</a:t>
            </a:r>
          </a:p>
          <a:p>
            <a:endParaRPr lang="en-US" altLang="zh-CN" sz="2000" b="1" dirty="0">
              <a:latin typeface="+mj-lt"/>
            </a:endParaRPr>
          </a:p>
        </p:txBody>
      </p:sp>
      <p:pic>
        <p:nvPicPr>
          <p:cNvPr id="6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18" y="6299994"/>
            <a:ext cx="251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5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22"/>
    </mc:Choice>
    <mc:Fallback>
      <p:transition spd="slow" advTm="92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Magnetic </a:t>
            </a:r>
            <a:r>
              <a:rPr lang="en-US" altLang="zh-CN" sz="3600" dirty="0" smtClean="0">
                <a:solidFill>
                  <a:srgbClr val="C00000"/>
                </a:solidFill>
              </a:rPr>
              <a:t>measurements: field difference and harmonics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Integral field differences</a:t>
            </a:r>
          </a:p>
          <a:p>
            <a:pPr lvl="1"/>
            <a:r>
              <a:rPr lang="en-US" altLang="zh-CN" sz="2000" dirty="0" smtClean="0"/>
              <a:t>Difference is less than 0.15%@45GeV.</a:t>
            </a:r>
          </a:p>
          <a:p>
            <a:pPr lvl="1"/>
            <a:endParaRPr lang="en-US" altLang="zh-CN" dirty="0" smtClean="0"/>
          </a:p>
          <a:p>
            <a:r>
              <a:rPr lang="en-US" altLang="zh-CN" dirty="0" err="1" smtClean="0"/>
              <a:t>Harmonics@Rref</a:t>
            </a:r>
            <a:r>
              <a:rPr lang="en-US" altLang="zh-CN" dirty="0" smtClean="0"/>
              <a:t>=13.5mm</a:t>
            </a:r>
          </a:p>
          <a:p>
            <a:pPr lvl="1"/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49601"/>
              </p:ext>
            </p:extLst>
          </p:nvPr>
        </p:nvGraphicFramePr>
        <p:xfrm>
          <a:off x="6209535" y="1259382"/>
          <a:ext cx="5069848" cy="18320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7462"/>
                <a:gridCol w="1267462"/>
                <a:gridCol w="1267462"/>
                <a:gridCol w="1267462"/>
              </a:tblGrid>
              <a:tr h="4708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</a:t>
                      </a:r>
                      <a:r>
                        <a:rPr lang="en-US" altLang="zh-CN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Ap1</a:t>
                      </a:r>
                    </a:p>
                    <a:p>
                      <a:pPr algn="ctr" fontAlgn="ctr"/>
                      <a:r>
                        <a:rPr lang="en-US" sz="1800" b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ByL</a:t>
                      </a:r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(T.mm)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Ap2</a:t>
                      </a:r>
                    </a:p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ByL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(T.mm)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Differ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15.3972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15.3765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-0.13%</a:t>
                      </a:r>
                    </a:p>
                  </a:txBody>
                  <a:tcPr marL="9525" marR="9525" marT="9525" marB="0" anchor="ctr"/>
                </a:tc>
              </a:tr>
              <a:tr h="42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27.3358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27.3199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-0.06%</a:t>
                      </a:r>
                    </a:p>
                  </a:txBody>
                  <a:tcPr marL="9525" marR="9525" marT="9525" marB="0" anchor="ctr"/>
                </a:tc>
              </a:tr>
              <a:tr h="42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41.2001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41.1810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-0.05%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59" y="3091392"/>
            <a:ext cx="4144352" cy="315268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7181" y="6170514"/>
            <a:ext cx="527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integral field in the vertical midplane (y=0)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5111"/>
              </p:ext>
            </p:extLst>
          </p:nvPr>
        </p:nvGraphicFramePr>
        <p:xfrm>
          <a:off x="6638873" y="3707706"/>
          <a:ext cx="4401304" cy="24628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3468"/>
                <a:gridCol w="1491916"/>
                <a:gridCol w="1645920"/>
              </a:tblGrid>
              <a:tr h="4104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Ap1@45GeV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Ap2@45GeV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5.38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113.24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-157.23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4.49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-5.29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7342889" y="3344823"/>
            <a:ext cx="280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Harmonics at two apertures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Long DAD design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As the magnetic length is up to 28.7m, the </a:t>
            </a:r>
            <a:r>
              <a:rPr lang="en-US" altLang="zh-CN" sz="2400" dirty="0" smtClean="0"/>
              <a:t>5.7m model </a:t>
            </a:r>
            <a:r>
              <a:rPr lang="en-US" altLang="zh-CN" sz="2400" dirty="0"/>
              <a:t>will be built to check the field quality, mechanical strength and deformation. </a:t>
            </a:r>
          </a:p>
          <a:p>
            <a:r>
              <a:rPr lang="en-US" altLang="zh-CN" sz="2400" dirty="0"/>
              <a:t>Using the same cross section of </a:t>
            </a:r>
            <a:r>
              <a:rPr lang="en-US" altLang="zh-CN" sz="2400" dirty="0" smtClean="0"/>
              <a:t>1m long model</a:t>
            </a:r>
            <a:r>
              <a:rPr lang="en-US" altLang="zh-CN" sz="2400" dirty="0"/>
              <a:t>, without end chamfering, the </a:t>
            </a:r>
            <a:r>
              <a:rPr lang="en-US" altLang="zh-CN" sz="2400" dirty="0" smtClean="0"/>
              <a:t>5.7 m </a:t>
            </a:r>
            <a:r>
              <a:rPr lang="en-US" altLang="zh-CN" sz="2400" dirty="0"/>
              <a:t>model can meet the field uniformity requirement. All the other harmonics are less than 5 units.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/>
          </p:cNvPicPr>
          <p:nvPr/>
        </p:nvPicPr>
        <p:blipFill rotWithShape="1">
          <a:blip r:embed="rId2"/>
          <a:srcRect l="12421" t="8905" r="5650" b="7658"/>
          <a:stretch/>
        </p:blipFill>
        <p:spPr>
          <a:xfrm>
            <a:off x="1366840" y="3179885"/>
            <a:ext cx="4005963" cy="306419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846998"/>
              </p:ext>
            </p:extLst>
          </p:nvPr>
        </p:nvGraphicFramePr>
        <p:xfrm>
          <a:off x="6531499" y="3347275"/>
          <a:ext cx="3689963" cy="27294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45103"/>
                <a:gridCol w="1281041"/>
                <a:gridCol w="1463819"/>
              </a:tblGrid>
              <a:tr h="344714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Ap1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Ap2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BL(T.mm)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217.1834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217.0064</a:t>
                      </a:r>
                    </a:p>
                  </a:txBody>
                  <a:tcPr marL="6350" marR="6350" marT="635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/>
                      <a:endParaRPr lang="en-US" altLang="zh-CN" sz="16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Harmonics(</a:t>
                      </a:r>
                      <a:r>
                        <a:rPr lang="en-US" altLang="zh-CN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Bn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/B1</a:t>
                      </a:r>
                      <a:r>
                        <a:rPr lang="en-US" altLang="zh-CN" sz="1600" b="1" dirty="0" smtClean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×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10000)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723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effectLst/>
                        </a:rPr>
                        <a:t>10000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effectLst/>
                        </a:rPr>
                        <a:t>10000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447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2.87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-1.34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447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116.55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-169.29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447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-0.97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0.79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447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--3.31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2.76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1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Dual aperture </a:t>
            </a:r>
            <a:r>
              <a:rPr lang="en-US" altLang="zh-CN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dirty="0" smtClean="0">
                <a:solidFill>
                  <a:srgbClr val="C00000"/>
                </a:solidFill>
              </a:rPr>
              <a:t>(DAQ)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842" y="1249958"/>
            <a:ext cx="11056690" cy="532117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Requirements of DAQ(number: 2392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Prototype study</a:t>
            </a:r>
          </a:p>
          <a:p>
            <a:pPr lvl="1"/>
            <a:r>
              <a:rPr lang="en-US" altLang="zh-CN" dirty="0" smtClean="0"/>
              <a:t>Complex structure </a:t>
            </a:r>
            <a:r>
              <a:rPr lang="en-US" altLang="zh-CN" dirty="0"/>
              <a:t>to verify </a:t>
            </a:r>
            <a:r>
              <a:rPr lang="en-US" altLang="zh-CN" dirty="0" smtClean="0"/>
              <a:t>assembly tolerances and mechanical structure</a:t>
            </a:r>
          </a:p>
          <a:p>
            <a:pPr lvl="1"/>
            <a:r>
              <a:rPr lang="en-US" altLang="zh-CN" dirty="0" smtClean="0"/>
              <a:t>Cross talk effect and compensation method study </a:t>
            </a:r>
          </a:p>
          <a:p>
            <a:pPr lvl="1"/>
            <a:r>
              <a:rPr lang="en-US" altLang="zh-CN" dirty="0"/>
              <a:t>Verify the </a:t>
            </a:r>
            <a:r>
              <a:rPr lang="en-US" altLang="zh-CN" dirty="0" smtClean="0"/>
              <a:t>hollow </a:t>
            </a:r>
            <a:r>
              <a:rPr lang="en-US" altLang="zh-CN" dirty="0"/>
              <a:t>aluminum </a:t>
            </a:r>
            <a:r>
              <a:rPr lang="en-US" altLang="zh-CN" dirty="0" smtClean="0"/>
              <a:t>wires</a:t>
            </a:r>
          </a:p>
          <a:p>
            <a:pPr lvl="1"/>
            <a:r>
              <a:rPr lang="en-US" altLang="zh-CN" dirty="0" smtClean="0"/>
              <a:t>Effect of trim coils on the main field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endParaRPr lang="en-US" altLang="zh-CN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3152"/>
              </p:ext>
            </p:extLst>
          </p:nvPr>
        </p:nvGraphicFramePr>
        <p:xfrm>
          <a:off x="1038216" y="1884661"/>
          <a:ext cx="3765899" cy="18288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613535"/>
                <a:gridCol w="1152364"/>
              </a:tblGrid>
              <a:tr h="1234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Gradient(T/m)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8.42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3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Aperture(mm</a:t>
                      </a:r>
                      <a:r>
                        <a:rPr lang="en-US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</a:t>
                      </a:r>
                      <a:endParaRPr lang="zh-CN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Effective 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length(m)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or 2</a:t>
                      </a:r>
                      <a:endParaRPr lang="zh-CN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GFR(mm)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</a:t>
                      </a:r>
                      <a:endParaRPr lang="zh-CN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50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Adjustment capability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±1.5%</a:t>
                      </a:r>
                      <a:endParaRPr lang="zh-CN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3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Field quality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5×10</a:t>
                      </a:r>
                      <a:r>
                        <a:rPr lang="en-US" altLang="zh-CN" sz="2000" u="none" strike="noStrike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sz="2000" u="none" strike="noStrike" kern="1200" baseline="30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-495" t="11670" r="495" b="3228"/>
          <a:stretch/>
        </p:blipFill>
        <p:spPr>
          <a:xfrm>
            <a:off x="6125718" y="1350478"/>
            <a:ext cx="5710518" cy="310515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68019" y="558880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(by </a:t>
            </a:r>
            <a:r>
              <a:rPr lang="en-US" altLang="zh-CN" sz="2400" dirty="0" smtClean="0"/>
              <a:t>F. S. Chen)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17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Physical design of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DAQ prototype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1916" y="1249958"/>
            <a:ext cx="11056690" cy="4927003"/>
          </a:xfrm>
        </p:spPr>
        <p:txBody>
          <a:bodyPr/>
          <a:lstStyle/>
          <a:p>
            <a:r>
              <a:rPr lang="en-US" altLang="zh-CN" dirty="0" smtClean="0"/>
              <a:t>2D simulation results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3D simulation results</a:t>
            </a:r>
          </a:p>
          <a:p>
            <a:pPr lvl="1"/>
            <a:r>
              <a:rPr lang="en-US" altLang="zh-CN" sz="2000" dirty="0"/>
              <a:t>The iron plate can not compensate </a:t>
            </a:r>
            <a:r>
              <a:rPr lang="en-US" altLang="zh-CN" sz="2000" dirty="0" smtClean="0"/>
              <a:t>b1 </a:t>
            </a:r>
            <a:r>
              <a:rPr lang="en-US" altLang="zh-CN" sz="2000" dirty="0"/>
              <a:t>&amp; b3 at once. 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5"/>
          <a:stretch/>
        </p:blipFill>
        <p:spPr>
          <a:xfrm>
            <a:off x="6329599" y="3627789"/>
            <a:ext cx="5637792" cy="2160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38944"/>
              </p:ext>
            </p:extLst>
          </p:nvPr>
        </p:nvGraphicFramePr>
        <p:xfrm>
          <a:off x="511727" y="1718249"/>
          <a:ext cx="5596256" cy="23469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63638"/>
                <a:gridCol w="1972570"/>
                <a:gridCol w="2460048"/>
              </a:tblGrid>
              <a:tr h="22569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Without shielding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Shielding</a:t>
                      </a:r>
                      <a:r>
                        <a:rPr lang="en-US" altLang="zh-CN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sheet (t=</a:t>
                      </a:r>
                      <a:r>
                        <a:rPr lang="en-US" altLang="zh-CN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11.52mm)</a:t>
                      </a:r>
                      <a:endParaRPr lang="zh-CN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569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-2132.7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569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-169.9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569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569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-2.3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569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zh-CN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973654" y="3390295"/>
            <a:ext cx="234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decoupling</a:t>
            </a: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168879" y="5682453"/>
            <a:ext cx="2450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compensation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00891"/>
              </p:ext>
            </p:extLst>
          </p:nvPr>
        </p:nvGraphicFramePr>
        <p:xfrm>
          <a:off x="311916" y="5286621"/>
          <a:ext cx="5995878" cy="10058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00978"/>
                <a:gridCol w="1093694"/>
                <a:gridCol w="1021977"/>
                <a:gridCol w="950259"/>
                <a:gridCol w="928970"/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Shielding thickness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11.2mm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13mm</a:t>
                      </a:r>
                      <a:endParaRPr lang="zh-CN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16mm</a:t>
                      </a:r>
                      <a:endParaRPr lang="zh-CN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19mm</a:t>
                      </a:r>
                      <a:endParaRPr lang="zh-CN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429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GB" sz="16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GB" sz="16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-667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-413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429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GB" sz="16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GB" sz="16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1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-82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1"/>
          <a:stretch/>
        </p:blipFill>
        <p:spPr>
          <a:xfrm>
            <a:off x="6448495" y="1369251"/>
            <a:ext cx="5400000" cy="20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Physical design of DAQ prototype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Design parameters of DAQ prototype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C0A1-A55F-4806-B615-A6358C051104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581" y="2752175"/>
            <a:ext cx="3600000" cy="327397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55132"/>
              </p:ext>
            </p:extLst>
          </p:nvPr>
        </p:nvGraphicFramePr>
        <p:xfrm>
          <a:off x="1032076" y="2029620"/>
          <a:ext cx="5029090" cy="414735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14942"/>
                <a:gridCol w="2331417"/>
                <a:gridCol w="1882731"/>
              </a:tblGrid>
              <a:tr h="27649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Gradient [T/m]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8.42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Aperture [mm]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coil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Turns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Material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Aluminum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[A]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density [A/mm</a:t>
                      </a:r>
                      <a:r>
                        <a:rPr lang="en-US" altLang="zh-CN" sz="1600" b="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alt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1.89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consumption</a:t>
                      </a:r>
                      <a:r>
                        <a:rPr lang="en-US" altLang="zh-CN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[kW]</a:t>
                      </a:r>
                      <a:endParaRPr lang="zh-CN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Trim coil</a:t>
                      </a:r>
                      <a:endParaRPr lang="zh-CN" altLang="zh-CN" sz="1600" b="0" dirty="0" smtClean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Turns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Material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Copper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[A]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7.2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density [A/mm</a:t>
                      </a:r>
                      <a:r>
                        <a:rPr lang="en-US" altLang="zh-CN" sz="1600" b="0" baseline="30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CN" alt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consumption</a:t>
                      </a:r>
                      <a:r>
                        <a:rPr lang="en-US" altLang="zh-CN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[kW]</a:t>
                      </a:r>
                      <a:endParaRPr lang="zh-CN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water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Velocity [m/s]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Flux [l/s]</a:t>
                      </a:r>
                      <a:endParaRPr lang="zh-CN" sz="1600" b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0.201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rise [°C]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6.3</a:t>
                      </a:r>
                      <a:endParaRPr lang="zh-CN" sz="16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2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Mechanical design of DAQ prototype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469" y="1182848"/>
            <a:ext cx="11056690" cy="492700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Short model (1m in length),laminated yoke</a:t>
            </a:r>
            <a:endParaRPr lang="en-US" altLang="zh-CN" sz="2400" dirty="0"/>
          </a:p>
          <a:p>
            <a:r>
              <a:rPr lang="en-US" altLang="zh-CN" sz="2400" dirty="0" smtClean="0"/>
              <a:t>Trim </a:t>
            </a:r>
            <a:r>
              <a:rPr lang="en-US" altLang="zh-CN" sz="2400" dirty="0"/>
              <a:t>coils </a:t>
            </a:r>
            <a:r>
              <a:rPr lang="en-US" altLang="zh-CN" sz="2400" dirty="0" smtClean="0"/>
              <a:t>:±</a:t>
            </a:r>
            <a:r>
              <a:rPr lang="en-US" altLang="zh-CN" sz="2400" dirty="0"/>
              <a:t>1.5% </a:t>
            </a:r>
            <a:r>
              <a:rPr lang="en-US" altLang="zh-CN" sz="2400" dirty="0" smtClean="0"/>
              <a:t>adjustability, enameled </a:t>
            </a:r>
            <a:r>
              <a:rPr lang="en-US" altLang="zh-CN" sz="2400" dirty="0"/>
              <a:t>copper </a:t>
            </a:r>
            <a:r>
              <a:rPr lang="en-US" altLang="zh-CN" sz="2400" dirty="0" smtClean="0"/>
              <a:t>wire</a:t>
            </a:r>
          </a:p>
          <a:p>
            <a:r>
              <a:rPr lang="en-US" altLang="zh-CN" sz="2400" dirty="0" smtClean="0"/>
              <a:t>Main coils: hollow aluminum coils, water cooled, 64 turns/pole</a:t>
            </a:r>
          </a:p>
          <a:p>
            <a:r>
              <a:rPr lang="en-US" altLang="zh-CN" sz="2400" dirty="0" smtClean="0"/>
              <a:t>Large size of wire and low current density</a:t>
            </a:r>
          </a:p>
          <a:p>
            <a:r>
              <a:rPr lang="en-US" altLang="zh-CN" sz="2400" dirty="0" smtClean="0"/>
              <a:t>Stainless steel as a supporter and separate two yokes.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21" y="3500457"/>
            <a:ext cx="5676900" cy="3114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4944" r="19271" b="8157"/>
          <a:stretch/>
        </p:blipFill>
        <p:spPr>
          <a:xfrm>
            <a:off x="7508384" y="3949851"/>
            <a:ext cx="2731311" cy="216000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6497053" y="5057794"/>
            <a:ext cx="10113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Dual aperture quadrupole prototype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363" y="1182848"/>
            <a:ext cx="11056690" cy="492700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The DAQ prototype has been finished and will be measured later.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969716" y="370502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Hollow aluminum wire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488" t="-153" r="6567" b="26700"/>
          <a:stretch/>
        </p:blipFill>
        <p:spPr>
          <a:xfrm>
            <a:off x="726880" y="1953033"/>
            <a:ext cx="2824775" cy="184432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6211" y="6323711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coil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98" y="4079933"/>
            <a:ext cx="3994329" cy="22437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3" t="5324" r="11764" b="11112"/>
          <a:stretch/>
        </p:blipFill>
        <p:spPr>
          <a:xfrm>
            <a:off x="4344692" y="2209043"/>
            <a:ext cx="3964855" cy="348161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572596" y="6141165"/>
            <a:ext cx="348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aperture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prototype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09702" y="5847449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 of dual aperture quadrupole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99" y="1789851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307827"/>
            <a:ext cx="3239154" cy="18211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675" y="303870"/>
            <a:ext cx="10515600" cy="1031875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 </a:t>
            </a:r>
            <a:r>
              <a:rPr lang="en-US" altLang="zh-CN" dirty="0" err="1">
                <a:solidFill>
                  <a:srgbClr val="C00000"/>
                </a:solidFill>
              </a:rPr>
              <a:t>Sextupole</a:t>
            </a:r>
            <a:r>
              <a:rPr lang="en-US" altLang="zh-CN" dirty="0">
                <a:solidFill>
                  <a:srgbClr val="C00000"/>
                </a:solidFill>
              </a:rPr>
              <a:t> magnet </a:t>
            </a:r>
            <a:r>
              <a:rPr lang="en-US" altLang="zh-CN" dirty="0" smtClean="0">
                <a:solidFill>
                  <a:srgbClr val="C00000"/>
                </a:solidFill>
              </a:rPr>
              <a:t>design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3675" y="1364320"/>
            <a:ext cx="9588500" cy="4665663"/>
          </a:xfrm>
        </p:spPr>
        <p:txBody>
          <a:bodyPr/>
          <a:lstStyle/>
          <a:p>
            <a:r>
              <a:rPr lang="en-US" altLang="zh-CN" sz="2400" dirty="0" smtClean="0"/>
              <a:t>Two single aperture sextupoles are installed side by side.</a:t>
            </a:r>
          </a:p>
          <a:p>
            <a:pPr lvl="1"/>
            <a:r>
              <a:rPr lang="en-US" altLang="zh-CN" sz="2000" dirty="0" smtClean="0"/>
              <a:t>Core size is limited by the 350mm beam center separation.</a:t>
            </a:r>
          </a:p>
          <a:p>
            <a:pPr lvl="1"/>
            <a:r>
              <a:rPr lang="en-US" altLang="zh-CN" sz="2000" dirty="0" smtClean="0"/>
              <a:t>Use copper for coils &amp; enlarge the cross section as much as possible.</a:t>
            </a:r>
          </a:p>
          <a:p>
            <a:pPr lvl="1"/>
            <a:r>
              <a:rPr lang="en-US" altLang="zh-CN" sz="2000" dirty="0" smtClean="0"/>
              <a:t>10mm gap between two magnets but the cross talk effect can be ignored.</a:t>
            </a:r>
          </a:p>
          <a:p>
            <a:pPr lvl="1"/>
            <a:r>
              <a:rPr lang="en-US" altLang="zh-CN" sz="2000" dirty="0"/>
              <a:t>Field Strength: 191T/m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 @45GeV to 506T/m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 @120GeV</a:t>
            </a:r>
          </a:p>
          <a:p>
            <a:r>
              <a:rPr lang="en-US" altLang="zh-CN" sz="2400" dirty="0" smtClean="0"/>
              <a:t>Optimization</a:t>
            </a:r>
          </a:p>
          <a:p>
            <a:pPr lvl="1"/>
            <a:r>
              <a:rPr lang="en-US" altLang="zh-CN" sz="2000" dirty="0"/>
              <a:t>Rearrangement of the wire layout and enlarge the yoke from 28mm to 37mm.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C0A1-A55F-4806-B615-A6358C051104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48" y="4098021"/>
            <a:ext cx="2609147" cy="23229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368" y="4020916"/>
            <a:ext cx="2718108" cy="23354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667" y="3997542"/>
            <a:ext cx="2489698" cy="25413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4656794"/>
            <a:ext cx="3327217" cy="14296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60039" y="3535877"/>
            <a:ext cx="168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(by X.J. Sun)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74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Summary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727" y="1249960"/>
            <a:ext cx="11413973" cy="5608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The design of </a:t>
            </a:r>
            <a:r>
              <a:rPr lang="en-US" altLang="zh-CN" sz="2400" dirty="0" smtClean="0"/>
              <a:t>combined dipole and </a:t>
            </a:r>
            <a:r>
              <a:rPr lang="en-US" altLang="zh-CN" sz="2400" dirty="0" err="1" smtClean="0"/>
              <a:t>sextupole</a:t>
            </a:r>
            <a:r>
              <a:rPr lang="en-US" altLang="zh-CN" sz="2400" dirty="0" smtClean="0"/>
              <a:t> magnet </a:t>
            </a:r>
            <a:r>
              <a:rPr lang="en-US" altLang="zh-CN" sz="2400" dirty="0"/>
              <a:t>with aluminum bus bars is accessible. The center </a:t>
            </a:r>
            <a:r>
              <a:rPr lang="en-US" altLang="zh-CN" sz="2400" dirty="0" smtClean="0"/>
              <a:t>dipole field </a:t>
            </a:r>
            <a:r>
              <a:rPr lang="en-US" altLang="zh-CN" sz="2400" dirty="0"/>
              <a:t>and sextupole strength is basically consistent with the design </a:t>
            </a:r>
            <a:r>
              <a:rPr lang="en-US" altLang="zh-CN" sz="2400" dirty="0" smtClean="0"/>
              <a:t>value. </a:t>
            </a: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 smtClean="0"/>
              <a:t>Further field </a:t>
            </a:r>
            <a:r>
              <a:rPr lang="en-US" altLang="zh-CN" sz="2400" dirty="0"/>
              <a:t>measurement </a:t>
            </a:r>
            <a:r>
              <a:rPr lang="en-US" altLang="zh-CN" sz="2400" dirty="0" smtClean="0"/>
              <a:t>will be taken by the stretched wire or rotating coil measurement system.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 smtClean="0"/>
              <a:t>The water </a:t>
            </a:r>
            <a:r>
              <a:rPr lang="en-US" altLang="zh-CN" sz="2400" dirty="0"/>
              <a:t>cooled </a:t>
            </a:r>
            <a:r>
              <a:rPr lang="en-US" altLang="zh-CN" sz="2400" dirty="0" smtClean="0"/>
              <a:t>aluminum conductor will </a:t>
            </a:r>
            <a:r>
              <a:rPr lang="en-US" altLang="zh-CN" sz="2400" dirty="0"/>
              <a:t>be </a:t>
            </a:r>
            <a:r>
              <a:rPr lang="en-US" altLang="zh-CN" sz="2400" dirty="0" smtClean="0"/>
              <a:t>considered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for </a:t>
            </a:r>
            <a:r>
              <a:rPr lang="en-US" altLang="zh-CN" sz="2400" dirty="0"/>
              <a:t>long </a:t>
            </a:r>
            <a:r>
              <a:rPr lang="en-US" altLang="zh-CN" sz="2400" dirty="0" smtClean="0"/>
              <a:t>dipole model magnet.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 smtClean="0"/>
              <a:t>The DAQ prototype will be also measured by </a:t>
            </a:r>
            <a:r>
              <a:rPr lang="en-US" altLang="zh-CN" sz="2400" dirty="0"/>
              <a:t>the stretched wire or rotating coil measurement system. </a:t>
            </a:r>
            <a:r>
              <a:rPr lang="en-US" altLang="zh-CN" sz="2400" dirty="0" smtClean="0"/>
              <a:t>The cross </a:t>
            </a:r>
            <a:r>
              <a:rPr lang="en-US" altLang="zh-CN" sz="2400" dirty="0"/>
              <a:t>talk effect of the DAQ will be further studied and discussed with physics</a:t>
            </a:r>
            <a:r>
              <a:rPr lang="en-US" altLang="zh-CN" sz="24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 smtClean="0"/>
              <a:t>A sextupole </a:t>
            </a:r>
            <a:r>
              <a:rPr lang="en-US" altLang="zh-CN" sz="2400" dirty="0"/>
              <a:t>magnet prototype is in plan.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CN" altLang="en-US" sz="2000" dirty="0"/>
          </a:p>
          <a:p>
            <a:pPr>
              <a:lnSpc>
                <a:spcPct val="120000"/>
              </a:lnSpc>
            </a:pPr>
            <a:endParaRPr lang="en-US" altLang="zh-CN" sz="2000" dirty="0" smtClean="0"/>
          </a:p>
          <a:p>
            <a:pPr>
              <a:lnSpc>
                <a:spcPct val="120000"/>
              </a:lnSpc>
            </a:pPr>
            <a:endParaRPr lang="en-US" altLang="zh-CN" sz="2000" dirty="0"/>
          </a:p>
          <a:p>
            <a:pPr>
              <a:lnSpc>
                <a:spcPct val="120000"/>
              </a:lnSpc>
            </a:pPr>
            <a:endParaRPr lang="en-US" altLang="zh-CN" sz="2000" dirty="0"/>
          </a:p>
          <a:p>
            <a:pPr>
              <a:lnSpc>
                <a:spcPct val="12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575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15370" y="2560940"/>
            <a:ext cx="6026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Outline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728" y="1249960"/>
            <a:ext cx="11056690" cy="52763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dirty="0"/>
              <a:t>Introduction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dirty="0" smtClean="0"/>
              <a:t>Dual </a:t>
            </a:r>
            <a:r>
              <a:rPr lang="en-US" altLang="zh-CN" dirty="0"/>
              <a:t>aperture dipole(DAD)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/>
              <a:t>Physical </a:t>
            </a:r>
            <a:r>
              <a:rPr lang="en-US" altLang="zh-CN" sz="2000" dirty="0" smtClean="0"/>
              <a:t>and mechanical design </a:t>
            </a:r>
            <a:endParaRPr lang="en-US" altLang="zh-CN" sz="2000" dirty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 smtClean="0"/>
              <a:t>Earth </a:t>
            </a:r>
            <a:r>
              <a:rPr lang="en-US" altLang="zh-CN" sz="2000" dirty="0"/>
              <a:t>field effect </a:t>
            </a:r>
            <a:r>
              <a:rPr lang="en-US" altLang="zh-CN" sz="2000" dirty="0" smtClean="0"/>
              <a:t>simulation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 smtClean="0"/>
              <a:t>Primary measurement results of prototype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dirty="0" smtClean="0"/>
              <a:t>Dual aperture quadrupole(DAQ)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 smtClean="0"/>
              <a:t>Physical and mechanical design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 smtClean="0"/>
              <a:t>Prototype progress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dirty="0" err="1" smtClean="0"/>
              <a:t>Sextupole</a:t>
            </a:r>
            <a:r>
              <a:rPr lang="en-US" altLang="zh-CN" dirty="0" smtClean="0"/>
              <a:t> design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dirty="0" smtClean="0"/>
              <a:t>Summary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35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86"/>
    </mc:Choice>
    <mc:Fallback>
      <p:transition spd="slow" advTm="1278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Overview of collider magnets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728" y="1249961"/>
            <a:ext cx="11056690" cy="5348064"/>
          </a:xfrm>
        </p:spPr>
        <p:txBody>
          <a:bodyPr>
            <a:normAutofit/>
          </a:bodyPr>
          <a:lstStyle/>
          <a:p>
            <a:r>
              <a:rPr lang="en-US" altLang="zh-CN" dirty="0"/>
              <a:t>Over 80% of collider ring is covered by conventional magnets. All these magnets </a:t>
            </a:r>
            <a:r>
              <a:rPr lang="en-US" altLang="zh-CN" dirty="0" smtClean="0"/>
              <a:t>work </a:t>
            </a:r>
            <a:r>
              <a:rPr lang="en-US" altLang="zh-CN" dirty="0"/>
              <a:t>at DC mode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sz="2400" dirty="0"/>
              <a:t>The most important issues are </a:t>
            </a:r>
            <a:r>
              <a:rPr lang="en-US" altLang="zh-CN" sz="2400" dirty="0">
                <a:solidFill>
                  <a:srgbClr val="FF0000"/>
                </a:solidFill>
              </a:rPr>
              <a:t>Cost</a:t>
            </a:r>
            <a:r>
              <a:rPr lang="en-US" altLang="zh-CN" sz="2400" dirty="0"/>
              <a:t> &amp; </a:t>
            </a:r>
            <a:r>
              <a:rPr lang="en-US" altLang="zh-CN" sz="2400" dirty="0">
                <a:solidFill>
                  <a:srgbClr val="FF0000"/>
                </a:solidFill>
              </a:rPr>
              <a:t>Power Consumption.</a:t>
            </a:r>
          </a:p>
          <a:p>
            <a:pPr lvl="1"/>
            <a:r>
              <a:rPr lang="en-US" altLang="zh-CN" sz="2000" dirty="0"/>
              <a:t>Make the magnets compact and simple.</a:t>
            </a:r>
          </a:p>
          <a:p>
            <a:pPr lvl="1"/>
            <a:r>
              <a:rPr lang="en-US" altLang="zh-CN" sz="2000" dirty="0" smtClean="0"/>
              <a:t>Aluminum wire is used for the excitation coils.</a:t>
            </a:r>
            <a:endParaRPr lang="en-US" altLang="zh-CN" sz="2000" dirty="0"/>
          </a:p>
          <a:p>
            <a:pPr lvl="1"/>
            <a:r>
              <a:rPr lang="en-US" altLang="zh-CN" sz="2000" dirty="0"/>
              <a:t>Dual aperture magnets save nearly 50% </a:t>
            </a:r>
            <a:r>
              <a:rPr lang="en-US" altLang="zh-CN" sz="2000" dirty="0" smtClean="0"/>
              <a:t>power consumption.</a:t>
            </a:r>
            <a:endParaRPr lang="en-US" altLang="zh-CN" sz="2000" dirty="0"/>
          </a:p>
          <a:p>
            <a:pPr lvl="1"/>
            <a:r>
              <a:rPr lang="en-US" altLang="zh-CN" sz="2000" dirty="0"/>
              <a:t>Consider the combined function magnets.</a:t>
            </a:r>
          </a:p>
          <a:p>
            <a:pPr lvl="1"/>
            <a:r>
              <a:rPr lang="en-US" altLang="zh-CN" sz="2000" dirty="0"/>
              <a:t>Increase the coil cross section and decrease the operating current.</a:t>
            </a:r>
            <a:endParaRPr lang="zh-CN" altLang="en-US" sz="2000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87219"/>
              </p:ext>
            </p:extLst>
          </p:nvPr>
        </p:nvGraphicFramePr>
        <p:xfrm>
          <a:off x="1580330" y="2160493"/>
          <a:ext cx="7370859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1214"/>
                <a:gridCol w="1121929"/>
                <a:gridCol w="1279365"/>
                <a:gridCol w="964493"/>
                <a:gridCol w="1217469"/>
                <a:gridCol w="1026389"/>
              </a:tblGrid>
              <a:tr h="302738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Quad.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Sext.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Corrector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039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Dual</a:t>
                      </a:r>
                      <a:r>
                        <a:rPr lang="en-US" altLang="zh-CN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aperture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2384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13742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039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  <a:r>
                        <a:rPr lang="en-US" altLang="zh-CN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aperture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80*2+2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480*2+172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932*2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2904*2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26039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altLang="zh-CN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length [km]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80.8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039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[MW]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10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962"/>
    </mc:Choice>
    <mc:Fallback>
      <p:transition spd="slow" advTm="689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Parameters of the DAD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7906" y="1311003"/>
            <a:ext cx="11303000" cy="5229134"/>
          </a:xfrm>
        </p:spPr>
        <p:txBody>
          <a:bodyPr/>
          <a:lstStyle/>
          <a:p>
            <a:r>
              <a:rPr lang="en-US" altLang="zh-CN" dirty="0" smtClean="0"/>
              <a:t>Parameters of main dipole magnets.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Short prototype of DAD (1m in length)</a:t>
            </a:r>
            <a:endParaRPr lang="en-US" altLang="zh-CN" sz="2400" dirty="0"/>
          </a:p>
          <a:p>
            <a:pPr lvl="1"/>
            <a:r>
              <a:rPr lang="en-US" altLang="zh-CN" sz="2000" dirty="0" smtClean="0"/>
              <a:t>Central field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140Gs@45GeV~</a:t>
            </a:r>
            <a:r>
              <a:rPr lang="en-US" altLang="zh-CN" sz="1800" dirty="0" smtClean="0"/>
              <a:t>373Gs </a:t>
            </a:r>
            <a:r>
              <a:rPr lang="en-US" altLang="zh-CN" sz="1800" dirty="0"/>
              <a:t>@120GeV</a:t>
            </a:r>
            <a:endParaRPr lang="en-US" altLang="zh-CN" sz="2000" dirty="0"/>
          </a:p>
          <a:p>
            <a:pPr lvl="1"/>
            <a:r>
              <a:rPr lang="en-US" altLang="zh-CN" sz="2000" dirty="0" smtClean="0"/>
              <a:t>Difference between the two aperture center fields &lt;0.5</a:t>
            </a:r>
            <a:r>
              <a:rPr lang="en-US" altLang="zh-CN" sz="2000" dirty="0"/>
              <a:t>%</a:t>
            </a:r>
          </a:p>
          <a:p>
            <a:pPr lvl="1"/>
            <a:r>
              <a:rPr lang="en-US" altLang="zh-CN" sz="2000" dirty="0" smtClean="0"/>
              <a:t>High order harmonics&lt;5</a:t>
            </a:r>
            <a:r>
              <a:rPr lang="en-US" altLang="zh-CN" sz="2000" dirty="0" smtClean="0">
                <a:ea typeface="MS Mincho" panose="02020609040205080304" pitchFamily="49" charset="-128"/>
              </a:rPr>
              <a:t>×</a:t>
            </a:r>
            <a:r>
              <a:rPr lang="en-US" altLang="zh-CN" sz="2000" dirty="0" smtClean="0"/>
              <a:t>10</a:t>
            </a:r>
            <a:r>
              <a:rPr lang="en-US" altLang="zh-CN" sz="2000" baseline="30000" dirty="0" smtClean="0"/>
              <a:t>-4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@R=13.5mm(except b3)</a:t>
            </a:r>
          </a:p>
          <a:p>
            <a:pPr lvl="1"/>
            <a:r>
              <a:rPr lang="en-US" altLang="zh-CN" sz="2000" dirty="0" smtClean="0"/>
              <a:t>Separate coils in two apertures</a:t>
            </a:r>
            <a:r>
              <a:rPr lang="zh-CN" altLang="en-US" sz="2000" dirty="0" smtClean="0"/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000" dirty="0" smtClean="0"/>
              <a:t>1.5</a:t>
            </a:r>
            <a:r>
              <a:rPr lang="en-US" altLang="zh-CN" sz="2000" dirty="0"/>
              <a:t>% </a:t>
            </a:r>
          </a:p>
          <a:p>
            <a:pPr lvl="1"/>
            <a:r>
              <a:rPr lang="en-US" altLang="zh-CN" sz="2000" dirty="0" smtClean="0"/>
              <a:t>Size of vacuum chamber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(W</a:t>
            </a:r>
            <a:r>
              <a:rPr lang="zh-CN" altLang="en-US" sz="2000" dirty="0" smtClean="0"/>
              <a:t>*</a:t>
            </a:r>
            <a:r>
              <a:rPr lang="en-US" altLang="zh-CN" sz="2000" dirty="0" smtClean="0"/>
              <a:t>H) 99mm </a:t>
            </a:r>
            <a:r>
              <a:rPr lang="en-US" altLang="zh-CN" sz="2000" dirty="0">
                <a:ea typeface="MS Mincho" panose="02020609040205080304" pitchFamily="49" charset="-128"/>
              </a:rPr>
              <a:t>×</a:t>
            </a:r>
            <a:r>
              <a:rPr lang="en-US" altLang="zh-CN" sz="2000" dirty="0" smtClean="0"/>
              <a:t>62mm </a:t>
            </a:r>
          </a:p>
          <a:p>
            <a:pPr lvl="1"/>
            <a:r>
              <a:rPr lang="en-US" altLang="zh-CN" sz="2000" dirty="0" smtClean="0"/>
              <a:t>Thickness of radiation lead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25mm</a:t>
            </a:r>
            <a:endParaRPr lang="en-US" altLang="zh-CN" sz="2000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C0A1-A55F-4806-B615-A6358C051104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903" y="869776"/>
            <a:ext cx="3514209" cy="2674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>
          <a:xfrm>
            <a:off x="7354396" y="3608383"/>
            <a:ext cx="3895998" cy="3059909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81056"/>
              </p:ext>
            </p:extLst>
          </p:nvPr>
        </p:nvGraphicFramePr>
        <p:xfrm>
          <a:off x="631660" y="1849596"/>
          <a:ext cx="5016104" cy="18288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748034"/>
                <a:gridCol w="2268070"/>
              </a:tblGrid>
              <a:tr h="1234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Field strength(</a:t>
                      </a:r>
                      <a:r>
                        <a:rPr lang="en-US" altLang="zh-CN" sz="20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Gs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140Gs~373Gs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3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Aperture(mm</a:t>
                      </a:r>
                      <a:r>
                        <a:rPr lang="en-US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zh-CN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Effective 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length(m)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28.7m, 5 parts</a:t>
                      </a:r>
                      <a:endParaRPr lang="zh-CN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GFR(mm)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13.5</a:t>
                      </a:r>
                      <a:endParaRPr lang="zh-CN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507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Adjustment capability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±1.5%</a:t>
                      </a:r>
                      <a:endParaRPr lang="zh-CN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63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Field quality</a:t>
                      </a:r>
                      <a:endParaRPr lang="zh-CN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5×10</a:t>
                      </a:r>
                      <a:r>
                        <a:rPr lang="en-US" altLang="zh-CN" sz="2000" u="none" strike="noStrike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sz="2000" u="none" strike="noStrike" kern="1200" baseline="30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88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12"/>
    </mc:Choice>
    <mc:Fallback>
      <p:transition spd="slow" advTm="1881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Physical design of DAD prototype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125" y="1250043"/>
            <a:ext cx="11687175" cy="5281386"/>
          </a:xfrm>
        </p:spPr>
        <p:txBody>
          <a:bodyPr/>
          <a:lstStyle/>
          <a:p>
            <a:r>
              <a:rPr lang="en-US" altLang="zh-CN" dirty="0" smtClean="0"/>
              <a:t>2D&amp;3D OPERA simulations are done and the results meet the requirements.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C0A1-A55F-4806-B615-A6358C051104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352403" y="1735775"/>
            <a:ext cx="8629797" cy="2114303"/>
            <a:chOff x="135651" y="4462481"/>
            <a:chExt cx="8629797" cy="2114303"/>
          </a:xfrm>
        </p:grpSpPr>
        <p:grpSp>
          <p:nvGrpSpPr>
            <p:cNvPr id="23" name="组合 22"/>
            <p:cNvGrpSpPr/>
            <p:nvPr/>
          </p:nvGrpSpPr>
          <p:grpSpPr>
            <a:xfrm>
              <a:off x="628650" y="4462481"/>
              <a:ext cx="8136798" cy="2114303"/>
              <a:chOff x="592311" y="4489009"/>
              <a:chExt cx="8136798" cy="2114303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2311" y="4502830"/>
                <a:ext cx="4237832" cy="1709718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399" y="4489009"/>
                <a:ext cx="3775710" cy="1737360"/>
              </a:xfrm>
              <a:prstGeom prst="rect">
                <a:avLst/>
              </a:prstGeom>
            </p:spPr>
          </p:pic>
          <p:cxnSp>
            <p:nvCxnSpPr>
              <p:cNvPr id="31" name="直接连接符 30"/>
              <p:cNvCxnSpPr/>
              <p:nvPr/>
            </p:nvCxnSpPr>
            <p:spPr>
              <a:xfrm flipH="1">
                <a:off x="1319917" y="5572843"/>
                <a:ext cx="10968" cy="10304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4034929" y="5572843"/>
                <a:ext cx="3892" cy="10304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文本框 23"/>
            <p:cNvSpPr txBox="1"/>
            <p:nvPr/>
          </p:nvSpPr>
          <p:spPr>
            <a:xfrm>
              <a:off x="2259019" y="6184513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350mm</a:t>
              </a:r>
              <a:endParaRPr lang="zh-CN" altLang="en-US" dirty="0"/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1345012" y="6502743"/>
              <a:ext cx="273243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135651" y="5082983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66.6mm</a:t>
              </a:r>
              <a:endParaRPr lang="zh-CN" altLang="en-US" sz="14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64544" y="5125159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78mm</a:t>
              </a:r>
              <a:endParaRPr lang="zh-CN" altLang="en-US" sz="140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012417" y="5154846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71.8mm</a:t>
              </a:r>
              <a:endParaRPr lang="zh-CN" altLang="en-US" sz="1400" dirty="0"/>
            </a:p>
          </p:txBody>
        </p:sp>
      </p:grpSp>
      <p:cxnSp>
        <p:nvCxnSpPr>
          <p:cNvPr id="20" name="直接箭头连接符 19"/>
          <p:cNvCxnSpPr/>
          <p:nvPr/>
        </p:nvCxnSpPr>
        <p:spPr>
          <a:xfrm flipH="1">
            <a:off x="2070192" y="2349621"/>
            <a:ext cx="8709" cy="4789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2574138" y="2332613"/>
            <a:ext cx="10967" cy="5113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5283227" y="2327694"/>
            <a:ext cx="10967" cy="5113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92101"/>
              </p:ext>
            </p:extLst>
          </p:nvPr>
        </p:nvGraphicFramePr>
        <p:xfrm>
          <a:off x="180975" y="4283234"/>
          <a:ext cx="6747690" cy="18924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1684"/>
                <a:gridCol w="1156447"/>
                <a:gridCol w="1174376"/>
                <a:gridCol w="1138518"/>
                <a:gridCol w="1232050"/>
                <a:gridCol w="1124615"/>
              </a:tblGrid>
              <a:tr h="6185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</a:t>
                      </a:r>
                      <a:r>
                        <a:rPr lang="en-US" altLang="zh-CN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J(A/mm2)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Ap1-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B1(T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Ap2-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B1(T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Ap1-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S(T/m2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AP2-</a:t>
                      </a:r>
                      <a:r>
                        <a:rPr lang="en-US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S(T/m2</a:t>
                      </a:r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42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0.01409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0.01405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-2.640 </a:t>
                      </a:r>
                    </a:p>
                  </a:txBody>
                  <a:tcPr marL="9525" marR="9525" marT="9525" marB="0" anchor="ctr"/>
                </a:tc>
              </a:tr>
              <a:tr h="42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-4.668 </a:t>
                      </a:r>
                    </a:p>
                  </a:txBody>
                  <a:tcPr marL="9525" marR="9525" marT="9525" marB="0" anchor="ctr"/>
                </a:tc>
              </a:tr>
              <a:tr h="42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0.03732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0.03734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-7.017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07952"/>
              </p:ext>
            </p:extLst>
          </p:nvPr>
        </p:nvGraphicFramePr>
        <p:xfrm>
          <a:off x="7020377" y="3992216"/>
          <a:ext cx="5028179" cy="27554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35663"/>
                <a:gridCol w="1219458"/>
                <a:gridCol w="1402377"/>
                <a:gridCol w="1170681"/>
              </a:tblGrid>
              <a:tr h="0">
                <a:tc>
                  <a:txBody>
                    <a:bodyPr/>
                    <a:lstStyle/>
                    <a:p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B+1.5%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B-1.5%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6329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B(T)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0.037324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0.037892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0.036756</a:t>
                      </a:r>
                    </a:p>
                  </a:txBody>
                  <a:tcPr marL="9525" marR="9525" marT="9525" marB="0" anchor="ctr"/>
                </a:tc>
              </a:tr>
              <a:tr h="306329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S(T/m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4.888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4.9612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4.8145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6329">
                <a:tc>
                  <a:txBody>
                    <a:bodyPr/>
                    <a:lstStyle/>
                    <a:p>
                      <a:endParaRPr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Harmonics(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Bn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/B1</a:t>
                      </a: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1e-4)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063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10000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10000 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63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-0.606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-0.751 </a:t>
                      </a:r>
                    </a:p>
                  </a:txBody>
                  <a:tcPr marL="9525" marR="9525" marT="9525" marB="0" anchor="ctr"/>
                </a:tc>
              </a:tr>
              <a:tr h="3063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119.34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119.309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119.362 </a:t>
                      </a:r>
                    </a:p>
                  </a:txBody>
                  <a:tcPr marL="9525" marR="9525" marT="9525" marB="0" anchor="ctr"/>
                </a:tc>
              </a:tr>
              <a:tr h="3063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0.778 </a:t>
                      </a:r>
                    </a:p>
                  </a:txBody>
                  <a:tcPr marL="9525" marR="9525" marT="9525" marB="0" anchor="ctr"/>
                </a:tc>
              </a:tr>
              <a:tr h="3063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-3.423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-3.418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1746902" y="3915063"/>
            <a:ext cx="326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strength at different energy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094345" y="363492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Ap1:Field adjustment@120GeV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81296" y="188094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Ap1-a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89172" y="186417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Ap2-t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Physical design of DAD prototype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Integral field and higher </a:t>
            </a:r>
            <a:r>
              <a:rPr lang="en-US" altLang="zh-CN" dirty="0" smtClean="0"/>
              <a:t>harmonics at 120GeV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3518" t="11311" r="3180"/>
          <a:stretch/>
        </p:blipFill>
        <p:spPr>
          <a:xfrm>
            <a:off x="104588" y="4358378"/>
            <a:ext cx="3590112" cy="206914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452979"/>
              </p:ext>
            </p:extLst>
          </p:nvPr>
        </p:nvGraphicFramePr>
        <p:xfrm>
          <a:off x="104588" y="2176634"/>
          <a:ext cx="3762038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00337"/>
                <a:gridCol w="1069290"/>
                <a:gridCol w="1492411"/>
              </a:tblGrid>
              <a:tr h="285591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BL(T.mm)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41.605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41.457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0.03732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0.03733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SL(T/m)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5.168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-7.036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Leff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1114.7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1110.7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69175"/>
              </p:ext>
            </p:extLst>
          </p:nvPr>
        </p:nvGraphicFramePr>
        <p:xfrm>
          <a:off x="3945706" y="2172223"/>
          <a:ext cx="3784919" cy="22517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69424"/>
                <a:gridCol w="1314007"/>
                <a:gridCol w="1501488"/>
              </a:tblGrid>
              <a:tr h="422910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945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63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113.60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-155.236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-1.92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769" y="4394279"/>
            <a:ext cx="3811500" cy="2074614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356401"/>
              </p:ext>
            </p:extLst>
          </p:nvPr>
        </p:nvGraphicFramePr>
        <p:xfrm>
          <a:off x="7756339" y="1919978"/>
          <a:ext cx="4314827" cy="2682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60359"/>
                <a:gridCol w="1046453"/>
                <a:gridCol w="1203421"/>
                <a:gridCol w="100459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Ap1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B+1.5%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B-1.5%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BL(T.mm)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41.605 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42.229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40.981 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Harmonics(</a:t>
                      </a:r>
                      <a:r>
                        <a:rPr lang="en-US" altLang="zh-CN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Bn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/B1,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1e-4)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9525" marR="9525" marT="9525" marB="0" anchor="b"/>
                </a:tc>
              </a:tr>
              <a:tr h="2194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-2.72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-2.51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-1.83 </a:t>
                      </a:r>
                    </a:p>
                  </a:txBody>
                  <a:tcPr marL="9525" marR="9525" marT="9525" marB="0" anchor="b"/>
                </a:tc>
              </a:tr>
              <a:tr h="1463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113.60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113.80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113.85 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2.38 </a:t>
                      </a:r>
                    </a:p>
                  </a:txBody>
                  <a:tcPr marL="9525" marR="9525" marT="9525" marB="0" anchor="b"/>
                </a:tc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-3.11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-3.09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-3.08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219899" y="1576387"/>
            <a:ext cx="336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Ap1: Field adjustment @ 120GeV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56338" y="4568602"/>
            <a:ext cx="4329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coupling between the two apertures can be ignored in the case of existing correction coils</a:t>
            </a:r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</a:t>
            </a:r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linear </a:t>
            </a:r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with the current, without considering the hysteresis effect. </a:t>
            </a:r>
            <a:endParaRPr lang="zh-CN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2372" y="1807302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field @120GeV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20125" y="1815826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harmonics@120GeV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Mechanical design of </a:t>
            </a:r>
            <a:r>
              <a:rPr lang="en-US" altLang="zh-CN" dirty="0" smtClean="0">
                <a:solidFill>
                  <a:srgbClr val="C00000"/>
                </a:solidFill>
              </a:rPr>
              <a:t>DAD </a:t>
            </a:r>
            <a:r>
              <a:rPr lang="en-US" altLang="zh-CN" dirty="0">
                <a:solidFill>
                  <a:srgbClr val="C00000"/>
                </a:solidFill>
              </a:rPr>
              <a:t>prototype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err="1" smtClean="0"/>
              <a:t>Liron</a:t>
            </a:r>
            <a:r>
              <a:rPr lang="en-US" altLang="zh-CN" sz="2400" dirty="0" smtClean="0"/>
              <a:t>=1m, solid yoke , three parts;</a:t>
            </a:r>
            <a:endParaRPr lang="en-US" altLang="zh-CN" sz="2400" dirty="0"/>
          </a:p>
          <a:p>
            <a:r>
              <a:rPr lang="en-US" altLang="zh-CN" sz="2400" dirty="0" smtClean="0"/>
              <a:t>Main coils: aluminum bus bars, 4 turns, air cooled, interconnect by screw;</a:t>
            </a:r>
          </a:p>
          <a:p>
            <a:r>
              <a:rPr lang="en-US" altLang="zh-CN" sz="2400" dirty="0" smtClean="0"/>
              <a:t>Trim coils: copper wire, 4 turns per pole, air cooled;</a:t>
            </a:r>
          </a:p>
          <a:p>
            <a:r>
              <a:rPr lang="en-US" altLang="zh-CN" sz="2400" dirty="0" smtClean="0"/>
              <a:t>Two stainless steel supporters to increase rigidity of the overall structure. 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5591" t="8070" r="5098" b="3830"/>
          <a:stretch/>
        </p:blipFill>
        <p:spPr>
          <a:xfrm>
            <a:off x="160097" y="3251174"/>
            <a:ext cx="3528291" cy="2410691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99"/>
          <a:stretch/>
        </p:blipFill>
        <p:spPr>
          <a:xfrm>
            <a:off x="3847295" y="3455613"/>
            <a:ext cx="4114132" cy="22062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1727" y="5768731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 model of dual aperture dipole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4776" y="5857646"/>
            <a:ext cx="305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aperture dipole prototype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72775"/>
              </p:ext>
            </p:extLst>
          </p:nvPr>
        </p:nvGraphicFramePr>
        <p:xfrm>
          <a:off x="8120334" y="3166449"/>
          <a:ext cx="3765899" cy="314553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33951"/>
                <a:gridCol w="1879584"/>
                <a:gridCol w="1152364"/>
              </a:tblGrid>
              <a:tr h="1234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Magnetic strength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T]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dirty="0" smtClean="0">
                          <a:effectLst/>
                          <a:latin typeface="+mn-lt"/>
                          <a:ea typeface="+mn-ea"/>
                        </a:rPr>
                        <a:t>0.0373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47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Aperture [mm]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70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48768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coil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Turns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1950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dirty="0" smtClean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Aluminum</a:t>
                      </a:r>
                      <a:endParaRPr lang="zh-CN" sz="12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1463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[A]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dirty="0" smtClean="0">
                          <a:effectLst/>
                          <a:latin typeface="+mn-lt"/>
                          <a:ea typeface="+mn-ea"/>
                        </a:rPr>
                        <a:t>563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density [A/mm2]</a:t>
                      </a:r>
                      <a:endParaRPr lang="zh-CN" alt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0.7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consumption [kW]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effectLst/>
                        </a:rPr>
                        <a:t>0.12</a:t>
                      </a:r>
                      <a:endParaRPr lang="zh-CN" altLang="en-US" sz="1200" b="1" dirty="0"/>
                    </a:p>
                  </a:txBody>
                  <a:tcPr marL="68580" marR="68580" marT="0" marB="0"/>
                </a:tc>
              </a:tr>
              <a:tr h="48768"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Trim coil</a:t>
                      </a:r>
                      <a:endParaRPr lang="zh-CN" altLang="zh-CN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Turns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r>
                        <a:rPr lang="en-US" altLang="zh-CN" sz="1200" b="1" dirty="0" smtClean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×</a:t>
                      </a:r>
                      <a:r>
                        <a:rPr lang="en-US" altLang="zh-CN" sz="1200" b="1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195072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dirty="0" smtClean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Copper</a:t>
                      </a:r>
                      <a:endParaRPr lang="zh-CN" altLang="zh-CN" sz="12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146304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[A]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dirty="0" smtClean="0">
                          <a:effectLst/>
                          <a:latin typeface="+mn-lt"/>
                          <a:ea typeface="+mn-ea"/>
                        </a:rPr>
                        <a:t>16.7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density [A/mm2]</a:t>
                      </a:r>
                      <a:endParaRPr lang="zh-CN" alt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dirty="0" smtClean="0">
                          <a:effectLst/>
                          <a:latin typeface="+mn-lt"/>
                          <a:ea typeface="+mn-ea"/>
                        </a:rPr>
                        <a:t>0.093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consumption [kW]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effectLst/>
                        </a:rPr>
                        <a:t>0.0005</a:t>
                      </a:r>
                      <a:endParaRPr lang="zh-CN" altLang="en-US" sz="1200" b="1" dirty="0"/>
                    </a:p>
                  </a:txBody>
                  <a:tcPr marL="68580" marR="68580" marT="0" marB="0"/>
                </a:tc>
              </a:tr>
              <a:tr h="4876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 cross section(mm)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535*200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507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Iron length (mm)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1000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14630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Iron weight(kg)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510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weight(kg)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22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 weight(kg)</a:t>
                      </a:r>
                      <a:endParaRPr lang="zh-CN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dirty="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0.3</a:t>
                      </a:r>
                      <a:endParaRPr lang="zh-CN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2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Earth field effect simulation on DAD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The earth field is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400" dirty="0" smtClean="0"/>
              <a:t>0.5Gs, which is 0.36% of the lowest field 140Gs at 45GeV.</a:t>
            </a:r>
          </a:p>
          <a:p>
            <a:r>
              <a:rPr lang="en-US" altLang="zh-CN" sz="2400" dirty="0"/>
              <a:t>A pair of current plates </a:t>
            </a:r>
            <a:r>
              <a:rPr lang="en-US" altLang="zh-CN" sz="2400" dirty="0" smtClean="0"/>
              <a:t>are used to approximate the earth field effect on the field distribution of the DAD.</a:t>
            </a:r>
          </a:p>
          <a:p>
            <a:pPr lvl="1"/>
            <a:r>
              <a:rPr lang="en-US" altLang="zh-CN" sz="2000" dirty="0" smtClean="0"/>
              <a:t>Case 1:only the earth field E0.5Gs------~0.5Gs</a:t>
            </a:r>
          </a:p>
          <a:p>
            <a:pPr lvl="1"/>
            <a:r>
              <a:rPr lang="en-US" altLang="zh-CN" sz="2000" dirty="0" smtClean="0"/>
              <a:t>Case 2: E0.5Gs+B0Gs with Iron-------0.012 and 0.032Gs in two apertures.</a:t>
            </a:r>
          </a:p>
          <a:p>
            <a:pPr lvl="2"/>
            <a:r>
              <a:rPr lang="en-US" altLang="zh-CN" sz="1800" dirty="0"/>
              <a:t>The magnetic flux is bent and concentrated through the iron core for its magnetic resistance is much smaller than that in the air.</a:t>
            </a:r>
          </a:p>
          <a:p>
            <a:pPr lvl="2"/>
            <a:r>
              <a:rPr lang="en-US" altLang="zh-CN" sz="1800" dirty="0" smtClean="0"/>
              <a:t>The field uniformity at the GFR is less than 5%.</a:t>
            </a:r>
          </a:p>
          <a:p>
            <a:pPr lvl="1"/>
            <a:r>
              <a:rPr lang="en-US" altLang="zh-CN" sz="2000" dirty="0" smtClean="0"/>
              <a:t>Case 3:E0Gs+B140Gs and Case 4: E0.5Gs+B140Gs</a:t>
            </a:r>
          </a:p>
          <a:p>
            <a:pPr lvl="2"/>
            <a:r>
              <a:rPr lang="en-US" altLang="zh-CN" sz="1800" dirty="0" smtClean="0"/>
              <a:t>The central field difference is less than 2.5e-4 of 140Gs.</a:t>
            </a:r>
          </a:p>
          <a:p>
            <a:endParaRPr lang="zh-CN" altLang="en-US" dirty="0"/>
          </a:p>
        </p:txBody>
      </p:sp>
      <p:pic>
        <p:nvPicPr>
          <p:cNvPr id="4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28" y="3713461"/>
            <a:ext cx="4436790" cy="259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4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Magnetic measurements: dipole transfer function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transfer function at two apertures:</a:t>
            </a:r>
          </a:p>
          <a:p>
            <a:pPr lvl="1"/>
            <a:r>
              <a:rPr lang="en-US" altLang="zh-CN" dirty="0" smtClean="0"/>
              <a:t>Center field difference &lt;0.3% in two apertures(residual field effect and different gaps at the two apertures).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800" y="5267270"/>
            <a:ext cx="415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measured by a hall probe system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0374" y="5347239"/>
            <a:ext cx="271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B/I Transfer function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60417" y="3005532"/>
            <a:ext cx="3526661" cy="2139489"/>
            <a:chOff x="610339" y="2940257"/>
            <a:chExt cx="4061821" cy="26946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9" t="22485" r="37798" b="32772"/>
            <a:stretch/>
          </p:blipFill>
          <p:spPr>
            <a:xfrm>
              <a:off x="610339" y="3330963"/>
              <a:ext cx="4061821" cy="230394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255345" y="2940257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Ap2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289537" y="2960091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Ap1</a:t>
              </a:r>
              <a:endParaRPr lang="zh-CN" altLang="en-US" dirty="0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299" y="2636373"/>
            <a:ext cx="4216688" cy="2520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937200" y="5317048"/>
            <a:ext cx="298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along z at different energy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497" y="2617048"/>
            <a:ext cx="402006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1517</Words>
  <Application>Microsoft Office PowerPoint</Application>
  <PresentationFormat>宽屏</PresentationFormat>
  <Paragraphs>517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MS Mincho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CEPC Collider Ring Magnets</vt:lpstr>
      <vt:lpstr>Outline</vt:lpstr>
      <vt:lpstr>Overview of collider magnets </vt:lpstr>
      <vt:lpstr>Parameters of the DAD</vt:lpstr>
      <vt:lpstr>Physical design of DAD prototype</vt:lpstr>
      <vt:lpstr>Physical design of DAD prototype</vt:lpstr>
      <vt:lpstr>Mechanical design of DAD prototype</vt:lpstr>
      <vt:lpstr>Earth field effect simulation on DAD</vt:lpstr>
      <vt:lpstr>Magnetic measurements: dipole transfer function</vt:lpstr>
      <vt:lpstr>Magnetic measurements: field difference and harmonics</vt:lpstr>
      <vt:lpstr>Long DAD design</vt:lpstr>
      <vt:lpstr>Dual aperture quadrupole(DAQ)</vt:lpstr>
      <vt:lpstr>Physical design of DAQ prototype</vt:lpstr>
      <vt:lpstr>Physical design of DAQ prototype</vt:lpstr>
      <vt:lpstr>Mechanical design of DAQ prototype</vt:lpstr>
      <vt:lpstr>Dual aperture quadrupole prototype</vt:lpstr>
      <vt:lpstr> Sextupole magnet design</vt:lpstr>
      <vt:lpstr>Summary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</dc:title>
  <dc:creator>ym</dc:creator>
  <cp:lastModifiedBy>ym</cp:lastModifiedBy>
  <cp:revision>131</cp:revision>
  <dcterms:created xsi:type="dcterms:W3CDTF">2019-10-30T04:34:47Z</dcterms:created>
  <dcterms:modified xsi:type="dcterms:W3CDTF">2019-11-19T04:28:46Z</dcterms:modified>
</cp:coreProperties>
</file>