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6" r:id="rId3"/>
    <p:sldId id="257" r:id="rId4"/>
    <p:sldId id="494" r:id="rId5"/>
    <p:sldId id="495" r:id="rId6"/>
    <p:sldId id="395" r:id="rId7"/>
    <p:sldId id="496" r:id="rId8"/>
    <p:sldId id="497" r:id="rId9"/>
    <p:sldId id="498" r:id="rId10"/>
    <p:sldId id="500" r:id="rId11"/>
    <p:sldId id="503" r:id="rId12"/>
    <p:sldId id="501" r:id="rId13"/>
    <p:sldId id="504" r:id="rId14"/>
    <p:sldId id="502" r:id="rId15"/>
    <p:sldId id="505" r:id="rId16"/>
    <p:sldId id="518" r:id="rId17"/>
    <p:sldId id="506" r:id="rId18"/>
    <p:sldId id="507" r:id="rId19"/>
    <p:sldId id="508" r:id="rId20"/>
    <p:sldId id="509" r:id="rId21"/>
    <p:sldId id="510" r:id="rId22"/>
    <p:sldId id="511" r:id="rId23"/>
    <p:sldId id="512" r:id="rId24"/>
    <p:sldId id="513" r:id="rId25"/>
    <p:sldId id="514" r:id="rId26"/>
    <p:sldId id="517" r:id="rId27"/>
    <p:sldId id="515" r:id="rId28"/>
    <p:sldId id="520" r:id="rId29"/>
    <p:sldId id="521" r:id="rId30"/>
    <p:sldId id="522" r:id="rId31"/>
    <p:sldId id="523" r:id="rId32"/>
    <p:sldId id="524" r:id="rId33"/>
    <p:sldId id="525" r:id="rId34"/>
    <p:sldId id="526" r:id="rId35"/>
    <p:sldId id="527" r:id="rId36"/>
    <p:sldId id="528" r:id="rId37"/>
    <p:sldId id="519" r:id="rId38"/>
    <p:sldId id="529" r:id="rId39"/>
    <p:sldId id="516" r:id="rId40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2620" autoAdjust="0"/>
  </p:normalViewPr>
  <p:slideViewPr>
    <p:cSldViewPr>
      <p:cViewPr varScale="1">
        <p:scale>
          <a:sx n="97" d="100"/>
          <a:sy n="97" d="100"/>
        </p:scale>
        <p:origin x="122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B92061-FD9F-442E-B368-74342559EF8B}" type="datetimeFigureOut">
              <a:rPr lang="zh-CN" altLang="en-US" smtClean="0"/>
              <a:t>2019/11/18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2BCCBB-CF1D-4F10-A92E-437201EA24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282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2BCCBB-CF1D-4F10-A92E-437201EA24A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789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208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775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305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576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8739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4720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1706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3829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3410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389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0215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6605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0746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29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6892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3853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1539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6393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0228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6041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29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405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7924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30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8379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31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5964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32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1674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33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93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34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5352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35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0795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36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1190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37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0438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38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067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739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498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986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142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95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626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6193D-3DC0-4FD4-9E6D-7938D892DD6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CE61F-A7F7-44A5-BFC2-F004E9E2992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50320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6C8C-74FE-4A91-AD8B-883C8709A03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CE61F-A7F7-44A5-BFC2-F004E9E2992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1460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2F18-7705-48FF-96D4-B4DD211F03A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CE61F-A7F7-44A5-BFC2-F004E9E2992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92399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BE1A7-2D63-4EB8-A276-144F9122F3E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CE61F-A7F7-44A5-BFC2-F004E9E2992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30492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A0B4D-F85E-4728-A754-E85BC8FAB39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CE61F-A7F7-44A5-BFC2-F004E9E2992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97524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9C4C7-4E85-4D3C-A923-58F055B06CE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CE61F-A7F7-44A5-BFC2-F004E9E2992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55816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204FA-AD0C-446E-B41D-E9C4813668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CE61F-A7F7-44A5-BFC2-F004E9E2992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8479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C6DF6-9BDA-483C-8C46-520800D1275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CE61F-A7F7-44A5-BFC2-F004E9E2992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53186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FF0E0-E283-4E8A-9805-66934B943F4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CE61F-A7F7-44A5-BFC2-F004E9E2992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7387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88EF4-D253-4068-A27A-69554DD0418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CE61F-A7F7-44A5-BFC2-F004E9E2992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69855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225D-A226-46D3-B99E-B7CD54E3D4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CE61F-A7F7-44A5-BFC2-F004E9E2992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43848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2019/11/18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2019/11/18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2019/11/18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7178C-2C35-4FDC-B6B0-6370467C228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CE61F-A7F7-44A5-BFC2-F004E9E2992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2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7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0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8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2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4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3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6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9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6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1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7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4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8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5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9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8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0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40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1.bin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43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46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3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3.emf"/><Relationship Id="rId10" Type="http://schemas.openxmlformats.org/officeDocument/2006/relationships/image" Target="../media/image52.jpeg"/><Relationship Id="rId4" Type="http://schemas.openxmlformats.org/officeDocument/2006/relationships/oleObject" Target="../embeddings/oleObject24.bin"/><Relationship Id="rId9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3.emf"/><Relationship Id="rId10" Type="http://schemas.openxmlformats.org/officeDocument/2006/relationships/image" Target="../media/image58.jpeg"/><Relationship Id="rId4" Type="http://schemas.openxmlformats.org/officeDocument/2006/relationships/oleObject" Target="../embeddings/oleObject25.bin"/><Relationship Id="rId9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61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60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7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64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63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8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67.jp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66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9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69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68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0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notesSlide" Target="../notesSlides/notesSlide31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71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74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73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2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75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3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77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76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4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78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5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6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7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8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3.emf"/><Relationship Id="rId10" Type="http://schemas.openxmlformats.org/officeDocument/2006/relationships/image" Target="../media/image14.jpeg"/><Relationship Id="rId4" Type="http://schemas.openxmlformats.org/officeDocument/2006/relationships/oleObject" Target="../embeddings/oleObject9.bin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1520" y="1934547"/>
            <a:ext cx="8712968" cy="1278429"/>
          </a:xfrm>
        </p:spPr>
        <p:txBody>
          <a:bodyPr>
            <a:noAutofit/>
          </a:bodyPr>
          <a:lstStyle/>
          <a:p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The development of </a:t>
            </a: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650MHz/800kW 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klystron for CEPC in GLVAC</a:t>
            </a:r>
            <a:endParaRPr lang="zh-CN" altLang="en-US" dirty="0">
              <a:solidFill>
                <a:schemeClr val="accent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 flipV="1">
            <a:off x="395536" y="3167257"/>
            <a:ext cx="8424936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 flipV="1">
            <a:off x="395536" y="1824501"/>
            <a:ext cx="8424936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副标题 2"/>
          <p:cNvSpPr txBox="1">
            <a:spLocks/>
          </p:cNvSpPr>
          <p:nvPr/>
        </p:nvSpPr>
        <p:spPr>
          <a:xfrm>
            <a:off x="815681" y="3501009"/>
            <a:ext cx="7512627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000" dirty="0">
              <a:solidFill>
                <a:schemeClr val="accent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1" name="Picture 8" descr="b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34" y="5263142"/>
            <a:ext cx="7768126" cy="13628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日期占位符 5"/>
          <p:cNvSpPr>
            <a:spLocks noGrp="1"/>
          </p:cNvSpPr>
          <p:nvPr>
            <p:ph type="dt" sz="half" idx="10"/>
          </p:nvPr>
        </p:nvSpPr>
        <p:spPr>
          <a:xfrm>
            <a:off x="3437872" y="4715455"/>
            <a:ext cx="2340263" cy="365125"/>
          </a:xfrm>
        </p:spPr>
        <p:txBody>
          <a:bodyPr/>
          <a:lstStyle/>
          <a:p>
            <a:pPr algn="ctr"/>
            <a:fld id="{81C06C67-647B-4116-9993-32C69389DF21}" type="datetime1">
              <a:rPr lang="zh-CN" altLang="en-US" sz="20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2019/11/18</a:t>
            </a:fld>
            <a:endParaRPr lang="zh-CN" altLang="en-US" sz="20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日期占位符 5"/>
          <p:cNvSpPr txBox="1">
            <a:spLocks/>
          </p:cNvSpPr>
          <p:nvPr/>
        </p:nvSpPr>
        <p:spPr>
          <a:xfrm>
            <a:off x="2496844" y="4167768"/>
            <a:ext cx="41404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Wang </a:t>
            </a:r>
            <a:r>
              <a:rPr lang="en-US" altLang="zh-CN" sz="2000" dirty="0" err="1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Shaozhe</a:t>
            </a:r>
            <a:r>
              <a:rPr lang="en-US" altLang="zh-CN" sz="2000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    Li </a:t>
            </a:r>
            <a:r>
              <a:rPr lang="en-US" altLang="zh-CN" sz="2000" dirty="0" err="1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Y</a:t>
            </a:r>
            <a:r>
              <a:rPr lang="en-US" altLang="zh-CN" sz="2000" dirty="0" err="1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ongming</a:t>
            </a:r>
            <a:endParaRPr lang="zh-CN" altLang="en-US" sz="20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2" name="图片 11" descr="C:\Users\ltt\Desktop\研究院logo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17016"/>
            <a:ext cx="6182835" cy="951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947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9142"/>
    </mc:Choice>
    <mc:Fallback xmlns="">
      <p:transition advTm="1914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95536" y="283400"/>
            <a:ext cx="532859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Facilities establishment in GLVAC</a:t>
            </a:r>
            <a:endParaRPr lang="en-US" altLang="zh-CN" sz="2400" b="1" dirty="0" smtClean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264963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10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42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2019/11/18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文本框 3">
            <a:extLst>
              <a:ext uri="{FF2B5EF4-FFF2-40B4-BE49-F238E27FC236}">
                <a16:creationId xmlns:a16="http://schemas.microsoft.com/office/drawing/2014/main" xmlns="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980728"/>
            <a:ext cx="8797280" cy="41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Baking-workshop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building construction</a:t>
            </a:r>
            <a:endParaRPr lang="en-US" altLang="zh-CN" sz="1600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3">
            <a:extLst>
              <a:ext uri="{FF2B5EF4-FFF2-40B4-BE49-F238E27FC236}">
                <a16:creationId xmlns:a16="http://schemas.microsoft.com/office/drawing/2014/main" xmlns="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98" y="5704192"/>
            <a:ext cx="7405552" cy="41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Collaboration group meeting held in GLVAC (3</a:t>
            </a:r>
            <a:r>
              <a:rPr lang="en-US" altLang="zh-CN" sz="1600" baseline="30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2019) </a:t>
            </a:r>
            <a:endParaRPr lang="en-US" altLang="zh-CN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9731" r="1963" b="6177"/>
          <a:stretch/>
        </p:blipFill>
        <p:spPr>
          <a:xfrm>
            <a:off x="1128489" y="1448665"/>
            <a:ext cx="6984776" cy="4312340"/>
          </a:xfrm>
          <a:prstGeom prst="rect">
            <a:avLst/>
          </a:prstGeom>
        </p:spPr>
      </p:pic>
      <p:sp>
        <p:nvSpPr>
          <p:cNvPr id="32" name="副标题 2"/>
          <p:cNvSpPr txBox="1">
            <a:spLocks/>
          </p:cNvSpPr>
          <p:nvPr/>
        </p:nvSpPr>
        <p:spPr>
          <a:xfrm>
            <a:off x="693774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Development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of 650MHz/800kW klystron</a:t>
            </a:r>
            <a:endParaRPr lang="zh-CN" altLang="en-US" sz="12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6499776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95536" y="283400"/>
            <a:ext cx="532859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Facilities establishment in GLVAC</a:t>
            </a:r>
            <a:endParaRPr lang="en-US" altLang="zh-CN" sz="2400" b="1" dirty="0" smtClean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264963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11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297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2019/11/18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文本框 3">
            <a:extLst>
              <a:ext uri="{FF2B5EF4-FFF2-40B4-BE49-F238E27FC236}">
                <a16:creationId xmlns:a16="http://schemas.microsoft.com/office/drawing/2014/main" xmlns="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980728"/>
            <a:ext cx="8797280" cy="41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Baking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oven customization</a:t>
            </a:r>
            <a:endParaRPr lang="en-US" altLang="zh-CN" sz="1600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727162" y="5607417"/>
            <a:ext cx="1589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Assembling</a:t>
            </a:r>
          </a:p>
          <a:p>
            <a:pPr algn="ctr"/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n-US" altLang="zh-CN" sz="1600" baseline="30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2019</a:t>
            </a:r>
            <a:endParaRPr lang="zh-CN" altLang="en-US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090097" y="5376056"/>
            <a:ext cx="2769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End of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debugging</a:t>
            </a:r>
          </a:p>
          <a:p>
            <a:pPr algn="ctr"/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en-US" altLang="zh-CN" sz="1600" baseline="30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2019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7"/>
          <a:stretch/>
        </p:blipFill>
        <p:spPr>
          <a:xfrm rot="5400000">
            <a:off x="3581426" y="1300091"/>
            <a:ext cx="1880862" cy="1571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4285" y="3704469"/>
            <a:ext cx="2095144" cy="1571358"/>
          </a:xfrm>
          <a:prstGeom prst="rect">
            <a:avLst/>
          </a:prstGeom>
        </p:spPr>
      </p:pic>
      <p:cxnSp>
        <p:nvCxnSpPr>
          <p:cNvPr id="32" name="直接箭头连接符 31"/>
          <p:cNvCxnSpPr/>
          <p:nvPr/>
        </p:nvCxnSpPr>
        <p:spPr>
          <a:xfrm>
            <a:off x="5560640" y="3573016"/>
            <a:ext cx="21602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>
            <a:off x="3275856" y="3573016"/>
            <a:ext cx="21602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/>
          <p:cNvSpPr/>
          <p:nvPr/>
        </p:nvSpPr>
        <p:spPr>
          <a:xfrm>
            <a:off x="3167844" y="3034325"/>
            <a:ext cx="27695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Unloading</a:t>
            </a:r>
          </a:p>
        </p:txBody>
      </p:sp>
      <p:sp>
        <p:nvSpPr>
          <p:cNvPr id="39" name="副标题 2"/>
          <p:cNvSpPr txBox="1">
            <a:spLocks/>
          </p:cNvSpPr>
          <p:nvPr/>
        </p:nvSpPr>
        <p:spPr>
          <a:xfrm>
            <a:off x="693774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Development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of 650MHz/800kW klystron</a:t>
            </a:r>
            <a:endParaRPr lang="zh-CN" altLang="en-US" sz="12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994" y="1284942"/>
            <a:ext cx="3003798" cy="400506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9BA3489-5763-4C88-9ECF-690CB29539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51" y="1639437"/>
            <a:ext cx="2975986" cy="396798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517257" y="5607416"/>
            <a:ext cx="22218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Acceptance check</a:t>
            </a:r>
          </a:p>
          <a:p>
            <a:pPr algn="ctr"/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1600" baseline="30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2019</a:t>
            </a:r>
            <a:endParaRPr lang="zh-CN" altLang="en-US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5117301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95536" y="283400"/>
            <a:ext cx="532859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Facilities establishment in GLVAC</a:t>
            </a:r>
            <a:endParaRPr lang="en-US" altLang="zh-CN" sz="2400" b="1" dirty="0" smtClean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264963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12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52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2019/11/18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文本框 3">
            <a:extLst>
              <a:ext uri="{FF2B5EF4-FFF2-40B4-BE49-F238E27FC236}">
                <a16:creationId xmlns:a16="http://schemas.microsoft.com/office/drawing/2014/main" xmlns="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980728"/>
            <a:ext cx="87972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Overhead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travelling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crane (5T) &amp; cooling-water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machine</a:t>
            </a:r>
            <a:endParaRPr lang="en-US" altLang="zh-CN" sz="1600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62892" y="4842629"/>
            <a:ext cx="36589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n-US" altLang="zh-CN" sz="1600" baseline="30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2019</a:t>
            </a:r>
            <a:endParaRPr lang="zh-CN" altLang="en-US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860033" y="4842629"/>
            <a:ext cx="36589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n-US" altLang="zh-CN" sz="1600" baseline="30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2019</a:t>
            </a:r>
          </a:p>
        </p:txBody>
      </p:sp>
      <p:sp>
        <p:nvSpPr>
          <p:cNvPr id="39" name="副标题 2"/>
          <p:cNvSpPr txBox="1">
            <a:spLocks/>
          </p:cNvSpPr>
          <p:nvPr/>
        </p:nvSpPr>
        <p:spPr>
          <a:xfrm>
            <a:off x="693774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Development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of 650MHz/800kW klystron</a:t>
            </a:r>
            <a:endParaRPr lang="zh-CN" altLang="en-US" sz="12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92" y="1977278"/>
            <a:ext cx="3658965" cy="274422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982486"/>
            <a:ext cx="3658965" cy="274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82538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95536" y="283400"/>
            <a:ext cx="54006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Facilities establishment in GLVAC</a:t>
            </a:r>
            <a:endParaRPr lang="en-US" altLang="zh-CN" sz="2400" b="1" dirty="0" smtClean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264963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13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320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2019/11/18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15616" y="5730339"/>
            <a:ext cx="65434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Electricity expansion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 GLVAC, 17-19 5</a:t>
            </a:r>
            <a:r>
              <a:rPr lang="en-US" altLang="zh-CN" sz="1600" baseline="30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2019</a:t>
            </a:r>
            <a:endParaRPr lang="zh-CN" altLang="en-US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139" y="1807451"/>
            <a:ext cx="2869138" cy="382551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63" y="1803710"/>
            <a:ext cx="5105678" cy="3829259"/>
          </a:xfrm>
          <a:prstGeom prst="rect">
            <a:avLst/>
          </a:prstGeom>
        </p:spPr>
      </p:pic>
      <p:sp>
        <p:nvSpPr>
          <p:cNvPr id="17" name="文本框 3">
            <a:extLst>
              <a:ext uri="{FF2B5EF4-FFF2-40B4-BE49-F238E27FC236}">
                <a16:creationId xmlns:a16="http://schemas.microsoft.com/office/drawing/2014/main" xmlns="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980728"/>
            <a:ext cx="87972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400kW Electricity expansion only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for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baking oven</a:t>
            </a:r>
          </a:p>
        </p:txBody>
      </p:sp>
      <p:sp>
        <p:nvSpPr>
          <p:cNvPr id="18" name="副标题 2"/>
          <p:cNvSpPr txBox="1">
            <a:spLocks/>
          </p:cNvSpPr>
          <p:nvPr/>
        </p:nvSpPr>
        <p:spPr>
          <a:xfrm>
            <a:off x="693774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Development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of 650MHz/800kW klystron</a:t>
            </a:r>
            <a:endParaRPr lang="zh-CN" altLang="en-US" sz="12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5955773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95536" y="283400"/>
            <a:ext cx="54006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Facilities establishment in GLVAC</a:t>
            </a:r>
            <a:endParaRPr lang="en-US" altLang="zh-CN" sz="2400" b="1" dirty="0" smtClean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264963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14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72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2019/11/18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15616" y="5683577"/>
            <a:ext cx="69127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 meters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 air cleanliness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CL-100K clean room, 6</a:t>
            </a:r>
            <a:r>
              <a:rPr lang="en-US" altLang="zh-CN" sz="1600" baseline="30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2019</a:t>
            </a:r>
            <a:endParaRPr lang="zh-CN" altLang="en-US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3">
            <a:extLst>
              <a:ext uri="{FF2B5EF4-FFF2-40B4-BE49-F238E27FC236}">
                <a16:creationId xmlns:a16="http://schemas.microsoft.com/office/drawing/2014/main" xmlns="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980728"/>
            <a:ext cx="87972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 Clean room</a:t>
            </a:r>
          </a:p>
        </p:txBody>
      </p:sp>
      <p:sp>
        <p:nvSpPr>
          <p:cNvPr id="18" name="副标题 2"/>
          <p:cNvSpPr txBox="1">
            <a:spLocks/>
          </p:cNvSpPr>
          <p:nvPr/>
        </p:nvSpPr>
        <p:spPr>
          <a:xfrm>
            <a:off x="693774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Development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of 650MHz/800kW klystron</a:t>
            </a:r>
            <a:endParaRPr lang="zh-CN" altLang="en-US" sz="12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47044" y="1590495"/>
            <a:ext cx="8185670" cy="3943020"/>
            <a:chOff x="179512" y="1606657"/>
            <a:chExt cx="8185670" cy="3943020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1983" y="1609135"/>
              <a:ext cx="2950469" cy="3933959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1606657"/>
              <a:ext cx="2952328" cy="3936437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7" t="12201" r="20134" b="5901"/>
            <a:stretch/>
          </p:blipFill>
          <p:spPr>
            <a:xfrm>
              <a:off x="6696981" y="1606657"/>
              <a:ext cx="1668201" cy="394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0558655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95536" y="283400"/>
            <a:ext cx="54006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Facilities establishment in GLVAC</a:t>
            </a:r>
            <a:endParaRPr lang="en-US" altLang="zh-CN" sz="2400" b="1" dirty="0" smtClean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264963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15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35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2019/11/18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15616" y="5683577"/>
            <a:ext cx="69127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Final assembly support,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en-US" altLang="zh-CN" sz="1600" baseline="30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2019</a:t>
            </a:r>
            <a:endParaRPr lang="zh-CN" altLang="en-US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3">
            <a:extLst>
              <a:ext uri="{FF2B5EF4-FFF2-40B4-BE49-F238E27FC236}">
                <a16:creationId xmlns:a16="http://schemas.microsoft.com/office/drawing/2014/main" xmlns="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980728"/>
            <a:ext cx="8797280" cy="41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Final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assembly support</a:t>
            </a:r>
            <a:endParaRPr lang="en-US" altLang="zh-CN" sz="1600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副标题 2"/>
          <p:cNvSpPr txBox="1">
            <a:spLocks/>
          </p:cNvSpPr>
          <p:nvPr/>
        </p:nvSpPr>
        <p:spPr>
          <a:xfrm>
            <a:off x="693774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Development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of 650MHz/800kW klystron</a:t>
            </a:r>
            <a:endParaRPr lang="zh-CN" altLang="en-US" sz="12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331637" y="1479055"/>
            <a:ext cx="6480726" cy="4154776"/>
            <a:chOff x="1619672" y="1529914"/>
            <a:chExt cx="6480726" cy="4154776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672" y="1529914"/>
              <a:ext cx="3116082" cy="4154776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048" y="1529914"/>
              <a:ext cx="3096350" cy="41284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1035680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693774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Development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of 650MHz/800kW klystron</a:t>
            </a:r>
            <a:endParaRPr lang="zh-CN" altLang="en-US" sz="12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副标题 2"/>
          <p:cNvSpPr txBox="1">
            <a:spLocks/>
          </p:cNvSpPr>
          <p:nvPr/>
        </p:nvSpPr>
        <p:spPr>
          <a:xfrm>
            <a:off x="1115616" y="1772816"/>
            <a:ext cx="7861176" cy="28803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itchFamily="34" charset="-122"/>
                <a:ea typeface="微软雅黑" pitchFamily="34" charset="-122"/>
              </a:rPr>
              <a:t>Gantt </a:t>
            </a:r>
            <a:r>
              <a:rPr lang="en-US" altLang="zh-CN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itchFamily="34" charset="-122"/>
                <a:ea typeface="微软雅黑" pitchFamily="34" charset="-122"/>
              </a:rPr>
              <a:t>chart of the work in GLVAC</a:t>
            </a:r>
          </a:p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itchFamily="34" charset="-122"/>
                <a:ea typeface="微软雅黑" pitchFamily="34" charset="-122"/>
              </a:rPr>
              <a:t>Facilities establishment in GLVAC</a:t>
            </a:r>
          </a:p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Components </a:t>
            </a:r>
            <a:r>
              <a:rPr lang="en-US" altLang="zh-CN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manufacture in </a:t>
            </a:r>
            <a:r>
              <a:rPr lang="en-US" altLang="zh-CN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GLVAC</a:t>
            </a:r>
          </a:p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itchFamily="34" charset="-122"/>
                <a:ea typeface="微软雅黑" pitchFamily="34" charset="-122"/>
              </a:rPr>
              <a:t>Final assembly &amp; baking</a:t>
            </a:r>
          </a:p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itchFamily="34" charset="-122"/>
                <a:ea typeface="微软雅黑" pitchFamily="34" charset="-122"/>
              </a:rPr>
              <a:t>Future</a:t>
            </a:r>
            <a:r>
              <a:rPr lang="zh-CN" alt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itchFamily="34" charset="-122"/>
                <a:ea typeface="微软雅黑" pitchFamily="34" charset="-122"/>
              </a:rPr>
              <a:t>plan</a:t>
            </a:r>
          </a:p>
        </p:txBody>
      </p:sp>
      <p:sp>
        <p:nvSpPr>
          <p:cNvPr id="15" name="矩形 14"/>
          <p:cNvSpPr/>
          <p:nvPr/>
        </p:nvSpPr>
        <p:spPr>
          <a:xfrm>
            <a:off x="609625" y="283400"/>
            <a:ext cx="13244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Outline</a:t>
            </a:r>
            <a:endParaRPr lang="zh-CN" altLang="en-US" sz="44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264963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16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94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2019/11/18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30428916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95536" y="283400"/>
            <a:ext cx="604867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Components manufacture in GLVAC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264963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17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414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2019/11/18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900468" y="5006162"/>
            <a:ext cx="5355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1.8 meters high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 kg weight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it is the largest copper collector brazed in the world, and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its whole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perpendicularity is less than 0.2mm</a:t>
            </a:r>
            <a:endParaRPr lang="zh-CN" altLang="en-US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3">
            <a:extLst>
              <a:ext uri="{FF2B5EF4-FFF2-40B4-BE49-F238E27FC236}">
                <a16:creationId xmlns:a16="http://schemas.microsoft.com/office/drawing/2014/main" xmlns="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980728"/>
            <a:ext cx="8797280" cy="41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Copper parts of the collector</a:t>
            </a:r>
          </a:p>
        </p:txBody>
      </p:sp>
      <p:sp>
        <p:nvSpPr>
          <p:cNvPr id="18" name="副标题 2"/>
          <p:cNvSpPr txBox="1">
            <a:spLocks/>
          </p:cNvSpPr>
          <p:nvPr/>
        </p:nvSpPr>
        <p:spPr>
          <a:xfrm>
            <a:off x="693774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Development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of 650MHz/800kW klystron</a:t>
            </a:r>
            <a:endParaRPr lang="zh-CN" altLang="en-US" sz="12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79368" y="1974429"/>
            <a:ext cx="8179813" cy="2791694"/>
            <a:chOff x="362347" y="1850335"/>
            <a:chExt cx="8179813" cy="279169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47" y="1850335"/>
              <a:ext cx="2089050" cy="2785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999689" y="2198510"/>
              <a:ext cx="2785400" cy="2089050"/>
            </a:xfrm>
            <a:prstGeom prst="rect">
              <a:avLst/>
            </a:prstGeom>
          </p:spPr>
        </p:pic>
        <p:cxnSp>
          <p:nvCxnSpPr>
            <p:cNvPr id="23" name="直接箭头连接符 22"/>
            <p:cNvCxnSpPr/>
            <p:nvPr/>
          </p:nvCxnSpPr>
          <p:spPr>
            <a:xfrm>
              <a:off x="2771800" y="3331900"/>
              <a:ext cx="216024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104935" y="2204804"/>
              <a:ext cx="2785400" cy="2089050"/>
            </a:xfrm>
            <a:prstGeom prst="rect">
              <a:avLst/>
            </a:prstGeom>
          </p:spPr>
        </p:pic>
        <p:cxnSp>
          <p:nvCxnSpPr>
            <p:cNvPr id="25" name="直接箭头连接符 24"/>
            <p:cNvCxnSpPr/>
            <p:nvPr/>
          </p:nvCxnSpPr>
          <p:spPr>
            <a:xfrm>
              <a:off x="5796136" y="3331900"/>
              <a:ext cx="216024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51791417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95536" y="283400"/>
            <a:ext cx="604867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Components manufacture in GLVAC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264963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18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37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2019/11/18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35695" y="5646285"/>
            <a:ext cx="5472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Leak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hunting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for the copper part of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collector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leak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rate less than -10 Pa·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en-US" altLang="zh-CN" sz="1600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1600" baseline="30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/s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after brazed</a:t>
            </a:r>
            <a:endParaRPr lang="zh-CN" altLang="en-US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3">
            <a:extLst>
              <a:ext uri="{FF2B5EF4-FFF2-40B4-BE49-F238E27FC236}">
                <a16:creationId xmlns:a16="http://schemas.microsoft.com/office/drawing/2014/main" xmlns="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980728"/>
            <a:ext cx="8797280" cy="41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Copper parts of the collector</a:t>
            </a:r>
          </a:p>
        </p:txBody>
      </p:sp>
      <p:sp>
        <p:nvSpPr>
          <p:cNvPr id="18" name="副标题 2"/>
          <p:cNvSpPr txBox="1">
            <a:spLocks/>
          </p:cNvSpPr>
          <p:nvPr/>
        </p:nvSpPr>
        <p:spPr>
          <a:xfrm>
            <a:off x="693774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Development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of 650MHz/800kW klystron</a:t>
            </a:r>
            <a:endParaRPr lang="zh-CN" altLang="en-US" sz="12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703" y="1488996"/>
            <a:ext cx="3086593" cy="411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15261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95536" y="283400"/>
            <a:ext cx="604867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Components manufacture in GLVAC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264963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19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53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2019/11/18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35695" y="5646285"/>
            <a:ext cx="5472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Trial assembly of the inter part of the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water jacket (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Only 0.2mm gap was left on one side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3">
            <a:extLst>
              <a:ext uri="{FF2B5EF4-FFF2-40B4-BE49-F238E27FC236}">
                <a16:creationId xmlns:a16="http://schemas.microsoft.com/office/drawing/2014/main" xmlns="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980728"/>
            <a:ext cx="87972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Water jacket of the collector</a:t>
            </a:r>
          </a:p>
        </p:txBody>
      </p:sp>
      <p:sp>
        <p:nvSpPr>
          <p:cNvPr id="18" name="副标题 2"/>
          <p:cNvSpPr txBox="1">
            <a:spLocks/>
          </p:cNvSpPr>
          <p:nvPr/>
        </p:nvSpPr>
        <p:spPr>
          <a:xfrm>
            <a:off x="693774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Development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of 650MHz/800kW klystron</a:t>
            </a:r>
            <a:endParaRPr lang="zh-CN" altLang="en-US" sz="12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96743" y="1808013"/>
            <a:ext cx="8550511" cy="3702518"/>
            <a:chOff x="179512" y="1981059"/>
            <a:chExt cx="8550511" cy="3702518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832" y="1981059"/>
              <a:ext cx="2776889" cy="370251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1981059"/>
              <a:ext cx="2776889" cy="3702518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134" y="1981059"/>
              <a:ext cx="2776889" cy="3702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1604659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693774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Development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of 650MHz/800kW klystron</a:t>
            </a:r>
            <a:endParaRPr lang="zh-CN" altLang="en-US" sz="12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副标题 2"/>
          <p:cNvSpPr txBox="1">
            <a:spLocks/>
          </p:cNvSpPr>
          <p:nvPr/>
        </p:nvSpPr>
        <p:spPr>
          <a:xfrm>
            <a:off x="1115616" y="1772816"/>
            <a:ext cx="7861176" cy="28803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Gantt </a:t>
            </a:r>
            <a:r>
              <a:rPr lang="en-US" altLang="zh-CN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chart of the work in GLVAC</a:t>
            </a:r>
          </a:p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Facilities establishment in GLVAC</a:t>
            </a:r>
          </a:p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Components </a:t>
            </a:r>
            <a:r>
              <a:rPr lang="en-US" altLang="zh-CN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manufacture in </a:t>
            </a:r>
            <a:r>
              <a:rPr lang="en-US" altLang="zh-CN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GLVAC</a:t>
            </a:r>
          </a:p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Final assembly &amp; baking</a:t>
            </a:r>
          </a:p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Future</a:t>
            </a:r>
            <a:r>
              <a:rPr lang="zh-CN" altLang="en-US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plan</a:t>
            </a:r>
          </a:p>
        </p:txBody>
      </p:sp>
      <p:sp>
        <p:nvSpPr>
          <p:cNvPr id="15" name="矩形 14"/>
          <p:cNvSpPr/>
          <p:nvPr/>
        </p:nvSpPr>
        <p:spPr>
          <a:xfrm>
            <a:off x="609625" y="283400"/>
            <a:ext cx="13244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Outline</a:t>
            </a:r>
            <a:endParaRPr lang="zh-CN" altLang="en-US" sz="44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264963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2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321820"/>
              </p:ext>
            </p:extLst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961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2019/11/18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2372243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95536" y="283400"/>
            <a:ext cx="604867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Components manufacture in GLVAC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264963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20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72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2019/11/18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35695" y="5530881"/>
            <a:ext cx="50405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Trial assembly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  argon arc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welding of the outer part of the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water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jacket</a:t>
            </a:r>
            <a:endParaRPr lang="zh-CN" altLang="en-US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3">
            <a:extLst>
              <a:ext uri="{FF2B5EF4-FFF2-40B4-BE49-F238E27FC236}">
                <a16:creationId xmlns:a16="http://schemas.microsoft.com/office/drawing/2014/main" xmlns="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980728"/>
            <a:ext cx="87972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Water jacket of the collector</a:t>
            </a:r>
          </a:p>
        </p:txBody>
      </p:sp>
      <p:sp>
        <p:nvSpPr>
          <p:cNvPr id="18" name="副标题 2"/>
          <p:cNvSpPr txBox="1">
            <a:spLocks/>
          </p:cNvSpPr>
          <p:nvPr/>
        </p:nvSpPr>
        <p:spPr>
          <a:xfrm>
            <a:off x="693774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Development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of 650MHz/800kW klystron</a:t>
            </a:r>
            <a:endParaRPr lang="zh-CN" altLang="en-US" sz="12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80609" y="1701112"/>
            <a:ext cx="7883784" cy="3679708"/>
            <a:chOff x="455805" y="1723270"/>
            <a:chExt cx="7883784" cy="367970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805" y="1723271"/>
              <a:ext cx="2759780" cy="3679707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3313" y="1723270"/>
              <a:ext cx="4906276" cy="36797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7931685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95536" y="283400"/>
            <a:ext cx="604867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Components manufacture in GLVAC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264963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21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95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2019/11/18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35695" y="5646285"/>
            <a:ext cx="5472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Trial assembly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measurement of coils</a:t>
            </a:r>
            <a:endParaRPr lang="zh-CN" altLang="en-US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3">
            <a:extLst>
              <a:ext uri="{FF2B5EF4-FFF2-40B4-BE49-F238E27FC236}">
                <a16:creationId xmlns:a16="http://schemas.microsoft.com/office/drawing/2014/main" xmlns="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980728"/>
            <a:ext cx="8797280" cy="41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Coils</a:t>
            </a:r>
          </a:p>
        </p:txBody>
      </p:sp>
      <p:sp>
        <p:nvSpPr>
          <p:cNvPr id="18" name="副标题 2"/>
          <p:cNvSpPr txBox="1">
            <a:spLocks/>
          </p:cNvSpPr>
          <p:nvPr/>
        </p:nvSpPr>
        <p:spPr>
          <a:xfrm>
            <a:off x="693774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Development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of 650MHz/800kW klystron</a:t>
            </a:r>
            <a:endParaRPr lang="zh-CN" altLang="en-US" sz="12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547664" y="1038797"/>
            <a:ext cx="7200800" cy="4626246"/>
            <a:chOff x="1043608" y="946745"/>
            <a:chExt cx="7200800" cy="4626246"/>
          </a:xfrm>
        </p:grpSpPr>
        <p:grpSp>
          <p:nvGrpSpPr>
            <p:cNvPr id="2" name="组合 1"/>
            <p:cNvGrpSpPr/>
            <p:nvPr/>
          </p:nvGrpSpPr>
          <p:grpSpPr>
            <a:xfrm>
              <a:off x="1043608" y="946745"/>
              <a:ext cx="6336704" cy="4379179"/>
              <a:chOff x="2339751" y="1535672"/>
              <a:chExt cx="6336704" cy="4379179"/>
            </a:xfrm>
          </p:grpSpPr>
          <p:pic>
            <p:nvPicPr>
              <p:cNvPr id="11" name="图片 10" descr="C:\Users\THINKPAD\Desktop\微信图片_20190505140854.jpg"/>
              <p:cNvPicPr/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99" r="25255"/>
              <a:stretch/>
            </p:blipFill>
            <p:spPr bwMode="auto">
              <a:xfrm>
                <a:off x="2339751" y="1535672"/>
                <a:ext cx="1656184" cy="4379179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9951" y="1535672"/>
                <a:ext cx="4536504" cy="3024336"/>
              </a:xfrm>
              <a:prstGeom prst="rect">
                <a:avLst/>
              </a:prstGeom>
            </p:spPr>
          </p:pic>
        </p:grp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50616" y="3910014"/>
              <a:ext cx="5393792" cy="16629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5929648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95536" y="283400"/>
            <a:ext cx="604867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Components manufacture in GLVAC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264963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22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515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2019/11/18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09484" y="5560800"/>
            <a:ext cx="79373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Shell of oil cylinder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 the high-pressure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components (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passed 200kV test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3">
            <a:extLst>
              <a:ext uri="{FF2B5EF4-FFF2-40B4-BE49-F238E27FC236}">
                <a16:creationId xmlns:a16="http://schemas.microsoft.com/office/drawing/2014/main" xmlns="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980728"/>
            <a:ext cx="8797280" cy="41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Oil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cylinder</a:t>
            </a:r>
            <a:endParaRPr lang="en-US" altLang="zh-CN" sz="1600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副标题 2"/>
          <p:cNvSpPr txBox="1">
            <a:spLocks/>
          </p:cNvSpPr>
          <p:nvPr/>
        </p:nvSpPr>
        <p:spPr>
          <a:xfrm>
            <a:off x="693774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Development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of 650MHz/800kW klystron</a:t>
            </a:r>
            <a:endParaRPr lang="zh-CN" altLang="en-US" sz="12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039455" y="1584507"/>
            <a:ext cx="6845658" cy="3876189"/>
            <a:chOff x="822686" y="1664547"/>
            <a:chExt cx="6845658" cy="3876189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4" t="8533" r="16466"/>
            <a:stretch/>
          </p:blipFill>
          <p:spPr>
            <a:xfrm>
              <a:off x="822686" y="1664547"/>
              <a:ext cx="4130458" cy="3876189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6351"/>
                      </a14:imgEffect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91" r="10464"/>
            <a:stretch/>
          </p:blipFill>
          <p:spPr>
            <a:xfrm>
              <a:off x="5153491" y="1664548"/>
              <a:ext cx="2514853" cy="2457699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18" b="19242"/>
            <a:stretch/>
          </p:blipFill>
          <p:spPr>
            <a:xfrm>
              <a:off x="5153491" y="4203487"/>
              <a:ext cx="2514853" cy="13323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9659329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95536" y="283400"/>
            <a:ext cx="604867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Components manufacture in GLVAC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264963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23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31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2019/11/18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41848" y="5096919"/>
            <a:ext cx="5472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en-US" altLang="zh-CN" sz="1600" baseline="30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2019</a:t>
            </a:r>
            <a:endParaRPr lang="zh-CN" altLang="en-US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3">
            <a:extLst>
              <a:ext uri="{FF2B5EF4-FFF2-40B4-BE49-F238E27FC236}">
                <a16:creationId xmlns:a16="http://schemas.microsoft.com/office/drawing/2014/main" xmlns="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980728"/>
            <a:ext cx="8797280" cy="41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Operation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support</a:t>
            </a:r>
            <a:endParaRPr lang="en-US" altLang="zh-CN" sz="1600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副标题 2"/>
          <p:cNvSpPr txBox="1">
            <a:spLocks/>
          </p:cNvSpPr>
          <p:nvPr/>
        </p:nvSpPr>
        <p:spPr>
          <a:xfrm>
            <a:off x="693774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Development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of 650MHz/800kW klystron</a:t>
            </a:r>
            <a:endParaRPr lang="zh-CN" altLang="en-US" sz="12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1"/>
          <a:stretch/>
        </p:blipFill>
        <p:spPr>
          <a:xfrm rot="5400000">
            <a:off x="-65559" y="2278518"/>
            <a:ext cx="2880920" cy="230157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5" b="7335"/>
          <a:stretch/>
        </p:blipFill>
        <p:spPr>
          <a:xfrm>
            <a:off x="2700282" y="1988848"/>
            <a:ext cx="6276510" cy="288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07433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95535" y="283400"/>
            <a:ext cx="586028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Components manufacture in GLVAC</a:t>
            </a:r>
            <a:endParaRPr lang="en-US" altLang="zh-CN" sz="2400" b="1" dirty="0" smtClean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264963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24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54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2019/11/18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0" t="5900" r="24801" b="9051"/>
          <a:stretch/>
        </p:blipFill>
        <p:spPr>
          <a:xfrm>
            <a:off x="7636407" y="1873169"/>
            <a:ext cx="824025" cy="1668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2"/>
          <a:stretch/>
        </p:blipFill>
        <p:spPr>
          <a:xfrm>
            <a:off x="611560" y="4258670"/>
            <a:ext cx="1296144" cy="153011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89" y="1628800"/>
            <a:ext cx="2121904" cy="220954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1" b="19551"/>
          <a:stretch/>
        </p:blipFill>
        <p:spPr>
          <a:xfrm>
            <a:off x="3479612" y="1844003"/>
            <a:ext cx="3036604" cy="169781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653" y="4229989"/>
            <a:ext cx="2075723" cy="155679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19460" r="11565"/>
          <a:stretch/>
        </p:blipFill>
        <p:spPr>
          <a:xfrm>
            <a:off x="2801177" y="4144364"/>
            <a:ext cx="2082524" cy="1715255"/>
          </a:xfrm>
          <a:prstGeom prst="rect">
            <a:avLst/>
          </a:prstGeom>
        </p:spPr>
      </p:pic>
      <p:cxnSp>
        <p:nvCxnSpPr>
          <p:cNvPr id="26" name="直接箭头连接符 25"/>
          <p:cNvCxnSpPr/>
          <p:nvPr/>
        </p:nvCxnSpPr>
        <p:spPr>
          <a:xfrm>
            <a:off x="2441140" y="2746502"/>
            <a:ext cx="83471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>
            <a:off x="6588224" y="2732737"/>
            <a:ext cx="83471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>
            <a:off x="8244408" y="3754614"/>
            <a:ext cx="0" cy="12961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 flipH="1">
            <a:off x="4936165" y="5048067"/>
            <a:ext cx="800472" cy="53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flipH="1">
            <a:off x="1902465" y="5051062"/>
            <a:ext cx="800472" cy="53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">
            <a:extLst>
              <a:ext uri="{FF2B5EF4-FFF2-40B4-BE49-F238E27FC236}">
                <a16:creationId xmlns:a16="http://schemas.microsoft.com/office/drawing/2014/main" xmlns="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784" y="2285869"/>
            <a:ext cx="1179427" cy="336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Drawing</a:t>
            </a:r>
            <a:endParaRPr lang="en-US" altLang="zh-CN" sz="1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">
            <a:extLst>
              <a:ext uri="{FF2B5EF4-FFF2-40B4-BE49-F238E27FC236}">
                <a16:creationId xmlns:a16="http://schemas.microsoft.com/office/drawing/2014/main" xmlns="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5868" y="2261149"/>
            <a:ext cx="1179427" cy="336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Assembly</a:t>
            </a:r>
          </a:p>
        </p:txBody>
      </p:sp>
      <p:sp>
        <p:nvSpPr>
          <p:cNvPr id="33" name="文本框 3">
            <a:extLst>
              <a:ext uri="{FF2B5EF4-FFF2-40B4-BE49-F238E27FC236}">
                <a16:creationId xmlns:a16="http://schemas.microsoft.com/office/drawing/2014/main" xmlns="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7021" y="3858735"/>
            <a:ext cx="1179427" cy="336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leak hunting</a:t>
            </a:r>
          </a:p>
        </p:txBody>
      </p:sp>
      <p:sp>
        <p:nvSpPr>
          <p:cNvPr id="34" name="文本框 3">
            <a:extLst>
              <a:ext uri="{FF2B5EF4-FFF2-40B4-BE49-F238E27FC236}">
                <a16:creationId xmlns:a16="http://schemas.microsoft.com/office/drawing/2014/main" xmlns="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6687" y="4622840"/>
            <a:ext cx="11794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Baking test</a:t>
            </a:r>
            <a:endParaRPr lang="en-US" altLang="zh-CN" sz="1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3">
            <a:extLst>
              <a:ext uri="{FF2B5EF4-FFF2-40B4-BE49-F238E27FC236}">
                <a16:creationId xmlns:a16="http://schemas.microsoft.com/office/drawing/2014/main" xmlns="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742" y="4619430"/>
            <a:ext cx="1179427" cy="336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Pinch off</a:t>
            </a:r>
            <a:endParaRPr lang="en-US" altLang="zh-CN" sz="1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">
            <a:extLst>
              <a:ext uri="{FF2B5EF4-FFF2-40B4-BE49-F238E27FC236}">
                <a16:creationId xmlns:a16="http://schemas.microsoft.com/office/drawing/2014/main" xmlns="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980728"/>
            <a:ext cx="87972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 Insulating part for klystron baking</a:t>
            </a:r>
          </a:p>
        </p:txBody>
      </p:sp>
      <p:sp>
        <p:nvSpPr>
          <p:cNvPr id="37" name="副标题 2"/>
          <p:cNvSpPr txBox="1">
            <a:spLocks/>
          </p:cNvSpPr>
          <p:nvPr/>
        </p:nvSpPr>
        <p:spPr>
          <a:xfrm>
            <a:off x="693774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Development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of 650MHz/800kW klystron</a:t>
            </a:r>
            <a:endParaRPr lang="zh-CN" altLang="en-US" sz="12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2257296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264963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25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619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2019/11/18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264053" y="1700808"/>
            <a:ext cx="8800487" cy="4134506"/>
            <a:chOff x="-133046" y="1790379"/>
            <a:chExt cx="8800487" cy="4134506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" r="-1"/>
            <a:stretch/>
          </p:blipFill>
          <p:spPr>
            <a:xfrm>
              <a:off x="0" y="1790379"/>
              <a:ext cx="2834316" cy="1609041"/>
            </a:xfrm>
            <a:prstGeom prst="rect">
              <a:avLst/>
            </a:prstGeom>
          </p:spPr>
        </p:pic>
        <p:cxnSp>
          <p:nvCxnSpPr>
            <p:cNvPr id="38" name="直接箭头连接符 37"/>
            <p:cNvCxnSpPr/>
            <p:nvPr/>
          </p:nvCxnSpPr>
          <p:spPr>
            <a:xfrm>
              <a:off x="2441140" y="2708920"/>
              <a:ext cx="83471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/>
            <p:cNvCxnSpPr/>
            <p:nvPr/>
          </p:nvCxnSpPr>
          <p:spPr>
            <a:xfrm>
              <a:off x="6112508" y="2695155"/>
              <a:ext cx="83471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/>
            <p:cNvCxnSpPr/>
            <p:nvPr/>
          </p:nvCxnSpPr>
          <p:spPr>
            <a:xfrm>
              <a:off x="8244408" y="3717032"/>
              <a:ext cx="0" cy="129614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箭头连接符 40"/>
            <p:cNvCxnSpPr/>
            <p:nvPr/>
          </p:nvCxnSpPr>
          <p:spPr>
            <a:xfrm flipH="1">
              <a:off x="4936165" y="5010485"/>
              <a:ext cx="800472" cy="538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/>
            <p:cNvCxnSpPr/>
            <p:nvPr/>
          </p:nvCxnSpPr>
          <p:spPr>
            <a:xfrm flipH="1">
              <a:off x="1902465" y="5013480"/>
              <a:ext cx="800472" cy="538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文本框 3">
              <a:extLst>
                <a:ext uri="{FF2B5EF4-FFF2-40B4-BE49-F238E27FC236}">
                  <a16:creationId xmlns:a16="http://schemas.microsoft.com/office/drawing/2014/main" xmlns="" id="{CF5FFC27-0152-440A-AEAE-542939956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8784" y="2248287"/>
              <a:ext cx="1179427" cy="336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zh-CN" sz="12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Drawing</a:t>
              </a:r>
              <a:endParaRPr lang="en-US" altLang="zh-CN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文本框 3">
              <a:extLst>
                <a:ext uri="{FF2B5EF4-FFF2-40B4-BE49-F238E27FC236}">
                  <a16:creationId xmlns:a16="http://schemas.microsoft.com/office/drawing/2014/main" xmlns="" id="{CF5FFC27-0152-440A-AEAE-542939956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40152" y="2223567"/>
              <a:ext cx="1179427" cy="336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zh-CN" sz="12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Assembly</a:t>
              </a:r>
              <a:endParaRPr lang="en-US" altLang="zh-CN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文本框 3">
              <a:extLst>
                <a:ext uri="{FF2B5EF4-FFF2-40B4-BE49-F238E27FC236}">
                  <a16:creationId xmlns:a16="http://schemas.microsoft.com/office/drawing/2014/main" xmlns="" id="{CF5FFC27-0152-440A-AEAE-542939956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88014" y="3816429"/>
              <a:ext cx="117942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zh-CN" sz="1200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Pinch off test</a:t>
              </a:r>
              <a:endParaRPr lang="en-US" altLang="zh-CN" sz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文本框 3">
              <a:extLst>
                <a:ext uri="{FF2B5EF4-FFF2-40B4-BE49-F238E27FC236}">
                  <a16:creationId xmlns:a16="http://schemas.microsoft.com/office/drawing/2014/main" xmlns="" id="{CF5FFC27-0152-440A-AEAE-542939956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3490" y="4560599"/>
              <a:ext cx="136582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zh-CN" sz="12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leak </a:t>
              </a:r>
              <a:r>
                <a:rPr lang="en-US" altLang="zh-CN" sz="1200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hunting 1</a:t>
              </a:r>
            </a:p>
          </p:txBody>
        </p:sp>
        <p:pic>
          <p:nvPicPr>
            <p:cNvPr id="48" name="图片 4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0" b="8373"/>
            <a:stretch/>
          </p:blipFill>
          <p:spPr>
            <a:xfrm>
              <a:off x="3356498" y="1867063"/>
              <a:ext cx="2569616" cy="1656184"/>
            </a:xfrm>
            <a:prstGeom prst="rect">
              <a:avLst/>
            </a:prstGeom>
          </p:spPr>
        </p:pic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96" b="10304"/>
            <a:stretch/>
          </p:blipFill>
          <p:spPr>
            <a:xfrm rot="16200000">
              <a:off x="6821490" y="2146624"/>
              <a:ext cx="1789741" cy="1110072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4953" y="4321500"/>
              <a:ext cx="1922977" cy="1442233"/>
            </a:xfrm>
            <a:prstGeom prst="rect">
              <a:avLst/>
            </a:prstGeom>
          </p:spPr>
        </p:pic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3046" y="4325354"/>
              <a:ext cx="1917839" cy="1438379"/>
            </a:xfrm>
            <a:prstGeom prst="rect">
              <a:avLst/>
            </a:prstGeom>
          </p:spPr>
        </p:pic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5705" y="4228734"/>
              <a:ext cx="2196687" cy="1696151"/>
            </a:xfrm>
            <a:prstGeom prst="rect">
              <a:avLst/>
            </a:prstGeom>
          </p:spPr>
        </p:pic>
      </p:grpSp>
      <p:sp>
        <p:nvSpPr>
          <p:cNvPr id="28" name="矩形 27"/>
          <p:cNvSpPr/>
          <p:nvPr/>
        </p:nvSpPr>
        <p:spPr>
          <a:xfrm>
            <a:off x="395535" y="283400"/>
            <a:ext cx="586028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Components manufacture in GLVAC</a:t>
            </a:r>
            <a:endParaRPr lang="en-US" altLang="zh-CN" sz="2400" b="1" dirty="0" smtClean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文本框 3">
            <a:extLst>
              <a:ext uri="{FF2B5EF4-FFF2-40B4-BE49-F238E27FC236}">
                <a16:creationId xmlns:a16="http://schemas.microsoft.com/office/drawing/2014/main" xmlns="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980728"/>
            <a:ext cx="87972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 Pinch off tool</a:t>
            </a:r>
          </a:p>
        </p:txBody>
      </p:sp>
      <p:sp>
        <p:nvSpPr>
          <p:cNvPr id="30" name="文本框 3">
            <a:extLst>
              <a:ext uri="{FF2B5EF4-FFF2-40B4-BE49-F238E27FC236}">
                <a16:creationId xmlns:a16="http://schemas.microsoft.com/office/drawing/2014/main" xmlns="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3205" y="4472198"/>
            <a:ext cx="13658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leak </a:t>
            </a:r>
            <a:r>
              <a:rPr lang="en-US" altLang="zh-CN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hunting 2</a:t>
            </a:r>
          </a:p>
        </p:txBody>
      </p:sp>
      <p:sp>
        <p:nvSpPr>
          <p:cNvPr id="31" name="副标题 2"/>
          <p:cNvSpPr txBox="1">
            <a:spLocks/>
          </p:cNvSpPr>
          <p:nvPr/>
        </p:nvSpPr>
        <p:spPr>
          <a:xfrm>
            <a:off x="693774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Development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of 650MHz/800kW klystron</a:t>
            </a:r>
            <a:endParaRPr lang="zh-CN" altLang="en-US" sz="12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7387365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693774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Development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of 650MHz/800kW klystron</a:t>
            </a:r>
            <a:endParaRPr lang="zh-CN" altLang="en-US" sz="12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副标题 2"/>
          <p:cNvSpPr txBox="1">
            <a:spLocks/>
          </p:cNvSpPr>
          <p:nvPr/>
        </p:nvSpPr>
        <p:spPr>
          <a:xfrm>
            <a:off x="1115616" y="1772816"/>
            <a:ext cx="7861176" cy="28803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itchFamily="34" charset="-122"/>
                <a:ea typeface="微软雅黑" pitchFamily="34" charset="-122"/>
              </a:rPr>
              <a:t>Gantt </a:t>
            </a:r>
            <a:r>
              <a:rPr lang="en-US" altLang="zh-CN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itchFamily="34" charset="-122"/>
                <a:ea typeface="微软雅黑" pitchFamily="34" charset="-122"/>
              </a:rPr>
              <a:t>chart of the work in GLVAC</a:t>
            </a:r>
          </a:p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itchFamily="34" charset="-122"/>
                <a:ea typeface="微软雅黑" pitchFamily="34" charset="-122"/>
              </a:rPr>
              <a:t>Facilities establishment in GLVAC</a:t>
            </a:r>
          </a:p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itchFamily="34" charset="-122"/>
                <a:ea typeface="微软雅黑" pitchFamily="34" charset="-122"/>
              </a:rPr>
              <a:t>Components </a:t>
            </a:r>
            <a:r>
              <a:rPr lang="en-US" altLang="zh-CN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itchFamily="34" charset="-122"/>
                <a:ea typeface="微软雅黑" pitchFamily="34" charset="-122"/>
              </a:rPr>
              <a:t>manufacture in </a:t>
            </a:r>
            <a:r>
              <a:rPr lang="en-US" altLang="zh-CN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itchFamily="34" charset="-122"/>
                <a:ea typeface="微软雅黑" pitchFamily="34" charset="-122"/>
              </a:rPr>
              <a:t>GLVAC</a:t>
            </a:r>
          </a:p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Final assembly &amp; baking</a:t>
            </a:r>
          </a:p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itchFamily="34" charset="-122"/>
                <a:ea typeface="微软雅黑" pitchFamily="34" charset="-122"/>
              </a:rPr>
              <a:t>Future</a:t>
            </a:r>
            <a:r>
              <a:rPr lang="zh-CN" alt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itchFamily="34" charset="-122"/>
                <a:ea typeface="微软雅黑" pitchFamily="34" charset="-122"/>
              </a:rPr>
              <a:t>plan</a:t>
            </a:r>
          </a:p>
        </p:txBody>
      </p:sp>
      <p:sp>
        <p:nvSpPr>
          <p:cNvPr id="15" name="矩形 14"/>
          <p:cNvSpPr/>
          <p:nvPr/>
        </p:nvSpPr>
        <p:spPr>
          <a:xfrm>
            <a:off x="609625" y="283400"/>
            <a:ext cx="13244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Outline</a:t>
            </a:r>
            <a:endParaRPr lang="zh-CN" altLang="en-US" sz="44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264963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26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76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2019/11/18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36562577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264963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27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680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2019/11/18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95535" y="283400"/>
            <a:ext cx="586028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Final assembly &amp; baking</a:t>
            </a:r>
          </a:p>
        </p:txBody>
      </p:sp>
      <p:sp>
        <p:nvSpPr>
          <p:cNvPr id="29" name="文本框 3">
            <a:extLst>
              <a:ext uri="{FF2B5EF4-FFF2-40B4-BE49-F238E27FC236}">
                <a16:creationId xmlns:a16="http://schemas.microsoft.com/office/drawing/2014/main" xmlns="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980728"/>
            <a:ext cx="8797280" cy="41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Assembly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 leak hunting of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2</a:t>
            </a:r>
            <a:r>
              <a:rPr lang="en-US" altLang="zh-CN" sz="1600" baseline="30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nd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3</a:t>
            </a:r>
            <a:r>
              <a:rPr lang="en-US" altLang="zh-CN" sz="1600" baseline="30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 4</a:t>
            </a:r>
            <a:r>
              <a:rPr lang="en-US" altLang="zh-CN" sz="1600" baseline="30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cavity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264963" y="1596501"/>
            <a:ext cx="8572913" cy="3804639"/>
            <a:chOff x="813335" y="1313421"/>
            <a:chExt cx="10442367" cy="4426338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335" y="1313422"/>
              <a:ext cx="3319753" cy="4426337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4642" y="1313421"/>
              <a:ext cx="3319753" cy="4426337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5949" y="1313421"/>
              <a:ext cx="3319753" cy="4426337"/>
            </a:xfrm>
            <a:prstGeom prst="rect">
              <a:avLst/>
            </a:prstGeom>
          </p:spPr>
        </p:pic>
      </p:grpSp>
      <p:sp>
        <p:nvSpPr>
          <p:cNvPr id="34" name="副标题 2"/>
          <p:cNvSpPr txBox="1">
            <a:spLocks/>
          </p:cNvSpPr>
          <p:nvPr/>
        </p:nvSpPr>
        <p:spPr>
          <a:xfrm>
            <a:off x="693774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Development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of 650MHz/800kW klystron</a:t>
            </a:r>
            <a:endParaRPr lang="zh-CN" altLang="en-US" sz="12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2022013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264963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28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699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2019/11/18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95535" y="283400"/>
            <a:ext cx="586028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Final assembly &amp; baking</a:t>
            </a:r>
          </a:p>
        </p:txBody>
      </p:sp>
      <p:sp>
        <p:nvSpPr>
          <p:cNvPr id="29" name="文本框 3">
            <a:extLst>
              <a:ext uri="{FF2B5EF4-FFF2-40B4-BE49-F238E27FC236}">
                <a16:creationId xmlns:a16="http://schemas.microsoft.com/office/drawing/2014/main" xmlns="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980728"/>
            <a:ext cx="8797280" cy="41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Assembly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 leak hunting of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2</a:t>
            </a:r>
            <a:r>
              <a:rPr lang="en-US" altLang="zh-CN" sz="1600" baseline="30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nd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3</a:t>
            </a:r>
            <a:r>
              <a:rPr lang="en-US" altLang="zh-CN" sz="1600" baseline="30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 4</a:t>
            </a:r>
            <a:r>
              <a:rPr lang="en-US" altLang="zh-CN" sz="1600" baseline="30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cavity</a:t>
            </a:r>
          </a:p>
        </p:txBody>
      </p:sp>
      <p:sp>
        <p:nvSpPr>
          <p:cNvPr id="34" name="副标题 2"/>
          <p:cNvSpPr txBox="1">
            <a:spLocks/>
          </p:cNvSpPr>
          <p:nvPr/>
        </p:nvSpPr>
        <p:spPr>
          <a:xfrm>
            <a:off x="693774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Development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of 650MHz/800kW klystron</a:t>
            </a:r>
            <a:endParaRPr lang="zh-CN" altLang="en-US" sz="12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14207" y="1445616"/>
            <a:ext cx="8655880" cy="3833220"/>
            <a:chOff x="259013" y="1286555"/>
            <a:chExt cx="11772489" cy="4419481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13" y="1286555"/>
              <a:ext cx="3314611" cy="4419481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3663" y="1663798"/>
              <a:ext cx="4883188" cy="3662391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6891" y="1286555"/>
              <a:ext cx="3314611" cy="4419481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1805842" y="5379579"/>
            <a:ext cx="5472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Collimation using laser tracker </a:t>
            </a:r>
            <a:endParaRPr lang="zh-CN" altLang="en-US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722664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264963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29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722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2019/11/18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95535" y="283400"/>
            <a:ext cx="586028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Final assembly &amp; baking</a:t>
            </a:r>
          </a:p>
        </p:txBody>
      </p:sp>
      <p:sp>
        <p:nvSpPr>
          <p:cNvPr id="29" name="文本框 3">
            <a:extLst>
              <a:ext uri="{FF2B5EF4-FFF2-40B4-BE49-F238E27FC236}">
                <a16:creationId xmlns:a16="http://schemas.microsoft.com/office/drawing/2014/main" xmlns="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980728"/>
            <a:ext cx="8797280" cy="41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Assembly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 leak hunting of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2</a:t>
            </a:r>
            <a:r>
              <a:rPr lang="en-US" altLang="zh-CN" sz="1600" baseline="30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nd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3</a:t>
            </a:r>
            <a:r>
              <a:rPr lang="en-US" altLang="zh-CN" sz="1600" baseline="30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 4</a:t>
            </a:r>
            <a:r>
              <a:rPr lang="en-US" altLang="zh-CN" sz="1600" baseline="30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cavities</a:t>
            </a:r>
          </a:p>
        </p:txBody>
      </p:sp>
      <p:sp>
        <p:nvSpPr>
          <p:cNvPr id="34" name="副标题 2"/>
          <p:cNvSpPr txBox="1">
            <a:spLocks/>
          </p:cNvSpPr>
          <p:nvPr/>
        </p:nvSpPr>
        <p:spPr>
          <a:xfrm>
            <a:off x="693774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Development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of 650MHz/800kW klystron</a:t>
            </a:r>
            <a:endParaRPr lang="zh-CN" altLang="en-US" sz="12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841847" y="5700827"/>
            <a:ext cx="61192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After adjusting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concentricity of the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cavities is ±0.11mm 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531884" y="1501644"/>
            <a:ext cx="8092535" cy="4209490"/>
            <a:chOff x="539552" y="1230612"/>
            <a:chExt cx="8092535" cy="420949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24" t="14366" r="20767" b="12285"/>
            <a:stretch/>
          </p:blipFill>
          <p:spPr>
            <a:xfrm>
              <a:off x="3879559" y="1230612"/>
              <a:ext cx="4752528" cy="4209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231005"/>
              <a:ext cx="3156528" cy="42087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7788351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693774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Development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of 650MHz/800kW klystron</a:t>
            </a:r>
            <a:endParaRPr lang="zh-CN" altLang="en-US" sz="12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副标题 2"/>
          <p:cNvSpPr txBox="1">
            <a:spLocks/>
          </p:cNvSpPr>
          <p:nvPr/>
        </p:nvSpPr>
        <p:spPr>
          <a:xfrm>
            <a:off x="1115616" y="1772816"/>
            <a:ext cx="7861176" cy="28803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Gantt </a:t>
            </a:r>
            <a:r>
              <a:rPr lang="en-US" altLang="zh-CN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chart of the work in GLVAC</a:t>
            </a:r>
          </a:p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itchFamily="34" charset="-122"/>
                <a:ea typeface="微软雅黑" pitchFamily="34" charset="-122"/>
              </a:rPr>
              <a:t>Facilities establishment in GLVAC</a:t>
            </a:r>
          </a:p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itchFamily="34" charset="-122"/>
                <a:ea typeface="微软雅黑" pitchFamily="34" charset="-122"/>
              </a:rPr>
              <a:t>Components </a:t>
            </a:r>
            <a:r>
              <a:rPr lang="en-US" altLang="zh-CN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itchFamily="34" charset="-122"/>
                <a:ea typeface="微软雅黑" pitchFamily="34" charset="-122"/>
              </a:rPr>
              <a:t>manufacture in </a:t>
            </a:r>
            <a:r>
              <a:rPr lang="en-US" altLang="zh-CN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itchFamily="34" charset="-122"/>
                <a:ea typeface="微软雅黑" pitchFamily="34" charset="-122"/>
              </a:rPr>
              <a:t>GLVAC</a:t>
            </a:r>
          </a:p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itchFamily="34" charset="-122"/>
                <a:ea typeface="微软雅黑" pitchFamily="34" charset="-122"/>
              </a:rPr>
              <a:t>Final assembly &amp; baking</a:t>
            </a:r>
          </a:p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itchFamily="34" charset="-122"/>
                <a:ea typeface="微软雅黑" pitchFamily="34" charset="-122"/>
              </a:rPr>
              <a:t>Future</a:t>
            </a:r>
            <a:r>
              <a:rPr lang="zh-CN" alt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itchFamily="34" charset="-122"/>
                <a:ea typeface="微软雅黑" pitchFamily="34" charset="-122"/>
              </a:rPr>
              <a:t>plan</a:t>
            </a:r>
          </a:p>
        </p:txBody>
      </p:sp>
      <p:sp>
        <p:nvSpPr>
          <p:cNvPr id="15" name="矩形 14"/>
          <p:cNvSpPr/>
          <p:nvPr/>
        </p:nvSpPr>
        <p:spPr>
          <a:xfrm>
            <a:off x="609625" y="283400"/>
            <a:ext cx="13244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Outline</a:t>
            </a:r>
            <a:endParaRPr lang="zh-CN" altLang="en-US" sz="44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264963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3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126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2019/11/18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8127772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264963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30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45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2019/11/18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95535" y="283400"/>
            <a:ext cx="586028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Final assembly &amp; baking</a:t>
            </a:r>
          </a:p>
        </p:txBody>
      </p:sp>
      <p:sp>
        <p:nvSpPr>
          <p:cNvPr id="29" name="文本框 3">
            <a:extLst>
              <a:ext uri="{FF2B5EF4-FFF2-40B4-BE49-F238E27FC236}">
                <a16:creationId xmlns:a16="http://schemas.microsoft.com/office/drawing/2014/main" xmlns="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980728"/>
            <a:ext cx="8797280" cy="41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Assembly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 leak hunting of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4-5</a:t>
            </a:r>
            <a:r>
              <a:rPr lang="en-US" altLang="zh-CN" sz="1600" baseline="30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and e-gun cavities</a:t>
            </a:r>
          </a:p>
        </p:txBody>
      </p:sp>
      <p:sp>
        <p:nvSpPr>
          <p:cNvPr id="34" name="副标题 2"/>
          <p:cNvSpPr txBox="1">
            <a:spLocks/>
          </p:cNvSpPr>
          <p:nvPr/>
        </p:nvSpPr>
        <p:spPr>
          <a:xfrm>
            <a:off x="693774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Development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of 650MHz/800kW klystron</a:t>
            </a:r>
            <a:endParaRPr lang="zh-CN" altLang="en-US" sz="12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841847" y="5700827"/>
            <a:ext cx="61192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After adjusting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concentricity of the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cavities is ±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0.18mm </a:t>
            </a:r>
            <a:endParaRPr lang="en-US" altLang="zh-CN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5928" y="1519266"/>
            <a:ext cx="9004447" cy="4101988"/>
            <a:chOff x="117172" y="1422058"/>
            <a:chExt cx="9004447" cy="4101988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88" t="1701" r="23225" b="8000"/>
            <a:stretch/>
          </p:blipFill>
          <p:spPr>
            <a:xfrm>
              <a:off x="5642057" y="1422058"/>
              <a:ext cx="3479562" cy="4099210"/>
            </a:xfrm>
            <a:prstGeom prst="rect">
              <a:avLst/>
            </a:prstGeom>
          </p:spPr>
        </p:pic>
        <p:grpSp>
          <p:nvGrpSpPr>
            <p:cNvPr id="17" name="组合 16"/>
            <p:cNvGrpSpPr/>
            <p:nvPr/>
          </p:nvGrpSpPr>
          <p:grpSpPr>
            <a:xfrm>
              <a:off x="117172" y="1422058"/>
              <a:ext cx="5552313" cy="4101988"/>
              <a:chOff x="3044952" y="899910"/>
              <a:chExt cx="6563496" cy="4668634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65" r="5417"/>
              <a:stretch/>
            </p:blipFill>
            <p:spPr>
              <a:xfrm>
                <a:off x="6544055" y="899910"/>
                <a:ext cx="3064393" cy="4668634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4952" y="899910"/>
                <a:ext cx="3499104" cy="466547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0085655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264963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31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67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2019/11/18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95535" y="283400"/>
            <a:ext cx="586028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Final assembly &amp; baking</a:t>
            </a:r>
          </a:p>
        </p:txBody>
      </p:sp>
      <p:sp>
        <p:nvSpPr>
          <p:cNvPr id="29" name="文本框 3">
            <a:extLst>
              <a:ext uri="{FF2B5EF4-FFF2-40B4-BE49-F238E27FC236}">
                <a16:creationId xmlns:a16="http://schemas.microsoft.com/office/drawing/2014/main" xmlns="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980728"/>
            <a:ext cx="8797280" cy="41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Assembly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 leak hunting of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collector</a:t>
            </a:r>
          </a:p>
        </p:txBody>
      </p:sp>
      <p:sp>
        <p:nvSpPr>
          <p:cNvPr id="34" name="副标题 2"/>
          <p:cNvSpPr txBox="1">
            <a:spLocks/>
          </p:cNvSpPr>
          <p:nvPr/>
        </p:nvSpPr>
        <p:spPr>
          <a:xfrm>
            <a:off x="693774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Development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of 650MHz/800kW klystron</a:t>
            </a:r>
            <a:endParaRPr lang="zh-CN" altLang="en-US" sz="12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899592" y="1494052"/>
            <a:ext cx="7100817" cy="4555569"/>
            <a:chOff x="822960" y="1040559"/>
            <a:chExt cx="7100817" cy="4555569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733"/>
                      </a14:imgEffect>
                      <a14:imgEffect>
                        <a14:brightnessContrast bright="2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100" y="1040559"/>
              <a:ext cx="3416677" cy="4555569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" y="1042315"/>
              <a:ext cx="3415360" cy="45538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4102243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264963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32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789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2019/11/18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95535" y="283400"/>
            <a:ext cx="586028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Final assembly &amp; baking</a:t>
            </a:r>
          </a:p>
        </p:txBody>
      </p:sp>
      <p:sp>
        <p:nvSpPr>
          <p:cNvPr id="29" name="文本框 3">
            <a:extLst>
              <a:ext uri="{FF2B5EF4-FFF2-40B4-BE49-F238E27FC236}">
                <a16:creationId xmlns:a16="http://schemas.microsoft.com/office/drawing/2014/main" xmlns="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980728"/>
            <a:ext cx="8797280" cy="41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 End of final assembly</a:t>
            </a:r>
          </a:p>
        </p:txBody>
      </p:sp>
      <p:sp>
        <p:nvSpPr>
          <p:cNvPr id="34" name="副标题 2"/>
          <p:cNvSpPr txBox="1">
            <a:spLocks/>
          </p:cNvSpPr>
          <p:nvPr/>
        </p:nvSpPr>
        <p:spPr>
          <a:xfrm>
            <a:off x="693774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Development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of 650MHz/800kW klystron</a:t>
            </a:r>
            <a:endParaRPr lang="zh-CN" altLang="en-US" sz="12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6" t="15883" r="18004"/>
          <a:stretch/>
        </p:blipFill>
        <p:spPr>
          <a:xfrm>
            <a:off x="1475656" y="1652294"/>
            <a:ext cx="2520280" cy="448251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340" y="1104091"/>
            <a:ext cx="3773035" cy="503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98758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264963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33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812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2019/11/18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95535" y="283400"/>
            <a:ext cx="586028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Final assembly &amp; baking</a:t>
            </a:r>
          </a:p>
        </p:txBody>
      </p:sp>
      <p:sp>
        <p:nvSpPr>
          <p:cNvPr id="29" name="文本框 3">
            <a:extLst>
              <a:ext uri="{FF2B5EF4-FFF2-40B4-BE49-F238E27FC236}">
                <a16:creationId xmlns:a16="http://schemas.microsoft.com/office/drawing/2014/main" xmlns="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980728"/>
            <a:ext cx="8797280" cy="41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 Move the klystron to the baking oven</a:t>
            </a:r>
          </a:p>
        </p:txBody>
      </p:sp>
      <p:sp>
        <p:nvSpPr>
          <p:cNvPr id="34" name="副标题 2"/>
          <p:cNvSpPr txBox="1">
            <a:spLocks/>
          </p:cNvSpPr>
          <p:nvPr/>
        </p:nvSpPr>
        <p:spPr>
          <a:xfrm>
            <a:off x="693774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Development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of 650MHz/800kW klystron</a:t>
            </a:r>
            <a:endParaRPr lang="zh-CN" altLang="en-US" sz="12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733" y="1491760"/>
            <a:ext cx="3510838" cy="468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23178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264963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34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834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2019/11/18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95535" y="283400"/>
            <a:ext cx="586028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Final assembly &amp; baking</a:t>
            </a:r>
          </a:p>
        </p:txBody>
      </p:sp>
      <p:sp>
        <p:nvSpPr>
          <p:cNvPr id="29" name="文本框 3">
            <a:extLst>
              <a:ext uri="{FF2B5EF4-FFF2-40B4-BE49-F238E27FC236}">
                <a16:creationId xmlns:a16="http://schemas.microsoft.com/office/drawing/2014/main" xmlns="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980728"/>
            <a:ext cx="8797280" cy="41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 Cover the oven</a:t>
            </a:r>
          </a:p>
        </p:txBody>
      </p:sp>
      <p:sp>
        <p:nvSpPr>
          <p:cNvPr id="34" name="副标题 2"/>
          <p:cNvSpPr txBox="1">
            <a:spLocks/>
          </p:cNvSpPr>
          <p:nvPr/>
        </p:nvSpPr>
        <p:spPr>
          <a:xfrm>
            <a:off x="693774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Development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of 650MHz/800kW klystron</a:t>
            </a:r>
            <a:endParaRPr lang="zh-CN" altLang="en-US" sz="12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27584" y="1448665"/>
            <a:ext cx="7219157" cy="4682364"/>
            <a:chOff x="661901" y="1597446"/>
            <a:chExt cx="7075886" cy="457449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901" y="1597446"/>
              <a:ext cx="3430698" cy="457426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919" y="1597446"/>
              <a:ext cx="3430868" cy="45744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1028597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264963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35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855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2019/11/18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95535" y="283400"/>
            <a:ext cx="586028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Final assembly &amp; baking</a:t>
            </a:r>
          </a:p>
        </p:txBody>
      </p:sp>
      <p:sp>
        <p:nvSpPr>
          <p:cNvPr id="29" name="文本框 3">
            <a:extLst>
              <a:ext uri="{FF2B5EF4-FFF2-40B4-BE49-F238E27FC236}">
                <a16:creationId xmlns:a16="http://schemas.microsoft.com/office/drawing/2014/main" xmlns="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980728"/>
            <a:ext cx="8797280" cy="41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 Start baking</a:t>
            </a:r>
          </a:p>
        </p:txBody>
      </p:sp>
      <p:sp>
        <p:nvSpPr>
          <p:cNvPr id="34" name="副标题 2"/>
          <p:cNvSpPr txBox="1">
            <a:spLocks/>
          </p:cNvSpPr>
          <p:nvPr/>
        </p:nvSpPr>
        <p:spPr>
          <a:xfrm>
            <a:off x="693774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Development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of 650MHz/800kW klystron</a:t>
            </a:r>
            <a:endParaRPr lang="zh-CN" altLang="en-US" sz="12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28" y="1448665"/>
            <a:ext cx="6297059" cy="472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79166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693774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Development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of 650MHz/800kW klystron</a:t>
            </a:r>
            <a:endParaRPr lang="zh-CN" altLang="en-US" sz="12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副标题 2"/>
          <p:cNvSpPr txBox="1">
            <a:spLocks/>
          </p:cNvSpPr>
          <p:nvPr/>
        </p:nvSpPr>
        <p:spPr>
          <a:xfrm>
            <a:off x="1115616" y="1772816"/>
            <a:ext cx="7861176" cy="28803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itchFamily="34" charset="-122"/>
                <a:ea typeface="微软雅黑" pitchFamily="34" charset="-122"/>
              </a:rPr>
              <a:t>Gantt </a:t>
            </a:r>
            <a:r>
              <a:rPr lang="en-US" altLang="zh-CN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itchFamily="34" charset="-122"/>
                <a:ea typeface="微软雅黑" pitchFamily="34" charset="-122"/>
              </a:rPr>
              <a:t>chart of the work in GLVAC</a:t>
            </a:r>
          </a:p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itchFamily="34" charset="-122"/>
                <a:ea typeface="微软雅黑" pitchFamily="34" charset="-122"/>
              </a:rPr>
              <a:t>Facilities establishment in GLVAC</a:t>
            </a:r>
          </a:p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itchFamily="34" charset="-122"/>
                <a:ea typeface="微软雅黑" pitchFamily="34" charset="-122"/>
              </a:rPr>
              <a:t>Components </a:t>
            </a:r>
            <a:r>
              <a:rPr lang="en-US" altLang="zh-CN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itchFamily="34" charset="-122"/>
                <a:ea typeface="微软雅黑" pitchFamily="34" charset="-122"/>
              </a:rPr>
              <a:t>manufacture in </a:t>
            </a:r>
            <a:r>
              <a:rPr lang="en-US" altLang="zh-CN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itchFamily="34" charset="-122"/>
                <a:ea typeface="微软雅黑" pitchFamily="34" charset="-122"/>
              </a:rPr>
              <a:t>GLVAC</a:t>
            </a:r>
          </a:p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itchFamily="34" charset="-122"/>
                <a:ea typeface="微软雅黑" pitchFamily="34" charset="-122"/>
              </a:rPr>
              <a:t>Final assembly &amp; baking</a:t>
            </a:r>
          </a:p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Future</a:t>
            </a:r>
            <a:r>
              <a:rPr lang="zh-CN" altLang="en-US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plan</a:t>
            </a:r>
          </a:p>
        </p:txBody>
      </p:sp>
      <p:sp>
        <p:nvSpPr>
          <p:cNvPr id="15" name="矩形 14"/>
          <p:cNvSpPr/>
          <p:nvPr/>
        </p:nvSpPr>
        <p:spPr>
          <a:xfrm>
            <a:off x="609625" y="283400"/>
            <a:ext cx="13244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Outline</a:t>
            </a:r>
            <a:endParaRPr lang="zh-CN" altLang="en-US" sz="44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264963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36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657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2019/11/18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2833357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264963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37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876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2019/11/18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95535" y="283400"/>
            <a:ext cx="586028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Future plan</a:t>
            </a:r>
          </a:p>
        </p:txBody>
      </p:sp>
      <p:sp>
        <p:nvSpPr>
          <p:cNvPr id="34" name="副标题 2"/>
          <p:cNvSpPr txBox="1">
            <a:spLocks/>
          </p:cNvSpPr>
          <p:nvPr/>
        </p:nvSpPr>
        <p:spPr>
          <a:xfrm>
            <a:off x="693774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Development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of 650MHz/800kW klystron</a:t>
            </a:r>
            <a:endParaRPr lang="zh-CN" altLang="en-US" sz="12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95535" y="1308561"/>
            <a:ext cx="8581257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fontAlgn="auto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altLang="zh-CN" sz="24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Finish baking (10.25-11.28)</a:t>
            </a:r>
          </a:p>
          <a:p>
            <a:pPr marL="342900" marR="0" lvl="0" indent="-342900" fontAlgn="auto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altLang="zh-CN" sz="24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Klystron </a:t>
            </a:r>
            <a:r>
              <a:rPr lang="en-US" altLang="zh-CN" sz="2400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post processing (11.28-12.31)</a:t>
            </a:r>
            <a:endParaRPr lang="en-US" altLang="zh-CN" sz="24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  <a:p>
            <a:pPr marL="342900" marR="0" lvl="0" indent="-342900" fontAlgn="auto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altLang="zh-CN" sz="2400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Another one …</a:t>
            </a:r>
            <a:endParaRPr lang="zh-CN" altLang="en-US" sz="24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9793328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94878" y="284462"/>
            <a:ext cx="309091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Acknowledgement</a:t>
            </a:r>
            <a:endParaRPr lang="zh-CN" altLang="en-US" sz="44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264963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38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599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2019/11/18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xmlns="" id="{72DBDA7F-3906-48C2-BB5F-5F657D660DEC}"/>
              </a:ext>
            </a:extLst>
          </p:cNvPr>
          <p:cNvSpPr txBox="1">
            <a:spLocks/>
          </p:cNvSpPr>
          <p:nvPr/>
        </p:nvSpPr>
        <p:spPr bwMode="auto">
          <a:xfrm>
            <a:off x="457200" y="2133600"/>
            <a:ext cx="82296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5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Thanks !</a:t>
            </a:r>
            <a:endParaRPr lang="zh-CN" altLang="en-US" sz="5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副标题 2"/>
          <p:cNvSpPr txBox="1">
            <a:spLocks/>
          </p:cNvSpPr>
          <p:nvPr/>
        </p:nvSpPr>
        <p:spPr>
          <a:xfrm>
            <a:off x="693774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Development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of 650MHz/800kW klystron</a:t>
            </a:r>
            <a:endParaRPr lang="zh-CN" altLang="en-US" sz="12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8553339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95536" y="283400"/>
            <a:ext cx="576064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Gantt chart of the work in GLVAC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264963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4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68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2019/11/18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副标题 2"/>
          <p:cNvSpPr txBox="1">
            <a:spLocks/>
          </p:cNvSpPr>
          <p:nvPr/>
        </p:nvSpPr>
        <p:spPr>
          <a:xfrm>
            <a:off x="693774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Development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of 650MHz/800kW klystron</a:t>
            </a:r>
            <a:endParaRPr lang="zh-CN" altLang="en-US" sz="12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xmlns="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312" y="941333"/>
            <a:ext cx="840654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To develop the 650MHz/800kW CW klystron for CEPC and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push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its efficiency up to 80%, IHEP, IECAS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 GLVAC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established the collaboration group for the klystron development in 12</a:t>
            </a:r>
            <a:r>
              <a:rPr lang="en-US" altLang="zh-CN" sz="1600" baseline="30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2017, and its group meeting was held every 3 months. </a:t>
            </a:r>
            <a:endParaRPr lang="en-US" altLang="zh-CN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9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69" b="10824"/>
          <a:stretch/>
        </p:blipFill>
        <p:spPr bwMode="auto">
          <a:xfrm>
            <a:off x="547728" y="2353653"/>
            <a:ext cx="8146297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文本框 3">
            <a:extLst>
              <a:ext uri="{FF2B5EF4-FFF2-40B4-BE49-F238E27FC236}">
                <a16:creationId xmlns:a16="http://schemas.microsoft.com/office/drawing/2014/main" xmlns="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98" y="5704192"/>
            <a:ext cx="7405552" cy="41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Collaboration group meeting held in GLVAC (6</a:t>
            </a:r>
            <a:r>
              <a:rPr lang="en-US" altLang="zh-CN" sz="1600" baseline="30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2018) </a:t>
            </a:r>
            <a:endParaRPr lang="en-US" altLang="zh-CN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7573577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95536" y="283400"/>
            <a:ext cx="576064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Gantt chart of the work in GLVAC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264963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04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2019/11/18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副标题 2"/>
          <p:cNvSpPr txBox="1">
            <a:spLocks/>
          </p:cNvSpPr>
          <p:nvPr/>
        </p:nvSpPr>
        <p:spPr>
          <a:xfrm>
            <a:off x="693774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Development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of 650MHz/800kW klystron</a:t>
            </a:r>
            <a:endParaRPr lang="zh-CN" altLang="en-US" sz="12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755576" y="906956"/>
            <a:ext cx="8257402" cy="4945907"/>
            <a:chOff x="971600" y="906956"/>
            <a:chExt cx="8257402" cy="494590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5490" y="1854638"/>
              <a:ext cx="6084168" cy="2547512"/>
            </a:xfrm>
            <a:prstGeom prst="rect">
              <a:avLst/>
            </a:prstGeom>
          </p:spPr>
        </p:pic>
        <p:cxnSp>
          <p:nvCxnSpPr>
            <p:cNvPr id="18" name="直接连接符 17"/>
            <p:cNvCxnSpPr/>
            <p:nvPr/>
          </p:nvCxnSpPr>
          <p:spPr>
            <a:xfrm flipV="1">
              <a:off x="4427984" y="1854638"/>
              <a:ext cx="0" cy="4320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5736" y="4451896"/>
              <a:ext cx="1296144" cy="129614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graphicFrame>
          <p:nvGraphicFramePr>
            <p:cNvPr id="20" name="对象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98681399"/>
                </p:ext>
              </p:extLst>
            </p:nvPr>
          </p:nvGraphicFramePr>
          <p:xfrm>
            <a:off x="5753710" y="4622446"/>
            <a:ext cx="1047750" cy="817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205" name="CorelDRAW" r:id="rId8" imgW="5427360" imgH="4215600" progId="CorelDRAW.Graphic.12">
                    <p:embed/>
                  </p:oleObj>
                </mc:Choice>
                <mc:Fallback>
                  <p:oleObj name="CorelDRAW" r:id="rId8" imgW="5427360" imgH="4215600" progId="CorelDRAW.Graphic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53710" y="4622446"/>
                          <a:ext cx="1047750" cy="8175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1" name="直接连接符 20"/>
            <p:cNvCxnSpPr/>
            <p:nvPr/>
          </p:nvCxnSpPr>
          <p:spPr>
            <a:xfrm flipV="1">
              <a:off x="3059832" y="4221088"/>
              <a:ext cx="432048" cy="4592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H="1" flipV="1">
              <a:off x="5508104" y="4221088"/>
              <a:ext cx="432048" cy="4592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1920" y="906956"/>
              <a:ext cx="1274234" cy="85750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5" name="文本框 3">
              <a:extLst>
                <a:ext uri="{FF2B5EF4-FFF2-40B4-BE49-F238E27FC236}">
                  <a16:creationId xmlns:a16="http://schemas.microsoft.com/office/drawing/2014/main" xmlns="" id="{CF5FFC27-0152-440A-AEAE-542939956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6057" y="1134134"/>
              <a:ext cx="1008112" cy="418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en-US" altLang="zh-CN" sz="16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Design</a:t>
              </a:r>
              <a:endParaRPr lang="en-US" altLang="zh-CN" sz="1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文本框 3">
              <a:extLst>
                <a:ext uri="{FF2B5EF4-FFF2-40B4-BE49-F238E27FC236}">
                  <a16:creationId xmlns:a16="http://schemas.microsoft.com/office/drawing/2014/main" xmlns="" id="{CF5FFC27-0152-440A-AEAE-542939956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1600" y="4812359"/>
              <a:ext cx="1532334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6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E-gun</a:t>
              </a:r>
            </a:p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6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Cavities</a:t>
              </a:r>
              <a:endParaRPr lang="en-US" altLang="zh-CN" sz="1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文本框 3">
              <a:extLst>
                <a:ext uri="{FF2B5EF4-FFF2-40B4-BE49-F238E27FC236}">
                  <a16:creationId xmlns:a16="http://schemas.microsoft.com/office/drawing/2014/main" xmlns="" id="{CF5FFC27-0152-440A-AEAE-542939956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49992" y="4283203"/>
              <a:ext cx="2479010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6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Collector</a:t>
              </a:r>
            </a:p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6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Coils</a:t>
              </a:r>
            </a:p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6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Oil cylinder</a:t>
              </a:r>
            </a:p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6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Operation support</a:t>
              </a:r>
            </a:p>
          </p:txBody>
        </p:sp>
      </p:grpSp>
      <p:sp>
        <p:nvSpPr>
          <p:cNvPr id="29" name="文本框 3">
            <a:extLst>
              <a:ext uri="{FF2B5EF4-FFF2-40B4-BE49-F238E27FC236}">
                <a16:creationId xmlns:a16="http://schemas.microsoft.com/office/drawing/2014/main" xmlns="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7" y="813123"/>
            <a:ext cx="87972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Cooperation</a:t>
            </a:r>
            <a:r>
              <a:rPr lang="zh-CN" altLang="en-US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of IHEP, IECAS and GLVAC</a:t>
            </a:r>
            <a:endParaRPr lang="en-US" altLang="zh-CN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4983753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95536" y="283400"/>
            <a:ext cx="576064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Gantt chart of the work in GLVAC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264963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6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88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2019/11/18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副标题 2"/>
          <p:cNvSpPr txBox="1">
            <a:spLocks/>
          </p:cNvSpPr>
          <p:nvPr/>
        </p:nvSpPr>
        <p:spPr>
          <a:xfrm>
            <a:off x="693774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Development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of 650MHz/800kW klystron</a:t>
            </a:r>
            <a:endParaRPr lang="zh-CN" altLang="en-US" sz="12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文本框 3">
            <a:extLst>
              <a:ext uri="{FF2B5EF4-FFF2-40B4-BE49-F238E27FC236}">
                <a16:creationId xmlns:a16="http://schemas.microsoft.com/office/drawing/2014/main" xmlns="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7" y="813123"/>
            <a:ext cx="87972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Gantt chart of the work in GLVAC</a:t>
            </a:r>
            <a:endParaRPr lang="en-US" altLang="zh-CN" sz="1600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48"/>
          <a:stretch/>
        </p:blipFill>
        <p:spPr>
          <a:xfrm>
            <a:off x="280517" y="1367668"/>
            <a:ext cx="8696275" cy="3836357"/>
          </a:xfrm>
          <a:prstGeom prst="rect">
            <a:avLst/>
          </a:prstGeom>
        </p:spPr>
      </p:pic>
      <p:sp>
        <p:nvSpPr>
          <p:cNvPr id="30" name="文本框 3">
            <a:extLst>
              <a:ext uri="{FF2B5EF4-FFF2-40B4-BE49-F238E27FC236}">
                <a16:creationId xmlns:a16="http://schemas.microsoft.com/office/drawing/2014/main" xmlns="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517" y="5231562"/>
            <a:ext cx="865234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work in GLVAC includes baking-workshop building construction,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baking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oven customization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clean room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construction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final assembly support, collector, coils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oil cylinder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operation support and so on.</a:t>
            </a:r>
            <a:endParaRPr lang="en-US" altLang="zh-CN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endParaRPr lang="en-US" altLang="zh-CN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endParaRPr lang="en-US" altLang="zh-CN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4387318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95536" y="283400"/>
            <a:ext cx="576064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Gantt chart of the work in GLVAC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264963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7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210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2019/11/18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副标题 2"/>
          <p:cNvSpPr txBox="1">
            <a:spLocks/>
          </p:cNvSpPr>
          <p:nvPr/>
        </p:nvSpPr>
        <p:spPr>
          <a:xfrm>
            <a:off x="693774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Development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of 650MHz/800kW klystron</a:t>
            </a:r>
            <a:endParaRPr lang="zh-CN" altLang="en-US" sz="12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文本框 3">
            <a:extLst>
              <a:ext uri="{FF2B5EF4-FFF2-40B4-BE49-F238E27FC236}">
                <a16:creationId xmlns:a16="http://schemas.microsoft.com/office/drawing/2014/main" xmlns="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7" y="813123"/>
            <a:ext cx="87972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Gantt chart of the work in GLVAC</a:t>
            </a:r>
            <a:endParaRPr lang="en-US" altLang="zh-CN" sz="1600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3">
            <a:extLst>
              <a:ext uri="{FF2B5EF4-FFF2-40B4-BE49-F238E27FC236}">
                <a16:creationId xmlns:a16="http://schemas.microsoft.com/office/drawing/2014/main" xmlns="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027" y="4493394"/>
            <a:ext cx="86523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work in GLVAC also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includes mold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design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final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assembly, baking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post processing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packaging and so on. 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Its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time schedule starts from 12</a:t>
            </a:r>
            <a:r>
              <a:rPr lang="en-US" altLang="zh-CN" sz="1600" baseline="30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2017 to 12</a:t>
            </a:r>
            <a:r>
              <a:rPr lang="en-US" altLang="zh-CN" sz="1600" baseline="30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2019.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68"/>
          <a:stretch/>
        </p:blipFill>
        <p:spPr>
          <a:xfrm>
            <a:off x="280517" y="1561021"/>
            <a:ext cx="8696275" cy="23201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0"/>
          <a:stretch/>
        </p:blipFill>
        <p:spPr>
          <a:xfrm>
            <a:off x="270525" y="3524493"/>
            <a:ext cx="8706267" cy="96890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879" y="5232903"/>
            <a:ext cx="88569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2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Invest capital of all in GLVAC is about RMB 20,000,000</a:t>
            </a:r>
          </a:p>
        </p:txBody>
      </p:sp>
    </p:spTree>
    <p:extLst>
      <p:ext uri="{BB962C8B-B14F-4D97-AF65-F5344CB8AC3E}">
        <p14:creationId xmlns:p14="http://schemas.microsoft.com/office/powerpoint/2010/main" val="2829799204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693774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Development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of 650MHz/800kW klystron</a:t>
            </a:r>
            <a:endParaRPr lang="zh-CN" altLang="en-US" sz="12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副标题 2"/>
          <p:cNvSpPr txBox="1">
            <a:spLocks/>
          </p:cNvSpPr>
          <p:nvPr/>
        </p:nvSpPr>
        <p:spPr>
          <a:xfrm>
            <a:off x="1115616" y="1772816"/>
            <a:ext cx="7861176" cy="28803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itchFamily="34" charset="-122"/>
                <a:ea typeface="微软雅黑" pitchFamily="34" charset="-122"/>
              </a:rPr>
              <a:t>Gantt </a:t>
            </a:r>
            <a:r>
              <a:rPr lang="en-US" altLang="zh-CN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itchFamily="34" charset="-122"/>
                <a:ea typeface="微软雅黑" pitchFamily="34" charset="-122"/>
              </a:rPr>
              <a:t>chart of the work in GLVAC</a:t>
            </a:r>
          </a:p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Facilities establishment in GLVAC</a:t>
            </a:r>
          </a:p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itchFamily="34" charset="-122"/>
                <a:ea typeface="微软雅黑" pitchFamily="34" charset="-122"/>
              </a:rPr>
              <a:t>Components </a:t>
            </a:r>
            <a:r>
              <a:rPr lang="en-US" altLang="zh-CN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itchFamily="34" charset="-122"/>
                <a:ea typeface="微软雅黑" pitchFamily="34" charset="-122"/>
              </a:rPr>
              <a:t>manufacture in </a:t>
            </a:r>
            <a:r>
              <a:rPr lang="en-US" altLang="zh-CN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itchFamily="34" charset="-122"/>
                <a:ea typeface="微软雅黑" pitchFamily="34" charset="-122"/>
              </a:rPr>
              <a:t>GLVAC</a:t>
            </a:r>
          </a:p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itchFamily="34" charset="-122"/>
                <a:ea typeface="微软雅黑" pitchFamily="34" charset="-122"/>
              </a:rPr>
              <a:t>Final assembly &amp; baking</a:t>
            </a:r>
          </a:p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itchFamily="34" charset="-122"/>
                <a:ea typeface="微软雅黑" pitchFamily="34" charset="-122"/>
              </a:rPr>
              <a:t>Future</a:t>
            </a:r>
            <a:r>
              <a:rPr lang="zh-CN" alt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itchFamily="34" charset="-122"/>
                <a:ea typeface="微软雅黑" pitchFamily="34" charset="-122"/>
              </a:rPr>
              <a:t>plan</a:t>
            </a:r>
          </a:p>
        </p:txBody>
      </p:sp>
      <p:sp>
        <p:nvSpPr>
          <p:cNvPr id="15" name="矩形 14"/>
          <p:cNvSpPr/>
          <p:nvPr/>
        </p:nvSpPr>
        <p:spPr>
          <a:xfrm>
            <a:off x="609625" y="283400"/>
            <a:ext cx="13244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Outline</a:t>
            </a:r>
            <a:endParaRPr lang="zh-CN" altLang="en-US" sz="44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264963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229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2019/11/18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9782152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95536" y="283400"/>
            <a:ext cx="532859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Facilities establishment in GLVAC</a:t>
            </a:r>
            <a:endParaRPr lang="en-US" altLang="zh-CN" sz="2400" b="1" dirty="0" smtClean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264963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9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275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2019/11/18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文本框 3">
            <a:extLst>
              <a:ext uri="{FF2B5EF4-FFF2-40B4-BE49-F238E27FC236}">
                <a16:creationId xmlns:a16="http://schemas.microsoft.com/office/drawing/2014/main" xmlns="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980728"/>
            <a:ext cx="8797280" cy="41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Baking-workshop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building construction</a:t>
            </a:r>
            <a:endParaRPr lang="en-US" altLang="zh-CN" sz="1600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996949" y="5945356"/>
            <a:ext cx="15893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n-US" altLang="zh-CN" sz="1600" baseline="30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2019</a:t>
            </a:r>
            <a:endParaRPr lang="zh-CN" altLang="en-US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70728" y="1556792"/>
            <a:ext cx="7702560" cy="3648842"/>
            <a:chOff x="670728" y="1711659"/>
            <a:chExt cx="7702560" cy="3648842"/>
          </a:xfrm>
        </p:grpSpPr>
        <p:sp>
          <p:nvSpPr>
            <p:cNvPr id="7" name="矩形 6"/>
            <p:cNvSpPr/>
            <p:nvPr/>
          </p:nvSpPr>
          <p:spPr>
            <a:xfrm>
              <a:off x="670728" y="3004126"/>
              <a:ext cx="158939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zh-CN" sz="1600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en-US" altLang="zh-CN" sz="1600" baseline="30000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st</a:t>
              </a:r>
              <a:r>
                <a:rPr lang="en-US" altLang="zh-CN" sz="1600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2019</a:t>
              </a:r>
              <a:endParaRPr lang="zh-CN" altLang="en-US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687564" y="1711659"/>
              <a:ext cx="7685724" cy="3176212"/>
              <a:chOff x="394318" y="1758257"/>
              <a:chExt cx="7685724" cy="3176212"/>
            </a:xfrm>
          </p:grpSpPr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4318" y="1758257"/>
                <a:ext cx="1662951" cy="1247214"/>
              </a:xfrm>
              <a:prstGeom prst="rect">
                <a:avLst/>
              </a:prstGeom>
            </p:spPr>
          </p:pic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11760" y="1758257"/>
                <a:ext cx="1662952" cy="1247214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29203" y="1758257"/>
                <a:ext cx="1641792" cy="1231344"/>
              </a:xfrm>
              <a:prstGeom prst="rect">
                <a:avLst/>
              </a:prstGeom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25486" y="1775499"/>
                <a:ext cx="1648372" cy="1236279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19301" y="3688913"/>
                <a:ext cx="1660741" cy="1245556"/>
              </a:xfrm>
              <a:prstGeom prst="rect">
                <a:avLst/>
              </a:prstGeom>
            </p:spPr>
          </p:pic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18856" y="3687605"/>
                <a:ext cx="1662486" cy="1246864"/>
              </a:xfrm>
              <a:prstGeom prst="rect">
                <a:avLst/>
              </a:prstGeom>
            </p:spPr>
          </p:pic>
        </p:grpSp>
        <p:cxnSp>
          <p:nvCxnSpPr>
            <p:cNvPr id="23" name="直接箭头连接符 22"/>
            <p:cNvCxnSpPr/>
            <p:nvPr/>
          </p:nvCxnSpPr>
          <p:spPr>
            <a:xfrm>
              <a:off x="2419380" y="2347040"/>
              <a:ext cx="216024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/>
            <p:cNvCxnSpPr/>
            <p:nvPr/>
          </p:nvCxnSpPr>
          <p:spPr>
            <a:xfrm>
              <a:off x="4427713" y="2327331"/>
              <a:ext cx="216024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/>
            <p:nvPr/>
          </p:nvCxnSpPr>
          <p:spPr>
            <a:xfrm>
              <a:off x="6444208" y="2301320"/>
              <a:ext cx="216024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箭头连接符 32"/>
            <p:cNvCxnSpPr/>
            <p:nvPr/>
          </p:nvCxnSpPr>
          <p:spPr>
            <a:xfrm>
              <a:off x="7557805" y="3140968"/>
              <a:ext cx="0" cy="28803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/>
            <p:cNvCxnSpPr/>
            <p:nvPr/>
          </p:nvCxnSpPr>
          <p:spPr>
            <a:xfrm flipH="1">
              <a:off x="6415164" y="4221088"/>
              <a:ext cx="215044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35"/>
            <p:cNvCxnSpPr/>
            <p:nvPr/>
          </p:nvCxnSpPr>
          <p:spPr>
            <a:xfrm flipH="1">
              <a:off x="4428693" y="4248807"/>
              <a:ext cx="215044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矩形 29"/>
            <p:cNvSpPr/>
            <p:nvPr/>
          </p:nvSpPr>
          <p:spPr>
            <a:xfrm>
              <a:off x="4847110" y="2993279"/>
              <a:ext cx="158939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zh-CN" sz="1600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en-US" altLang="zh-CN" sz="1600" baseline="30000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nd</a:t>
              </a:r>
              <a:r>
                <a:rPr lang="en-US" altLang="zh-CN" sz="1600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2019</a:t>
              </a:r>
              <a:endParaRPr lang="zh-CN" altLang="en-US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6763110" y="5021947"/>
              <a:ext cx="158939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zh-CN" sz="1600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r>
                <a:rPr lang="en-US" altLang="zh-CN" sz="1600" baseline="30000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</a:t>
              </a:r>
              <a:r>
                <a:rPr lang="en-US" altLang="zh-CN" sz="1600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2019</a:t>
              </a:r>
              <a:endParaRPr lang="zh-CN" altLang="en-US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9" b="9683"/>
          <a:stretch/>
        </p:blipFill>
        <p:spPr>
          <a:xfrm>
            <a:off x="1585272" y="3176966"/>
            <a:ext cx="2412745" cy="2736304"/>
          </a:xfrm>
          <a:prstGeom prst="rect">
            <a:avLst/>
          </a:prstGeom>
        </p:spPr>
      </p:pic>
      <p:sp>
        <p:nvSpPr>
          <p:cNvPr id="35" name="副标题 2"/>
          <p:cNvSpPr txBox="1">
            <a:spLocks/>
          </p:cNvSpPr>
          <p:nvPr/>
        </p:nvSpPr>
        <p:spPr>
          <a:xfrm>
            <a:off x="693774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Development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of 650MHz/800kW klystron</a:t>
            </a:r>
            <a:endParaRPr lang="zh-CN" altLang="en-US" sz="12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8489903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38328</TotalTime>
  <Words>1110</Words>
  <Application>Microsoft Office PowerPoint</Application>
  <PresentationFormat>全屏显示(4:3)</PresentationFormat>
  <Paragraphs>300</Paragraphs>
  <Slides>38</Slides>
  <Notes>38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48" baseType="lpstr">
      <vt:lpstr>宋体</vt:lpstr>
      <vt:lpstr>微软雅黑</vt:lpstr>
      <vt:lpstr>Arial</vt:lpstr>
      <vt:lpstr>Calibri</vt:lpstr>
      <vt:lpstr>Calibri Light</vt:lpstr>
      <vt:lpstr>Times New Roman</vt:lpstr>
      <vt:lpstr>Wingdings</vt:lpstr>
      <vt:lpstr>Office 主题</vt:lpstr>
      <vt:lpstr>2_Office 主题</vt:lpstr>
      <vt:lpstr>CorelDRAW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WSZ</dc:creator>
  <cp:lastModifiedBy>lym</cp:lastModifiedBy>
  <cp:revision>1103</cp:revision>
  <dcterms:created xsi:type="dcterms:W3CDTF">2018-01-15T07:21:15Z</dcterms:created>
  <dcterms:modified xsi:type="dcterms:W3CDTF">2019-11-18T05:58:34Z</dcterms:modified>
</cp:coreProperties>
</file>