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38" r:id="rId2"/>
    <p:sldId id="372" r:id="rId3"/>
    <p:sldId id="619" r:id="rId4"/>
    <p:sldId id="616" r:id="rId5"/>
    <p:sldId id="505" r:id="rId6"/>
    <p:sldId id="620" r:id="rId7"/>
    <p:sldId id="604" r:id="rId8"/>
    <p:sldId id="605" r:id="rId9"/>
    <p:sldId id="621" r:id="rId10"/>
    <p:sldId id="622" r:id="rId11"/>
    <p:sldId id="615" r:id="rId12"/>
    <p:sldId id="623" r:id="rId13"/>
    <p:sldId id="607" r:id="rId14"/>
    <p:sldId id="608" r:id="rId15"/>
    <p:sldId id="624" r:id="rId16"/>
    <p:sldId id="609" r:id="rId17"/>
    <p:sldId id="625" r:id="rId18"/>
    <p:sldId id="612" r:id="rId19"/>
    <p:sldId id="613" r:id="rId20"/>
    <p:sldId id="626" r:id="rId21"/>
    <p:sldId id="627" r:id="rId22"/>
    <p:sldId id="628" r:id="rId23"/>
    <p:sldId id="633" r:id="rId24"/>
    <p:sldId id="630" r:id="rId25"/>
    <p:sldId id="632" r:id="rId26"/>
    <p:sldId id="631" r:id="rId27"/>
    <p:sldId id="614" r:id="rId28"/>
    <p:sldId id="600" r:id="rId29"/>
    <p:sldId id="290" r:id="rId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5" autoAdjust="0"/>
    <p:restoredTop sz="94660"/>
  </p:normalViewPr>
  <p:slideViewPr>
    <p:cSldViewPr>
      <p:cViewPr varScale="1">
        <p:scale>
          <a:sx n="124" d="100"/>
          <a:sy n="124" d="100"/>
        </p:scale>
        <p:origin x="11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4687DBFB-ACE0-4E79-8808-385FCEFCB5B7}" type="datetimeFigureOut">
              <a:rPr lang="zh-CN" altLang="en-US" smtClean="0"/>
              <a:pPr/>
              <a:t>2019-11-20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0892393D-F701-47C2-9EFF-2C365D8DDB79}" type="slidenum">
              <a:rPr lang="zh-CN" altLang="en-US" smtClean="0"/>
              <a:pPr/>
              <a:t>‹#›</a:t>
            </a:fld>
            <a:endParaRPr lang="zh-CN" altLang="en-US"/>
          </a:p>
        </p:txBody>
      </p:sp>
    </p:spTree>
    <p:extLst>
      <p:ext uri="{BB962C8B-B14F-4D97-AF65-F5344CB8AC3E}">
        <p14:creationId xmlns:p14="http://schemas.microsoft.com/office/powerpoint/2010/main" val="318692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26C558D-B080-46CB-A37C-768934525088}" type="datetimeFigureOut">
              <a:rPr lang="zh-CN" altLang="en-US"/>
              <a:pPr>
                <a:defRPr/>
              </a:pPr>
              <a:t>2019-11-20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E3ED4EB-D48F-4AD8-9AAC-BC93CF80A6A5}" type="slidenum">
              <a:rPr lang="zh-CN" altLang="en-US"/>
              <a:pPr>
                <a:defRPr/>
              </a:pPr>
              <a:t>‹#›</a:t>
            </a:fld>
            <a:endParaRPr lang="zh-CN" altLang="en-US"/>
          </a:p>
        </p:txBody>
      </p:sp>
    </p:spTree>
    <p:extLst>
      <p:ext uri="{BB962C8B-B14F-4D97-AF65-F5344CB8AC3E}">
        <p14:creationId xmlns:p14="http://schemas.microsoft.com/office/powerpoint/2010/main" val="3843401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3</a:t>
            </a:fld>
            <a:endParaRPr lang="zh-CN" altLang="en-US"/>
          </a:p>
        </p:txBody>
      </p:sp>
    </p:spTree>
    <p:extLst>
      <p:ext uri="{BB962C8B-B14F-4D97-AF65-F5344CB8AC3E}">
        <p14:creationId xmlns:p14="http://schemas.microsoft.com/office/powerpoint/2010/main" val="145453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245361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13</a:t>
            </a:fld>
            <a:endParaRPr lang="zh-CN" altLang="en-US">
              <a:solidFill>
                <a:prstClr val="black"/>
              </a:solidFill>
            </a:endParaRPr>
          </a:p>
        </p:txBody>
      </p:sp>
    </p:spTree>
    <p:extLst>
      <p:ext uri="{BB962C8B-B14F-4D97-AF65-F5344CB8AC3E}">
        <p14:creationId xmlns:p14="http://schemas.microsoft.com/office/powerpoint/2010/main" val="10519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14</a:t>
            </a:fld>
            <a:endParaRPr lang="zh-CN" altLang="en-US">
              <a:solidFill>
                <a:prstClr val="black"/>
              </a:solidFill>
            </a:endParaRPr>
          </a:p>
        </p:txBody>
      </p:sp>
    </p:spTree>
    <p:extLst>
      <p:ext uri="{BB962C8B-B14F-4D97-AF65-F5344CB8AC3E}">
        <p14:creationId xmlns:p14="http://schemas.microsoft.com/office/powerpoint/2010/main" val="34314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15</a:t>
            </a:fld>
            <a:endParaRPr lang="zh-CN" altLang="en-US">
              <a:solidFill>
                <a:prstClr val="black"/>
              </a:solidFill>
            </a:endParaRPr>
          </a:p>
        </p:txBody>
      </p:sp>
    </p:spTree>
    <p:extLst>
      <p:ext uri="{BB962C8B-B14F-4D97-AF65-F5344CB8AC3E}">
        <p14:creationId xmlns:p14="http://schemas.microsoft.com/office/powerpoint/2010/main" val="345799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16</a:t>
            </a:fld>
            <a:endParaRPr lang="zh-CN" altLang="en-US">
              <a:solidFill>
                <a:prstClr val="black"/>
              </a:solidFill>
            </a:endParaRPr>
          </a:p>
        </p:txBody>
      </p:sp>
    </p:spTree>
    <p:extLst>
      <p:ext uri="{BB962C8B-B14F-4D97-AF65-F5344CB8AC3E}">
        <p14:creationId xmlns:p14="http://schemas.microsoft.com/office/powerpoint/2010/main" val="107829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18</a:t>
            </a:fld>
            <a:endParaRPr lang="zh-CN" altLang="en-US">
              <a:solidFill>
                <a:prstClr val="black"/>
              </a:solidFill>
            </a:endParaRPr>
          </a:p>
        </p:txBody>
      </p:sp>
    </p:spTree>
    <p:extLst>
      <p:ext uri="{BB962C8B-B14F-4D97-AF65-F5344CB8AC3E}">
        <p14:creationId xmlns:p14="http://schemas.microsoft.com/office/powerpoint/2010/main" val="204949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19</a:t>
            </a:fld>
            <a:endParaRPr lang="zh-CN" altLang="en-US">
              <a:solidFill>
                <a:prstClr val="black"/>
              </a:solidFill>
            </a:endParaRPr>
          </a:p>
        </p:txBody>
      </p:sp>
    </p:spTree>
    <p:extLst>
      <p:ext uri="{BB962C8B-B14F-4D97-AF65-F5344CB8AC3E}">
        <p14:creationId xmlns:p14="http://schemas.microsoft.com/office/powerpoint/2010/main" val="1810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20</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21</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22</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4</a:t>
            </a:fld>
            <a:endParaRPr lang="zh-CN" altLang="en-US"/>
          </a:p>
        </p:txBody>
      </p:sp>
    </p:spTree>
    <p:extLst>
      <p:ext uri="{BB962C8B-B14F-4D97-AF65-F5344CB8AC3E}">
        <p14:creationId xmlns:p14="http://schemas.microsoft.com/office/powerpoint/2010/main" val="145453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23</a:t>
            </a:fld>
            <a:endParaRPr lang="zh-CN" altLang="en-US">
              <a:solidFill>
                <a:prstClr val="black"/>
              </a:solidFill>
            </a:endParaRPr>
          </a:p>
        </p:txBody>
      </p:sp>
    </p:spTree>
    <p:extLst>
      <p:ext uri="{BB962C8B-B14F-4D97-AF65-F5344CB8AC3E}">
        <p14:creationId xmlns:p14="http://schemas.microsoft.com/office/powerpoint/2010/main" val="308854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24</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25</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26</a:t>
            </a:fld>
            <a:endParaRPr lang="zh-CN" altLang="en-US">
              <a:solidFill>
                <a:prstClr val="black"/>
              </a:solidFill>
            </a:endParaRPr>
          </a:p>
        </p:txBody>
      </p:sp>
    </p:spTree>
    <p:extLst>
      <p:ext uri="{BB962C8B-B14F-4D97-AF65-F5344CB8AC3E}">
        <p14:creationId xmlns:p14="http://schemas.microsoft.com/office/powerpoint/2010/main" val="346844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27</a:t>
            </a:fld>
            <a:endParaRPr lang="zh-CN" altLang="en-US">
              <a:solidFill>
                <a:prstClr val="black"/>
              </a:solidFill>
            </a:endParaRPr>
          </a:p>
        </p:txBody>
      </p:sp>
    </p:spTree>
    <p:extLst>
      <p:ext uri="{BB962C8B-B14F-4D97-AF65-F5344CB8AC3E}">
        <p14:creationId xmlns:p14="http://schemas.microsoft.com/office/powerpoint/2010/main" val="340214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28</a:t>
            </a:fld>
            <a:endParaRPr lang="zh-CN" altLang="en-US"/>
          </a:p>
        </p:txBody>
      </p:sp>
    </p:spTree>
    <p:extLst>
      <p:ext uri="{BB962C8B-B14F-4D97-AF65-F5344CB8AC3E}">
        <p14:creationId xmlns:p14="http://schemas.microsoft.com/office/powerpoint/2010/main" val="1480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5</a:t>
            </a:fld>
            <a:endParaRPr lang="zh-CN" altLang="en-US"/>
          </a:p>
        </p:txBody>
      </p:sp>
    </p:spTree>
    <p:extLst>
      <p:ext uri="{BB962C8B-B14F-4D97-AF65-F5344CB8AC3E}">
        <p14:creationId xmlns:p14="http://schemas.microsoft.com/office/powerpoint/2010/main" val="409832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6</a:t>
            </a:fld>
            <a:endParaRPr lang="zh-CN" altLang="en-US"/>
          </a:p>
        </p:txBody>
      </p:sp>
    </p:spTree>
    <p:extLst>
      <p:ext uri="{BB962C8B-B14F-4D97-AF65-F5344CB8AC3E}">
        <p14:creationId xmlns:p14="http://schemas.microsoft.com/office/powerpoint/2010/main" val="145453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7</a:t>
            </a:fld>
            <a:endParaRPr lang="zh-CN" altLang="en-US">
              <a:solidFill>
                <a:prstClr val="black"/>
              </a:solidFill>
            </a:endParaRPr>
          </a:p>
        </p:txBody>
      </p:sp>
    </p:spTree>
    <p:extLst>
      <p:ext uri="{BB962C8B-B14F-4D97-AF65-F5344CB8AC3E}">
        <p14:creationId xmlns:p14="http://schemas.microsoft.com/office/powerpoint/2010/main" val="165202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8</a:t>
            </a:fld>
            <a:endParaRPr lang="zh-CN" altLang="en-US"/>
          </a:p>
        </p:txBody>
      </p:sp>
    </p:spTree>
    <p:extLst>
      <p:ext uri="{BB962C8B-B14F-4D97-AF65-F5344CB8AC3E}">
        <p14:creationId xmlns:p14="http://schemas.microsoft.com/office/powerpoint/2010/main" val="308067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9</a:t>
            </a:fld>
            <a:endParaRPr lang="zh-CN" altLang="en-US"/>
          </a:p>
        </p:txBody>
      </p:sp>
    </p:spTree>
    <p:extLst>
      <p:ext uri="{BB962C8B-B14F-4D97-AF65-F5344CB8AC3E}">
        <p14:creationId xmlns:p14="http://schemas.microsoft.com/office/powerpoint/2010/main" val="234986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10</a:t>
            </a:fld>
            <a:endParaRPr lang="zh-CN" altLang="en-US"/>
          </a:p>
        </p:txBody>
      </p:sp>
    </p:spTree>
    <p:extLst>
      <p:ext uri="{BB962C8B-B14F-4D97-AF65-F5344CB8AC3E}">
        <p14:creationId xmlns:p14="http://schemas.microsoft.com/office/powerpoint/2010/main" val="31999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11</a:t>
            </a:fld>
            <a:endParaRPr lang="zh-CN" altLang="en-US">
              <a:solidFill>
                <a:prstClr val="black"/>
              </a:solidFill>
            </a:endParaRPr>
          </a:p>
        </p:txBody>
      </p:sp>
    </p:spTree>
    <p:extLst>
      <p:ext uri="{BB962C8B-B14F-4D97-AF65-F5344CB8AC3E}">
        <p14:creationId xmlns:p14="http://schemas.microsoft.com/office/powerpoint/2010/main" val="31583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0ED3A54-1904-4E17-84E8-BB4B350DC3A3}" type="datetime1">
              <a:rPr lang="zh-CN" altLang="en-US"/>
              <a:pPr>
                <a:defRPr/>
              </a:pPr>
              <a:t>2019-11-20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22D90F-8D20-4013-A7B5-546066B0362C}" type="slidenum">
              <a:rPr lang="zh-CN" altLang="en-US"/>
              <a:pPr>
                <a:defRPr/>
              </a:pPr>
              <a:t>‹#›</a:t>
            </a:fld>
            <a:endParaRPr lang="zh-CN" altLang="en-US"/>
          </a:p>
        </p:txBody>
      </p:sp>
    </p:spTree>
    <p:extLst>
      <p:ext uri="{BB962C8B-B14F-4D97-AF65-F5344CB8AC3E}">
        <p14:creationId xmlns:p14="http://schemas.microsoft.com/office/powerpoint/2010/main" val="622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EF32A55-595B-4F44-B581-04FD36FBDD8C}" type="datetime1">
              <a:rPr lang="zh-CN" altLang="en-US"/>
              <a:pPr>
                <a:defRPr/>
              </a:pPr>
              <a:t>2019-11-20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D02241-F8B1-49C5-AD48-4205DFFF0DF8}" type="slidenum">
              <a:rPr lang="zh-CN" altLang="en-US"/>
              <a:pPr>
                <a:defRPr/>
              </a:pPr>
              <a:t>‹#›</a:t>
            </a:fld>
            <a:endParaRPr lang="zh-CN" altLang="en-US"/>
          </a:p>
        </p:txBody>
      </p:sp>
    </p:spTree>
    <p:extLst>
      <p:ext uri="{BB962C8B-B14F-4D97-AF65-F5344CB8AC3E}">
        <p14:creationId xmlns:p14="http://schemas.microsoft.com/office/powerpoint/2010/main" val="328009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0EFFE94-4799-4926-9AA6-974A9816E3F5}" type="datetime1">
              <a:rPr lang="zh-CN" altLang="en-US"/>
              <a:pPr>
                <a:defRPr/>
              </a:pPr>
              <a:t>2019-11-20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02A648-6BBF-4411-9A4F-CE96B9DD1809}" type="slidenum">
              <a:rPr lang="zh-CN" altLang="en-US"/>
              <a:pPr>
                <a:defRPr/>
              </a:pPr>
              <a:t>‹#›</a:t>
            </a:fld>
            <a:endParaRPr lang="zh-CN" altLang="en-US"/>
          </a:p>
        </p:txBody>
      </p:sp>
    </p:spTree>
    <p:extLst>
      <p:ext uri="{BB962C8B-B14F-4D97-AF65-F5344CB8AC3E}">
        <p14:creationId xmlns:p14="http://schemas.microsoft.com/office/powerpoint/2010/main" val="27692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57AE6C-3C8B-4491-8DEC-66A76F65C630}" type="datetime1">
              <a:rPr lang="zh-CN" altLang="en-US"/>
              <a:pPr>
                <a:defRPr/>
              </a:pPr>
              <a:t>2019-11-20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4BEEA27-C98A-4D6E-B88E-6F0045E4FB59}" type="slidenum">
              <a:rPr lang="zh-CN" altLang="en-US"/>
              <a:pPr>
                <a:defRPr/>
              </a:pPr>
              <a:t>‹#›</a:t>
            </a:fld>
            <a:endParaRPr lang="zh-CN" altLang="en-US"/>
          </a:p>
        </p:txBody>
      </p:sp>
    </p:spTree>
    <p:extLst>
      <p:ext uri="{BB962C8B-B14F-4D97-AF65-F5344CB8AC3E}">
        <p14:creationId xmlns:p14="http://schemas.microsoft.com/office/powerpoint/2010/main" val="364444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0A65F29-60A3-4066-B963-C100D2849938}" type="datetime1">
              <a:rPr lang="zh-CN" altLang="en-US"/>
              <a:pPr>
                <a:defRPr/>
              </a:pPr>
              <a:t>2019-11-20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FFE8A5-05D8-4769-8E3F-EEA84A81994B}" type="slidenum">
              <a:rPr lang="zh-CN" altLang="en-US"/>
              <a:pPr>
                <a:defRPr/>
              </a:pPr>
              <a:t>‹#›</a:t>
            </a:fld>
            <a:endParaRPr lang="zh-CN" altLang="en-US"/>
          </a:p>
        </p:txBody>
      </p:sp>
    </p:spTree>
    <p:extLst>
      <p:ext uri="{BB962C8B-B14F-4D97-AF65-F5344CB8AC3E}">
        <p14:creationId xmlns:p14="http://schemas.microsoft.com/office/powerpoint/2010/main" val="68457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FC77544-914E-40B4-B20F-2DACF109E5FA}" type="datetime1">
              <a:rPr lang="zh-CN" altLang="en-US"/>
              <a:pPr>
                <a:defRPr/>
              </a:pPr>
              <a:t>2019-11-20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FDD9CA-8383-469B-9581-0D9B14342F10}" type="slidenum">
              <a:rPr lang="zh-CN" altLang="en-US"/>
              <a:pPr>
                <a:defRPr/>
              </a:pPr>
              <a:t>‹#›</a:t>
            </a:fld>
            <a:endParaRPr lang="zh-CN" altLang="en-US"/>
          </a:p>
        </p:txBody>
      </p:sp>
    </p:spTree>
    <p:extLst>
      <p:ext uri="{BB962C8B-B14F-4D97-AF65-F5344CB8AC3E}">
        <p14:creationId xmlns:p14="http://schemas.microsoft.com/office/powerpoint/2010/main" val="4645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4A18E5C-1A62-46C1-AA26-BC8C3E4D3267}" type="datetime1">
              <a:rPr lang="zh-CN" altLang="en-US"/>
              <a:pPr>
                <a:defRPr/>
              </a:pPr>
              <a:t>2019-11-20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11588BE-B011-41E5-9F1F-3575DA4BE413}" type="slidenum">
              <a:rPr lang="zh-CN" altLang="en-US"/>
              <a:pPr>
                <a:defRPr/>
              </a:pPr>
              <a:t>‹#›</a:t>
            </a:fld>
            <a:endParaRPr lang="zh-CN" altLang="en-US"/>
          </a:p>
        </p:txBody>
      </p:sp>
    </p:spTree>
    <p:extLst>
      <p:ext uri="{BB962C8B-B14F-4D97-AF65-F5344CB8AC3E}">
        <p14:creationId xmlns:p14="http://schemas.microsoft.com/office/powerpoint/2010/main" val="421400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57D8D97-50B5-499D-9D7B-B2A11E855E85}" type="datetime1">
              <a:rPr lang="zh-CN" altLang="en-US"/>
              <a:pPr>
                <a:defRPr/>
              </a:pPr>
              <a:t>2019-11-20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21683DF-D507-43F4-81CB-95BA739AB1EA}" type="slidenum">
              <a:rPr lang="zh-CN" altLang="en-US"/>
              <a:pPr>
                <a:defRPr/>
              </a:pPr>
              <a:t>‹#›</a:t>
            </a:fld>
            <a:endParaRPr lang="zh-CN" altLang="en-US"/>
          </a:p>
        </p:txBody>
      </p:sp>
    </p:spTree>
    <p:extLst>
      <p:ext uri="{BB962C8B-B14F-4D97-AF65-F5344CB8AC3E}">
        <p14:creationId xmlns:p14="http://schemas.microsoft.com/office/powerpoint/2010/main" val="16385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4E6E73A-3660-416E-8EB2-44838A593738}" type="datetime1">
              <a:rPr lang="zh-CN" altLang="en-US"/>
              <a:pPr>
                <a:defRPr/>
              </a:pPr>
              <a:t>2019-11-20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087F39C-DA07-4146-9BE6-BD889279E46C}" type="slidenum">
              <a:rPr lang="zh-CN" altLang="en-US"/>
              <a:pPr>
                <a:defRPr/>
              </a:pPr>
              <a:t>‹#›</a:t>
            </a:fld>
            <a:endParaRPr lang="zh-CN" altLang="en-US"/>
          </a:p>
        </p:txBody>
      </p:sp>
    </p:spTree>
    <p:extLst>
      <p:ext uri="{BB962C8B-B14F-4D97-AF65-F5344CB8AC3E}">
        <p14:creationId xmlns:p14="http://schemas.microsoft.com/office/powerpoint/2010/main" val="213951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F0F7EB4-2A4F-45E1-8FEF-5C493C7C2346}" type="datetime1">
              <a:rPr lang="zh-CN" altLang="en-US"/>
              <a:pPr>
                <a:defRPr/>
              </a:pPr>
              <a:t>2019-11-20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E3654C-B73D-4C9B-A229-34ACFB827E4D}" type="slidenum">
              <a:rPr lang="zh-CN" altLang="en-US"/>
              <a:pPr>
                <a:defRPr/>
              </a:pPr>
              <a:t>‹#›</a:t>
            </a:fld>
            <a:endParaRPr lang="zh-CN" altLang="en-US"/>
          </a:p>
        </p:txBody>
      </p:sp>
    </p:spTree>
    <p:extLst>
      <p:ext uri="{BB962C8B-B14F-4D97-AF65-F5344CB8AC3E}">
        <p14:creationId xmlns:p14="http://schemas.microsoft.com/office/powerpoint/2010/main" val="61877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F251A15-BF9C-4CC2-93EB-129534A89A57}" type="datetime1">
              <a:rPr lang="zh-CN" altLang="en-US"/>
              <a:pPr>
                <a:defRPr/>
              </a:pPr>
              <a:t>2019-11-20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B01335-BBCB-4139-A816-7BD1F02F478F}" type="slidenum">
              <a:rPr lang="zh-CN" altLang="en-US"/>
              <a:pPr>
                <a:defRPr/>
              </a:pPr>
              <a:t>‹#›</a:t>
            </a:fld>
            <a:endParaRPr lang="zh-CN" altLang="en-US"/>
          </a:p>
        </p:txBody>
      </p:sp>
    </p:spTree>
    <p:extLst>
      <p:ext uri="{BB962C8B-B14F-4D97-AF65-F5344CB8AC3E}">
        <p14:creationId xmlns:p14="http://schemas.microsoft.com/office/powerpoint/2010/main" val="229860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FF06AB4-B2EC-44ED-92C7-503B65F8638E}" type="datetime1">
              <a:rPr lang="zh-CN" altLang="en-US"/>
              <a:pPr>
                <a:defRPr/>
              </a:pPr>
              <a:t>2019-11-20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15536B3-966F-41F4-9BC4-AD498C85DBE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oleObject" Target="../embeddings/oleObject44.bin"/><Relationship Id="rId5" Type="http://schemas.openxmlformats.org/officeDocument/2006/relationships/image" Target="../media/image1.wmf"/><Relationship Id="rId10" Type="http://schemas.openxmlformats.org/officeDocument/2006/relationships/oleObject" Target="../embeddings/oleObject43.bin"/><Relationship Id="rId4" Type="http://schemas.openxmlformats.org/officeDocument/2006/relationships/oleObject" Target="../embeddings/oleObject39.bin"/><Relationship Id="rId9" Type="http://schemas.openxmlformats.org/officeDocument/2006/relationships/oleObject" Target="../embeddings/oleObject4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9.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6.bin"/><Relationship Id="rId11" Type="http://schemas.openxmlformats.org/officeDocument/2006/relationships/oleObject" Target="../embeddings/oleObject50.bin"/><Relationship Id="rId5" Type="http://schemas.openxmlformats.org/officeDocument/2006/relationships/image" Target="../media/image1.wmf"/><Relationship Id="rId10" Type="http://schemas.openxmlformats.org/officeDocument/2006/relationships/oleObject" Target="../embeddings/oleObject49.bin"/><Relationship Id="rId4" Type="http://schemas.openxmlformats.org/officeDocument/2006/relationships/oleObject" Target="../embeddings/oleObject45.bin"/><Relationship Id="rId9"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0.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oleObject" Target="../embeddings/oleObject56.bin"/><Relationship Id="rId5" Type="http://schemas.openxmlformats.org/officeDocument/2006/relationships/image" Target="../media/image1.wmf"/><Relationship Id="rId10" Type="http://schemas.openxmlformats.org/officeDocument/2006/relationships/oleObject" Target="../embeddings/oleObject55.bin"/><Relationship Id="rId4" Type="http://schemas.openxmlformats.org/officeDocument/2006/relationships/oleObject" Target="../embeddings/oleObject51.bin"/><Relationship Id="rId9"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58.bin"/><Relationship Id="rId5" Type="http://schemas.openxmlformats.org/officeDocument/2006/relationships/image" Target="../media/image1.wmf"/><Relationship Id="rId4" Type="http://schemas.openxmlformats.org/officeDocument/2006/relationships/oleObject" Target="../embeddings/oleObject57.bin"/><Relationship Id="rId9" Type="http://schemas.openxmlformats.org/officeDocument/2006/relationships/oleObject" Target="../embeddings/oleObject6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62.bin"/><Relationship Id="rId11" Type="http://schemas.openxmlformats.org/officeDocument/2006/relationships/oleObject" Target="../embeddings/oleObject66.bin"/><Relationship Id="rId5" Type="http://schemas.openxmlformats.org/officeDocument/2006/relationships/image" Target="../media/image1.wmf"/><Relationship Id="rId10" Type="http://schemas.openxmlformats.org/officeDocument/2006/relationships/oleObject" Target="../embeddings/oleObject65.bin"/><Relationship Id="rId4" Type="http://schemas.openxmlformats.org/officeDocument/2006/relationships/oleObject" Target="../embeddings/oleObject61.bin"/><Relationship Id="rId9" Type="http://schemas.openxmlformats.org/officeDocument/2006/relationships/oleObject" Target="../embeddings/oleObject6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13.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68.bin"/><Relationship Id="rId11" Type="http://schemas.openxmlformats.org/officeDocument/2006/relationships/oleObject" Target="../embeddings/oleObject72.bin"/><Relationship Id="rId5" Type="http://schemas.openxmlformats.org/officeDocument/2006/relationships/image" Target="../media/image1.wmf"/><Relationship Id="rId10" Type="http://schemas.openxmlformats.org/officeDocument/2006/relationships/oleObject" Target="../embeddings/oleObject71.bin"/><Relationship Id="rId4" Type="http://schemas.openxmlformats.org/officeDocument/2006/relationships/oleObject" Target="../embeddings/oleObject67.bin"/><Relationship Id="rId9" Type="http://schemas.openxmlformats.org/officeDocument/2006/relationships/oleObject" Target="../embeddings/oleObject7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4.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74.bin"/><Relationship Id="rId11" Type="http://schemas.openxmlformats.org/officeDocument/2006/relationships/image" Target="../media/image15.png"/><Relationship Id="rId5" Type="http://schemas.openxmlformats.org/officeDocument/2006/relationships/image" Target="../media/image1.wmf"/><Relationship Id="rId10" Type="http://schemas.openxmlformats.org/officeDocument/2006/relationships/oleObject" Target="../embeddings/oleObject77.bin"/><Relationship Id="rId4" Type="http://schemas.openxmlformats.org/officeDocument/2006/relationships/oleObject" Target="../embeddings/oleObject73.bin"/><Relationship Id="rId9" Type="http://schemas.openxmlformats.org/officeDocument/2006/relationships/oleObject" Target="../embeddings/oleObject76.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15.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79.bin"/><Relationship Id="rId5" Type="http://schemas.openxmlformats.org/officeDocument/2006/relationships/image" Target="../media/image1.wmf"/><Relationship Id="rId4" Type="http://schemas.openxmlformats.org/officeDocument/2006/relationships/oleObject" Target="../embeddings/oleObject78.bin"/><Relationship Id="rId9" Type="http://schemas.openxmlformats.org/officeDocument/2006/relationships/oleObject" Target="../embeddings/oleObject8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notesSlide" Target="../notesSlides/notesSlide16.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83.bin"/><Relationship Id="rId11" Type="http://schemas.openxmlformats.org/officeDocument/2006/relationships/oleObject" Target="../embeddings/oleObject87.bin"/><Relationship Id="rId5" Type="http://schemas.openxmlformats.org/officeDocument/2006/relationships/image" Target="../media/image1.wmf"/><Relationship Id="rId10" Type="http://schemas.openxmlformats.org/officeDocument/2006/relationships/oleObject" Target="../embeddings/oleObject86.bin"/><Relationship Id="rId4" Type="http://schemas.openxmlformats.org/officeDocument/2006/relationships/oleObject" Target="../embeddings/oleObject82.bin"/><Relationship Id="rId9"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2.wmf"/><Relationship Id="rId12"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89.bin"/><Relationship Id="rId11" Type="http://schemas.openxmlformats.org/officeDocument/2006/relationships/oleObject" Target="../embeddings/oleObject92.bin"/><Relationship Id="rId5" Type="http://schemas.openxmlformats.org/officeDocument/2006/relationships/image" Target="../media/image1.wmf"/><Relationship Id="rId10" Type="http://schemas.openxmlformats.org/officeDocument/2006/relationships/image" Target="../media/image16.png"/><Relationship Id="rId4" Type="http://schemas.openxmlformats.org/officeDocument/2006/relationships/oleObject" Target="../embeddings/oleObject88.bin"/><Relationship Id="rId9" Type="http://schemas.openxmlformats.org/officeDocument/2006/relationships/oleObject" Target="../embeddings/oleObject9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notesSlide" Target="../notesSlides/notesSlide18.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95.bin"/><Relationship Id="rId5" Type="http://schemas.openxmlformats.org/officeDocument/2006/relationships/image" Target="../media/image1.wmf"/><Relationship Id="rId4" Type="http://schemas.openxmlformats.org/officeDocument/2006/relationships/oleObject" Target="../embeddings/oleObject94.bin"/><Relationship Id="rId9" Type="http://schemas.openxmlformats.org/officeDocument/2006/relationships/oleObject" Target="../embeddings/oleObject9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19.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99.bin"/><Relationship Id="rId5" Type="http://schemas.openxmlformats.org/officeDocument/2006/relationships/image" Target="../media/image1.wmf"/><Relationship Id="rId10" Type="http://schemas.openxmlformats.org/officeDocument/2006/relationships/image" Target="../media/image18.emf"/><Relationship Id="rId4" Type="http://schemas.openxmlformats.org/officeDocument/2006/relationships/oleObject" Target="../embeddings/oleObject98.bin"/><Relationship Id="rId9" Type="http://schemas.openxmlformats.org/officeDocument/2006/relationships/oleObject" Target="../embeddings/oleObject10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notesSlide" Target="../notesSlides/notesSlide20.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03.bin"/><Relationship Id="rId11" Type="http://schemas.openxmlformats.org/officeDocument/2006/relationships/image" Target="../media/image20.png"/><Relationship Id="rId5" Type="http://schemas.openxmlformats.org/officeDocument/2006/relationships/image" Target="../media/image1.wmf"/><Relationship Id="rId10" Type="http://schemas.openxmlformats.org/officeDocument/2006/relationships/image" Target="../media/image19.png"/><Relationship Id="rId4" Type="http://schemas.openxmlformats.org/officeDocument/2006/relationships/oleObject" Target="../embeddings/oleObject102.bin"/><Relationship Id="rId9" Type="http://schemas.openxmlformats.org/officeDocument/2006/relationships/oleObject" Target="../embeddings/oleObject105.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24.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07.bin"/><Relationship Id="rId11" Type="http://schemas.openxmlformats.org/officeDocument/2006/relationships/oleObject" Target="../embeddings/oleObject111.bin"/><Relationship Id="rId5" Type="http://schemas.openxmlformats.org/officeDocument/2006/relationships/image" Target="../media/image1.wmf"/><Relationship Id="rId10" Type="http://schemas.openxmlformats.org/officeDocument/2006/relationships/oleObject" Target="../embeddings/oleObject110.bin"/><Relationship Id="rId4" Type="http://schemas.openxmlformats.org/officeDocument/2006/relationships/oleObject" Target="../embeddings/oleObject106.bin"/><Relationship Id="rId9" Type="http://schemas.openxmlformats.org/officeDocument/2006/relationships/oleObject" Target="../embeddings/oleObject10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13.bin"/><Relationship Id="rId5" Type="http://schemas.openxmlformats.org/officeDocument/2006/relationships/image" Target="../media/image1.wmf"/><Relationship Id="rId4" Type="http://schemas.openxmlformats.org/officeDocument/2006/relationships/oleObject" Target="../embeddings/oleObject11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3.png"/><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image" Target="../media/image2.wmf"/><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5" Type="http://schemas.openxmlformats.org/officeDocument/2006/relationships/image" Target="../media/image1.wmf"/><Relationship Id="rId10" Type="http://schemas.openxmlformats.org/officeDocument/2006/relationships/oleObject" Target="../embeddings/oleObject10.bin"/><Relationship Id="rId4" Type="http://schemas.openxmlformats.org/officeDocument/2006/relationships/oleObject" Target="../embeddings/oleObject6.bin"/><Relationship Id="rId9"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2.w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oleObject" Target="../embeddings/oleObject17.bin"/><Relationship Id="rId5" Type="http://schemas.openxmlformats.org/officeDocument/2006/relationships/image" Target="../media/image1.wmf"/><Relationship Id="rId15" Type="http://schemas.openxmlformats.org/officeDocument/2006/relationships/image" Target="../media/image8.jpeg"/><Relationship Id="rId10" Type="http://schemas.openxmlformats.org/officeDocument/2006/relationships/oleObject" Target="../embeddings/oleObject16.bin"/><Relationship Id="rId4" Type="http://schemas.openxmlformats.org/officeDocument/2006/relationships/oleObject" Target="../embeddings/oleObject12.bin"/><Relationship Id="rId9" Type="http://schemas.openxmlformats.org/officeDocument/2006/relationships/oleObject" Target="../embeddings/oleObject15.bin"/><Relationship Id="rId1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1.wmf"/><Relationship Id="rId10" Type="http://schemas.openxmlformats.org/officeDocument/2006/relationships/image" Target="../media/image9.png"/><Relationship Id="rId4" Type="http://schemas.openxmlformats.org/officeDocument/2006/relationships/oleObject" Target="../embeddings/oleObject18.bin"/><Relationship Id="rId9"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5.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1.wmf"/><Relationship Id="rId10" Type="http://schemas.openxmlformats.org/officeDocument/2006/relationships/oleObject" Target="../embeddings/oleObject26.bin"/><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28.bin"/><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wmf"/><Relationship Id="rId11" Type="http://schemas.openxmlformats.org/officeDocument/2006/relationships/oleObject" Target="../embeddings/oleObject31.bin"/><Relationship Id="rId5" Type="http://schemas.openxmlformats.org/officeDocument/2006/relationships/oleObject" Target="../embeddings/oleObject27.bin"/><Relationship Id="rId10" Type="http://schemas.openxmlformats.org/officeDocument/2006/relationships/oleObject" Target="../embeddings/oleObject30.bin"/><Relationship Id="rId4" Type="http://schemas.openxmlformats.org/officeDocument/2006/relationships/image" Target="../media/image10.png"/><Relationship Id="rId9"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oleObject" Target="../embeddings/oleObject34.bin"/><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wmf"/><Relationship Id="rId11" Type="http://schemas.openxmlformats.org/officeDocument/2006/relationships/oleObject" Target="../embeddings/oleObject37.bin"/><Relationship Id="rId5" Type="http://schemas.openxmlformats.org/officeDocument/2006/relationships/oleObject" Target="../embeddings/oleObject33.bin"/><Relationship Id="rId10" Type="http://schemas.openxmlformats.org/officeDocument/2006/relationships/oleObject" Target="../embeddings/oleObject36.bin"/><Relationship Id="rId4" Type="http://schemas.openxmlformats.org/officeDocument/2006/relationships/image" Target="../media/image12.emf"/><Relationship Id="rId9" Type="http://schemas.openxmlformats.org/officeDocument/2006/relationships/oleObject" Target="../embeddings/oleObject35.bin"/><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360000" y="1080000"/>
            <a:ext cx="8280000" cy="4680000"/>
          </a:xfrm>
        </p:spPr>
        <p:txBody>
          <a:bodyPr/>
          <a:lstStyle/>
          <a:p>
            <a:r>
              <a:rPr lang="en-US" altLang="zh-CN" sz="3600" b="1" dirty="0" smtClean="0">
                <a:solidFill>
                  <a:srgbClr val="FF0000"/>
                </a:solidFill>
                <a:latin typeface="Calibri Light" panose="020F0302020204030204" pitchFamily="34" charset="0"/>
                <a:cs typeface="Times New Roman" pitchFamily="18" charset="0"/>
              </a:rPr>
              <a:t>CEPC installation and </a:t>
            </a:r>
            <a:r>
              <a:rPr lang="en-US" altLang="zh-CN" sz="4000" b="1" dirty="0" smtClean="0">
                <a:solidFill>
                  <a:srgbClr val="FF0000"/>
                </a:solidFill>
                <a:latin typeface="Calibri Light" panose="020F0302020204030204" pitchFamily="34" charset="0"/>
                <a:cs typeface="Times New Roman" pitchFamily="18" charset="0"/>
              </a:rPr>
              <a:t>alignment</a:t>
            </a:r>
            <a:br>
              <a:rPr lang="en-US" altLang="zh-CN" sz="4000" b="1" dirty="0" smtClean="0">
                <a:solidFill>
                  <a:srgbClr val="FF0000"/>
                </a:solidFill>
                <a:latin typeface="Calibri Light" panose="020F0302020204030204" pitchFamily="34" charset="0"/>
                <a:cs typeface="Times New Roman" pitchFamily="18" charset="0"/>
              </a:rPr>
            </a:b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Wang </a:t>
            </a:r>
            <a:r>
              <a:rPr lang="en-US" altLang="zh-CN" sz="2400" b="1" dirty="0" err="1" smtClean="0">
                <a:latin typeface="Times New Roman" pitchFamily="18" charset="0"/>
                <a:cs typeface="Times New Roman" pitchFamily="18" charset="0"/>
              </a:rPr>
              <a:t>xiaolong</a:t>
            </a: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000" b="1" dirty="0" smtClean="0">
                <a:latin typeface="Calibri Light" panose="020F0302020204030204" pitchFamily="34" charset="0"/>
                <a:cs typeface="Times New Roman" panose="02020603050405020304" pitchFamily="18" charset="0"/>
              </a:rPr>
              <a:t/>
            </a:r>
            <a:br>
              <a:rPr lang="en-US" altLang="zh-CN" sz="2000" b="1" dirty="0" smtClean="0">
                <a:latin typeface="Calibri Light" panose="020F0302020204030204" pitchFamily="34" charset="0"/>
                <a:cs typeface="Times New Roman" panose="02020603050405020304" pitchFamily="18" charset="0"/>
              </a:rPr>
            </a:br>
            <a:r>
              <a:rPr lang="en-US" altLang="zh-CN" sz="2000" b="1" dirty="0" smtClean="0">
                <a:latin typeface="Calibri Light" panose="020F0302020204030204" pitchFamily="34" charset="0"/>
                <a:cs typeface="Times New Roman" panose="02020603050405020304" pitchFamily="18" charset="0"/>
              </a:rPr>
              <a:t>On behalf of Installation and Alignment team</a:t>
            </a:r>
            <a:br>
              <a:rPr lang="en-US" altLang="zh-CN" sz="2000" b="1" dirty="0" smtClean="0">
                <a:latin typeface="Calibri Light" panose="020F0302020204030204" pitchFamily="34" charset="0"/>
                <a:cs typeface="Times New Roman" panose="02020603050405020304" pitchFamily="18" charset="0"/>
              </a:rPr>
            </a:br>
            <a:r>
              <a:rPr lang="en-US" altLang="zh-CN" sz="2800" dirty="0" smtClean="0">
                <a:solidFill>
                  <a:srgbClr val="3399FF"/>
                </a:solidFill>
                <a:latin typeface="Adobe 黑体 Std R" pitchFamily="34" charset="-122"/>
                <a:ea typeface="Adobe 黑体 Std R" pitchFamily="34" charset="-122"/>
              </a:rPr>
              <a:t/>
            </a:r>
            <a:br>
              <a:rPr lang="en-US" altLang="zh-CN" sz="2800" dirty="0" smtClean="0">
                <a:solidFill>
                  <a:srgbClr val="3399FF"/>
                </a:solidFill>
                <a:latin typeface="Adobe 黑体 Std R" pitchFamily="34" charset="-122"/>
                <a:ea typeface="Adobe 黑体 Std R" pitchFamily="34" charset="-122"/>
              </a:rPr>
            </a:br>
            <a:r>
              <a:rPr lang="en-US" altLang="zh-CN" sz="2000" b="1" dirty="0" smtClean="0">
                <a:latin typeface="Calibri Light" panose="020F0302020204030204" pitchFamily="34" charset="0"/>
                <a:cs typeface="Times New Roman" panose="02020603050405020304" pitchFamily="18" charset="0"/>
              </a:rPr>
              <a:t>CEPC International Workshop</a:t>
            </a:r>
            <a:br>
              <a:rPr lang="en-US" altLang="zh-CN" sz="2000" b="1" dirty="0" smtClean="0">
                <a:latin typeface="Calibri Light" panose="020F0302020204030204" pitchFamily="34" charset="0"/>
                <a:cs typeface="Times New Roman" panose="02020603050405020304" pitchFamily="18" charset="0"/>
              </a:rPr>
            </a:br>
            <a:r>
              <a:rPr lang="en-US" altLang="zh-CN" sz="2000" b="1" dirty="0" smtClean="0">
                <a:latin typeface="Calibri Light" panose="020F0302020204030204" pitchFamily="34" charset="0"/>
                <a:cs typeface="Times New Roman" panose="02020603050405020304" pitchFamily="18" charset="0"/>
              </a:rPr>
              <a:t>Nov. 18-20, 2019, IHEP Beijing China</a:t>
            </a:r>
            <a:r>
              <a:rPr lang="en-US" altLang="zh-CN" sz="2000" dirty="0" smtClean="0">
                <a:solidFill>
                  <a:srgbClr val="3399FF"/>
                </a:solidFill>
                <a:latin typeface="Adobe 黑体 Std R" pitchFamily="34" charset="-122"/>
                <a:ea typeface="Adobe 黑体 Std R" pitchFamily="34" charset="-122"/>
              </a:rPr>
              <a:t/>
            </a:r>
            <a:br>
              <a:rPr lang="en-US" altLang="zh-CN" sz="2000" dirty="0" smtClean="0">
                <a:solidFill>
                  <a:srgbClr val="3399FF"/>
                </a:solidFill>
                <a:latin typeface="Adobe 黑体 Std R" pitchFamily="34" charset="-122"/>
                <a:ea typeface="Adobe 黑体 Std R" pitchFamily="34" charset="-122"/>
              </a:rPr>
            </a:br>
            <a:endParaRPr lang="zh-CN" altLang="en-US" sz="2000" b="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4052643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9926" name="Equation" r:id="rId4" imgW="428207" imgH="666100" progId="Equation.DSMT4">
                  <p:embed/>
                </p:oleObj>
              </mc:Choice>
              <mc:Fallback>
                <p:oleObj name="Equation" r:id="rId4" imgW="428207" imgH="6661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79927" name="Equation" r:id="rId6" imgW="428207" imgH="666100" progId="Equation.DSMT4">
                  <p:embed/>
                </p:oleObj>
              </mc:Choice>
              <mc:Fallback>
                <p:oleObj name="Equation" r:id="rId6" imgW="428207" imgH="6661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latin typeface="Times New Roman" pitchFamily="18" charset="0"/>
                <a:cs typeface="Times New Roman" pitchFamily="18" charset="0"/>
              </a:rPr>
              <a:t>Control </a:t>
            </a:r>
            <a:r>
              <a:rPr lang="en-US" altLang="zh-CN" sz="2400" b="1" dirty="0">
                <a:latin typeface="Times New Roman" pitchFamily="18" charset="0"/>
                <a:cs typeface="Times New Roman" pitchFamily="18" charset="0"/>
              </a:rPr>
              <a:t>network measurement</a:t>
            </a:r>
          </a:p>
        </p:txBody>
      </p:sp>
      <p:sp>
        <p:nvSpPr>
          <p:cNvPr id="25" name="内容占位符 2"/>
          <p:cNvSpPr txBox="1">
            <a:spLocks/>
          </p:cNvSpPr>
          <p:nvPr/>
        </p:nvSpPr>
        <p:spPr>
          <a:xfrm>
            <a:off x="714348" y="928670"/>
            <a:ext cx="7925652" cy="53806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solidFill>
                  <a:prstClr val="black"/>
                </a:solidFill>
                <a:latin typeface="Times New Roman" pitchFamily="18" charset="0"/>
                <a:cs typeface="Times New Roman" pitchFamily="18" charset="0"/>
              </a:rPr>
              <a:t>Start </a:t>
            </a:r>
            <a:r>
              <a:rPr lang="en-US" altLang="zh-CN" sz="2000" dirty="0">
                <a:solidFill>
                  <a:prstClr val="black"/>
                </a:solidFill>
                <a:latin typeface="Times New Roman" pitchFamily="18" charset="0"/>
                <a:cs typeface="Times New Roman" pitchFamily="18" charset="0"/>
              </a:rPr>
              <a:t>2 month later than control network </a:t>
            </a:r>
            <a:r>
              <a:rPr lang="en-US" altLang="zh-CN" sz="2000" dirty="0" smtClean="0">
                <a:solidFill>
                  <a:prstClr val="black"/>
                </a:solidFill>
                <a:latin typeface="Times New Roman" pitchFamily="18" charset="0"/>
                <a:cs typeface="Times New Roman" pitchFamily="18" charset="0"/>
              </a:rPr>
              <a:t>construction</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solidFill>
                  <a:prstClr val="black"/>
                </a:solidFill>
                <a:latin typeface="Times New Roman" pitchFamily="18" charset="0"/>
                <a:cs typeface="Times New Roman" pitchFamily="18" charset="0"/>
              </a:rPr>
              <a:t>Parallel  </a:t>
            </a:r>
            <a:r>
              <a:rPr lang="en-US" altLang="zh-CN" sz="2000" dirty="0">
                <a:solidFill>
                  <a:prstClr val="black"/>
                </a:solidFill>
                <a:latin typeface="Times New Roman" pitchFamily="18" charset="0"/>
                <a:cs typeface="Times New Roman" pitchFamily="18" charset="0"/>
              </a:rPr>
              <a:t>with  the control network construction</a:t>
            </a:r>
            <a:r>
              <a:rPr lang="en-US" altLang="zh-CN" sz="2000" dirty="0" smtClean="0">
                <a:solidFill>
                  <a:prstClr val="black"/>
                </a:solidFill>
                <a:latin typeface="Times New Roman" pitchFamily="18" charset="0"/>
                <a:cs typeface="Times New Roman" pitchFamily="18" charset="0"/>
              </a:rPr>
              <a:t>.</a:t>
            </a:r>
            <a:endParaRPr lang="en-US" altLang="zh-CN" sz="1400" dirty="0" smtClean="0"/>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first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2027,3,1—2027,12,31,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16 groups, 8 months for measurement,</a:t>
            </a:r>
            <a:r>
              <a:rPr lang="en-US" altLang="zh-CN" sz="1800" dirty="0">
                <a:latin typeface="Times New Roman" pitchFamily="18" charset="0"/>
                <a:cs typeface="Times New Roman" pitchFamily="18" charset="0"/>
              </a:rPr>
              <a:t> ended 1 month later than control network construction.</a:t>
            </a:r>
            <a:endParaRPr lang="en-US" altLang="zh-CN" sz="1800" dirty="0"/>
          </a:p>
          <a:p>
            <a:pPr marL="1216025" lvl="3" indent="-358775" eaLnBrk="1" hangingPunct="1">
              <a:spcBef>
                <a:spcPts val="600"/>
              </a:spcBef>
              <a:spcAft>
                <a:spcPts val="600"/>
              </a:spcAft>
              <a:buClr>
                <a:srgbClr val="FF0000"/>
              </a:buClr>
              <a:buSzPct val="80000"/>
              <a:buFont typeface="Arial" panose="020B0604020202020204" pitchFamily="34" charset="0"/>
              <a:buChar char="•"/>
              <a:defRPr/>
            </a:pPr>
            <a:r>
              <a:rPr lang="en-US" altLang="zh-CN" sz="1400" dirty="0" smtClean="0"/>
              <a:t>12 </a:t>
            </a:r>
            <a:r>
              <a:rPr lang="en-US" altLang="zh-CN" sz="1400" dirty="0"/>
              <a:t>groups for tunnel control network </a:t>
            </a:r>
            <a:r>
              <a:rPr lang="en-US" altLang="zh-CN" sz="1400" dirty="0" smtClean="0"/>
              <a:t>measurement</a:t>
            </a:r>
          </a:p>
          <a:p>
            <a:pPr marL="1216025" lvl="3" indent="-358775" eaLnBrk="1" hangingPunct="1">
              <a:spcBef>
                <a:spcPts val="600"/>
              </a:spcBef>
              <a:spcAft>
                <a:spcPts val="600"/>
              </a:spcAft>
              <a:buClr>
                <a:srgbClr val="FF0000"/>
              </a:buClr>
              <a:buSzPct val="80000"/>
              <a:buFont typeface="Arial" panose="020B0604020202020204" pitchFamily="34" charset="0"/>
              <a:buChar char="•"/>
              <a:defRPr/>
            </a:pPr>
            <a:r>
              <a:rPr lang="en-US" altLang="zh-CN" sz="1400" dirty="0" smtClean="0"/>
              <a:t> </a:t>
            </a:r>
            <a:r>
              <a:rPr lang="en-US" altLang="zh-CN" sz="1400" dirty="0"/>
              <a:t>4 groups for backbone and level control network </a:t>
            </a:r>
            <a:r>
              <a:rPr lang="en-US" altLang="zh-CN" sz="1400" dirty="0" smtClean="0"/>
              <a:t>measurement.</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2 months for data processing</a:t>
            </a:r>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second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2028,3,1—2028,12,31</a:t>
            </a:r>
            <a:r>
              <a:rPr lang="en-US" altLang="zh-CN" sz="1800" dirty="0"/>
              <a:t>,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16 groups, 8 months for measurement</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2 months for data processing</a:t>
            </a:r>
          </a:p>
          <a:p>
            <a:pPr marL="758825" lvl="2" indent="-358775" eaLnBrk="1" hangingPunct="1">
              <a:spcBef>
                <a:spcPts val="600"/>
              </a:spcBef>
              <a:spcAft>
                <a:spcPts val="600"/>
              </a:spcAft>
              <a:buClr>
                <a:srgbClr val="FF0000"/>
              </a:buClr>
              <a:buSzPct val="80000"/>
              <a:buFont typeface="Wingdings" pitchFamily="2" charset="2"/>
              <a:buChar char="Ø"/>
              <a:defRPr/>
            </a:pPr>
            <a:endParaRPr lang="en-US" altLang="zh-CN" sz="1800" dirty="0" smtClean="0"/>
          </a:p>
          <a:p>
            <a:pPr marL="758825" lvl="2" indent="-358775" eaLnBrk="1" hangingPunct="1">
              <a:spcBef>
                <a:spcPts val="600"/>
              </a:spcBef>
              <a:spcAft>
                <a:spcPts val="600"/>
              </a:spcAft>
              <a:buClr>
                <a:srgbClr val="FF0000"/>
              </a:buClr>
              <a:buSzPct val="80000"/>
              <a:buFont typeface="Wingdings" pitchFamily="2" charset="2"/>
              <a:buChar char="Ø"/>
              <a:defRPr/>
            </a:pPr>
            <a:endParaRPr lang="en-US" altLang="zh-CN" sz="1800" dirty="0"/>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79928" name="Equation" r:id="rId8" imgW="428207" imgH="666100" progId="Equation.DSMT4">
                  <p:embed/>
                </p:oleObj>
              </mc:Choice>
              <mc:Fallback>
                <p:oleObj name="Equation" r:id="rId8" imgW="428207" imgH="666100" progId="Equation.DSMT4">
                  <p:embed/>
                  <p:pic>
                    <p:nvPicPr>
                      <p:cNvPr id="0" name="Picture 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79929" name="Equation" r:id="rId9" imgW="428207" imgH="666100" progId="Equation.DSMT4">
                  <p:embed/>
                </p:oleObj>
              </mc:Choice>
              <mc:Fallback>
                <p:oleObj name="Equation" r:id="rId9" imgW="428207" imgH="666100" progId="Equation.DSMT4">
                  <p:embed/>
                  <p:pic>
                    <p:nvPicPr>
                      <p:cNvPr id="0" name="Picture 1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9930" name="Equation" r:id="rId10" imgW="428207" imgH="666100" progId="Equation.DSMT4">
                  <p:embed/>
                </p:oleObj>
              </mc:Choice>
              <mc:Fallback>
                <p:oleObj name="Equation" r:id="rId10" imgW="428207" imgH="666100" progId="Equation.DSMT4">
                  <p:embed/>
                  <p:pic>
                    <p:nvPicPr>
                      <p:cNvPr id="0" name="Picture 1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79931" name="Equation" r:id="rId11" imgW="428207" imgH="666100" progId="Equation.DSMT4">
                  <p:embed/>
                </p:oleObj>
              </mc:Choice>
              <mc:Fallback>
                <p:oleObj name="Equation" r:id="rId11" imgW="428207" imgH="666100" progId="Equation.DSMT4">
                  <p:embed/>
                  <p:pic>
                    <p:nvPicPr>
                      <p:cNvPr id="0" name="Picture 1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148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7984" name="Equation" r:id="rId4" imgW="428207" imgH="666100" progId="Equation.DSMT4">
                  <p:embed/>
                </p:oleObj>
              </mc:Choice>
              <mc:Fallback>
                <p:oleObj name="Equation" r:id="rId4" imgW="428207" imgH="666100" progId="Equation.DSMT4">
                  <p:embed/>
                  <p:pic>
                    <p:nvPicPr>
                      <p:cNvPr id="0" name="Picture 6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7985" name="Equation" r:id="rId6" imgW="428207" imgH="666100" progId="Equation.DSMT4">
                  <p:embed/>
                </p:oleObj>
              </mc:Choice>
              <mc:Fallback>
                <p:oleObj name="Equation" r:id="rId6" imgW="428207" imgH="666100" progId="Equation.DSMT4">
                  <p:embed/>
                  <p:pic>
                    <p:nvPicPr>
                      <p:cNvPr id="0" name="Picture 6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solidFill>
                  <a:prstClr val="black"/>
                </a:solidFill>
                <a:latin typeface="Times New Roman" pitchFamily="18" charset="0"/>
                <a:cs typeface="Times New Roman" pitchFamily="18" charset="0"/>
              </a:rPr>
              <a:t>Support position </a:t>
            </a:r>
            <a:r>
              <a:rPr lang="en-US" altLang="zh-CN" sz="2400" b="1" dirty="0">
                <a:solidFill>
                  <a:prstClr val="black"/>
                </a:solidFill>
                <a:latin typeface="Times New Roman" pitchFamily="18" charset="0"/>
                <a:cs typeface="Times New Roman" pitchFamily="18" charset="0"/>
              </a:rPr>
              <a:t>setting </a:t>
            </a:r>
            <a:r>
              <a:rPr lang="en-US" altLang="zh-CN" sz="2400" b="1" dirty="0" smtClean="0">
                <a:solidFill>
                  <a:prstClr val="black"/>
                </a:solidFill>
                <a:latin typeface="Times New Roman" pitchFamily="18" charset="0"/>
                <a:cs typeface="Times New Roman" pitchFamily="18" charset="0"/>
              </a:rPr>
              <a:t>out and installation</a:t>
            </a:r>
            <a:endParaRPr lang="en-US" altLang="zh-CN" sz="2400" b="1" dirty="0">
              <a:solidFill>
                <a:prstClr val="black"/>
              </a:solidFill>
              <a:latin typeface="Times New Roman" pitchFamily="18" charset="0"/>
              <a:cs typeface="Times New Roman" pitchFamily="18" charset="0"/>
            </a:endParaRPr>
          </a:p>
        </p:txBody>
      </p:sp>
      <p:sp>
        <p:nvSpPr>
          <p:cNvPr id="25" name="内容占位符 2"/>
          <p:cNvSpPr txBox="1">
            <a:spLocks/>
          </p:cNvSpPr>
          <p:nvPr/>
        </p:nvSpPr>
        <p:spPr>
          <a:xfrm>
            <a:off x="359999" y="908720"/>
            <a:ext cx="8617915" cy="5400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75000"/>
              <a:buFont typeface="+mj-lt"/>
              <a:buAutoNum type="arabicPeriod" startAt="3"/>
              <a:defRPr/>
            </a:pPr>
            <a:r>
              <a:rPr lang="en-US" altLang="zh-CN" sz="2200" dirty="0">
                <a:latin typeface="Times New Roman" pitchFamily="18" charset="0"/>
                <a:cs typeface="Times New Roman" pitchFamily="18" charset="0"/>
              </a:rPr>
              <a:t>Support position setting </a:t>
            </a:r>
            <a:r>
              <a:rPr lang="en-US" altLang="zh-CN" sz="2200" dirty="0" smtClean="0">
                <a:latin typeface="Times New Roman" pitchFamily="18" charset="0"/>
                <a:cs typeface="Times New Roman" pitchFamily="18" charset="0"/>
              </a:rPr>
              <a:t>out and installation</a:t>
            </a:r>
            <a:endParaRPr lang="en-US" altLang="zh-CN" sz="2200" dirty="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Collider ring and booster will be carried out simultaneously</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Support number: collider ring 50378 + booster 38966  = 89344</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Setting out will begin after the end of tunnel network measurement</a:t>
            </a:r>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a:solidFill>
                  <a:prstClr val="black"/>
                </a:solidFill>
                <a:latin typeface="Times New Roman" pitchFamily="18" charset="0"/>
                <a:cs typeface="Times New Roman" pitchFamily="18" charset="0"/>
              </a:rPr>
              <a:t>first 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2028,1,1—2028,8,31</a:t>
            </a:r>
            <a:r>
              <a:rPr lang="en-US" altLang="zh-CN" sz="1800" dirty="0"/>
              <a:t>,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8 </a:t>
            </a:r>
            <a:r>
              <a:rPr lang="en-US" altLang="zh-CN" sz="1800" dirty="0"/>
              <a:t>groups, 8 months for </a:t>
            </a:r>
            <a:r>
              <a:rPr lang="en-US" altLang="zh-CN" sz="1800" dirty="0" smtClean="0"/>
              <a:t>collider ring,</a:t>
            </a:r>
            <a:r>
              <a:rPr lang="en-US" altLang="zh-CN" sz="1800" dirty="0" smtClean="0">
                <a:latin typeface="Times New Roman" pitchFamily="18" charset="0"/>
                <a:cs typeface="Times New Roman" pitchFamily="18" charset="0"/>
              </a:rPr>
              <a:t>  16 supports/group/day</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a:t>
            </a:r>
            <a:r>
              <a:rPr lang="en-US" altLang="zh-CN" sz="1800" dirty="0" smtClean="0"/>
              <a:t>booster,</a:t>
            </a:r>
            <a:r>
              <a:rPr lang="en-US" altLang="zh-CN" sz="1800" dirty="0" smtClean="0">
                <a:latin typeface="Times New Roman" pitchFamily="18" charset="0"/>
                <a:cs typeface="Times New Roman" pitchFamily="18" charset="0"/>
              </a:rPr>
              <a:t>  12 </a:t>
            </a:r>
            <a:r>
              <a:rPr lang="en-US" altLang="zh-CN" sz="1800" dirty="0">
                <a:latin typeface="Times New Roman" pitchFamily="18" charset="0"/>
                <a:cs typeface="Times New Roman" pitchFamily="18" charset="0"/>
              </a:rPr>
              <a:t>supports/group/day</a:t>
            </a:r>
            <a:endParaRPr lang="en-US" altLang="zh-CN" sz="1800" dirty="0"/>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second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2029,1,1—2029,8,31</a:t>
            </a:r>
            <a:r>
              <a:rPr lang="en-US" altLang="zh-CN" sz="1800" dirty="0"/>
              <a:t>,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collider ring,</a:t>
            </a:r>
            <a:r>
              <a:rPr lang="en-US" altLang="zh-CN" sz="1800" dirty="0">
                <a:latin typeface="Times New Roman" pitchFamily="18" charset="0"/>
                <a:cs typeface="Times New Roman" pitchFamily="18" charset="0"/>
              </a:rPr>
              <a:t>  16 supports/group/day</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booster</a:t>
            </a:r>
            <a:r>
              <a:rPr lang="en-US" altLang="zh-CN" sz="1800" dirty="0" smtClean="0"/>
              <a:t>,</a:t>
            </a:r>
            <a:r>
              <a:rPr lang="en-US" altLang="zh-CN" sz="1800" dirty="0" smtClean="0">
                <a:latin typeface="Times New Roman" pitchFamily="18" charset="0"/>
                <a:cs typeface="Times New Roman" pitchFamily="18" charset="0"/>
              </a:rPr>
              <a:t>  </a:t>
            </a:r>
            <a:r>
              <a:rPr lang="en-US" altLang="zh-CN" sz="1800" dirty="0">
                <a:latin typeface="Times New Roman" pitchFamily="18" charset="0"/>
                <a:cs typeface="Times New Roman" pitchFamily="18" charset="0"/>
              </a:rPr>
              <a:t>12 </a:t>
            </a:r>
            <a:r>
              <a:rPr lang="en-US" altLang="zh-CN" sz="1800" dirty="0" smtClean="0">
                <a:latin typeface="Times New Roman" pitchFamily="18" charset="0"/>
                <a:cs typeface="Times New Roman" pitchFamily="18" charset="0"/>
              </a:rPr>
              <a:t>supports/group/day</a:t>
            </a:r>
            <a:endParaRPr lang="en-US" altLang="zh-CN" sz="1800" dirty="0"/>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7986" name="Equation" r:id="rId8" imgW="428207" imgH="666100" progId="Equation.DSMT4">
                  <p:embed/>
                </p:oleObj>
              </mc:Choice>
              <mc:Fallback>
                <p:oleObj name="Equation" r:id="rId8" imgW="428207" imgH="666100" progId="Equation.DSMT4">
                  <p:embed/>
                  <p:pic>
                    <p:nvPicPr>
                      <p:cNvPr id="0" name="Picture 6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7987" name="Equation" r:id="rId9" imgW="428207" imgH="666100" progId="Equation.DSMT4">
                  <p:embed/>
                </p:oleObj>
              </mc:Choice>
              <mc:Fallback>
                <p:oleObj name="Equation" r:id="rId9" imgW="428207" imgH="666100" progId="Equation.DSMT4">
                  <p:embed/>
                  <p:pic>
                    <p:nvPicPr>
                      <p:cNvPr id="0" name="Picture 6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7988" name="Equation" r:id="rId10" imgW="428207" imgH="666100" progId="Equation.DSMT4">
                  <p:embed/>
                </p:oleObj>
              </mc:Choice>
              <mc:Fallback>
                <p:oleObj name="Equation" r:id="rId10" imgW="428207" imgH="666100" progId="Equation.DSMT4">
                  <p:embed/>
                  <p:pic>
                    <p:nvPicPr>
                      <p:cNvPr id="0" name="Picture 6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7989" name="Equation" r:id="rId11" imgW="428207" imgH="666100" progId="Equation.DSMT4">
                  <p:embed/>
                </p:oleObj>
              </mc:Choice>
              <mc:Fallback>
                <p:oleObj name="Equation" r:id="rId11" imgW="428207" imgH="666100" progId="Equation.DSMT4">
                  <p:embed/>
                  <p:pic>
                    <p:nvPicPr>
                      <p:cNvPr id="0" name="Picture 6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340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0920" name="Equation" r:id="rId4" imgW="428207" imgH="666100" progId="Equation.DSMT4">
                  <p:embed/>
                </p:oleObj>
              </mc:Choice>
              <mc:Fallback>
                <p:oleObj name="Equation" r:id="rId4" imgW="428207" imgH="666100" progId="Equation.DSMT4">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0921" name="Equation" r:id="rId6" imgW="428207" imgH="666100" progId="Equation.DSMT4">
                  <p:embed/>
                </p:oleObj>
              </mc:Choice>
              <mc:Fallback>
                <p:oleObj name="Equation" r:id="rId6" imgW="428207" imgH="666100" progId="Equation.DSMT4">
                  <p:embed/>
                  <p:pic>
                    <p:nvPicPr>
                      <p:cNvPr id="0"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Support position setting out and installation</a:t>
            </a:r>
          </a:p>
        </p:txBody>
      </p:sp>
      <p:sp>
        <p:nvSpPr>
          <p:cNvPr id="25" name="内容占位符 2"/>
          <p:cNvSpPr txBox="1">
            <a:spLocks/>
          </p:cNvSpPr>
          <p:nvPr/>
        </p:nvSpPr>
        <p:spPr>
          <a:xfrm>
            <a:off x="360000" y="908720"/>
            <a:ext cx="8617915" cy="51845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75000"/>
              <a:buFont typeface="Wingdings" panose="05000000000000000000" pitchFamily="2" charset="2"/>
              <a:buChar char="l"/>
              <a:defRPr/>
            </a:pPr>
            <a:r>
              <a:rPr lang="en-US" altLang="zh-CN" sz="2200" dirty="0">
                <a:latin typeface="Times New Roman" pitchFamily="18" charset="0"/>
                <a:cs typeface="Times New Roman" pitchFamily="18" charset="0"/>
              </a:rPr>
              <a:t>Support </a:t>
            </a:r>
            <a:r>
              <a:rPr lang="en-US" altLang="zh-CN" sz="2200" dirty="0" smtClean="0">
                <a:latin typeface="Times New Roman" pitchFamily="18" charset="0"/>
                <a:cs typeface="Times New Roman" pitchFamily="18" charset="0"/>
              </a:rPr>
              <a:t>installation</a:t>
            </a:r>
            <a:endParaRPr lang="en-US" altLang="zh-CN" sz="2200" dirty="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solidFill>
                  <a:prstClr val="black"/>
                </a:solidFill>
                <a:latin typeface="Times New Roman" pitchFamily="18" charset="0"/>
                <a:cs typeface="Times New Roman" pitchFamily="18" charset="0"/>
              </a:rPr>
              <a:t>Support installation will begin one month later than support setting </a:t>
            </a:r>
            <a:r>
              <a:rPr lang="en-US" altLang="zh-CN" sz="1800" dirty="0" smtClean="0">
                <a:solidFill>
                  <a:prstClr val="black"/>
                </a:solidFill>
                <a:latin typeface="Times New Roman" pitchFamily="18" charset="0"/>
                <a:cs typeface="Times New Roman" pitchFamily="18" charset="0"/>
              </a:rPr>
              <a:t>out</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t>parallel with setting out</a:t>
            </a:r>
            <a:endParaRPr lang="en-US" altLang="zh-CN" sz="1800" dirty="0">
              <a:solidFill>
                <a:prstClr val="black"/>
              </a:solidFill>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first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2028,2,1—2028,9,30,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8 </a:t>
            </a:r>
            <a:r>
              <a:rPr lang="en-US" altLang="zh-CN" sz="1800" dirty="0"/>
              <a:t>groups, 8 months for </a:t>
            </a:r>
            <a:r>
              <a:rPr lang="en-US" altLang="zh-CN" sz="1800" dirty="0" smtClean="0"/>
              <a:t>collider ring,</a:t>
            </a:r>
            <a:r>
              <a:rPr lang="en-US" altLang="zh-CN" sz="1800" dirty="0" smtClean="0">
                <a:latin typeface="Times New Roman" pitchFamily="18" charset="0"/>
                <a:cs typeface="Times New Roman" pitchFamily="18" charset="0"/>
              </a:rPr>
              <a:t>  16 supports/group/day</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booster</a:t>
            </a:r>
            <a:r>
              <a:rPr lang="en-US" altLang="zh-CN" sz="1800" dirty="0" smtClean="0"/>
              <a:t>,</a:t>
            </a:r>
            <a:r>
              <a:rPr lang="en-US" altLang="zh-CN" sz="1800" dirty="0" smtClean="0">
                <a:latin typeface="Times New Roman" pitchFamily="18" charset="0"/>
                <a:cs typeface="Times New Roman" pitchFamily="18" charset="0"/>
              </a:rPr>
              <a:t>  12 </a:t>
            </a:r>
            <a:r>
              <a:rPr lang="en-US" altLang="zh-CN" sz="1800" dirty="0">
                <a:latin typeface="Times New Roman" pitchFamily="18" charset="0"/>
                <a:cs typeface="Times New Roman" pitchFamily="18" charset="0"/>
              </a:rPr>
              <a:t>supports/group/day</a:t>
            </a:r>
            <a:endParaRPr lang="en-US" altLang="zh-CN" sz="1800" dirty="0"/>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second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2029,2,1—2029,9,30, </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collider ring,</a:t>
            </a:r>
            <a:r>
              <a:rPr lang="en-US" altLang="zh-CN" sz="1800" dirty="0">
                <a:latin typeface="Times New Roman" pitchFamily="18" charset="0"/>
                <a:cs typeface="Times New Roman" pitchFamily="18" charset="0"/>
              </a:rPr>
              <a:t>  16 supports/group/day</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8 groups, 8 months for booster</a:t>
            </a:r>
            <a:r>
              <a:rPr lang="en-US" altLang="zh-CN" sz="1800" dirty="0" smtClean="0"/>
              <a:t>,</a:t>
            </a:r>
            <a:r>
              <a:rPr lang="en-US" altLang="zh-CN" sz="1800" dirty="0" smtClean="0">
                <a:latin typeface="Times New Roman" pitchFamily="18" charset="0"/>
                <a:cs typeface="Times New Roman" pitchFamily="18" charset="0"/>
              </a:rPr>
              <a:t>  </a:t>
            </a:r>
            <a:r>
              <a:rPr lang="en-US" altLang="zh-CN" sz="1800" dirty="0">
                <a:latin typeface="Times New Roman" pitchFamily="18" charset="0"/>
                <a:cs typeface="Times New Roman" pitchFamily="18" charset="0"/>
              </a:rPr>
              <a:t>12 </a:t>
            </a:r>
            <a:r>
              <a:rPr lang="en-US" altLang="zh-CN" sz="1800" dirty="0" smtClean="0">
                <a:latin typeface="Times New Roman" pitchFamily="18" charset="0"/>
                <a:cs typeface="Times New Roman" pitchFamily="18" charset="0"/>
              </a:rPr>
              <a:t>supports/group/day</a:t>
            </a:r>
            <a:endParaRPr lang="en-US" altLang="zh-CN" sz="1800" dirty="0"/>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80922" name="Equation" r:id="rId8" imgW="428207" imgH="666100" progId="Equation.DSMT4">
                  <p:embed/>
                </p:oleObj>
              </mc:Choice>
              <mc:Fallback>
                <p:oleObj name="Equation" r:id="rId8" imgW="428207" imgH="666100" progId="Equation.DSMT4">
                  <p:embed/>
                  <p:pic>
                    <p:nvPicPr>
                      <p:cNvPr id="0"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80923" name="Equation" r:id="rId9" imgW="428207" imgH="666100" progId="Equation.DSMT4">
                  <p:embed/>
                </p:oleObj>
              </mc:Choice>
              <mc:Fallback>
                <p:oleObj name="Equation" r:id="rId9" imgW="428207" imgH="666100" progId="Equation.DSMT4">
                  <p:embed/>
                  <p:pic>
                    <p:nvPicPr>
                      <p:cNvPr id="0" name="Picture 1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0924" name="Equation" r:id="rId10" imgW="428207" imgH="666100" progId="Equation.DSMT4">
                  <p:embed/>
                </p:oleObj>
              </mc:Choice>
              <mc:Fallback>
                <p:oleObj name="Equation" r:id="rId10" imgW="428207" imgH="666100" progId="Equation.DSMT4">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0925" name="Equation" r:id="rId11" imgW="428207" imgH="666100" progId="Equation.DSMT4">
                  <p:embed/>
                </p:oleObj>
              </mc:Choice>
              <mc:Fallback>
                <p:oleObj name="Equation" r:id="rId11" imgW="428207" imgH="666100" progId="Equation.DSMT4">
                  <p:embed/>
                  <p:pic>
                    <p:nvPicPr>
                      <p:cNvPr id="0"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872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08786" name="Equation" r:id="rId4" imgW="428207" imgH="666100" progId="Equation.DSMT4">
                  <p:embed/>
                </p:oleObj>
              </mc:Choice>
              <mc:Fallback>
                <p:oleObj name="Equation" r:id="rId4" imgW="428207" imgH="666100" progId="Equation.DSMT4">
                  <p:embed/>
                  <p:pic>
                    <p:nvPicPr>
                      <p:cNvPr id="0" name="Picture 7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08787" name="Equation" r:id="rId6" imgW="428207" imgH="666100" progId="Equation.DSMT4">
                  <p:embed/>
                </p:oleObj>
              </mc:Choice>
              <mc:Fallback>
                <p:oleObj name="Equation" r:id="rId6" imgW="428207" imgH="666100" progId="Equation.DSMT4">
                  <p:embed/>
                  <p:pic>
                    <p:nvPicPr>
                      <p:cNvPr id="0" name="Picture 7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solidFill>
                  <a:prstClr val="black"/>
                </a:solidFill>
                <a:latin typeface="Times New Roman" pitchFamily="18" charset="0"/>
                <a:cs typeface="Times New Roman" pitchFamily="18" charset="0"/>
              </a:rPr>
              <a:t>Ring installation </a:t>
            </a:r>
            <a:r>
              <a:rPr lang="en-US" altLang="zh-CN" sz="2400" b="1" dirty="0">
                <a:solidFill>
                  <a:prstClr val="black"/>
                </a:solidFill>
                <a:latin typeface="Times New Roman" pitchFamily="18" charset="0"/>
                <a:cs typeface="Times New Roman" pitchFamily="18" charset="0"/>
              </a:rPr>
              <a:t>and alignment</a:t>
            </a:r>
          </a:p>
        </p:txBody>
      </p:sp>
      <p:sp>
        <p:nvSpPr>
          <p:cNvPr id="25" name="内容占位符 2"/>
          <p:cNvSpPr txBox="1">
            <a:spLocks/>
          </p:cNvSpPr>
          <p:nvPr/>
        </p:nvSpPr>
        <p:spPr>
          <a:xfrm>
            <a:off x="467543" y="869395"/>
            <a:ext cx="8172457" cy="241558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mj-lt"/>
              <a:buAutoNum type="arabicPeriod" startAt="4"/>
              <a:defRPr/>
            </a:pPr>
            <a:r>
              <a:rPr lang="en-US" altLang="zh-CN" sz="2200" dirty="0" smtClean="0">
                <a:solidFill>
                  <a:prstClr val="black"/>
                </a:solidFill>
                <a:latin typeface="Times New Roman" pitchFamily="18" charset="0"/>
                <a:cs typeface="Times New Roman" pitchFamily="18" charset="0"/>
              </a:rPr>
              <a:t>Ring component </a:t>
            </a:r>
            <a:r>
              <a:rPr lang="en-US" altLang="zh-CN" sz="2200" dirty="0">
                <a:solidFill>
                  <a:prstClr val="black"/>
                </a:solidFill>
                <a:latin typeface="Times New Roman" pitchFamily="18" charset="0"/>
                <a:cs typeface="Times New Roman" pitchFamily="18" charset="0"/>
              </a:rPr>
              <a:t>installation and </a:t>
            </a:r>
            <a:r>
              <a:rPr lang="en-US" altLang="zh-CN" sz="2200" dirty="0" smtClean="0">
                <a:solidFill>
                  <a:prstClr val="black"/>
                </a:solidFill>
                <a:latin typeface="Times New Roman" pitchFamily="18" charset="0"/>
                <a:cs typeface="Times New Roman" pitchFamily="18" charset="0"/>
              </a:rPr>
              <a:t>alignment</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2000" dirty="0">
                <a:solidFill>
                  <a:prstClr val="black"/>
                </a:solidFill>
                <a:latin typeface="Times New Roman" pitchFamily="18" charset="0"/>
                <a:cs typeface="Times New Roman" pitchFamily="18" charset="0"/>
              </a:rPr>
              <a:t>Collider </a:t>
            </a:r>
            <a:r>
              <a:rPr lang="en-US" altLang="zh-CN" sz="2000" dirty="0" smtClean="0">
                <a:solidFill>
                  <a:prstClr val="black"/>
                </a:solidFill>
                <a:latin typeface="Times New Roman" pitchFamily="18" charset="0"/>
                <a:cs typeface="Times New Roman" pitchFamily="18" charset="0"/>
              </a:rPr>
              <a:t>ring  &amp;  Booster</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2000" dirty="0">
                <a:solidFill>
                  <a:prstClr val="black"/>
                </a:solidFill>
                <a:latin typeface="Times New Roman" pitchFamily="18" charset="0"/>
                <a:cs typeface="Times New Roman" pitchFamily="18" charset="0"/>
              </a:rPr>
              <a:t>Component installation will begin one month later than support </a:t>
            </a:r>
            <a:r>
              <a:rPr lang="en-US" altLang="zh-CN" sz="2000" dirty="0" smtClean="0">
                <a:solidFill>
                  <a:prstClr val="black"/>
                </a:solidFill>
                <a:latin typeface="Times New Roman" pitchFamily="18" charset="0"/>
                <a:cs typeface="Times New Roman" pitchFamily="18" charset="0"/>
              </a:rPr>
              <a:t>installation and parallel with it.</a:t>
            </a:r>
            <a:endParaRPr lang="en-US" altLang="zh-CN" sz="2000"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2000" dirty="0" smtClean="0">
                <a:solidFill>
                  <a:prstClr val="black"/>
                </a:solidFill>
                <a:latin typeface="Times New Roman" pitchFamily="18" charset="0"/>
                <a:cs typeface="Times New Roman" pitchFamily="18" charset="0"/>
              </a:rPr>
              <a:t>32 teams, 1 team: 1 installation group and 1 alignment group</a:t>
            </a:r>
          </a:p>
          <a:p>
            <a:pPr marL="758825" lvl="2" indent="-358775" eaLnBrk="1" hangingPunct="1">
              <a:spcBef>
                <a:spcPts val="600"/>
              </a:spcBef>
              <a:spcAft>
                <a:spcPts val="600"/>
              </a:spcAft>
              <a:buClr>
                <a:srgbClr val="FF0000"/>
              </a:buClr>
              <a:buSzPct val="75000"/>
              <a:buFont typeface="+mj-ea"/>
              <a:buAutoNum type="circleNumDbPlain"/>
              <a:defRPr/>
            </a:pPr>
            <a:r>
              <a:rPr lang="en-US" altLang="zh-CN" sz="2000" dirty="0" smtClean="0">
                <a:solidFill>
                  <a:prstClr val="black"/>
                </a:solidFill>
                <a:latin typeface="Times New Roman" pitchFamily="18" charset="0"/>
                <a:cs typeface="Times New Roman" pitchFamily="18" charset="0"/>
              </a:rPr>
              <a:t>Collider </a:t>
            </a:r>
            <a:r>
              <a:rPr lang="en-US" altLang="zh-CN" sz="2000" dirty="0">
                <a:solidFill>
                  <a:prstClr val="black"/>
                </a:solidFill>
                <a:latin typeface="Times New Roman" pitchFamily="18" charset="0"/>
                <a:cs typeface="Times New Roman" pitchFamily="18" charset="0"/>
              </a:rPr>
              <a:t>ring </a:t>
            </a:r>
            <a:r>
              <a:rPr lang="en-US" altLang="zh-CN" sz="2000" dirty="0" smtClean="0">
                <a:solidFill>
                  <a:prstClr val="black"/>
                </a:solidFill>
                <a:latin typeface="Times New Roman" pitchFamily="18" charset="0"/>
                <a:cs typeface="Times New Roman" pitchFamily="18" charset="0"/>
              </a:rPr>
              <a:t>component installation and alignment</a:t>
            </a: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08788" name="Equation" r:id="rId8" imgW="428207" imgH="666100" progId="Equation.DSMT4">
                  <p:embed/>
                </p:oleObj>
              </mc:Choice>
              <mc:Fallback>
                <p:oleObj name="Equation" r:id="rId8" imgW="428207" imgH="666100" progId="Equation.DSMT4">
                  <p:embed/>
                  <p:pic>
                    <p:nvPicPr>
                      <p:cNvPr id="0" name="Picture 7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08789" name="Equation" r:id="rId9" imgW="428207" imgH="666100" progId="Equation.DSMT4">
                  <p:embed/>
                </p:oleObj>
              </mc:Choice>
              <mc:Fallback>
                <p:oleObj name="Equation" r:id="rId9" imgW="428207" imgH="666100" progId="Equation.DSMT4">
                  <p:embed/>
                  <p:pic>
                    <p:nvPicPr>
                      <p:cNvPr id="0" name="Picture 7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606873614"/>
              </p:ext>
            </p:extLst>
          </p:nvPr>
        </p:nvGraphicFramePr>
        <p:xfrm>
          <a:off x="1107660" y="3573016"/>
          <a:ext cx="6120679" cy="3063592"/>
        </p:xfrm>
        <a:graphic>
          <a:graphicData uri="http://schemas.openxmlformats.org/drawingml/2006/table">
            <a:tbl>
              <a:tblPr firstRow="1" firstCol="1" bandRow="1">
                <a:tableStyleId>{5C22544A-7EE6-4342-B048-85BDC9FD1C3A}</a:tableStyleId>
              </a:tblPr>
              <a:tblGrid>
                <a:gridCol w="3530364"/>
                <a:gridCol w="2590315"/>
              </a:tblGrid>
              <a:tr h="334448">
                <a:tc>
                  <a:txBody>
                    <a:bodyPr/>
                    <a:lstStyle/>
                    <a:p>
                      <a:pPr algn="just">
                        <a:spcAft>
                          <a:spcPts val="0"/>
                        </a:spcAft>
                      </a:pPr>
                      <a:r>
                        <a:rPr lang="en-US" sz="1600" kern="100" dirty="0" smtClean="0">
                          <a:effectLst/>
                        </a:rPr>
                        <a:t>Component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Collider </a:t>
                      </a:r>
                      <a:r>
                        <a:rPr lang="en-US" sz="1600" kern="100" dirty="0" smtClean="0">
                          <a:effectLst/>
                        </a:rPr>
                        <a:t>Ring</a:t>
                      </a:r>
                      <a:endParaRPr lang="zh-CN" sz="1600" kern="100" dirty="0">
                        <a:effectLst/>
                      </a:endParaRPr>
                    </a:p>
                  </a:txBody>
                  <a:tcPr marL="68580" marR="68580" marT="0" marB="0"/>
                </a:tc>
              </a:tr>
              <a:tr h="236223">
                <a:tc>
                  <a:txBody>
                    <a:bodyPr/>
                    <a:lstStyle/>
                    <a:p>
                      <a:pPr algn="just">
                        <a:spcAft>
                          <a:spcPts val="0"/>
                        </a:spcAft>
                      </a:pPr>
                      <a:r>
                        <a:rPr lang="en-US" sz="1600" kern="100" dirty="0" smtClean="0">
                          <a:effectLst/>
                        </a:rPr>
                        <a:t>Dipole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smtClean="0">
                          <a:effectLst/>
                        </a:rPr>
                        <a:t>2546       (13006</a:t>
                      </a:r>
                      <a:r>
                        <a:rPr lang="zh-CN" altLang="en-US" sz="1600" kern="100" dirty="0" smtClean="0">
                          <a:effectLst/>
                        </a:rPr>
                        <a:t> </a:t>
                      </a:r>
                      <a:r>
                        <a:rPr lang="en-US" altLang="zh-CN" sz="1600" kern="100" dirty="0" smtClean="0">
                          <a:effectLst/>
                        </a:rPr>
                        <a:t>core</a:t>
                      </a:r>
                      <a:r>
                        <a:rPr lang="en-US" sz="1600" kern="100" dirty="0" smtClean="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err="1" smtClean="0">
                          <a:effectLst/>
                        </a:rPr>
                        <a:t>Quadrupole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a:effectLst/>
                        </a:rPr>
                        <a:t>3712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err="1" smtClean="0">
                          <a:effectLst/>
                        </a:rPr>
                        <a:t>Sextupole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a:effectLst/>
                        </a:rPr>
                        <a:t>1864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smtClean="0">
                          <a:effectLst/>
                        </a:rPr>
                        <a:t>Corrector</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a:effectLst/>
                        </a:rPr>
                        <a:t>5808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a:effectLst/>
                        </a:rPr>
                        <a:t>Superconducting Cavity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a:effectLst/>
                        </a:rPr>
                        <a:t>240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err="1" smtClean="0">
                          <a:effectLst/>
                        </a:rPr>
                        <a:t>Cryomodule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40</a:t>
                      </a:r>
                      <a:r>
                        <a:rPr lang="zh-CN" sz="1600" kern="100" dirty="0">
                          <a:effectLst/>
                        </a:rPr>
                        <a:t>（</a:t>
                      </a:r>
                      <a:r>
                        <a:rPr lang="en-US" sz="1600" kern="100" dirty="0" smtClean="0">
                          <a:effectLst/>
                        </a:rPr>
                        <a:t>11</a:t>
                      </a:r>
                      <a:r>
                        <a:rPr lang="en-US" altLang="zh-CN" sz="1600" kern="100" dirty="0" smtClean="0">
                          <a:effectLst/>
                        </a:rPr>
                        <a:t>m</a:t>
                      </a:r>
                      <a:r>
                        <a:rPr lang="zh-CN" sz="1600" kern="100" dirty="0" smtClean="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90744">
                <a:tc>
                  <a:txBody>
                    <a:bodyPr/>
                    <a:lstStyle/>
                    <a:p>
                      <a:pPr algn="just">
                        <a:spcAft>
                          <a:spcPts val="0"/>
                        </a:spcAft>
                      </a:pPr>
                      <a:r>
                        <a:rPr lang="en-US" sz="1600" kern="100" dirty="0">
                          <a:effectLst/>
                        </a:rPr>
                        <a:t>Superconducting </a:t>
                      </a:r>
                      <a:r>
                        <a:rPr lang="en-US" sz="1600" kern="100" dirty="0" err="1" smtClean="0">
                          <a:effectLst/>
                        </a:rPr>
                        <a:t>quadrupole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a:effectLst/>
                        </a:rPr>
                        <a:t>Superconducting </a:t>
                      </a:r>
                      <a:r>
                        <a:rPr lang="en-US" sz="1600" kern="100" dirty="0" err="1" smtClean="0">
                          <a:effectLst/>
                        </a:rPr>
                        <a:t>sextupole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32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smtClean="0">
                          <a:effectLst/>
                        </a:rPr>
                        <a:t>Solenoid</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a:effectLst/>
                        </a:rPr>
                        <a:t>BPM</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2910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36223">
                <a:tc>
                  <a:txBody>
                    <a:bodyPr/>
                    <a:lstStyle/>
                    <a:p>
                      <a:pPr algn="just">
                        <a:spcAft>
                          <a:spcPts val="0"/>
                        </a:spcAft>
                      </a:pPr>
                      <a:r>
                        <a:rPr lang="en-US" sz="1600" kern="100" dirty="0" smtClean="0">
                          <a:effectLst/>
                        </a:rPr>
                        <a:t>Total</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600" kern="100" dirty="0" smtClean="0">
                          <a:effectLst/>
                        </a:rPr>
                        <a:t>16976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18595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8378" name="Equation" r:id="rId4" imgW="428207" imgH="666100" progId="Equation.DSMT4">
                  <p:embed/>
                </p:oleObj>
              </mc:Choice>
              <mc:Fallback>
                <p:oleObj name="Equation" r:id="rId4" imgW="428207" imgH="666100" progId="Equation.DSMT4">
                  <p:embed/>
                  <p:pic>
                    <p:nvPicPr>
                      <p:cNvPr id="0" name="Picture 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8379" name="Equation" r:id="rId6" imgW="428207" imgH="666100" progId="Equation.DSMT4">
                  <p:embed/>
                </p:oleObj>
              </mc:Choice>
              <mc:Fallback>
                <p:oleObj name="Equation" r:id="rId6" imgW="428207" imgH="666100" progId="Equation.DSMT4">
                  <p:embed/>
                  <p:pic>
                    <p:nvPicPr>
                      <p:cNvPr id="0" name="Picture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Ring installation and alignment</a:t>
            </a:r>
          </a:p>
        </p:txBody>
      </p:sp>
      <p:sp>
        <p:nvSpPr>
          <p:cNvPr id="25" name="内容占位符 2"/>
          <p:cNvSpPr txBox="1">
            <a:spLocks/>
          </p:cNvSpPr>
          <p:nvPr/>
        </p:nvSpPr>
        <p:spPr>
          <a:xfrm>
            <a:off x="714348" y="824735"/>
            <a:ext cx="7925652" cy="37201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Installation plan</a:t>
            </a:r>
            <a:endParaRPr lang="en-US" altLang="zh-CN" sz="1800" dirty="0">
              <a:solidFill>
                <a:prstClr val="black"/>
              </a:solidFill>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308380" name="Equation" r:id="rId8" imgW="428207" imgH="666100" progId="Equation.DSMT4">
                  <p:embed/>
                </p:oleObj>
              </mc:Choice>
              <mc:Fallback>
                <p:oleObj name="Equation" r:id="rId8" imgW="428207" imgH="666100" progId="Equation.DSMT4">
                  <p:embed/>
                  <p:pic>
                    <p:nvPicPr>
                      <p:cNvPr id="0" name="Picture 9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308381" name="Equation" r:id="rId9" imgW="428207" imgH="666100" progId="Equation.DSMT4">
                  <p:embed/>
                </p:oleObj>
              </mc:Choice>
              <mc:Fallback>
                <p:oleObj name="Equation" r:id="rId9" imgW="428207" imgH="666100" progId="Equation.DSMT4">
                  <p:embed/>
                  <p:pic>
                    <p:nvPicPr>
                      <p:cNvPr id="0" name="Picture 9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8382" name="Equation" r:id="rId10" imgW="428207" imgH="666100" progId="Equation.DSMT4">
                  <p:embed/>
                </p:oleObj>
              </mc:Choice>
              <mc:Fallback>
                <p:oleObj name="Equation" r:id="rId10" imgW="428207" imgH="666100" progId="Equation.DSMT4">
                  <p:embed/>
                  <p:pic>
                    <p:nvPicPr>
                      <p:cNvPr id="0" name="Picture 9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8383" name="Equation" r:id="rId11" imgW="428207" imgH="666100" progId="Equation.DSMT4">
                  <p:embed/>
                </p:oleObj>
              </mc:Choice>
              <mc:Fallback>
                <p:oleObj name="Equation" r:id="rId11" imgW="428207" imgH="666100" progId="Equation.DSMT4">
                  <p:embed/>
                  <p:pic>
                    <p:nvPicPr>
                      <p:cNvPr id="0" name="Picture 9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690167" y="5013176"/>
            <a:ext cx="7870066" cy="144016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a:solidFill>
                  <a:prstClr val="black"/>
                </a:solidFill>
                <a:latin typeface="Times New Roman" pitchFamily="18" charset="0"/>
                <a:cs typeface="Times New Roman" pitchFamily="18" charset="0"/>
              </a:rPr>
              <a:t>first 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Suppose component amount is half of the total.</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2028,3,1—2029,2,28,    12 months, 16 </a:t>
            </a:r>
            <a:r>
              <a:rPr lang="en-US" altLang="zh-CN" sz="1800" dirty="0"/>
              <a:t>teams</a:t>
            </a:r>
          </a:p>
          <a:p>
            <a:pPr marL="758825" lvl="2" indent="-358775" eaLnBrk="1" hangingPunct="1">
              <a:spcBef>
                <a:spcPts val="600"/>
              </a:spcBef>
              <a:spcAft>
                <a:spcPts val="600"/>
              </a:spcAft>
              <a:buClr>
                <a:srgbClr val="FF0000"/>
              </a:buClr>
              <a:buSzPct val="80000"/>
              <a:buFont typeface="Wingdings" pitchFamily="2" charset="2"/>
              <a:buChar char="Ø"/>
              <a:defRPr/>
            </a:pPr>
            <a:endParaRPr lang="en-US" altLang="zh-CN" sz="1400" dirty="0"/>
          </a:p>
        </p:txBody>
      </p:sp>
      <p:graphicFrame>
        <p:nvGraphicFramePr>
          <p:cNvPr id="2" name="表格 1"/>
          <p:cNvGraphicFramePr>
            <a:graphicFrameLocks noGrp="1"/>
          </p:cNvGraphicFramePr>
          <p:nvPr>
            <p:extLst>
              <p:ext uri="{D42A27DB-BD31-4B8C-83A1-F6EECF244321}">
                <p14:modId xmlns:p14="http://schemas.microsoft.com/office/powerpoint/2010/main" val="3371153152"/>
              </p:ext>
            </p:extLst>
          </p:nvPr>
        </p:nvGraphicFramePr>
        <p:xfrm>
          <a:off x="1041635" y="1196752"/>
          <a:ext cx="6552729" cy="3840480"/>
        </p:xfrm>
        <a:graphic>
          <a:graphicData uri="http://schemas.openxmlformats.org/drawingml/2006/table">
            <a:tbl>
              <a:tblPr firstRow="1" firstCol="1" bandRow="1">
                <a:tableStyleId>{5C22544A-7EE6-4342-B048-85BDC9FD1C3A}</a:tableStyleId>
              </a:tblPr>
              <a:tblGrid>
                <a:gridCol w="2059209"/>
                <a:gridCol w="2045248"/>
                <a:gridCol w="1296144"/>
                <a:gridCol w="1152128"/>
              </a:tblGrid>
              <a:tr h="0">
                <a:tc gridSpan="4">
                  <a:txBody>
                    <a:bodyPr/>
                    <a:lstStyle/>
                    <a:p>
                      <a:pPr algn="just">
                        <a:spcAft>
                          <a:spcPts val="0"/>
                        </a:spcAft>
                      </a:pPr>
                      <a:r>
                        <a:rPr lang="en-US" altLang="zh-CN" sz="1800" kern="100" dirty="0" smtClean="0">
                          <a:effectLst/>
                        </a:rPr>
                        <a:t>Collider ring</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a:txBody>
                    <a:bodyPr/>
                    <a:lstStyle/>
                    <a:p>
                      <a:pPr algn="ctr"/>
                      <a:r>
                        <a:rPr lang="en-US" altLang="zh-CN" sz="1800" dirty="0" smtClean="0"/>
                        <a:t>Component</a:t>
                      </a:r>
                      <a:endParaRPr lang="zh-CN" altLang="en-US" sz="1800" dirty="0"/>
                    </a:p>
                  </a:txBody>
                  <a:tcPr marL="68580" marR="68580" marT="0" marB="0"/>
                </a:tc>
                <a:tc>
                  <a:txBody>
                    <a:bodyPr/>
                    <a:lstStyle/>
                    <a:p>
                      <a:pPr algn="ctr"/>
                      <a:r>
                        <a:rPr lang="en-US" altLang="zh-CN" sz="1800" dirty="0" smtClean="0"/>
                        <a:t>Piece  (1</a:t>
                      </a:r>
                      <a:r>
                        <a:rPr lang="en-US" altLang="zh-CN" sz="1800" baseline="0" dirty="0" smtClean="0"/>
                        <a:t> team / day)</a:t>
                      </a:r>
                      <a:endParaRPr lang="zh-CN" altLang="en-US" sz="1800" dirty="0"/>
                    </a:p>
                  </a:txBody>
                  <a:tcPr marL="68580" marR="68580" marT="0" marB="0"/>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Team</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altLang="zh-CN" sz="1800" dirty="0" smtClean="0"/>
                        <a:t>Month</a:t>
                      </a:r>
                      <a:endParaRPr lang="zh-CN" altLang="en-US" sz="1800" dirty="0"/>
                    </a:p>
                  </a:txBody>
                  <a:tcPr marL="68580" marR="68580" marT="0" marB="0"/>
                </a:tc>
              </a:tr>
              <a:tr h="0">
                <a:tc>
                  <a:txBody>
                    <a:bodyPr/>
                    <a:lstStyle/>
                    <a:p>
                      <a:pPr algn="ctr"/>
                      <a:r>
                        <a:rPr lang="en-US" altLang="zh-CN" sz="1800" b="1" kern="100" dirty="0" smtClean="0">
                          <a:solidFill>
                            <a:schemeClr val="lt1"/>
                          </a:solidFill>
                          <a:latin typeface="+mn-lt"/>
                          <a:ea typeface="+mn-ea"/>
                          <a:cs typeface="+mn-cs"/>
                        </a:rPr>
                        <a:t>Dipole</a:t>
                      </a:r>
                      <a:endParaRPr lang="zh-CN" altLang="en-US" sz="1800" b="1" kern="100" dirty="0">
                        <a:solidFill>
                          <a:schemeClr val="lt1"/>
                        </a:solidFill>
                        <a:latin typeface="+mn-lt"/>
                        <a:ea typeface="+mn-ea"/>
                        <a:cs typeface="+mn-cs"/>
                      </a:endParaRPr>
                    </a:p>
                  </a:txBody>
                  <a:tcPr marL="68580" marR="68580" marT="0" marB="0"/>
                </a:tc>
                <a:tc>
                  <a:txBody>
                    <a:bodyPr/>
                    <a:lstStyle/>
                    <a:p>
                      <a:pPr algn="ctr">
                        <a:spcAft>
                          <a:spcPts val="0"/>
                        </a:spcAft>
                      </a:pPr>
                      <a:r>
                        <a:rPr lang="en-US" sz="1800" kern="100" dirty="0">
                          <a:effectLst/>
                        </a:rPr>
                        <a:t>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a:effectLst/>
                        </a:rPr>
                        <a:t>16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16.3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marL="0" algn="ctr" defTabSz="914400" rtl="0" eaLnBrk="1" latinLnBrk="0" hangingPunct="1"/>
                      <a:r>
                        <a:rPr lang="en-US" altLang="zh-CN" sz="1800" b="1" kern="100" dirty="0" smtClean="0">
                          <a:solidFill>
                            <a:schemeClr val="lt1"/>
                          </a:solidFill>
                          <a:latin typeface="+mn-lt"/>
                          <a:ea typeface="+mn-ea"/>
                          <a:cs typeface="+mn-cs"/>
                        </a:rPr>
                        <a:t>Quadrupole</a:t>
                      </a:r>
                      <a:endParaRPr lang="zh-CN" altLang="en-US" sz="1800" b="1" kern="100" dirty="0">
                        <a:solidFill>
                          <a:schemeClr val="lt1"/>
                        </a:solidFill>
                        <a:latin typeface="+mn-lt"/>
                        <a:ea typeface="+mn-ea"/>
                        <a:cs typeface="+mn-cs"/>
                      </a:endParaRPr>
                    </a:p>
                  </a:txBody>
                  <a:tcPr marL="68580" marR="68580" marT="0" marB="0"/>
                </a:tc>
                <a:tc>
                  <a:txBody>
                    <a:bodyPr/>
                    <a:lstStyle/>
                    <a:p>
                      <a:pPr algn="ctr">
                        <a:spcAft>
                          <a:spcPts val="0"/>
                        </a:spcAft>
                      </a:pPr>
                      <a:r>
                        <a:rPr lang="en-US" sz="1800" kern="100" dirty="0">
                          <a:effectLst/>
                        </a:rPr>
                        <a:t>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a:effectLst/>
                        </a:rPr>
                        <a:t>8</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4.7</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r>
                        <a:rPr lang="en-US" altLang="zh-CN" sz="1800" kern="100" dirty="0" err="1" smtClean="0"/>
                        <a:t>Sextupole</a:t>
                      </a:r>
                      <a:endParaRPr lang="zh-CN" altLang="en-US" sz="1800" dirty="0"/>
                    </a:p>
                  </a:txBody>
                  <a:tcPr marL="68580" marR="68580" marT="0" marB="0"/>
                </a:tc>
                <a:tc>
                  <a:txBody>
                    <a:bodyPr/>
                    <a:lstStyle/>
                    <a:p>
                      <a:pPr algn="ctr">
                        <a:spcAft>
                          <a:spcPts val="0"/>
                        </a:spcAft>
                      </a:pPr>
                      <a:r>
                        <a:rPr lang="en-US" sz="1800" kern="100" dirty="0">
                          <a:effectLst/>
                        </a:rPr>
                        <a:t>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a:effectLst/>
                        </a:rPr>
                        <a:t>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3.2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r>
                        <a:rPr lang="en-US" altLang="zh-CN" sz="1800" kern="100" dirty="0" smtClean="0">
                          <a:effectLst/>
                        </a:rPr>
                        <a:t>Corrector</a:t>
                      </a:r>
                      <a:endParaRPr lang="zh-CN" altLang="en-US" sz="1800" dirty="0"/>
                    </a:p>
                  </a:txBody>
                  <a:tcPr marL="68580" marR="68580" marT="0" marB="0"/>
                </a:tc>
                <a:tc>
                  <a:txBody>
                    <a:bodyPr/>
                    <a:lstStyle/>
                    <a:p>
                      <a:pPr algn="ctr">
                        <a:spcAft>
                          <a:spcPts val="0"/>
                        </a:spcAft>
                      </a:pPr>
                      <a:r>
                        <a:rPr lang="en-US" sz="1800" kern="100" dirty="0">
                          <a:effectLst/>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dirty="0">
                          <a:effectLst/>
                        </a:rPr>
                        <a:t>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4.9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r>
                        <a:rPr lang="en-US" altLang="zh-CN" sz="1800" kern="100" dirty="0" err="1" smtClean="0">
                          <a:effectLst/>
                        </a:rPr>
                        <a:t>Cryomodule</a:t>
                      </a:r>
                      <a:endParaRPr lang="zh-CN" altLang="en-US" sz="1800" dirty="0"/>
                    </a:p>
                  </a:txBody>
                  <a:tcPr marL="68580" marR="68580" marT="0" marB="0"/>
                </a:tc>
                <a:tc>
                  <a:txBody>
                    <a:bodyPr/>
                    <a:lstStyle/>
                    <a:p>
                      <a:pPr algn="ctr">
                        <a:spcAft>
                          <a:spcPts val="0"/>
                        </a:spcAft>
                      </a:pPr>
                      <a:r>
                        <a:rPr lang="en-US" sz="1800" kern="100" dirty="0">
                          <a:effectLst/>
                        </a:rPr>
                        <a: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dirty="0">
                          <a:effectLst/>
                        </a:rPr>
                        <a:t>1</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4">
                  <a:txBody>
                    <a:bodyPr/>
                    <a:lstStyle/>
                    <a:p>
                      <a:pPr algn="ctr">
                        <a:spcAft>
                          <a:spcPts val="0"/>
                        </a:spcAft>
                      </a:pPr>
                      <a:endParaRPr lang="en-US" sz="1800" kern="100" dirty="0" smtClean="0">
                        <a:effectLst/>
                      </a:endParaRPr>
                    </a:p>
                    <a:p>
                      <a:pPr algn="ctr">
                        <a:spcAft>
                          <a:spcPts val="0"/>
                        </a:spcAft>
                      </a:pPr>
                      <a:endParaRPr lang="en-US" sz="1800" kern="100" dirty="0" smtClean="0">
                        <a:effectLst/>
                      </a:endParaRPr>
                    </a:p>
                    <a:p>
                      <a:pPr algn="ctr">
                        <a:spcAft>
                          <a:spcPts val="0"/>
                        </a:spcAft>
                      </a:pPr>
                      <a:r>
                        <a:rPr lang="en-US" sz="1800" kern="100" dirty="0" smtClean="0">
                          <a:effectLst/>
                        </a:rPr>
                        <a:t>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kern="100" dirty="0">
                          <a:effectLst/>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en-US" sz="1800" kern="100" dirty="0">
                          <a:effectLst/>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just">
                        <a:spcAft>
                          <a:spcPts val="0"/>
                        </a:spcAft>
                      </a:pPr>
                      <a:r>
                        <a:rPr lang="en-US" altLang="zh-CN" sz="1800" kern="100" dirty="0" smtClean="0">
                          <a:effectLst/>
                        </a:rPr>
                        <a:t>Superconducting quadrupole</a:t>
                      </a:r>
                      <a:endParaRPr lang="zh-CN" altLang="zh-CN" sz="18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rowSpan="3">
                  <a:txBody>
                    <a:bodyPr/>
                    <a:lstStyle/>
                    <a:p>
                      <a:pPr algn="ctr">
                        <a:spcAft>
                          <a:spcPts val="0"/>
                        </a:spcAft>
                      </a:pPr>
                      <a:r>
                        <a:rPr lang="en-US" sz="1800" kern="100" dirty="0">
                          <a:effectLst/>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pPr algn="just">
                        <a:spcAft>
                          <a:spcPts val="0"/>
                        </a:spcAft>
                      </a:pP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just">
                        <a:spcAft>
                          <a:spcPts val="0"/>
                        </a:spcAft>
                      </a:pPr>
                      <a:r>
                        <a:rPr lang="en-US" altLang="zh-CN" sz="1800" kern="100" dirty="0" smtClean="0">
                          <a:effectLst/>
                        </a:rPr>
                        <a:t>Superconducting </a:t>
                      </a:r>
                      <a:r>
                        <a:rPr lang="en-US" altLang="zh-CN" sz="1800" kern="100" dirty="0" err="1" smtClean="0">
                          <a:effectLst/>
                        </a:rPr>
                        <a:t>sextupole</a:t>
                      </a:r>
                      <a:endParaRPr lang="zh-CN" altLang="zh-CN" sz="18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vMerge="1">
                  <a:txBody>
                    <a:bodyPr/>
                    <a:lstStyle/>
                    <a:p>
                      <a:endParaRPr lang="zh-CN" altLang="en-US"/>
                    </a:p>
                  </a:txBody>
                  <a:tcPr/>
                </a:tc>
                <a:tc vMerge="1">
                  <a:txBody>
                    <a:bodyPr/>
                    <a:lstStyle/>
                    <a:p>
                      <a:pPr algn="just">
                        <a:spcAft>
                          <a:spcPts val="0"/>
                        </a:spcAft>
                      </a:pP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r>
                        <a:rPr lang="en-US" altLang="zh-CN" sz="1800" kern="100" dirty="0" smtClean="0">
                          <a:effectLst/>
                        </a:rPr>
                        <a:t>Solenoid</a:t>
                      </a:r>
                      <a:endParaRPr lang="zh-CN" altLang="en-US" sz="1800" dirty="0"/>
                    </a:p>
                  </a:txBody>
                  <a:tcPr marL="68580" marR="68580" marT="0" marB="0"/>
                </a:tc>
                <a:tc>
                  <a:txBody>
                    <a:bodyPr/>
                    <a:lstStyle/>
                    <a:p>
                      <a:pPr algn="ctr">
                        <a:spcAft>
                          <a:spcPts val="0"/>
                        </a:spcAft>
                      </a:pPr>
                      <a:r>
                        <a:rPr lang="en-US" sz="1800" kern="100" dirty="0">
                          <a:effectLst/>
                        </a:rPr>
                        <a:t>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vMerge="1">
                  <a:txBody>
                    <a:bodyPr/>
                    <a:lstStyle/>
                    <a:p>
                      <a:endParaRPr lang="zh-CN" altLang="en-US"/>
                    </a:p>
                  </a:txBody>
                  <a:tcPr/>
                </a:tc>
                <a:tc vMerge="1">
                  <a:txBody>
                    <a:bodyPr/>
                    <a:lstStyle/>
                    <a:p>
                      <a:pPr algn="just">
                        <a:spcAft>
                          <a:spcPts val="0"/>
                        </a:spcAft>
                      </a:pP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137160">
                <a:tc>
                  <a:txBody>
                    <a:bodyPr/>
                    <a:lstStyle/>
                    <a:p>
                      <a:pPr algn="ctr">
                        <a:spcAft>
                          <a:spcPts val="0"/>
                        </a:spcAft>
                      </a:pPr>
                      <a:r>
                        <a:rPr lang="en-US" sz="1800" kern="100" dirty="0">
                          <a:effectLst/>
                        </a:rPr>
                        <a:t>BPM</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800" kern="100">
                          <a:effectLst/>
                        </a:rPr>
                        <a:t>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3.2</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137160">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Total</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16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altLang="zh-CN" sz="1800" kern="100" dirty="0" smtClean="0">
                          <a:effectLst/>
                          <a:latin typeface="Calibri" panose="020F0502020204030204" pitchFamily="34" charset="0"/>
                          <a:ea typeface="宋体" panose="02010600030101010101" pitchFamily="2" charset="-122"/>
                          <a:cs typeface="Times New Roman" panose="02020603050405020304" pitchFamily="18" charset="0"/>
                        </a:rPr>
                        <a:t>24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10388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1878" name="Equation" r:id="rId4" imgW="428207" imgH="666100" progId="Equation.DSMT4">
                  <p:embed/>
                </p:oleObj>
              </mc:Choice>
              <mc:Fallback>
                <p:oleObj name="Equation" r:id="rId4" imgW="428207" imgH="666100" progId="Equation.DSMT4">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1879" name="Equation" r:id="rId6" imgW="428207" imgH="666100" progId="Equation.DSMT4">
                  <p:embed/>
                </p:oleObj>
              </mc:Choice>
              <mc:Fallback>
                <p:oleObj name="Equation" r:id="rId6" imgW="428207" imgH="666100" progId="Equation.DSMT4">
                  <p:embed/>
                  <p:pic>
                    <p:nvPicPr>
                      <p:cNvPr id="0" name="Picture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Ring installation and alignment</a:t>
            </a: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81880" name="Equation" r:id="rId8" imgW="428207" imgH="666100" progId="Equation.DSMT4">
                  <p:embed/>
                </p:oleObj>
              </mc:Choice>
              <mc:Fallback>
                <p:oleObj name="Equation" r:id="rId8" imgW="428207" imgH="666100" progId="Equation.DSMT4">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81881" name="Equation" r:id="rId9" imgW="428207" imgH="666100" progId="Equation.DSMT4">
                  <p:embed/>
                </p:oleObj>
              </mc:Choice>
              <mc:Fallback>
                <p:oleObj name="Equation" r:id="rId9" imgW="428207" imgH="666100" progId="Equation.DSMT4">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1882" name="Equation" r:id="rId10" imgW="428207" imgH="666100" progId="Equation.DSMT4">
                  <p:embed/>
                </p:oleObj>
              </mc:Choice>
              <mc:Fallback>
                <p:oleObj name="Equation" r:id="rId10" imgW="428207" imgH="666100" progId="Equation.DSMT4">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1883" name="Equation" r:id="rId11" imgW="428207" imgH="666100" progId="Equation.DSMT4">
                  <p:embed/>
                </p:oleObj>
              </mc:Choice>
              <mc:Fallback>
                <p:oleObj name="Equation" r:id="rId11" imgW="428207" imgH="666100" progId="Equation.DSMT4">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769934" y="980728"/>
            <a:ext cx="7870066" cy="144016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second </a:t>
            </a:r>
            <a:r>
              <a:rPr lang="en-US" altLang="zh-CN" sz="2200" dirty="0">
                <a:solidFill>
                  <a:prstClr val="black"/>
                </a:solidFill>
                <a:latin typeface="Times New Roman" pitchFamily="18" charset="0"/>
                <a:cs typeface="Times New Roman" pitchFamily="18" charset="0"/>
              </a:rPr>
              <a:t>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2029,3,1—2030,2,28,    12 months</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16 teams</a:t>
            </a:r>
            <a:endParaRPr lang="en-US" altLang="zh-CN" sz="1800" dirty="0" smtClean="0">
              <a:solidFill>
                <a:prstClr val="black"/>
              </a:solidFill>
              <a:latin typeface="Times New Roman" pitchFamily="18" charset="0"/>
              <a:cs typeface="Times New Roman" pitchFamily="18" charset="0"/>
            </a:endParaRPr>
          </a:p>
        </p:txBody>
      </p:sp>
      <p:sp>
        <p:nvSpPr>
          <p:cNvPr id="14" name="内容占位符 2"/>
          <p:cNvSpPr txBox="1">
            <a:spLocks/>
          </p:cNvSpPr>
          <p:nvPr/>
        </p:nvSpPr>
        <p:spPr>
          <a:xfrm>
            <a:off x="609174" y="2335376"/>
            <a:ext cx="7925652" cy="55611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mj-ea"/>
              <a:buAutoNum type="circleNumDbPlain" startAt="2"/>
              <a:defRPr/>
            </a:pPr>
            <a:r>
              <a:rPr lang="en-US" altLang="zh-CN" sz="2000" dirty="0" smtClean="0">
                <a:solidFill>
                  <a:prstClr val="black"/>
                </a:solidFill>
                <a:latin typeface="Times New Roman" pitchFamily="18" charset="0"/>
                <a:cs typeface="Times New Roman" pitchFamily="18" charset="0"/>
              </a:rPr>
              <a:t>Booster component </a:t>
            </a:r>
            <a:r>
              <a:rPr lang="en-US" altLang="zh-CN" sz="2000" dirty="0">
                <a:solidFill>
                  <a:prstClr val="black"/>
                </a:solidFill>
                <a:latin typeface="Times New Roman" pitchFamily="18" charset="0"/>
                <a:cs typeface="Times New Roman" pitchFamily="18" charset="0"/>
              </a:rPr>
              <a:t>installation and </a:t>
            </a:r>
            <a:r>
              <a:rPr lang="en-US" altLang="zh-CN" sz="2000" dirty="0" smtClean="0">
                <a:solidFill>
                  <a:prstClr val="black"/>
                </a:solidFill>
                <a:latin typeface="Times New Roman" pitchFamily="18" charset="0"/>
                <a:cs typeface="Times New Roman" pitchFamily="18" charset="0"/>
              </a:rPr>
              <a:t>alignment</a:t>
            </a:r>
          </a:p>
        </p:txBody>
      </p:sp>
      <p:graphicFrame>
        <p:nvGraphicFramePr>
          <p:cNvPr id="15" name="表格 14"/>
          <p:cNvGraphicFramePr>
            <a:graphicFrameLocks noGrp="1"/>
          </p:cNvGraphicFramePr>
          <p:nvPr>
            <p:extLst>
              <p:ext uri="{D42A27DB-BD31-4B8C-83A1-F6EECF244321}">
                <p14:modId xmlns:p14="http://schemas.microsoft.com/office/powerpoint/2010/main" val="947030574"/>
              </p:ext>
            </p:extLst>
          </p:nvPr>
        </p:nvGraphicFramePr>
        <p:xfrm>
          <a:off x="1113644" y="2996952"/>
          <a:ext cx="6408711" cy="2926080"/>
        </p:xfrm>
        <a:graphic>
          <a:graphicData uri="http://schemas.openxmlformats.org/drawingml/2006/table">
            <a:tbl>
              <a:tblPr firstRow="1" firstCol="1" bandRow="1">
                <a:tableStyleId>{5C22544A-7EE6-4342-B048-85BDC9FD1C3A}</a:tableStyleId>
              </a:tblPr>
              <a:tblGrid>
                <a:gridCol w="1304562"/>
                <a:gridCol w="1276037"/>
                <a:gridCol w="1883897"/>
                <a:gridCol w="792088"/>
                <a:gridCol w="1152127"/>
              </a:tblGrid>
              <a:tr h="0">
                <a:tc gridSpan="5">
                  <a:txBody>
                    <a:bodyPr/>
                    <a:lstStyle/>
                    <a:p>
                      <a:pPr algn="just">
                        <a:spcAft>
                          <a:spcPts val="0"/>
                        </a:spcAft>
                      </a:pPr>
                      <a:r>
                        <a:rPr lang="en-US" altLang="zh-CN" sz="1600" kern="100" dirty="0" smtClean="0">
                          <a:effectLst/>
                        </a:rPr>
                        <a:t>Booster</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0">
                <a:tc>
                  <a:txBody>
                    <a:bodyPr/>
                    <a:lstStyle/>
                    <a:p>
                      <a:pPr algn="ctr">
                        <a:spcAft>
                          <a:spcPts val="0"/>
                        </a:spcAft>
                      </a:pPr>
                      <a:r>
                        <a:rPr lang="en-US" altLang="zh-CN" sz="1600" kern="100" dirty="0" smtClean="0">
                          <a:effectLst/>
                        </a:rPr>
                        <a:t>Component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altLang="zh-CN" sz="1600" kern="100" dirty="0" smtClean="0">
                          <a:effectLst/>
                        </a:rPr>
                        <a:t>Number</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altLang="zh-CN" sz="1600" dirty="0" smtClean="0"/>
                        <a:t>Piece  (1</a:t>
                      </a:r>
                      <a:r>
                        <a:rPr lang="en-US" altLang="zh-CN" sz="1600" baseline="0" dirty="0" smtClean="0"/>
                        <a:t> team / day)</a:t>
                      </a:r>
                      <a:endParaRPr lang="zh-CN" altLang="en-US" sz="1600" dirty="0"/>
                    </a:p>
                  </a:txBody>
                  <a:tcPr marL="68580" marR="68580" marT="0" marB="0"/>
                </a:tc>
                <a:tc>
                  <a:txBody>
                    <a:bodyPr/>
                    <a:lstStyle/>
                    <a:p>
                      <a:pPr algn="ctr"/>
                      <a:r>
                        <a:rPr lang="en-US" altLang="zh-CN" sz="1600" dirty="0" smtClean="0"/>
                        <a:t>Team</a:t>
                      </a:r>
                      <a:endParaRPr lang="zh-CN" altLang="en-US" sz="1600" dirty="0"/>
                    </a:p>
                  </a:txBody>
                  <a:tcPr marL="68580" marR="68580" marT="0" marB="0"/>
                </a:tc>
                <a:tc>
                  <a:txBody>
                    <a:bodyPr/>
                    <a:lstStyle/>
                    <a:p>
                      <a:pPr algn="ctr"/>
                      <a:r>
                        <a:rPr lang="en-US" altLang="zh-CN" sz="1600" dirty="0" smtClean="0"/>
                        <a:t>Month</a:t>
                      </a:r>
                      <a:endParaRPr lang="zh-CN" altLang="en-US" sz="1600" dirty="0"/>
                    </a:p>
                  </a:txBody>
                  <a:tcPr marL="68580" marR="68580" marT="0" marB="0"/>
                </a:tc>
              </a:tr>
              <a:tr h="0">
                <a:tc>
                  <a:txBody>
                    <a:bodyPr/>
                    <a:lstStyle/>
                    <a:p>
                      <a:pPr algn="ctr">
                        <a:spcAft>
                          <a:spcPts val="0"/>
                        </a:spcAft>
                      </a:pPr>
                      <a:r>
                        <a:rPr lang="en-US" altLang="zh-CN" sz="1600" kern="100" dirty="0" smtClean="0">
                          <a:effectLst/>
                        </a:rPr>
                        <a:t>Dipole</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16320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16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20.4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smtClean="0">
                          <a:effectLst/>
                        </a:rPr>
                        <a:t>Quadrupole</a:t>
                      </a:r>
                      <a:endParaRPr lang="zh-CN" altLang="zh-CN" sz="16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2036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2.6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err="1" smtClean="0">
                          <a:effectLst/>
                        </a:rPr>
                        <a:t>Sextupole</a:t>
                      </a:r>
                      <a:endParaRPr lang="zh-CN" altLang="zh-CN" sz="16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640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1.6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smtClean="0">
                          <a:effectLst/>
                        </a:rPr>
                        <a:t>Corrector</a:t>
                      </a:r>
                      <a:endParaRPr lang="zh-CN" altLang="zh-CN" sz="16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600" kern="100">
                          <a:effectLst/>
                        </a:rPr>
                        <a:t>1600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1.4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err="1" smtClean="0">
                          <a:effectLst/>
                        </a:rPr>
                        <a:t>Cryomodule</a:t>
                      </a:r>
                      <a:endParaRPr lang="zh-CN" altLang="zh-CN" sz="16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600" kern="100">
                          <a:effectLst/>
                        </a:rPr>
                        <a:t>12</a:t>
                      </a:r>
                      <a:r>
                        <a:rPr lang="zh-CN" sz="1600" kern="100">
                          <a:effectLst/>
                        </a:rPr>
                        <a:t>（</a:t>
                      </a:r>
                      <a:r>
                        <a:rPr lang="en-US" sz="1600" kern="100">
                          <a:effectLst/>
                        </a:rPr>
                        <a:t>12</a:t>
                      </a:r>
                      <a:r>
                        <a:rPr lang="zh-CN" sz="1600" kern="100">
                          <a:effectLst/>
                        </a:rPr>
                        <a:t>米）</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3">
                  <a:txBody>
                    <a:bodyPr/>
                    <a:lstStyle/>
                    <a:p>
                      <a:pPr algn="ctr">
                        <a:spcAft>
                          <a:spcPts val="0"/>
                        </a:spcAft>
                      </a:pPr>
                      <a:endParaRPr lang="en-US" sz="1600" kern="100" dirty="0" smtClean="0">
                        <a:effectLst/>
                      </a:endParaRPr>
                    </a:p>
                    <a:p>
                      <a:pPr algn="ctr">
                        <a:spcAft>
                          <a:spcPts val="0"/>
                        </a:spcAft>
                      </a:pPr>
                      <a:r>
                        <a:rPr lang="en-US" sz="1600" kern="100" dirty="0" smtClean="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3">
                  <a:txBody>
                    <a:bodyPr/>
                    <a:lstStyle/>
                    <a:p>
                      <a:pPr algn="ctr">
                        <a:spcAft>
                          <a:spcPts val="0"/>
                        </a:spcAft>
                      </a:pPr>
                      <a:endParaRPr lang="en-US" altLang="zh-CN" sz="1600" kern="100" dirty="0" smtClean="0">
                        <a:effectLst/>
                      </a:endParaRPr>
                    </a:p>
                    <a:p>
                      <a:pPr algn="ctr">
                        <a:spcAft>
                          <a:spcPts val="0"/>
                        </a:spcAft>
                      </a:pPr>
                      <a:r>
                        <a:rPr lang="en-US" altLang="zh-CN" sz="1600" kern="100" dirty="0" smtClean="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smtClean="0">
                          <a:effectLst/>
                        </a:rPr>
                        <a:t>Septum Magnet</a:t>
                      </a:r>
                      <a:endParaRPr lang="zh-CN" altLang="zh-CN" sz="1600" kern="1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gn="ctr">
                        <a:spcAft>
                          <a:spcPts val="0"/>
                        </a:spcAft>
                      </a:pPr>
                      <a:r>
                        <a:rPr lang="en-US" sz="1600" kern="100">
                          <a:effectLst/>
                        </a:rPr>
                        <a:t>144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vMerge="1">
                  <a:txBody>
                    <a:bodyPr/>
                    <a:lstStyle/>
                    <a:p>
                      <a:pPr algn="just">
                        <a:spcAft>
                          <a:spcPts val="0"/>
                        </a:spcAft>
                      </a:pP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167640">
                <a:tc>
                  <a:txBody>
                    <a:bodyPr/>
                    <a:lstStyle/>
                    <a:p>
                      <a:pPr algn="ctr">
                        <a:spcAft>
                          <a:spcPts val="0"/>
                        </a:spcAft>
                      </a:pPr>
                      <a:r>
                        <a:rPr lang="en-US" sz="1600" kern="100">
                          <a:effectLst/>
                        </a:rPr>
                        <a:t>Kicker</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22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vMerge="1">
                  <a:txBody>
                    <a:bodyPr/>
                    <a:lstStyle/>
                    <a:p>
                      <a:pPr algn="just">
                        <a:spcAft>
                          <a:spcPts val="0"/>
                        </a:spcAft>
                      </a:pP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sz="1600" kern="100">
                          <a:effectLst/>
                        </a:rPr>
                        <a:t>BPM</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1900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a:effectLst/>
                        </a:rPr>
                        <a:t>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a:effectLst/>
                        </a:rPr>
                        <a:t>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1.6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0">
                <a:tc>
                  <a:txBody>
                    <a:bodyPr/>
                    <a:lstStyle/>
                    <a:p>
                      <a:pPr algn="ctr">
                        <a:spcAft>
                          <a:spcPts val="0"/>
                        </a:spcAft>
                      </a:pPr>
                      <a:r>
                        <a:rPr lang="en-US" altLang="zh-CN" sz="1600" kern="100" dirty="0" smtClean="0">
                          <a:effectLst/>
                        </a:rPr>
                        <a:t>Total</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 </a:t>
                      </a:r>
                      <a:r>
                        <a:rPr lang="en-US" sz="1600" kern="100" dirty="0" smtClean="0">
                          <a:effectLst/>
                        </a:rPr>
                        <a:t>22674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c>
                  <a:txBody>
                    <a:bodyPr/>
                    <a:lstStyle/>
                    <a:p>
                      <a:pPr algn="ctr">
                        <a:spcAft>
                          <a:spcPts val="0"/>
                        </a:spcAft>
                      </a:pPr>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16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100" dirty="0">
                          <a:effectLst/>
                        </a:rPr>
                        <a:t>24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7956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1862" name="Equation" r:id="rId4" imgW="428207" imgH="666100" progId="Equation.DSMT4">
                  <p:embed/>
                </p:oleObj>
              </mc:Choice>
              <mc:Fallback>
                <p:oleObj name="Equation" r:id="rId4" imgW="428207" imgH="666100" progId="Equation.DSMT4">
                  <p:embed/>
                  <p:pic>
                    <p:nvPicPr>
                      <p:cNvPr id="0" name="Picture 7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1863" name="Equation" r:id="rId6" imgW="428207" imgH="666100" progId="Equation.DSMT4">
                  <p:embed/>
                </p:oleObj>
              </mc:Choice>
              <mc:Fallback>
                <p:oleObj name="Equation" r:id="rId6" imgW="428207" imgH="666100" progId="Equation.DSMT4">
                  <p:embed/>
                  <p:pic>
                    <p:nvPicPr>
                      <p:cNvPr id="0" name="Picture 7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Ring </a:t>
            </a:r>
            <a:r>
              <a:rPr lang="en-US" altLang="zh-CN" sz="2400" b="1" dirty="0" smtClean="0">
                <a:solidFill>
                  <a:prstClr val="black"/>
                </a:solidFill>
                <a:latin typeface="Times New Roman" pitchFamily="18" charset="0"/>
                <a:cs typeface="Times New Roman" pitchFamily="18" charset="0"/>
              </a:rPr>
              <a:t>installation </a:t>
            </a:r>
            <a:r>
              <a:rPr lang="en-US" altLang="zh-CN" sz="2400" b="1" dirty="0">
                <a:solidFill>
                  <a:prstClr val="black"/>
                </a:solidFill>
                <a:latin typeface="Times New Roman" pitchFamily="18" charset="0"/>
                <a:cs typeface="Times New Roman" pitchFamily="18" charset="0"/>
              </a:rPr>
              <a:t>and alignment</a:t>
            </a: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1864" name="Equation" r:id="rId8" imgW="428207" imgH="666100" progId="Equation.DSMT4">
                  <p:embed/>
                </p:oleObj>
              </mc:Choice>
              <mc:Fallback>
                <p:oleObj name="Equation" r:id="rId8" imgW="428207" imgH="666100" progId="Equation.DSMT4">
                  <p:embed/>
                  <p:pic>
                    <p:nvPicPr>
                      <p:cNvPr id="0" name="Picture 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1865" name="Equation" r:id="rId9" imgW="428207" imgH="666100" progId="Equation.DSMT4">
                  <p:embed/>
                </p:oleObj>
              </mc:Choice>
              <mc:Fallback>
                <p:oleObj name="Equation" r:id="rId9" imgW="428207" imgH="666100" progId="Equation.DSMT4">
                  <p:embed/>
                  <p:pic>
                    <p:nvPicPr>
                      <p:cNvPr id="0" name="Picture 7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1866" name="Equation" r:id="rId10" imgW="428207" imgH="666100" progId="Equation.DSMT4">
                  <p:embed/>
                </p:oleObj>
              </mc:Choice>
              <mc:Fallback>
                <p:oleObj name="Equation" r:id="rId10" imgW="428207" imgH="666100" progId="Equation.DSMT4">
                  <p:embed/>
                  <p:pic>
                    <p:nvPicPr>
                      <p:cNvPr id="0" name="Picture 7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840167" y="883924"/>
            <a:ext cx="7870066" cy="297712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a:solidFill>
                  <a:prstClr val="black"/>
                </a:solidFill>
                <a:latin typeface="Times New Roman" pitchFamily="18" charset="0"/>
                <a:cs typeface="Times New Roman" pitchFamily="18" charset="0"/>
              </a:rPr>
              <a:t>first 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2028,3,1—2029,2,28,    12 months</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16 teams</a:t>
            </a:r>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a:solidFill>
                  <a:prstClr val="black"/>
                </a:solidFill>
                <a:latin typeface="Times New Roman" pitchFamily="18" charset="0"/>
                <a:cs typeface="Times New Roman" pitchFamily="18" charset="0"/>
              </a:rPr>
              <a:t>second phase: </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2029,3,1—2030,2,28,    12 months</a:t>
            </a:r>
            <a:endParaRPr lang="en-US" altLang="zh-CN" sz="14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16 </a:t>
            </a:r>
            <a:r>
              <a:rPr lang="en-US" altLang="zh-CN" sz="1800" dirty="0" smtClean="0"/>
              <a:t>teams</a:t>
            </a:r>
            <a:endParaRPr lang="en-US" altLang="zh-CN" sz="1800" dirty="0">
              <a:solidFill>
                <a:prstClr val="black"/>
              </a:solidFill>
              <a:latin typeface="Times New Roman" pitchFamily="18" charset="0"/>
              <a:cs typeface="Times New Roman" pitchFamily="18" charset="0"/>
            </a:endParaRPr>
          </a:p>
        </p:txBody>
      </p:sp>
      <p:pic>
        <p:nvPicPr>
          <p:cNvPr id="2" name="图片 1"/>
          <p:cNvPicPr>
            <a:picLocks noChangeAspect="1"/>
          </p:cNvPicPr>
          <p:nvPr/>
        </p:nvPicPr>
        <p:blipFill>
          <a:blip r:embed="rId11"/>
          <a:stretch>
            <a:fillRect/>
          </a:stretch>
        </p:blipFill>
        <p:spPr>
          <a:xfrm>
            <a:off x="5167499" y="3275598"/>
            <a:ext cx="3767655" cy="2572735"/>
          </a:xfrm>
          <a:prstGeom prst="rect">
            <a:avLst/>
          </a:prstGeom>
        </p:spPr>
      </p:pic>
    </p:spTree>
    <p:extLst>
      <p:ext uri="{BB962C8B-B14F-4D97-AF65-F5344CB8AC3E}">
        <p14:creationId xmlns:p14="http://schemas.microsoft.com/office/powerpoint/2010/main" val="307283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087F39C-DA07-4146-9BE6-BD889279E46C}" type="slidenum">
              <a:rPr lang="zh-CN" altLang="en-US" smtClean="0"/>
              <a:pPr>
                <a:defRPr/>
              </a:pPr>
              <a:t>17</a:t>
            </a:fld>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406142490"/>
              </p:ext>
            </p:extLst>
          </p:nvPr>
        </p:nvGraphicFramePr>
        <p:xfrm>
          <a:off x="428596" y="785794"/>
          <a:ext cx="8136905" cy="3566160"/>
        </p:xfrm>
        <a:graphic>
          <a:graphicData uri="http://schemas.openxmlformats.org/drawingml/2006/table">
            <a:tbl>
              <a:tblPr firstRow="1" bandRow="1">
                <a:tableStyleId>{5C22544A-7EE6-4342-B048-85BDC9FD1C3A}</a:tableStyleId>
              </a:tblPr>
              <a:tblGrid>
                <a:gridCol w="1440160"/>
                <a:gridCol w="1440160"/>
                <a:gridCol w="864096"/>
                <a:gridCol w="792088"/>
                <a:gridCol w="1584176"/>
                <a:gridCol w="1008112"/>
                <a:gridCol w="1008113"/>
              </a:tblGrid>
              <a:tr h="347026">
                <a:tc>
                  <a:txBody>
                    <a:bodyPr/>
                    <a:lstStyle/>
                    <a:p>
                      <a:pPr algn="ctr"/>
                      <a:r>
                        <a:rPr lang="en-US" altLang="zh-CN" dirty="0" smtClean="0"/>
                        <a:t>work</a:t>
                      </a:r>
                      <a:endParaRPr lang="zh-CN" altLang="en-US" dirty="0"/>
                    </a:p>
                  </a:txBody>
                  <a:tcPr/>
                </a:tc>
                <a:tc>
                  <a:txBody>
                    <a:bodyPr/>
                    <a:lstStyle/>
                    <a:p>
                      <a:pPr algn="ctr"/>
                      <a:r>
                        <a:rPr lang="en-US" altLang="zh-CN" dirty="0" smtClean="0"/>
                        <a:t>First phase</a:t>
                      </a:r>
                      <a:endParaRPr lang="zh-CN" altLang="en-US" dirty="0"/>
                    </a:p>
                  </a:txBody>
                  <a:tcPr/>
                </a:tc>
                <a:tc>
                  <a:txBody>
                    <a:bodyPr/>
                    <a:lstStyle/>
                    <a:p>
                      <a:pPr algn="ctr"/>
                      <a:r>
                        <a:rPr lang="en-US" altLang="zh-CN" dirty="0" smtClean="0"/>
                        <a:t>Month</a:t>
                      </a:r>
                      <a:endParaRPr lang="zh-CN" altLang="en-US" dirty="0"/>
                    </a:p>
                  </a:txBody>
                  <a:tcPr/>
                </a:tc>
                <a:tc>
                  <a:txBody>
                    <a:bodyPr/>
                    <a:lstStyle/>
                    <a:p>
                      <a:pPr algn="ctr"/>
                      <a:r>
                        <a:rPr lang="en-US" altLang="zh-CN" dirty="0" smtClean="0"/>
                        <a:t>Group</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Second phase</a:t>
                      </a:r>
                      <a:endParaRPr lang="zh-CN" altLang="en-US" dirty="0" smtClean="0"/>
                    </a:p>
                  </a:txBody>
                  <a:tcPr/>
                </a:tc>
                <a:tc>
                  <a:txBody>
                    <a:bodyPr/>
                    <a:lstStyle/>
                    <a:p>
                      <a:pPr algn="ctr"/>
                      <a:r>
                        <a:rPr lang="en-US" altLang="zh-CN" dirty="0" smtClean="0"/>
                        <a:t>Month</a:t>
                      </a:r>
                      <a:endParaRPr lang="zh-CN" altLang="en-US" dirty="0"/>
                    </a:p>
                  </a:txBody>
                  <a:tcPr/>
                </a:tc>
                <a:tc>
                  <a:txBody>
                    <a:bodyPr/>
                    <a:lstStyle/>
                    <a:p>
                      <a:pPr algn="ctr"/>
                      <a:r>
                        <a:rPr lang="en-US" altLang="zh-CN" dirty="0" smtClean="0"/>
                        <a:t>Group</a:t>
                      </a:r>
                      <a:endParaRPr lang="zh-CN" altLang="en-US" dirty="0"/>
                    </a:p>
                  </a:txBody>
                  <a:tcPr/>
                </a:tc>
              </a:tr>
              <a:tr h="347026">
                <a:tc>
                  <a:txBody>
                    <a:bodyPr/>
                    <a:lstStyle/>
                    <a:p>
                      <a:pPr algn="ctr"/>
                      <a:r>
                        <a:rPr lang="en-US" altLang="zh-CN" sz="1800" dirty="0" smtClean="0">
                          <a:solidFill>
                            <a:prstClr val="black"/>
                          </a:solidFill>
                          <a:latin typeface="Times New Roman" pitchFamily="18" charset="0"/>
                          <a:cs typeface="Times New Roman" pitchFamily="18" charset="0"/>
                        </a:rPr>
                        <a:t>Network construction</a:t>
                      </a:r>
                      <a:endParaRPr lang="zh-CN" altLang="en-US" dirty="0"/>
                    </a:p>
                  </a:txBody>
                  <a:tcPr/>
                </a:tc>
                <a:tc>
                  <a:txBody>
                    <a:bodyPr/>
                    <a:lstStyle/>
                    <a:p>
                      <a:pPr algn="ctr"/>
                      <a:r>
                        <a:rPr lang="en-US" altLang="zh-CN" dirty="0" smtClean="0"/>
                        <a:t>2027,1,1—2027,9,30</a:t>
                      </a:r>
                      <a:endParaRPr lang="zh-CN" altLang="en-US" dirty="0"/>
                    </a:p>
                  </a:txBody>
                  <a:tcPr/>
                </a:tc>
                <a:tc>
                  <a:txBody>
                    <a:bodyPr/>
                    <a:lstStyle/>
                    <a:p>
                      <a:pPr algn="ctr"/>
                      <a:r>
                        <a:rPr lang="en-US" altLang="zh-CN" sz="1800" kern="1200" dirty="0" smtClean="0">
                          <a:solidFill>
                            <a:schemeClr val="dk1"/>
                          </a:solidFill>
                          <a:latin typeface="+mn-lt"/>
                          <a:ea typeface="+mn-ea"/>
                          <a:cs typeface="+mn-cs"/>
                        </a:rPr>
                        <a:t>9</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tc>
                <a:tc>
                  <a:txBody>
                    <a:bodyPr/>
                    <a:lstStyle/>
                    <a:p>
                      <a:pPr algn="ctr"/>
                      <a:r>
                        <a:rPr lang="en-US" altLang="zh-CN" dirty="0" smtClean="0"/>
                        <a:t>2028,1,1—2028,9,30</a:t>
                      </a:r>
                      <a:endParaRPr lang="zh-CN" altLang="en-US" dirty="0"/>
                    </a:p>
                  </a:txBody>
                  <a:tcPr marL="9525" marR="9525" marT="9525" marB="0" anchor="ctr"/>
                </a:tc>
                <a:tc>
                  <a:txBody>
                    <a:bodyPr/>
                    <a:lstStyle/>
                    <a:p>
                      <a:pPr algn="ctr"/>
                      <a:r>
                        <a:rPr lang="en-US" altLang="zh-CN" sz="1800" kern="1200" dirty="0" smtClean="0">
                          <a:solidFill>
                            <a:schemeClr val="dk1"/>
                          </a:solidFill>
                          <a:latin typeface="+mn-lt"/>
                          <a:ea typeface="+mn-ea"/>
                          <a:cs typeface="+mn-cs"/>
                        </a:rPr>
                        <a:t>9</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tc>
              </a:tr>
              <a:tr h="347026">
                <a:tc>
                  <a:txBody>
                    <a:bodyPr/>
                    <a:lstStyle/>
                    <a:p>
                      <a:pPr algn="ctr"/>
                      <a:r>
                        <a:rPr lang="en-US" altLang="zh-CN" sz="1800" dirty="0" smtClean="0">
                          <a:solidFill>
                            <a:prstClr val="black"/>
                          </a:solidFill>
                          <a:latin typeface="Times New Roman" pitchFamily="18" charset="0"/>
                          <a:cs typeface="Times New Roman" pitchFamily="18" charset="0"/>
                        </a:rPr>
                        <a:t>Network measurement</a:t>
                      </a:r>
                      <a:endParaRPr lang="zh-CN" altLang="en-US" dirty="0"/>
                    </a:p>
                  </a:txBody>
                  <a:tcPr/>
                </a:tc>
                <a:tc>
                  <a:txBody>
                    <a:bodyPr/>
                    <a:lstStyle/>
                    <a:p>
                      <a:pPr algn="ctr"/>
                      <a:r>
                        <a:rPr lang="en-US" altLang="zh-CN" dirty="0" smtClean="0"/>
                        <a:t>2027,3,1—2027,12,31</a:t>
                      </a:r>
                      <a:endParaRPr lang="zh-CN" altLang="en-US" dirty="0"/>
                    </a:p>
                  </a:txBody>
                  <a:tcPr/>
                </a:tc>
                <a:tc>
                  <a:txBody>
                    <a:bodyPr/>
                    <a:lstStyle/>
                    <a:p>
                      <a:pPr algn="ctr"/>
                      <a:r>
                        <a:rPr lang="en-US" altLang="zh-CN" sz="1800" kern="1200" dirty="0" smtClean="0">
                          <a:solidFill>
                            <a:schemeClr val="dk1"/>
                          </a:solidFill>
                          <a:latin typeface="+mn-lt"/>
                          <a:ea typeface="+mn-ea"/>
                          <a:cs typeface="+mn-cs"/>
                        </a:rPr>
                        <a:t>10</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c>
                  <a:txBody>
                    <a:bodyPr/>
                    <a:lstStyle/>
                    <a:p>
                      <a:pPr algn="ctr" fontAlgn="ctr"/>
                      <a:r>
                        <a:rPr lang="en-US" altLang="zh-CN" sz="1800" kern="1200" dirty="0" smtClean="0">
                          <a:solidFill>
                            <a:schemeClr val="dk1"/>
                          </a:solidFill>
                          <a:latin typeface="+mn-lt"/>
                          <a:ea typeface="+mn-ea"/>
                          <a:cs typeface="+mn-cs"/>
                        </a:rPr>
                        <a:t>2028,3,1—2028,12,31</a:t>
                      </a:r>
                      <a:endParaRPr lang="en-US" altLang="zh-CN" sz="1800" kern="1200" dirty="0">
                        <a:solidFill>
                          <a:schemeClr val="dk1"/>
                        </a:solidFill>
                        <a:latin typeface="+mn-lt"/>
                        <a:ea typeface="+mn-ea"/>
                        <a:cs typeface="+mn-cs"/>
                      </a:endParaRPr>
                    </a:p>
                  </a:txBody>
                  <a:tcPr marL="9525" marR="9525" marT="9525" marB="0" anchor="ctr"/>
                </a:tc>
                <a:tc>
                  <a:txBody>
                    <a:bodyPr/>
                    <a:lstStyle/>
                    <a:p>
                      <a:pPr algn="ctr"/>
                      <a:r>
                        <a:rPr lang="en-US" altLang="zh-CN" sz="1800" kern="1200" dirty="0" smtClean="0">
                          <a:solidFill>
                            <a:schemeClr val="dk1"/>
                          </a:solidFill>
                          <a:latin typeface="+mn-lt"/>
                          <a:ea typeface="+mn-ea"/>
                          <a:cs typeface="+mn-cs"/>
                        </a:rPr>
                        <a:t>10</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r>
              <a:tr h="347026">
                <a:tc>
                  <a:txBody>
                    <a:bodyPr/>
                    <a:lstStyle/>
                    <a:p>
                      <a:pPr algn="ctr"/>
                      <a:r>
                        <a:rPr lang="en-US" altLang="zh-CN" sz="1800" kern="100" dirty="0" smtClean="0">
                          <a:effectLst/>
                        </a:rPr>
                        <a:t>Support setting out</a:t>
                      </a:r>
                      <a:endParaRPr lang="zh-CN" altLang="en-US" dirty="0"/>
                    </a:p>
                  </a:txBody>
                  <a:tcPr/>
                </a:tc>
                <a:tc>
                  <a:txBody>
                    <a:bodyPr/>
                    <a:lstStyle/>
                    <a:p>
                      <a:pPr algn="ctr"/>
                      <a:r>
                        <a:rPr lang="en-US" altLang="zh-CN" dirty="0" smtClean="0"/>
                        <a:t>2028,1,1—2028,8,31</a:t>
                      </a:r>
                      <a:endParaRPr lang="zh-CN" altLang="en-US" dirty="0"/>
                    </a:p>
                  </a:txBody>
                  <a:tcP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c>
                  <a:txBody>
                    <a:bodyPr/>
                    <a:lstStyle/>
                    <a:p>
                      <a:pPr algn="ctr" fontAlgn="ctr"/>
                      <a:r>
                        <a:rPr lang="en-US" altLang="zh-CN" sz="1800" kern="1200" dirty="0" smtClean="0">
                          <a:solidFill>
                            <a:schemeClr val="dk1"/>
                          </a:solidFill>
                          <a:latin typeface="+mn-lt"/>
                          <a:ea typeface="+mn-ea"/>
                          <a:cs typeface="+mn-cs"/>
                        </a:rPr>
                        <a:t>2029,1,1—2029,8,31</a:t>
                      </a:r>
                      <a:endParaRPr lang="en-US" altLang="zh-CN" sz="1800" kern="1200" dirty="0">
                        <a:solidFill>
                          <a:schemeClr val="dk1"/>
                        </a:solidFill>
                        <a:latin typeface="+mn-lt"/>
                        <a:ea typeface="+mn-ea"/>
                        <a:cs typeface="+mn-cs"/>
                      </a:endParaRPr>
                    </a:p>
                  </a:txBody>
                  <a:tcPr marL="9525" marR="9525" marT="9525" marB="0" anchor="ct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t>Support</a:t>
                      </a:r>
                      <a:r>
                        <a:rPr lang="en-US" altLang="zh-CN" sz="1800" kern="100" baseline="0" dirty="0" smtClean="0"/>
                        <a:t> installation</a:t>
                      </a:r>
                      <a:endParaRPr lang="zh-CN" altLang="en-US" dirty="0" smtClean="0"/>
                    </a:p>
                  </a:txBody>
                  <a:tcPr/>
                </a:tc>
                <a:tc>
                  <a:txBody>
                    <a:bodyPr/>
                    <a:lstStyle/>
                    <a:p>
                      <a:pPr algn="ctr"/>
                      <a:r>
                        <a:rPr lang="en-US" altLang="zh-CN" dirty="0" smtClean="0"/>
                        <a:t>2028,2,1—2028,9,30</a:t>
                      </a:r>
                      <a:endParaRPr lang="zh-CN" altLang="en-US" dirty="0"/>
                    </a:p>
                  </a:txBody>
                  <a:tcP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nchor="ctr" anchorCtr="1"/>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c>
                  <a:txBody>
                    <a:bodyPr/>
                    <a:lstStyle/>
                    <a:p>
                      <a:pPr algn="ctr" fontAlgn="ctr"/>
                      <a:r>
                        <a:rPr lang="en-US" altLang="zh-CN" sz="1800" kern="1200" dirty="0" smtClean="0">
                          <a:solidFill>
                            <a:schemeClr val="dk1"/>
                          </a:solidFill>
                          <a:latin typeface="+mn-lt"/>
                          <a:ea typeface="+mn-ea"/>
                          <a:cs typeface="+mn-cs"/>
                        </a:rPr>
                        <a:t>2029,2,1—2029,9,30</a:t>
                      </a:r>
                      <a:endParaRPr lang="en-US" altLang="zh-CN" sz="1800" kern="1200" dirty="0">
                        <a:solidFill>
                          <a:schemeClr val="dk1"/>
                        </a:solidFill>
                        <a:latin typeface="+mn-lt"/>
                        <a:ea typeface="+mn-ea"/>
                        <a:cs typeface="+mn-cs"/>
                      </a:endParaRPr>
                    </a:p>
                  </a:txBody>
                  <a:tcPr marL="9525" marR="9525" marT="9525" marB="0" anchor="ctr"/>
                </a:tc>
                <a:tc>
                  <a:txBody>
                    <a:bodyPr/>
                    <a:lstStyle/>
                    <a:p>
                      <a:pPr algn="ctr"/>
                      <a:r>
                        <a:rPr lang="en-US" altLang="zh-CN" sz="1800" kern="1200" dirty="0" smtClean="0">
                          <a:solidFill>
                            <a:schemeClr val="dk1"/>
                          </a:solidFill>
                          <a:latin typeface="+mn-lt"/>
                          <a:ea typeface="+mn-ea"/>
                          <a:cs typeface="+mn-cs"/>
                        </a:rPr>
                        <a:t>8</a:t>
                      </a:r>
                      <a:endParaRPr lang="zh-CN" altLang="en-US" sz="1800" kern="1200" dirty="0">
                        <a:solidFill>
                          <a:schemeClr val="dk1"/>
                        </a:solidFill>
                        <a:latin typeface="+mn-lt"/>
                        <a:ea typeface="+mn-ea"/>
                        <a:cs typeface="+mn-cs"/>
                      </a:endParaRPr>
                    </a:p>
                  </a:txBody>
                  <a:tcPr anchor="ctr" anchorCtr="1"/>
                </a:tc>
                <a:tc>
                  <a:txBody>
                    <a:bodyPr/>
                    <a:lstStyle/>
                    <a:p>
                      <a:pPr algn="ctr"/>
                      <a:r>
                        <a:rPr lang="en-US" altLang="zh-CN" sz="1800" kern="1200" dirty="0" smtClean="0">
                          <a:solidFill>
                            <a:schemeClr val="dk1"/>
                          </a:solidFill>
                          <a:latin typeface="+mn-lt"/>
                          <a:ea typeface="+mn-ea"/>
                          <a:cs typeface="+mn-cs"/>
                        </a:rPr>
                        <a:t>16</a:t>
                      </a:r>
                      <a:endParaRPr lang="zh-CN" altLang="en-US" sz="1800" kern="1200" dirty="0">
                        <a:solidFill>
                          <a:schemeClr val="dk1"/>
                        </a:solidFill>
                        <a:latin typeface="+mn-lt"/>
                        <a:ea typeface="+mn-ea"/>
                        <a:cs typeface="+mn-cs"/>
                      </a:endParaRPr>
                    </a:p>
                  </a:txBody>
                  <a:tcPr/>
                </a:tc>
              </a:tr>
              <a:tr h="5355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Ring installation</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2028,3,1—2029,2,28</a:t>
                      </a:r>
                      <a:endParaRPr lang="zh-CN" altLang="en-US" dirty="0"/>
                    </a:p>
                  </a:txBody>
                  <a:tcPr/>
                </a:tc>
                <a:tc>
                  <a:txBody>
                    <a:bodyPr/>
                    <a:lstStyle/>
                    <a:p>
                      <a:pPr algn="ctr"/>
                      <a:r>
                        <a:rPr lang="en-US" altLang="zh-CN" sz="1800" kern="1200" dirty="0" smtClean="0">
                          <a:solidFill>
                            <a:schemeClr val="dk1"/>
                          </a:solidFill>
                          <a:latin typeface="+mn-lt"/>
                          <a:ea typeface="+mn-ea"/>
                          <a:cs typeface="+mn-cs"/>
                        </a:rPr>
                        <a:t>12</a:t>
                      </a:r>
                      <a:endParaRPr lang="zh-CN" altLang="en-US" sz="1800" kern="1200" dirty="0">
                        <a:solidFill>
                          <a:schemeClr val="dk1"/>
                        </a:solidFill>
                        <a:latin typeface="+mn-lt"/>
                        <a:ea typeface="+mn-ea"/>
                        <a:cs typeface="+mn-cs"/>
                      </a:endParaRPr>
                    </a:p>
                  </a:txBody>
                  <a:tcPr anchor="ctr" anchorCtr="1"/>
                </a:tc>
                <a:tc>
                  <a:txBody>
                    <a:bodyPr/>
                    <a:lstStyle/>
                    <a:p>
                      <a:pPr algn="ctr"/>
                      <a:r>
                        <a:rPr lang="en-US" altLang="zh-CN" sz="1800" kern="1200" dirty="0" smtClean="0">
                          <a:solidFill>
                            <a:schemeClr val="dk1"/>
                          </a:solidFill>
                          <a:latin typeface="+mn-lt"/>
                          <a:ea typeface="+mn-ea"/>
                          <a:cs typeface="+mn-cs"/>
                        </a:rPr>
                        <a:t>32+32</a:t>
                      </a:r>
                      <a:endParaRPr lang="zh-CN" altLang="en-US" sz="1800" kern="1200" dirty="0">
                        <a:solidFill>
                          <a:schemeClr val="dk1"/>
                        </a:solidFill>
                        <a:latin typeface="+mn-lt"/>
                        <a:ea typeface="+mn-ea"/>
                        <a:cs typeface="+mn-cs"/>
                      </a:endParaRPr>
                    </a:p>
                  </a:txBody>
                  <a:tcPr/>
                </a:tc>
                <a:tc>
                  <a:txBody>
                    <a:bodyPr/>
                    <a:lstStyle/>
                    <a:p>
                      <a:pPr algn="ctr" fontAlgn="ctr"/>
                      <a:r>
                        <a:rPr lang="en-US" altLang="zh-CN" sz="1800" kern="1200" dirty="0" smtClean="0">
                          <a:solidFill>
                            <a:schemeClr val="dk1"/>
                          </a:solidFill>
                          <a:latin typeface="+mn-lt"/>
                          <a:ea typeface="+mn-ea"/>
                          <a:cs typeface="+mn-cs"/>
                        </a:rPr>
                        <a:t>2029,3,1—2030,2,28</a:t>
                      </a:r>
                      <a:endParaRPr lang="en-US" altLang="zh-CN" sz="1800" kern="1200" dirty="0">
                        <a:solidFill>
                          <a:schemeClr val="dk1"/>
                        </a:solidFill>
                        <a:latin typeface="+mn-lt"/>
                        <a:ea typeface="+mn-ea"/>
                        <a:cs typeface="+mn-cs"/>
                      </a:endParaRPr>
                    </a:p>
                  </a:txBody>
                  <a:tcPr marL="9525" marR="9525" marT="9525" marB="0" anchor="ctr"/>
                </a:tc>
                <a:tc>
                  <a:txBody>
                    <a:bodyPr/>
                    <a:lstStyle/>
                    <a:p>
                      <a:pPr algn="ctr"/>
                      <a:r>
                        <a:rPr lang="en-US" altLang="zh-CN" sz="1800" kern="1200" dirty="0" smtClean="0">
                          <a:solidFill>
                            <a:schemeClr val="dk1"/>
                          </a:solidFill>
                          <a:latin typeface="+mn-lt"/>
                          <a:ea typeface="+mn-ea"/>
                          <a:cs typeface="+mn-cs"/>
                        </a:rPr>
                        <a:t>12</a:t>
                      </a:r>
                      <a:endParaRPr lang="zh-CN" altLang="en-US" sz="1800" kern="1200" dirty="0">
                        <a:solidFill>
                          <a:schemeClr val="dk1"/>
                        </a:solidFill>
                        <a:latin typeface="+mn-lt"/>
                        <a:ea typeface="+mn-ea"/>
                        <a:cs typeface="+mn-cs"/>
                      </a:endParaRPr>
                    </a:p>
                  </a:txBody>
                  <a:tcPr anchor="ctr" anchorCtr="1"/>
                </a:tc>
                <a:tc>
                  <a:txBody>
                    <a:bodyPr/>
                    <a:lstStyle/>
                    <a:p>
                      <a:pPr algn="ctr"/>
                      <a:r>
                        <a:rPr lang="en-US" altLang="zh-CN" sz="1800" kern="1200" dirty="0" smtClean="0">
                          <a:solidFill>
                            <a:schemeClr val="dk1"/>
                          </a:solidFill>
                          <a:latin typeface="+mn-lt"/>
                          <a:ea typeface="+mn-ea"/>
                          <a:cs typeface="+mn-cs"/>
                        </a:rPr>
                        <a:t>32+32</a:t>
                      </a:r>
                      <a:endParaRPr lang="zh-CN" altLang="en-US" sz="1800" kern="1200" dirty="0">
                        <a:solidFill>
                          <a:schemeClr val="dk1"/>
                        </a:solidFill>
                        <a:latin typeface="+mn-lt"/>
                        <a:ea typeface="+mn-ea"/>
                        <a:cs typeface="+mn-cs"/>
                      </a:endParaRPr>
                    </a:p>
                  </a:txBody>
                  <a:tcPr/>
                </a:tc>
              </a:tr>
            </a:tbl>
          </a:graphicData>
        </a:graphic>
      </p:graphicFrame>
      <p:sp>
        <p:nvSpPr>
          <p:cNvPr id="4" name="内容占位符 2"/>
          <p:cNvSpPr txBox="1">
            <a:spLocks/>
          </p:cNvSpPr>
          <p:nvPr/>
        </p:nvSpPr>
        <p:spPr>
          <a:xfrm>
            <a:off x="500034" y="285728"/>
            <a:ext cx="7925652" cy="49681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Schedule of ring installation and alignment</a:t>
            </a:r>
            <a:endParaRPr lang="en-US" altLang="zh-CN" sz="1800" dirty="0" smtClean="0">
              <a:solidFill>
                <a:prstClr val="black"/>
              </a:solidFill>
              <a:latin typeface="Times New Roman" pitchFamily="18" charset="0"/>
              <a:cs typeface="Times New Roman" pitchFamily="18" charset="0"/>
            </a:endParaRPr>
          </a:p>
        </p:txBody>
      </p:sp>
      <p:sp>
        <p:nvSpPr>
          <p:cNvPr id="5" name="内容占位符 2"/>
          <p:cNvSpPr txBox="1">
            <a:spLocks/>
          </p:cNvSpPr>
          <p:nvPr/>
        </p:nvSpPr>
        <p:spPr>
          <a:xfrm>
            <a:off x="571472" y="4572008"/>
            <a:ext cx="7925652" cy="15716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The peak time 2028,3</a:t>
            </a:r>
            <a:r>
              <a:rPr lang="en-US" altLang="zh-CN" sz="1800" dirty="0" smtClean="0"/>
              <a:t> —2028,9</a:t>
            </a:r>
            <a:r>
              <a:rPr lang="en-US" altLang="zh-CN" sz="1800" dirty="0" smtClean="0">
                <a:solidFill>
                  <a:schemeClr val="dk1"/>
                </a:solidFill>
              </a:rPr>
              <a:t>, </a:t>
            </a:r>
            <a:r>
              <a:rPr lang="en-US" altLang="zh-CN" sz="1800" dirty="0" smtClean="0"/>
              <a:t> it needs 64 alignment groups and 56 installation groups. </a:t>
            </a:r>
            <a:r>
              <a:rPr lang="en-US" altLang="zh-CN" sz="1800" dirty="0" smtClean="0">
                <a:solidFill>
                  <a:prstClr val="black"/>
                </a:solidFill>
              </a:rPr>
              <a:t>2029,3</a:t>
            </a:r>
            <a:r>
              <a:rPr lang="en-US" altLang="zh-CN" sz="1800" dirty="0" smtClean="0"/>
              <a:t> </a:t>
            </a:r>
            <a:r>
              <a:rPr lang="en-US" altLang="zh-CN" sz="1800" dirty="0"/>
              <a:t>—</a:t>
            </a:r>
            <a:r>
              <a:rPr lang="en-US" altLang="zh-CN" sz="1800" dirty="0" smtClean="0"/>
              <a:t>2029,9</a:t>
            </a:r>
            <a:r>
              <a:rPr lang="en-US" altLang="zh-CN" sz="1800" dirty="0">
                <a:solidFill>
                  <a:schemeClr val="dk1"/>
                </a:solidFill>
              </a:rPr>
              <a:t>, </a:t>
            </a:r>
            <a:r>
              <a:rPr lang="en-US" altLang="zh-CN" sz="1800" dirty="0"/>
              <a:t> it needs </a:t>
            </a:r>
            <a:r>
              <a:rPr lang="en-US" altLang="zh-CN" sz="1800" dirty="0" smtClean="0"/>
              <a:t>48 </a:t>
            </a:r>
            <a:r>
              <a:rPr lang="en-US" altLang="zh-CN" sz="1800" dirty="0"/>
              <a:t>alignment groups and 48 installation groups.  </a:t>
            </a:r>
            <a:endParaRPr lang="en-US" altLang="zh-CN" sz="1800" dirty="0" smtClean="0"/>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To decrease the manpower fluctuation, we try to make the most labor-intensive work , ring installation, in the two phases end to end. </a:t>
            </a:r>
            <a:endParaRPr lang="en-US" altLang="zh-CN" sz="1800" dirty="0">
              <a:solidFill>
                <a:prstClr val="black"/>
              </a:solidFill>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459452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4794" name="Equation" r:id="rId4" imgW="428207" imgH="666100" progId="Equation.DSMT4">
                  <p:embed/>
                </p:oleObj>
              </mc:Choice>
              <mc:Fallback>
                <p:oleObj name="Equation" r:id="rId4" imgW="428207" imgH="666100" progId="Equation.DSMT4">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4795" name="Equation" r:id="rId6" imgW="428207" imgH="666100" progId="Equation.DSMT4">
                  <p:embed/>
                </p:oleObj>
              </mc:Choice>
              <mc:Fallback>
                <p:oleObj name="Equation" r:id="rId6" imgW="428207" imgH="666100" progId="Equation.DSMT4">
                  <p:embed/>
                  <p:pic>
                    <p:nvPicPr>
                      <p:cNvPr id="0" name="Picture 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Linac and BT installation and </a:t>
            </a:r>
            <a:r>
              <a:rPr lang="en-US" altLang="zh-CN" sz="2400" b="1" dirty="0" smtClean="0">
                <a:solidFill>
                  <a:prstClr val="black"/>
                </a:solidFill>
                <a:latin typeface="Times New Roman" pitchFamily="18" charset="0"/>
                <a:cs typeface="Times New Roman" pitchFamily="18" charset="0"/>
              </a:rPr>
              <a:t>alignment</a:t>
            </a:r>
            <a:endParaRPr lang="en-US" altLang="zh-CN" sz="2400" b="1" dirty="0">
              <a:solidFill>
                <a:prstClr val="black"/>
              </a:solidFill>
              <a:latin typeface="Times New Roman" pitchFamily="18" charset="0"/>
              <a:cs typeface="Times New Roman" pitchFamily="18" charset="0"/>
            </a:endParaRPr>
          </a:p>
        </p:txBody>
      </p:sp>
      <p:sp>
        <p:nvSpPr>
          <p:cNvPr id="25" name="内容占位符 2"/>
          <p:cNvSpPr txBox="1">
            <a:spLocks/>
          </p:cNvSpPr>
          <p:nvPr/>
        </p:nvSpPr>
        <p:spPr>
          <a:xfrm>
            <a:off x="714348" y="753743"/>
            <a:ext cx="7925652" cy="25723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mj-lt"/>
              <a:buAutoNum type="arabicPeriod"/>
              <a:defRPr/>
            </a:pPr>
            <a:r>
              <a:rPr lang="en-US" altLang="zh-CN" sz="2000" dirty="0" smtClean="0">
                <a:solidFill>
                  <a:prstClr val="black"/>
                </a:solidFill>
                <a:latin typeface="Times New Roman" pitchFamily="18" charset="0"/>
                <a:cs typeface="Times New Roman" pitchFamily="18" charset="0"/>
              </a:rPr>
              <a:t>Support position </a:t>
            </a:r>
            <a:r>
              <a:rPr lang="en-US" altLang="zh-CN" sz="2000" dirty="0">
                <a:solidFill>
                  <a:prstClr val="black"/>
                </a:solidFill>
                <a:latin typeface="Times New Roman" pitchFamily="18" charset="0"/>
                <a:cs typeface="Times New Roman" pitchFamily="18" charset="0"/>
              </a:rPr>
              <a:t>setting out</a:t>
            </a:r>
            <a:r>
              <a:rPr lang="en-US" altLang="zh-CN" sz="2000" dirty="0" smtClean="0">
                <a:solidFill>
                  <a:prstClr val="black"/>
                </a:solidFill>
                <a:latin typeface="Times New Roman" pitchFamily="18" charset="0"/>
                <a:cs typeface="Times New Roman" pitchFamily="18" charset="0"/>
              </a:rPr>
              <a:t>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600" dirty="0">
                <a:solidFill>
                  <a:prstClr val="black"/>
                </a:solidFill>
                <a:latin typeface="Times New Roman" pitchFamily="18" charset="0"/>
                <a:cs typeface="Times New Roman" pitchFamily="18" charset="0"/>
              </a:rPr>
              <a:t>Support number</a:t>
            </a:r>
            <a:r>
              <a:rPr lang="en-US" altLang="zh-CN" sz="1600" dirty="0" smtClean="0">
                <a:solidFill>
                  <a:prstClr val="black"/>
                </a:solidFill>
                <a:latin typeface="Times New Roman" pitchFamily="18" charset="0"/>
                <a:cs typeface="Times New Roman" pitchFamily="18" charset="0"/>
              </a:rPr>
              <a:t>: </a:t>
            </a:r>
            <a:r>
              <a:rPr lang="en-US" altLang="zh-CN" sz="1600" dirty="0" smtClean="0"/>
              <a:t>1511</a:t>
            </a:r>
            <a:endParaRPr lang="en-US" altLang="zh-CN" sz="1600" dirty="0">
              <a:solidFill>
                <a:prstClr val="black"/>
              </a:solidFill>
              <a:latin typeface="Times New Roman" pitchFamily="18" charset="0"/>
              <a:cs typeface="Times New Roman" pitchFamily="18" charset="0"/>
            </a:endParaRP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600" dirty="0" smtClean="0">
                <a:solidFill>
                  <a:prstClr val="black"/>
                </a:solidFill>
                <a:latin typeface="Times New Roman" pitchFamily="18" charset="0"/>
                <a:cs typeface="Times New Roman" pitchFamily="18" charset="0"/>
              </a:rPr>
              <a:t>2028,10,1—2028,12,31,  3 months, 1 group</a:t>
            </a:r>
          </a:p>
          <a:p>
            <a:pPr marL="358775" lvl="1" indent="-358775" eaLnBrk="1" hangingPunct="1">
              <a:spcBef>
                <a:spcPts val="600"/>
              </a:spcBef>
              <a:spcAft>
                <a:spcPts val="600"/>
              </a:spcAft>
              <a:buClr>
                <a:srgbClr val="FF0000"/>
              </a:buClr>
              <a:buSzPct val="80000"/>
              <a:buFont typeface="+mj-lt"/>
              <a:buAutoNum type="arabicPeriod" startAt="2"/>
              <a:defRPr/>
            </a:pPr>
            <a:r>
              <a:rPr lang="en-US" altLang="zh-CN" sz="2000" dirty="0" smtClean="0">
                <a:solidFill>
                  <a:prstClr val="black"/>
                </a:solidFill>
                <a:latin typeface="Times New Roman" pitchFamily="18" charset="0"/>
                <a:cs typeface="Times New Roman" pitchFamily="18" charset="0"/>
              </a:rPr>
              <a:t>Support installation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600" dirty="0" smtClean="0">
                <a:solidFill>
                  <a:prstClr val="black"/>
                </a:solidFill>
                <a:latin typeface="Times New Roman" pitchFamily="18" charset="0"/>
                <a:cs typeface="Times New Roman" pitchFamily="18" charset="0"/>
              </a:rPr>
              <a:t>2028,11,1—2029,2,28</a:t>
            </a:r>
            <a:r>
              <a:rPr lang="en-US" altLang="zh-CN" sz="1600" dirty="0">
                <a:solidFill>
                  <a:prstClr val="black"/>
                </a:solidFill>
                <a:latin typeface="Times New Roman" pitchFamily="18" charset="0"/>
                <a:cs typeface="Times New Roman" pitchFamily="18" charset="0"/>
              </a:rPr>
              <a:t>, 4 months, </a:t>
            </a:r>
            <a:r>
              <a:rPr lang="en-US" altLang="zh-CN" sz="1600" dirty="0" smtClean="0">
                <a:solidFill>
                  <a:prstClr val="black"/>
                </a:solidFill>
                <a:latin typeface="Times New Roman" pitchFamily="18" charset="0"/>
                <a:cs typeface="Times New Roman" pitchFamily="18" charset="0"/>
              </a:rPr>
              <a:t>1 group, parallel </a:t>
            </a:r>
            <a:r>
              <a:rPr lang="en-US" altLang="zh-CN" sz="1600" dirty="0">
                <a:solidFill>
                  <a:prstClr val="black"/>
                </a:solidFill>
                <a:latin typeface="Times New Roman" pitchFamily="18" charset="0"/>
                <a:cs typeface="Times New Roman" pitchFamily="18" charset="0"/>
              </a:rPr>
              <a:t>with setting out</a:t>
            </a:r>
          </a:p>
          <a:p>
            <a:pPr marL="358775" lvl="1" indent="-358775" eaLnBrk="1" hangingPunct="1">
              <a:spcBef>
                <a:spcPts val="600"/>
              </a:spcBef>
              <a:spcAft>
                <a:spcPts val="600"/>
              </a:spcAft>
              <a:buClr>
                <a:srgbClr val="FF0000"/>
              </a:buClr>
              <a:buSzPct val="80000"/>
              <a:buFont typeface="+mj-lt"/>
              <a:buAutoNum type="arabicPeriod" startAt="2"/>
              <a:defRPr/>
            </a:pPr>
            <a:r>
              <a:rPr lang="en-US" altLang="zh-CN" sz="1800" dirty="0">
                <a:solidFill>
                  <a:prstClr val="black"/>
                </a:solidFill>
                <a:latin typeface="Times New Roman" pitchFamily="18" charset="0"/>
                <a:cs typeface="Times New Roman" pitchFamily="18" charset="0"/>
              </a:rPr>
              <a:t>Component installation and </a:t>
            </a:r>
            <a:r>
              <a:rPr lang="en-US" altLang="zh-CN" sz="1800" dirty="0" smtClean="0">
                <a:solidFill>
                  <a:prstClr val="black"/>
                </a:solidFill>
                <a:latin typeface="Times New Roman" pitchFamily="18" charset="0"/>
                <a:cs typeface="Times New Roman" pitchFamily="18" charset="0"/>
              </a:rPr>
              <a:t>alignment</a:t>
            </a:r>
            <a:endParaRPr lang="en-US" altLang="zh-CN" sz="1800" dirty="0">
              <a:solidFill>
                <a:prstClr val="black"/>
              </a:solidFill>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4796" name="Equation" r:id="rId8" imgW="428207" imgH="666100" progId="Equation.DSMT4">
                  <p:embed/>
                </p:oleObj>
              </mc:Choice>
              <mc:Fallback>
                <p:oleObj name="Equation" r:id="rId8" imgW="428207" imgH="666100" progId="Equation.DSMT4">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4797" name="Equation" r:id="rId9" imgW="428207" imgH="666100" progId="Equation.DSMT4">
                  <p:embed/>
                </p:oleObj>
              </mc:Choice>
              <mc:Fallback>
                <p:oleObj name="Equation" r:id="rId9" imgW="428207" imgH="666100" progId="Equation.DSMT4">
                  <p:embed/>
                  <p:pic>
                    <p:nvPicPr>
                      <p:cNvPr id="0" name="Picture 6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948591389"/>
              </p:ext>
            </p:extLst>
          </p:nvPr>
        </p:nvGraphicFramePr>
        <p:xfrm>
          <a:off x="1257660" y="3501008"/>
          <a:ext cx="6120679" cy="3024341"/>
        </p:xfrm>
        <a:graphic>
          <a:graphicData uri="http://schemas.openxmlformats.org/drawingml/2006/table">
            <a:tbl>
              <a:tblPr firstRow="1" firstCol="1" bandRow="1">
                <a:tableStyleId>{5C22544A-7EE6-4342-B048-85BDC9FD1C3A}</a:tableStyleId>
              </a:tblPr>
              <a:tblGrid>
                <a:gridCol w="3960440"/>
                <a:gridCol w="2160239"/>
              </a:tblGrid>
              <a:tr h="301913">
                <a:tc>
                  <a:txBody>
                    <a:bodyPr/>
                    <a:lstStyle/>
                    <a:p>
                      <a:pPr algn="just">
                        <a:spcAft>
                          <a:spcPts val="0"/>
                        </a:spcAft>
                      </a:pPr>
                      <a:r>
                        <a:rPr lang="en-US" sz="1400" kern="100" dirty="0" smtClean="0">
                          <a:effectLst/>
                        </a:rPr>
                        <a:t>Component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Linac</a:t>
                      </a:r>
                      <a:r>
                        <a:rPr lang="en-US" sz="1400" kern="100" baseline="0" dirty="0" smtClean="0">
                          <a:effectLst/>
                        </a:rPr>
                        <a:t> and BT</a:t>
                      </a:r>
                      <a:endParaRPr lang="zh-CN" sz="1400" kern="100" dirty="0">
                        <a:effectLst/>
                      </a:endParaRPr>
                    </a:p>
                  </a:txBody>
                  <a:tcPr marL="68580" marR="68580" marT="0" marB="0"/>
                </a:tc>
              </a:tr>
              <a:tr h="220120">
                <a:tc>
                  <a:txBody>
                    <a:bodyPr/>
                    <a:lstStyle/>
                    <a:p>
                      <a:pPr algn="just">
                        <a:spcAft>
                          <a:spcPts val="0"/>
                        </a:spcAft>
                      </a:pPr>
                      <a:r>
                        <a:rPr lang="en-US" sz="1400" kern="100" dirty="0" smtClean="0">
                          <a:effectLst/>
                        </a:rPr>
                        <a:t>Dipole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140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err="1" smtClean="0">
                          <a:effectLst/>
                        </a:rPr>
                        <a:t>Quadrupole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400" kern="100" dirty="0" smtClean="0">
                          <a:effectLst/>
                          <a:latin typeface="+mn-lt"/>
                          <a:ea typeface="+mn-ea"/>
                          <a:cs typeface="+mn-cs"/>
                        </a:rPr>
                        <a:t>464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err="1" smtClean="0">
                          <a:effectLst/>
                        </a:rPr>
                        <a:t>Sextupole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24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smtClean="0">
                          <a:effectLst/>
                        </a:rPr>
                        <a:t>Corrector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139</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smtClean="0">
                          <a:effectLst/>
                        </a:rPr>
                        <a:t>RF</a:t>
                      </a:r>
                      <a:r>
                        <a:rPr lang="en-US" sz="1400" kern="100" baseline="0" dirty="0" smtClean="0">
                          <a:effectLst/>
                        </a:rPr>
                        <a:t> </a:t>
                      </a:r>
                      <a:r>
                        <a:rPr lang="en-US" sz="1400" kern="100" dirty="0" smtClean="0">
                          <a:effectLst/>
                        </a:rPr>
                        <a:t>Cavity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smtClean="0">
                          <a:effectLst/>
                        </a:rPr>
                        <a:t>Septum Magnet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smtClean="0">
                          <a:effectLst/>
                        </a:rPr>
                        <a:t>Kicker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altLang="zh-CN" sz="1400" kern="100" dirty="0" smtClean="0">
                          <a:effectLst/>
                          <a:latin typeface="Calibri" panose="020F0502020204030204" pitchFamily="34" charset="0"/>
                          <a:ea typeface="+mn-ea"/>
                          <a:cs typeface="Times New Roman" panose="02020603050405020304" pitchFamily="18" charset="0"/>
                        </a:rPr>
                        <a:t>Solenoid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41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altLang="zh-CN" sz="1400" kern="100" dirty="0" smtClean="0">
                          <a:effectLst/>
                          <a:latin typeface="Calibri" panose="020F0502020204030204" pitchFamily="34" charset="0"/>
                          <a:ea typeface="+mn-ea"/>
                          <a:cs typeface="Times New Roman" panose="02020603050405020304" pitchFamily="18" charset="0"/>
                        </a:rPr>
                        <a:t>Accelerating structure</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285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Cavity</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400" kern="100" dirty="0" smtClean="0">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220120">
                <a:tc>
                  <a:txBody>
                    <a:bodyPr/>
                    <a:lstStyle/>
                    <a:p>
                      <a:pPr algn="just">
                        <a:spcAft>
                          <a:spcPts val="0"/>
                        </a:spcAft>
                      </a:pPr>
                      <a:r>
                        <a:rPr lang="en-US" sz="1400" kern="100" dirty="0">
                          <a:effectLst/>
                        </a:rPr>
                        <a:t>BPM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300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r h="301108">
                <a:tc>
                  <a:txBody>
                    <a:bodyPr/>
                    <a:lstStyle/>
                    <a:p>
                      <a:pPr algn="just">
                        <a:spcAft>
                          <a:spcPts val="0"/>
                        </a:spcAft>
                      </a:pPr>
                      <a:r>
                        <a:rPr lang="en-US" sz="1400" kern="100" dirty="0" smtClean="0">
                          <a:effectLst/>
                        </a:rPr>
                        <a:t>Total</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00" dirty="0" smtClean="0">
                          <a:effectLst/>
                        </a:rPr>
                        <a:t>1402</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4181851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5990" name="Equation" r:id="rId4" imgW="428207" imgH="666100" progId="Equation.DSMT4">
                  <p:embed/>
                </p:oleObj>
              </mc:Choice>
              <mc:Fallback>
                <p:oleObj name="Equation" r:id="rId4" imgW="428207" imgH="666100" progId="Equation.DSMT4">
                  <p:embed/>
                  <p:pic>
                    <p:nvPicPr>
                      <p:cNvPr id="0" name="Picture 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5991" name="Equation" r:id="rId6" imgW="428207" imgH="666100" progId="Equation.DSMT4">
                  <p:embed/>
                </p:oleObj>
              </mc:Choice>
              <mc:Fallback>
                <p:oleObj name="Equation" r:id="rId6" imgW="428207" imgH="666100" progId="Equation.DSMT4">
                  <p:embed/>
                  <p:pic>
                    <p:nvPicPr>
                      <p:cNvPr id="0" name="Picture 7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Linac and BT installation and alignment</a:t>
            </a:r>
          </a:p>
        </p:txBody>
      </p:sp>
      <p:sp>
        <p:nvSpPr>
          <p:cNvPr id="25" name="内容占位符 2"/>
          <p:cNvSpPr txBox="1">
            <a:spLocks/>
          </p:cNvSpPr>
          <p:nvPr/>
        </p:nvSpPr>
        <p:spPr>
          <a:xfrm>
            <a:off x="714348" y="770630"/>
            <a:ext cx="7925652" cy="64214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Installation progress</a:t>
            </a:r>
            <a:endParaRPr lang="en-US" altLang="zh-CN" sz="1800" dirty="0">
              <a:solidFill>
                <a:prstClr val="black"/>
              </a:solidFill>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5992" name="Equation" r:id="rId8" imgW="428207" imgH="666100" progId="Equation.DSMT4">
                  <p:embed/>
                </p:oleObj>
              </mc:Choice>
              <mc:Fallback>
                <p:oleObj name="Equation" r:id="rId8" imgW="428207" imgH="666100" progId="Equation.DSMT4">
                  <p:embed/>
                  <p:pic>
                    <p:nvPicPr>
                      <p:cNvPr id="0" name="Picture 7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5993" name="Equation" r:id="rId9" imgW="428207" imgH="666100" progId="Equation.DSMT4">
                  <p:embed/>
                </p:oleObj>
              </mc:Choice>
              <mc:Fallback>
                <p:oleObj name="Equation" r:id="rId9" imgW="428207" imgH="666100" progId="Equation.DSMT4">
                  <p:embed/>
                  <p:pic>
                    <p:nvPicPr>
                      <p:cNvPr id="0" name="Picture 7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5994" name="Equation" r:id="rId10" imgW="428207" imgH="666100" progId="Equation.DSMT4">
                  <p:embed/>
                </p:oleObj>
              </mc:Choice>
              <mc:Fallback>
                <p:oleObj name="Equation" r:id="rId10" imgW="428207" imgH="666100" progId="Equation.DSMT4">
                  <p:embed/>
                  <p:pic>
                    <p:nvPicPr>
                      <p:cNvPr id="0" name="Picture 7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5995" name="Equation" r:id="rId11" imgW="428207" imgH="666100" progId="Equation.DSMT4">
                  <p:embed/>
                </p:oleObj>
              </mc:Choice>
              <mc:Fallback>
                <p:oleObj name="Equation" r:id="rId11" imgW="428207" imgH="666100" progId="Equation.DSMT4">
                  <p:embed/>
                  <p:pic>
                    <p:nvPicPr>
                      <p:cNvPr id="0" name="Picture 7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185646536"/>
              </p:ext>
            </p:extLst>
          </p:nvPr>
        </p:nvGraphicFramePr>
        <p:xfrm>
          <a:off x="971600" y="1268759"/>
          <a:ext cx="6552728" cy="4663440"/>
        </p:xfrm>
        <a:graphic>
          <a:graphicData uri="http://schemas.openxmlformats.org/drawingml/2006/table">
            <a:tbl>
              <a:tblPr firstRow="1" bandRow="1">
                <a:tableStyleId>{5C22544A-7EE6-4342-B048-85BDC9FD1C3A}</a:tableStyleId>
              </a:tblPr>
              <a:tblGrid>
                <a:gridCol w="1800200"/>
                <a:gridCol w="2304256"/>
                <a:gridCol w="1296144"/>
                <a:gridCol w="1152128"/>
              </a:tblGrid>
              <a:tr h="347026">
                <a:tc>
                  <a:txBody>
                    <a:bodyPr/>
                    <a:lstStyle/>
                    <a:p>
                      <a:pPr algn="ctr"/>
                      <a:r>
                        <a:rPr lang="en-US" altLang="zh-CN" dirty="0" smtClean="0"/>
                        <a:t>Component</a:t>
                      </a:r>
                      <a:endParaRPr lang="zh-CN" altLang="en-US" dirty="0"/>
                    </a:p>
                  </a:txBody>
                  <a:tcPr/>
                </a:tc>
                <a:tc>
                  <a:txBody>
                    <a:bodyPr/>
                    <a:lstStyle/>
                    <a:p>
                      <a:pPr algn="ctr"/>
                      <a:r>
                        <a:rPr lang="en-US" altLang="zh-CN" dirty="0" smtClean="0"/>
                        <a:t>Piece  (1</a:t>
                      </a:r>
                      <a:r>
                        <a:rPr lang="en-US" altLang="zh-CN" baseline="0" dirty="0" smtClean="0"/>
                        <a:t> team / day)</a:t>
                      </a:r>
                      <a:endParaRPr lang="zh-CN" altLang="en-US" dirty="0"/>
                    </a:p>
                  </a:txBody>
                  <a:tcPr/>
                </a:tc>
                <a:tc>
                  <a:txBody>
                    <a:bodyPr/>
                    <a:lstStyle/>
                    <a:p>
                      <a:pPr algn="ctr"/>
                      <a:r>
                        <a:rPr lang="en-US" altLang="zh-CN" dirty="0" smtClean="0"/>
                        <a:t>Month</a:t>
                      </a:r>
                      <a:endParaRPr lang="zh-CN" altLang="en-US" dirty="0"/>
                    </a:p>
                  </a:txBody>
                  <a:tcPr/>
                </a:tc>
                <a:tc>
                  <a:txBody>
                    <a:bodyPr/>
                    <a:lstStyle/>
                    <a:p>
                      <a:pPr algn="ctr"/>
                      <a:r>
                        <a:rPr lang="en-US" altLang="zh-CN" dirty="0" smtClean="0"/>
                        <a:t>Team</a:t>
                      </a:r>
                      <a:endParaRPr lang="zh-CN" altLang="en-US" dirty="0"/>
                    </a:p>
                  </a:txBody>
                  <a:tcPr/>
                </a:tc>
              </a:tr>
              <a:tr h="347026">
                <a:tc>
                  <a:txBody>
                    <a:bodyPr/>
                    <a:lstStyle/>
                    <a:p>
                      <a:pPr algn="ctr"/>
                      <a:r>
                        <a:rPr lang="en-US" altLang="zh-CN" sz="1800" dirty="0" smtClean="0">
                          <a:solidFill>
                            <a:prstClr val="black"/>
                          </a:solidFill>
                          <a:latin typeface="Times New Roman" pitchFamily="18" charset="0"/>
                          <a:cs typeface="Times New Roman" pitchFamily="18" charset="0"/>
                        </a:rPr>
                        <a:t>Dipole</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en-US" altLang="zh-CN" dirty="0" smtClean="0"/>
                        <a:t>3</a:t>
                      </a:r>
                      <a:endParaRPr lang="zh-CN" altLang="en-US" dirty="0"/>
                    </a:p>
                  </a:txBody>
                  <a:tcPr/>
                </a:tc>
                <a:tc>
                  <a:txBody>
                    <a:bodyPr/>
                    <a:lstStyle/>
                    <a:p>
                      <a:pPr algn="ctr"/>
                      <a:r>
                        <a:rPr lang="en-US" altLang="zh-CN" dirty="0" smtClean="0"/>
                        <a:t>1</a:t>
                      </a:r>
                      <a:endParaRPr lang="zh-CN" altLang="en-US" dirty="0"/>
                    </a:p>
                  </a:txBody>
                  <a:tcPr/>
                </a:tc>
              </a:tr>
              <a:tr h="347026">
                <a:tc>
                  <a:txBody>
                    <a:bodyPr/>
                    <a:lstStyle/>
                    <a:p>
                      <a:pPr algn="ctr"/>
                      <a:r>
                        <a:rPr lang="en-US" altLang="zh-CN" sz="1800" dirty="0" err="1" smtClean="0">
                          <a:solidFill>
                            <a:prstClr val="black"/>
                          </a:solidFill>
                          <a:latin typeface="Times New Roman" pitchFamily="18" charset="0"/>
                          <a:cs typeface="Times New Roman" pitchFamily="18" charset="0"/>
                        </a:rPr>
                        <a:t>Quadrupole</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1</a:t>
                      </a:r>
                      <a:endParaRPr lang="zh-CN" altLang="en-US" dirty="0"/>
                    </a:p>
                  </a:txBody>
                  <a:tcPr/>
                </a:tc>
              </a:tr>
              <a:tr h="347026">
                <a:tc>
                  <a:txBody>
                    <a:bodyPr/>
                    <a:lstStyle/>
                    <a:p>
                      <a:pPr algn="ctr"/>
                      <a:r>
                        <a:rPr lang="en-US" altLang="zh-CN" sz="1800" kern="100" dirty="0" smtClean="0">
                          <a:effectLst/>
                        </a:rPr>
                        <a:t>Corrector</a:t>
                      </a:r>
                      <a:endParaRPr lang="zh-CN" altLang="en-US" dirty="0"/>
                    </a:p>
                  </a:txBody>
                  <a:tcPr/>
                </a:tc>
                <a:tc>
                  <a:txBody>
                    <a:bodyPr/>
                    <a:lstStyle/>
                    <a:p>
                      <a:pPr algn="ctr"/>
                      <a:r>
                        <a:rPr lang="en-US" altLang="zh-CN" dirty="0" smtClean="0"/>
                        <a:t>6</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1</a:t>
                      </a:r>
                      <a:endParaRPr lang="zh-CN" altLang="en-US" dirty="0"/>
                    </a:p>
                  </a:txBody>
                  <a:tcPr/>
                </a:tc>
              </a:tr>
              <a:tr h="347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err="1" smtClean="0"/>
                        <a:t>Sextupole</a:t>
                      </a:r>
                      <a:endParaRPr lang="zh-CN" altLang="en-US" dirty="0" smtClean="0"/>
                    </a:p>
                  </a:txBody>
                  <a:tcPr/>
                </a:tc>
                <a:tc>
                  <a:txBody>
                    <a:bodyPr/>
                    <a:lstStyle/>
                    <a:p>
                      <a:pPr algn="ctr"/>
                      <a:r>
                        <a:rPr lang="en-US" altLang="zh-CN" dirty="0" smtClean="0"/>
                        <a:t>4</a:t>
                      </a:r>
                      <a:endParaRPr lang="zh-CN" altLang="en-US" dirty="0"/>
                    </a:p>
                  </a:txBody>
                  <a:tcPr/>
                </a:tc>
                <a:tc rowSpan="6">
                  <a:txBody>
                    <a:bodyPr/>
                    <a:lstStyle/>
                    <a:p>
                      <a:pPr algn="ctr"/>
                      <a:r>
                        <a:rPr lang="en-US" altLang="zh-CN" dirty="0" smtClean="0"/>
                        <a:t>1</a:t>
                      </a:r>
                      <a:endParaRPr lang="zh-CN" altLang="en-US" dirty="0"/>
                    </a:p>
                  </a:txBody>
                  <a:tcPr anchor="ctr" anchorCtr="1"/>
                </a:tc>
                <a:tc>
                  <a:txBody>
                    <a:bodyPr/>
                    <a:lstStyle/>
                    <a:p>
                      <a:pPr algn="ctr"/>
                      <a:r>
                        <a:rPr lang="en-US" altLang="zh-CN" dirty="0" smtClean="0"/>
                        <a:t>1</a:t>
                      </a:r>
                      <a:endParaRPr lang="zh-CN" altLang="en-US" dirty="0"/>
                    </a:p>
                  </a:txBody>
                  <a:tcPr/>
                </a:tc>
              </a:tr>
              <a:tr h="347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RF</a:t>
                      </a:r>
                      <a:r>
                        <a:rPr lang="en-US" altLang="zh-CN" sz="1800" kern="100" baseline="0" dirty="0" smtClean="0">
                          <a:effectLst/>
                        </a:rPr>
                        <a:t> </a:t>
                      </a:r>
                      <a:r>
                        <a:rPr lang="en-US" altLang="zh-CN" sz="1800" kern="100" dirty="0" smtClean="0">
                          <a:effectLst/>
                        </a:rPr>
                        <a:t>Cavity </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2</a:t>
                      </a:r>
                      <a:endParaRPr lang="zh-CN" altLang="en-US" dirty="0"/>
                    </a:p>
                  </a:txBody>
                  <a:tcPr/>
                </a:tc>
                <a:tc vMerge="1">
                  <a:txBody>
                    <a:bodyPr/>
                    <a:lstStyle/>
                    <a:p>
                      <a:pPr algn="ctr"/>
                      <a:endParaRPr lang="zh-CN" altLang="en-US" dirty="0"/>
                    </a:p>
                  </a:txBody>
                  <a:tcPr anchor="ctr" anchorCtr="1"/>
                </a:tc>
                <a:tc>
                  <a:txBody>
                    <a:bodyPr/>
                    <a:lstStyle/>
                    <a:p>
                      <a:pPr algn="ctr"/>
                      <a:r>
                        <a:rPr lang="en-US" altLang="zh-CN" dirty="0" smtClean="0"/>
                        <a:t>1</a:t>
                      </a:r>
                      <a:endParaRPr lang="zh-CN" altLang="en-US" dirty="0"/>
                    </a:p>
                  </a:txBody>
                  <a:tcPr/>
                </a:tc>
              </a:tr>
              <a:tr h="342272">
                <a:tc>
                  <a:txBody>
                    <a:bodyPr/>
                    <a:lstStyle/>
                    <a:p>
                      <a:pPr algn="ctr">
                        <a:spcAft>
                          <a:spcPts val="0"/>
                        </a:spcAft>
                      </a:pPr>
                      <a:r>
                        <a:rPr lang="en-US" altLang="zh-CN" sz="1800" kern="100" dirty="0" smtClean="0">
                          <a:effectLst/>
                        </a:rPr>
                        <a:t>Septum Magnet   </a:t>
                      </a:r>
                      <a:endParaRPr lang="zh-CN" altLang="zh-CN" sz="1800" kern="100" dirty="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4</a:t>
                      </a:r>
                      <a:endParaRPr lang="zh-CN" altLang="en-US" dirty="0"/>
                    </a:p>
                  </a:txBody>
                  <a:tcPr/>
                </a:tc>
                <a:tc vMerge="1">
                  <a:txBody>
                    <a:bodyPr/>
                    <a:lstStyle/>
                    <a:p>
                      <a:pPr algn="ctr"/>
                      <a:endParaRPr lang="zh-CN" altLang="en-US" dirty="0"/>
                    </a:p>
                  </a:txBody>
                  <a:tcPr/>
                </a:tc>
                <a:tc>
                  <a:txBody>
                    <a:bodyPr/>
                    <a:lstStyle/>
                    <a:p>
                      <a:pPr algn="ctr"/>
                      <a:r>
                        <a:rPr lang="en-US" altLang="zh-CN" dirty="0" smtClean="0"/>
                        <a:t>1</a:t>
                      </a:r>
                      <a:endParaRPr lang="zh-CN" altLang="en-US" dirty="0"/>
                    </a:p>
                  </a:txBody>
                  <a:tcPr/>
                </a:tc>
              </a:tr>
              <a:tr h="342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kicker</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4</a:t>
                      </a:r>
                      <a:endParaRPr lang="zh-CN" altLang="en-US" dirty="0"/>
                    </a:p>
                  </a:txBody>
                  <a:tcPr/>
                </a:tc>
                <a:tc vMerge="1">
                  <a:txBody>
                    <a:bodyPr/>
                    <a:lstStyle/>
                    <a:p>
                      <a:pPr algn="ctr"/>
                      <a:endParaRPr lang="zh-CN" altLang="en-US" dirty="0"/>
                    </a:p>
                  </a:txBody>
                  <a:tcPr/>
                </a:tc>
                <a:tc>
                  <a:txBody>
                    <a:bodyPr/>
                    <a:lstStyle/>
                    <a:p>
                      <a:pPr algn="ctr"/>
                      <a:r>
                        <a:rPr lang="en-US" altLang="zh-CN" dirty="0" smtClean="0"/>
                        <a:t>1</a:t>
                      </a:r>
                      <a:endParaRPr lang="zh-CN" altLang="en-US" dirty="0"/>
                    </a:p>
                  </a:txBody>
                  <a:tcPr/>
                </a:tc>
              </a:tr>
              <a:tr h="342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latin typeface="Calibri" panose="020F0502020204030204" pitchFamily="34" charset="0"/>
                          <a:ea typeface="+mn-ea"/>
                          <a:cs typeface="Times New Roman" panose="02020603050405020304" pitchFamily="18" charset="0"/>
                        </a:rPr>
                        <a:t>Solenoid</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4</a:t>
                      </a:r>
                      <a:endParaRPr lang="zh-CN" altLang="en-US" dirty="0"/>
                    </a:p>
                  </a:txBody>
                  <a:tcPr/>
                </a:tc>
                <a:tc vMerge="1">
                  <a:txBody>
                    <a:bodyPr/>
                    <a:lstStyle/>
                    <a:p>
                      <a:pPr algn="ctr"/>
                      <a:endParaRPr lang="zh-CN" altLang="en-US" dirty="0"/>
                    </a:p>
                  </a:txBody>
                  <a:tcPr/>
                </a:tc>
                <a:tc>
                  <a:txBody>
                    <a:bodyPr/>
                    <a:lstStyle/>
                    <a:p>
                      <a:pPr algn="ctr"/>
                      <a:r>
                        <a:rPr lang="en-US" altLang="zh-CN" dirty="0" smtClean="0"/>
                        <a:t>1</a:t>
                      </a:r>
                      <a:endParaRPr lang="zh-CN" altLang="en-US" dirty="0"/>
                    </a:p>
                  </a:txBody>
                  <a:tcPr/>
                </a:tc>
              </a:tr>
              <a:tr h="342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latin typeface="Calibri" panose="020F0502020204030204" pitchFamily="34" charset="0"/>
                          <a:ea typeface="+mn-ea"/>
                          <a:cs typeface="Times New Roman" panose="02020603050405020304" pitchFamily="18" charset="0"/>
                        </a:rPr>
                        <a:t>Cavity</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2</a:t>
                      </a:r>
                      <a:endParaRPr lang="zh-CN" altLang="en-US" dirty="0"/>
                    </a:p>
                  </a:txBody>
                  <a:tcPr/>
                </a:tc>
                <a:tc vMerge="1">
                  <a:txBody>
                    <a:bodyPr/>
                    <a:lstStyle/>
                    <a:p>
                      <a:pPr algn="ctr"/>
                      <a:endParaRPr lang="zh-CN" altLang="en-US" dirty="0"/>
                    </a:p>
                  </a:txBody>
                  <a:tcPr/>
                </a:tc>
                <a:tc>
                  <a:txBody>
                    <a:bodyPr/>
                    <a:lstStyle/>
                    <a:p>
                      <a:pPr algn="ctr"/>
                      <a:r>
                        <a:rPr lang="en-US" altLang="zh-CN" dirty="0" smtClean="0"/>
                        <a:t>1</a:t>
                      </a:r>
                      <a:endParaRPr lang="zh-CN" altLang="en-US" dirty="0"/>
                    </a:p>
                  </a:txBody>
                  <a:tcPr/>
                </a:tc>
              </a:tr>
              <a:tr h="342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rPr>
                        <a:t>BPM</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6</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en-US" altLang="zh-CN" dirty="0" smtClean="0"/>
                        <a:t>1</a:t>
                      </a:r>
                      <a:endParaRPr lang="zh-CN" altLang="en-US" dirty="0"/>
                    </a:p>
                  </a:txBody>
                  <a:tcPr/>
                </a:tc>
              </a:tr>
              <a:tr h="598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smtClean="0">
                          <a:effectLst/>
                          <a:latin typeface="Calibri" panose="020F0502020204030204" pitchFamily="34" charset="0"/>
                          <a:ea typeface="+mn-ea"/>
                          <a:cs typeface="Times New Roman" panose="02020603050405020304" pitchFamily="18" charset="0"/>
                        </a:rPr>
                        <a:t>Accelerating structure</a:t>
                      </a:r>
                      <a:endParaRPr lang="zh-CN" altLang="zh-CN" sz="1800" kern="100" dirty="0" smtClean="0">
                        <a:effectLst/>
                        <a:latin typeface="Calibri" panose="020F0502020204030204" pitchFamily="34" charset="0"/>
                        <a:ea typeface="+mn-ea"/>
                        <a:cs typeface="Times New Roman" panose="02020603050405020304" pitchFamily="18" charset="0"/>
                      </a:endParaRPr>
                    </a:p>
                  </a:txBody>
                  <a:tcPr/>
                </a:tc>
                <a:tc>
                  <a:txBody>
                    <a:bodyPr/>
                    <a:lstStyle/>
                    <a:p>
                      <a:pPr algn="ctr"/>
                      <a:r>
                        <a:rPr lang="en-US" altLang="zh-CN" dirty="0" smtClean="0"/>
                        <a:t>4</a:t>
                      </a:r>
                      <a:endParaRPr lang="zh-CN" altLang="en-US" dirty="0"/>
                    </a:p>
                  </a:txBody>
                  <a:tcPr/>
                </a:tc>
                <a:tc>
                  <a:txBody>
                    <a:bodyPr/>
                    <a:lstStyle/>
                    <a:p>
                      <a:pPr algn="ctr"/>
                      <a:r>
                        <a:rPr lang="en-US" altLang="zh-CN" dirty="0" smtClean="0"/>
                        <a:t>3</a:t>
                      </a:r>
                      <a:endParaRPr lang="zh-CN" altLang="en-US" dirty="0"/>
                    </a:p>
                  </a:txBody>
                  <a:tcPr/>
                </a:tc>
                <a:tc>
                  <a:txBody>
                    <a:bodyPr/>
                    <a:lstStyle/>
                    <a:p>
                      <a:pPr algn="ctr"/>
                      <a:r>
                        <a:rPr lang="en-US" altLang="zh-CN" dirty="0" smtClean="0"/>
                        <a:t>1</a:t>
                      </a:r>
                      <a:endParaRPr lang="zh-CN" altLang="en-US" dirty="0"/>
                    </a:p>
                  </a:txBody>
                  <a:tcPr/>
                </a:tc>
              </a:tr>
            </a:tbl>
          </a:graphicData>
        </a:graphic>
      </p:graphicFrame>
      <p:sp>
        <p:nvSpPr>
          <p:cNvPr id="13" name="内容占位符 2"/>
          <p:cNvSpPr txBox="1">
            <a:spLocks/>
          </p:cNvSpPr>
          <p:nvPr/>
        </p:nvSpPr>
        <p:spPr>
          <a:xfrm>
            <a:off x="714348" y="6021288"/>
            <a:ext cx="7925652" cy="49681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2028,12,1—2030,1,31    14 months  1 team</a:t>
            </a:r>
            <a:endParaRPr lang="en-US" altLang="zh-CN" sz="18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81012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360000" y="0"/>
            <a:ext cx="8280000" cy="612000"/>
          </a:xfrm>
        </p:spPr>
        <p:txBody>
          <a:bodyPr/>
          <a:lstStyle/>
          <a:p>
            <a:pPr eaLnBrk="1" hangingPunct="1"/>
            <a:r>
              <a:rPr lang="en-US" altLang="zh-CN" sz="3200" b="1" dirty="0">
                <a:latin typeface="Times New Roman" panose="02020603050405020304" pitchFamily="18" charset="0"/>
                <a:cs typeface="Times New Roman" pitchFamily="18" charset="0"/>
              </a:rPr>
              <a:t>Contents</a:t>
            </a:r>
          </a:p>
        </p:txBody>
      </p:sp>
      <p:sp>
        <p:nvSpPr>
          <p:cNvPr id="1029" name="内容占位符 2"/>
          <p:cNvSpPr>
            <a:spLocks noGrp="1"/>
          </p:cNvSpPr>
          <p:nvPr>
            <p:ph idx="1"/>
          </p:nvPr>
        </p:nvSpPr>
        <p:spPr>
          <a:xfrm>
            <a:off x="755576" y="1124744"/>
            <a:ext cx="7884424" cy="4824536"/>
          </a:xfrm>
        </p:spPr>
        <p:txBody>
          <a:bodyPr/>
          <a:lstStyle/>
          <a:p>
            <a:pPr marL="457200" lvl="1" indent="-457200" eaLnBrk="1" hangingPunct="1">
              <a:lnSpc>
                <a:spcPct val="150000"/>
              </a:lnSpc>
              <a:spcBef>
                <a:spcPts val="600"/>
              </a:spcBef>
              <a:spcAft>
                <a:spcPts val="600"/>
              </a:spcAft>
              <a:buClr>
                <a:srgbClr val="FF0000"/>
              </a:buClr>
              <a:buSzPct val="80000"/>
              <a:buFont typeface="+mj-lt"/>
              <a:buAutoNum type="arabicPeriod"/>
              <a:defRPr/>
            </a:pPr>
            <a:r>
              <a:rPr lang="en-US" altLang="zh-CN" sz="2400" b="1" dirty="0" smtClean="0">
                <a:latin typeface="Times New Roman" panose="02020603050405020304" pitchFamily="18" charset="0"/>
                <a:cs typeface="Times New Roman" pitchFamily="18" charset="0"/>
              </a:rPr>
              <a:t>Overall installation scheme</a:t>
            </a:r>
          </a:p>
          <a:p>
            <a:pPr marL="457200" lvl="1" indent="-457200" eaLnBrk="1" hangingPunct="1">
              <a:lnSpc>
                <a:spcPct val="150000"/>
              </a:lnSpc>
              <a:spcBef>
                <a:spcPts val="600"/>
              </a:spcBef>
              <a:spcAft>
                <a:spcPts val="600"/>
              </a:spcAft>
              <a:buClr>
                <a:srgbClr val="FF0000"/>
              </a:buClr>
              <a:buSzPct val="80000"/>
              <a:buFont typeface="+mj-lt"/>
              <a:buAutoNum type="arabicPeriod"/>
              <a:defRPr/>
            </a:pPr>
            <a:r>
              <a:rPr lang="en-US" altLang="zh-CN" sz="2400" b="1" dirty="0" smtClean="0">
                <a:latin typeface="Times New Roman" panose="02020603050405020304" pitchFamily="18" charset="0"/>
                <a:cs typeface="Times New Roman" pitchFamily="18" charset="0"/>
              </a:rPr>
              <a:t>Component installation and alignment scheme</a:t>
            </a:r>
          </a:p>
          <a:p>
            <a:pPr marL="457200" lvl="1" indent="-457200" eaLnBrk="1" hangingPunct="1">
              <a:lnSpc>
                <a:spcPct val="150000"/>
              </a:lnSpc>
              <a:spcBef>
                <a:spcPts val="600"/>
              </a:spcBef>
              <a:spcAft>
                <a:spcPts val="600"/>
              </a:spcAft>
              <a:buClr>
                <a:srgbClr val="FF0000"/>
              </a:buClr>
              <a:buSzPct val="80000"/>
              <a:buFont typeface="+mj-lt"/>
              <a:buAutoNum type="arabicPeriod"/>
              <a:defRPr/>
            </a:pPr>
            <a:r>
              <a:rPr lang="en-US" altLang="zh-CN" sz="2400" b="1" dirty="0" smtClean="0">
                <a:latin typeface="Times New Roman" panose="02020603050405020304" pitchFamily="18" charset="0"/>
                <a:cs typeface="Times New Roman" pitchFamily="18" charset="0"/>
              </a:rPr>
              <a:t>Component </a:t>
            </a:r>
            <a:r>
              <a:rPr lang="en-US" altLang="zh-CN" sz="2400" b="1" dirty="0" err="1" smtClean="0">
                <a:latin typeface="Times New Roman" panose="02020603050405020304" pitchFamily="18" charset="0"/>
                <a:cs typeface="Times New Roman" pitchFamily="18" charset="0"/>
              </a:rPr>
              <a:t>fiducialization</a:t>
            </a:r>
            <a:r>
              <a:rPr lang="en-US" altLang="zh-CN" sz="2400" b="1" dirty="0" smtClean="0">
                <a:latin typeface="Times New Roman" panose="02020603050405020304" pitchFamily="18" charset="0"/>
                <a:cs typeface="Times New Roman" pitchFamily="18" charset="0"/>
              </a:rPr>
              <a:t> schedule</a:t>
            </a:r>
          </a:p>
          <a:p>
            <a:pPr marL="457200" lvl="1" indent="-457200" eaLnBrk="1" hangingPunct="1">
              <a:lnSpc>
                <a:spcPct val="150000"/>
              </a:lnSpc>
              <a:spcBef>
                <a:spcPts val="600"/>
              </a:spcBef>
              <a:spcAft>
                <a:spcPts val="600"/>
              </a:spcAft>
              <a:buClr>
                <a:srgbClr val="FF0000"/>
              </a:buClr>
              <a:buSzPct val="80000"/>
              <a:buFont typeface="+mj-lt"/>
              <a:buAutoNum type="arabicPeriod"/>
              <a:defRPr/>
            </a:pPr>
            <a:r>
              <a:rPr lang="en-US" altLang="zh-CN" sz="2400" b="1" dirty="0" smtClean="0">
                <a:latin typeface="Times New Roman" panose="02020603050405020304" pitchFamily="18" charset="0"/>
                <a:cs typeface="Times New Roman" pitchFamily="18" charset="0"/>
              </a:rPr>
              <a:t>Smooth alignment</a:t>
            </a:r>
          </a:p>
          <a:p>
            <a:pPr marL="457200" lvl="1" indent="-457200" eaLnBrk="1" hangingPunct="1">
              <a:lnSpc>
                <a:spcPct val="150000"/>
              </a:lnSpc>
              <a:spcBef>
                <a:spcPts val="600"/>
              </a:spcBef>
              <a:spcAft>
                <a:spcPts val="600"/>
              </a:spcAft>
              <a:buClr>
                <a:srgbClr val="FF0000"/>
              </a:buClr>
              <a:buSzPct val="80000"/>
              <a:buFont typeface="+mj-lt"/>
              <a:buAutoNum type="arabicPeriod"/>
              <a:defRPr/>
            </a:pPr>
            <a:r>
              <a:rPr lang="en-US" altLang="zh-CN" sz="2400" b="1" dirty="0" smtClean="0">
                <a:latin typeface="Times New Roman" panose="02020603050405020304" pitchFamily="18" charset="0"/>
                <a:cs typeface="Times New Roman" pitchFamily="18" charset="0"/>
              </a:rPr>
              <a:t>Summary</a:t>
            </a:r>
            <a:endParaRPr lang="en-US" altLang="zh-CN" sz="2400" b="1" dirty="0">
              <a:latin typeface="Times New Roman" panose="02020603050405020304" pitchFamily="18" charset="0"/>
              <a:cs typeface="Times New Roman" pitchFamily="18" charset="0"/>
            </a:endParaRPr>
          </a:p>
          <a:p>
            <a:pPr marL="0" indent="0" eaLnBrk="1" hangingPunct="1">
              <a:buClr>
                <a:srgbClr val="FF0000"/>
              </a:buClr>
              <a:buSzPct val="80000"/>
              <a:buNone/>
              <a:defRPr/>
            </a:pPr>
            <a:endParaRPr lang="en-GB" altLang="zh-CN" sz="1800" dirty="0" smtClean="0">
              <a:latin typeface="Times New Roman" pitchFamily="18" charset="0"/>
            </a:endParaRPr>
          </a:p>
        </p:txBody>
      </p:sp>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487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4914" name="Equation" r:id="rId4" imgW="428207" imgH="666100" progId="Equation.DSMT4">
                  <p:embed/>
                </p:oleObj>
              </mc:Choice>
              <mc:Fallback>
                <p:oleObj name="Equation" r:id="rId4" imgW="428207" imgH="666100"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4915" name="Equation" r:id="rId6" imgW="428207" imgH="666100" progId="Equation.DSMT4">
                  <p:embed/>
                </p:oleObj>
              </mc:Choice>
              <mc:Fallback>
                <p:oleObj name="Equation" r:id="rId6" imgW="428207" imgH="666100" progId="Equation.DSMT4">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a:solidFill>
                  <a:prstClr val="black"/>
                </a:solidFill>
                <a:latin typeface="Times New Roman" pitchFamily="18" charset="0"/>
                <a:cs typeface="Times New Roman" pitchFamily="18" charset="0"/>
              </a:rPr>
              <a:t>Component installation and alignment scheme</a:t>
            </a:r>
            <a:endParaRPr lang="zh-CN" altLang="en-US" sz="2400" b="1" dirty="0">
              <a:solidFill>
                <a:prstClr val="black"/>
              </a:solidFill>
              <a:latin typeface="Times New Roman" pitchFamily="18" charset="0"/>
              <a:cs typeface="Times New Roman" pitchFamily="18" charset="0"/>
            </a:endParaRPr>
          </a:p>
        </p:txBody>
      </p:sp>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4916" name="Equation" r:id="rId8" imgW="428207" imgH="666100" progId="Equation.DSMT4">
                  <p:embed/>
                </p:oleObj>
              </mc:Choice>
              <mc:Fallback>
                <p:oleObj name="Equation" r:id="rId8" imgW="428207" imgH="666100" progId="Equation.DSMT4">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4917" name="Equation" r:id="rId9" imgW="428207" imgH="666100" progId="Equation.DSMT4">
                  <p:embed/>
                </p:oleObj>
              </mc:Choice>
              <mc:Fallback>
                <p:oleObj name="Equation" r:id="rId9" imgW="428207" imgH="666100" progId="Equation.DSMT4">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532263" y="846976"/>
            <a:ext cx="8107737" cy="33021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latin typeface="Times New Roman" pitchFamily="18" charset="0"/>
                <a:cs typeface="Times New Roman" pitchFamily="18" charset="0"/>
              </a:rPr>
              <a:t>Ring construction</a:t>
            </a:r>
            <a:r>
              <a:rPr lang="en-US" altLang="zh-CN" sz="2000" dirty="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phaseⅠ</a:t>
            </a:r>
            <a:r>
              <a:rPr lang="en-US" altLang="zh-CN" sz="2000" dirty="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phaseⅡ</a:t>
            </a:r>
            <a:r>
              <a:rPr lang="zh-CN" altLang="en-US"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each phase</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half a ring</a:t>
            </a:r>
            <a:endParaRPr lang="en-US" altLang="zh-CN" sz="2000" dirty="0" smtClean="0">
              <a:solidFill>
                <a:prstClr val="black"/>
              </a:solidFill>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a:solidFill>
                  <a:prstClr val="black"/>
                </a:solidFill>
              </a:rPr>
              <a:t>E</a:t>
            </a:r>
            <a:r>
              <a:rPr lang="en-US" altLang="zh-CN" sz="2200" dirty="0" smtClean="0">
                <a:solidFill>
                  <a:prstClr val="black"/>
                </a:solidFill>
              </a:rPr>
              <a:t>ach phase: construction is </a:t>
            </a:r>
            <a:r>
              <a:rPr lang="en-US" altLang="zh-CN" sz="2200" dirty="0">
                <a:solidFill>
                  <a:prstClr val="black"/>
                </a:solidFill>
              </a:rPr>
              <a:t>divided into four sections to be </a:t>
            </a:r>
            <a:r>
              <a:rPr lang="en-US" altLang="zh-CN" sz="2200" dirty="0" smtClean="0">
                <a:solidFill>
                  <a:prstClr val="black"/>
                </a:solidFill>
              </a:rPr>
              <a:t>carried out </a:t>
            </a:r>
            <a:r>
              <a:rPr lang="en-US" altLang="zh-CN" sz="2200" dirty="0">
                <a:solidFill>
                  <a:prstClr val="black"/>
                </a:solidFill>
              </a:rPr>
              <a:t>in parallel</a:t>
            </a:r>
            <a:r>
              <a:rPr lang="en-US" altLang="zh-CN" sz="2200" dirty="0" smtClean="0">
                <a:solidFill>
                  <a:prstClr val="black"/>
                </a:solidFill>
              </a:rPr>
              <a:t>.</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Take one construction section as an example</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Length is 12.5km</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endParaRPr lang="en-US" altLang="zh-CN" sz="2200" dirty="0" smtClean="0">
              <a:solidFill>
                <a:prstClr val="black"/>
              </a:solidFill>
            </a:endParaRPr>
          </a:p>
        </p:txBody>
      </p:sp>
      <p:pic>
        <p:nvPicPr>
          <p:cNvPr id="284692" name="Picture 20"/>
          <p:cNvPicPr>
            <a:picLocks noChangeAspect="1" noChangeArrowheads="1"/>
          </p:cNvPicPr>
          <p:nvPr/>
        </p:nvPicPr>
        <p:blipFill>
          <a:blip r:embed="rId10"/>
          <a:srcRect/>
          <a:stretch>
            <a:fillRect/>
          </a:stretch>
        </p:blipFill>
        <p:spPr bwMode="auto">
          <a:xfrm rot="705764">
            <a:off x="5221952" y="3933059"/>
            <a:ext cx="3753563" cy="2039607"/>
          </a:xfrm>
          <a:prstGeom prst="rect">
            <a:avLst/>
          </a:prstGeom>
          <a:noFill/>
          <a:ln w="9525">
            <a:noFill/>
            <a:miter lim="800000"/>
            <a:headEnd/>
            <a:tailEnd/>
          </a:ln>
          <a:effectLst/>
        </p:spPr>
      </p:pic>
      <p:cxnSp>
        <p:nvCxnSpPr>
          <p:cNvPr id="25" name="直接连接符 24"/>
          <p:cNvCxnSpPr/>
          <p:nvPr/>
        </p:nvCxnSpPr>
        <p:spPr>
          <a:xfrm rot="10800000" flipV="1">
            <a:off x="6072198" y="4929198"/>
            <a:ext cx="785818" cy="28575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857752" y="5286388"/>
            <a:ext cx="2009909" cy="369332"/>
          </a:xfrm>
          <a:prstGeom prst="rect">
            <a:avLst/>
          </a:prstGeom>
          <a:noFill/>
        </p:spPr>
        <p:txBody>
          <a:bodyPr wrap="none" rtlCol="0">
            <a:spAutoFit/>
          </a:bodyPr>
          <a:lstStyle/>
          <a:p>
            <a:r>
              <a:rPr lang="en-US" altLang="zh-CN" dirty="0" smtClean="0"/>
              <a:t>Transport corridor</a:t>
            </a:r>
            <a:endParaRPr lang="zh-CN" altLang="en-US" dirty="0"/>
          </a:p>
        </p:txBody>
      </p:sp>
      <p:cxnSp>
        <p:nvCxnSpPr>
          <p:cNvPr id="31" name="直接箭头连接符 30"/>
          <p:cNvCxnSpPr/>
          <p:nvPr/>
        </p:nvCxnSpPr>
        <p:spPr>
          <a:xfrm rot="5400000" flipH="1" flipV="1">
            <a:off x="5393537" y="4750603"/>
            <a:ext cx="785818"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500826" y="5643578"/>
            <a:ext cx="1000132" cy="2143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53800" y="3265892"/>
            <a:ext cx="5038280" cy="2923157"/>
            <a:chOff x="253800" y="3265892"/>
            <a:chExt cx="5038280" cy="2923157"/>
          </a:xfrm>
        </p:grpSpPr>
        <p:grpSp>
          <p:nvGrpSpPr>
            <p:cNvPr id="17" name="组合 16"/>
            <p:cNvGrpSpPr/>
            <p:nvPr/>
          </p:nvGrpSpPr>
          <p:grpSpPr>
            <a:xfrm>
              <a:off x="358359" y="3570364"/>
              <a:ext cx="4070796" cy="2618685"/>
              <a:chOff x="2956276" y="2416925"/>
              <a:chExt cx="4544651" cy="2940901"/>
            </a:xfrm>
          </p:grpSpPr>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84918" name="Equation" r:id="rId11" imgW="428207" imgH="666100" progId="Equation.DSMT4">
                      <p:embed/>
                    </p:oleObj>
                  </mc:Choice>
                  <mc:Fallback>
                    <p:oleObj name="Equation" r:id="rId11" imgW="428207" imgH="666100"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84919" name="Equation" r:id="rId12" imgW="428207" imgH="666100" progId="Equation.DSMT4">
                      <p:embed/>
                    </p:oleObj>
                  </mc:Choice>
                  <mc:Fallback>
                    <p:oleObj name="Equation" r:id="rId12" imgW="428207" imgH="666100"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图片 10"/>
              <p:cNvPicPr>
                <a:picLocks noChangeAspect="1"/>
              </p:cNvPicPr>
              <p:nvPr/>
            </p:nvPicPr>
            <p:blipFill>
              <a:blip r:embed="rId13" cstate="print"/>
              <a:stretch>
                <a:fillRect/>
              </a:stretch>
            </p:blipFill>
            <p:spPr>
              <a:xfrm>
                <a:off x="3071802" y="2714620"/>
                <a:ext cx="4429125" cy="2643206"/>
              </a:xfrm>
              <a:prstGeom prst="rect">
                <a:avLst/>
              </a:prstGeom>
            </p:spPr>
          </p:pic>
          <p:sp>
            <p:nvSpPr>
              <p:cNvPr id="12" name="左大括号 11"/>
              <p:cNvSpPr/>
              <p:nvPr/>
            </p:nvSpPr>
            <p:spPr>
              <a:xfrm rot="7938217">
                <a:off x="6722241" y="2734436"/>
                <a:ext cx="501708" cy="101371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左大括号 13"/>
              <p:cNvSpPr/>
              <p:nvPr/>
            </p:nvSpPr>
            <p:spPr>
              <a:xfrm rot="4486166">
                <a:off x="4261790" y="2211149"/>
                <a:ext cx="514742" cy="1083020"/>
              </a:xfrm>
              <a:prstGeom prst="leftBrace">
                <a:avLst>
                  <a:gd name="adj1" fmla="val 8333"/>
                  <a:gd name="adj2" fmla="val 50879"/>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左大括号 14"/>
              <p:cNvSpPr/>
              <p:nvPr/>
            </p:nvSpPr>
            <p:spPr>
              <a:xfrm rot="5962536">
                <a:off x="5536656" y="2135978"/>
                <a:ext cx="595387" cy="115728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左大括号 15"/>
              <p:cNvSpPr/>
              <p:nvPr/>
            </p:nvSpPr>
            <p:spPr>
              <a:xfrm rot="2815770">
                <a:off x="3185440" y="2851395"/>
                <a:ext cx="487103" cy="94543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8" name="TextBox 17"/>
            <p:cNvSpPr txBox="1"/>
            <p:nvPr/>
          </p:nvSpPr>
          <p:spPr>
            <a:xfrm rot="19200611">
              <a:off x="386792" y="3948617"/>
              <a:ext cx="312906" cy="369332"/>
            </a:xfrm>
            <a:prstGeom prst="rect">
              <a:avLst/>
            </a:prstGeom>
            <a:noFill/>
          </p:spPr>
          <p:txBody>
            <a:bodyPr wrap="none" rtlCol="0">
              <a:spAutoFit/>
            </a:bodyPr>
            <a:lstStyle/>
            <a:p>
              <a:r>
                <a:rPr lang="en-US" altLang="zh-CN" dirty="0" smtClean="0">
                  <a:solidFill>
                    <a:srgbClr val="FF0000"/>
                  </a:solidFill>
                </a:rPr>
                <a:t>1</a:t>
              </a:r>
              <a:endParaRPr lang="zh-CN" altLang="en-US" dirty="0">
                <a:solidFill>
                  <a:srgbClr val="FF0000"/>
                </a:solidFill>
              </a:endParaRPr>
            </a:p>
          </p:txBody>
        </p:sp>
        <p:sp>
          <p:nvSpPr>
            <p:cNvPr id="19" name="TextBox 18"/>
            <p:cNvSpPr txBox="1"/>
            <p:nvPr/>
          </p:nvSpPr>
          <p:spPr>
            <a:xfrm rot="20217041">
              <a:off x="1474610" y="3376119"/>
              <a:ext cx="312906" cy="369332"/>
            </a:xfrm>
            <a:prstGeom prst="rect">
              <a:avLst/>
            </a:prstGeom>
            <a:noFill/>
          </p:spPr>
          <p:txBody>
            <a:bodyPr wrap="none" rtlCol="0">
              <a:spAutoFit/>
            </a:bodyPr>
            <a:lstStyle/>
            <a:p>
              <a:r>
                <a:rPr lang="en-US" altLang="zh-CN" dirty="0" smtClean="0">
                  <a:solidFill>
                    <a:srgbClr val="FF0000"/>
                  </a:solidFill>
                </a:rPr>
                <a:t>2</a:t>
              </a:r>
              <a:endParaRPr lang="zh-CN" altLang="en-US" dirty="0">
                <a:solidFill>
                  <a:srgbClr val="FF0000"/>
                </a:solidFill>
              </a:endParaRPr>
            </a:p>
          </p:txBody>
        </p:sp>
        <p:sp>
          <p:nvSpPr>
            <p:cNvPr id="20" name="TextBox 19"/>
            <p:cNvSpPr txBox="1"/>
            <p:nvPr/>
          </p:nvSpPr>
          <p:spPr>
            <a:xfrm rot="695460">
              <a:off x="2849032" y="3265892"/>
              <a:ext cx="312906" cy="369332"/>
            </a:xfrm>
            <a:prstGeom prst="rect">
              <a:avLst/>
            </a:prstGeom>
            <a:noFill/>
          </p:spPr>
          <p:txBody>
            <a:bodyPr wrap="none" rtlCol="0">
              <a:spAutoFit/>
            </a:bodyPr>
            <a:lstStyle/>
            <a:p>
              <a:r>
                <a:rPr lang="en-US" altLang="zh-CN" dirty="0" smtClean="0">
                  <a:solidFill>
                    <a:srgbClr val="FF0000"/>
                  </a:solidFill>
                </a:rPr>
                <a:t>3</a:t>
              </a:r>
              <a:endParaRPr lang="zh-CN" altLang="en-US" dirty="0">
                <a:solidFill>
                  <a:srgbClr val="FF0000"/>
                </a:solidFill>
              </a:endParaRPr>
            </a:p>
          </p:txBody>
        </p:sp>
        <p:sp>
          <p:nvSpPr>
            <p:cNvPr id="21" name="TextBox 20"/>
            <p:cNvSpPr txBox="1"/>
            <p:nvPr/>
          </p:nvSpPr>
          <p:spPr>
            <a:xfrm rot="2487972">
              <a:off x="4003171" y="3826134"/>
              <a:ext cx="384000" cy="369332"/>
            </a:xfrm>
            <a:prstGeom prst="rect">
              <a:avLst/>
            </a:prstGeom>
            <a:noFill/>
          </p:spPr>
          <p:txBody>
            <a:bodyPr wrap="square" rtlCol="0">
              <a:spAutoFit/>
            </a:bodyPr>
            <a:lstStyle/>
            <a:p>
              <a:r>
                <a:rPr lang="en-US" altLang="zh-CN" dirty="0" smtClean="0">
                  <a:solidFill>
                    <a:srgbClr val="FF0000"/>
                  </a:solidFill>
                </a:rPr>
                <a:t>4</a:t>
              </a:r>
              <a:endParaRPr lang="zh-CN" altLang="en-US" dirty="0">
                <a:solidFill>
                  <a:srgbClr val="FF0000"/>
                </a:solidFill>
              </a:endParaRPr>
            </a:p>
          </p:txBody>
        </p:sp>
        <p:cxnSp>
          <p:nvCxnSpPr>
            <p:cNvPr id="3" name="直接连接符 2"/>
            <p:cNvCxnSpPr/>
            <p:nvPr/>
          </p:nvCxnSpPr>
          <p:spPr>
            <a:xfrm flipV="1">
              <a:off x="253800" y="4797152"/>
              <a:ext cx="4750248" cy="6298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250594" y="4423592"/>
              <a:ext cx="1027845" cy="338554"/>
            </a:xfrm>
            <a:prstGeom prst="rect">
              <a:avLst/>
            </a:prstGeom>
            <a:noFill/>
          </p:spPr>
          <p:txBody>
            <a:bodyPr wrap="none" rtlCol="0">
              <a:spAutoFit/>
            </a:bodyPr>
            <a:lstStyle/>
            <a:p>
              <a:r>
                <a:rPr lang="en-US" altLang="zh-CN" sz="1600" dirty="0" smtClean="0">
                  <a:solidFill>
                    <a:srgbClr val="FF0000"/>
                  </a:solidFill>
                </a:rPr>
                <a:t>Phase </a:t>
              </a:r>
              <a:r>
                <a:rPr lang="en-US" altLang="zh-CN" sz="1600" dirty="0">
                  <a:solidFill>
                    <a:srgbClr val="FF0000"/>
                  </a:solidFill>
                  <a:latin typeface="Times New Roman" pitchFamily="18" charset="0"/>
                  <a:cs typeface="Times New Roman" pitchFamily="18" charset="0"/>
                </a:rPr>
                <a:t>Ⅰ</a:t>
              </a:r>
              <a:endParaRPr lang="zh-CN" altLang="en-US" sz="1600" dirty="0">
                <a:solidFill>
                  <a:srgbClr val="FF0000"/>
                </a:solidFill>
              </a:endParaRPr>
            </a:p>
          </p:txBody>
        </p:sp>
        <p:sp>
          <p:nvSpPr>
            <p:cNvPr id="30" name="文本框 29"/>
            <p:cNvSpPr txBox="1"/>
            <p:nvPr/>
          </p:nvSpPr>
          <p:spPr>
            <a:xfrm>
              <a:off x="4264235" y="4797152"/>
              <a:ext cx="1027845" cy="338554"/>
            </a:xfrm>
            <a:prstGeom prst="rect">
              <a:avLst/>
            </a:prstGeom>
            <a:noFill/>
          </p:spPr>
          <p:txBody>
            <a:bodyPr wrap="none" rtlCol="0">
              <a:spAutoFit/>
            </a:bodyPr>
            <a:lstStyle/>
            <a:p>
              <a:r>
                <a:rPr lang="en-US" altLang="zh-CN" sz="1600" dirty="0" smtClean="0">
                  <a:solidFill>
                    <a:srgbClr val="FF0000"/>
                  </a:solidFill>
                </a:rPr>
                <a:t>Phase </a:t>
              </a:r>
              <a:r>
                <a:rPr lang="en-US" altLang="zh-CN" sz="1600" dirty="0">
                  <a:solidFill>
                    <a:srgbClr val="FF0000"/>
                  </a:solidFill>
                  <a:latin typeface="Times New Roman" pitchFamily="18" charset="0"/>
                  <a:cs typeface="Times New Roman" pitchFamily="18" charset="0"/>
                </a:rPr>
                <a:t>Ⅱ</a:t>
              </a:r>
              <a:endParaRPr lang="zh-CN" altLang="en-US" sz="1600" dirty="0">
                <a:solidFill>
                  <a:srgbClr val="FF0000"/>
                </a:solidFill>
              </a:endParaRPr>
            </a:p>
          </p:txBody>
        </p:sp>
      </p:gr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5308" name="Equation" r:id="rId4" imgW="428207" imgH="666100" progId="Equation.DSMT4">
                  <p:embed/>
                </p:oleObj>
              </mc:Choice>
              <mc:Fallback>
                <p:oleObj name="Equation" r:id="rId4" imgW="428207" imgH="666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5309" name="Equation" r:id="rId6" imgW="428207" imgH="666100" progId="Equation.DSMT4">
                  <p:embed/>
                </p:oleObj>
              </mc:Choice>
              <mc:Fallback>
                <p:oleObj name="Equation" r:id="rId6" imgW="428207" imgH="6661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smtClean="0">
                <a:solidFill>
                  <a:prstClr val="black"/>
                </a:solidFill>
                <a:latin typeface="Times New Roman" pitchFamily="18" charset="0"/>
                <a:ea typeface="+mj-ea"/>
                <a:cs typeface="Times New Roman" pitchFamily="18" charset="0"/>
              </a:rPr>
              <a:t>Component </a:t>
            </a:r>
            <a:r>
              <a:rPr lang="en-US" altLang="zh-CN" sz="2400" b="1" dirty="0" smtClean="0">
                <a:solidFill>
                  <a:prstClr val="black"/>
                </a:solidFill>
                <a:latin typeface="Times New Roman" pitchFamily="18" charset="0"/>
                <a:cs typeface="Times New Roman" pitchFamily="18" charset="0"/>
              </a:rPr>
              <a:t>installation and alignment scheme</a:t>
            </a:r>
            <a:endParaRPr lang="zh-CN" altLang="en-US" sz="2400" b="1" dirty="0">
              <a:solidFill>
                <a:prstClr val="black"/>
              </a:solidFill>
              <a:latin typeface="Times New Roman" pitchFamily="18" charset="0"/>
              <a:cs typeface="Times New Roman" pitchFamily="18" charset="0"/>
            </a:endParaRPr>
          </a:p>
        </p:txBody>
      </p:sp>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5310" name="Equation" r:id="rId8" imgW="428207" imgH="666100" progId="Equation.DSMT4">
                  <p:embed/>
                </p:oleObj>
              </mc:Choice>
              <mc:Fallback>
                <p:oleObj name="Equation" r:id="rId8" imgW="428207" imgH="6661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5311" name="Equation" r:id="rId9" imgW="428207" imgH="666100" progId="Equation.DSMT4">
                  <p:embed/>
                </p:oleObj>
              </mc:Choice>
              <mc:Fallback>
                <p:oleObj name="Equation" r:id="rId9" imgW="428207" imgH="6661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500034" y="714356"/>
            <a:ext cx="8107737" cy="57252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latin typeface="Times New Roman" pitchFamily="18" charset="0"/>
                <a:cs typeface="Times New Roman" pitchFamily="18" charset="0"/>
              </a:rPr>
              <a:t>The middle transport corridor divides the section into two  installation sections.</a:t>
            </a:r>
            <a:endParaRPr lang="en-US" altLang="zh-CN" sz="2000" dirty="0" smtClean="0">
              <a:solidFill>
                <a:prstClr val="black"/>
              </a:solidFill>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Each installation section: 2 teams for collider ring and booster installation separately</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Each team includes 1 installation group and 1 alignment group</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Working process</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The first working day : the installation group should finish the components transportation and installation which will be used in the second working day.</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The second working day: the alignment group should finish the components alignment which is installed in the first working day. The installation group should finish the components transportation and installation which will be used in the third working day.</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Challenge: many works will be carried out in parallel (setting out, transportation, installation, alignment), the width of tunnel is only 6m, how to avoid the interruption between work teams?</a:t>
            </a:r>
          </a:p>
        </p:txBody>
      </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a:solidFill>
                  <a:prstClr val="black"/>
                </a:solidFill>
                <a:latin typeface="Times New Roman" pitchFamily="18" charset="0"/>
                <a:cs typeface="Times New Roman" pitchFamily="18" charset="0"/>
              </a:rPr>
              <a:t>Component installation and alignment scheme</a:t>
            </a:r>
            <a:endParaRPr lang="zh-CN" altLang="en-US" sz="2400" b="1" dirty="0">
              <a:solidFill>
                <a:prstClr val="black"/>
              </a:solidFill>
              <a:latin typeface="Times New Roman" pitchFamily="18" charset="0"/>
              <a:cs typeface="Times New Roman" pitchFamily="18" charset="0"/>
            </a:endParaRPr>
          </a:p>
        </p:txBody>
      </p:sp>
      <p:sp>
        <p:nvSpPr>
          <p:cNvPr id="13" name="内容占位符 2"/>
          <p:cNvSpPr txBox="1">
            <a:spLocks/>
          </p:cNvSpPr>
          <p:nvPr/>
        </p:nvSpPr>
        <p:spPr>
          <a:xfrm>
            <a:off x="642910" y="2643206"/>
            <a:ext cx="8107737" cy="407194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Installation scheme</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latin typeface="Times New Roman" pitchFamily="18" charset="0"/>
                <a:cs typeface="Times New Roman" pitchFamily="18" charset="0"/>
              </a:rPr>
              <a:t>Installation will begin from the middle and the directions of collider ring and booster installation will be opposite </a:t>
            </a:r>
            <a:endParaRPr lang="en-US" altLang="zh-CN" sz="1800" dirty="0" smtClean="0">
              <a:solidFill>
                <a:prstClr val="black"/>
              </a:solidFill>
            </a:endParaRP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Collider ring components will be transported from the left corridor, booster components will be transported from the middle corridor. After finish their half section, they will switch to each other.</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Advantages</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In tunnel, the longest transportation distance is a little more than 3km</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Alignment is always behind installation, transportation do not interrupt alignment</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rPr>
              <a:t>Collider ring and booster installation carry out in different places</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smtClean="0">
              <a:solidFill>
                <a:prstClr val="black"/>
              </a:solidFill>
            </a:endParaRPr>
          </a:p>
        </p:txBody>
      </p:sp>
      <p:grpSp>
        <p:nvGrpSpPr>
          <p:cNvPr id="38" name="组合 37"/>
          <p:cNvGrpSpPr/>
          <p:nvPr/>
        </p:nvGrpSpPr>
        <p:grpSpPr>
          <a:xfrm>
            <a:off x="1500166" y="747188"/>
            <a:ext cx="5764382" cy="1967432"/>
            <a:chOff x="1500166" y="785794"/>
            <a:chExt cx="5764382" cy="1967432"/>
          </a:xfrm>
        </p:grpSpPr>
        <p:grpSp>
          <p:nvGrpSpPr>
            <p:cNvPr id="35" name="组合 34"/>
            <p:cNvGrpSpPr/>
            <p:nvPr/>
          </p:nvGrpSpPr>
          <p:grpSpPr>
            <a:xfrm>
              <a:off x="1500166" y="785794"/>
              <a:ext cx="5764382" cy="1967432"/>
              <a:chOff x="1493744" y="1285578"/>
              <a:chExt cx="5764382" cy="1967432"/>
            </a:xfrm>
          </p:grpSpPr>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6324" name="Equation" r:id="rId4" imgW="428207" imgH="666100" progId="Equation.DSMT4">
                      <p:embed/>
                    </p:oleObj>
                  </mc:Choice>
                  <mc:Fallback>
                    <p:oleObj name="Equation" r:id="rId4" imgW="428207" imgH="6661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6325" name="Equation" r:id="rId6" imgW="428207" imgH="666100" progId="Equation.DSMT4">
                      <p:embed/>
                    </p:oleObj>
                  </mc:Choice>
                  <mc:Fallback>
                    <p:oleObj name="Equation" r:id="rId6" imgW="428207" imgH="6661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6326" name="Equation" r:id="rId8" imgW="428207" imgH="666100" progId="Equation.DSMT4">
                      <p:embed/>
                    </p:oleObj>
                  </mc:Choice>
                  <mc:Fallback>
                    <p:oleObj name="Equation" r:id="rId8" imgW="428207" imgH="6661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6327" name="Equation" r:id="rId9" imgW="428207" imgH="666100" progId="Equation.DSMT4">
                      <p:embed/>
                    </p:oleObj>
                  </mc:Choice>
                  <mc:Fallback>
                    <p:oleObj name="Equation" r:id="rId9" imgW="428207" imgH="6661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图片 27"/>
              <p:cNvPicPr>
                <a:picLocks noChangeAspect="1"/>
              </p:cNvPicPr>
              <p:nvPr/>
            </p:nvPicPr>
            <p:blipFill>
              <a:blip r:embed="rId10"/>
              <a:stretch>
                <a:fillRect/>
              </a:stretch>
            </p:blipFill>
            <p:spPr>
              <a:xfrm>
                <a:off x="1493744" y="1285578"/>
                <a:ext cx="5761261" cy="1637010"/>
              </a:xfrm>
              <a:prstGeom prst="rect">
                <a:avLst/>
              </a:prstGeom>
            </p:spPr>
          </p:pic>
          <p:sp>
            <p:nvSpPr>
              <p:cNvPr id="30" name="文本框 3"/>
              <p:cNvSpPr txBox="1"/>
              <p:nvPr/>
            </p:nvSpPr>
            <p:spPr>
              <a:xfrm>
                <a:off x="1602644" y="1465320"/>
                <a:ext cx="400110" cy="1695336"/>
              </a:xfrm>
              <a:prstGeom prst="rect">
                <a:avLst/>
              </a:prstGeom>
              <a:noFill/>
            </p:spPr>
            <p:txBody>
              <a:bodyPr vert="eaVert" wrap="none" rtlCol="0">
                <a:spAutoFit/>
              </a:bodyPr>
              <a:lstStyle/>
              <a:p>
                <a:r>
                  <a:rPr lang="en-US" altLang="zh-CN" sz="1400" dirty="0">
                    <a:latin typeface="Times New Roman" pitchFamily="18" charset="0"/>
                    <a:cs typeface="Times New Roman" pitchFamily="18" charset="0"/>
                  </a:rPr>
                  <a:t>Left transport corridor</a:t>
                </a:r>
                <a:endParaRPr lang="zh-CN" altLang="en-US" sz="1400" dirty="0">
                  <a:latin typeface="Times New Roman" pitchFamily="18" charset="0"/>
                  <a:cs typeface="Times New Roman" pitchFamily="18" charset="0"/>
                </a:endParaRPr>
              </a:p>
            </p:txBody>
          </p:sp>
          <p:sp>
            <p:nvSpPr>
              <p:cNvPr id="32" name="文本框 2"/>
              <p:cNvSpPr txBox="1"/>
              <p:nvPr/>
            </p:nvSpPr>
            <p:spPr>
              <a:xfrm>
                <a:off x="3643306" y="1285860"/>
                <a:ext cx="1830950" cy="307777"/>
              </a:xfrm>
              <a:prstGeom prst="rect">
                <a:avLst/>
              </a:prstGeom>
              <a:noFill/>
            </p:spPr>
            <p:txBody>
              <a:bodyPr wrap="none" rtlCol="0">
                <a:spAutoFit/>
              </a:bodyPr>
              <a:lstStyle/>
              <a:p>
                <a:r>
                  <a:rPr lang="en-US" altLang="zh-CN" sz="1400" dirty="0" smtClean="0"/>
                  <a:t>an </a:t>
                </a:r>
                <a:r>
                  <a:rPr lang="en-US" altLang="zh-CN" sz="1400" dirty="0" smtClean="0">
                    <a:latin typeface="Times New Roman" pitchFamily="18" charset="0"/>
                    <a:cs typeface="Times New Roman" pitchFamily="18" charset="0"/>
                  </a:rPr>
                  <a:t>installation </a:t>
                </a:r>
                <a:r>
                  <a:rPr lang="en-US" altLang="zh-CN" sz="1400" dirty="0">
                    <a:latin typeface="Times New Roman" pitchFamily="18" charset="0"/>
                    <a:cs typeface="Times New Roman" pitchFamily="18" charset="0"/>
                  </a:rPr>
                  <a:t>section </a:t>
                </a:r>
                <a:endParaRPr lang="zh-CN" altLang="en-US" sz="1400" dirty="0"/>
              </a:p>
            </p:txBody>
          </p:sp>
          <p:sp>
            <p:nvSpPr>
              <p:cNvPr id="33" name="文本框 14"/>
              <p:cNvSpPr txBox="1"/>
              <p:nvPr/>
            </p:nvSpPr>
            <p:spPr>
              <a:xfrm>
                <a:off x="6858016" y="1357298"/>
                <a:ext cx="400110" cy="1895712"/>
              </a:xfrm>
              <a:prstGeom prst="rect">
                <a:avLst/>
              </a:prstGeom>
              <a:noFill/>
            </p:spPr>
            <p:txBody>
              <a:bodyPr vert="eaVert" wrap="none" rtlCol="0">
                <a:spAutoFit/>
              </a:bodyPr>
              <a:lstStyle/>
              <a:p>
                <a:r>
                  <a:rPr lang="en-US" altLang="zh-CN" sz="1400" dirty="0">
                    <a:latin typeface="Times New Roman" pitchFamily="18" charset="0"/>
                    <a:cs typeface="Times New Roman" pitchFamily="18" charset="0"/>
                  </a:rPr>
                  <a:t>middle transport corridor</a:t>
                </a:r>
                <a:endParaRPr lang="zh-CN" altLang="en-US" sz="1400" dirty="0">
                  <a:latin typeface="Times New Roman" pitchFamily="18" charset="0"/>
                  <a:cs typeface="Times New Roman" pitchFamily="18" charset="0"/>
                </a:endParaRPr>
              </a:p>
            </p:txBody>
          </p:sp>
        </p:grpSp>
        <p:sp>
          <p:nvSpPr>
            <p:cNvPr id="36" name="文本框 2"/>
            <p:cNvSpPr txBox="1"/>
            <p:nvPr/>
          </p:nvSpPr>
          <p:spPr>
            <a:xfrm>
              <a:off x="3643306" y="1285860"/>
              <a:ext cx="780983" cy="307777"/>
            </a:xfrm>
            <a:prstGeom prst="rect">
              <a:avLst/>
            </a:prstGeom>
            <a:noFill/>
          </p:spPr>
          <p:txBody>
            <a:bodyPr wrap="none" rtlCol="0">
              <a:spAutoFit/>
            </a:bodyPr>
            <a:lstStyle/>
            <a:p>
              <a:r>
                <a:rPr lang="en-US" altLang="zh-CN" sz="1400" dirty="0" smtClean="0"/>
                <a:t>booster</a:t>
              </a:r>
              <a:endParaRPr lang="zh-CN" altLang="en-US" sz="1400" dirty="0"/>
            </a:p>
          </p:txBody>
        </p:sp>
        <p:sp>
          <p:nvSpPr>
            <p:cNvPr id="37" name="文本框 2"/>
            <p:cNvSpPr txBox="1"/>
            <p:nvPr/>
          </p:nvSpPr>
          <p:spPr>
            <a:xfrm>
              <a:off x="4357686" y="1857364"/>
              <a:ext cx="1140056" cy="307777"/>
            </a:xfrm>
            <a:prstGeom prst="rect">
              <a:avLst/>
            </a:prstGeom>
            <a:noFill/>
          </p:spPr>
          <p:txBody>
            <a:bodyPr wrap="none" rtlCol="0">
              <a:spAutoFit/>
            </a:bodyPr>
            <a:lstStyle/>
            <a:p>
              <a:r>
                <a:rPr lang="en-US" altLang="zh-CN" sz="1400" dirty="0" smtClean="0"/>
                <a:t>Collider ring</a:t>
              </a:r>
              <a:endParaRPr lang="zh-CN" altLang="en-US" sz="1400" dirty="0"/>
            </a:p>
          </p:txBody>
        </p:sp>
      </p:gr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7340" name="Equation" r:id="rId4" imgW="428207" imgH="666100" progId="Equation.DSMT4">
                  <p:embed/>
                </p:oleObj>
              </mc:Choice>
              <mc:Fallback>
                <p:oleObj name="Equation" r:id="rId4" imgW="428207" imgH="66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7341" name="Equation" r:id="rId6" imgW="428207" imgH="666100" progId="Equation.DSMT4">
                  <p:embed/>
                </p:oleObj>
              </mc:Choice>
              <mc:Fallback>
                <p:oleObj name="Equation" r:id="rId6" imgW="428207" imgH="66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smtClean="0">
                <a:latin typeface="Times New Roman" panose="02020603050405020304" pitchFamily="18" charset="0"/>
                <a:cs typeface="Times New Roman" pitchFamily="18" charset="0"/>
              </a:rPr>
              <a:t>Component </a:t>
            </a:r>
            <a:r>
              <a:rPr lang="en-US" altLang="zh-CN" sz="2400" b="1" dirty="0" err="1">
                <a:latin typeface="Times New Roman" panose="02020603050405020304" pitchFamily="18" charset="0"/>
                <a:cs typeface="Times New Roman" pitchFamily="18" charset="0"/>
              </a:rPr>
              <a:t>fiducialization</a:t>
            </a:r>
            <a:r>
              <a:rPr lang="en-US" altLang="zh-CN" sz="2400" b="1" dirty="0">
                <a:latin typeface="Times New Roman" panose="02020603050405020304" pitchFamily="18" charset="0"/>
                <a:cs typeface="Times New Roman" pitchFamily="18" charset="0"/>
              </a:rPr>
              <a:t> </a:t>
            </a:r>
            <a:r>
              <a:rPr lang="en-US" altLang="zh-CN" sz="2400" b="1" dirty="0" smtClean="0">
                <a:latin typeface="Times New Roman" panose="02020603050405020304" pitchFamily="18" charset="0"/>
                <a:cs typeface="Times New Roman" pitchFamily="18" charset="0"/>
              </a:rPr>
              <a:t>schedule</a:t>
            </a:r>
            <a:endParaRPr lang="en-US" altLang="zh-CN" sz="2400" b="1" dirty="0">
              <a:latin typeface="Times New Roman" panose="02020603050405020304" pitchFamily="18" charset="0"/>
              <a:cs typeface="Times New Roman" pitchFamily="18" charset="0"/>
            </a:endParaRPr>
          </a:p>
        </p:txBody>
      </p:sp>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307342" name="Equation" r:id="rId8" imgW="428207" imgH="666100" progId="Equation.DSMT4">
                  <p:embed/>
                </p:oleObj>
              </mc:Choice>
              <mc:Fallback>
                <p:oleObj name="Equation" r:id="rId8" imgW="428207" imgH="66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307343" name="Equation" r:id="rId9" imgW="428207" imgH="666100" progId="Equation.DSMT4">
                  <p:embed/>
                </p:oleObj>
              </mc:Choice>
              <mc:Fallback>
                <p:oleObj name="Equation" r:id="rId9" imgW="428207" imgH="66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532263" y="846976"/>
            <a:ext cx="8107737" cy="33021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latin typeface="Times New Roman" pitchFamily="18" charset="0"/>
                <a:cs typeface="Times New Roman" pitchFamily="18" charset="0"/>
              </a:rPr>
              <a:t>FODO cells make up most of  the ring components.</a:t>
            </a:r>
            <a:endParaRPr lang="en-US" altLang="zh-CN" sz="2000" dirty="0" smtClean="0">
              <a:solidFill>
                <a:prstClr val="black"/>
              </a:solidFill>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solidFill>
                  <a:prstClr val="black"/>
                </a:solidFill>
              </a:rPr>
              <a:t>Take the FODO cells in one construction section as an example to analyze component </a:t>
            </a:r>
            <a:r>
              <a:rPr lang="en-US" altLang="zh-CN" sz="2000" dirty="0" err="1" smtClean="0">
                <a:solidFill>
                  <a:prstClr val="black"/>
                </a:solidFill>
              </a:rPr>
              <a:t>fiducialization</a:t>
            </a:r>
            <a:r>
              <a:rPr lang="en-US" altLang="zh-CN" sz="2000" dirty="0" smtClean="0">
                <a:solidFill>
                  <a:prstClr val="black"/>
                </a:solidFill>
              </a:rPr>
              <a:t> schedule.</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a:latin typeface="Times New Roman" pitchFamily="18" charset="0"/>
                <a:cs typeface="Times New Roman" pitchFamily="18" charset="0"/>
              </a:rPr>
              <a:t>One construction section</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Collider ring: 28 </a:t>
            </a:r>
            <a:r>
              <a:rPr lang="en-US" altLang="zh-CN" sz="1800" dirty="0" smtClean="0">
                <a:latin typeface="Times New Roman" pitchFamily="18" charset="0"/>
                <a:cs typeface="Times New Roman" pitchFamily="18" charset="0"/>
              </a:rPr>
              <a:t>FODO cells</a:t>
            </a:r>
            <a:endParaRPr lang="en-US" altLang="zh-CN" sz="1800" dirty="0">
              <a:solidFill>
                <a:prstClr val="black"/>
              </a:solidFill>
            </a:endParaRP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solidFill>
                  <a:prstClr val="black"/>
                </a:solidFill>
              </a:rPr>
              <a:t>Booster:20 </a:t>
            </a:r>
            <a:r>
              <a:rPr lang="en-US" altLang="zh-CN" sz="1800" dirty="0" smtClean="0">
                <a:solidFill>
                  <a:prstClr val="black"/>
                </a:solidFill>
              </a:rPr>
              <a:t>FODO cells</a:t>
            </a:r>
            <a:endParaRPr lang="en-US" altLang="zh-CN" sz="1800" dirty="0">
              <a:solidFill>
                <a:prstClr val="black"/>
              </a:solidFill>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endParaRPr lang="en-US" altLang="zh-CN" sz="2200" dirty="0" smtClean="0">
              <a:solidFill>
                <a:prstClr val="black"/>
              </a:solidFill>
            </a:endParaRPr>
          </a:p>
        </p:txBody>
      </p:sp>
      <p:graphicFrame>
        <p:nvGraphicFramePr>
          <p:cNvPr id="28" name="表格 5">
            <a:extLst>
              <a:ext uri="{FF2B5EF4-FFF2-40B4-BE49-F238E27FC236}">
                <a16:creationId xmlns:a16="http://schemas.microsoft.com/office/drawing/2014/main" xmlns="" id="{5F42B851-0080-4195-996E-E0BFC75E2376}"/>
              </a:ext>
            </a:extLst>
          </p:cNvPr>
          <p:cNvGraphicFramePr>
            <a:graphicFrameLocks noGrp="1"/>
          </p:cNvGraphicFramePr>
          <p:nvPr>
            <p:extLst>
              <p:ext uri="{D42A27DB-BD31-4B8C-83A1-F6EECF244321}">
                <p14:modId xmlns:p14="http://schemas.microsoft.com/office/powerpoint/2010/main" val="717363646"/>
              </p:ext>
            </p:extLst>
          </p:nvPr>
        </p:nvGraphicFramePr>
        <p:xfrm>
          <a:off x="971600" y="3717032"/>
          <a:ext cx="2176774" cy="2442542"/>
        </p:xfrm>
        <a:graphic>
          <a:graphicData uri="http://schemas.openxmlformats.org/drawingml/2006/table">
            <a:tbl>
              <a:tblPr firstRow="1" bandRow="1">
                <a:tableStyleId>{5C22544A-7EE6-4342-B048-85BDC9FD1C3A}</a:tableStyleId>
              </a:tblPr>
              <a:tblGrid>
                <a:gridCol w="1240670">
                  <a:extLst>
                    <a:ext uri="{9D8B030D-6E8A-4147-A177-3AD203B41FA5}">
                      <a16:colId xmlns:a16="http://schemas.microsoft.com/office/drawing/2014/main" xmlns="" val="3404365086"/>
                    </a:ext>
                  </a:extLst>
                </a:gridCol>
                <a:gridCol w="936104">
                  <a:extLst>
                    <a:ext uri="{9D8B030D-6E8A-4147-A177-3AD203B41FA5}">
                      <a16:colId xmlns:a16="http://schemas.microsoft.com/office/drawing/2014/main" xmlns="" val="468747935"/>
                    </a:ext>
                  </a:extLst>
                </a:gridCol>
              </a:tblGrid>
              <a:tr h="325933">
                <a:tc>
                  <a:txBody>
                    <a:bodyPr/>
                    <a:lstStyle/>
                    <a:p>
                      <a:pPr algn="ctr">
                        <a:spcAft>
                          <a:spcPts val="0"/>
                        </a:spcAft>
                      </a:pP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Collider ring</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Number</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1843031983"/>
                  </a:ext>
                </a:extLst>
              </a:tr>
              <a:tr h="370840">
                <a:tc>
                  <a:txBody>
                    <a:bodyPr/>
                    <a:lstStyle/>
                    <a:p>
                      <a:pPr algn="ctr">
                        <a:spcAft>
                          <a:spcPts val="0"/>
                        </a:spcAft>
                      </a:pPr>
                      <a:r>
                        <a:rPr lang="en-US" sz="1600" kern="100" dirty="0" smtClean="0">
                          <a:effectLst/>
                        </a:rPr>
                        <a:t>Dipole</a:t>
                      </a:r>
                      <a:endPar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kern="100">
                          <a:effectLst/>
                          <a:latin typeface="Calibri" panose="020F0502020204030204" pitchFamily="34" charset="0"/>
                          <a:ea typeface="宋体" panose="02010600030101010101" pitchFamily="2" charset="-122"/>
                          <a:cs typeface="Arial" panose="020B0604020202020204" pitchFamily="34" charset="0"/>
                        </a:rPr>
                        <a:t>1400</a:t>
                      </a:r>
                      <a:endParaRPr lang="zh-CN" sz="1600" kern="10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2170503560"/>
                  </a:ext>
                </a:extLst>
              </a:tr>
              <a:tr h="370840">
                <a:tc>
                  <a:txBody>
                    <a:bodyPr/>
                    <a:lstStyle/>
                    <a:p>
                      <a:pPr algn="ctr"/>
                      <a:r>
                        <a:rPr lang="en-US" altLang="zh-CN" sz="1600" dirty="0" err="1" smtClean="0">
                          <a:solidFill>
                            <a:prstClr val="black"/>
                          </a:solidFill>
                          <a:latin typeface="Times New Roman" pitchFamily="18" charset="0"/>
                          <a:cs typeface="Times New Roman" pitchFamily="18" charset="0"/>
                        </a:rPr>
                        <a:t>Quadrupole</a:t>
                      </a:r>
                      <a:endParaRPr lang="zh-CN" altLang="en-US" sz="1600" dirty="0"/>
                    </a:p>
                  </a:txBody>
                  <a:tcPr marL="0" marR="0" marT="0" marB="0"/>
                </a:tc>
                <a:tc>
                  <a:txBody>
                    <a:bodyPr/>
                    <a:lstStyle/>
                    <a:p>
                      <a:pPr algn="ctr">
                        <a:spcAft>
                          <a:spcPts val="0"/>
                        </a:spcAft>
                      </a:pPr>
                      <a:r>
                        <a:rPr lang="en-US" sz="1600" kern="100">
                          <a:effectLst/>
                          <a:latin typeface="Calibri" panose="020F0502020204030204" pitchFamily="34" charset="0"/>
                          <a:ea typeface="宋体" panose="02010600030101010101" pitchFamily="2" charset="-122"/>
                          <a:cs typeface="Arial" panose="020B0604020202020204" pitchFamily="34" charset="0"/>
                        </a:rPr>
                        <a:t>280</a:t>
                      </a:r>
                      <a:endParaRPr lang="zh-CN" sz="1600" kern="10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394102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00" dirty="0" err="1" smtClean="0"/>
                        <a:t>Sextupole</a:t>
                      </a:r>
                      <a:endParaRPr lang="zh-CN" altLang="en-US" sz="1600" dirty="0" smtClean="0"/>
                    </a:p>
                    <a:p>
                      <a:pPr algn="ctr">
                        <a:spcAft>
                          <a:spcPts val="0"/>
                        </a:spcAft>
                      </a:pPr>
                      <a:r>
                        <a:rPr lang="zh-CN" sz="1600" kern="100" dirty="0" smtClean="0">
                          <a:effectLst/>
                          <a:latin typeface="Calibri" panose="020F0502020204030204" pitchFamily="34" charset="0"/>
                          <a:ea typeface="宋体" panose="02010600030101010101" pitchFamily="2" charset="-122"/>
                          <a:cs typeface="Arial" panose="020B0604020202020204" pitchFamily="34" charset="0"/>
                        </a:rPr>
                        <a:t>（</a:t>
                      </a: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long</a:t>
                      </a:r>
                      <a:r>
                        <a:rPr lang="zh-CN" sz="1600" kern="100" dirty="0" smtClean="0">
                          <a:effectLst/>
                          <a:latin typeface="Calibri" panose="020F0502020204030204" pitchFamily="34" charset="0"/>
                          <a:ea typeface="宋体" panose="02010600030101010101" pitchFamily="2" charset="-122"/>
                          <a:cs typeface="Arial" panose="020B0604020202020204" pitchFamily="34" charset="0"/>
                        </a:rPr>
                        <a:t>）</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56</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543195865"/>
                  </a:ext>
                </a:extLst>
              </a:tr>
              <a:tr h="516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00" dirty="0" err="1" smtClean="0"/>
                        <a:t>Sextupole</a:t>
                      </a:r>
                      <a:endParaRPr lang="zh-CN" altLang="en-US" sz="1600" dirty="0" smtClean="0"/>
                    </a:p>
                    <a:p>
                      <a:pPr algn="ctr">
                        <a:spcAft>
                          <a:spcPts val="0"/>
                        </a:spcAft>
                      </a:pPr>
                      <a:r>
                        <a:rPr lang="zh-CN" sz="1600" kern="100" dirty="0" smtClean="0">
                          <a:effectLst/>
                          <a:latin typeface="Calibri" panose="020F0502020204030204" pitchFamily="34" charset="0"/>
                          <a:ea typeface="宋体" panose="02010600030101010101" pitchFamily="2" charset="-122"/>
                          <a:cs typeface="Arial" panose="020B0604020202020204" pitchFamily="34" charset="0"/>
                        </a:rPr>
                        <a:t>（</a:t>
                      </a: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short</a:t>
                      </a:r>
                      <a:r>
                        <a:rPr lang="zh-CN" sz="1600" kern="100" dirty="0" smtClean="0">
                          <a:effectLst/>
                          <a:latin typeface="Calibri" panose="020F0502020204030204" pitchFamily="34" charset="0"/>
                          <a:ea typeface="宋体" panose="02010600030101010101" pitchFamily="2" charset="-122"/>
                          <a:cs typeface="Arial" panose="020B0604020202020204" pitchFamily="34" charset="0"/>
                        </a:rPr>
                        <a:t>）</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56</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3235751015"/>
                  </a:ext>
                </a:extLst>
              </a:tr>
              <a:tr h="370840">
                <a:tc>
                  <a:txBody>
                    <a:bodyPr/>
                    <a:lstStyle/>
                    <a:p>
                      <a:pPr algn="ctr">
                        <a:spcAft>
                          <a:spcPts val="0"/>
                        </a:spcAft>
                      </a:pPr>
                      <a:r>
                        <a:rPr lang="en-US" altLang="zh-CN" sz="1600" kern="100" dirty="0" smtClean="0">
                          <a:solidFill>
                            <a:schemeClr val="dk1"/>
                          </a:solidFill>
                          <a:effectLst/>
                          <a:latin typeface="Calibri" panose="020F0502020204030204" pitchFamily="34" charset="0"/>
                          <a:ea typeface="宋体" panose="02010600030101010101" pitchFamily="2" charset="-122"/>
                          <a:cs typeface="Arial" panose="020B0604020202020204" pitchFamily="34" charset="0"/>
                        </a:rPr>
                        <a:t>total</a:t>
                      </a:r>
                      <a:endParaRPr lang="zh-CN" altLang="en-US" sz="1600" kern="100" dirty="0">
                        <a:solidFill>
                          <a:schemeClr val="dk1"/>
                        </a:solidFill>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1792</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4122202448"/>
                  </a:ext>
                </a:extLst>
              </a:tr>
            </a:tbl>
          </a:graphicData>
        </a:graphic>
      </p:graphicFrame>
      <p:graphicFrame>
        <p:nvGraphicFramePr>
          <p:cNvPr id="30" name="表格 5">
            <a:extLst>
              <a:ext uri="{FF2B5EF4-FFF2-40B4-BE49-F238E27FC236}">
                <a16:creationId xmlns:a16="http://schemas.microsoft.com/office/drawing/2014/main" xmlns="" id="{5F42B851-0080-4195-996E-E0BFC75E2376}"/>
              </a:ext>
            </a:extLst>
          </p:cNvPr>
          <p:cNvGraphicFramePr>
            <a:graphicFrameLocks noGrp="1"/>
          </p:cNvGraphicFramePr>
          <p:nvPr>
            <p:extLst>
              <p:ext uri="{D42A27DB-BD31-4B8C-83A1-F6EECF244321}">
                <p14:modId xmlns:p14="http://schemas.microsoft.com/office/powerpoint/2010/main" val="4114947206"/>
              </p:ext>
            </p:extLst>
          </p:nvPr>
        </p:nvGraphicFramePr>
        <p:xfrm>
          <a:off x="3491880" y="3717032"/>
          <a:ext cx="2232248" cy="2448272"/>
        </p:xfrm>
        <a:graphic>
          <a:graphicData uri="http://schemas.openxmlformats.org/drawingml/2006/table">
            <a:tbl>
              <a:tblPr firstRow="1" bandRow="1">
                <a:tableStyleId>{5C22544A-7EE6-4342-B048-85BDC9FD1C3A}</a:tableStyleId>
              </a:tblPr>
              <a:tblGrid>
                <a:gridCol w="1272288">
                  <a:extLst>
                    <a:ext uri="{9D8B030D-6E8A-4147-A177-3AD203B41FA5}">
                      <a16:colId xmlns:a16="http://schemas.microsoft.com/office/drawing/2014/main" xmlns="" val="3404365086"/>
                    </a:ext>
                  </a:extLst>
                </a:gridCol>
                <a:gridCol w="959960">
                  <a:extLst>
                    <a:ext uri="{9D8B030D-6E8A-4147-A177-3AD203B41FA5}">
                      <a16:colId xmlns:a16="http://schemas.microsoft.com/office/drawing/2014/main" xmlns="" val="468747935"/>
                    </a:ext>
                  </a:extLst>
                </a:gridCol>
              </a:tblGrid>
              <a:tr h="347402">
                <a:tc>
                  <a:txBody>
                    <a:bodyPr/>
                    <a:lstStyle/>
                    <a:p>
                      <a:pPr algn="ctr">
                        <a:spcAft>
                          <a:spcPts val="0"/>
                        </a:spcAft>
                      </a:pP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booster</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altLang="zh-CN" sz="1600" kern="100" dirty="0" smtClean="0">
                          <a:effectLst/>
                          <a:latin typeface="Calibri" panose="020F0502020204030204" pitchFamily="34" charset="0"/>
                          <a:ea typeface="宋体" panose="02010600030101010101" pitchFamily="2" charset="-122"/>
                          <a:cs typeface="Arial" panose="020B0604020202020204" pitchFamily="34" charset="0"/>
                        </a:rPr>
                        <a:t>Number</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1843031983"/>
                  </a:ext>
                </a:extLst>
              </a:tr>
              <a:tr h="395267">
                <a:tc>
                  <a:txBody>
                    <a:bodyPr/>
                    <a:lstStyle/>
                    <a:p>
                      <a:pPr algn="ctr">
                        <a:spcAft>
                          <a:spcPts val="0"/>
                        </a:spcAft>
                      </a:pPr>
                      <a:r>
                        <a:rPr lang="en-US" sz="1600" kern="100" dirty="0" smtClean="0">
                          <a:effectLst/>
                        </a:rPr>
                        <a:t>Dipole</a:t>
                      </a:r>
                      <a:endPar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2000</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2170503560"/>
                  </a:ext>
                </a:extLst>
              </a:tr>
              <a:tr h="395267">
                <a:tc>
                  <a:txBody>
                    <a:bodyPr/>
                    <a:lstStyle/>
                    <a:p>
                      <a:pPr algn="ctr"/>
                      <a:r>
                        <a:rPr lang="en-US" altLang="zh-CN" sz="1600" dirty="0" err="1" smtClean="0">
                          <a:solidFill>
                            <a:prstClr val="black"/>
                          </a:solidFill>
                          <a:latin typeface="Times New Roman" pitchFamily="18" charset="0"/>
                          <a:cs typeface="Times New Roman" pitchFamily="18" charset="0"/>
                        </a:rPr>
                        <a:t>Quadrupole</a:t>
                      </a:r>
                      <a:endParaRPr lang="zh-CN" altLang="en-US" sz="1600" dirty="0"/>
                    </a:p>
                  </a:txBody>
                  <a:tcPr marL="0" marR="0" marT="0" marB="0"/>
                </a:tc>
                <a:tc>
                  <a:txBody>
                    <a:bodyPr/>
                    <a:lstStyle/>
                    <a:p>
                      <a:pPr algn="ctr">
                        <a:spcAft>
                          <a:spcPts val="0"/>
                        </a:spcAft>
                      </a:pPr>
                      <a:r>
                        <a:rPr lang="en-US" sz="1600" kern="100">
                          <a:effectLst/>
                          <a:latin typeface="Calibri" panose="020F0502020204030204" pitchFamily="34" charset="0"/>
                          <a:ea typeface="宋体" panose="02010600030101010101" pitchFamily="2" charset="-122"/>
                          <a:cs typeface="Arial" panose="020B0604020202020204" pitchFamily="34" charset="0"/>
                        </a:rPr>
                        <a:t>200</a:t>
                      </a:r>
                      <a:endParaRPr lang="zh-CN" sz="1600" kern="10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39410265"/>
                  </a:ext>
                </a:extLst>
              </a:tr>
              <a:tr h="395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kern="100" dirty="0" err="1" smtClean="0"/>
                        <a:t>Sextupole</a:t>
                      </a:r>
                      <a:endParaRPr lang="zh-CN" altLang="en-US" sz="1600" dirty="0" smtClean="0"/>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80</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543195865"/>
                  </a:ext>
                </a:extLst>
              </a:tr>
              <a:tr h="395267">
                <a:tc>
                  <a:txBody>
                    <a:bodyPr/>
                    <a:lstStyle/>
                    <a:p>
                      <a:pPr algn="ctr"/>
                      <a:r>
                        <a:rPr lang="en-US" altLang="zh-CN" sz="1600" kern="100" dirty="0" smtClean="0">
                          <a:effectLst/>
                        </a:rPr>
                        <a:t>Corrector</a:t>
                      </a:r>
                      <a:endParaRPr lang="zh-CN" altLang="en-US" sz="1600" dirty="0"/>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200</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3235751015"/>
                  </a:ext>
                </a:extLst>
              </a:tr>
              <a:tr h="259901">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 </a:t>
                      </a:r>
                      <a:r>
                        <a:rPr lang="en-US" sz="1600" kern="100" dirty="0">
                          <a:solidFill>
                            <a:schemeClr val="dk1"/>
                          </a:solidFill>
                          <a:effectLst/>
                          <a:latin typeface="Calibri" panose="020F0502020204030204" pitchFamily="34" charset="0"/>
                          <a:ea typeface="宋体" panose="02010600030101010101" pitchFamily="2" charset="-122"/>
                          <a:cs typeface="Arial" panose="020B0604020202020204" pitchFamily="34" charset="0"/>
                        </a:rPr>
                        <a:t>BPM</a:t>
                      </a:r>
                      <a:endParaRPr lang="zh-CN" altLang="en-US" sz="1600" kern="100" dirty="0">
                        <a:solidFill>
                          <a:schemeClr val="dk1"/>
                        </a:solidFill>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sz="1600" kern="100" dirty="0">
                          <a:effectLst/>
                          <a:latin typeface="Calibri" panose="020F0502020204030204" pitchFamily="34" charset="0"/>
                          <a:ea typeface="宋体" panose="02010600030101010101" pitchFamily="2" charset="-122"/>
                          <a:cs typeface="Arial" panose="020B0604020202020204" pitchFamily="34" charset="0"/>
                        </a:rPr>
                        <a:t>200</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4122202448"/>
                  </a:ext>
                </a:extLst>
              </a:tr>
              <a:tr h="259901">
                <a:tc>
                  <a:txBody>
                    <a:bodyPr/>
                    <a:lstStyle/>
                    <a:p>
                      <a:pPr algn="ctr">
                        <a:spcAft>
                          <a:spcPts val="0"/>
                        </a:spcAft>
                      </a:pPr>
                      <a:r>
                        <a:rPr lang="en-US" altLang="zh-CN" sz="1600" kern="100" dirty="0" smtClean="0">
                          <a:solidFill>
                            <a:schemeClr val="dk1"/>
                          </a:solidFill>
                          <a:effectLst/>
                          <a:latin typeface="Calibri" panose="020F0502020204030204" pitchFamily="34" charset="0"/>
                          <a:ea typeface="宋体" panose="02010600030101010101" pitchFamily="2" charset="-122"/>
                          <a:cs typeface="Arial" panose="020B0604020202020204" pitchFamily="34" charset="0"/>
                        </a:rPr>
                        <a:t>total</a:t>
                      </a:r>
                      <a:endParaRPr lang="zh-CN" altLang="en-US" sz="1600" kern="100" dirty="0">
                        <a:solidFill>
                          <a:schemeClr val="dk1"/>
                        </a:solidFill>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tc>
                  <a:txBody>
                    <a:bodyPr/>
                    <a:lstStyle/>
                    <a:p>
                      <a:pPr algn="ctr">
                        <a:spcAft>
                          <a:spcPts val="0"/>
                        </a:spcAft>
                      </a:pPr>
                      <a:r>
                        <a:rPr lang="en-US" altLang="zh-CN" sz="1600" kern="100" dirty="0">
                          <a:effectLst/>
                          <a:latin typeface="Calibri" panose="020F0502020204030204" pitchFamily="34" charset="0"/>
                          <a:ea typeface="宋体" panose="02010600030101010101" pitchFamily="2" charset="-122"/>
                          <a:cs typeface="Arial" panose="020B0604020202020204" pitchFamily="34" charset="0"/>
                        </a:rPr>
                        <a:t>2680</a:t>
                      </a:r>
                      <a:endParaRPr lang="zh-CN" sz="1600" kern="100" dirty="0">
                        <a:effectLst/>
                        <a:latin typeface="Calibri" panose="020F0502020204030204" pitchFamily="34" charset="0"/>
                        <a:ea typeface="宋体" panose="02010600030101010101" pitchFamily="2" charset="-122"/>
                        <a:cs typeface="Arial" panose="020B0604020202020204" pitchFamily="34" charset="0"/>
                      </a:endParaRPr>
                    </a:p>
                  </a:txBody>
                  <a:tcPr marL="0" marR="0" marT="0" marB="0"/>
                </a:tc>
                <a:extLst>
                  <a:ext uri="{0D108BD9-81ED-4DB2-BD59-A6C34878D82A}">
                    <a16:rowId xmlns:a16="http://schemas.microsoft.com/office/drawing/2014/main" xmlns="" val="52984006"/>
                  </a:ext>
                </a:extLst>
              </a:tr>
            </a:tbl>
          </a:graphicData>
        </a:graphic>
      </p:graphicFrame>
      <p:pic>
        <p:nvPicPr>
          <p:cNvPr id="2" name="图片 1"/>
          <p:cNvPicPr>
            <a:picLocks noChangeAspect="1"/>
          </p:cNvPicPr>
          <p:nvPr/>
        </p:nvPicPr>
        <p:blipFill>
          <a:blip r:embed="rId10"/>
          <a:stretch>
            <a:fillRect/>
          </a:stretch>
        </p:blipFill>
        <p:spPr>
          <a:xfrm>
            <a:off x="5868144" y="3645024"/>
            <a:ext cx="3182388" cy="1524132"/>
          </a:xfrm>
          <a:prstGeom prst="rect">
            <a:avLst/>
          </a:prstGeom>
        </p:spPr>
      </p:pic>
      <p:pic>
        <p:nvPicPr>
          <p:cNvPr id="3" name="图片 2"/>
          <p:cNvPicPr>
            <a:picLocks noChangeAspect="1"/>
          </p:cNvPicPr>
          <p:nvPr/>
        </p:nvPicPr>
        <p:blipFill>
          <a:blip r:embed="rId11">
            <a:clrChange>
              <a:clrFrom>
                <a:srgbClr val="FFFFFF"/>
              </a:clrFrom>
              <a:clrTo>
                <a:srgbClr val="FFFFFF">
                  <a:alpha val="0"/>
                </a:srgbClr>
              </a:clrTo>
            </a:clrChange>
          </a:blip>
          <a:stretch>
            <a:fillRect/>
          </a:stretch>
        </p:blipFill>
        <p:spPr>
          <a:xfrm>
            <a:off x="5699164" y="1916832"/>
            <a:ext cx="3146102" cy="1936063"/>
          </a:xfrm>
          <a:prstGeom prst="rect">
            <a:avLst/>
          </a:prstGeom>
        </p:spPr>
      </p:pic>
    </p:spTree>
    <p:extLst>
      <p:ext uri="{BB962C8B-B14F-4D97-AF65-F5344CB8AC3E}">
        <p14:creationId xmlns:p14="http://schemas.microsoft.com/office/powerpoint/2010/main" val="355745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smtClean="0">
                <a:latin typeface="Times New Roman" panose="02020603050405020304" pitchFamily="18" charset="0"/>
                <a:cs typeface="Times New Roman" pitchFamily="18" charset="0"/>
              </a:rPr>
              <a:t>Component </a:t>
            </a:r>
            <a:r>
              <a:rPr lang="en-US" altLang="zh-CN" sz="2400" b="1" dirty="0" err="1">
                <a:latin typeface="Times New Roman" panose="02020603050405020304" pitchFamily="18" charset="0"/>
                <a:cs typeface="Times New Roman" pitchFamily="18" charset="0"/>
              </a:rPr>
              <a:t>fiducialization</a:t>
            </a:r>
            <a:r>
              <a:rPr lang="en-US" altLang="zh-CN" sz="2400" b="1" dirty="0">
                <a:latin typeface="Times New Roman" panose="02020603050405020304" pitchFamily="18" charset="0"/>
                <a:cs typeface="Times New Roman" pitchFamily="18" charset="0"/>
              </a:rPr>
              <a:t> </a:t>
            </a:r>
            <a:r>
              <a:rPr lang="en-US" altLang="zh-CN" sz="2400" b="1" dirty="0" smtClean="0">
                <a:latin typeface="Times New Roman" panose="02020603050405020304" pitchFamily="18" charset="0"/>
                <a:cs typeface="Times New Roman" pitchFamily="18" charset="0"/>
              </a:rPr>
              <a:t>schedule</a:t>
            </a:r>
            <a:endParaRPr lang="en-US" altLang="zh-CN" sz="2400" b="1" dirty="0">
              <a:latin typeface="Times New Roman" panose="02020603050405020304" pitchFamily="18" charset="0"/>
              <a:cs typeface="Times New Roman" pitchFamily="18" charset="0"/>
            </a:endParaRPr>
          </a:p>
        </p:txBody>
      </p:sp>
      <p:sp>
        <p:nvSpPr>
          <p:cNvPr id="13" name="内容占位符 2"/>
          <p:cNvSpPr txBox="1">
            <a:spLocks/>
          </p:cNvSpPr>
          <p:nvPr/>
        </p:nvSpPr>
        <p:spPr>
          <a:xfrm>
            <a:off x="642910" y="785794"/>
            <a:ext cx="8107737" cy="54292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According to the overall schedule, first phase ring installation period is </a:t>
            </a:r>
            <a:r>
              <a:rPr lang="en-US" altLang="zh-CN" sz="2000" dirty="0" smtClean="0"/>
              <a:t>2028,3,1—2029,2,28</a:t>
            </a:r>
            <a:endParaRPr lang="zh-CN" altLang="en-US" sz="2000" dirty="0" smtClean="0"/>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 Suppose the FODO cells will be installed first and the sequence is as the follow</a:t>
            </a:r>
          </a:p>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Collider ring:</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Dipole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(2028,3,1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2028,8,31)</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err="1" smtClean="0">
                <a:solidFill>
                  <a:prstClr val="black"/>
                </a:solidFill>
                <a:latin typeface="Times New Roman" pitchFamily="18" charset="0"/>
                <a:cs typeface="Times New Roman" pitchFamily="18" charset="0"/>
              </a:rPr>
              <a:t>Quadrupole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(2028,9,1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2028,9,18)</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err="1" smtClean="0"/>
              <a:t>Sextupole</a:t>
            </a:r>
            <a:r>
              <a:rPr lang="en-US" altLang="zh-CN" sz="2000" kern="100" dirty="0" smtClean="0"/>
              <a:t>:</a:t>
            </a:r>
            <a:r>
              <a:rPr lang="en-US" altLang="zh-CN" sz="2000" dirty="0" smtClean="0">
                <a:latin typeface="Times New Roman" pitchFamily="18" charset="0"/>
                <a:cs typeface="Times New Roman" pitchFamily="18" charset="0"/>
              </a:rPr>
              <a:t> (2028,9,19</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2028,9,26)</a:t>
            </a:r>
            <a:endParaRPr lang="zh-CN" altLang="en-US" sz="2000" dirty="0" smtClean="0"/>
          </a:p>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Booster</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Dipole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(2028,2,1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2028,11,30)</a:t>
            </a:r>
            <a:endParaRPr lang="zh-CN"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err="1" smtClean="0">
                <a:solidFill>
                  <a:prstClr val="black"/>
                </a:solidFill>
                <a:latin typeface="Times New Roman" pitchFamily="18" charset="0"/>
                <a:cs typeface="Times New Roman" pitchFamily="18" charset="0"/>
              </a:rPr>
              <a:t>Quadrupole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(2028,12,1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2028,12,15)</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err="1" smtClean="0"/>
              <a:t>Sextupole</a:t>
            </a:r>
            <a:r>
              <a:rPr lang="en-US" altLang="zh-CN" sz="2000" kern="100" dirty="0" smtClean="0"/>
              <a:t>:</a:t>
            </a:r>
            <a:r>
              <a:rPr lang="en-US" altLang="zh-CN" sz="2000" dirty="0" smtClean="0">
                <a:latin typeface="Times New Roman" pitchFamily="18" charset="0"/>
                <a:cs typeface="Times New Roman" pitchFamily="18" charset="0"/>
              </a:rPr>
              <a:t> (2028,12,16</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2028,12,22)</a:t>
            </a:r>
            <a:endParaRPr lang="zh-CN" altLang="en-US" sz="2000" dirty="0" smtClean="0"/>
          </a:p>
          <a:p>
            <a:pPr marL="358775" lvl="1" indent="-358775" eaLnBrk="1" hangingPunct="1">
              <a:spcBef>
                <a:spcPts val="600"/>
              </a:spcBef>
              <a:spcAft>
                <a:spcPts val="600"/>
              </a:spcAft>
              <a:buClr>
                <a:srgbClr val="FF0000"/>
              </a:buClr>
              <a:buSzPct val="80000"/>
              <a:buFont typeface="Wingdings" pitchFamily="2" charset="2"/>
              <a:buChar char="Ø"/>
              <a:defRPr/>
            </a:pPr>
            <a:endParaRPr lang="zh-CN"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endParaRPr lang="en-US" altLang="zh-C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smtClean="0">
                <a:latin typeface="Times New Roman" panose="02020603050405020304" pitchFamily="18" charset="0"/>
                <a:cs typeface="Times New Roman" pitchFamily="18" charset="0"/>
              </a:rPr>
              <a:t>Component </a:t>
            </a:r>
            <a:r>
              <a:rPr lang="en-US" altLang="zh-CN" sz="2400" b="1" dirty="0" err="1">
                <a:latin typeface="Times New Roman" panose="02020603050405020304" pitchFamily="18" charset="0"/>
                <a:cs typeface="Times New Roman" pitchFamily="18" charset="0"/>
              </a:rPr>
              <a:t>fiducialization</a:t>
            </a:r>
            <a:r>
              <a:rPr lang="en-US" altLang="zh-CN" sz="2400" b="1" dirty="0">
                <a:latin typeface="Times New Roman" panose="02020603050405020304" pitchFamily="18" charset="0"/>
                <a:cs typeface="Times New Roman" pitchFamily="18" charset="0"/>
              </a:rPr>
              <a:t> </a:t>
            </a:r>
            <a:r>
              <a:rPr lang="en-US" altLang="zh-CN" sz="2400" b="1" dirty="0" smtClean="0">
                <a:latin typeface="Times New Roman" panose="02020603050405020304" pitchFamily="18" charset="0"/>
                <a:cs typeface="Times New Roman" pitchFamily="18" charset="0"/>
              </a:rPr>
              <a:t>schedule</a:t>
            </a:r>
            <a:endParaRPr lang="en-US" altLang="zh-CN" sz="2400" b="1" dirty="0">
              <a:latin typeface="Times New Roman" panose="02020603050405020304" pitchFamily="18" charset="0"/>
              <a:cs typeface="Times New Roman" pitchFamily="18" charset="0"/>
            </a:endParaRPr>
          </a:p>
        </p:txBody>
      </p:sp>
      <p:sp>
        <p:nvSpPr>
          <p:cNvPr id="13" name="内容占位符 2"/>
          <p:cNvSpPr txBox="1">
            <a:spLocks/>
          </p:cNvSpPr>
          <p:nvPr/>
        </p:nvSpPr>
        <p:spPr>
          <a:xfrm>
            <a:off x="642910" y="785794"/>
            <a:ext cx="8107737" cy="54292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smtClean="0"/>
              <a:t>Corrector:</a:t>
            </a:r>
            <a:r>
              <a:rPr lang="en-US" altLang="zh-CN" sz="2000" dirty="0" smtClean="0">
                <a:latin typeface="Times New Roman" pitchFamily="18" charset="0"/>
                <a:cs typeface="Times New Roman" pitchFamily="18" charset="0"/>
              </a:rPr>
              <a:t> (2028,12,23</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2029,1,2)</a:t>
            </a:r>
            <a:endParaRPr lang="zh-CN" altLang="en-US" sz="2000" dirty="0" smtClean="0"/>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BPM: (2029,1,3</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2029,1,12)</a:t>
            </a:r>
            <a:endParaRPr lang="zh-CN"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Component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schedule</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Component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schedule will be decided by its installation schedule. All of the components must be finished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before it is transported to tunnel. </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In the same conditions, component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will takes twice as much time as its alignment.</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do not limited by the tunnel civil construction, it can be carried out in early stage.</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Suppose the component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is one month earlier than its installation. The </a:t>
            </a:r>
            <a:r>
              <a:rPr lang="en-US" altLang="zh-CN" sz="2000" dirty="0" err="1" smtClean="0">
                <a:latin typeface="Times New Roman" pitchFamily="18" charset="0"/>
                <a:cs typeface="Times New Roman" pitchFamily="18" charset="0"/>
              </a:rPr>
              <a:t>fiducialization</a:t>
            </a:r>
            <a:r>
              <a:rPr lang="en-US" altLang="zh-CN" sz="2000" dirty="0" smtClean="0">
                <a:latin typeface="Times New Roman" pitchFamily="18" charset="0"/>
                <a:cs typeface="Times New Roman" pitchFamily="18" charset="0"/>
              </a:rPr>
              <a:t> schedule of </a:t>
            </a:r>
            <a:r>
              <a:rPr lang="en-US" altLang="zh-CN" sz="2000" dirty="0" smtClean="0">
                <a:latin typeface="Times New Roman" pitchFamily="18" charset="0"/>
                <a:cs typeface="Times New Roman" pitchFamily="18" charset="0"/>
              </a:rPr>
              <a:t>one construction section</a:t>
            </a:r>
            <a:r>
              <a:rPr lang="en-US" altLang="zh-CN" sz="2000" dirty="0" smtClean="0">
                <a:latin typeface="Times New Roman" pitchFamily="18" charset="0"/>
                <a:cs typeface="Times New Roman" pitchFamily="18" charset="0"/>
              </a:rPr>
              <a:t> </a:t>
            </a:r>
            <a:r>
              <a:rPr lang="en-US" altLang="zh-CN" sz="2000" smtClean="0">
                <a:latin typeface="Times New Roman" pitchFamily="18" charset="0"/>
                <a:cs typeface="Times New Roman" pitchFamily="18" charset="0"/>
              </a:rPr>
              <a:t>FODO cells are </a:t>
            </a:r>
            <a:r>
              <a:rPr lang="en-US" altLang="zh-CN" sz="2000" dirty="0" smtClean="0">
                <a:latin typeface="Times New Roman" pitchFamily="18" charset="0"/>
                <a:cs typeface="Times New Roman" pitchFamily="18" charset="0"/>
              </a:rPr>
              <a:t>as the follow</a:t>
            </a:r>
          </a:p>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Collider ring : 4 groups </a:t>
            </a:r>
          </a:p>
          <a:p>
            <a:pPr marL="358775" lvl="1" indent="-358775" eaLnBrk="1" hangingPunct="1">
              <a:spcBef>
                <a:spcPts val="600"/>
              </a:spcBef>
              <a:spcAft>
                <a:spcPts val="600"/>
              </a:spcAft>
              <a:buClr>
                <a:srgbClr val="FF0000"/>
              </a:buClr>
              <a:buSzPct val="80000"/>
              <a:buFont typeface="Wingdings" pitchFamily="2" charset="2"/>
              <a:buChar char="Ø"/>
              <a:defRPr/>
            </a:pPr>
            <a:endParaRPr lang="en-US"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endParaRPr lang="en-US"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endParaRPr lang="en-US" altLang="zh-C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r>
              <a:rPr lang="en-US" altLang="zh-CN" sz="2400" b="1" dirty="0" smtClean="0">
                <a:solidFill>
                  <a:prstClr val="black"/>
                </a:solidFill>
                <a:latin typeface="Times New Roman" pitchFamily="18" charset="0"/>
                <a:ea typeface="+mj-ea"/>
                <a:cs typeface="Times New Roman" pitchFamily="18" charset="0"/>
              </a:rPr>
              <a:t>Standard periods </a:t>
            </a:r>
            <a:r>
              <a:rPr lang="en-US" altLang="zh-CN" sz="2400" b="1" dirty="0" smtClean="0">
                <a:solidFill>
                  <a:prstClr val="black"/>
                </a:solidFill>
                <a:latin typeface="Times New Roman" pitchFamily="18" charset="0"/>
                <a:cs typeface="Times New Roman" pitchFamily="18" charset="0"/>
              </a:rPr>
              <a:t>installation and alignment</a:t>
            </a:r>
            <a:endParaRPr lang="zh-CN" altLang="en-US" sz="2400" b="1" dirty="0">
              <a:solidFill>
                <a:prstClr val="black"/>
              </a:solidFill>
              <a:latin typeface="Times New Roman" pitchFamily="18" charset="0"/>
              <a:cs typeface="Times New Roman" pitchFamily="18" charset="0"/>
            </a:endParaRPr>
          </a:p>
        </p:txBody>
      </p:sp>
      <p:sp>
        <p:nvSpPr>
          <p:cNvPr id="13" name="内容占位符 2"/>
          <p:cNvSpPr txBox="1">
            <a:spLocks/>
          </p:cNvSpPr>
          <p:nvPr/>
        </p:nvSpPr>
        <p:spPr>
          <a:xfrm>
            <a:off x="1043608" y="1124744"/>
            <a:ext cx="7707039" cy="50903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Dipole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(2027,5,1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2028,6,30)</a:t>
            </a:r>
            <a:endParaRPr lang="zh-CN"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err="1" smtClean="0">
                <a:solidFill>
                  <a:prstClr val="black"/>
                </a:solidFill>
                <a:latin typeface="Times New Roman" pitchFamily="18" charset="0"/>
                <a:cs typeface="Times New Roman" pitchFamily="18" charset="0"/>
              </a:rPr>
              <a:t>Quadrupole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(2028,7,1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2028,8,10)</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err="1" smtClean="0"/>
              <a:t>Sextupole</a:t>
            </a:r>
            <a:r>
              <a:rPr lang="en-US" altLang="zh-CN" sz="2000" kern="100" dirty="0" smtClean="0"/>
              <a:t>:</a:t>
            </a:r>
            <a:r>
              <a:rPr lang="en-US" altLang="zh-CN" sz="2000" dirty="0" smtClean="0">
                <a:latin typeface="Times New Roman" pitchFamily="18" charset="0"/>
                <a:cs typeface="Times New Roman" pitchFamily="18" charset="0"/>
              </a:rPr>
              <a:t> (2028,8,11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2028,8,26)</a:t>
            </a:r>
          </a:p>
          <a:p>
            <a:pPr marL="358775" lvl="1" indent="-358775" eaLnBrk="1" hangingPunct="1">
              <a:spcBef>
                <a:spcPts val="600"/>
              </a:spcBef>
              <a:spcAft>
                <a:spcPts val="600"/>
              </a:spcAft>
              <a:buClr>
                <a:srgbClr val="FF0000"/>
              </a:buClr>
              <a:buSzPct val="80000"/>
              <a:buFont typeface="Wingdings" pitchFamily="2" charset="2"/>
              <a:buChar char="l"/>
              <a:defRPr/>
            </a:pPr>
            <a:r>
              <a:rPr lang="en-US" altLang="zh-CN" sz="2000" dirty="0" smtClean="0">
                <a:latin typeface="Times New Roman" pitchFamily="18" charset="0"/>
                <a:cs typeface="Times New Roman" pitchFamily="18" charset="0"/>
              </a:rPr>
              <a:t>Booster: 4 groups </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Dipole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(2027,1,16</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2028,9,15)</a:t>
            </a:r>
            <a:endParaRPr lang="zh-CN" altLang="zh-CN" sz="20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err="1" smtClean="0">
                <a:solidFill>
                  <a:prstClr val="black"/>
                </a:solidFill>
                <a:latin typeface="Times New Roman" pitchFamily="18" charset="0"/>
                <a:cs typeface="Times New Roman" pitchFamily="18" charset="0"/>
              </a:rPr>
              <a:t>Quadrupole</a:t>
            </a:r>
            <a:r>
              <a:rPr lang="zh-CN" altLang="zh-CN"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(2028,9,16</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2028,10,15)</a:t>
            </a:r>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err="1" smtClean="0"/>
              <a:t>Sextupole</a:t>
            </a:r>
            <a:r>
              <a:rPr lang="en-US" altLang="zh-CN" sz="2000" kern="100" dirty="0" smtClean="0"/>
              <a:t>:</a:t>
            </a:r>
            <a:r>
              <a:rPr lang="en-US" altLang="zh-CN" sz="2000" dirty="0" smtClean="0">
                <a:latin typeface="Times New Roman" pitchFamily="18" charset="0"/>
                <a:cs typeface="Times New Roman" pitchFamily="18" charset="0"/>
              </a:rPr>
              <a:t> (2028,10,16</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2028,10,31)</a:t>
            </a:r>
            <a:endParaRPr lang="en-US" altLang="zh-CN" sz="2000" kern="100" dirty="0" smtClean="0"/>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kern="100" dirty="0" smtClean="0"/>
              <a:t>Corrector:</a:t>
            </a:r>
            <a:r>
              <a:rPr lang="en-US" altLang="zh-CN" sz="2000" dirty="0" smtClean="0">
                <a:latin typeface="Times New Roman" pitchFamily="18" charset="0"/>
                <a:cs typeface="Times New Roman" pitchFamily="18" charset="0"/>
              </a:rPr>
              <a:t> (2028,11,1</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2028,11,15)</a:t>
            </a:r>
            <a:endParaRPr lang="zh-CN" altLang="en-US" sz="2000" dirty="0" smtClean="0"/>
          </a:p>
          <a:p>
            <a:pPr marL="358775" lvl="1" indent="-358775" eaLnBrk="1" hangingPunct="1">
              <a:spcBef>
                <a:spcPts val="600"/>
              </a:spcBef>
              <a:spcAft>
                <a:spcPts val="600"/>
              </a:spcAft>
              <a:buClr>
                <a:srgbClr val="FF0000"/>
              </a:buClr>
              <a:buSzPct val="80000"/>
              <a:buFont typeface="Wingdings" pitchFamily="2" charset="2"/>
              <a:buChar char="Ø"/>
              <a:defRPr/>
            </a:pPr>
            <a:r>
              <a:rPr lang="en-US" altLang="zh-CN" sz="2000" dirty="0" smtClean="0">
                <a:latin typeface="Times New Roman" pitchFamily="18" charset="0"/>
                <a:cs typeface="Times New Roman" pitchFamily="18" charset="0"/>
              </a:rPr>
              <a:t>BPM: (2028,11,16</a:t>
            </a:r>
            <a:r>
              <a:rPr lang="zh-CN" altLang="zh-CN" sz="2000" dirty="0" smtClean="0">
                <a:latin typeface="Times New Roman" pitchFamily="18" charset="0"/>
                <a:cs typeface="Times New Roman" pitchFamily="18" charset="0"/>
              </a:rPr>
              <a:t>一</a:t>
            </a:r>
            <a:r>
              <a:rPr lang="en-US" altLang="zh-CN" sz="2000" dirty="0" smtClean="0">
                <a:latin typeface="Times New Roman" pitchFamily="18" charset="0"/>
                <a:cs typeface="Times New Roman" pitchFamily="18" charset="0"/>
              </a:rPr>
              <a:t>2028,11,30)</a:t>
            </a:r>
            <a:endParaRPr lang="zh-CN" altLang="zh-C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25057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6972" name="Equation" r:id="rId4" imgW="428207" imgH="666100" progId="Equation.DSMT4">
                  <p:embed/>
                </p:oleObj>
              </mc:Choice>
              <mc:Fallback>
                <p:oleObj name="Equation" r:id="rId4" imgW="428207" imgH="666100" progId="Equation.DSMT4">
                  <p:embed/>
                  <p:pic>
                    <p:nvPicPr>
                      <p:cNvPr id="0" name="Picture 6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6973" name="Equation" r:id="rId6" imgW="428207" imgH="666100" progId="Equation.DSMT4">
                  <p:embed/>
                </p:oleObj>
              </mc:Choice>
              <mc:Fallback>
                <p:oleObj name="Equation" r:id="rId6" imgW="428207" imgH="666100" progId="Equation.DSMT4">
                  <p:embed/>
                  <p:pic>
                    <p:nvPicPr>
                      <p:cNvPr id="0" name="Picture 6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solidFill>
                  <a:prstClr val="black"/>
                </a:solidFill>
                <a:latin typeface="Times New Roman" pitchFamily="18" charset="0"/>
                <a:cs typeface="Times New Roman" pitchFamily="18" charset="0"/>
              </a:rPr>
              <a:t>Smooth alignment</a:t>
            </a:r>
            <a:endParaRPr lang="en-US" altLang="zh-CN" sz="2400" b="1" dirty="0">
              <a:solidFill>
                <a:prstClr val="black"/>
              </a:solidFill>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6974" name="Equation" r:id="rId8" imgW="428207" imgH="666100" progId="Equation.DSMT4">
                  <p:embed/>
                </p:oleObj>
              </mc:Choice>
              <mc:Fallback>
                <p:oleObj name="Equation" r:id="rId8" imgW="428207" imgH="666100" progId="Equation.DSMT4">
                  <p:embed/>
                  <p:pic>
                    <p:nvPicPr>
                      <p:cNvPr id="0" name="Picture 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6975" name="Equation" r:id="rId9" imgW="428207" imgH="666100" progId="Equation.DSMT4">
                  <p:embed/>
                </p:oleObj>
              </mc:Choice>
              <mc:Fallback>
                <p:oleObj name="Equation" r:id="rId9" imgW="428207" imgH="666100" progId="Equation.DSMT4">
                  <p:embed/>
                  <p:pic>
                    <p:nvPicPr>
                      <p:cNvPr id="0" name="Picture 7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6976" name="Equation" r:id="rId10" imgW="428207" imgH="666100" progId="Equation.DSMT4">
                  <p:embed/>
                </p:oleObj>
              </mc:Choice>
              <mc:Fallback>
                <p:oleObj name="Equation" r:id="rId10" imgW="428207" imgH="666100" progId="Equation.DSMT4">
                  <p:embed/>
                  <p:pic>
                    <p:nvPicPr>
                      <p:cNvPr id="0" name="Picture 7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6977" name="Equation" r:id="rId11" imgW="428207" imgH="666100" progId="Equation.DSMT4">
                  <p:embed/>
                </p:oleObj>
              </mc:Choice>
              <mc:Fallback>
                <p:oleObj name="Equation" r:id="rId11" imgW="428207" imgH="666100" progId="Equation.DSMT4">
                  <p:embed/>
                  <p:pic>
                    <p:nvPicPr>
                      <p:cNvPr id="0" name="Picture 7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532263" y="846976"/>
            <a:ext cx="8107737" cy="33021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CEPC installation and alignment will last more than 2 years </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Control network deformation, ground settlement and component stress release will destroy the alignment result.</a:t>
            </a:r>
            <a:endParaRPr lang="en-US" altLang="zh-CN" sz="2200" dirty="0">
              <a:solidFill>
                <a:prstClr val="black"/>
              </a:solidFill>
            </a:endParaRP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After the initial alignment, it needs an overall smooth alignment.</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solidFill>
                  <a:prstClr val="black"/>
                </a:solidFill>
              </a:rPr>
              <a:t>Smooth alignment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solidFill>
                  <a:prstClr val="black"/>
                </a:solidFill>
              </a:rPr>
              <a:t>overall survey of control network and component</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smtClean="0">
                <a:solidFill>
                  <a:prstClr val="black"/>
                </a:solidFill>
              </a:rPr>
              <a:t>component offset smooth adjustment.</a:t>
            </a:r>
          </a:p>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a:solidFill>
                  <a:prstClr val="black"/>
                </a:solidFill>
              </a:rPr>
              <a:t>2030,3,1—2030,9,30    7 months   32 teams</a:t>
            </a:r>
          </a:p>
        </p:txBody>
      </p:sp>
    </p:spTree>
    <p:extLst>
      <p:ext uri="{BB962C8B-B14F-4D97-AF65-F5344CB8AC3E}">
        <p14:creationId xmlns:p14="http://schemas.microsoft.com/office/powerpoint/2010/main" val="2054666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181070" name="Equation" r:id="rId4" imgW="428207" imgH="666100" progId="Equation.DSMT4">
                  <p:embed/>
                </p:oleObj>
              </mc:Choice>
              <mc:Fallback>
                <p:oleObj name="Equation" r:id="rId4" imgW="428207" imgH="666100" progId="Equation.DSMT4">
                  <p:embed/>
                  <p:pic>
                    <p:nvPicPr>
                      <p:cNvPr id="0" name="Picture 7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181071" name="Equation" r:id="rId6" imgW="428207" imgH="666100" progId="Equation.DSMT4">
                  <p:embed/>
                </p:oleObj>
              </mc:Choice>
              <mc:Fallback>
                <p:oleObj name="Equation" r:id="rId6" imgW="428207" imgH="666100" progId="Equation.DSMT4">
                  <p:embed/>
                  <p:pic>
                    <p:nvPicPr>
                      <p:cNvPr id="0" name="Picture 7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latin typeface="Times New Roman" pitchFamily="18" charset="0"/>
                <a:cs typeface="Times New Roman" pitchFamily="18" charset="0"/>
              </a:rPr>
              <a:t>Summary</a:t>
            </a:r>
          </a:p>
        </p:txBody>
      </p:sp>
      <p:sp>
        <p:nvSpPr>
          <p:cNvPr id="25" name="内容占位符 2"/>
          <p:cNvSpPr txBox="1">
            <a:spLocks/>
          </p:cNvSpPr>
          <p:nvPr/>
        </p:nvSpPr>
        <p:spPr>
          <a:xfrm>
            <a:off x="609341" y="908720"/>
            <a:ext cx="8028440" cy="561662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400"/>
              </a:spcBef>
              <a:spcAft>
                <a:spcPts val="400"/>
              </a:spcAft>
              <a:buClr>
                <a:srgbClr val="FF0000"/>
              </a:buClr>
              <a:buSzPct val="80000"/>
              <a:buFont typeface="Wingdings" pitchFamily="2" charset="2"/>
              <a:buChar char="n"/>
              <a:defRPr/>
            </a:pPr>
            <a:r>
              <a:rPr lang="en-US" altLang="zh-CN" sz="1800" dirty="0">
                <a:latin typeface="Times New Roman" pitchFamily="18" charset="0"/>
                <a:cs typeface="Times New Roman" pitchFamily="18" charset="0"/>
              </a:rPr>
              <a:t>Overall installation scheme </a:t>
            </a:r>
            <a:r>
              <a:rPr lang="en-US" altLang="zh-CN" sz="1800" dirty="0" smtClean="0">
                <a:latin typeface="Times New Roman" pitchFamily="18" charset="0"/>
                <a:cs typeface="Times New Roman" pitchFamily="18" charset="0"/>
              </a:rPr>
              <a:t>is made</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Control </a:t>
            </a:r>
            <a:r>
              <a:rPr lang="en-US" altLang="zh-CN" sz="1400" dirty="0">
                <a:latin typeface="Times New Roman" pitchFamily="18" charset="0"/>
                <a:cs typeface="Times New Roman" pitchFamily="18" charset="0"/>
              </a:rPr>
              <a:t>network </a:t>
            </a:r>
            <a:r>
              <a:rPr lang="en-US" altLang="zh-CN" sz="1400" dirty="0" smtClean="0">
                <a:latin typeface="Times New Roman" pitchFamily="18" charset="0"/>
                <a:cs typeface="Times New Roman" pitchFamily="18" charset="0"/>
              </a:rPr>
              <a:t>construction</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Control </a:t>
            </a:r>
            <a:r>
              <a:rPr lang="en-US" altLang="zh-CN" sz="1400" dirty="0">
                <a:latin typeface="Times New Roman" pitchFamily="18" charset="0"/>
                <a:cs typeface="Times New Roman" pitchFamily="18" charset="0"/>
              </a:rPr>
              <a:t>network </a:t>
            </a:r>
            <a:r>
              <a:rPr lang="en-US" altLang="zh-CN" sz="1400" dirty="0" smtClean="0">
                <a:latin typeface="Times New Roman" pitchFamily="18" charset="0"/>
                <a:cs typeface="Times New Roman" pitchFamily="18" charset="0"/>
              </a:rPr>
              <a:t>measurement</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Support installation</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ring </a:t>
            </a:r>
            <a:r>
              <a:rPr lang="en-US" altLang="zh-CN" sz="1400" dirty="0">
                <a:latin typeface="Times New Roman" pitchFamily="18" charset="0"/>
                <a:cs typeface="Times New Roman" pitchFamily="18" charset="0"/>
              </a:rPr>
              <a:t>installation and </a:t>
            </a:r>
            <a:r>
              <a:rPr lang="en-US" altLang="zh-CN" sz="1400" dirty="0" smtClean="0">
                <a:latin typeface="Times New Roman" pitchFamily="18" charset="0"/>
                <a:cs typeface="Times New Roman" pitchFamily="18" charset="0"/>
              </a:rPr>
              <a:t>alignment</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err="1" smtClean="0">
                <a:latin typeface="Times New Roman" pitchFamily="18" charset="0"/>
                <a:cs typeface="Times New Roman" pitchFamily="18" charset="0"/>
              </a:rPr>
              <a:t>Linac</a:t>
            </a:r>
            <a:r>
              <a:rPr lang="en-US" altLang="zh-CN" sz="1400"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and BT installation and </a:t>
            </a:r>
            <a:r>
              <a:rPr lang="en-US" altLang="zh-CN" sz="1400" dirty="0" smtClean="0">
                <a:latin typeface="Times New Roman" pitchFamily="18" charset="0"/>
                <a:cs typeface="Times New Roman" pitchFamily="18" charset="0"/>
              </a:rPr>
              <a:t>alignment</a:t>
            </a:r>
          </a:p>
          <a:p>
            <a:pPr marL="758825" lvl="2" indent="-358775" eaLnBrk="1" hangingPunct="1">
              <a:spcBef>
                <a:spcPts val="400"/>
              </a:spcBef>
              <a:spcAft>
                <a:spcPts val="400"/>
              </a:spcAft>
              <a:buClr>
                <a:srgbClr val="FF0000"/>
              </a:buClr>
              <a:buSzPct val="80000"/>
              <a:buFont typeface="Wingdings" panose="05000000000000000000" pitchFamily="2" charset="2"/>
              <a:buChar char="Ø"/>
              <a:defRPr/>
            </a:pPr>
            <a:r>
              <a:rPr lang="en-US" altLang="zh-CN" sz="1400" dirty="0">
                <a:latin typeface="Times New Roman" pitchFamily="18" charset="0"/>
                <a:cs typeface="Times New Roman" pitchFamily="18" charset="0"/>
              </a:rPr>
              <a:t>Smooth alignment</a:t>
            </a:r>
          </a:p>
          <a:p>
            <a:pPr marL="358775" lvl="1" indent="-358775" eaLnBrk="1" hangingPunct="1">
              <a:spcBef>
                <a:spcPts val="600"/>
              </a:spcBef>
              <a:spcAft>
                <a:spcPts val="1200"/>
              </a:spcAft>
              <a:buClr>
                <a:srgbClr val="FF0000"/>
              </a:buClr>
              <a:buSzPct val="80000"/>
              <a:buFont typeface="Wingdings" pitchFamily="2" charset="2"/>
              <a:buChar char="n"/>
              <a:defRPr/>
            </a:pPr>
            <a:r>
              <a:rPr lang="en-US" altLang="zh-CN" sz="1800" dirty="0" smtClean="0">
                <a:latin typeface="Times New Roman" pitchFamily="18" charset="0"/>
                <a:cs typeface="Times New Roman" pitchFamily="18" charset="0"/>
              </a:rPr>
              <a:t>Restrictions include: civil construction schedule, workload, manpower, working efficiency and  CEPC construction deadline.</a:t>
            </a:r>
            <a:endParaRPr lang="en-US" altLang="zh-CN" sz="1800" dirty="0">
              <a:latin typeface="Times New Roman" pitchFamily="18" charset="0"/>
              <a:cs typeface="Times New Roman" pitchFamily="18" charset="0"/>
            </a:endParaRPr>
          </a:p>
          <a:p>
            <a:pPr marL="358775" lvl="1" indent="-358775" eaLnBrk="1" hangingPunct="1">
              <a:spcBef>
                <a:spcPts val="600"/>
              </a:spcBef>
              <a:spcAft>
                <a:spcPts val="1200"/>
              </a:spcAft>
              <a:buClr>
                <a:srgbClr val="FF0000"/>
              </a:buClr>
              <a:buSzPct val="80000"/>
              <a:buFont typeface="Wingdings" pitchFamily="2" charset="2"/>
              <a:buChar char="n"/>
              <a:defRPr/>
            </a:pPr>
            <a:r>
              <a:rPr lang="en-US" altLang="zh-CN" sz="1800" dirty="0" smtClean="0">
                <a:latin typeface="Times New Roman" pitchFamily="18" charset="0"/>
                <a:cs typeface="Times New Roman" pitchFamily="18" charset="0"/>
              </a:rPr>
              <a:t>A refined plan of </a:t>
            </a:r>
            <a:r>
              <a:rPr lang="en-US" altLang="zh-CN" sz="1800" dirty="0">
                <a:latin typeface="Times New Roman" pitchFamily="18" charset="0"/>
                <a:cs typeface="Times New Roman" pitchFamily="18" charset="0"/>
              </a:rPr>
              <a:t>ring installation </a:t>
            </a:r>
            <a:r>
              <a:rPr lang="en-US" altLang="zh-CN" sz="1800" dirty="0" smtClean="0">
                <a:latin typeface="Times New Roman" pitchFamily="18" charset="0"/>
                <a:cs typeface="Times New Roman" pitchFamily="18" charset="0"/>
              </a:rPr>
              <a:t>is made to solve the interruption problem that so many groups work together in such a narrow tunnel. </a:t>
            </a:r>
          </a:p>
          <a:p>
            <a:pPr marL="358775" lvl="1" indent="-358775" eaLnBrk="1" hangingPunct="1">
              <a:spcBef>
                <a:spcPts val="600"/>
              </a:spcBef>
              <a:spcAft>
                <a:spcPts val="600"/>
              </a:spcAft>
              <a:buClr>
                <a:srgbClr val="FF0000"/>
              </a:buClr>
              <a:buSzPct val="80000"/>
              <a:buFont typeface="Wingdings" pitchFamily="2" charset="2"/>
              <a:buChar char="n"/>
              <a:defRPr/>
            </a:pPr>
            <a:r>
              <a:rPr lang="en-US" altLang="zh-CN" sz="1800" dirty="0" smtClean="0">
                <a:latin typeface="Times New Roman" pitchFamily="18" charset="0"/>
                <a:cs typeface="Times New Roman" pitchFamily="18" charset="0"/>
              </a:rPr>
              <a:t>Component </a:t>
            </a:r>
            <a:r>
              <a:rPr lang="en-US" altLang="zh-CN" sz="1800" dirty="0" err="1" smtClean="0">
                <a:latin typeface="Times New Roman" pitchFamily="18" charset="0"/>
                <a:cs typeface="Times New Roman" pitchFamily="18" charset="0"/>
              </a:rPr>
              <a:t>fiducialization</a:t>
            </a:r>
            <a:r>
              <a:rPr lang="en-US" altLang="zh-CN" sz="1800" dirty="0" smtClean="0">
                <a:latin typeface="Times New Roman" pitchFamily="18" charset="0"/>
                <a:cs typeface="Times New Roman" pitchFamily="18" charset="0"/>
              </a:rPr>
              <a:t> should follow the installation schedule, an example of FODO cells is analyzed.</a:t>
            </a:r>
          </a:p>
          <a:p>
            <a:pPr marL="358775" lvl="1" indent="-358775" eaLnBrk="1" hangingPunct="1">
              <a:spcBef>
                <a:spcPts val="600"/>
              </a:spcBef>
              <a:spcAft>
                <a:spcPts val="600"/>
              </a:spcAft>
              <a:buClr>
                <a:srgbClr val="FF0000"/>
              </a:buClr>
              <a:buSzPct val="80000"/>
              <a:buFont typeface="Wingdings" pitchFamily="2" charset="2"/>
              <a:buChar char="n"/>
              <a:defRPr/>
            </a:pPr>
            <a:r>
              <a:rPr lang="en-US" altLang="zh-CN" sz="1800" dirty="0" smtClean="0">
                <a:latin typeface="Times New Roman" pitchFamily="18" charset="0"/>
                <a:cs typeface="Times New Roman" pitchFamily="18" charset="0"/>
              </a:rPr>
              <a:t>Next: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Further refine the installation scheme as well as component </a:t>
            </a:r>
            <a:r>
              <a:rPr lang="en-US" altLang="zh-CN" sz="1400" dirty="0" err="1">
                <a:latin typeface="Times New Roman" pitchFamily="18" charset="0"/>
                <a:cs typeface="Times New Roman" pitchFamily="18" charset="0"/>
              </a:rPr>
              <a:t>fiducialization</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scheme.</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400" dirty="0" smtClean="0">
                <a:latin typeface="Times New Roman" pitchFamily="18" charset="0"/>
                <a:cs typeface="Times New Roman" pitchFamily="18" charset="0"/>
              </a:rPr>
              <a:t>Promote CEPC warehouse scheme design.</a:t>
            </a:r>
            <a:endParaRPr lang="en-GB" altLang="zh-CN" sz="1800" dirty="0" smtClean="0">
              <a:latin typeface="Times New Roman" pitchFamily="18" charset="0"/>
            </a:endParaRPr>
          </a:p>
        </p:txBody>
      </p:sp>
    </p:spTree>
    <p:extLst>
      <p:ext uri="{BB962C8B-B14F-4D97-AF65-F5344CB8AC3E}">
        <p14:creationId xmlns:p14="http://schemas.microsoft.com/office/powerpoint/2010/main" val="1909619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p:cNvSpPr>
            <a:spLocks noChangeArrowheads="1" noChangeShapeType="1" noTextEdit="1"/>
          </p:cNvSpPr>
          <p:nvPr/>
        </p:nvSpPr>
        <p:spPr bwMode="auto">
          <a:xfrm>
            <a:off x="2520000" y="2160000"/>
            <a:ext cx="3600000" cy="1800000"/>
          </a:xfrm>
          <a:prstGeom prst="rect">
            <a:avLst/>
          </a:prstGeom>
        </p:spPr>
        <p:txBody>
          <a:bodyPr wrap="none" fromWordArt="1">
            <a:prstTxWarp prst="textDeflate">
              <a:avLst>
                <a:gd name="adj" fmla="val 26227"/>
              </a:avLst>
            </a:prstTxWarp>
          </a:bodyPr>
          <a:lstStyle/>
          <a:p>
            <a:pPr algn="ctr"/>
            <a:endParaRPr lang="zh-CN" altLang="en-US" sz="3600" kern="10" dirty="0">
              <a:ln w="9525">
                <a:solidFill>
                  <a:srgbClr val="000000"/>
                </a:solidFill>
                <a:round/>
                <a:headEnd/>
                <a:tailEnd/>
              </a:ln>
              <a:solidFill>
                <a:srgbClr val="000000"/>
              </a:solidFill>
              <a:latin typeface="宋体"/>
              <a:ea typeface="宋体"/>
            </a:endParaRPr>
          </a:p>
        </p:txBody>
      </p:sp>
      <p:sp>
        <p:nvSpPr>
          <p:cNvPr id="2" name="文本框 1"/>
          <p:cNvSpPr txBox="1"/>
          <p:nvPr/>
        </p:nvSpPr>
        <p:spPr>
          <a:xfrm>
            <a:off x="2754667" y="2644501"/>
            <a:ext cx="3130665" cy="830997"/>
          </a:xfrm>
          <a:prstGeom prst="rect">
            <a:avLst/>
          </a:prstGeom>
          <a:noFill/>
        </p:spPr>
        <p:txBody>
          <a:bodyPr wrap="none" rtlCol="0">
            <a:spAutoFit/>
          </a:bodyPr>
          <a:lstStyle/>
          <a:p>
            <a:r>
              <a:rPr lang="en-US" altLang="zh-CN" sz="4800" b="1" dirty="0" smtClean="0">
                <a:solidFill>
                  <a:srgbClr val="FF0000"/>
                </a:solidFill>
                <a:latin typeface="Calibri Light" panose="020F0302020204030204" pitchFamily="34" charset="0"/>
              </a:rPr>
              <a:t>Thank  You !</a:t>
            </a:r>
            <a:endParaRPr lang="zh-CN" altLang="en-US" sz="4800" b="1" dirty="0">
              <a:solidFill>
                <a:srgbClr val="FF0000"/>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4" cstate="print"/>
          <a:stretch>
            <a:fillRect/>
          </a:stretch>
        </p:blipFill>
        <p:spPr>
          <a:xfrm>
            <a:off x="4714875" y="3286124"/>
            <a:ext cx="4429125" cy="2643206"/>
          </a:xfrm>
          <a:prstGeom prst="rect">
            <a:avLst/>
          </a:prstGeom>
        </p:spPr>
      </p:pic>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52246" name="Equation" r:id="rId5" imgW="428207" imgH="666100" progId="Equation.DSMT4">
                  <p:embed/>
                </p:oleObj>
              </mc:Choice>
              <mc:Fallback>
                <p:oleObj name="Equation" r:id="rId5" imgW="428207" imgH="666100" progId="Equation.DSMT4">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52247" name="Equation" r:id="rId7" imgW="428207" imgH="666100" progId="Equation.DSMT4">
                  <p:embed/>
                </p:oleObj>
              </mc:Choice>
              <mc:Fallback>
                <p:oleObj name="Equation" r:id="rId7" imgW="428207" imgH="666100" progId="Equation.DSMT4">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lnSpc>
                <a:spcPct val="150000"/>
              </a:lnSpc>
              <a:spcBef>
                <a:spcPts val="600"/>
              </a:spcBef>
              <a:spcAft>
                <a:spcPts val="600"/>
              </a:spcAft>
              <a:buClr>
                <a:srgbClr val="FF0000"/>
              </a:buClr>
              <a:buSzPct val="80000"/>
              <a:defRPr/>
            </a:pPr>
            <a:r>
              <a:rPr lang="en-US" altLang="zh-CN" sz="2400" b="1" dirty="0" smtClean="0">
                <a:latin typeface="Times New Roman" panose="02020603050405020304" pitchFamily="18" charset="0"/>
                <a:cs typeface="Times New Roman" pitchFamily="18" charset="0"/>
              </a:rPr>
              <a:t>Overall </a:t>
            </a:r>
            <a:r>
              <a:rPr lang="en-US" altLang="zh-CN" sz="2400" b="1" dirty="0">
                <a:latin typeface="Times New Roman" panose="02020603050405020304" pitchFamily="18" charset="0"/>
                <a:cs typeface="Times New Roman" pitchFamily="18" charset="0"/>
              </a:rPr>
              <a:t>installation scheme</a:t>
            </a:r>
          </a:p>
        </p:txBody>
      </p:sp>
      <p:sp>
        <p:nvSpPr>
          <p:cNvPr id="25" name="内容占位符 2"/>
          <p:cNvSpPr txBox="1">
            <a:spLocks/>
          </p:cNvSpPr>
          <p:nvPr/>
        </p:nvSpPr>
        <p:spPr>
          <a:xfrm>
            <a:off x="827584" y="692696"/>
            <a:ext cx="7812416" cy="273630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lnSpc>
                <a:spcPct val="150000"/>
              </a:lnSpc>
              <a:spcBef>
                <a:spcPts val="600"/>
              </a:spcBef>
              <a:spcAft>
                <a:spcPts val="600"/>
              </a:spcAft>
              <a:buClr>
                <a:srgbClr val="FF0000"/>
              </a:buClr>
              <a:buSzPct val="80000"/>
              <a:buFont typeface="Wingdings" pitchFamily="2" charset="2"/>
              <a:buChar char="l"/>
              <a:defRPr/>
            </a:pPr>
            <a:r>
              <a:rPr lang="en-GB" altLang="zh-CN" sz="2200" dirty="0" smtClean="0">
                <a:latin typeface="Times New Roman" pitchFamily="18" charset="0"/>
              </a:rPr>
              <a:t>CEPC construction time :2023</a:t>
            </a:r>
            <a:r>
              <a:rPr lang="en-US" sz="2200" dirty="0" smtClean="0"/>
              <a:t> —2030</a:t>
            </a:r>
            <a:endParaRPr lang="en-GB" altLang="zh-CN" sz="2200" dirty="0" smtClean="0">
              <a:latin typeface="Times New Roman" pitchFamily="18" charset="0"/>
            </a:endParaRPr>
          </a:p>
          <a:p>
            <a:pPr marL="342900" lvl="1" indent="-342900" eaLnBrk="1" hangingPunct="1">
              <a:lnSpc>
                <a:spcPct val="150000"/>
              </a:lnSpc>
              <a:spcBef>
                <a:spcPts val="600"/>
              </a:spcBef>
              <a:spcAft>
                <a:spcPts val="600"/>
              </a:spcAft>
              <a:buClr>
                <a:srgbClr val="FF0000"/>
              </a:buClr>
              <a:buSzPct val="80000"/>
              <a:buFont typeface="Wingdings" pitchFamily="2" charset="2"/>
              <a:buChar char="l"/>
              <a:defRPr/>
            </a:pPr>
            <a:r>
              <a:rPr lang="en-GB" altLang="zh-CN" sz="2200" dirty="0" smtClean="0">
                <a:latin typeface="Times New Roman" pitchFamily="18" charset="0"/>
              </a:rPr>
              <a:t>HDEC</a:t>
            </a:r>
            <a:r>
              <a:rPr lang="en-US" altLang="zh-CN" sz="2200" dirty="0" smtClean="0">
                <a:latin typeface="Times New Roman" pitchFamily="18" charset="0"/>
              </a:rPr>
              <a:t> </a:t>
            </a:r>
            <a:r>
              <a:rPr lang="en-US" altLang="zh-CN" sz="2200" dirty="0">
                <a:latin typeface="Times New Roman" pitchFamily="18" charset="0"/>
              </a:rPr>
              <a:t>CPM, Civil construction </a:t>
            </a:r>
            <a:r>
              <a:rPr lang="en-US" altLang="zh-CN" sz="2200" dirty="0" smtClean="0">
                <a:latin typeface="Times New Roman" pitchFamily="18" charset="0"/>
              </a:rPr>
              <a:t>will be divided </a:t>
            </a:r>
            <a:r>
              <a:rPr lang="en-US" altLang="zh-CN" sz="2200" dirty="0">
                <a:latin typeface="Times New Roman" pitchFamily="18" charset="0"/>
              </a:rPr>
              <a:t>into two </a:t>
            </a:r>
            <a:r>
              <a:rPr lang="en-US" altLang="zh-CN" sz="2200" dirty="0" smtClean="0">
                <a:latin typeface="Times New Roman" pitchFamily="18" charset="0"/>
              </a:rPr>
              <a:t>phases</a:t>
            </a:r>
          </a:p>
          <a:p>
            <a:pPr marL="742950" lvl="2" indent="-342900" eaLnBrk="1" hangingPunct="1">
              <a:lnSpc>
                <a:spcPct val="150000"/>
              </a:lnSpc>
              <a:spcBef>
                <a:spcPts val="600"/>
              </a:spcBef>
              <a:spcAft>
                <a:spcPts val="600"/>
              </a:spcAft>
              <a:buClr>
                <a:srgbClr val="FF0000"/>
              </a:buClr>
              <a:buSzPct val="80000"/>
              <a:buFont typeface="Wingdings" pitchFamily="2" charset="2"/>
              <a:buChar char="Ø"/>
              <a:defRPr/>
            </a:pPr>
            <a:r>
              <a:rPr lang="en-US" sz="2000" dirty="0" smtClean="0"/>
              <a:t>2023,4,1—2027,3,31  TBM</a:t>
            </a:r>
          </a:p>
          <a:p>
            <a:pPr marL="742950" lvl="2" indent="-342900" eaLnBrk="1" hangingPunct="1">
              <a:lnSpc>
                <a:spcPct val="150000"/>
              </a:lnSpc>
              <a:spcBef>
                <a:spcPts val="600"/>
              </a:spcBef>
              <a:spcAft>
                <a:spcPts val="600"/>
              </a:spcAft>
              <a:buClr>
                <a:srgbClr val="FF0000"/>
              </a:buClr>
              <a:buSzPct val="80000"/>
              <a:buFont typeface="Wingdings" pitchFamily="2" charset="2"/>
              <a:buChar char="Ø"/>
              <a:defRPr/>
            </a:pPr>
            <a:r>
              <a:rPr lang="en-US" sz="2000" dirty="0" smtClean="0"/>
              <a:t>2023,4,1—2028,3,31  Drilling &amp;blasting</a:t>
            </a:r>
            <a:endParaRPr lang="en-US" altLang="zh-CN" sz="2000" dirty="0">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52248" name="Equation" r:id="rId9" imgW="428207" imgH="666100" progId="Equation.DSMT4">
                  <p:embed/>
                </p:oleObj>
              </mc:Choice>
              <mc:Fallback>
                <p:oleObj name="Equation" r:id="rId9" imgW="428207" imgH="666100" progId="Equation.DSMT4">
                  <p:embed/>
                  <p:pic>
                    <p:nvPicPr>
                      <p:cNvPr id="0"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52249" name="Equation" r:id="rId10" imgW="428207" imgH="666100" progId="Equation.DSMT4">
                  <p:embed/>
                </p:oleObj>
              </mc:Choice>
              <mc:Fallback>
                <p:oleObj name="Equation" r:id="rId10" imgW="428207" imgH="666100" progId="Equation.DSMT4">
                  <p:embed/>
                  <p:pic>
                    <p:nvPicPr>
                      <p:cNvPr id="0" name="Picture 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52250" name="Equation" r:id="rId11" imgW="428207" imgH="666100" progId="Equation.DSMT4">
                  <p:embed/>
                </p:oleObj>
              </mc:Choice>
              <mc:Fallback>
                <p:oleObj name="Equation" r:id="rId11" imgW="428207" imgH="666100" progId="Equation.DSMT4">
                  <p:embed/>
                  <p:pic>
                    <p:nvPicPr>
                      <p:cNvPr id="0"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椭圆 13">
            <a:extLst>
              <a:ext uri="{FF2B5EF4-FFF2-40B4-BE49-F238E27FC236}">
                <a16:creationId xmlns:a16="http://schemas.microsoft.com/office/drawing/2014/main" xmlns="" id="{5020005B-AF6D-490E-8D88-F59BCEBAB9F3}"/>
              </a:ext>
            </a:extLst>
          </p:cNvPr>
          <p:cNvSpPr/>
          <p:nvPr/>
        </p:nvSpPr>
        <p:spPr>
          <a:xfrm rot="5400000">
            <a:off x="6036462" y="1750224"/>
            <a:ext cx="1643073" cy="4572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rot="5400000" flipH="1" flipV="1">
            <a:off x="6786578" y="3000372"/>
            <a:ext cx="214314" cy="21431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86578" y="2571744"/>
            <a:ext cx="492443" cy="461665"/>
          </a:xfrm>
          <a:prstGeom prst="rect">
            <a:avLst/>
          </a:prstGeom>
          <a:noFill/>
        </p:spPr>
        <p:txBody>
          <a:bodyPr wrap="none" rtlCol="0">
            <a:spAutoFit/>
          </a:bodyPr>
          <a:lstStyle/>
          <a:p>
            <a:r>
              <a:rPr lang="en-US" altLang="zh-CN" sz="2400" dirty="0" smtClean="0">
                <a:solidFill>
                  <a:srgbClr val="FF0000"/>
                </a:solidFill>
              </a:rPr>
              <a:t>Ⅰ</a:t>
            </a:r>
            <a:endParaRPr lang="zh-CN" altLang="en-US" sz="2400" dirty="0">
              <a:solidFill>
                <a:srgbClr val="FF0000"/>
              </a:solidFill>
            </a:endParaRPr>
          </a:p>
        </p:txBody>
      </p:sp>
      <p:sp>
        <p:nvSpPr>
          <p:cNvPr id="20" name="TextBox 19"/>
          <p:cNvSpPr txBox="1"/>
          <p:nvPr/>
        </p:nvSpPr>
        <p:spPr>
          <a:xfrm>
            <a:off x="6858016" y="5929330"/>
            <a:ext cx="492443" cy="461665"/>
          </a:xfrm>
          <a:prstGeom prst="rect">
            <a:avLst/>
          </a:prstGeom>
          <a:noFill/>
        </p:spPr>
        <p:txBody>
          <a:bodyPr wrap="none" rtlCol="0">
            <a:spAutoFit/>
          </a:bodyPr>
          <a:lstStyle/>
          <a:p>
            <a:r>
              <a:rPr lang="en-US" altLang="zh-CN" sz="2400" dirty="0" smtClean="0">
                <a:solidFill>
                  <a:srgbClr val="FF0000"/>
                </a:solidFill>
              </a:rPr>
              <a:t>Ⅱ</a:t>
            </a:r>
            <a:endParaRPr lang="zh-CN" altLang="en-US" sz="2400" dirty="0">
              <a:solidFill>
                <a:srgbClr val="FF0000"/>
              </a:solidFill>
            </a:endParaRPr>
          </a:p>
        </p:txBody>
      </p:sp>
      <p:sp>
        <p:nvSpPr>
          <p:cNvPr id="28" name="TextBox 27"/>
          <p:cNvSpPr txBox="1"/>
          <p:nvPr/>
        </p:nvSpPr>
        <p:spPr>
          <a:xfrm>
            <a:off x="571472" y="4000504"/>
            <a:ext cx="3786214"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indent="-396000">
              <a:buClr>
                <a:srgbClr val="FF0000"/>
              </a:buClr>
              <a:buSzPct val="75000"/>
              <a:buFont typeface="Wingdings" pitchFamily="2" charset="2"/>
              <a:buChar char="Ø"/>
            </a:pPr>
            <a:r>
              <a:rPr lang="en-US" altLang="zh-CN" dirty="0" smtClean="0"/>
              <a:t> finish the first phase civil</a:t>
            </a:r>
          </a:p>
          <a:p>
            <a:pPr indent="-457200">
              <a:buClr>
                <a:srgbClr val="FF0000"/>
              </a:buClr>
              <a:buSzPct val="75000"/>
            </a:pPr>
            <a:r>
              <a:rPr lang="en-US" altLang="zh-CN" dirty="0" smtClean="0"/>
              <a:t>        construction</a:t>
            </a:r>
          </a:p>
          <a:p>
            <a:pPr indent="-396000">
              <a:buClr>
                <a:srgbClr val="FF0000"/>
              </a:buClr>
              <a:buSzPct val="75000"/>
              <a:buFont typeface="Wingdings" pitchFamily="2" charset="2"/>
              <a:buChar char="Ø"/>
            </a:pPr>
            <a:r>
              <a:rPr lang="en-US" altLang="zh-CN" dirty="0" smtClean="0"/>
              <a:t> start component installation as              </a:t>
            </a:r>
          </a:p>
          <a:p>
            <a:pPr indent="-396000" algn="just">
              <a:buClr>
                <a:srgbClr val="FF0000"/>
              </a:buClr>
              <a:buSzPct val="75000"/>
            </a:pPr>
            <a:r>
              <a:rPr lang="en-US" altLang="zh-CN" dirty="0" smtClean="0"/>
              <a:t>        soon as possible </a:t>
            </a:r>
            <a:endParaRPr lang="zh-CN" altLang="en-US" dirty="0"/>
          </a:p>
        </p:txBody>
      </p:sp>
      <p:sp>
        <p:nvSpPr>
          <p:cNvPr id="29" name="圆角矩形 28"/>
          <p:cNvSpPr/>
          <p:nvPr/>
        </p:nvSpPr>
        <p:spPr>
          <a:xfrm>
            <a:off x="428596" y="3929066"/>
            <a:ext cx="3929090" cy="14287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1570398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8894" name="Equation" r:id="rId4" imgW="428207" imgH="666100" progId="Equation.DSMT4">
                  <p:embed/>
                </p:oleObj>
              </mc:Choice>
              <mc:Fallback>
                <p:oleObj name="Equation" r:id="rId4" imgW="428207" imgH="666100" progId="Equation.DSMT4">
                  <p:embed/>
                  <p:pic>
                    <p:nvPicPr>
                      <p:cNvPr id="0" name="Picture 5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8895" name="Equation" r:id="rId6" imgW="428207" imgH="666100" progId="Equation.DSMT4">
                  <p:embed/>
                </p:oleObj>
              </mc:Choice>
              <mc:Fallback>
                <p:oleObj name="Equation" r:id="rId6" imgW="428207" imgH="666100" progId="Equation.DSMT4">
                  <p:embed/>
                  <p:pic>
                    <p:nvPicPr>
                      <p:cNvPr id="0" name="Picture 5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lnSpc>
                <a:spcPct val="150000"/>
              </a:lnSpc>
              <a:spcBef>
                <a:spcPts val="600"/>
              </a:spcBef>
              <a:spcAft>
                <a:spcPts val="600"/>
              </a:spcAft>
              <a:buClr>
                <a:srgbClr val="FF0000"/>
              </a:buClr>
              <a:buSzPct val="80000"/>
              <a:defRPr/>
            </a:pPr>
            <a:r>
              <a:rPr lang="en-US" altLang="zh-CN" sz="2400" b="1" dirty="0">
                <a:latin typeface="Times New Roman" pitchFamily="18" charset="0"/>
                <a:cs typeface="Times New Roman" pitchFamily="18" charset="0"/>
              </a:rPr>
              <a:t>Overall installation scheme</a:t>
            </a:r>
          </a:p>
        </p:txBody>
      </p:sp>
      <p:sp>
        <p:nvSpPr>
          <p:cNvPr id="25" name="内容占位符 2"/>
          <p:cNvSpPr txBox="1">
            <a:spLocks/>
          </p:cNvSpPr>
          <p:nvPr/>
        </p:nvSpPr>
        <p:spPr>
          <a:xfrm>
            <a:off x="827584" y="692696"/>
            <a:ext cx="7812416" cy="50405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lnSpc>
                <a:spcPct val="150000"/>
              </a:lnSpc>
              <a:spcBef>
                <a:spcPts val="600"/>
              </a:spcBef>
              <a:spcAft>
                <a:spcPts val="600"/>
              </a:spcAft>
              <a:buClr>
                <a:srgbClr val="FF0000"/>
              </a:buClr>
              <a:buSzPct val="80000"/>
              <a:buFont typeface="Wingdings" panose="05000000000000000000" pitchFamily="2" charset="2"/>
              <a:buChar char="Ø"/>
              <a:defRPr/>
            </a:pPr>
            <a:r>
              <a:rPr lang="en-GB" altLang="zh-CN" sz="2200" dirty="0" smtClean="0">
                <a:latin typeface="Times New Roman" pitchFamily="18" charset="0"/>
              </a:rPr>
              <a:t>HDEC</a:t>
            </a:r>
            <a:r>
              <a:rPr lang="en-US" altLang="zh-CN" sz="2200" dirty="0" smtClean="0">
                <a:latin typeface="Times New Roman" pitchFamily="18" charset="0"/>
              </a:rPr>
              <a:t> </a:t>
            </a:r>
            <a:r>
              <a:rPr lang="en-US" altLang="zh-CN" sz="2200" dirty="0" smtClean="0">
                <a:latin typeface="Times New Roman" pitchFamily="18" charset="0"/>
                <a:cs typeface="Times New Roman" pitchFamily="18" charset="0"/>
              </a:rPr>
              <a:t>Civil construction </a:t>
            </a:r>
            <a:r>
              <a:rPr lang="en-US" altLang="zh-CN" sz="2200" dirty="0" smtClean="0">
                <a:latin typeface="Times New Roman" pitchFamily="18" charset="0"/>
              </a:rPr>
              <a:t>CPM</a:t>
            </a:r>
            <a:endParaRPr lang="en-US" altLang="zh-CN" sz="2200" dirty="0">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8896" name="Equation" r:id="rId8" imgW="428207" imgH="666100" progId="Equation.DSMT4">
                  <p:embed/>
                </p:oleObj>
              </mc:Choice>
              <mc:Fallback>
                <p:oleObj name="Equation" r:id="rId8" imgW="428207" imgH="666100" progId="Equation.DSMT4">
                  <p:embed/>
                  <p:pic>
                    <p:nvPicPr>
                      <p:cNvPr id="0" name="Picture 5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8897" name="Equation" r:id="rId9" imgW="428207" imgH="666100" progId="Equation.DSMT4">
                  <p:embed/>
                </p:oleObj>
              </mc:Choice>
              <mc:Fallback>
                <p:oleObj name="Equation" r:id="rId9" imgW="428207" imgH="666100" progId="Equation.DSMT4">
                  <p:embed/>
                  <p:pic>
                    <p:nvPicPr>
                      <p:cNvPr id="0" name="Picture 5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8898" name="Equation" r:id="rId10" imgW="428207" imgH="666100" progId="Equation.DSMT4">
                  <p:embed/>
                </p:oleObj>
              </mc:Choice>
              <mc:Fallback>
                <p:oleObj name="Equation" r:id="rId10" imgW="428207" imgH="666100" progId="Equation.DSMT4">
                  <p:embed/>
                  <p:pic>
                    <p:nvPicPr>
                      <p:cNvPr id="0" name="Picture 5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8899" name="Equation" r:id="rId11" imgW="428207" imgH="666100" progId="Equation.DSMT4">
                  <p:embed/>
                </p:oleObj>
              </mc:Choice>
              <mc:Fallback>
                <p:oleObj name="Equation" r:id="rId11" imgW="428207" imgH="666100" progId="Equation.DSMT4">
                  <p:embed/>
                  <p:pic>
                    <p:nvPicPr>
                      <p:cNvPr id="0" name="Picture 5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827584" y="4656279"/>
            <a:ext cx="7956432" cy="165618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latin typeface="Times New Roman" pitchFamily="18" charset="0"/>
                <a:cs typeface="Times New Roman" pitchFamily="18" charset="0"/>
              </a:rPr>
              <a:t>Installation and alignment scheme is made based on the civil construction schedule</a:t>
            </a: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2200" dirty="0" smtClean="0">
                <a:latin typeface="Times New Roman" pitchFamily="18" charset="0"/>
                <a:cs typeface="Times New Roman" pitchFamily="18" charset="0"/>
              </a:rPr>
              <a:t>project period is :2027,1-2030,9</a:t>
            </a:r>
          </a:p>
          <a:p>
            <a:pPr marL="342900" lvl="1" indent="-342900" eaLnBrk="1" hangingPunct="1">
              <a:spcBef>
                <a:spcPts val="600"/>
              </a:spcBef>
              <a:spcAft>
                <a:spcPts val="600"/>
              </a:spcAft>
              <a:buClr>
                <a:srgbClr val="FF0000"/>
              </a:buClr>
              <a:buSzPct val="80000"/>
              <a:buNone/>
              <a:defRPr/>
            </a:pPr>
            <a:endParaRPr lang="en-US" altLang="zh-CN" sz="1800" dirty="0">
              <a:latin typeface="Times New Roman" pitchFamily="18" charset="0"/>
              <a:cs typeface="Times New Roman" pitchFamily="18" charset="0"/>
            </a:endParaRPr>
          </a:p>
        </p:txBody>
      </p:sp>
      <p:pic>
        <p:nvPicPr>
          <p:cNvPr id="20" name="图片 19"/>
          <p:cNvPicPr/>
          <p:nvPr/>
        </p:nvPicPr>
        <p:blipFill>
          <a:blip r:embed="rId12"/>
          <a:stretch>
            <a:fillRect/>
          </a:stretch>
        </p:blipFill>
        <p:spPr>
          <a:xfrm>
            <a:off x="857224" y="1357298"/>
            <a:ext cx="7572428" cy="3000396"/>
          </a:xfrm>
          <a:prstGeom prst="rect">
            <a:avLst/>
          </a:prstGeom>
        </p:spPr>
      </p:pic>
    </p:spTree>
    <p:extLst>
      <p:ext uri="{BB962C8B-B14F-4D97-AF65-F5344CB8AC3E}">
        <p14:creationId xmlns:p14="http://schemas.microsoft.com/office/powerpoint/2010/main" val="157039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2968" name="Equation" r:id="rId4" imgW="428207" imgH="666100" progId="Equation.DSMT4">
                  <p:embed/>
                </p:oleObj>
              </mc:Choice>
              <mc:Fallback>
                <p:oleObj name="Equation" r:id="rId4" imgW="428207" imgH="666100" progId="Equation.DSMT4">
                  <p:embed/>
                  <p:pic>
                    <p:nvPicPr>
                      <p:cNvPr id="0" name="Picture 1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2969" name="Equation" r:id="rId6" imgW="428207" imgH="666100" progId="Equation.DSMT4">
                  <p:embed/>
                </p:oleObj>
              </mc:Choice>
              <mc:Fallback>
                <p:oleObj name="Equation" r:id="rId6" imgW="428207" imgH="666100" progId="Equation.DSMT4">
                  <p:embed/>
                  <p:pic>
                    <p:nvPicPr>
                      <p:cNvPr id="0" name="Picture 18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latin typeface="Times New Roman" pitchFamily="18" charset="0"/>
                <a:cs typeface="Times New Roman" pitchFamily="18" charset="0"/>
              </a:rPr>
              <a:t>Tasks of alignment and installation</a:t>
            </a:r>
            <a:endParaRPr lang="en-US" altLang="zh-CN" sz="2400" b="1" dirty="0">
              <a:latin typeface="Times New Roman" pitchFamily="18" charset="0"/>
              <a:cs typeface="Times New Roman" pitchFamily="18" charset="0"/>
            </a:endParaRPr>
          </a:p>
        </p:txBody>
      </p:sp>
      <p:sp>
        <p:nvSpPr>
          <p:cNvPr id="25" name="内容占位符 2"/>
          <p:cNvSpPr txBox="1">
            <a:spLocks/>
          </p:cNvSpPr>
          <p:nvPr/>
        </p:nvSpPr>
        <p:spPr>
          <a:xfrm>
            <a:off x="755936" y="1000108"/>
            <a:ext cx="5244614" cy="378621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Control network construction. </a:t>
            </a:r>
            <a:endParaRPr lang="en-US" altLang="zh-CN" sz="2200" dirty="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Control network measurement</a:t>
            </a: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Support setting out and installation</a:t>
            </a: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Component </a:t>
            </a:r>
            <a:r>
              <a:rPr lang="en-US" altLang="zh-CN" sz="2200" dirty="0" err="1" smtClean="0">
                <a:latin typeface="Times New Roman" pitchFamily="18" charset="0"/>
                <a:cs typeface="Times New Roman" pitchFamily="18" charset="0"/>
              </a:rPr>
              <a:t>fiducialization</a:t>
            </a:r>
            <a:endParaRPr lang="en-US" altLang="zh-CN" sz="2200" dirty="0" smtClean="0">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Ring installation and alignment.</a:t>
            </a: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err="1" smtClean="0">
                <a:latin typeface="Times New Roman" pitchFamily="18" charset="0"/>
                <a:cs typeface="Times New Roman" pitchFamily="18" charset="0"/>
              </a:rPr>
              <a:t>Linac</a:t>
            </a:r>
            <a:r>
              <a:rPr lang="en-US" altLang="zh-CN" sz="2200" dirty="0" smtClean="0">
                <a:latin typeface="Times New Roman" pitchFamily="18" charset="0"/>
                <a:cs typeface="Times New Roman" pitchFamily="18" charset="0"/>
              </a:rPr>
              <a:t> and BT installation and alignment</a:t>
            </a:r>
          </a:p>
          <a:p>
            <a:pPr marL="358775" lvl="1" indent="-358775" eaLnBrk="1" hangingPunct="1">
              <a:spcBef>
                <a:spcPts val="600"/>
              </a:spcBef>
              <a:spcAft>
                <a:spcPts val="6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Smooth alignment</a:t>
            </a:r>
            <a:endParaRPr lang="en-US" altLang="zh-CN" sz="2200" b="1" dirty="0">
              <a:solidFill>
                <a:srgbClr val="FF0000"/>
              </a:solidFill>
              <a:latin typeface="Times New Roman" pitchFamily="18" charset="0"/>
              <a:cs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12970" name="Equation" r:id="rId8" imgW="428207" imgH="666100" progId="Equation.DSMT4">
                  <p:embed/>
                </p:oleObj>
              </mc:Choice>
              <mc:Fallback>
                <p:oleObj name="Equation" r:id="rId8" imgW="428207" imgH="666100" progId="Equation.DSMT4">
                  <p:embed/>
                  <p:pic>
                    <p:nvPicPr>
                      <p:cNvPr id="0" name="Picture 18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12971" name="Equation" r:id="rId9" imgW="428207" imgH="666100" progId="Equation.DSMT4">
                  <p:embed/>
                </p:oleObj>
              </mc:Choice>
              <mc:Fallback>
                <p:oleObj name="Equation" r:id="rId9" imgW="428207" imgH="666100" progId="Equation.DSMT4">
                  <p:embed/>
                  <p:pic>
                    <p:nvPicPr>
                      <p:cNvPr id="0" name="Picture 18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12972" name="Equation" r:id="rId10" imgW="428207" imgH="666100" progId="Equation.DSMT4">
                  <p:embed/>
                </p:oleObj>
              </mc:Choice>
              <mc:Fallback>
                <p:oleObj name="Equation" r:id="rId10" imgW="428207" imgH="666100" progId="Equation.DSMT4">
                  <p:embed/>
                  <p:pic>
                    <p:nvPicPr>
                      <p:cNvPr id="0" name="Picture 18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12973" name="Equation" r:id="rId11" imgW="428207" imgH="666100" progId="Equation.DSMT4">
                  <p:embed/>
                </p:oleObj>
              </mc:Choice>
              <mc:Fallback>
                <p:oleObj name="Equation" r:id="rId11" imgW="428207" imgH="666100" progId="Equation.DSMT4">
                  <p:embed/>
                  <p:pic>
                    <p:nvPicPr>
                      <p:cNvPr id="0" name="Picture 18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图片 11"/>
          <p:cNvPicPr>
            <a:picLocks noChangeAspect="1"/>
          </p:cNvPicPr>
          <p:nvPr/>
        </p:nvPicPr>
        <p:blipFill>
          <a:blip r:embed="rId12" cstate="print"/>
          <a:stretch>
            <a:fillRect/>
          </a:stretch>
        </p:blipFill>
        <p:spPr>
          <a:xfrm>
            <a:off x="6357950" y="3786190"/>
            <a:ext cx="2544256" cy="2534317"/>
          </a:xfrm>
          <a:prstGeom prst="rect">
            <a:avLst/>
          </a:prstGeom>
        </p:spPr>
      </p:pic>
      <p:pic>
        <p:nvPicPr>
          <p:cNvPr id="13" name="图片 12">
            <a:extLst>
              <a:ext uri="{FF2B5EF4-FFF2-40B4-BE49-F238E27FC236}">
                <a16:creationId xmlns="" xmlns:a16="http://schemas.microsoft.com/office/drawing/2014/main" id="{D4BE43F2-133D-420C-B6F5-41040CB4503A}"/>
              </a:ext>
            </a:extLst>
          </p:cNvPr>
          <p:cNvPicPr>
            <a:picLocks noChangeAspect="1"/>
          </p:cNvPicPr>
          <p:nvPr/>
        </p:nvPicPr>
        <p:blipFill>
          <a:blip r:embed="rId13" cstate="print"/>
          <a:stretch>
            <a:fillRect/>
          </a:stretch>
        </p:blipFill>
        <p:spPr>
          <a:xfrm>
            <a:off x="714348" y="4786322"/>
            <a:ext cx="2531181" cy="1428760"/>
          </a:xfrm>
          <a:prstGeom prst="rect">
            <a:avLst/>
          </a:prstGeom>
        </p:spPr>
      </p:pic>
      <p:pic>
        <p:nvPicPr>
          <p:cNvPr id="212543" name="Picture 1599" descr="I:\工作\工作照片\未刻录\Camera Roll32-散裂工作照片\WP_20141103_009.jpg"/>
          <p:cNvPicPr>
            <a:picLocks noChangeAspect="1" noChangeArrowheads="1"/>
          </p:cNvPicPr>
          <p:nvPr/>
        </p:nvPicPr>
        <p:blipFill>
          <a:blip r:embed="rId14" cstate="print"/>
          <a:srcRect/>
          <a:stretch>
            <a:fillRect/>
          </a:stretch>
        </p:blipFill>
        <p:spPr bwMode="auto">
          <a:xfrm>
            <a:off x="3357554" y="4786322"/>
            <a:ext cx="2537477" cy="1428760"/>
          </a:xfrm>
          <a:prstGeom prst="rect">
            <a:avLst/>
          </a:prstGeom>
          <a:noFill/>
        </p:spPr>
      </p:pic>
      <p:pic>
        <p:nvPicPr>
          <p:cNvPr id="212544" name="Picture 1600" descr="I:\工作\工作照片\未刻录\Camera Roll32-散裂工作照片\WP_20150413_002.jpg"/>
          <p:cNvPicPr>
            <a:picLocks noChangeAspect="1" noChangeArrowheads="1"/>
          </p:cNvPicPr>
          <p:nvPr/>
        </p:nvPicPr>
        <p:blipFill>
          <a:blip r:embed="rId15" cstate="print"/>
          <a:srcRect/>
          <a:stretch>
            <a:fillRect/>
          </a:stretch>
        </p:blipFill>
        <p:spPr bwMode="auto">
          <a:xfrm>
            <a:off x="5947200" y="1214422"/>
            <a:ext cx="2911080" cy="2014314"/>
          </a:xfrm>
          <a:prstGeom prst="rect">
            <a:avLst/>
          </a:prstGeom>
          <a:noFill/>
        </p:spPr>
      </p:pic>
    </p:spTree>
    <p:extLst>
      <p:ext uri="{BB962C8B-B14F-4D97-AF65-F5344CB8AC3E}">
        <p14:creationId xmlns:p14="http://schemas.microsoft.com/office/powerpoint/2010/main" val="225906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7795" name="Equation" r:id="rId4" imgW="428207" imgH="666100" progId="Equation.DSMT4">
                  <p:embed/>
                </p:oleObj>
              </mc:Choice>
              <mc:Fallback>
                <p:oleObj name="Equation" r:id="rId4" imgW="428207" imgH="666100" progId="Equation.DSMT4">
                  <p:embed/>
                  <p:pic>
                    <p:nvPicPr>
                      <p:cNvPr id="0" name="Picture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77796" name="Equation" r:id="rId6" imgW="428207" imgH="666100" progId="Equation.DSMT4">
                  <p:embed/>
                </p:oleObj>
              </mc:Choice>
              <mc:Fallback>
                <p:oleObj name="Equation" r:id="rId6" imgW="428207" imgH="666100" progId="Equation.DSMT4">
                  <p:embed/>
                  <p:pic>
                    <p:nvPicPr>
                      <p:cNvPr id="0"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solidFill>
                  <a:prstClr val="black"/>
                </a:solidFill>
                <a:latin typeface="Times New Roman" pitchFamily="18" charset="0"/>
                <a:cs typeface="Times New Roman" pitchFamily="18" charset="0"/>
              </a:rPr>
              <a:t>Control </a:t>
            </a:r>
            <a:r>
              <a:rPr lang="en-US" altLang="zh-CN" sz="2400" b="1" dirty="0">
                <a:solidFill>
                  <a:prstClr val="black"/>
                </a:solidFill>
                <a:latin typeface="Times New Roman" pitchFamily="18" charset="0"/>
                <a:cs typeface="Times New Roman" pitchFamily="18" charset="0"/>
              </a:rPr>
              <a:t>network </a:t>
            </a:r>
            <a:r>
              <a:rPr lang="en-US" altLang="zh-CN" sz="2400" b="1" dirty="0" smtClean="0">
                <a:solidFill>
                  <a:prstClr val="black"/>
                </a:solidFill>
                <a:latin typeface="Times New Roman" pitchFamily="18" charset="0"/>
                <a:cs typeface="Times New Roman" pitchFamily="18" charset="0"/>
              </a:rPr>
              <a:t>construction</a:t>
            </a:r>
            <a:endParaRPr lang="en-US" altLang="zh-CN" sz="2400" b="1" dirty="0">
              <a:solidFill>
                <a:prstClr val="black"/>
              </a:solidFill>
              <a:latin typeface="Times New Roman" pitchFamily="18" charset="0"/>
              <a:cs typeface="Times New Roman" pitchFamily="18" charset="0"/>
            </a:endParaRPr>
          </a:p>
        </p:txBody>
      </p:sp>
      <p:sp>
        <p:nvSpPr>
          <p:cNvPr id="25" name="内容占位符 2"/>
          <p:cNvSpPr txBox="1">
            <a:spLocks/>
          </p:cNvSpPr>
          <p:nvPr/>
        </p:nvSpPr>
        <p:spPr>
          <a:xfrm>
            <a:off x="796454" y="604438"/>
            <a:ext cx="7812416" cy="576064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lnSpc>
                <a:spcPct val="150000"/>
              </a:lnSpc>
              <a:spcBef>
                <a:spcPts val="500"/>
              </a:spcBef>
              <a:spcAft>
                <a:spcPts val="500"/>
              </a:spcAft>
              <a:buClr>
                <a:srgbClr val="FF0000"/>
              </a:buClr>
              <a:buSzPct val="80000"/>
              <a:buFont typeface="Wingdings" panose="05000000000000000000" pitchFamily="2" charset="2"/>
              <a:buChar char="Ø"/>
              <a:defRPr/>
            </a:pPr>
            <a:r>
              <a:rPr lang="en-US" altLang="zh-CN" sz="2200" dirty="0" smtClean="0">
                <a:latin typeface="Times New Roman" pitchFamily="18" charset="0"/>
              </a:rPr>
              <a:t>Follow the civil construction schedule, installation works will include two phases.</a:t>
            </a:r>
          </a:p>
          <a:p>
            <a:pPr marL="514350" lvl="1" indent="-514350" eaLnBrk="1" hangingPunct="1">
              <a:lnSpc>
                <a:spcPct val="150000"/>
              </a:lnSpc>
              <a:spcBef>
                <a:spcPts val="500"/>
              </a:spcBef>
              <a:spcAft>
                <a:spcPts val="500"/>
              </a:spcAft>
              <a:buClr>
                <a:srgbClr val="FF0000"/>
              </a:buClr>
              <a:buSzPct val="80000"/>
              <a:buFont typeface="+mj-lt"/>
              <a:buAutoNum type="arabicPeriod"/>
              <a:defRPr/>
            </a:pPr>
            <a:r>
              <a:rPr lang="en-US" altLang="zh-CN" sz="2200" dirty="0" smtClean="0">
                <a:latin typeface="Times New Roman" pitchFamily="18" charset="0"/>
                <a:cs typeface="Times New Roman" pitchFamily="18" charset="0"/>
              </a:rPr>
              <a:t>Control network construction</a:t>
            </a:r>
          </a:p>
          <a:p>
            <a:pPr marL="358775" lvl="1" indent="-358775" eaLnBrk="1" hangingPunct="1">
              <a:spcBef>
                <a:spcPts val="500"/>
              </a:spcBef>
              <a:spcAft>
                <a:spcPts val="500"/>
              </a:spcAft>
              <a:buClr>
                <a:srgbClr val="FF0000"/>
              </a:buClr>
              <a:buSzPct val="80000"/>
              <a:buFont typeface="Wingdings" panose="05000000000000000000" pitchFamily="2" charset="2"/>
              <a:buChar char="Ø"/>
              <a:defRPr/>
            </a:pPr>
            <a:r>
              <a:rPr lang="en-US" altLang="zh-CN" sz="2000" dirty="0" smtClean="0">
                <a:solidFill>
                  <a:prstClr val="black"/>
                </a:solidFill>
                <a:latin typeface="Times New Roman" pitchFamily="18" charset="0"/>
                <a:cs typeface="Times New Roman" pitchFamily="18" charset="0"/>
              </a:rPr>
              <a:t>Tunnel length 109.55km</a:t>
            </a:r>
            <a:r>
              <a:rPr lang="zh-CN" altLang="en-US" sz="2000" dirty="0" smtClean="0">
                <a:solidFill>
                  <a:prstClr val="black"/>
                </a:solidFill>
                <a:latin typeface="Times New Roman" pitchFamily="18" charset="0"/>
                <a:cs typeface="Times New Roman" pitchFamily="18" charset="0"/>
              </a:rPr>
              <a:t>：</a:t>
            </a:r>
            <a:r>
              <a:rPr lang="en-US" altLang="zh-CN" sz="2000" dirty="0" smtClean="0">
                <a:solidFill>
                  <a:prstClr val="black"/>
                </a:solidFill>
                <a:latin typeface="Times New Roman" pitchFamily="18" charset="0"/>
                <a:cs typeface="Times New Roman" pitchFamily="18" charset="0"/>
              </a:rPr>
              <a:t>100.034km main ring + 6.64kmIR booster tunnel + 1.21km </a:t>
            </a:r>
            <a:r>
              <a:rPr lang="en-US" altLang="zh-CN" sz="2000" dirty="0" err="1" smtClean="0">
                <a:solidFill>
                  <a:prstClr val="black"/>
                </a:solidFill>
                <a:latin typeface="Times New Roman" pitchFamily="18" charset="0"/>
                <a:cs typeface="Times New Roman" pitchFamily="18" charset="0"/>
              </a:rPr>
              <a:t>Linac</a:t>
            </a:r>
            <a:r>
              <a:rPr lang="en-US" altLang="zh-CN" sz="2000" dirty="0" smtClean="0">
                <a:solidFill>
                  <a:prstClr val="black"/>
                </a:solidFill>
                <a:latin typeface="Times New Roman" pitchFamily="18" charset="0"/>
                <a:cs typeface="Times New Roman" pitchFamily="18" charset="0"/>
              </a:rPr>
              <a:t> + 0.06km DR+ 1.07km BT + 2X0.268km BT</a:t>
            </a:r>
          </a:p>
          <a:p>
            <a:pPr marL="358775" lvl="1" indent="-358775" eaLnBrk="1" hangingPunct="1">
              <a:spcBef>
                <a:spcPts val="500"/>
              </a:spcBef>
              <a:spcAft>
                <a:spcPts val="500"/>
              </a:spcAft>
              <a:buClr>
                <a:srgbClr val="FF0000"/>
              </a:buClr>
              <a:buSzPct val="80000"/>
              <a:buFont typeface="Wingdings" panose="05000000000000000000" pitchFamily="2" charset="2"/>
              <a:buChar char="Ø"/>
              <a:defRPr/>
            </a:pPr>
            <a:r>
              <a:rPr lang="en-US" altLang="zh-CN" sz="2000" dirty="0" smtClean="0">
                <a:solidFill>
                  <a:prstClr val="black"/>
                </a:solidFill>
                <a:latin typeface="Times New Roman" pitchFamily="18" charset="0"/>
                <a:cs typeface="Times New Roman" pitchFamily="18" charset="0"/>
              </a:rPr>
              <a:t>Control network: along the tunnel, every 6m one section, </a:t>
            </a:r>
          </a:p>
          <a:p>
            <a:pPr marL="758825" lvl="2" indent="-358775" eaLnBrk="1" hangingPunct="1">
              <a:spcBef>
                <a:spcPts val="500"/>
              </a:spcBef>
              <a:spcAft>
                <a:spcPts val="5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18259 sections</a:t>
            </a:r>
            <a:r>
              <a:rPr lang="en-US" altLang="zh-CN" sz="1600" dirty="0" smtClean="0">
                <a:solidFill>
                  <a:prstClr val="black"/>
                </a:solidFill>
                <a:latin typeface="Times New Roman" pitchFamily="18" charset="0"/>
                <a:cs typeface="Times New Roman" pitchFamily="18" charset="0"/>
              </a:rPr>
              <a:t>, </a:t>
            </a:r>
          </a:p>
          <a:p>
            <a:pPr marL="758825" lvl="2" indent="-358775" eaLnBrk="1" hangingPunct="1">
              <a:spcBef>
                <a:spcPts val="500"/>
              </a:spcBef>
              <a:spcAft>
                <a:spcPts val="5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4 points/section, 73036 points.</a:t>
            </a:r>
            <a:endParaRPr lang="en-US" altLang="zh-CN" sz="1800" dirty="0">
              <a:solidFill>
                <a:prstClr val="black"/>
              </a:solidFill>
              <a:latin typeface="Times New Roman" pitchFamily="18" charset="0"/>
              <a:cs typeface="Times New Roman" pitchFamily="18" charset="0"/>
            </a:endParaRPr>
          </a:p>
          <a:p>
            <a:pPr marL="358775" lvl="1" indent="-358775" eaLnBrk="1" hangingPunct="1">
              <a:spcBef>
                <a:spcPts val="500"/>
              </a:spcBef>
              <a:spcAft>
                <a:spcPts val="500"/>
              </a:spcAft>
              <a:buClr>
                <a:srgbClr val="FF0000"/>
              </a:buClr>
              <a:buSzPct val="80000"/>
              <a:buFont typeface="Wingdings" panose="05000000000000000000" pitchFamily="2" charset="2"/>
              <a:buChar char="Ø"/>
              <a:defRPr/>
            </a:pPr>
            <a:r>
              <a:rPr lang="en-US" altLang="zh-CN" sz="2000" dirty="0" smtClean="0">
                <a:solidFill>
                  <a:prstClr val="black"/>
                </a:solidFill>
                <a:latin typeface="Times New Roman" pitchFamily="18" charset="0"/>
                <a:cs typeface="Times New Roman" pitchFamily="18" charset="0"/>
              </a:rPr>
              <a:t>Start </a:t>
            </a:r>
            <a:r>
              <a:rPr lang="en-US" altLang="zh-CN" sz="2000" dirty="0">
                <a:solidFill>
                  <a:prstClr val="black"/>
                </a:solidFill>
                <a:latin typeface="Times New Roman" pitchFamily="18" charset="0"/>
                <a:cs typeface="Times New Roman" pitchFamily="18" charset="0"/>
              </a:rPr>
              <a:t>2 months later than lining</a:t>
            </a:r>
            <a:r>
              <a:rPr lang="en-US" altLang="zh-CN" sz="2000" dirty="0" smtClean="0">
                <a:solidFill>
                  <a:prstClr val="black"/>
                </a:solidFill>
                <a:latin typeface="Times New Roman" pitchFamily="18" charset="0"/>
                <a:cs typeface="Times New Roman" pitchFamily="18" charset="0"/>
              </a:rPr>
              <a:t>.</a:t>
            </a:r>
          </a:p>
        </p:txBody>
      </p:sp>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77797" name="Equation" r:id="rId8" imgW="428207" imgH="666100" progId="Equation.DSMT4">
                  <p:embed/>
                </p:oleObj>
              </mc:Choice>
              <mc:Fallback>
                <p:oleObj name="Equation" r:id="rId8" imgW="428207" imgH="666100" progId="Equation.DSMT4">
                  <p:embed/>
                  <p:pic>
                    <p:nvPicPr>
                      <p:cNvPr id="0" name="Picture 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7798" name="Equation" r:id="rId9" imgW="428207" imgH="666100" progId="Equation.DSMT4">
                  <p:embed/>
                </p:oleObj>
              </mc:Choice>
              <mc:Fallback>
                <p:oleObj name="Equation" r:id="rId9" imgW="428207" imgH="666100" progId="Equation.DSMT4">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图片 1"/>
          <p:cNvPicPr>
            <a:picLocks noChangeAspect="1"/>
          </p:cNvPicPr>
          <p:nvPr/>
        </p:nvPicPr>
        <p:blipFill>
          <a:blip r:embed="rId10"/>
          <a:stretch>
            <a:fillRect/>
          </a:stretch>
        </p:blipFill>
        <p:spPr>
          <a:xfrm>
            <a:off x="5868144" y="3946391"/>
            <a:ext cx="3015359" cy="2583105"/>
          </a:xfrm>
          <a:prstGeom prst="rect">
            <a:avLst/>
          </a:prstGeom>
        </p:spPr>
      </p:pic>
      <p:sp>
        <p:nvSpPr>
          <p:cNvPr id="3" name="矩形 2"/>
          <p:cNvSpPr/>
          <p:nvPr/>
        </p:nvSpPr>
        <p:spPr>
          <a:xfrm>
            <a:off x="796454" y="4797152"/>
            <a:ext cx="4572000" cy="1938992"/>
          </a:xfrm>
          <a:prstGeom prst="rect">
            <a:avLst/>
          </a:prstGeom>
        </p:spPr>
        <p:txBody>
          <a:bodyPr>
            <a:spAutoFit/>
          </a:bodyPr>
          <a:lstStyle/>
          <a:p>
            <a:pPr marL="358775" lvl="1"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dirty="0" smtClean="0">
                <a:solidFill>
                  <a:prstClr val="black"/>
                </a:solidFill>
                <a:latin typeface="Times New Roman" pitchFamily="18" charset="0"/>
                <a:cs typeface="Times New Roman" pitchFamily="18" charset="0"/>
              </a:rPr>
              <a:t>Workload : </a:t>
            </a:r>
          </a:p>
          <a:p>
            <a:pPr marL="815975" lvl="2" indent="-358775">
              <a:spcBef>
                <a:spcPts val="600"/>
              </a:spcBef>
              <a:spcAft>
                <a:spcPts val="600"/>
              </a:spcAft>
              <a:buClr>
                <a:srgbClr val="FF0000"/>
              </a:buClr>
              <a:buSzPct val="80000"/>
              <a:buFont typeface="Wingdings" panose="05000000000000000000" pitchFamily="2" charset="2"/>
              <a:buChar char="Ø"/>
              <a:defRPr/>
            </a:pPr>
            <a:r>
              <a:rPr lang="en-US" altLang="zh-CN" dirty="0" smtClean="0">
                <a:solidFill>
                  <a:prstClr val="black"/>
                </a:solidFill>
                <a:latin typeface="Times New Roman" pitchFamily="18" charset="0"/>
                <a:cs typeface="Times New Roman" pitchFamily="18" charset="0"/>
              </a:rPr>
              <a:t>3~4 persons/1 group,</a:t>
            </a:r>
          </a:p>
          <a:p>
            <a:pPr marL="815975" lvl="2" indent="-358775">
              <a:spcBef>
                <a:spcPts val="600"/>
              </a:spcBef>
              <a:spcAft>
                <a:spcPts val="600"/>
              </a:spcAft>
              <a:buClr>
                <a:srgbClr val="FF0000"/>
              </a:buClr>
              <a:buSzPct val="80000"/>
              <a:buFont typeface="Wingdings" panose="05000000000000000000" pitchFamily="2" charset="2"/>
              <a:buChar char="Ø"/>
              <a:defRPr/>
            </a:pPr>
            <a:r>
              <a:rPr lang="en-US" altLang="zh-CN" dirty="0" smtClean="0">
                <a:solidFill>
                  <a:prstClr val="black"/>
                </a:solidFill>
                <a:latin typeface="Times New Roman" pitchFamily="18" charset="0"/>
                <a:cs typeface="Times New Roman" pitchFamily="18" charset="0"/>
              </a:rPr>
              <a:t>1 </a:t>
            </a:r>
            <a:r>
              <a:rPr lang="en-US" altLang="zh-CN" dirty="0">
                <a:solidFill>
                  <a:prstClr val="black"/>
                </a:solidFill>
                <a:latin typeface="Times New Roman" pitchFamily="18" charset="0"/>
                <a:cs typeface="Times New Roman" pitchFamily="18" charset="0"/>
              </a:rPr>
              <a:t>section </a:t>
            </a:r>
            <a:r>
              <a:rPr lang="en-US" altLang="zh-CN" dirty="0" smtClean="0">
                <a:solidFill>
                  <a:prstClr val="black"/>
                </a:solidFill>
                <a:latin typeface="Times New Roman" pitchFamily="18" charset="0"/>
                <a:cs typeface="Times New Roman" pitchFamily="18" charset="0"/>
              </a:rPr>
              <a:t>2.5h/1 group</a:t>
            </a:r>
          </a:p>
          <a:p>
            <a:pPr marL="815975" lvl="2" indent="-358775">
              <a:spcBef>
                <a:spcPts val="600"/>
              </a:spcBef>
              <a:spcAft>
                <a:spcPts val="600"/>
              </a:spcAft>
              <a:buClr>
                <a:srgbClr val="FF0000"/>
              </a:buClr>
              <a:buSzPct val="80000"/>
              <a:buFont typeface="Wingdings" panose="05000000000000000000" pitchFamily="2" charset="2"/>
              <a:buChar char="Ø"/>
              <a:defRPr/>
            </a:pPr>
            <a:r>
              <a:rPr lang="en-US" altLang="zh-CN" dirty="0" smtClean="0">
                <a:solidFill>
                  <a:prstClr val="black"/>
                </a:solidFill>
                <a:latin typeface="Times New Roman" pitchFamily="18" charset="0"/>
                <a:cs typeface="Times New Roman" pitchFamily="18" charset="0"/>
              </a:rPr>
              <a:t>18259 </a:t>
            </a:r>
            <a:r>
              <a:rPr lang="en-US" altLang="zh-CN" dirty="0">
                <a:solidFill>
                  <a:prstClr val="black"/>
                </a:solidFill>
                <a:latin typeface="Times New Roman" pitchFamily="18" charset="0"/>
                <a:cs typeface="Times New Roman" pitchFamily="18" charset="0"/>
              </a:rPr>
              <a:t>sections will devote 16 </a:t>
            </a:r>
            <a:r>
              <a:rPr lang="en-US" altLang="zh-CN" dirty="0" smtClean="0">
                <a:solidFill>
                  <a:prstClr val="black"/>
                </a:solidFill>
                <a:latin typeface="Times New Roman" pitchFamily="18" charset="0"/>
                <a:cs typeface="Times New Roman" pitchFamily="18" charset="0"/>
              </a:rPr>
              <a:t>groups</a:t>
            </a:r>
            <a:r>
              <a:rPr lang="en-US" altLang="zh-CN" dirty="0">
                <a:solidFill>
                  <a:prstClr val="black"/>
                </a:solidFill>
                <a:latin typeface="Times New Roman" pitchFamily="18" charset="0"/>
                <a:cs typeface="Times New Roman" pitchFamily="18" charset="0"/>
              </a:rPr>
              <a:t>, 9 months</a:t>
            </a:r>
            <a:r>
              <a:rPr lang="en-US" altLang="zh-CN" dirty="0" smtClean="0">
                <a:solidFill>
                  <a:prstClr val="black"/>
                </a:solidFill>
                <a:latin typeface="Times New Roman" pitchFamily="18" charset="0"/>
                <a:cs typeface="Times New Roman" pitchFamily="18" charset="0"/>
              </a:rPr>
              <a:t>.</a:t>
            </a:r>
            <a:endParaRPr lang="en-US" altLang="zh-CN"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7039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2816" name="Equation" r:id="rId4" imgW="428207" imgH="666100" progId="Equation.DSMT4">
                  <p:embed/>
                </p:oleObj>
              </mc:Choice>
              <mc:Fallback>
                <p:oleObj name="Equation" r:id="rId4" imgW="428207" imgH="666100" progId="Equation.DSMT4">
                  <p:embed/>
                  <p:pic>
                    <p:nvPicPr>
                      <p:cNvPr id="0"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2817" name="Equation" r:id="rId6" imgW="428207" imgH="666100" progId="Equation.DSMT4">
                  <p:embed/>
                </p:oleObj>
              </mc:Choice>
              <mc:Fallback>
                <p:oleObj name="Equation" r:id="rId6" imgW="428207" imgH="666100" progId="Equation.DSMT4">
                  <p:embed/>
                  <p:pic>
                    <p:nvPicPr>
                      <p:cNvPr id="0" name="Picture 10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solidFill>
                  <a:prstClr val="black"/>
                </a:solidFill>
                <a:latin typeface="Times New Roman" pitchFamily="18" charset="0"/>
                <a:cs typeface="Times New Roman" pitchFamily="18" charset="0"/>
              </a:rPr>
              <a:t>Control </a:t>
            </a:r>
            <a:r>
              <a:rPr lang="en-US" altLang="zh-CN" sz="2400" b="1" dirty="0">
                <a:solidFill>
                  <a:prstClr val="black"/>
                </a:solidFill>
                <a:latin typeface="Times New Roman" pitchFamily="18" charset="0"/>
                <a:cs typeface="Times New Roman" pitchFamily="18" charset="0"/>
              </a:rPr>
              <a:t>network construction</a:t>
            </a:r>
          </a:p>
        </p:txBody>
      </p:sp>
      <p:sp>
        <p:nvSpPr>
          <p:cNvPr id="25" name="内容占位符 2"/>
          <p:cNvSpPr txBox="1">
            <a:spLocks/>
          </p:cNvSpPr>
          <p:nvPr/>
        </p:nvSpPr>
        <p:spPr>
          <a:xfrm>
            <a:off x="718992" y="980728"/>
            <a:ext cx="7812416" cy="489654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lvl="1" indent="-358775" eaLnBrk="1" hangingPunct="1">
              <a:spcBef>
                <a:spcPts val="600"/>
              </a:spcBef>
              <a:spcAft>
                <a:spcPts val="600"/>
              </a:spcAft>
              <a:buClr>
                <a:srgbClr val="FF0000"/>
              </a:buClr>
              <a:buSzPct val="75000"/>
              <a:buFont typeface="Wingdings" panose="05000000000000000000" pitchFamily="2" charset="2"/>
              <a:buChar char="Ø"/>
              <a:defRPr/>
            </a:pPr>
            <a:r>
              <a:rPr lang="en-US" altLang="zh-CN" sz="2200" dirty="0" smtClean="0">
                <a:solidFill>
                  <a:prstClr val="black"/>
                </a:solidFill>
                <a:latin typeface="Times New Roman" pitchFamily="18" charset="0"/>
                <a:cs typeface="Times New Roman" pitchFamily="18" charset="0"/>
              </a:rPr>
              <a:t>Control network construction will be divided into two phases, parallel with the civil construction</a:t>
            </a:r>
          </a:p>
          <a:p>
            <a:pPr marL="358775" lvl="1" indent="-358775"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First phase: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t>2027,1,1—2027,9,30</a:t>
            </a:r>
            <a:r>
              <a:rPr lang="en-US" altLang="zh-CN" sz="1400" dirty="0" smtClean="0"/>
              <a:t>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t>8 groups, 9 months   230m/day</a:t>
            </a:r>
          </a:p>
          <a:p>
            <a:pPr marL="457200" lvl="1" indent="-457200" eaLnBrk="1" hangingPunct="1">
              <a:spcBef>
                <a:spcPts val="600"/>
              </a:spcBef>
              <a:spcAft>
                <a:spcPts val="600"/>
              </a:spcAft>
              <a:buClr>
                <a:srgbClr val="FF0000"/>
              </a:buClr>
              <a:buSzPct val="80000"/>
              <a:buFont typeface="Wingdings" panose="05000000000000000000" pitchFamily="2" charset="2"/>
              <a:buChar char="ü"/>
              <a:defRPr/>
            </a:pPr>
            <a:r>
              <a:rPr lang="en-US" altLang="zh-CN" sz="2200" dirty="0" smtClean="0">
                <a:solidFill>
                  <a:prstClr val="black"/>
                </a:solidFill>
                <a:latin typeface="Times New Roman" pitchFamily="18" charset="0"/>
                <a:cs typeface="Times New Roman" pitchFamily="18" charset="0"/>
              </a:rPr>
              <a:t>Second </a:t>
            </a:r>
            <a:r>
              <a:rPr lang="en-US" altLang="zh-CN" sz="2200" dirty="0">
                <a:solidFill>
                  <a:prstClr val="black"/>
                </a:solidFill>
                <a:latin typeface="Times New Roman" pitchFamily="18" charset="0"/>
                <a:cs typeface="Times New Roman" pitchFamily="18" charset="0"/>
              </a:rPr>
              <a:t>phase: </a:t>
            </a:r>
            <a:endParaRPr lang="en-US" altLang="zh-CN" sz="2200" dirty="0" smtClean="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solidFill>
                  <a:prstClr val="black"/>
                </a:solidFill>
                <a:latin typeface="Times New Roman" pitchFamily="18" charset="0"/>
                <a:cs typeface="Times New Roman" pitchFamily="18" charset="0"/>
              </a:rPr>
              <a:t>2028,1,1—2028,9,30</a:t>
            </a:r>
            <a:endParaRPr lang="en-US" altLang="zh-CN" sz="2200" dirty="0" smtClean="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t>8 groups, 9 months</a:t>
            </a:r>
          </a:p>
          <a:p>
            <a:pPr marL="857250" lvl="2" indent="-457200" eaLnBrk="1" hangingPunct="1">
              <a:buClr>
                <a:srgbClr val="FF0000"/>
              </a:buClr>
              <a:buSzPct val="75000"/>
              <a:buFont typeface="Wingdings" panose="05000000000000000000" pitchFamily="2" charset="2"/>
              <a:buChar char="Ø"/>
              <a:defRPr/>
            </a:pPr>
            <a:endParaRPr lang="en-GB" altLang="zh-CN" sz="1400" dirty="0" smtClean="0">
              <a:solidFill>
                <a:prstClr val="black"/>
              </a:solidFill>
              <a:latin typeface="Times New Roman" pitchFamily="18" charset="0"/>
            </a:endParaRPr>
          </a:p>
          <a:p>
            <a:pPr marL="609600" indent="-609600" eaLnBrk="1" hangingPunct="1">
              <a:buFont typeface="Arial" charset="0"/>
              <a:buNone/>
              <a:defRPr/>
            </a:pPr>
            <a:endParaRPr lang="zh-CN" altLang="en-US" sz="1800" dirty="0" smtClean="0">
              <a:solidFill>
                <a:prstClr val="black"/>
              </a:solidFill>
              <a:latin typeface="Times New Roman" pitchFamily="18" charset="0"/>
            </a:endParaRP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82818" name="Equation" r:id="rId8" imgW="428207" imgH="666100" progId="Equation.DSMT4">
                  <p:embed/>
                </p:oleObj>
              </mc:Choice>
              <mc:Fallback>
                <p:oleObj name="Equation" r:id="rId8" imgW="428207" imgH="666100" progId="Equation.DSMT4">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82819" name="Equation" r:id="rId9" imgW="428207" imgH="666100" progId="Equation.DSMT4">
                  <p:embed/>
                </p:oleObj>
              </mc:Choice>
              <mc:Fallback>
                <p:oleObj name="Equation" r:id="rId9" imgW="428207" imgH="666100" progId="Equation.DSMT4">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2820" name="Equation" r:id="rId10" imgW="428207" imgH="666100" progId="Equation.DSMT4">
                  <p:embed/>
                </p:oleObj>
              </mc:Choice>
              <mc:Fallback>
                <p:oleObj name="Equation" r:id="rId10" imgW="428207" imgH="666100" progId="Equation.DSMT4">
                  <p:embed/>
                  <p:pic>
                    <p:nvPicPr>
                      <p:cNvPr id="0" name="Picture 1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77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rot="1169146">
            <a:off x="6094449" y="3514061"/>
            <a:ext cx="2641327" cy="2355048"/>
          </a:xfrm>
          <a:prstGeom prst="rect">
            <a:avLst/>
          </a:prstGeom>
        </p:spPr>
      </p:pic>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3886" name="Equation" r:id="rId5" imgW="428207" imgH="666100" progId="Equation.DSMT4">
                  <p:embed/>
                </p:oleObj>
              </mc:Choice>
              <mc:Fallback>
                <p:oleObj name="Equation" r:id="rId5" imgW="428207" imgH="666100" progId="Equation.DSMT4">
                  <p:embed/>
                  <p:pic>
                    <p:nvPicPr>
                      <p:cNvPr id="0" name="Picture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3887" name="Equation" r:id="rId7" imgW="428207" imgH="666100" progId="Equation.DSMT4">
                  <p:embed/>
                </p:oleObj>
              </mc:Choice>
              <mc:Fallback>
                <p:oleObj name="Equation" r:id="rId7" imgW="428207" imgH="666100" progId="Equation.DSMT4">
                  <p:embed/>
                  <p:pic>
                    <p:nvPicPr>
                      <p:cNvPr id="0" name="Picture 10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latin typeface="Times New Roman" pitchFamily="18" charset="0"/>
                <a:cs typeface="Times New Roman" pitchFamily="18" charset="0"/>
              </a:rPr>
              <a:t>Control </a:t>
            </a:r>
            <a:r>
              <a:rPr lang="en-US" altLang="zh-CN" sz="2400" b="1" dirty="0">
                <a:latin typeface="Times New Roman" pitchFamily="18" charset="0"/>
                <a:cs typeface="Times New Roman" pitchFamily="18" charset="0"/>
              </a:rPr>
              <a:t>network measurement</a:t>
            </a:r>
          </a:p>
        </p:txBody>
      </p:sp>
      <p:sp>
        <p:nvSpPr>
          <p:cNvPr id="25" name="内容占位符 2"/>
          <p:cNvSpPr txBox="1">
            <a:spLocks/>
          </p:cNvSpPr>
          <p:nvPr/>
        </p:nvSpPr>
        <p:spPr>
          <a:xfrm>
            <a:off x="714348" y="928670"/>
            <a:ext cx="6449940" cy="509261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75000"/>
              <a:buFont typeface="+mj-lt"/>
              <a:buAutoNum type="arabicPeriod" startAt="2"/>
              <a:defRPr/>
            </a:pPr>
            <a:r>
              <a:rPr lang="en-US" altLang="zh-CN" sz="2200" dirty="0">
                <a:solidFill>
                  <a:prstClr val="black"/>
                </a:solidFill>
                <a:latin typeface="Times New Roman" pitchFamily="18" charset="0"/>
                <a:cs typeface="Times New Roman" pitchFamily="18" charset="0"/>
              </a:rPr>
              <a:t>Control network measurement</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1800" dirty="0">
                <a:solidFill>
                  <a:prstClr val="black"/>
                </a:solidFill>
                <a:latin typeface="Times New Roman" pitchFamily="18" charset="0"/>
                <a:cs typeface="Times New Roman" pitchFamily="18" charset="0"/>
              </a:rPr>
              <a:t>Tunnel control network measurement</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1800" dirty="0">
                <a:solidFill>
                  <a:prstClr val="black"/>
                </a:solidFill>
                <a:latin typeface="Times New Roman" pitchFamily="18" charset="0"/>
                <a:cs typeface="Times New Roman" pitchFamily="18" charset="0"/>
              </a:rPr>
              <a:t>Backbone control network measurement</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r>
              <a:rPr lang="en-US" altLang="zh-CN" sz="1800" dirty="0">
                <a:solidFill>
                  <a:prstClr val="black"/>
                </a:solidFill>
                <a:latin typeface="Times New Roman" pitchFamily="18" charset="0"/>
                <a:cs typeface="Times New Roman" pitchFamily="18" charset="0"/>
              </a:rPr>
              <a:t>Level control network </a:t>
            </a:r>
            <a:r>
              <a:rPr lang="en-US" altLang="zh-CN" sz="1800" dirty="0" smtClean="0">
                <a:solidFill>
                  <a:prstClr val="black"/>
                </a:solidFill>
                <a:latin typeface="Times New Roman" pitchFamily="18" charset="0"/>
                <a:cs typeface="Times New Roman" pitchFamily="18" charset="0"/>
              </a:rPr>
              <a:t>measurement</a:t>
            </a:r>
          </a:p>
          <a:p>
            <a:pPr marL="857250" lvl="2" indent="-457200" eaLnBrk="1" hangingPunct="1">
              <a:spcBef>
                <a:spcPts val="600"/>
              </a:spcBef>
              <a:spcAft>
                <a:spcPts val="600"/>
              </a:spcAft>
              <a:buClr>
                <a:srgbClr val="FF0000"/>
              </a:buClr>
              <a:buSzPct val="75000"/>
              <a:buFont typeface="Wingdings" panose="05000000000000000000" pitchFamily="2" charset="2"/>
              <a:buChar char="Ø"/>
              <a:defRPr/>
            </a:pPr>
            <a:endParaRPr lang="en-US" altLang="zh-CN" sz="1800" dirty="0">
              <a:solidFill>
                <a:prstClr val="black"/>
              </a:solidFill>
              <a:latin typeface="Times New Roman" pitchFamily="18" charset="0"/>
              <a:cs typeface="Times New Roman" pitchFamily="18" charset="0"/>
            </a:endParaRPr>
          </a:p>
          <a:p>
            <a:pPr marL="358775" lvl="1" indent="-358775" eaLnBrk="1" hangingPunct="1">
              <a:spcBef>
                <a:spcPts val="600"/>
              </a:spcBef>
              <a:spcAft>
                <a:spcPts val="600"/>
              </a:spcAft>
              <a:buClr>
                <a:srgbClr val="FF0000"/>
              </a:buClr>
              <a:buSzPct val="75000"/>
              <a:buFont typeface="+mj-ea"/>
              <a:buAutoNum type="circleNumDbPlain"/>
              <a:defRPr/>
            </a:pPr>
            <a:r>
              <a:rPr lang="en-US" altLang="zh-CN" sz="2000" dirty="0" smtClean="0">
                <a:solidFill>
                  <a:prstClr val="black"/>
                </a:solidFill>
                <a:latin typeface="Times New Roman" pitchFamily="18" charset="0"/>
                <a:cs typeface="Times New Roman" pitchFamily="18" charset="0"/>
              </a:rPr>
              <a:t>Tunnel </a:t>
            </a:r>
            <a:r>
              <a:rPr lang="en-US" altLang="zh-CN" sz="2000" dirty="0">
                <a:solidFill>
                  <a:prstClr val="black"/>
                </a:solidFill>
                <a:latin typeface="Times New Roman" pitchFamily="18" charset="0"/>
                <a:cs typeface="Times New Roman" pitchFamily="18" charset="0"/>
              </a:rPr>
              <a:t>control network measurement</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solidFill>
                  <a:prstClr val="black"/>
                </a:solidFill>
                <a:latin typeface="Times New Roman" pitchFamily="18" charset="0"/>
                <a:cs typeface="Times New Roman" pitchFamily="18" charset="0"/>
              </a:rPr>
              <a:t>Use laser </a:t>
            </a:r>
            <a:r>
              <a:rPr lang="en-US" altLang="zh-CN" sz="1800" dirty="0" smtClean="0">
                <a:solidFill>
                  <a:prstClr val="black"/>
                </a:solidFill>
                <a:latin typeface="Times New Roman" pitchFamily="18" charset="0"/>
                <a:cs typeface="Times New Roman" pitchFamily="18" charset="0"/>
              </a:rPr>
              <a:t>tracker</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stations will be set between every adjacent sections</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Each station measure twice. </a:t>
            </a:r>
            <a:r>
              <a:rPr lang="en-US" altLang="zh-CN" sz="1800" dirty="0"/>
              <a:t>18259 X2=36518 stations.</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1 group </a:t>
            </a:r>
            <a:r>
              <a:rPr lang="en-US" altLang="zh-CN" sz="1800" dirty="0"/>
              <a:t>10 stations / day</a:t>
            </a:r>
            <a:r>
              <a:rPr lang="en-US" altLang="zh-CN" sz="1800" dirty="0" smtClean="0"/>
              <a:t>.</a:t>
            </a:r>
          </a:p>
          <a:p>
            <a:pPr marL="758825" lvl="2" indent="-358775" eaLnBrk="1" hangingPunct="1">
              <a:spcBef>
                <a:spcPts val="600"/>
              </a:spcBef>
              <a:spcAft>
                <a:spcPts val="600"/>
              </a:spcAft>
              <a:buClr>
                <a:srgbClr val="FF0000"/>
              </a:buClr>
              <a:buSzPct val="80000"/>
              <a:buFont typeface="Wingdings" pitchFamily="2" charset="2"/>
              <a:buChar char="Ø"/>
              <a:defRPr/>
            </a:pPr>
            <a:r>
              <a:rPr lang="en-GB" altLang="zh-CN" sz="1800" dirty="0" smtClean="0"/>
              <a:t>12 groups, 1 year</a:t>
            </a:r>
            <a:endParaRPr lang="en-GB" altLang="zh-CN" sz="1800" dirty="0"/>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83888" name="Equation" r:id="rId9" imgW="428207" imgH="666100" progId="Equation.DSMT4">
                  <p:embed/>
                </p:oleObj>
              </mc:Choice>
              <mc:Fallback>
                <p:oleObj name="Equation" r:id="rId9" imgW="428207" imgH="666100" progId="Equation.DSMT4">
                  <p:embed/>
                  <p:pic>
                    <p:nvPicPr>
                      <p:cNvPr id="0" name="Picture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83889" name="Equation" r:id="rId10" imgW="428207" imgH="666100" progId="Equation.DSMT4">
                  <p:embed/>
                </p:oleObj>
              </mc:Choice>
              <mc:Fallback>
                <p:oleObj name="Equation" r:id="rId10" imgW="428207" imgH="666100" progId="Equation.DSMT4">
                  <p:embed/>
                  <p:pic>
                    <p:nvPicPr>
                      <p:cNvPr id="0" name="Picture 10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83890" name="Equation" r:id="rId11" imgW="428207" imgH="666100" progId="Equation.DSMT4">
                  <p:embed/>
                </p:oleObj>
              </mc:Choice>
              <mc:Fallback>
                <p:oleObj name="Equation" r:id="rId11" imgW="428207" imgH="666100" progId="Equation.DSMT4">
                  <p:embed/>
                  <p:pic>
                    <p:nvPicPr>
                      <p:cNvPr id="0"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83891" name="Equation" r:id="rId12" imgW="428207" imgH="666100" progId="Equation.DSMT4">
                  <p:embed/>
                </p:oleObj>
              </mc:Choice>
              <mc:Fallback>
                <p:oleObj name="Equation" r:id="rId12" imgW="428207" imgH="666100" progId="Equation.DSMT4">
                  <p:embed/>
                  <p:pic>
                    <p:nvPicPr>
                      <p:cNvPr id="0" name="Picture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图片 2"/>
          <p:cNvPicPr>
            <a:picLocks noChangeAspect="1"/>
          </p:cNvPicPr>
          <p:nvPr/>
        </p:nvPicPr>
        <p:blipFill>
          <a:blip r:embed="rId13"/>
          <a:stretch>
            <a:fillRect/>
          </a:stretch>
        </p:blipFill>
        <p:spPr>
          <a:xfrm>
            <a:off x="6588224" y="969108"/>
            <a:ext cx="2169443" cy="1778749"/>
          </a:xfrm>
          <a:prstGeom prst="rect">
            <a:avLst/>
          </a:prstGeom>
        </p:spPr>
      </p:pic>
    </p:spTree>
    <p:extLst>
      <p:ext uri="{BB962C8B-B14F-4D97-AF65-F5344CB8AC3E}">
        <p14:creationId xmlns:p14="http://schemas.microsoft.com/office/powerpoint/2010/main" val="1290366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6640407" y="2716769"/>
            <a:ext cx="2465881" cy="2008375"/>
          </a:xfrm>
          <a:prstGeom prst="rect">
            <a:avLst/>
          </a:prstGeom>
        </p:spPr>
      </p:pic>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8950" name="Equation" r:id="rId5" imgW="428207" imgH="666100" progId="Equation.DSMT4">
                  <p:embed/>
                </p:oleObj>
              </mc:Choice>
              <mc:Fallback>
                <p:oleObj name="Equation" r:id="rId5" imgW="428207" imgH="666100" progId="Equation.DSMT4">
                  <p:embed/>
                  <p:pic>
                    <p:nvPicPr>
                      <p:cNvPr id="0"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78951" name="Equation" r:id="rId7" imgW="428207" imgH="666100" progId="Equation.DSMT4">
                  <p:embed/>
                </p:oleObj>
              </mc:Choice>
              <mc:Fallback>
                <p:oleObj name="Equation" r:id="rId7" imgW="428207" imgH="666100" progId="Equation.DSMT4">
                  <p:embed/>
                  <p:pic>
                    <p:nvPicPr>
                      <p:cNvPr id="0" name="Picture 1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smtClean="0">
                <a:latin typeface="Times New Roman" pitchFamily="18" charset="0"/>
                <a:cs typeface="Times New Roman" pitchFamily="18" charset="0"/>
              </a:rPr>
              <a:t>Control </a:t>
            </a:r>
            <a:r>
              <a:rPr lang="en-US" altLang="zh-CN" sz="2400" b="1" dirty="0">
                <a:latin typeface="Times New Roman" pitchFamily="18" charset="0"/>
                <a:cs typeface="Times New Roman" pitchFamily="18" charset="0"/>
              </a:rPr>
              <a:t>network measurement</a:t>
            </a:r>
          </a:p>
        </p:txBody>
      </p:sp>
      <p:sp>
        <p:nvSpPr>
          <p:cNvPr id="25" name="内容占位符 2"/>
          <p:cNvSpPr txBox="1">
            <a:spLocks/>
          </p:cNvSpPr>
          <p:nvPr/>
        </p:nvSpPr>
        <p:spPr>
          <a:xfrm>
            <a:off x="611560" y="764704"/>
            <a:ext cx="6256059" cy="566868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mj-ea"/>
              <a:buAutoNum type="circleNumDbPlain" startAt="2"/>
              <a:defRPr/>
            </a:pPr>
            <a:r>
              <a:rPr lang="en-US" altLang="zh-CN" sz="2000" dirty="0">
                <a:solidFill>
                  <a:prstClr val="black"/>
                </a:solidFill>
                <a:latin typeface="Times New Roman" pitchFamily="18" charset="0"/>
                <a:cs typeface="Times New Roman" pitchFamily="18" charset="0"/>
              </a:rPr>
              <a:t>Backbone control network measurement. </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t>To satisfy the </a:t>
            </a:r>
            <a:r>
              <a:rPr lang="en-US" altLang="zh-CN" sz="1800" dirty="0" err="1"/>
              <a:t>intervisible</a:t>
            </a:r>
            <a:r>
              <a:rPr lang="en-US" altLang="zh-CN" sz="1800" dirty="0"/>
              <a:t> requirement, the distance between adjacent section is about 220m.  About 996 points in backbone control network.</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t>Use total station forced center on each point, total 996 stations.</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t>1 group  8 stations / day.</a:t>
            </a:r>
          </a:p>
          <a:p>
            <a:pPr marL="758825" lvl="2" indent="-358775"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t>4 groups, 32 working days.</a:t>
            </a:r>
          </a:p>
          <a:p>
            <a:pPr marL="358775" lvl="1" indent="-358775" eaLnBrk="1" hangingPunct="1">
              <a:spcBef>
                <a:spcPts val="600"/>
              </a:spcBef>
              <a:spcAft>
                <a:spcPts val="600"/>
              </a:spcAft>
              <a:buClr>
                <a:srgbClr val="FF0000"/>
              </a:buClr>
              <a:buSzPct val="80000"/>
              <a:buFont typeface="+mj-ea"/>
              <a:buAutoNum type="circleNumDbPlain" startAt="3"/>
              <a:defRPr/>
            </a:pPr>
            <a:r>
              <a:rPr lang="en-US" altLang="zh-CN" sz="2000" dirty="0" smtClean="0">
                <a:solidFill>
                  <a:prstClr val="black"/>
                </a:solidFill>
                <a:latin typeface="Times New Roman" pitchFamily="18" charset="0"/>
                <a:cs typeface="Times New Roman" pitchFamily="18" charset="0"/>
              </a:rPr>
              <a:t>Level </a:t>
            </a:r>
            <a:r>
              <a:rPr lang="en-US" altLang="zh-CN" sz="2000" dirty="0">
                <a:solidFill>
                  <a:prstClr val="black"/>
                </a:solidFill>
                <a:latin typeface="Times New Roman" pitchFamily="18" charset="0"/>
                <a:cs typeface="Times New Roman" pitchFamily="18" charset="0"/>
              </a:rPr>
              <a:t>control network measurement</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Level , back and forth measurement method for every kilometer</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The back and forth  sight distances are 18m </a:t>
            </a:r>
            <a:r>
              <a:rPr lang="en-US" altLang="zh-CN" sz="1800" dirty="0" smtClean="0"/>
              <a:t>respectively.</a:t>
            </a:r>
            <a:endParaRPr lang="en-US" altLang="zh-CN" sz="18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The level route length is </a:t>
            </a:r>
            <a:r>
              <a:rPr lang="en-US" sz="1800" dirty="0"/>
              <a:t>109550 X2=219km</a:t>
            </a:r>
            <a:r>
              <a:rPr lang="en-US" altLang="zh-CN" sz="1800" dirty="0"/>
              <a:t>.</a:t>
            </a:r>
            <a:endParaRPr lang="zh-CN" altLang="en-US" sz="1800" dirty="0"/>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a:t> </a:t>
            </a:r>
            <a:r>
              <a:rPr lang="en-US" altLang="zh-CN" sz="1800" dirty="0" smtClean="0"/>
              <a:t>1 group </a:t>
            </a:r>
            <a:r>
              <a:rPr lang="en-US" altLang="zh-CN" sz="1800" dirty="0"/>
              <a:t>4km / day</a:t>
            </a:r>
            <a:r>
              <a:rPr lang="en-US" altLang="zh-CN" sz="1800" dirty="0" smtClean="0"/>
              <a:t>.</a:t>
            </a:r>
          </a:p>
          <a:p>
            <a:pPr marL="758825" lvl="2" indent="-358775" eaLnBrk="1" hangingPunct="1">
              <a:spcBef>
                <a:spcPts val="600"/>
              </a:spcBef>
              <a:spcAft>
                <a:spcPts val="600"/>
              </a:spcAft>
              <a:buClr>
                <a:srgbClr val="FF0000"/>
              </a:buClr>
              <a:buSzPct val="80000"/>
              <a:buFont typeface="Wingdings" pitchFamily="2" charset="2"/>
              <a:buChar char="Ø"/>
              <a:defRPr/>
            </a:pPr>
            <a:r>
              <a:rPr lang="en-US" altLang="zh-CN" sz="1800" dirty="0" smtClean="0"/>
              <a:t>4 groups,14 days.</a:t>
            </a:r>
          </a:p>
        </p:txBody>
      </p:sp>
      <p:graphicFrame>
        <p:nvGraphicFramePr>
          <p:cNvPr id="8" name="Object 5"/>
          <p:cNvGraphicFramePr>
            <a:graphicFrameLocks noChangeAspect="1"/>
          </p:cNvGraphicFramePr>
          <p:nvPr>
            <p:extLst/>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spid="_x0000_s278952" name="Equation" r:id="rId9" imgW="428207" imgH="666100" progId="Equation.DSMT4">
                  <p:embed/>
                </p:oleObj>
              </mc:Choice>
              <mc:Fallback>
                <p:oleObj name="Equation" r:id="rId9" imgW="428207" imgH="666100" progId="Equation.DSMT4">
                  <p:embed/>
                  <p:pic>
                    <p:nvPicPr>
                      <p:cNvPr id="0" name="Picture 1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278953" name="Equation" r:id="rId10" imgW="428207" imgH="666100" progId="Equation.DSMT4">
                  <p:embed/>
                </p:oleObj>
              </mc:Choice>
              <mc:Fallback>
                <p:oleObj name="Equation" r:id="rId10" imgW="428207" imgH="666100" progId="Equation.DSMT4">
                  <p:embed/>
                  <p:pic>
                    <p:nvPicPr>
                      <p:cNvPr id="0" name="Picture 1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278954" name="Equation" r:id="rId11" imgW="428207" imgH="666100" progId="Equation.DSMT4">
                  <p:embed/>
                </p:oleObj>
              </mc:Choice>
              <mc:Fallback>
                <p:oleObj name="Equation" r:id="rId11" imgW="428207" imgH="666100" progId="Equation.DSMT4">
                  <p:embed/>
                  <p:pic>
                    <p:nvPicPr>
                      <p:cNvPr id="0" name="Picture 1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278955" name="Equation" r:id="rId12" imgW="428207" imgH="666100" progId="Equation.DSMT4">
                  <p:embed/>
                </p:oleObj>
              </mc:Choice>
              <mc:Fallback>
                <p:oleObj name="Equation" r:id="rId12" imgW="428207" imgH="666100" progId="Equation.DSMT4">
                  <p:embed/>
                  <p:pic>
                    <p:nvPicPr>
                      <p:cNvPr id="0" name="Picture 1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图片 1"/>
          <p:cNvPicPr>
            <a:picLocks noChangeAspect="1"/>
          </p:cNvPicPr>
          <p:nvPr/>
        </p:nvPicPr>
        <p:blipFill>
          <a:blip r:embed="rId13"/>
          <a:stretch>
            <a:fillRect/>
          </a:stretch>
        </p:blipFill>
        <p:spPr>
          <a:xfrm>
            <a:off x="6867619" y="5008357"/>
            <a:ext cx="2147094" cy="1541732"/>
          </a:xfrm>
          <a:prstGeom prst="rect">
            <a:avLst/>
          </a:prstGeom>
        </p:spPr>
      </p:pic>
      <p:pic>
        <p:nvPicPr>
          <p:cNvPr id="4" name="图片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18444" y="875085"/>
            <a:ext cx="1614600" cy="1614600"/>
          </a:xfrm>
          <a:prstGeom prst="rect">
            <a:avLst/>
          </a:prstGeom>
        </p:spPr>
      </p:pic>
    </p:spTree>
    <p:extLst>
      <p:ext uri="{BB962C8B-B14F-4D97-AF65-F5344CB8AC3E}">
        <p14:creationId xmlns:p14="http://schemas.microsoft.com/office/powerpoint/2010/main" val="2272053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14016</TotalTime>
  <Words>1978</Words>
  <Application>Microsoft Office PowerPoint</Application>
  <PresentationFormat>全屏显示(4:3)</PresentationFormat>
  <Paragraphs>522</Paragraphs>
  <Slides>29</Slides>
  <Notes>25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8" baseType="lpstr">
      <vt:lpstr>Adobe 黑体 Std R</vt:lpstr>
      <vt:lpstr>宋体</vt:lpstr>
      <vt:lpstr>Arial</vt:lpstr>
      <vt:lpstr>Calibri</vt:lpstr>
      <vt:lpstr>Calibri Light</vt:lpstr>
      <vt:lpstr>Times New Roman</vt:lpstr>
      <vt:lpstr>Wingdings</vt:lpstr>
      <vt:lpstr>Office 主题</vt:lpstr>
      <vt:lpstr>Equation</vt:lpstr>
      <vt:lpstr>CEPC installation and alignment    Wang xiaolong  On behalf of Installation and Alignment team  CEPC International Workshop Nov. 18-20, 2019, IHEP Beijing China </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Lattice Layout (tentative as of April 30, 2014)</dc:title>
  <dc:creator>chengj</dc:creator>
  <cp:lastModifiedBy>unknown</cp:lastModifiedBy>
  <cp:revision>1136</cp:revision>
  <cp:lastPrinted>2018-06-26T00:45:21Z</cp:lastPrinted>
  <dcterms:created xsi:type="dcterms:W3CDTF">2014-08-05T02:42:36Z</dcterms:created>
  <dcterms:modified xsi:type="dcterms:W3CDTF">2019-11-20T00:15:58Z</dcterms:modified>
</cp:coreProperties>
</file>