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3"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347" autoAdjust="0"/>
  </p:normalViewPr>
  <p:slideViewPr>
    <p:cSldViewPr snapToGrid="0">
      <p:cViewPr varScale="1">
        <p:scale>
          <a:sx n="59" d="100"/>
          <a:sy n="59" d="100"/>
        </p:scale>
        <p:origin x="94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7CEAEE1F-34E4-4BEC-A302-A3FB5786BD0A}" type="datetimeFigureOut">
              <a:rPr lang="zh-CN" altLang="en-US" smtClean="0"/>
              <a:t>2019/11/18</a:t>
            </a:fld>
            <a:endParaRPr lang="zh-CN" altLang="en-US"/>
          </a:p>
        </p:txBody>
      </p:sp>
      <p:sp>
        <p:nvSpPr>
          <p:cNvPr id="5" name="Footer Placeholder 4"/>
          <p:cNvSpPr>
            <a:spLocks noGrp="1"/>
          </p:cNvSpPr>
          <p:nvPr>
            <p:ph type="ftr" sz="quarter" idx="11"/>
          </p:nvPr>
        </p:nvSpPr>
        <p:spPr>
          <a:xfrm>
            <a:off x="1371600" y="4323845"/>
            <a:ext cx="6400800" cy="365125"/>
          </a:xfrm>
        </p:spPr>
        <p:txBody>
          <a:bodyPr/>
          <a:lstStyle/>
          <a:p>
            <a:endParaRPr lang="zh-CN" altLang="en-US"/>
          </a:p>
        </p:txBody>
      </p:sp>
      <p:sp>
        <p:nvSpPr>
          <p:cNvPr id="6" name="Slide Number Placeholder 5"/>
          <p:cNvSpPr>
            <a:spLocks noGrp="1"/>
          </p:cNvSpPr>
          <p:nvPr>
            <p:ph type="sldNum" sz="quarter" idx="12"/>
          </p:nvPr>
        </p:nvSpPr>
        <p:spPr>
          <a:xfrm>
            <a:off x="8077200" y="1430866"/>
            <a:ext cx="2743200" cy="365125"/>
          </a:xfrm>
        </p:spPr>
        <p:txBody>
          <a:bodyPr/>
          <a:lstStyle/>
          <a:p>
            <a:fld id="{03B7EEF6-C5E0-4FEE-8DEF-1E235C763169}" type="slidenum">
              <a:rPr lang="zh-CN" altLang="en-US" smtClean="0"/>
              <a:t>‹#›</a:t>
            </a:fld>
            <a:endParaRPr lang="zh-CN" altLang="en-US"/>
          </a:p>
        </p:txBody>
      </p:sp>
    </p:spTree>
    <p:extLst>
      <p:ext uri="{BB962C8B-B14F-4D97-AF65-F5344CB8AC3E}">
        <p14:creationId xmlns:p14="http://schemas.microsoft.com/office/powerpoint/2010/main" val="1714376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CEAEE1F-34E4-4BEC-A302-A3FB5786BD0A}" type="datetimeFigureOut">
              <a:rPr lang="zh-CN" altLang="en-US" smtClean="0"/>
              <a:t>2019/11/18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3B7EEF6-C5E0-4FEE-8DEF-1E235C763169}" type="slidenum">
              <a:rPr lang="zh-CN" altLang="en-US" smtClean="0"/>
              <a:t>‹#›</a:t>
            </a:fld>
            <a:endParaRPr lang="zh-CN" altLang="en-US"/>
          </a:p>
        </p:txBody>
      </p:sp>
    </p:spTree>
    <p:extLst>
      <p:ext uri="{BB962C8B-B14F-4D97-AF65-F5344CB8AC3E}">
        <p14:creationId xmlns:p14="http://schemas.microsoft.com/office/powerpoint/2010/main" val="4119364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标题和描述">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CEAEE1F-34E4-4BEC-A302-A3FB5786BD0A}" type="datetimeFigureOut">
              <a:rPr lang="zh-CN" altLang="en-US" smtClean="0"/>
              <a:t>2019/11/18</a:t>
            </a:fld>
            <a:endParaRPr lang="zh-CN" altLang="en-US"/>
          </a:p>
        </p:txBody>
      </p:sp>
      <p:sp>
        <p:nvSpPr>
          <p:cNvPr id="6" name="Footer Placeholder 5"/>
          <p:cNvSpPr>
            <a:spLocks noGrp="1"/>
          </p:cNvSpPr>
          <p:nvPr>
            <p:ph type="ftr" sz="quarter" idx="11"/>
          </p:nvPr>
        </p:nvSpPr>
        <p:spPr>
          <a:xfrm>
            <a:off x="685800" y="379941"/>
            <a:ext cx="6991492" cy="365125"/>
          </a:xfrm>
        </p:spPr>
        <p:txBody>
          <a:bodyPr/>
          <a:lstStyle/>
          <a:p>
            <a:endParaRPr lang="zh-CN" altLang="en-US"/>
          </a:p>
        </p:txBody>
      </p:sp>
      <p:sp>
        <p:nvSpPr>
          <p:cNvPr id="7" name="Slide Number Placeholder 6"/>
          <p:cNvSpPr>
            <a:spLocks noGrp="1"/>
          </p:cNvSpPr>
          <p:nvPr>
            <p:ph type="sldNum" sz="quarter" idx="12"/>
          </p:nvPr>
        </p:nvSpPr>
        <p:spPr>
          <a:xfrm>
            <a:off x="10862452" y="381000"/>
            <a:ext cx="643748" cy="365125"/>
          </a:xfrm>
        </p:spPr>
        <p:txBody>
          <a:bodyPr/>
          <a:lstStyle/>
          <a:p>
            <a:fld id="{03B7EEF6-C5E0-4FEE-8DEF-1E235C763169}" type="slidenum">
              <a:rPr lang="zh-CN" altLang="en-US" smtClean="0"/>
              <a:t>‹#›</a:t>
            </a:fld>
            <a:endParaRPr lang="zh-CN" altLang="en-US"/>
          </a:p>
        </p:txBody>
      </p:sp>
    </p:spTree>
    <p:extLst>
      <p:ext uri="{BB962C8B-B14F-4D97-AF65-F5344CB8AC3E}">
        <p14:creationId xmlns:p14="http://schemas.microsoft.com/office/powerpoint/2010/main" val="2106319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带描述的引言">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zh-CN" altLang="en-US"/>
              <a:t>单击此处编辑母版标题样式</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7CEAEE1F-34E4-4BEC-A302-A3FB5786BD0A}" type="datetimeFigureOut">
              <a:rPr lang="zh-CN" altLang="en-US" smtClean="0"/>
              <a:t>2019/11/18</a:t>
            </a:fld>
            <a:endParaRPr lang="zh-CN" altLang="en-US"/>
          </a:p>
        </p:txBody>
      </p:sp>
      <p:sp>
        <p:nvSpPr>
          <p:cNvPr id="6" name="Footer Placeholder 5"/>
          <p:cNvSpPr>
            <a:spLocks noGrp="1"/>
          </p:cNvSpPr>
          <p:nvPr>
            <p:ph type="ftr" sz="quarter" idx="11"/>
          </p:nvPr>
        </p:nvSpPr>
        <p:spPr>
          <a:xfrm>
            <a:off x="685800" y="379941"/>
            <a:ext cx="6991492" cy="365125"/>
          </a:xfrm>
        </p:spPr>
        <p:txBody>
          <a:bodyPr/>
          <a:lstStyle/>
          <a:p>
            <a:endParaRPr lang="zh-CN" altLang="en-US"/>
          </a:p>
        </p:txBody>
      </p:sp>
      <p:sp>
        <p:nvSpPr>
          <p:cNvPr id="7" name="Slide Number Placeholder 6"/>
          <p:cNvSpPr>
            <a:spLocks noGrp="1"/>
          </p:cNvSpPr>
          <p:nvPr>
            <p:ph type="sldNum" sz="quarter" idx="12"/>
          </p:nvPr>
        </p:nvSpPr>
        <p:spPr>
          <a:xfrm>
            <a:off x="10862452" y="381000"/>
            <a:ext cx="643748" cy="365125"/>
          </a:xfrm>
        </p:spPr>
        <p:txBody>
          <a:bodyPr/>
          <a:lstStyle/>
          <a:p>
            <a:fld id="{03B7EEF6-C5E0-4FEE-8DEF-1E235C763169}" type="slidenum">
              <a:rPr lang="zh-CN" altLang="en-US" smtClean="0"/>
              <a:t>‹#›</a:t>
            </a:fld>
            <a:endParaRPr lang="zh-CN" alt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33410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名片">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zh-CN" altLang="en-US"/>
              <a:t>单击此处编辑母版标题样式</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7CEAEE1F-34E4-4BEC-A302-A3FB5786BD0A}" type="datetimeFigureOut">
              <a:rPr lang="zh-CN" altLang="en-US" smtClean="0"/>
              <a:t>2019/11/18</a:t>
            </a:fld>
            <a:endParaRPr lang="zh-CN" altLang="en-US"/>
          </a:p>
        </p:txBody>
      </p:sp>
      <p:sp>
        <p:nvSpPr>
          <p:cNvPr id="6" name="Footer Placeholder 5"/>
          <p:cNvSpPr>
            <a:spLocks noGrp="1"/>
          </p:cNvSpPr>
          <p:nvPr>
            <p:ph type="ftr" sz="quarter" idx="11"/>
          </p:nvPr>
        </p:nvSpPr>
        <p:spPr>
          <a:xfrm>
            <a:off x="685800" y="378883"/>
            <a:ext cx="6991492" cy="365125"/>
          </a:xfrm>
        </p:spPr>
        <p:txBody>
          <a:bodyPr/>
          <a:lstStyle/>
          <a:p>
            <a:endParaRPr lang="zh-CN" altLang="en-US"/>
          </a:p>
        </p:txBody>
      </p:sp>
      <p:sp>
        <p:nvSpPr>
          <p:cNvPr id="7" name="Slide Number Placeholder 6"/>
          <p:cNvSpPr>
            <a:spLocks noGrp="1"/>
          </p:cNvSpPr>
          <p:nvPr>
            <p:ph type="sldNum" sz="quarter" idx="12"/>
          </p:nvPr>
        </p:nvSpPr>
        <p:spPr>
          <a:xfrm>
            <a:off x="10862452" y="381000"/>
            <a:ext cx="643748" cy="365125"/>
          </a:xfrm>
        </p:spPr>
        <p:txBody>
          <a:bodyPr/>
          <a:lstStyle/>
          <a:p>
            <a:fld id="{03B7EEF6-C5E0-4FEE-8DEF-1E235C763169}" type="slidenum">
              <a:rPr lang="zh-CN" altLang="en-US" smtClean="0"/>
              <a:t>‹#›</a:t>
            </a:fld>
            <a:endParaRPr lang="zh-CN" altLang="en-US"/>
          </a:p>
        </p:txBody>
      </p:sp>
    </p:spTree>
    <p:extLst>
      <p:ext uri="{BB962C8B-B14F-4D97-AF65-F5344CB8AC3E}">
        <p14:creationId xmlns:p14="http://schemas.microsoft.com/office/powerpoint/2010/main" val="3645219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zh-CN" altLang="en-US"/>
              <a:t>单击此处编辑母版标题样式</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3" name="Date Placeholder 2"/>
          <p:cNvSpPr>
            <a:spLocks noGrp="1"/>
          </p:cNvSpPr>
          <p:nvPr>
            <p:ph type="dt" sz="half" idx="10"/>
          </p:nvPr>
        </p:nvSpPr>
        <p:spPr/>
        <p:txBody>
          <a:bodyPr/>
          <a:lstStyle/>
          <a:p>
            <a:fld id="{7CEAEE1F-34E4-4BEC-A302-A3FB5786BD0A}" type="datetimeFigureOut">
              <a:rPr lang="zh-CN" altLang="en-US" smtClean="0"/>
              <a:t>2019/11/18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3B7EEF6-C5E0-4FEE-8DEF-1E235C763169}" type="slidenum">
              <a:rPr lang="zh-CN" altLang="en-US" smtClean="0"/>
              <a:t>‹#›</a:t>
            </a:fld>
            <a:endParaRPr lang="zh-CN" altLang="en-US"/>
          </a:p>
        </p:txBody>
      </p:sp>
    </p:spTree>
    <p:extLst>
      <p:ext uri="{BB962C8B-B14F-4D97-AF65-F5344CB8AC3E}">
        <p14:creationId xmlns:p14="http://schemas.microsoft.com/office/powerpoint/2010/main" val="655767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zh-CN" altLang="en-US"/>
              <a:t>单击此处编辑母版标题样式</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3" name="Date Placeholder 2"/>
          <p:cNvSpPr>
            <a:spLocks noGrp="1"/>
          </p:cNvSpPr>
          <p:nvPr>
            <p:ph type="dt" sz="half" idx="10"/>
          </p:nvPr>
        </p:nvSpPr>
        <p:spPr/>
        <p:txBody>
          <a:bodyPr/>
          <a:lstStyle/>
          <a:p>
            <a:fld id="{7CEAEE1F-34E4-4BEC-A302-A3FB5786BD0A}" type="datetimeFigureOut">
              <a:rPr lang="zh-CN" altLang="en-US" smtClean="0"/>
              <a:t>2019/11/18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3B7EEF6-C5E0-4FEE-8DEF-1E235C763169}" type="slidenum">
              <a:rPr lang="zh-CN" altLang="en-US" smtClean="0"/>
              <a:t>‹#›</a:t>
            </a:fld>
            <a:endParaRPr lang="zh-CN" altLang="en-US"/>
          </a:p>
        </p:txBody>
      </p:sp>
    </p:spTree>
    <p:extLst>
      <p:ext uri="{BB962C8B-B14F-4D97-AF65-F5344CB8AC3E}">
        <p14:creationId xmlns:p14="http://schemas.microsoft.com/office/powerpoint/2010/main" val="4244928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CEAEE1F-34E4-4BEC-A302-A3FB5786BD0A}" type="datetimeFigureOut">
              <a:rPr lang="zh-CN" altLang="en-US" smtClean="0"/>
              <a:t>2019/11/18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3B7EEF6-C5E0-4FEE-8DEF-1E235C763169}" type="slidenum">
              <a:rPr lang="zh-CN" altLang="en-US" smtClean="0"/>
              <a:t>‹#›</a:t>
            </a:fld>
            <a:endParaRPr lang="zh-CN" altLang="en-US"/>
          </a:p>
        </p:txBody>
      </p:sp>
    </p:spTree>
    <p:extLst>
      <p:ext uri="{BB962C8B-B14F-4D97-AF65-F5344CB8AC3E}">
        <p14:creationId xmlns:p14="http://schemas.microsoft.com/office/powerpoint/2010/main" val="4281920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7CEAEE1F-34E4-4BEC-A302-A3FB5786BD0A}" type="datetimeFigureOut">
              <a:rPr lang="zh-CN" altLang="en-US" smtClean="0"/>
              <a:t>2019/11/18</a:t>
            </a:fld>
            <a:endParaRPr lang="zh-CN" altLang="en-US"/>
          </a:p>
        </p:txBody>
      </p:sp>
      <p:sp>
        <p:nvSpPr>
          <p:cNvPr id="5" name="Footer Placeholder 4"/>
          <p:cNvSpPr>
            <a:spLocks noGrp="1"/>
          </p:cNvSpPr>
          <p:nvPr>
            <p:ph type="ftr" sz="quarter" idx="11"/>
          </p:nvPr>
        </p:nvSpPr>
        <p:spPr>
          <a:xfrm>
            <a:off x="685800" y="381000"/>
            <a:ext cx="6991492" cy="365125"/>
          </a:xfrm>
        </p:spPr>
        <p:txBody>
          <a:bodyPr/>
          <a:lstStyle/>
          <a:p>
            <a:endParaRPr lang="zh-CN" altLang="en-US"/>
          </a:p>
        </p:txBody>
      </p:sp>
      <p:sp>
        <p:nvSpPr>
          <p:cNvPr id="6" name="Slide Number Placeholder 5"/>
          <p:cNvSpPr>
            <a:spLocks noGrp="1"/>
          </p:cNvSpPr>
          <p:nvPr>
            <p:ph type="sldNum" sz="quarter" idx="12"/>
          </p:nvPr>
        </p:nvSpPr>
        <p:spPr>
          <a:xfrm>
            <a:off x="10862452" y="381000"/>
            <a:ext cx="643748" cy="365125"/>
          </a:xfrm>
        </p:spPr>
        <p:txBody>
          <a:bodyPr/>
          <a:lstStyle/>
          <a:p>
            <a:fld id="{03B7EEF6-C5E0-4FEE-8DEF-1E235C763169}" type="slidenum">
              <a:rPr lang="zh-CN" altLang="en-US" smtClean="0"/>
              <a:t>‹#›</a:t>
            </a:fld>
            <a:endParaRPr lang="zh-CN" altLang="en-US"/>
          </a:p>
        </p:txBody>
      </p:sp>
    </p:spTree>
    <p:extLst>
      <p:ext uri="{BB962C8B-B14F-4D97-AF65-F5344CB8AC3E}">
        <p14:creationId xmlns:p14="http://schemas.microsoft.com/office/powerpoint/2010/main" val="998312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7CEAEE1F-34E4-4BEC-A302-A3FB5786BD0A}" type="datetimeFigureOut">
              <a:rPr lang="zh-CN" altLang="en-US" smtClean="0"/>
              <a:t>2019/11/18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3B7EEF6-C5E0-4FEE-8DEF-1E235C763169}" type="slidenum">
              <a:rPr lang="zh-CN" altLang="en-US" smtClean="0"/>
              <a:t>‹#›</a:t>
            </a:fld>
            <a:endParaRPr lang="zh-CN" altLang="en-US"/>
          </a:p>
        </p:txBody>
      </p:sp>
    </p:spTree>
    <p:extLst>
      <p:ext uri="{BB962C8B-B14F-4D97-AF65-F5344CB8AC3E}">
        <p14:creationId xmlns:p14="http://schemas.microsoft.com/office/powerpoint/2010/main" val="3306389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zh-CN" altLang="en-US"/>
              <a:t>单击此处编辑母版标题样式</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7CEAEE1F-34E4-4BEC-A302-A3FB5786BD0A}" type="datetimeFigureOut">
              <a:rPr lang="zh-CN" altLang="en-US" smtClean="0"/>
              <a:t>2019/11/18</a:t>
            </a:fld>
            <a:endParaRPr lang="zh-CN" altLang="en-US"/>
          </a:p>
        </p:txBody>
      </p:sp>
      <p:sp>
        <p:nvSpPr>
          <p:cNvPr id="5" name="Footer Placeholder 4"/>
          <p:cNvSpPr>
            <a:spLocks noGrp="1"/>
          </p:cNvSpPr>
          <p:nvPr>
            <p:ph type="ftr" sz="quarter" idx="11"/>
          </p:nvPr>
        </p:nvSpPr>
        <p:spPr>
          <a:xfrm>
            <a:off x="685800" y="381001"/>
            <a:ext cx="6991492" cy="364065"/>
          </a:xfrm>
        </p:spPr>
        <p:txBody>
          <a:bodyPr/>
          <a:lstStyle/>
          <a:p>
            <a:endParaRPr lang="zh-CN" altLang="en-US"/>
          </a:p>
        </p:txBody>
      </p:sp>
      <p:sp>
        <p:nvSpPr>
          <p:cNvPr id="6" name="Slide Number Placeholder 5"/>
          <p:cNvSpPr>
            <a:spLocks noGrp="1"/>
          </p:cNvSpPr>
          <p:nvPr>
            <p:ph type="sldNum" sz="quarter" idx="12"/>
          </p:nvPr>
        </p:nvSpPr>
        <p:spPr>
          <a:xfrm>
            <a:off x="10862452" y="381000"/>
            <a:ext cx="643748" cy="365125"/>
          </a:xfrm>
        </p:spPr>
        <p:txBody>
          <a:bodyPr/>
          <a:lstStyle/>
          <a:p>
            <a:fld id="{03B7EEF6-C5E0-4FEE-8DEF-1E235C763169}" type="slidenum">
              <a:rPr lang="zh-CN" altLang="en-US" smtClean="0"/>
              <a:t>‹#›</a:t>
            </a:fld>
            <a:endParaRPr lang="zh-CN" altLang="en-US"/>
          </a:p>
        </p:txBody>
      </p:sp>
    </p:spTree>
    <p:extLst>
      <p:ext uri="{BB962C8B-B14F-4D97-AF65-F5344CB8AC3E}">
        <p14:creationId xmlns:p14="http://schemas.microsoft.com/office/powerpoint/2010/main" val="3825375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7CEAEE1F-34E4-4BEC-A302-A3FB5786BD0A}" type="datetimeFigureOut">
              <a:rPr lang="zh-CN" altLang="en-US" smtClean="0"/>
              <a:t>2019/11/18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3B7EEF6-C5E0-4FEE-8DEF-1E235C763169}" type="slidenum">
              <a:rPr lang="zh-CN" altLang="en-US" smtClean="0"/>
              <a:t>‹#›</a:t>
            </a:fld>
            <a:endParaRPr lang="zh-CN" altLang="en-US"/>
          </a:p>
        </p:txBody>
      </p:sp>
    </p:spTree>
    <p:extLst>
      <p:ext uri="{BB962C8B-B14F-4D97-AF65-F5344CB8AC3E}">
        <p14:creationId xmlns:p14="http://schemas.microsoft.com/office/powerpoint/2010/main" val="1288510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85800" y="3132666"/>
            <a:ext cx="5311775" cy="308601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3132666"/>
            <a:ext cx="5334000" cy="308601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7CEAEE1F-34E4-4BEC-A302-A3FB5786BD0A}" type="datetimeFigureOut">
              <a:rPr lang="zh-CN" altLang="en-US" smtClean="0"/>
              <a:t>2019/11/18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3B7EEF6-C5E0-4FEE-8DEF-1E235C763169}" type="slidenum">
              <a:rPr lang="zh-CN" altLang="en-US" smtClean="0"/>
              <a:t>‹#›</a:t>
            </a:fld>
            <a:endParaRPr lang="zh-CN" altLang="en-US"/>
          </a:p>
        </p:txBody>
      </p:sp>
    </p:spTree>
    <p:extLst>
      <p:ext uri="{BB962C8B-B14F-4D97-AF65-F5344CB8AC3E}">
        <p14:creationId xmlns:p14="http://schemas.microsoft.com/office/powerpoint/2010/main" val="3959434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CEAEE1F-34E4-4BEC-A302-A3FB5786BD0A}" type="datetimeFigureOut">
              <a:rPr lang="zh-CN" altLang="en-US" smtClean="0"/>
              <a:t>2019/11/18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3B7EEF6-C5E0-4FEE-8DEF-1E235C763169}" type="slidenum">
              <a:rPr lang="zh-CN" altLang="en-US" smtClean="0"/>
              <a:t>‹#›</a:t>
            </a:fld>
            <a:endParaRPr lang="zh-CN" altLang="en-US"/>
          </a:p>
        </p:txBody>
      </p:sp>
    </p:spTree>
    <p:extLst>
      <p:ext uri="{BB962C8B-B14F-4D97-AF65-F5344CB8AC3E}">
        <p14:creationId xmlns:p14="http://schemas.microsoft.com/office/powerpoint/2010/main" val="2895745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AEE1F-34E4-4BEC-A302-A3FB5786BD0A}" type="datetimeFigureOut">
              <a:rPr lang="zh-CN" altLang="en-US" smtClean="0"/>
              <a:t>2019/11/18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3B7EEF6-C5E0-4FEE-8DEF-1E235C763169}" type="slidenum">
              <a:rPr lang="zh-CN" altLang="en-US" smtClean="0"/>
              <a:t>‹#›</a:t>
            </a:fld>
            <a:endParaRPr lang="zh-CN" altLang="en-US"/>
          </a:p>
        </p:txBody>
      </p:sp>
    </p:spTree>
    <p:extLst>
      <p:ext uri="{BB962C8B-B14F-4D97-AF65-F5344CB8AC3E}">
        <p14:creationId xmlns:p14="http://schemas.microsoft.com/office/powerpoint/2010/main" val="27814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CEAEE1F-34E4-4BEC-A302-A3FB5786BD0A}" type="datetimeFigureOut">
              <a:rPr lang="zh-CN" altLang="en-US" smtClean="0"/>
              <a:t>2019/11/18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3B7EEF6-C5E0-4FEE-8DEF-1E235C763169}" type="slidenum">
              <a:rPr lang="zh-CN" altLang="en-US" smtClean="0"/>
              <a:t>‹#›</a:t>
            </a:fld>
            <a:endParaRPr lang="zh-CN" altLang="en-US"/>
          </a:p>
        </p:txBody>
      </p:sp>
    </p:spTree>
    <p:extLst>
      <p:ext uri="{BB962C8B-B14F-4D97-AF65-F5344CB8AC3E}">
        <p14:creationId xmlns:p14="http://schemas.microsoft.com/office/powerpoint/2010/main" val="4045025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CEAEE1F-34E4-4BEC-A302-A3FB5786BD0A}" type="datetimeFigureOut">
              <a:rPr lang="zh-CN" altLang="en-US" smtClean="0"/>
              <a:t>2019/11/18</a:t>
            </a:fld>
            <a:endParaRPr lang="zh-CN" alt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B7EEF6-C5E0-4FEE-8DEF-1E235C763169}" type="slidenum">
              <a:rPr lang="zh-CN" altLang="en-US" smtClean="0"/>
              <a:t>‹#›</a:t>
            </a:fld>
            <a:endParaRPr lang="zh-CN" altLang="en-US"/>
          </a:p>
        </p:txBody>
      </p:sp>
    </p:spTree>
    <p:extLst>
      <p:ext uri="{BB962C8B-B14F-4D97-AF65-F5344CB8AC3E}">
        <p14:creationId xmlns:p14="http://schemas.microsoft.com/office/powerpoint/2010/main" val="4172003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CEAEE1F-34E4-4BEC-A302-A3FB5786BD0A}" type="datetimeFigureOut">
              <a:rPr lang="zh-CN" altLang="en-US" smtClean="0"/>
              <a:t>2019/11/18</a:t>
            </a:fld>
            <a:endParaRPr lang="zh-CN" alt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3B7EEF6-C5E0-4FEE-8DEF-1E235C763169}" type="slidenum">
              <a:rPr lang="zh-CN" altLang="en-US" smtClean="0"/>
              <a:t>‹#›</a:t>
            </a:fld>
            <a:endParaRPr lang="zh-CN" altLang="en-US"/>
          </a:p>
        </p:txBody>
      </p:sp>
    </p:spTree>
    <p:extLst>
      <p:ext uri="{BB962C8B-B14F-4D97-AF65-F5344CB8AC3E}">
        <p14:creationId xmlns:p14="http://schemas.microsoft.com/office/powerpoint/2010/main" val="615944849"/>
      </p:ext>
    </p:extLst>
  </p:cSld>
  <p:clrMap bg1="dk1" tx1="lt1" bg2="dk2" tx2="lt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E8599C-58EC-421B-900B-514BB494AEC7}"/>
              </a:ext>
            </a:extLst>
          </p:cNvPr>
          <p:cNvSpPr>
            <a:spLocks noGrp="1"/>
          </p:cNvSpPr>
          <p:nvPr>
            <p:ph type="ctrTitle"/>
          </p:nvPr>
        </p:nvSpPr>
        <p:spPr>
          <a:xfrm>
            <a:off x="1536967" y="705920"/>
            <a:ext cx="11213262" cy="1708080"/>
          </a:xfrm>
        </p:spPr>
        <p:txBody>
          <a:bodyPr>
            <a:normAutofit/>
          </a:bodyPr>
          <a:lstStyle/>
          <a:p>
            <a:r>
              <a:rPr lang="zh-CN" altLang="en-US" sz="6000" b="1" dirty="0">
                <a:latin typeface="楷体" panose="02010609060101010101" pitchFamily="49" charset="-122"/>
                <a:ea typeface="楷体" panose="02010609060101010101" pitchFamily="49" charset="-122"/>
              </a:rPr>
              <a:t>束测相关产品技术研究进展</a:t>
            </a:r>
          </a:p>
        </p:txBody>
      </p:sp>
      <p:sp>
        <p:nvSpPr>
          <p:cNvPr id="3" name="副标题 2">
            <a:extLst>
              <a:ext uri="{FF2B5EF4-FFF2-40B4-BE49-F238E27FC236}">
                <a16:creationId xmlns:a16="http://schemas.microsoft.com/office/drawing/2014/main" id="{F63EDBDD-0358-4F8E-ABB4-36E19A4ACF8D}"/>
              </a:ext>
            </a:extLst>
          </p:cNvPr>
          <p:cNvSpPr>
            <a:spLocks noGrp="1"/>
          </p:cNvSpPr>
          <p:nvPr>
            <p:ph type="subTitle" idx="1"/>
          </p:nvPr>
        </p:nvSpPr>
        <p:spPr>
          <a:xfrm>
            <a:off x="3191107" y="3498351"/>
            <a:ext cx="6400800" cy="1947333"/>
          </a:xfrm>
        </p:spPr>
        <p:txBody>
          <a:bodyPr>
            <a:normAutofit/>
          </a:bodyPr>
          <a:lstStyle/>
          <a:p>
            <a:r>
              <a:rPr lang="zh-CN" altLang="en-US" sz="3200" b="1" dirty="0">
                <a:latin typeface="楷体" panose="02010609060101010101" pitchFamily="49" charset="-122"/>
                <a:ea typeface="楷体" panose="02010609060101010101" pitchFamily="49" charset="-122"/>
              </a:rPr>
              <a:t>安徽华东光电技术研究所有限公司</a:t>
            </a:r>
          </a:p>
        </p:txBody>
      </p:sp>
    </p:spTree>
    <p:extLst>
      <p:ext uri="{BB962C8B-B14F-4D97-AF65-F5344CB8AC3E}">
        <p14:creationId xmlns:p14="http://schemas.microsoft.com/office/powerpoint/2010/main" val="388500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16210093-1A52-4FFC-8DFD-6A95ADEAFE52}"/>
              </a:ext>
            </a:extLst>
          </p:cNvPr>
          <p:cNvSpPr>
            <a:spLocks noGrp="1"/>
          </p:cNvSpPr>
          <p:nvPr>
            <p:ph type="body" sz="half" idx="2"/>
          </p:nvPr>
        </p:nvSpPr>
        <p:spPr>
          <a:xfrm>
            <a:off x="304314" y="259034"/>
            <a:ext cx="9840339" cy="740851"/>
          </a:xfrm>
        </p:spPr>
        <p:txBody>
          <a:bodyPr>
            <a:normAutofit fontScale="92500" lnSpcReduction="10000"/>
          </a:bodyPr>
          <a:lstStyle/>
          <a:p>
            <a:r>
              <a:rPr lang="zh-CN" altLang="en-US" sz="5400" b="1" dirty="0">
                <a:solidFill>
                  <a:schemeClr val="bg1"/>
                </a:solidFill>
                <a:latin typeface="华文楷体" panose="02010600040101010101" pitchFamily="2" charset="-122"/>
                <a:ea typeface="华文楷体" panose="02010600040101010101" pitchFamily="2" charset="-122"/>
              </a:rPr>
              <a:t>部分其他产品</a:t>
            </a:r>
          </a:p>
        </p:txBody>
      </p:sp>
      <p:pic>
        <p:nvPicPr>
          <p:cNvPr id="4" name="Picture 2">
            <a:extLst>
              <a:ext uri="{FF2B5EF4-FFF2-40B4-BE49-F238E27FC236}">
                <a16:creationId xmlns:a16="http://schemas.microsoft.com/office/drawing/2014/main" id="{B917C83D-5B40-4D03-A4A6-C9FF7E8CF94A}"/>
              </a:ext>
            </a:extLst>
          </p:cNvPr>
          <p:cNvPicPr>
            <a:picLocks noChangeAspect="1" noChangeArrowheads="1"/>
          </p:cNvPicPr>
          <p:nvPr/>
        </p:nvPicPr>
        <p:blipFill>
          <a:blip r:embed="rId2"/>
          <a:srcRect l="14062" t="18101" r="54407" b="41734"/>
          <a:stretch>
            <a:fillRect/>
          </a:stretch>
        </p:blipFill>
        <p:spPr bwMode="auto">
          <a:xfrm>
            <a:off x="685438" y="1212978"/>
            <a:ext cx="3834904" cy="1745979"/>
          </a:xfrm>
          <a:prstGeom prst="rect">
            <a:avLst/>
          </a:prstGeom>
          <a:noFill/>
          <a:ln w="9525">
            <a:noFill/>
            <a:miter lim="800000"/>
            <a:headEnd/>
            <a:tailEnd/>
          </a:ln>
          <a:effectLst/>
        </p:spPr>
      </p:pic>
      <p:sp>
        <p:nvSpPr>
          <p:cNvPr id="5" name="矩形 4">
            <a:extLst>
              <a:ext uri="{FF2B5EF4-FFF2-40B4-BE49-F238E27FC236}">
                <a16:creationId xmlns:a16="http://schemas.microsoft.com/office/drawing/2014/main" id="{79A05C75-C67D-47ED-8F63-F970DC70871E}"/>
              </a:ext>
            </a:extLst>
          </p:cNvPr>
          <p:cNvSpPr/>
          <p:nvPr/>
        </p:nvSpPr>
        <p:spPr>
          <a:xfrm>
            <a:off x="1257910" y="2941217"/>
            <a:ext cx="3262432" cy="461665"/>
          </a:xfrm>
          <a:prstGeom prst="rect">
            <a:avLst/>
          </a:prstGeom>
        </p:spPr>
        <p:txBody>
          <a:bodyPr wrap="none">
            <a:spAutoFit/>
          </a:bodyPr>
          <a:lstStyle/>
          <a:p>
            <a:r>
              <a:rPr lang="zh-CN" altLang="en-US" sz="2400" dirty="0">
                <a:solidFill>
                  <a:schemeClr val="bg1"/>
                </a:solidFill>
                <a:latin typeface="华文楷体" panose="02010600040101010101" pitchFamily="2" charset="-122"/>
                <a:ea typeface="华文楷体" panose="02010600040101010101" pitchFamily="2" charset="-122"/>
              </a:rPr>
              <a:t>高次模吸收器测试工装</a:t>
            </a:r>
          </a:p>
        </p:txBody>
      </p:sp>
      <p:pic>
        <p:nvPicPr>
          <p:cNvPr id="6" name="Picture 2">
            <a:extLst>
              <a:ext uri="{FF2B5EF4-FFF2-40B4-BE49-F238E27FC236}">
                <a16:creationId xmlns:a16="http://schemas.microsoft.com/office/drawing/2014/main" id="{2248E65C-11AD-42A6-9152-8CA284C45779}"/>
              </a:ext>
            </a:extLst>
          </p:cNvPr>
          <p:cNvPicPr>
            <a:picLocks noChangeAspect="1" noChangeArrowheads="1"/>
          </p:cNvPicPr>
          <p:nvPr/>
        </p:nvPicPr>
        <p:blipFill>
          <a:blip r:embed="rId3"/>
          <a:srcRect l="4911" t="28931" r="45089" b="33333"/>
          <a:stretch>
            <a:fillRect/>
          </a:stretch>
        </p:blipFill>
        <p:spPr bwMode="auto">
          <a:xfrm>
            <a:off x="4520343" y="1212978"/>
            <a:ext cx="3585968" cy="1756400"/>
          </a:xfrm>
          <a:prstGeom prst="rect">
            <a:avLst/>
          </a:prstGeom>
          <a:noFill/>
          <a:ln w="9525">
            <a:noFill/>
            <a:miter lim="800000"/>
            <a:headEnd/>
            <a:tailEnd/>
          </a:ln>
          <a:effectLst/>
        </p:spPr>
      </p:pic>
      <p:sp>
        <p:nvSpPr>
          <p:cNvPr id="7" name="TextBox 5">
            <a:extLst>
              <a:ext uri="{FF2B5EF4-FFF2-40B4-BE49-F238E27FC236}">
                <a16:creationId xmlns:a16="http://schemas.microsoft.com/office/drawing/2014/main" id="{14021F64-2A39-4037-B2E7-8A7AD0D339DD}"/>
              </a:ext>
            </a:extLst>
          </p:cNvPr>
          <p:cNvSpPr txBox="1"/>
          <p:nvPr/>
        </p:nvSpPr>
        <p:spPr>
          <a:xfrm>
            <a:off x="4970960" y="2959965"/>
            <a:ext cx="2525272"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chemeClr val="bg1"/>
                </a:solidFill>
                <a:latin typeface="华文楷体" panose="02010600040101010101" pitchFamily="2" charset="-122"/>
                <a:ea typeface="华文楷体" panose="02010600040101010101" pitchFamily="2" charset="-122"/>
              </a:rPr>
              <a:t>C</a:t>
            </a:r>
            <a:r>
              <a:rPr lang="zh-CN" altLang="en-US" sz="2400" dirty="0">
                <a:solidFill>
                  <a:schemeClr val="bg1"/>
                </a:solidFill>
                <a:latin typeface="华文楷体" panose="02010600040101010101" pitchFamily="2" charset="-122"/>
                <a:ea typeface="华文楷体" panose="02010600040101010101" pitchFamily="2" charset="-122"/>
              </a:rPr>
              <a:t>型波导测试组件</a:t>
            </a:r>
          </a:p>
        </p:txBody>
      </p:sp>
      <p:pic>
        <p:nvPicPr>
          <p:cNvPr id="8" name="Picture 2">
            <a:extLst>
              <a:ext uri="{FF2B5EF4-FFF2-40B4-BE49-F238E27FC236}">
                <a16:creationId xmlns:a16="http://schemas.microsoft.com/office/drawing/2014/main" id="{4A240C22-1E11-4359-9377-128F2FCE37D6}"/>
              </a:ext>
            </a:extLst>
          </p:cNvPr>
          <p:cNvPicPr>
            <a:picLocks noChangeAspect="1" noChangeArrowheads="1"/>
          </p:cNvPicPr>
          <p:nvPr/>
        </p:nvPicPr>
        <p:blipFill>
          <a:blip r:embed="rId4"/>
          <a:srcRect l="12500" t="22222" r="53712" b="17361"/>
          <a:stretch>
            <a:fillRect/>
          </a:stretch>
        </p:blipFill>
        <p:spPr bwMode="auto">
          <a:xfrm>
            <a:off x="304315" y="3429000"/>
            <a:ext cx="4666645" cy="2682183"/>
          </a:xfrm>
          <a:prstGeom prst="rect">
            <a:avLst/>
          </a:prstGeom>
          <a:noFill/>
          <a:ln w="9525">
            <a:noFill/>
            <a:miter lim="800000"/>
            <a:headEnd/>
            <a:tailEnd/>
          </a:ln>
          <a:effectLst/>
        </p:spPr>
      </p:pic>
      <p:sp>
        <p:nvSpPr>
          <p:cNvPr id="9" name="矩形 8">
            <a:extLst>
              <a:ext uri="{FF2B5EF4-FFF2-40B4-BE49-F238E27FC236}">
                <a16:creationId xmlns:a16="http://schemas.microsoft.com/office/drawing/2014/main" id="{371644AE-A8CE-4F49-8B68-B949265BB912}"/>
              </a:ext>
            </a:extLst>
          </p:cNvPr>
          <p:cNvSpPr/>
          <p:nvPr/>
        </p:nvSpPr>
        <p:spPr>
          <a:xfrm>
            <a:off x="663897" y="6137301"/>
            <a:ext cx="3877985" cy="461665"/>
          </a:xfrm>
          <a:prstGeom prst="rect">
            <a:avLst/>
          </a:prstGeom>
        </p:spPr>
        <p:txBody>
          <a:bodyPr wrap="none">
            <a:spAutoFit/>
          </a:bodyPr>
          <a:lstStyle/>
          <a:p>
            <a:r>
              <a:rPr lang="zh-CN" altLang="en-US" sz="2400" dirty="0">
                <a:solidFill>
                  <a:schemeClr val="bg1"/>
                </a:solidFill>
                <a:latin typeface="华文楷体" panose="02010600040101010101" pitchFamily="2" charset="-122"/>
                <a:ea typeface="华文楷体" panose="02010600040101010101" pitchFamily="2" charset="-122"/>
              </a:rPr>
              <a:t>高阶模吸收器真空测试装置</a:t>
            </a:r>
          </a:p>
        </p:txBody>
      </p:sp>
      <p:pic>
        <p:nvPicPr>
          <p:cNvPr id="10" name="Picture 2">
            <a:extLst>
              <a:ext uri="{FF2B5EF4-FFF2-40B4-BE49-F238E27FC236}">
                <a16:creationId xmlns:a16="http://schemas.microsoft.com/office/drawing/2014/main" id="{DBDCA39A-C7D5-472C-93A3-09ABEF5C7086}"/>
              </a:ext>
            </a:extLst>
          </p:cNvPr>
          <p:cNvPicPr>
            <a:picLocks noChangeAspect="1" noChangeArrowheads="1"/>
          </p:cNvPicPr>
          <p:nvPr/>
        </p:nvPicPr>
        <p:blipFill>
          <a:blip r:embed="rId5"/>
          <a:srcRect l="10045" t="30960" r="54018" b="29167"/>
          <a:stretch>
            <a:fillRect/>
          </a:stretch>
        </p:blipFill>
        <p:spPr bwMode="auto">
          <a:xfrm>
            <a:off x="5102238" y="3424102"/>
            <a:ext cx="5307901" cy="2391071"/>
          </a:xfrm>
          <a:prstGeom prst="rect">
            <a:avLst/>
          </a:prstGeom>
          <a:noFill/>
          <a:ln w="9525">
            <a:noFill/>
            <a:miter lim="800000"/>
            <a:headEnd/>
            <a:tailEnd/>
          </a:ln>
          <a:effectLst/>
        </p:spPr>
      </p:pic>
      <p:sp>
        <p:nvSpPr>
          <p:cNvPr id="11" name="矩形 10">
            <a:extLst>
              <a:ext uri="{FF2B5EF4-FFF2-40B4-BE49-F238E27FC236}">
                <a16:creationId xmlns:a16="http://schemas.microsoft.com/office/drawing/2014/main" id="{A4AA75B8-1E10-4906-BC97-6357DD24AC25}"/>
              </a:ext>
            </a:extLst>
          </p:cNvPr>
          <p:cNvSpPr/>
          <p:nvPr/>
        </p:nvSpPr>
        <p:spPr>
          <a:xfrm>
            <a:off x="6657757" y="6229634"/>
            <a:ext cx="3262432" cy="461665"/>
          </a:xfrm>
          <a:prstGeom prst="rect">
            <a:avLst/>
          </a:prstGeom>
        </p:spPr>
        <p:txBody>
          <a:bodyPr wrap="none">
            <a:spAutoFit/>
          </a:bodyPr>
          <a:lstStyle/>
          <a:p>
            <a:r>
              <a:rPr lang="zh-CN" altLang="en-US" sz="2400" dirty="0">
                <a:solidFill>
                  <a:schemeClr val="bg1"/>
                </a:solidFill>
                <a:latin typeface="华文楷体" panose="02010600040101010101" pitchFamily="2" charset="-122"/>
                <a:ea typeface="华文楷体" panose="02010600040101010101" pitchFamily="2" charset="-122"/>
              </a:rPr>
              <a:t>高阶模耦合器测试工装</a:t>
            </a:r>
          </a:p>
        </p:txBody>
      </p:sp>
      <p:pic>
        <p:nvPicPr>
          <p:cNvPr id="12" name="Picture 2">
            <a:extLst>
              <a:ext uri="{FF2B5EF4-FFF2-40B4-BE49-F238E27FC236}">
                <a16:creationId xmlns:a16="http://schemas.microsoft.com/office/drawing/2014/main" id="{9AA8D9B4-2653-4B75-8638-EB9BDBD7328C}"/>
              </a:ext>
            </a:extLst>
          </p:cNvPr>
          <p:cNvPicPr>
            <a:picLocks noChangeAspect="1" noChangeArrowheads="1"/>
          </p:cNvPicPr>
          <p:nvPr/>
        </p:nvPicPr>
        <p:blipFill>
          <a:blip r:embed="rId6"/>
          <a:srcRect l="10938" t="15972" r="47990" b="22916"/>
          <a:stretch>
            <a:fillRect/>
          </a:stretch>
        </p:blipFill>
        <p:spPr bwMode="auto">
          <a:xfrm>
            <a:off x="8106312" y="1266098"/>
            <a:ext cx="3688422" cy="1725517"/>
          </a:xfrm>
          <a:prstGeom prst="rect">
            <a:avLst/>
          </a:prstGeom>
          <a:noFill/>
          <a:ln w="9525">
            <a:noFill/>
            <a:miter lim="800000"/>
            <a:headEnd/>
            <a:tailEnd/>
          </a:ln>
          <a:effectLst/>
        </p:spPr>
      </p:pic>
      <p:sp>
        <p:nvSpPr>
          <p:cNvPr id="13" name="文本框 12">
            <a:extLst>
              <a:ext uri="{FF2B5EF4-FFF2-40B4-BE49-F238E27FC236}">
                <a16:creationId xmlns:a16="http://schemas.microsoft.com/office/drawing/2014/main" id="{7666D309-CC8D-40EA-B87C-EC5390933D01}"/>
              </a:ext>
            </a:extLst>
          </p:cNvPr>
          <p:cNvSpPr txBox="1"/>
          <p:nvPr/>
        </p:nvSpPr>
        <p:spPr>
          <a:xfrm>
            <a:off x="9269462" y="2991615"/>
            <a:ext cx="2525272" cy="461665"/>
          </a:xfrm>
          <a:prstGeom prst="rect">
            <a:avLst/>
          </a:prstGeom>
          <a:noFill/>
        </p:spPr>
        <p:txBody>
          <a:bodyPr wrap="square" rtlCol="0">
            <a:spAutoFit/>
          </a:bodyPr>
          <a:lstStyle/>
          <a:p>
            <a:r>
              <a:rPr lang="zh-CN" altLang="en-US" sz="2400" dirty="0">
                <a:solidFill>
                  <a:schemeClr val="bg1"/>
                </a:solidFill>
                <a:latin typeface="华文楷体" panose="02010600040101010101" pitchFamily="2" charset="-122"/>
                <a:ea typeface="华文楷体" panose="02010600040101010101" pitchFamily="2" charset="-122"/>
              </a:rPr>
              <a:t>横向反馈</a:t>
            </a:r>
            <a:r>
              <a:rPr lang="en-US" altLang="zh-CN" sz="2400" dirty="0">
                <a:solidFill>
                  <a:schemeClr val="bg1"/>
                </a:solidFill>
                <a:latin typeface="华文楷体" panose="02010600040101010101" pitchFamily="2" charset="-122"/>
                <a:ea typeface="华文楷体" panose="02010600040101010101" pitchFamily="2" charset="-122"/>
              </a:rPr>
              <a:t>Kicker</a:t>
            </a:r>
            <a:endParaRPr lang="zh-CN" altLang="en-US" sz="2400" dirty="0">
              <a:solidFill>
                <a:schemeClr val="bg1"/>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784655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E7404E91-6E43-4626-9BD0-E93597B4B2A3}"/>
              </a:ext>
            </a:extLst>
          </p:cNvPr>
          <p:cNvSpPr>
            <a:spLocks noGrp="1"/>
          </p:cNvSpPr>
          <p:nvPr>
            <p:ph type="body" sz="half" idx="2"/>
          </p:nvPr>
        </p:nvSpPr>
        <p:spPr>
          <a:xfrm>
            <a:off x="482884" y="339047"/>
            <a:ext cx="9661769" cy="660838"/>
          </a:xfrm>
        </p:spPr>
        <p:txBody>
          <a:bodyPr>
            <a:normAutofit fontScale="85000" lnSpcReduction="20000"/>
          </a:bodyPr>
          <a:lstStyle/>
          <a:p>
            <a:r>
              <a:rPr lang="zh-CN" altLang="en-US" sz="5400" b="1" dirty="0">
                <a:solidFill>
                  <a:schemeClr val="bg1"/>
                </a:solidFill>
                <a:latin typeface="华文楷体" panose="02010600040101010101" pitchFamily="2" charset="-122"/>
                <a:ea typeface="华文楷体" panose="02010600040101010101" pitchFamily="2" charset="-122"/>
              </a:rPr>
              <a:t>工艺实验</a:t>
            </a:r>
          </a:p>
        </p:txBody>
      </p:sp>
      <p:sp>
        <p:nvSpPr>
          <p:cNvPr id="4" name="文本框 3">
            <a:extLst>
              <a:ext uri="{FF2B5EF4-FFF2-40B4-BE49-F238E27FC236}">
                <a16:creationId xmlns:a16="http://schemas.microsoft.com/office/drawing/2014/main" id="{B0138B15-F9B2-4D11-9BD1-44E668567FD9}"/>
              </a:ext>
            </a:extLst>
          </p:cNvPr>
          <p:cNvSpPr txBox="1"/>
          <p:nvPr/>
        </p:nvSpPr>
        <p:spPr>
          <a:xfrm>
            <a:off x="1063256" y="1201479"/>
            <a:ext cx="9494874" cy="3046988"/>
          </a:xfrm>
          <a:prstGeom prst="rect">
            <a:avLst/>
          </a:prstGeom>
          <a:noFill/>
        </p:spPr>
        <p:txBody>
          <a:bodyPr wrap="square" rtlCol="0">
            <a:spAutoFit/>
          </a:bodyPr>
          <a:lstStyle/>
          <a:p>
            <a:r>
              <a:rPr lang="en-US" altLang="zh-CN" sz="3200" dirty="0">
                <a:solidFill>
                  <a:schemeClr val="bg1"/>
                </a:solidFill>
                <a:latin typeface="Times New Roman" panose="02020603050405020304" pitchFamily="18" charset="0"/>
                <a:cs typeface="Times New Roman" panose="02020603050405020304" pitchFamily="18" charset="0"/>
              </a:rPr>
              <a:t>1</a:t>
            </a:r>
            <a:r>
              <a:rPr lang="zh-CN" altLang="en-US" sz="3200" dirty="0">
                <a:solidFill>
                  <a:schemeClr val="bg1"/>
                </a:solidFill>
              </a:rPr>
              <a:t>、铌</a:t>
            </a:r>
            <a:r>
              <a:rPr lang="en-US" altLang="zh-CN" sz="3200" dirty="0">
                <a:solidFill>
                  <a:schemeClr val="bg1"/>
                </a:solidFill>
              </a:rPr>
              <a:t>-</a:t>
            </a:r>
            <a:r>
              <a:rPr lang="zh-CN" altLang="en-US" sz="3200" dirty="0">
                <a:solidFill>
                  <a:schemeClr val="bg1"/>
                </a:solidFill>
              </a:rPr>
              <a:t>陶瓷、铌</a:t>
            </a:r>
            <a:r>
              <a:rPr lang="en-US" altLang="zh-CN" sz="3200" dirty="0">
                <a:solidFill>
                  <a:schemeClr val="bg1"/>
                </a:solidFill>
              </a:rPr>
              <a:t>-</a:t>
            </a:r>
            <a:r>
              <a:rPr lang="zh-CN" altLang="en-US" sz="3200" dirty="0">
                <a:solidFill>
                  <a:schemeClr val="bg1"/>
                </a:solidFill>
              </a:rPr>
              <a:t>不锈钢焊接实验；</a:t>
            </a:r>
            <a:endParaRPr lang="en-US" altLang="zh-CN" sz="3200" dirty="0">
              <a:solidFill>
                <a:schemeClr val="bg1"/>
              </a:solidFill>
            </a:endParaRPr>
          </a:p>
          <a:p>
            <a:r>
              <a:rPr lang="en-US" altLang="zh-CN" sz="3200" dirty="0">
                <a:solidFill>
                  <a:schemeClr val="bg1"/>
                </a:solidFill>
                <a:latin typeface="Times New Roman" panose="02020603050405020304" pitchFamily="18" charset="0"/>
                <a:cs typeface="Times New Roman" panose="02020603050405020304" pitchFamily="18" charset="0"/>
              </a:rPr>
              <a:t>2</a:t>
            </a:r>
            <a:r>
              <a:rPr lang="zh-CN" altLang="en-US" sz="3200" dirty="0">
                <a:solidFill>
                  <a:schemeClr val="bg1"/>
                </a:solidFill>
              </a:rPr>
              <a:t>、钛</a:t>
            </a:r>
            <a:r>
              <a:rPr lang="en-US" altLang="zh-CN" sz="3200" dirty="0">
                <a:solidFill>
                  <a:schemeClr val="bg1"/>
                </a:solidFill>
              </a:rPr>
              <a:t>-</a:t>
            </a:r>
            <a:r>
              <a:rPr lang="zh-CN" altLang="en-US" sz="3200" dirty="0">
                <a:solidFill>
                  <a:schemeClr val="bg1"/>
                </a:solidFill>
              </a:rPr>
              <a:t>陶瓷、不锈钢</a:t>
            </a:r>
            <a:r>
              <a:rPr lang="en-US" altLang="zh-CN" sz="3200" dirty="0">
                <a:solidFill>
                  <a:schemeClr val="bg1"/>
                </a:solidFill>
              </a:rPr>
              <a:t>-</a:t>
            </a:r>
            <a:r>
              <a:rPr lang="zh-CN" altLang="en-US" sz="3200" dirty="0">
                <a:solidFill>
                  <a:schemeClr val="bg1"/>
                </a:solidFill>
              </a:rPr>
              <a:t>陶瓷焊接实验；</a:t>
            </a:r>
            <a:endParaRPr lang="en-US" altLang="zh-CN" sz="3200" dirty="0">
              <a:solidFill>
                <a:schemeClr val="bg1"/>
              </a:solidFill>
            </a:endParaRPr>
          </a:p>
          <a:p>
            <a:r>
              <a:rPr lang="en-US" altLang="zh-CN" sz="3200" dirty="0">
                <a:solidFill>
                  <a:schemeClr val="bg1"/>
                </a:solidFill>
                <a:latin typeface="Times New Roman" panose="02020603050405020304" pitchFamily="18" charset="0"/>
                <a:cs typeface="Times New Roman" panose="02020603050405020304" pitchFamily="18" charset="0"/>
              </a:rPr>
              <a:t>3</a:t>
            </a:r>
            <a:r>
              <a:rPr lang="zh-CN" altLang="en-US" sz="3200" dirty="0">
                <a:solidFill>
                  <a:schemeClr val="bg1"/>
                </a:solidFill>
                <a:latin typeface="Times New Roman" panose="02020603050405020304" pitchFamily="18" charset="0"/>
                <a:cs typeface="Times New Roman" panose="02020603050405020304" pitchFamily="18" charset="0"/>
              </a:rPr>
              <a:t>、</a:t>
            </a:r>
            <a:r>
              <a:rPr lang="zh-CN" altLang="en-US" sz="3200" dirty="0">
                <a:solidFill>
                  <a:schemeClr val="bg1"/>
                </a:solidFill>
              </a:rPr>
              <a:t>无氧铜</a:t>
            </a:r>
            <a:r>
              <a:rPr lang="en-US" altLang="zh-CN" sz="3200" dirty="0">
                <a:solidFill>
                  <a:schemeClr val="bg1"/>
                </a:solidFill>
              </a:rPr>
              <a:t>-</a:t>
            </a:r>
            <a:r>
              <a:rPr lang="en-US" altLang="zh-CN" sz="3200" dirty="0" err="1">
                <a:solidFill>
                  <a:schemeClr val="bg1"/>
                </a:solidFill>
              </a:rPr>
              <a:t>AlN</a:t>
            </a:r>
            <a:r>
              <a:rPr lang="zh-CN" altLang="en-US" sz="3200" dirty="0">
                <a:solidFill>
                  <a:schemeClr val="bg1"/>
                </a:solidFill>
              </a:rPr>
              <a:t>焊接实验；</a:t>
            </a:r>
            <a:endParaRPr lang="en-US" altLang="zh-CN" sz="3200" dirty="0">
              <a:solidFill>
                <a:schemeClr val="bg1"/>
              </a:solidFill>
            </a:endParaRPr>
          </a:p>
          <a:p>
            <a:r>
              <a:rPr lang="en-US" altLang="zh-CN" sz="3200" dirty="0">
                <a:solidFill>
                  <a:schemeClr val="bg1"/>
                </a:solidFill>
                <a:latin typeface="Times New Roman" panose="02020603050405020304" pitchFamily="18" charset="0"/>
                <a:cs typeface="Times New Roman" panose="02020603050405020304" pitchFamily="18" charset="0"/>
              </a:rPr>
              <a:t>4</a:t>
            </a:r>
            <a:r>
              <a:rPr lang="zh-CN" altLang="en-US" sz="3200" dirty="0">
                <a:solidFill>
                  <a:schemeClr val="bg1"/>
                </a:solidFill>
                <a:latin typeface="Times New Roman" panose="02020603050405020304" pitchFamily="18" charset="0"/>
                <a:cs typeface="Times New Roman" panose="02020603050405020304" pitchFamily="18" charset="0"/>
              </a:rPr>
              <a:t>、</a:t>
            </a:r>
            <a:r>
              <a:rPr lang="zh-CN" altLang="en-US" sz="3200" dirty="0">
                <a:solidFill>
                  <a:schemeClr val="bg1"/>
                </a:solidFill>
              </a:rPr>
              <a:t>钨铜</a:t>
            </a:r>
            <a:r>
              <a:rPr lang="en-US" altLang="zh-CN" sz="3200" dirty="0">
                <a:solidFill>
                  <a:schemeClr val="bg1"/>
                </a:solidFill>
              </a:rPr>
              <a:t>-</a:t>
            </a:r>
            <a:r>
              <a:rPr lang="zh-CN" altLang="en-US" sz="3200" dirty="0">
                <a:solidFill>
                  <a:schemeClr val="bg1"/>
                </a:solidFill>
              </a:rPr>
              <a:t>铁氧体焊接实验；</a:t>
            </a:r>
            <a:endParaRPr lang="en-US" altLang="zh-CN" sz="3200" dirty="0">
              <a:solidFill>
                <a:schemeClr val="bg1"/>
              </a:solidFill>
            </a:endParaRPr>
          </a:p>
          <a:p>
            <a:r>
              <a:rPr lang="en-US" altLang="zh-CN" sz="3200" dirty="0">
                <a:solidFill>
                  <a:schemeClr val="bg1"/>
                </a:solidFill>
                <a:latin typeface="Times New Roman" panose="02020603050405020304" pitchFamily="18" charset="0"/>
                <a:cs typeface="Times New Roman" panose="02020603050405020304" pitchFamily="18" charset="0"/>
              </a:rPr>
              <a:t>5</a:t>
            </a:r>
            <a:r>
              <a:rPr lang="zh-CN" altLang="en-US" sz="3200" dirty="0">
                <a:solidFill>
                  <a:schemeClr val="bg1"/>
                </a:solidFill>
                <a:latin typeface="Times New Roman" panose="02020603050405020304" pitchFamily="18" charset="0"/>
                <a:cs typeface="Times New Roman" panose="02020603050405020304" pitchFamily="18" charset="0"/>
              </a:rPr>
              <a:t>、针对小尺寸</a:t>
            </a:r>
            <a:r>
              <a:rPr lang="en-US" altLang="zh-CN" sz="3200" dirty="0">
                <a:solidFill>
                  <a:schemeClr val="bg1"/>
                </a:solidFill>
                <a:latin typeface="Times New Roman" panose="02020603050405020304" pitchFamily="18" charset="0"/>
                <a:cs typeface="Times New Roman" panose="02020603050405020304" pitchFamily="18" charset="0"/>
              </a:rPr>
              <a:t>Feedthrough</a:t>
            </a:r>
            <a:r>
              <a:rPr lang="zh-CN" altLang="en-US" sz="3200" dirty="0">
                <a:solidFill>
                  <a:schemeClr val="bg1"/>
                </a:solidFill>
                <a:latin typeface="Times New Roman" panose="02020603050405020304" pitchFamily="18" charset="0"/>
                <a:cs typeface="Times New Roman" panose="02020603050405020304" pitchFamily="18" charset="0"/>
              </a:rPr>
              <a:t>的内部焊料流淌和控制方法。</a:t>
            </a:r>
          </a:p>
        </p:txBody>
      </p:sp>
    </p:spTree>
    <p:extLst>
      <p:ext uri="{BB962C8B-B14F-4D97-AF65-F5344CB8AC3E}">
        <p14:creationId xmlns:p14="http://schemas.microsoft.com/office/powerpoint/2010/main" val="1747710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7CD988E3-1D4A-4F8A-B9D8-DE0DAF728CEB}"/>
              </a:ext>
            </a:extLst>
          </p:cNvPr>
          <p:cNvSpPr>
            <a:spLocks noGrp="1"/>
          </p:cNvSpPr>
          <p:nvPr>
            <p:ph type="body" sz="half" idx="2"/>
          </p:nvPr>
        </p:nvSpPr>
        <p:spPr>
          <a:xfrm>
            <a:off x="4839129" y="452063"/>
            <a:ext cx="1993186" cy="654844"/>
          </a:xfrm>
        </p:spPr>
        <p:txBody>
          <a:bodyPr>
            <a:noAutofit/>
          </a:bodyPr>
          <a:lstStyle/>
          <a:p>
            <a:r>
              <a:rPr lang="zh-CN" altLang="en-US" sz="4800" dirty="0">
                <a:solidFill>
                  <a:schemeClr val="bg1"/>
                </a:solidFill>
                <a:latin typeface="华文楷体" panose="02010600040101010101" pitchFamily="2" charset="-122"/>
                <a:ea typeface="华文楷体" panose="02010600040101010101" pitchFamily="2" charset="-122"/>
              </a:rPr>
              <a:t>总  结</a:t>
            </a:r>
          </a:p>
        </p:txBody>
      </p:sp>
      <p:sp>
        <p:nvSpPr>
          <p:cNvPr id="4" name="文本框 3">
            <a:extLst>
              <a:ext uri="{FF2B5EF4-FFF2-40B4-BE49-F238E27FC236}">
                <a16:creationId xmlns:a16="http://schemas.microsoft.com/office/drawing/2014/main" id="{341CE9E2-EA12-49E2-ADD3-4017BCDC7A6D}"/>
              </a:ext>
            </a:extLst>
          </p:cNvPr>
          <p:cNvSpPr txBox="1"/>
          <p:nvPr/>
        </p:nvSpPr>
        <p:spPr>
          <a:xfrm>
            <a:off x="1417834" y="1253447"/>
            <a:ext cx="9996755" cy="5262979"/>
          </a:xfrm>
          <a:prstGeom prst="rect">
            <a:avLst/>
          </a:prstGeom>
          <a:noFill/>
        </p:spPr>
        <p:txBody>
          <a:bodyPr wrap="square" rtlCol="0">
            <a:spAutoFit/>
          </a:bodyPr>
          <a:lstStyle/>
          <a:p>
            <a:r>
              <a:rPr lang="zh-CN" altLang="en-US" sz="2800" dirty="0">
                <a:solidFill>
                  <a:schemeClr val="bg1"/>
                </a:solidFill>
                <a:latin typeface="华文楷体" panose="02010600040101010101" pitchFamily="2" charset="-122"/>
                <a:ea typeface="华文楷体" panose="02010600040101010101" pitchFamily="2" charset="-122"/>
              </a:rPr>
              <a:t>       以上工作的基础理论体系和工艺体系大多为微波真空器件的技术体系，该技术体系同时可应用于耦合器、高次模吸收器及其他部附件的研制生产工作。由于该类器件价值低，被重视程度相比较而言不高，小批量时难以引起相关企业的重视。但同时该类器件工程阶段使用数量多，相应的出现问题的概率高。另外，该类产品尺寸约小，对加工技术、电镀技术、金属化技术以及焊接技术的考验程度越大。所以前期研制阶段建议投入更多精力进行基础性的研究工作，保证后期工程应用的可靠性。</a:t>
            </a:r>
            <a:endParaRPr lang="en-US" altLang="zh-CN" sz="2800" dirty="0">
              <a:solidFill>
                <a:schemeClr val="bg1"/>
              </a:solidFill>
              <a:latin typeface="华文楷体" panose="02010600040101010101" pitchFamily="2" charset="-122"/>
              <a:ea typeface="华文楷体" panose="02010600040101010101" pitchFamily="2" charset="-122"/>
            </a:endParaRPr>
          </a:p>
          <a:p>
            <a:r>
              <a:rPr lang="en-US" altLang="zh-CN" sz="2800" dirty="0">
                <a:solidFill>
                  <a:schemeClr val="bg1"/>
                </a:solidFill>
                <a:latin typeface="华文楷体" panose="02010600040101010101" pitchFamily="2" charset="-122"/>
                <a:ea typeface="华文楷体" panose="02010600040101010101" pitchFamily="2" charset="-122"/>
              </a:rPr>
              <a:t>        </a:t>
            </a:r>
            <a:r>
              <a:rPr lang="zh-CN" altLang="en-US" sz="2800" dirty="0">
                <a:solidFill>
                  <a:schemeClr val="bg1"/>
                </a:solidFill>
                <a:latin typeface="华文楷体" panose="02010600040101010101" pitchFamily="2" charset="-122"/>
                <a:ea typeface="华文楷体" panose="02010600040101010101" pitchFamily="2" charset="-122"/>
              </a:rPr>
              <a:t>安徽华东光电技术研究所有限公司集研发、设计和生产于一体的产品模式，大设计小生产的研发模式和该类产品的研制情况有着极高的契合度，同时非要愿意在该领域做出相应的工作。</a:t>
            </a:r>
          </a:p>
        </p:txBody>
      </p:sp>
    </p:spTree>
    <p:extLst>
      <p:ext uri="{BB962C8B-B14F-4D97-AF65-F5344CB8AC3E}">
        <p14:creationId xmlns:p14="http://schemas.microsoft.com/office/powerpoint/2010/main" val="1530938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2D31CDBA-821B-4A96-9E80-A15849AA66C5}"/>
              </a:ext>
            </a:extLst>
          </p:cNvPr>
          <p:cNvSpPr txBox="1"/>
          <p:nvPr/>
        </p:nvSpPr>
        <p:spPr>
          <a:xfrm>
            <a:off x="4104166" y="3429000"/>
            <a:ext cx="3317359" cy="1446550"/>
          </a:xfrm>
          <a:prstGeom prst="rect">
            <a:avLst/>
          </a:prstGeom>
          <a:noFill/>
        </p:spPr>
        <p:txBody>
          <a:bodyPr wrap="square" rtlCol="0">
            <a:spAutoFit/>
          </a:bodyPr>
          <a:lstStyle/>
          <a:p>
            <a:r>
              <a:rPr lang="zh-CN" altLang="en-US" sz="8800" dirty="0">
                <a:solidFill>
                  <a:schemeClr val="bg1"/>
                </a:solidFill>
                <a:latin typeface="华文楷体" panose="02010600040101010101" pitchFamily="2" charset="-122"/>
                <a:ea typeface="华文楷体" panose="02010600040101010101" pitchFamily="2" charset="-122"/>
              </a:rPr>
              <a:t>谢谢！</a:t>
            </a:r>
          </a:p>
        </p:txBody>
      </p:sp>
      <p:sp>
        <p:nvSpPr>
          <p:cNvPr id="5" name="文本框 4">
            <a:extLst>
              <a:ext uri="{FF2B5EF4-FFF2-40B4-BE49-F238E27FC236}">
                <a16:creationId xmlns:a16="http://schemas.microsoft.com/office/drawing/2014/main" id="{9A1C739D-75FB-4C36-AD08-3F68A337997A}"/>
              </a:ext>
            </a:extLst>
          </p:cNvPr>
          <p:cNvSpPr txBox="1"/>
          <p:nvPr/>
        </p:nvSpPr>
        <p:spPr>
          <a:xfrm>
            <a:off x="1733108" y="1690577"/>
            <a:ext cx="10536865" cy="1446550"/>
          </a:xfrm>
          <a:prstGeom prst="rect">
            <a:avLst/>
          </a:prstGeom>
          <a:noFill/>
        </p:spPr>
        <p:txBody>
          <a:bodyPr wrap="square" rtlCol="0">
            <a:spAutoFit/>
          </a:bodyPr>
          <a:lstStyle/>
          <a:p>
            <a:r>
              <a:rPr lang="zh-CN" altLang="en-US" sz="4400" b="1" dirty="0">
                <a:solidFill>
                  <a:schemeClr val="bg1"/>
                </a:solidFill>
                <a:latin typeface="华文楷体" panose="02010600040101010101" pitchFamily="2" charset="-122"/>
                <a:ea typeface="华文楷体" panose="02010600040101010101" pitchFamily="2" charset="-122"/>
              </a:rPr>
              <a:t>欢迎各位专家莅临我所参观指导 ！  </a:t>
            </a:r>
            <a:endParaRPr lang="en-US" altLang="zh-CN" sz="4400" b="1" dirty="0">
              <a:solidFill>
                <a:schemeClr val="bg1"/>
              </a:solidFill>
              <a:latin typeface="华文楷体" panose="02010600040101010101" pitchFamily="2" charset="-122"/>
              <a:ea typeface="华文楷体" panose="02010600040101010101" pitchFamily="2" charset="-122"/>
            </a:endParaRPr>
          </a:p>
          <a:p>
            <a:r>
              <a:rPr lang="zh-CN" altLang="en-US" sz="4400" b="1" dirty="0">
                <a:solidFill>
                  <a:schemeClr val="bg1"/>
                </a:solidFill>
                <a:latin typeface="华文楷体" panose="02010600040101010101" pitchFamily="2" charset="-122"/>
                <a:ea typeface="华文楷体" panose="02010600040101010101" pitchFamily="2" charset="-122"/>
              </a:rPr>
              <a:t>欢迎业界各位同仁来我所交流合作！</a:t>
            </a:r>
            <a:endParaRPr lang="zh-CN" altLang="en-US" sz="4400" dirty="0">
              <a:solidFill>
                <a:schemeClr val="bg1"/>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2557528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图片 10" descr="G:\公司环境\9.jpg">
            <a:extLst>
              <a:ext uri="{FF2B5EF4-FFF2-40B4-BE49-F238E27FC236}">
                <a16:creationId xmlns:a16="http://schemas.microsoft.com/office/drawing/2014/main" id="{91FE75C6-4003-4A42-AE47-B53D8EBA2DD3}"/>
              </a:ext>
            </a:extLst>
          </p:cNvPr>
          <p:cNvPicPr>
            <a:picLocks noChangeAspect="1" noChangeArrowheads="1"/>
          </p:cNvPicPr>
          <p:nvPr/>
        </p:nvPicPr>
        <p:blipFill>
          <a:blip r:embed="rId2"/>
          <a:srcRect/>
          <a:stretch>
            <a:fillRect/>
          </a:stretch>
        </p:blipFill>
        <p:spPr bwMode="auto">
          <a:xfrm>
            <a:off x="-1" y="2541181"/>
            <a:ext cx="12171837" cy="4391218"/>
          </a:xfrm>
          <a:prstGeom prst="rect">
            <a:avLst/>
          </a:prstGeom>
          <a:noFill/>
          <a:ln w="9525">
            <a:noFill/>
            <a:miter lim="800000"/>
            <a:headEnd/>
            <a:tailEnd/>
          </a:ln>
        </p:spPr>
      </p:pic>
      <p:sp>
        <p:nvSpPr>
          <p:cNvPr id="4" name="标题 3">
            <a:extLst>
              <a:ext uri="{FF2B5EF4-FFF2-40B4-BE49-F238E27FC236}">
                <a16:creationId xmlns:a16="http://schemas.microsoft.com/office/drawing/2014/main" id="{2DF364DD-A6C3-44B7-B827-CDAB21D42DFC}"/>
              </a:ext>
            </a:extLst>
          </p:cNvPr>
          <p:cNvSpPr>
            <a:spLocks noGrp="1"/>
          </p:cNvSpPr>
          <p:nvPr>
            <p:ph type="title"/>
          </p:nvPr>
        </p:nvSpPr>
        <p:spPr>
          <a:xfrm>
            <a:off x="137122" y="313660"/>
            <a:ext cx="12151672" cy="3104707"/>
          </a:xfrm>
        </p:spPr>
        <p:txBody>
          <a:bodyPr>
            <a:noAutofit/>
          </a:bodyPr>
          <a:lstStyle/>
          <a:p>
            <a:pPr>
              <a:defRPr/>
            </a:pPr>
            <a:r>
              <a:rPr kumimoji="1" lang="zh-CN" altLang="en-US" b="1" dirty="0">
                <a:solidFill>
                  <a:schemeClr val="bg1"/>
                </a:solidFill>
                <a:effectLst>
                  <a:outerShdw blurRad="38100" dist="38100" dir="2700000" algn="tl">
                    <a:srgbClr val="C0C0C0"/>
                  </a:outerShdw>
                </a:effectLst>
                <a:latin typeface="楷体" panose="02010609060101010101" pitchFamily="49" charset="-122"/>
                <a:ea typeface="楷体" panose="02010609060101010101" pitchFamily="49" charset="-122"/>
              </a:rPr>
              <a:t>单位介绍</a:t>
            </a:r>
            <a:br>
              <a:rPr lang="en-US" altLang="zh-CN" sz="2400" dirty="0">
                <a:solidFill>
                  <a:schemeClr val="bg1"/>
                </a:solidFill>
                <a:latin typeface="楷体" panose="02010609060101010101" pitchFamily="49" charset="-122"/>
                <a:ea typeface="楷体" panose="02010609060101010101" pitchFamily="49" charset="-122"/>
              </a:rPr>
            </a:br>
            <a:r>
              <a:rPr kumimoji="1" lang="zh-CN" altLang="en-US" sz="2800" dirty="0">
                <a:solidFill>
                  <a:schemeClr val="bg1"/>
                </a:solidFill>
                <a:latin typeface="楷体" panose="02010609060101010101" pitchFamily="49" charset="-122"/>
                <a:ea typeface="楷体" panose="02010609060101010101" pitchFamily="49" charset="-122"/>
              </a:rPr>
              <a:t>我所组建于</a:t>
            </a:r>
            <a:r>
              <a:rPr kumimoji="1" lang="en-US" altLang="zh-CN" sz="2800" dirty="0">
                <a:solidFill>
                  <a:schemeClr val="bg1"/>
                </a:solidFill>
                <a:latin typeface="楷体" panose="02010609060101010101" pitchFamily="49" charset="-122"/>
                <a:ea typeface="楷体" panose="02010609060101010101" pitchFamily="49" charset="-122"/>
              </a:rPr>
              <a:t>1987</a:t>
            </a:r>
            <a:r>
              <a:rPr kumimoji="1" lang="zh-CN" altLang="en-US" sz="2800" dirty="0">
                <a:solidFill>
                  <a:schemeClr val="bg1"/>
                </a:solidFill>
                <a:latin typeface="楷体" panose="02010609060101010101" pitchFamily="49" charset="-122"/>
                <a:ea typeface="楷体" panose="02010609060101010101" pitchFamily="49" charset="-122"/>
              </a:rPr>
              <a:t>年。军工代号“ 安徽</a:t>
            </a:r>
            <a:r>
              <a:rPr kumimoji="1" lang="en-US" altLang="zh-CN" sz="2800" dirty="0">
                <a:solidFill>
                  <a:schemeClr val="bg1"/>
                </a:solidFill>
                <a:latin typeface="楷体" panose="02010609060101010101" pitchFamily="49" charset="-122"/>
                <a:ea typeface="楷体" panose="02010609060101010101" pitchFamily="49" charset="-122"/>
              </a:rPr>
              <a:t>901</a:t>
            </a:r>
            <a:r>
              <a:rPr kumimoji="1" lang="zh-CN" altLang="en-US" sz="2800" dirty="0">
                <a:solidFill>
                  <a:schemeClr val="bg1"/>
                </a:solidFill>
                <a:latin typeface="楷体" panose="02010609060101010101" pitchFamily="49" charset="-122"/>
                <a:ea typeface="楷体" panose="02010609060101010101" pitchFamily="49" charset="-122"/>
              </a:rPr>
              <a:t>所” ，原国家主席、中央军委主席江泽民为我所亲笔题写所名：</a:t>
            </a:r>
            <a:r>
              <a:rPr kumimoji="1" lang="en-US" altLang="zh-CN" sz="2800" dirty="0">
                <a:solidFill>
                  <a:schemeClr val="bg1"/>
                </a:solidFill>
                <a:latin typeface="楷体" panose="02010609060101010101" pitchFamily="49" charset="-122"/>
                <a:ea typeface="楷体" panose="02010609060101010101" pitchFamily="49" charset="-122"/>
              </a:rPr>
              <a:t>  </a:t>
            </a:r>
            <a:br>
              <a:rPr kumimoji="1" lang="en-US" altLang="zh-CN" sz="2400" dirty="0">
                <a:solidFill>
                  <a:schemeClr val="bg1"/>
                </a:solidFill>
                <a:latin typeface="楷体" panose="02010609060101010101" pitchFamily="49" charset="-122"/>
                <a:ea typeface="楷体" panose="02010609060101010101" pitchFamily="49" charset="-122"/>
              </a:rPr>
            </a:br>
            <a:r>
              <a:rPr kumimoji="1" lang="en-US" altLang="zh-CN" sz="2400" b="1" dirty="0">
                <a:solidFill>
                  <a:schemeClr val="bg1"/>
                </a:solidFill>
                <a:latin typeface="楷体" panose="02010609060101010101" pitchFamily="49" charset="-122"/>
                <a:ea typeface="楷体" panose="02010609060101010101" pitchFamily="49" charset="-122"/>
              </a:rPr>
              <a:t>                   </a:t>
            </a:r>
            <a:r>
              <a:rPr kumimoji="1" lang="zh-CN" altLang="en-US" b="1" dirty="0">
                <a:solidFill>
                  <a:schemeClr val="bg1"/>
                </a:solidFill>
                <a:effectLst>
                  <a:outerShdw blurRad="38100" dist="38100" dir="2700000" algn="tl">
                    <a:srgbClr val="C0C0C0"/>
                  </a:outerShdw>
                </a:effectLst>
                <a:latin typeface="楷体" panose="02010609060101010101" pitchFamily="49" charset="-122"/>
                <a:ea typeface="楷体" panose="02010609060101010101" pitchFamily="49" charset="-122"/>
              </a:rPr>
              <a:t>安徽华东光电技术研究所</a:t>
            </a:r>
            <a:br>
              <a:rPr kumimoji="1" lang="zh-CN" altLang="en-US" b="1" dirty="0">
                <a:solidFill>
                  <a:schemeClr val="bg1"/>
                </a:solidFill>
                <a:effectLst>
                  <a:outerShdw blurRad="38100" dist="38100" dir="2700000" algn="tl">
                    <a:srgbClr val="C0C0C0"/>
                  </a:outerShdw>
                </a:effectLst>
                <a:latin typeface="楷体" panose="02010609060101010101" pitchFamily="49" charset="-122"/>
                <a:ea typeface="楷体" panose="02010609060101010101" pitchFamily="49" charset="-122"/>
              </a:rPr>
            </a:br>
            <a:r>
              <a:rPr kumimoji="1" lang="zh-CN" altLang="en-US" sz="2400" b="1" dirty="0">
                <a:solidFill>
                  <a:schemeClr val="bg1"/>
                </a:solidFill>
                <a:latin typeface="楷体" panose="02010609060101010101" pitchFamily="49" charset="-122"/>
                <a:ea typeface="楷体" panose="02010609060101010101" pitchFamily="49" charset="-122"/>
              </a:rPr>
              <a:t>    </a:t>
            </a:r>
            <a:r>
              <a:rPr kumimoji="1" lang="zh-CN" altLang="en-US" sz="2800" dirty="0">
                <a:solidFill>
                  <a:schemeClr val="bg1"/>
                </a:solidFill>
                <a:latin typeface="楷体" panose="02010609060101010101" pitchFamily="49" charset="-122"/>
                <a:ea typeface="楷体" panose="02010609060101010101" pitchFamily="49" charset="-122"/>
              </a:rPr>
              <a:t>现更名为安徽华东光电技术研究所有限公司，位于安徽省芜湖市国家高新技术开发区，是集国家重点实验室、国家工程实验室、国家工程技术中心等国家级创新平台于一身的国家级创新型企业。</a:t>
            </a:r>
            <a:br>
              <a:rPr kumimoji="1" lang="zh-CN" altLang="en-US" sz="2800" dirty="0">
                <a:solidFill>
                  <a:schemeClr val="bg1"/>
                </a:solidFill>
                <a:latin typeface="楷体" panose="02010609060101010101" pitchFamily="49" charset="-122"/>
                <a:ea typeface="楷体" panose="02010609060101010101" pitchFamily="49" charset="-122"/>
              </a:rPr>
            </a:br>
            <a:endParaRPr kumimoji="1" lang="zh-CN" altLang="en-US" sz="2800" dirty="0">
              <a:solidFill>
                <a:schemeClr val="bg1"/>
              </a:solidFill>
              <a:latin typeface="楷体" panose="02010609060101010101" pitchFamily="49" charset="-122"/>
              <a:ea typeface="楷体" panose="02010609060101010101" pitchFamily="49" charset="-122"/>
            </a:endParaRPr>
          </a:p>
        </p:txBody>
      </p:sp>
      <p:sp>
        <p:nvSpPr>
          <p:cNvPr id="5" name="文本占位符 4">
            <a:extLst>
              <a:ext uri="{FF2B5EF4-FFF2-40B4-BE49-F238E27FC236}">
                <a16:creationId xmlns:a16="http://schemas.microsoft.com/office/drawing/2014/main" id="{4821DCE1-2971-4469-8AA8-7BBCB84D9021}"/>
              </a:ext>
            </a:extLst>
          </p:cNvPr>
          <p:cNvSpPr>
            <a:spLocks noGrp="1"/>
          </p:cNvSpPr>
          <p:nvPr>
            <p:ph type="body" sz="half" idx="2"/>
          </p:nvPr>
        </p:nvSpPr>
        <p:spPr/>
        <p:txBody>
          <a:bodyPr/>
          <a:lstStyle/>
          <a:p>
            <a:endParaRPr lang="zh-CN" altLang="en-US"/>
          </a:p>
        </p:txBody>
      </p:sp>
    </p:spTree>
    <p:extLst>
      <p:ext uri="{BB962C8B-B14F-4D97-AF65-F5344CB8AC3E}">
        <p14:creationId xmlns:p14="http://schemas.microsoft.com/office/powerpoint/2010/main" val="2271930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8C50A7-95CE-4C6C-8604-D80B6A25048A}"/>
              </a:ext>
            </a:extLst>
          </p:cNvPr>
          <p:cNvSpPr>
            <a:spLocks noGrp="1"/>
          </p:cNvSpPr>
          <p:nvPr>
            <p:ph type="title"/>
          </p:nvPr>
        </p:nvSpPr>
        <p:spPr>
          <a:xfrm>
            <a:off x="195155" y="263463"/>
            <a:ext cx="10146186" cy="999885"/>
          </a:xfrm>
        </p:spPr>
        <p:txBody>
          <a:bodyPr>
            <a:normAutofit/>
          </a:bodyPr>
          <a:lstStyle/>
          <a:p>
            <a:r>
              <a:rPr lang="zh-CN" altLang="en-US" sz="6000" dirty="0">
                <a:solidFill>
                  <a:schemeClr val="bg1"/>
                </a:solidFill>
                <a:latin typeface="楷体" panose="02010609060101010101" pitchFamily="49" charset="-122"/>
                <a:ea typeface="楷体" panose="02010609060101010101" pitchFamily="49" charset="-122"/>
              </a:rPr>
              <a:t>专业方向</a:t>
            </a:r>
          </a:p>
        </p:txBody>
      </p:sp>
      <p:sp>
        <p:nvSpPr>
          <p:cNvPr id="3" name="文本占位符 2">
            <a:extLst>
              <a:ext uri="{FF2B5EF4-FFF2-40B4-BE49-F238E27FC236}">
                <a16:creationId xmlns:a16="http://schemas.microsoft.com/office/drawing/2014/main" id="{B146DF93-0914-46D5-B29F-89AC3ADFBA8E}"/>
              </a:ext>
            </a:extLst>
          </p:cNvPr>
          <p:cNvSpPr>
            <a:spLocks noGrp="1"/>
          </p:cNvSpPr>
          <p:nvPr>
            <p:ph type="body" sz="half" idx="2"/>
          </p:nvPr>
        </p:nvSpPr>
        <p:spPr>
          <a:xfrm>
            <a:off x="322718" y="1468640"/>
            <a:ext cx="11071322" cy="3985861"/>
          </a:xfrm>
        </p:spPr>
        <p:txBody>
          <a:bodyPr>
            <a:normAutofit/>
          </a:bodyPr>
          <a:lstStyle/>
          <a:p>
            <a:pPr>
              <a:lnSpc>
                <a:spcPct val="150000"/>
              </a:lnSpc>
              <a:tabLst>
                <a:tab pos="4845050" algn="l"/>
              </a:tabLst>
            </a:pPr>
            <a:r>
              <a:rPr kumimoji="1" lang="zh-CN" altLang="en-US" sz="2800" b="1" dirty="0">
                <a:solidFill>
                  <a:schemeClr val="bg1"/>
                </a:solidFill>
                <a:latin typeface="楷体" panose="02010609060101010101" pitchFamily="49" charset="-122"/>
                <a:ea typeface="楷体" panose="02010609060101010101" pitchFamily="49" charset="-122"/>
              </a:rPr>
              <a:t>  微波真空器件（行波管、磁控管、太赫兹器件、微波传输件等）</a:t>
            </a:r>
            <a:endParaRPr kumimoji="1" lang="en-US" altLang="zh-CN" sz="2800" b="1" dirty="0">
              <a:solidFill>
                <a:schemeClr val="bg1"/>
              </a:solidFill>
              <a:latin typeface="楷体" panose="02010609060101010101" pitchFamily="49" charset="-122"/>
              <a:ea typeface="楷体" panose="02010609060101010101" pitchFamily="49" charset="-122"/>
            </a:endParaRPr>
          </a:p>
          <a:p>
            <a:pPr>
              <a:lnSpc>
                <a:spcPct val="150000"/>
              </a:lnSpc>
              <a:tabLst>
                <a:tab pos="4845050" algn="l"/>
              </a:tabLst>
            </a:pPr>
            <a:r>
              <a:rPr kumimoji="1" lang="zh-CN" altLang="en-US" sz="2800" b="1" dirty="0">
                <a:solidFill>
                  <a:schemeClr val="bg1"/>
                </a:solidFill>
                <a:latin typeface="楷体" panose="02010609060101010101" pitchFamily="49" charset="-122"/>
                <a:ea typeface="楷体" panose="02010609060101010101" pitchFamily="49" charset="-122"/>
              </a:rPr>
              <a:t>  微波组件和微波半导体功率器件（</a:t>
            </a:r>
            <a:r>
              <a:rPr kumimoji="1" lang="en-US" altLang="zh-CN" sz="2800" b="1" dirty="0">
                <a:solidFill>
                  <a:schemeClr val="bg1"/>
                </a:solidFill>
                <a:latin typeface="楷体" panose="02010609060101010101" pitchFamily="49" charset="-122"/>
                <a:ea typeface="楷体" panose="02010609060101010101" pitchFamily="49" charset="-122"/>
              </a:rPr>
              <a:t>TR</a:t>
            </a:r>
            <a:r>
              <a:rPr kumimoji="1" lang="zh-CN" altLang="en-US" sz="2800" b="1" dirty="0">
                <a:solidFill>
                  <a:schemeClr val="bg1"/>
                </a:solidFill>
                <a:latin typeface="楷体" panose="02010609060101010101" pitchFamily="49" charset="-122"/>
                <a:ea typeface="楷体" panose="02010609060101010101" pitchFamily="49" charset="-122"/>
              </a:rPr>
              <a:t>组件、电源、功放等）</a:t>
            </a:r>
          </a:p>
          <a:p>
            <a:pPr>
              <a:lnSpc>
                <a:spcPct val="150000"/>
              </a:lnSpc>
              <a:tabLst>
                <a:tab pos="4845050" algn="l"/>
              </a:tabLst>
            </a:pPr>
            <a:r>
              <a:rPr kumimoji="1" lang="zh-CN" altLang="en-US" sz="2800" b="1" dirty="0">
                <a:solidFill>
                  <a:schemeClr val="bg1"/>
                </a:solidFill>
                <a:latin typeface="楷体" panose="02010609060101010101" pitchFamily="49" charset="-122"/>
                <a:ea typeface="楷体" panose="02010609060101010101" pitchFamily="49" charset="-122"/>
              </a:rPr>
              <a:t>  微波等离子体技术应用（种子处理、石油裂解等）</a:t>
            </a:r>
            <a:endParaRPr kumimoji="1" lang="en-US" altLang="zh-CN" sz="2800" b="1" dirty="0">
              <a:solidFill>
                <a:schemeClr val="bg1"/>
              </a:solidFill>
              <a:latin typeface="楷体" panose="02010609060101010101" pitchFamily="49" charset="-122"/>
              <a:ea typeface="楷体" panose="02010609060101010101" pitchFamily="49" charset="-122"/>
            </a:endParaRPr>
          </a:p>
          <a:p>
            <a:pPr>
              <a:lnSpc>
                <a:spcPct val="150000"/>
              </a:lnSpc>
              <a:tabLst>
                <a:tab pos="4845050" algn="l"/>
              </a:tabLst>
            </a:pPr>
            <a:r>
              <a:rPr kumimoji="1" lang="zh-CN" altLang="en-US" sz="2800" b="1" dirty="0">
                <a:solidFill>
                  <a:schemeClr val="bg1"/>
                </a:solidFill>
                <a:latin typeface="楷体" panose="02010609060101010101" pitchFamily="49" charset="-122"/>
                <a:ea typeface="楷体" panose="02010609060101010101" pitchFamily="49" charset="-122"/>
              </a:rPr>
              <a:t>  太赫兹技术及应用（成像、安检）</a:t>
            </a:r>
            <a:endParaRPr kumimoji="1" lang="en-US" altLang="zh-CN" sz="2800" b="1" dirty="0">
              <a:solidFill>
                <a:schemeClr val="bg1"/>
              </a:solidFill>
              <a:latin typeface="楷体" panose="02010609060101010101" pitchFamily="49" charset="-122"/>
              <a:ea typeface="楷体" panose="02010609060101010101" pitchFamily="49" charset="-122"/>
            </a:endParaRPr>
          </a:p>
          <a:p>
            <a:pPr>
              <a:lnSpc>
                <a:spcPct val="150000"/>
              </a:lnSpc>
              <a:tabLst>
                <a:tab pos="4845050" algn="l"/>
              </a:tabLst>
            </a:pPr>
            <a:r>
              <a:rPr kumimoji="1" lang="zh-CN" altLang="en-US" sz="2800" b="1" dirty="0">
                <a:solidFill>
                  <a:schemeClr val="bg1"/>
                </a:solidFill>
                <a:latin typeface="楷体" panose="02010609060101010101" pitchFamily="49" charset="-122"/>
                <a:ea typeface="楷体" panose="02010609060101010101" pitchFamily="49" charset="-122"/>
              </a:rPr>
              <a:t>  系统集成（航电系统）</a:t>
            </a:r>
          </a:p>
        </p:txBody>
      </p:sp>
    </p:spTree>
    <p:extLst>
      <p:ext uri="{BB962C8B-B14F-4D97-AF65-F5344CB8AC3E}">
        <p14:creationId xmlns:p14="http://schemas.microsoft.com/office/powerpoint/2010/main" val="1787296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alpha val="88000"/>
          </a:schemeClr>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57B3F7-7B51-4393-B2D3-BA3825907A8A}"/>
              </a:ext>
            </a:extLst>
          </p:cNvPr>
          <p:cNvSpPr>
            <a:spLocks noGrp="1"/>
          </p:cNvSpPr>
          <p:nvPr>
            <p:ph type="title"/>
          </p:nvPr>
        </p:nvSpPr>
        <p:spPr>
          <a:xfrm>
            <a:off x="0" y="0"/>
            <a:ext cx="10146186" cy="799792"/>
          </a:xfrm>
        </p:spPr>
        <p:txBody>
          <a:bodyPr>
            <a:normAutofit/>
          </a:bodyPr>
          <a:lstStyle/>
          <a:p>
            <a:r>
              <a:rPr lang="zh-CN" altLang="en-US" sz="4800" b="1" dirty="0">
                <a:solidFill>
                  <a:schemeClr val="bg1"/>
                </a:solidFill>
                <a:latin typeface="楷体" panose="02010609060101010101" pitchFamily="49" charset="-122"/>
                <a:ea typeface="楷体" panose="02010609060101010101" pitchFamily="49" charset="-122"/>
              </a:rPr>
              <a:t>基础条件</a:t>
            </a:r>
          </a:p>
        </p:txBody>
      </p:sp>
      <p:sp>
        <p:nvSpPr>
          <p:cNvPr id="3" name="文本占位符 2">
            <a:extLst>
              <a:ext uri="{FF2B5EF4-FFF2-40B4-BE49-F238E27FC236}">
                <a16:creationId xmlns:a16="http://schemas.microsoft.com/office/drawing/2014/main" id="{A480C85E-2D8D-4961-BEA8-2ED87C3B9C82}"/>
              </a:ext>
            </a:extLst>
          </p:cNvPr>
          <p:cNvSpPr>
            <a:spLocks noGrp="1"/>
          </p:cNvSpPr>
          <p:nvPr>
            <p:ph type="body" sz="half" idx="2"/>
          </p:nvPr>
        </p:nvSpPr>
        <p:spPr>
          <a:xfrm>
            <a:off x="541229" y="799792"/>
            <a:ext cx="5991659" cy="6449590"/>
          </a:xfrm>
        </p:spPr>
        <p:txBody>
          <a:bodyPr>
            <a:normAutofit fontScale="77500" lnSpcReduction="20000"/>
          </a:bodyPr>
          <a:lstStyle/>
          <a:p>
            <a:pPr>
              <a:lnSpc>
                <a:spcPct val="140000"/>
              </a:lnSpc>
            </a:pPr>
            <a:r>
              <a:rPr lang="zh-CN" altLang="en-US" sz="2000" dirty="0">
                <a:solidFill>
                  <a:schemeClr val="bg1"/>
                </a:solidFill>
                <a:latin typeface="+mn-ea"/>
              </a:rPr>
              <a:t> </a:t>
            </a:r>
            <a:r>
              <a:rPr lang="zh-CN" altLang="en-US" sz="3200" dirty="0">
                <a:solidFill>
                  <a:schemeClr val="bg1"/>
                </a:solidFill>
                <a:latin typeface="楷体" panose="02010609060101010101" pitchFamily="49" charset="-122"/>
                <a:ea typeface="楷体" panose="02010609060101010101" pitchFamily="49" charset="-122"/>
              </a:rPr>
              <a:t>研发条件：我所有集中研发中心和计算机仿真中心，可进行微波、结构、热、应力等仿真分析工作。软件有</a:t>
            </a:r>
            <a:r>
              <a:rPr lang="en-US" altLang="zh-CN" sz="32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Creo</a:t>
            </a:r>
            <a:r>
              <a:rPr lang="zh-CN" altLang="en-US" sz="32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32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Tau</a:t>
            </a:r>
            <a:r>
              <a:rPr lang="zh-CN" altLang="en-US" sz="32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32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HFSS</a:t>
            </a:r>
            <a:r>
              <a:rPr lang="zh-CN" altLang="en-US" sz="32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32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ANSYS</a:t>
            </a:r>
            <a:r>
              <a:rPr lang="zh-CN" altLang="en-US" sz="3200" dirty="0">
                <a:solidFill>
                  <a:schemeClr val="bg1"/>
                </a:solidFill>
                <a:latin typeface="楷体" panose="02010609060101010101" pitchFamily="49" charset="-122"/>
                <a:ea typeface="楷体" panose="02010609060101010101" pitchFamily="49" charset="-122"/>
              </a:rPr>
              <a:t>等。</a:t>
            </a:r>
            <a:r>
              <a:rPr kumimoji="1" lang="zh-CN" altLang="en-US" sz="3200" dirty="0">
                <a:solidFill>
                  <a:schemeClr val="bg1"/>
                </a:solidFill>
                <a:latin typeface="楷体" panose="02010609060101010101" pitchFamily="49" charset="-122"/>
                <a:ea typeface="楷体" panose="02010609060101010101" pitchFamily="49" charset="-122"/>
              </a:rPr>
              <a:t>  </a:t>
            </a:r>
            <a:endParaRPr kumimoji="1" lang="en-US" altLang="zh-CN" sz="3200" dirty="0">
              <a:solidFill>
                <a:schemeClr val="bg1"/>
              </a:solidFill>
              <a:latin typeface="楷体" panose="02010609060101010101" pitchFamily="49" charset="-122"/>
              <a:ea typeface="楷体" panose="02010609060101010101" pitchFamily="49" charset="-122"/>
            </a:endParaRPr>
          </a:p>
          <a:p>
            <a:pPr>
              <a:lnSpc>
                <a:spcPct val="140000"/>
              </a:lnSpc>
            </a:pPr>
            <a:r>
              <a:rPr kumimoji="1" lang="zh-CN" altLang="en-US" sz="3200" dirty="0">
                <a:solidFill>
                  <a:schemeClr val="bg1"/>
                </a:solidFill>
                <a:latin typeface="楷体" panose="02010609060101010101" pitchFamily="49" charset="-122"/>
                <a:ea typeface="楷体" panose="02010609060101010101" pitchFamily="49" charset="-122"/>
              </a:rPr>
              <a:t> 生产条件：我所有微波真空器件贯军标生产线和微波固态器件生产线。拥有生产制造设备五百余台套。配套加工、检测设备三百余台套。</a:t>
            </a:r>
            <a:endParaRPr kumimoji="1" lang="en-US" altLang="zh-CN" sz="3200" dirty="0">
              <a:solidFill>
                <a:schemeClr val="bg1"/>
              </a:solidFill>
              <a:latin typeface="楷体" panose="02010609060101010101" pitchFamily="49" charset="-122"/>
              <a:ea typeface="楷体" panose="02010609060101010101" pitchFamily="49" charset="-122"/>
            </a:endParaRPr>
          </a:p>
          <a:p>
            <a:pPr>
              <a:lnSpc>
                <a:spcPct val="140000"/>
              </a:lnSpc>
            </a:pPr>
            <a:r>
              <a:rPr kumimoji="1" lang="en-US" altLang="zh-CN" sz="3200" dirty="0">
                <a:solidFill>
                  <a:schemeClr val="bg1"/>
                </a:solidFill>
                <a:latin typeface="楷体" panose="02010609060101010101" pitchFamily="49" charset="-122"/>
                <a:ea typeface="楷体" panose="02010609060101010101" pitchFamily="49" charset="-122"/>
              </a:rPr>
              <a:t> </a:t>
            </a:r>
            <a:r>
              <a:rPr kumimoji="1" lang="zh-CN" altLang="en-US" sz="3200" dirty="0">
                <a:solidFill>
                  <a:schemeClr val="bg1"/>
                </a:solidFill>
                <a:latin typeface="楷体" panose="02010609060101010101" pitchFamily="49" charset="-122"/>
                <a:ea typeface="楷体" panose="02010609060101010101" pitchFamily="49" charset="-122"/>
              </a:rPr>
              <a:t>检测条件：具备较完整的微波器件检测和环境试验条件。建有</a:t>
            </a:r>
            <a:r>
              <a:rPr kumimoji="1" lang="en-US" altLang="zh-CN" sz="32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CNAS</a:t>
            </a:r>
            <a:r>
              <a:rPr kumimoji="1" lang="zh-CN" altLang="en-US" sz="3200" dirty="0">
                <a:solidFill>
                  <a:schemeClr val="bg1"/>
                </a:solidFill>
                <a:latin typeface="楷体" panose="02010609060101010101" pitchFamily="49" charset="-122"/>
                <a:ea typeface="楷体" panose="02010609060101010101" pitchFamily="49" charset="-122"/>
              </a:rPr>
              <a:t>试验室，检测能力覆盖</a:t>
            </a:r>
            <a:r>
              <a:rPr kumimoji="1" lang="en-US" altLang="zh-CN" sz="32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GB/T2423</a:t>
            </a:r>
            <a:r>
              <a:rPr kumimoji="1" lang="en-US" altLang="zh-CN" sz="3200" dirty="0">
                <a:solidFill>
                  <a:schemeClr val="bg1"/>
                </a:solidFill>
                <a:latin typeface="楷体" panose="02010609060101010101" pitchFamily="49" charset="-122"/>
                <a:ea typeface="楷体" panose="02010609060101010101" pitchFamily="49" charset="-122"/>
              </a:rPr>
              <a:t>《</a:t>
            </a:r>
            <a:r>
              <a:rPr kumimoji="1" lang="zh-CN" altLang="en-US" sz="3200" dirty="0">
                <a:solidFill>
                  <a:schemeClr val="bg1"/>
                </a:solidFill>
                <a:latin typeface="楷体" panose="02010609060101010101" pitchFamily="49" charset="-122"/>
                <a:ea typeface="楷体" panose="02010609060101010101" pitchFamily="49" charset="-122"/>
              </a:rPr>
              <a:t>电工电子产品环境试验</a:t>
            </a:r>
            <a:r>
              <a:rPr kumimoji="1" lang="en-US" altLang="zh-CN" sz="3200" dirty="0">
                <a:solidFill>
                  <a:schemeClr val="bg1"/>
                </a:solidFill>
                <a:latin typeface="楷体" panose="02010609060101010101" pitchFamily="49" charset="-122"/>
                <a:ea typeface="楷体" panose="02010609060101010101" pitchFamily="49" charset="-122"/>
              </a:rPr>
              <a:t>》</a:t>
            </a:r>
            <a:r>
              <a:rPr kumimoji="1" lang="zh-CN" altLang="en-US" sz="3200" dirty="0">
                <a:solidFill>
                  <a:schemeClr val="bg1"/>
                </a:solidFill>
                <a:latin typeface="楷体" panose="02010609060101010101" pitchFamily="49" charset="-122"/>
                <a:ea typeface="楷体" panose="02010609060101010101" pitchFamily="49" charset="-122"/>
              </a:rPr>
              <a:t>和</a:t>
            </a:r>
            <a:r>
              <a:rPr kumimoji="1" lang="en-US" altLang="zh-CN" sz="32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GJB 150A</a:t>
            </a:r>
            <a:r>
              <a:rPr kumimoji="1" lang="en-US" altLang="zh-CN" sz="3200" dirty="0">
                <a:solidFill>
                  <a:schemeClr val="bg1"/>
                </a:solidFill>
                <a:latin typeface="楷体" panose="02010609060101010101" pitchFamily="49" charset="-122"/>
                <a:ea typeface="楷体" panose="02010609060101010101" pitchFamily="49" charset="-122"/>
              </a:rPr>
              <a:t>《</a:t>
            </a:r>
            <a:r>
              <a:rPr kumimoji="1" lang="zh-CN" altLang="en-US" sz="3200" dirty="0">
                <a:solidFill>
                  <a:schemeClr val="bg1"/>
                </a:solidFill>
                <a:latin typeface="楷体" panose="02010609060101010101" pitchFamily="49" charset="-122"/>
                <a:ea typeface="楷体" panose="02010609060101010101" pitchFamily="49" charset="-122"/>
              </a:rPr>
              <a:t>军用设备环境试验方法</a:t>
            </a:r>
            <a:r>
              <a:rPr kumimoji="1" lang="en-US" altLang="zh-CN" sz="3200" dirty="0">
                <a:solidFill>
                  <a:schemeClr val="bg1"/>
                </a:solidFill>
                <a:latin typeface="楷体" panose="02010609060101010101" pitchFamily="49" charset="-122"/>
                <a:ea typeface="楷体" panose="02010609060101010101" pitchFamily="49" charset="-122"/>
              </a:rPr>
              <a:t>》</a:t>
            </a:r>
            <a:endParaRPr lang="zh-CN" altLang="en-US" sz="3200" dirty="0">
              <a:solidFill>
                <a:schemeClr val="bg1"/>
              </a:solidFill>
              <a:latin typeface="楷体" panose="02010609060101010101" pitchFamily="49" charset="-122"/>
              <a:ea typeface="楷体" panose="02010609060101010101" pitchFamily="49" charset="-122"/>
            </a:endParaRPr>
          </a:p>
        </p:txBody>
      </p:sp>
      <p:pic>
        <p:nvPicPr>
          <p:cNvPr id="4" name="图片 3" descr="专业流体仿真设计.JPG">
            <a:extLst>
              <a:ext uri="{FF2B5EF4-FFF2-40B4-BE49-F238E27FC236}">
                <a16:creationId xmlns:a16="http://schemas.microsoft.com/office/drawing/2014/main" id="{048FE573-0301-4B61-96AB-3C2C7E0217A2}"/>
              </a:ext>
            </a:extLst>
          </p:cNvPr>
          <p:cNvPicPr>
            <a:picLocks noChangeAspect="1"/>
          </p:cNvPicPr>
          <p:nvPr/>
        </p:nvPicPr>
        <p:blipFill>
          <a:blip r:embed="rId2" cstate="print"/>
          <a:srcRect/>
          <a:stretch>
            <a:fillRect/>
          </a:stretch>
        </p:blipFill>
        <p:spPr bwMode="auto">
          <a:xfrm>
            <a:off x="9520715" y="28091"/>
            <a:ext cx="2622622" cy="2307913"/>
          </a:xfrm>
          <a:prstGeom prst="rect">
            <a:avLst/>
          </a:prstGeom>
          <a:noFill/>
          <a:ln w="9525">
            <a:noFill/>
            <a:miter lim="800000"/>
            <a:headEnd/>
            <a:tailEnd/>
          </a:ln>
        </p:spPr>
      </p:pic>
      <p:pic>
        <p:nvPicPr>
          <p:cNvPr id="5" name="图片 4" descr="专业结构有限元仿真.JPG">
            <a:extLst>
              <a:ext uri="{FF2B5EF4-FFF2-40B4-BE49-F238E27FC236}">
                <a16:creationId xmlns:a16="http://schemas.microsoft.com/office/drawing/2014/main" id="{605712AB-A791-492F-A303-6C340950C60E}"/>
              </a:ext>
            </a:extLst>
          </p:cNvPr>
          <p:cNvPicPr>
            <a:picLocks noChangeAspect="1"/>
          </p:cNvPicPr>
          <p:nvPr/>
        </p:nvPicPr>
        <p:blipFill>
          <a:blip r:embed="rId3" cstate="print"/>
          <a:srcRect/>
          <a:stretch>
            <a:fillRect/>
          </a:stretch>
        </p:blipFill>
        <p:spPr bwMode="auto">
          <a:xfrm>
            <a:off x="6581550" y="14119"/>
            <a:ext cx="2955119" cy="2321885"/>
          </a:xfrm>
          <a:prstGeom prst="rect">
            <a:avLst/>
          </a:prstGeom>
          <a:noFill/>
          <a:ln w="9525">
            <a:noFill/>
            <a:miter lim="800000"/>
            <a:headEnd/>
            <a:tailEnd/>
          </a:ln>
        </p:spPr>
      </p:pic>
      <p:pic>
        <p:nvPicPr>
          <p:cNvPr id="6" name="图片 7" descr="热处理车间.JPG">
            <a:extLst>
              <a:ext uri="{FF2B5EF4-FFF2-40B4-BE49-F238E27FC236}">
                <a16:creationId xmlns:a16="http://schemas.microsoft.com/office/drawing/2014/main" id="{D47370F2-D10C-4FAE-AA64-49DEC46102FE}"/>
              </a:ext>
            </a:extLst>
          </p:cNvPr>
          <p:cNvPicPr>
            <a:picLocks noChangeAspect="1"/>
          </p:cNvPicPr>
          <p:nvPr/>
        </p:nvPicPr>
        <p:blipFill>
          <a:blip r:embed="rId4" cstate="print"/>
          <a:srcRect/>
          <a:stretch>
            <a:fillRect/>
          </a:stretch>
        </p:blipFill>
        <p:spPr bwMode="auto">
          <a:xfrm>
            <a:off x="6581551" y="2448784"/>
            <a:ext cx="2952766" cy="2425486"/>
          </a:xfrm>
          <a:prstGeom prst="rect">
            <a:avLst/>
          </a:prstGeom>
          <a:noFill/>
          <a:ln w="9525">
            <a:noFill/>
            <a:miter lim="800000"/>
            <a:headEnd/>
            <a:tailEnd/>
          </a:ln>
        </p:spPr>
      </p:pic>
      <p:pic>
        <p:nvPicPr>
          <p:cNvPr id="7" name="图片 4" descr="DSC_6210.JPG">
            <a:extLst>
              <a:ext uri="{FF2B5EF4-FFF2-40B4-BE49-F238E27FC236}">
                <a16:creationId xmlns:a16="http://schemas.microsoft.com/office/drawing/2014/main" id="{C93F25C8-B9EC-49DB-9E91-895E9F40BD13}"/>
              </a:ext>
            </a:extLst>
          </p:cNvPr>
          <p:cNvPicPr>
            <a:picLocks noChangeAspect="1"/>
          </p:cNvPicPr>
          <p:nvPr/>
        </p:nvPicPr>
        <p:blipFill>
          <a:blip r:embed="rId5" cstate="print"/>
          <a:srcRect/>
          <a:stretch>
            <a:fillRect/>
          </a:stretch>
        </p:blipFill>
        <p:spPr bwMode="auto">
          <a:xfrm>
            <a:off x="9534316" y="2448783"/>
            <a:ext cx="2609021" cy="2400299"/>
          </a:xfrm>
          <a:prstGeom prst="rect">
            <a:avLst/>
          </a:prstGeom>
          <a:noFill/>
          <a:ln w="9525">
            <a:noFill/>
            <a:miter lim="800000"/>
            <a:headEnd/>
            <a:tailEnd/>
          </a:ln>
        </p:spPr>
      </p:pic>
      <p:pic>
        <p:nvPicPr>
          <p:cNvPr id="8" name="Picture 2">
            <a:extLst>
              <a:ext uri="{FF2B5EF4-FFF2-40B4-BE49-F238E27FC236}">
                <a16:creationId xmlns:a16="http://schemas.microsoft.com/office/drawing/2014/main" id="{D0513B98-E4F3-41F9-A1C2-744E3A813EB0}"/>
              </a:ext>
            </a:extLst>
          </p:cNvPr>
          <p:cNvPicPr>
            <a:picLocks noChangeAspect="1" noChangeArrowheads="1"/>
          </p:cNvPicPr>
          <p:nvPr/>
        </p:nvPicPr>
        <p:blipFill>
          <a:blip r:embed="rId6"/>
          <a:srcRect/>
          <a:stretch>
            <a:fillRect/>
          </a:stretch>
        </p:blipFill>
        <p:spPr bwMode="auto">
          <a:xfrm>
            <a:off x="6581550" y="4849082"/>
            <a:ext cx="5610449" cy="2400300"/>
          </a:xfrm>
          <a:prstGeom prst="rect">
            <a:avLst/>
          </a:prstGeom>
          <a:noFill/>
          <a:ln w="9525">
            <a:noFill/>
            <a:miter lim="800000"/>
            <a:headEnd/>
            <a:tailEnd/>
          </a:ln>
          <a:effectLst/>
        </p:spPr>
      </p:pic>
    </p:spTree>
    <p:extLst>
      <p:ext uri="{BB962C8B-B14F-4D97-AF65-F5344CB8AC3E}">
        <p14:creationId xmlns:p14="http://schemas.microsoft.com/office/powerpoint/2010/main" val="2607956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22874D-5079-4F87-8DFF-DEC6BCB9F1AF}"/>
              </a:ext>
            </a:extLst>
          </p:cNvPr>
          <p:cNvSpPr>
            <a:spLocks noGrp="1"/>
          </p:cNvSpPr>
          <p:nvPr>
            <p:ph type="title"/>
          </p:nvPr>
        </p:nvSpPr>
        <p:spPr>
          <a:xfrm>
            <a:off x="946329" y="1138639"/>
            <a:ext cx="10683540" cy="5273749"/>
          </a:xfrm>
        </p:spPr>
        <p:txBody>
          <a:bodyPr>
            <a:normAutofit fontScale="90000"/>
          </a:bodyPr>
          <a:lstStyle/>
          <a:p>
            <a:r>
              <a:rPr kumimoji="1" lang="zh-CN" altLang="en-US" dirty="0">
                <a:solidFill>
                  <a:schemeClr val="bg1"/>
                </a:solidFill>
                <a:latin typeface="华文楷体" panose="02010600040101010101" pitchFamily="2" charset="-122"/>
                <a:ea typeface="华文楷体" panose="02010600040101010101" pitchFamily="2" charset="-122"/>
              </a:rPr>
              <a:t>外聘</a:t>
            </a:r>
            <a:r>
              <a:rPr kumimoji="1" lang="en-US" altLang="zh-CN" dirty="0">
                <a:solidFill>
                  <a:schemeClr val="bg1"/>
                </a:solidFill>
                <a:latin typeface="华文楷体" panose="02010600040101010101" pitchFamily="2" charset="-122"/>
                <a:ea typeface="华文楷体" panose="02010600040101010101" pitchFamily="2" charset="-122"/>
              </a:rPr>
              <a:t>30</a:t>
            </a:r>
            <a:r>
              <a:rPr kumimoji="1" lang="zh-CN" altLang="en-US" dirty="0">
                <a:solidFill>
                  <a:schemeClr val="bg1"/>
                </a:solidFill>
                <a:latin typeface="华文楷体" panose="02010600040101010101" pitchFamily="2" charset="-122"/>
                <a:ea typeface="华文楷体" panose="02010600040101010101" pitchFamily="2" charset="-122"/>
              </a:rPr>
              <a:t>多名外国专家担任兼职教授，定期来我所工作和技术指导；</a:t>
            </a:r>
            <a:br>
              <a:rPr kumimoji="1" lang="en-US" altLang="zh-CN" dirty="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在合肥工业大学合作建立光电技术研究院，为我们提供人才和技术支持；</a:t>
            </a:r>
            <a:br>
              <a:rPr lang="en-US" altLang="zh-CN" dirty="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与中科院近物所开展铌</a:t>
            </a:r>
            <a:r>
              <a:rPr lang="en-US" altLang="zh-CN" dirty="0">
                <a:solidFill>
                  <a:schemeClr val="bg1"/>
                </a:solidFill>
                <a:latin typeface="华文楷体" panose="02010600040101010101" pitchFamily="2" charset="-122"/>
                <a:ea typeface="华文楷体" panose="02010600040101010101" pitchFamily="2" charset="-122"/>
              </a:rPr>
              <a:t>-</a:t>
            </a:r>
            <a:r>
              <a:rPr lang="zh-CN" altLang="en-US" dirty="0">
                <a:solidFill>
                  <a:schemeClr val="bg1"/>
                </a:solidFill>
                <a:latin typeface="华文楷体" panose="02010600040101010101" pitchFamily="2" charset="-122"/>
                <a:ea typeface="华文楷体" panose="02010600040101010101" pitchFamily="2" charset="-122"/>
              </a:rPr>
              <a:t>不锈钢焊接实验，希望在超导腔氦夹克制造方面有所创新；</a:t>
            </a:r>
            <a:br>
              <a:rPr lang="en-US" altLang="zh-CN" dirty="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与上海应物所就不锈钢镀铜、陶瓷表面镀</a:t>
            </a:r>
            <a:r>
              <a:rPr lang="en-US" altLang="zh-CN" dirty="0" err="1">
                <a:solidFill>
                  <a:schemeClr val="bg1"/>
                </a:solidFill>
                <a:latin typeface="华文楷体" panose="02010600040101010101" pitchFamily="2" charset="-122"/>
                <a:ea typeface="华文楷体" panose="02010600040101010101" pitchFamily="2" charset="-122"/>
              </a:rPr>
              <a:t>TiN</a:t>
            </a:r>
            <a:r>
              <a:rPr lang="zh-CN" altLang="en-US" dirty="0">
                <a:solidFill>
                  <a:schemeClr val="bg1"/>
                </a:solidFill>
                <a:latin typeface="华文楷体" panose="02010600040101010101" pitchFamily="2" charset="-122"/>
                <a:ea typeface="华文楷体" panose="02010600040101010101" pitchFamily="2" charset="-122"/>
              </a:rPr>
              <a:t>、微波吸收材料等方面开展合作；</a:t>
            </a:r>
            <a:br>
              <a:rPr lang="en-US" altLang="zh-CN" dirty="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与高能所在高次模吸收器、</a:t>
            </a:r>
            <a:r>
              <a:rPr lang="en-US" altLang="zh-CN" dirty="0">
                <a:solidFill>
                  <a:schemeClr val="bg1"/>
                </a:solidFill>
                <a:latin typeface="华文楷体" panose="02010600040101010101" pitchFamily="2" charset="-122"/>
                <a:ea typeface="华文楷体" panose="02010600040101010101" pitchFamily="2" charset="-122"/>
              </a:rPr>
              <a:t>X</a:t>
            </a:r>
            <a:r>
              <a:rPr lang="zh-CN" altLang="en-US" dirty="0">
                <a:solidFill>
                  <a:schemeClr val="bg1"/>
                </a:solidFill>
                <a:latin typeface="华文楷体" panose="02010600040101010101" pitchFamily="2" charset="-122"/>
                <a:ea typeface="华文楷体" panose="02010600040101010101" pitchFamily="2" charset="-122"/>
              </a:rPr>
              <a:t>波段加速管等方面开展合作；</a:t>
            </a:r>
            <a:br>
              <a:rPr lang="en-US" altLang="zh-CN" dirty="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与乌克兰国家研究院材料问题研究所就微波吸收材料的研制开展技术合作；</a:t>
            </a:r>
            <a:br>
              <a:rPr lang="en-US" altLang="zh-CN" dirty="0">
                <a:solidFill>
                  <a:schemeClr val="bg1"/>
                </a:solidFill>
                <a:latin typeface="华文楷体" panose="02010600040101010101" pitchFamily="2" charset="-122"/>
                <a:ea typeface="华文楷体" panose="02010600040101010101" pitchFamily="2" charset="-122"/>
              </a:rPr>
            </a:br>
            <a:r>
              <a:rPr lang="zh-CN" altLang="en-US" dirty="0">
                <a:solidFill>
                  <a:schemeClr val="bg1"/>
                </a:solidFill>
                <a:latin typeface="华文楷体" panose="02010600040101010101" pitchFamily="2" charset="-122"/>
                <a:ea typeface="华文楷体" panose="02010600040101010101" pitchFamily="2" charset="-122"/>
              </a:rPr>
              <a:t>与立陶宛维基托斯电子股份有限公司就大功率固态微波功率合成技术开展技术合作。</a:t>
            </a:r>
            <a:br>
              <a:rPr lang="en-US" altLang="zh-CN" dirty="0">
                <a:solidFill>
                  <a:schemeClr val="bg1"/>
                </a:solidFill>
                <a:latin typeface="华文楷体" panose="02010600040101010101" pitchFamily="2" charset="-122"/>
                <a:ea typeface="华文楷体" panose="02010600040101010101" pitchFamily="2" charset="-122"/>
              </a:rPr>
            </a:br>
            <a:endParaRPr lang="zh-CN" altLang="en-US" dirty="0">
              <a:solidFill>
                <a:schemeClr val="bg1"/>
              </a:solidFill>
              <a:latin typeface="华文楷体" panose="02010600040101010101" pitchFamily="2" charset="-122"/>
              <a:ea typeface="华文楷体" panose="02010600040101010101" pitchFamily="2" charset="-122"/>
            </a:endParaRPr>
          </a:p>
        </p:txBody>
      </p:sp>
      <p:sp>
        <p:nvSpPr>
          <p:cNvPr id="3" name="文本占位符 2">
            <a:extLst>
              <a:ext uri="{FF2B5EF4-FFF2-40B4-BE49-F238E27FC236}">
                <a16:creationId xmlns:a16="http://schemas.microsoft.com/office/drawing/2014/main" id="{09955472-0BB6-47D3-83A0-886F01667DEC}"/>
              </a:ext>
            </a:extLst>
          </p:cNvPr>
          <p:cNvSpPr>
            <a:spLocks noGrp="1"/>
          </p:cNvSpPr>
          <p:nvPr>
            <p:ph type="body" sz="half" idx="2"/>
          </p:nvPr>
        </p:nvSpPr>
        <p:spPr>
          <a:xfrm>
            <a:off x="421240" y="246579"/>
            <a:ext cx="9693698" cy="723266"/>
          </a:xfrm>
        </p:spPr>
        <p:txBody>
          <a:bodyPr>
            <a:normAutofit fontScale="92500" lnSpcReduction="10000"/>
          </a:bodyPr>
          <a:lstStyle/>
          <a:p>
            <a:r>
              <a:rPr lang="zh-CN" altLang="en-US" sz="5400" b="1" dirty="0">
                <a:solidFill>
                  <a:schemeClr val="bg1"/>
                </a:solidFill>
                <a:latin typeface="楷体" panose="02010609060101010101" pitchFamily="49" charset="-122"/>
                <a:ea typeface="楷体" panose="02010609060101010101" pitchFamily="49" charset="-122"/>
              </a:rPr>
              <a:t>技术合作</a:t>
            </a:r>
          </a:p>
        </p:txBody>
      </p:sp>
    </p:spTree>
    <p:extLst>
      <p:ext uri="{BB962C8B-B14F-4D97-AF65-F5344CB8AC3E}">
        <p14:creationId xmlns:p14="http://schemas.microsoft.com/office/powerpoint/2010/main" val="1409641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CAEDF10E-9262-46BF-A054-45709858E174}"/>
              </a:ext>
            </a:extLst>
          </p:cNvPr>
          <p:cNvSpPr>
            <a:spLocks noGrp="1"/>
          </p:cNvSpPr>
          <p:nvPr>
            <p:ph type="body" sz="half" idx="2"/>
          </p:nvPr>
        </p:nvSpPr>
        <p:spPr>
          <a:xfrm>
            <a:off x="0" y="0"/>
            <a:ext cx="10144654" cy="999885"/>
          </a:xfrm>
        </p:spPr>
        <p:txBody>
          <a:bodyPr>
            <a:normAutofit/>
          </a:bodyPr>
          <a:lstStyle/>
          <a:p>
            <a:r>
              <a:rPr lang="zh-CN" altLang="en-US" sz="6600" b="1" dirty="0">
                <a:solidFill>
                  <a:schemeClr val="bg1"/>
                </a:solidFill>
                <a:latin typeface="楷体" panose="02010609060101010101" pitchFamily="49" charset="-122"/>
                <a:ea typeface="楷体" panose="02010609060101010101" pitchFamily="49" charset="-122"/>
              </a:rPr>
              <a:t>束测技术领域产品</a:t>
            </a:r>
          </a:p>
        </p:txBody>
      </p:sp>
      <p:pic>
        <p:nvPicPr>
          <p:cNvPr id="4" name="图片 3">
            <a:extLst>
              <a:ext uri="{FF2B5EF4-FFF2-40B4-BE49-F238E27FC236}">
                <a16:creationId xmlns:a16="http://schemas.microsoft.com/office/drawing/2014/main" id="{51B65AC3-A552-43E1-8BA1-C5C69DAC2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795" t="21349" r="59727" b="24158"/>
          <a:stretch>
            <a:fillRect/>
          </a:stretch>
        </p:blipFill>
        <p:spPr bwMode="auto">
          <a:xfrm>
            <a:off x="1490000" y="1099815"/>
            <a:ext cx="4109416" cy="241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761ADBCD-B745-4CE5-AEB5-132D28BBBB52}"/>
              </a:ext>
            </a:extLst>
          </p:cNvPr>
          <p:cNvPicPr>
            <a:picLocks noChangeAspect="1"/>
          </p:cNvPicPr>
          <p:nvPr/>
        </p:nvPicPr>
        <p:blipFill>
          <a:blip r:embed="rId3"/>
          <a:stretch>
            <a:fillRect/>
          </a:stretch>
        </p:blipFill>
        <p:spPr>
          <a:xfrm>
            <a:off x="7199077" y="4466836"/>
            <a:ext cx="4391520" cy="1657497"/>
          </a:xfrm>
          <a:prstGeom prst="rect">
            <a:avLst/>
          </a:prstGeom>
        </p:spPr>
      </p:pic>
      <p:sp>
        <p:nvSpPr>
          <p:cNvPr id="10" name="文本框 9">
            <a:extLst>
              <a:ext uri="{FF2B5EF4-FFF2-40B4-BE49-F238E27FC236}">
                <a16:creationId xmlns:a16="http://schemas.microsoft.com/office/drawing/2014/main" id="{0ADBDBDC-C524-4C25-826A-88B1D05B8805}"/>
              </a:ext>
            </a:extLst>
          </p:cNvPr>
          <p:cNvSpPr txBox="1"/>
          <p:nvPr/>
        </p:nvSpPr>
        <p:spPr>
          <a:xfrm>
            <a:off x="10144654" y="1812821"/>
            <a:ext cx="1859622" cy="584775"/>
          </a:xfrm>
          <a:prstGeom prst="rect">
            <a:avLst/>
          </a:prstGeom>
          <a:noFill/>
        </p:spPr>
        <p:txBody>
          <a:bodyPr wrap="square" rtlCol="0">
            <a:spAutoFit/>
          </a:bodyPr>
          <a:lstStyle/>
          <a:p>
            <a:r>
              <a:rPr lang="en-US" altLang="zh-CN" sz="3200" dirty="0">
                <a:solidFill>
                  <a:schemeClr val="bg1"/>
                </a:solidFill>
                <a:latin typeface="Times New Roman" panose="02020603050405020304" pitchFamily="18" charset="0"/>
                <a:cs typeface="Times New Roman" panose="02020603050405020304" pitchFamily="18" charset="0"/>
              </a:rPr>
              <a:t>BPM</a:t>
            </a:r>
            <a:endParaRPr lang="zh-CN" altLang="en-US" sz="3200" dirty="0">
              <a:solidFill>
                <a:schemeClr val="bg1"/>
              </a:solidFill>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E5639A3D-A812-42B6-801F-D9D70F8E776B}"/>
              </a:ext>
            </a:extLst>
          </p:cNvPr>
          <p:cNvSpPr txBox="1"/>
          <p:nvPr/>
        </p:nvSpPr>
        <p:spPr>
          <a:xfrm>
            <a:off x="8536748" y="3613461"/>
            <a:ext cx="2537717" cy="584775"/>
          </a:xfrm>
          <a:prstGeom prst="rect">
            <a:avLst/>
          </a:prstGeom>
          <a:noFill/>
        </p:spPr>
        <p:txBody>
          <a:bodyPr wrap="square" rtlCol="0">
            <a:spAutoFit/>
          </a:bodyPr>
          <a:lstStyle/>
          <a:p>
            <a:r>
              <a:rPr lang="en-US" altLang="zh-CN" sz="3200" dirty="0">
                <a:solidFill>
                  <a:schemeClr val="bg1"/>
                </a:solidFill>
                <a:latin typeface="Times New Roman" panose="02020603050405020304" pitchFamily="18" charset="0"/>
                <a:cs typeface="Times New Roman" panose="02020603050405020304" pitchFamily="18" charset="0"/>
              </a:rPr>
              <a:t>Kicker</a:t>
            </a:r>
            <a:endParaRPr lang="zh-CN" altLang="en-US" sz="3200" dirty="0">
              <a:solidFill>
                <a:schemeClr val="bg1"/>
              </a:solidFill>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0874CE46-21EF-42DD-8F17-223AAE52EE19}"/>
              </a:ext>
            </a:extLst>
          </p:cNvPr>
          <p:cNvSpPr txBox="1"/>
          <p:nvPr/>
        </p:nvSpPr>
        <p:spPr>
          <a:xfrm>
            <a:off x="2411591" y="3613461"/>
            <a:ext cx="2301411" cy="523220"/>
          </a:xfrm>
          <a:prstGeom prst="rect">
            <a:avLst/>
          </a:prstGeom>
          <a:noFill/>
        </p:spPr>
        <p:txBody>
          <a:bodyPr wrap="square" rtlCol="0">
            <a:spAutoFit/>
          </a:bodyPr>
          <a:lstStyle/>
          <a:p>
            <a:r>
              <a:rPr lang="en-US" altLang="zh-CN" sz="2800" dirty="0">
                <a:solidFill>
                  <a:schemeClr val="bg1"/>
                </a:solidFill>
                <a:latin typeface="Times New Roman" panose="02020603050405020304" pitchFamily="18" charset="0"/>
                <a:cs typeface="Times New Roman" panose="02020603050405020304" pitchFamily="18" charset="0"/>
              </a:rPr>
              <a:t>Feedthrough</a:t>
            </a:r>
            <a:endParaRPr lang="zh-CN" altLang="en-US" sz="2800" dirty="0">
              <a:solidFill>
                <a:schemeClr val="bg1"/>
              </a:solidFill>
              <a:latin typeface="Times New Roman" panose="02020603050405020304" pitchFamily="18" charset="0"/>
              <a:cs typeface="Times New Roman" panose="02020603050405020304" pitchFamily="18" charset="0"/>
            </a:endParaRPr>
          </a:p>
        </p:txBody>
      </p:sp>
      <p:pic>
        <p:nvPicPr>
          <p:cNvPr id="13" name="图片 12">
            <a:extLst>
              <a:ext uri="{FF2B5EF4-FFF2-40B4-BE49-F238E27FC236}">
                <a16:creationId xmlns:a16="http://schemas.microsoft.com/office/drawing/2014/main" id="{0F588B11-F193-4799-89DC-FE9E9D3B30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1599" t="23610" r="20313" b="19202"/>
          <a:stretch>
            <a:fillRect/>
          </a:stretch>
        </p:blipFill>
        <p:spPr bwMode="auto">
          <a:xfrm>
            <a:off x="5527496" y="1099815"/>
            <a:ext cx="4252913"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内容占位符 4">
            <a:extLst>
              <a:ext uri="{FF2B5EF4-FFF2-40B4-BE49-F238E27FC236}">
                <a16:creationId xmlns:a16="http://schemas.microsoft.com/office/drawing/2014/main" id="{583206E7-0798-4FCE-8B7C-F7045C2ED701}"/>
              </a:ext>
            </a:extLst>
          </p:cNvPr>
          <p:cNvPicPr>
            <a:picLocks noGrp="1" noChangeAspect="1"/>
          </p:cNvPicPr>
          <p:nvPr/>
        </p:nvPicPr>
        <p:blipFill rotWithShape="1">
          <a:blip r:embed="rId5" cstate="print">
            <a:extLst>
              <a:ext uri="{28A0092B-C50C-407E-A947-70E740481C1C}">
                <a14:useLocalDpi xmlns:a14="http://schemas.microsoft.com/office/drawing/2010/main" val="0"/>
              </a:ext>
            </a:extLst>
          </a:blip>
          <a:srcRect l="17291" t="12786" r="20833" b="13128"/>
          <a:stretch/>
        </p:blipFill>
        <p:spPr>
          <a:xfrm>
            <a:off x="658128" y="4226337"/>
            <a:ext cx="2044557" cy="1344833"/>
          </a:xfrm>
          <a:prstGeom prst="rect">
            <a:avLst/>
          </a:prstGeom>
        </p:spPr>
      </p:pic>
      <p:pic>
        <p:nvPicPr>
          <p:cNvPr id="15" name="Picture 5">
            <a:extLst>
              <a:ext uri="{FF2B5EF4-FFF2-40B4-BE49-F238E27FC236}">
                <a16:creationId xmlns:a16="http://schemas.microsoft.com/office/drawing/2014/main" id="{2D6F7D35-CF2E-48D1-9622-9D5776FAAA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2277" t="22917" r="58260" b="17361"/>
          <a:stretch>
            <a:fillRect/>
          </a:stretch>
        </p:blipFill>
        <p:spPr bwMode="auto">
          <a:xfrm>
            <a:off x="2668444" y="4236611"/>
            <a:ext cx="2044558" cy="133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a:extLst>
              <a:ext uri="{FF2B5EF4-FFF2-40B4-BE49-F238E27FC236}">
                <a16:creationId xmlns:a16="http://schemas.microsoft.com/office/drawing/2014/main" id="{4EA39813-0543-4983-82A5-12E70D09BDC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32675" t="24477" r="16138" b="25401"/>
          <a:stretch>
            <a:fillRect/>
          </a:stretch>
        </p:blipFill>
        <p:spPr bwMode="auto">
          <a:xfrm>
            <a:off x="4653488" y="4166537"/>
            <a:ext cx="2545589" cy="1402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099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869560DC-535A-4147-BEF1-14AB5994CDAA}"/>
              </a:ext>
            </a:extLst>
          </p:cNvPr>
          <p:cNvSpPr/>
          <p:nvPr/>
        </p:nvSpPr>
        <p:spPr>
          <a:xfrm>
            <a:off x="8109894" y="1416000"/>
            <a:ext cx="2157573" cy="852755"/>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FAEFD6C6-CF4A-465E-91F7-52696609F15D}"/>
              </a:ext>
            </a:extLst>
          </p:cNvPr>
          <p:cNvSpPr/>
          <p:nvPr/>
        </p:nvSpPr>
        <p:spPr>
          <a:xfrm>
            <a:off x="4731249" y="1059313"/>
            <a:ext cx="2157573" cy="852755"/>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EE34F7DA-CF9F-4C11-BE02-EC4A95A5C4A0}"/>
              </a:ext>
            </a:extLst>
          </p:cNvPr>
          <p:cNvSpPr/>
          <p:nvPr/>
        </p:nvSpPr>
        <p:spPr>
          <a:xfrm>
            <a:off x="1402422" y="1536364"/>
            <a:ext cx="2157573" cy="852755"/>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a:extLst>
              <a:ext uri="{FF2B5EF4-FFF2-40B4-BE49-F238E27FC236}">
                <a16:creationId xmlns:a16="http://schemas.microsoft.com/office/drawing/2014/main" id="{920BD1EA-F247-4648-A0D5-746E53927859}"/>
              </a:ext>
            </a:extLst>
          </p:cNvPr>
          <p:cNvSpPr/>
          <p:nvPr/>
        </p:nvSpPr>
        <p:spPr>
          <a:xfrm>
            <a:off x="1392625" y="3607168"/>
            <a:ext cx="2157573" cy="852755"/>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t>陶瓷金属化技术</a:t>
            </a:r>
          </a:p>
        </p:txBody>
      </p:sp>
      <p:sp>
        <p:nvSpPr>
          <p:cNvPr id="11" name="矩形: 圆角 10">
            <a:extLst>
              <a:ext uri="{FF2B5EF4-FFF2-40B4-BE49-F238E27FC236}">
                <a16:creationId xmlns:a16="http://schemas.microsoft.com/office/drawing/2014/main" id="{D747451F-E3C9-44B0-AF7D-4E37C133D298}"/>
              </a:ext>
            </a:extLst>
          </p:cNvPr>
          <p:cNvSpPr/>
          <p:nvPr/>
        </p:nvSpPr>
        <p:spPr>
          <a:xfrm>
            <a:off x="8109893" y="3653463"/>
            <a:ext cx="2157573" cy="852755"/>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t>电镀技术</a:t>
            </a:r>
          </a:p>
        </p:txBody>
      </p:sp>
      <p:sp>
        <p:nvSpPr>
          <p:cNvPr id="12" name="文本框 11">
            <a:extLst>
              <a:ext uri="{FF2B5EF4-FFF2-40B4-BE49-F238E27FC236}">
                <a16:creationId xmlns:a16="http://schemas.microsoft.com/office/drawing/2014/main" id="{7F0F6EF3-14DA-4572-A34C-4EE812B16A13}"/>
              </a:ext>
            </a:extLst>
          </p:cNvPr>
          <p:cNvSpPr txBox="1"/>
          <p:nvPr/>
        </p:nvSpPr>
        <p:spPr>
          <a:xfrm>
            <a:off x="4916184" y="947081"/>
            <a:ext cx="2059968" cy="1077218"/>
          </a:xfrm>
          <a:prstGeom prst="rect">
            <a:avLst/>
          </a:prstGeom>
          <a:noFill/>
        </p:spPr>
        <p:txBody>
          <a:bodyPr wrap="square" rtlCol="0">
            <a:spAutoFit/>
          </a:bodyPr>
          <a:lstStyle/>
          <a:p>
            <a:r>
              <a:rPr lang="zh-CN" altLang="en-US" sz="3200" dirty="0"/>
              <a:t>微波传输仿真技术</a:t>
            </a:r>
          </a:p>
        </p:txBody>
      </p:sp>
      <p:sp>
        <p:nvSpPr>
          <p:cNvPr id="13" name="文本框 12">
            <a:extLst>
              <a:ext uri="{FF2B5EF4-FFF2-40B4-BE49-F238E27FC236}">
                <a16:creationId xmlns:a16="http://schemas.microsoft.com/office/drawing/2014/main" id="{D535A26F-CFD8-4333-BF8F-C947B274A82F}"/>
              </a:ext>
            </a:extLst>
          </p:cNvPr>
          <p:cNvSpPr txBox="1"/>
          <p:nvPr/>
        </p:nvSpPr>
        <p:spPr>
          <a:xfrm>
            <a:off x="1548830" y="1622424"/>
            <a:ext cx="2059968" cy="646331"/>
          </a:xfrm>
          <a:prstGeom prst="rect">
            <a:avLst/>
          </a:prstGeom>
          <a:noFill/>
        </p:spPr>
        <p:txBody>
          <a:bodyPr wrap="square" rtlCol="0">
            <a:spAutoFit/>
          </a:bodyPr>
          <a:lstStyle/>
          <a:p>
            <a:r>
              <a:rPr lang="zh-CN" altLang="en-US" sz="3600" dirty="0"/>
              <a:t>机械设计</a:t>
            </a:r>
          </a:p>
        </p:txBody>
      </p:sp>
      <p:sp>
        <p:nvSpPr>
          <p:cNvPr id="16" name="文本框 15">
            <a:extLst>
              <a:ext uri="{FF2B5EF4-FFF2-40B4-BE49-F238E27FC236}">
                <a16:creationId xmlns:a16="http://schemas.microsoft.com/office/drawing/2014/main" id="{926930D6-8026-4D73-8951-6DD3EFDBEC6E}"/>
              </a:ext>
            </a:extLst>
          </p:cNvPr>
          <p:cNvSpPr txBox="1"/>
          <p:nvPr/>
        </p:nvSpPr>
        <p:spPr>
          <a:xfrm>
            <a:off x="8283538" y="1311901"/>
            <a:ext cx="1849348" cy="1077218"/>
          </a:xfrm>
          <a:prstGeom prst="rect">
            <a:avLst/>
          </a:prstGeom>
          <a:noFill/>
        </p:spPr>
        <p:txBody>
          <a:bodyPr wrap="square" rtlCol="0">
            <a:spAutoFit/>
          </a:bodyPr>
          <a:lstStyle/>
          <a:p>
            <a:pPr algn="ctr"/>
            <a:r>
              <a:rPr lang="zh-CN" altLang="en-US" sz="3200" dirty="0"/>
              <a:t>结构仿真技术</a:t>
            </a:r>
          </a:p>
        </p:txBody>
      </p:sp>
      <p:sp>
        <p:nvSpPr>
          <p:cNvPr id="17" name="矩形: 圆角 16">
            <a:extLst>
              <a:ext uri="{FF2B5EF4-FFF2-40B4-BE49-F238E27FC236}">
                <a16:creationId xmlns:a16="http://schemas.microsoft.com/office/drawing/2014/main" id="{2AA4AC74-6FBF-40BD-B967-D0D4403774F1}"/>
              </a:ext>
            </a:extLst>
          </p:cNvPr>
          <p:cNvSpPr/>
          <p:nvPr/>
        </p:nvSpPr>
        <p:spPr>
          <a:xfrm>
            <a:off x="2226518" y="5795322"/>
            <a:ext cx="2157573" cy="852755"/>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t>机加技术</a:t>
            </a:r>
          </a:p>
        </p:txBody>
      </p:sp>
      <p:sp>
        <p:nvSpPr>
          <p:cNvPr id="18" name="矩形: 圆角 17">
            <a:extLst>
              <a:ext uri="{FF2B5EF4-FFF2-40B4-BE49-F238E27FC236}">
                <a16:creationId xmlns:a16="http://schemas.microsoft.com/office/drawing/2014/main" id="{4CB29207-41D5-47E2-9687-C8840332D6F2}"/>
              </a:ext>
            </a:extLst>
          </p:cNvPr>
          <p:cNvSpPr/>
          <p:nvPr/>
        </p:nvSpPr>
        <p:spPr>
          <a:xfrm>
            <a:off x="7415505" y="5784403"/>
            <a:ext cx="2157573" cy="852755"/>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t>钎焊技术</a:t>
            </a:r>
          </a:p>
        </p:txBody>
      </p:sp>
      <p:sp>
        <p:nvSpPr>
          <p:cNvPr id="21" name="箭头: 右 20">
            <a:extLst>
              <a:ext uri="{FF2B5EF4-FFF2-40B4-BE49-F238E27FC236}">
                <a16:creationId xmlns:a16="http://schemas.microsoft.com/office/drawing/2014/main" id="{FD69296A-418C-4C3C-9F51-8702A2C6F175}"/>
              </a:ext>
            </a:extLst>
          </p:cNvPr>
          <p:cNvSpPr/>
          <p:nvPr/>
        </p:nvSpPr>
        <p:spPr>
          <a:xfrm>
            <a:off x="6898857" y="3805309"/>
            <a:ext cx="1211036" cy="394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箭头: 右 22">
            <a:extLst>
              <a:ext uri="{FF2B5EF4-FFF2-40B4-BE49-F238E27FC236}">
                <a16:creationId xmlns:a16="http://schemas.microsoft.com/office/drawing/2014/main" id="{3DB96A94-B274-4893-A9C7-ABDCA2AAE6D3}"/>
              </a:ext>
            </a:extLst>
          </p:cNvPr>
          <p:cNvSpPr/>
          <p:nvPr/>
        </p:nvSpPr>
        <p:spPr>
          <a:xfrm rot="19452167">
            <a:off x="6637224" y="2822990"/>
            <a:ext cx="1318097" cy="377566"/>
          </a:xfrm>
          <a:prstGeom prst="rightArrow">
            <a:avLst>
              <a:gd name="adj1" fmla="val 4738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箭头: 右 23">
            <a:extLst>
              <a:ext uri="{FF2B5EF4-FFF2-40B4-BE49-F238E27FC236}">
                <a16:creationId xmlns:a16="http://schemas.microsoft.com/office/drawing/2014/main" id="{9BE7BC12-875C-440D-AD61-833AFBBAF508}"/>
              </a:ext>
            </a:extLst>
          </p:cNvPr>
          <p:cNvSpPr/>
          <p:nvPr/>
        </p:nvSpPr>
        <p:spPr>
          <a:xfrm rot="16200000">
            <a:off x="5207503" y="2274437"/>
            <a:ext cx="1112597" cy="454901"/>
          </a:xfrm>
          <a:prstGeom prst="rightArrow">
            <a:avLst>
              <a:gd name="adj1" fmla="val 3612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箭头: 右 24">
            <a:extLst>
              <a:ext uri="{FF2B5EF4-FFF2-40B4-BE49-F238E27FC236}">
                <a16:creationId xmlns:a16="http://schemas.microsoft.com/office/drawing/2014/main" id="{02F61A0C-AFEA-42F6-A492-B49AB2AF2508}"/>
              </a:ext>
            </a:extLst>
          </p:cNvPr>
          <p:cNvSpPr/>
          <p:nvPr/>
        </p:nvSpPr>
        <p:spPr>
          <a:xfrm rot="13034078">
            <a:off x="3833582" y="2822990"/>
            <a:ext cx="1318097" cy="377566"/>
          </a:xfrm>
          <a:prstGeom prst="rightArrow">
            <a:avLst>
              <a:gd name="adj1" fmla="val 4738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箭头: 右 25">
            <a:extLst>
              <a:ext uri="{FF2B5EF4-FFF2-40B4-BE49-F238E27FC236}">
                <a16:creationId xmlns:a16="http://schemas.microsoft.com/office/drawing/2014/main" id="{0D147FE0-5A10-46E5-84B3-28A7809FF37A}"/>
              </a:ext>
            </a:extLst>
          </p:cNvPr>
          <p:cNvSpPr/>
          <p:nvPr/>
        </p:nvSpPr>
        <p:spPr>
          <a:xfrm rot="10800000">
            <a:off x="3560233" y="3805309"/>
            <a:ext cx="1211036" cy="394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右 26">
            <a:extLst>
              <a:ext uri="{FF2B5EF4-FFF2-40B4-BE49-F238E27FC236}">
                <a16:creationId xmlns:a16="http://schemas.microsoft.com/office/drawing/2014/main" id="{6C3D11AB-3E12-4A79-9677-C3238EBEF4A7}"/>
              </a:ext>
            </a:extLst>
          </p:cNvPr>
          <p:cNvSpPr/>
          <p:nvPr/>
        </p:nvSpPr>
        <p:spPr>
          <a:xfrm rot="3135085">
            <a:off x="6283303" y="5018518"/>
            <a:ext cx="1211036" cy="394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右 27">
            <a:extLst>
              <a:ext uri="{FF2B5EF4-FFF2-40B4-BE49-F238E27FC236}">
                <a16:creationId xmlns:a16="http://schemas.microsoft.com/office/drawing/2014/main" id="{D9275AE4-9040-49E4-B99C-F0893994FCEB}"/>
              </a:ext>
            </a:extLst>
          </p:cNvPr>
          <p:cNvSpPr/>
          <p:nvPr/>
        </p:nvSpPr>
        <p:spPr>
          <a:xfrm rot="7772452">
            <a:off x="4227601" y="4984518"/>
            <a:ext cx="1211036" cy="394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a16="http://schemas.microsoft.com/office/drawing/2014/main" id="{AC38741D-8112-49D0-A99E-002C185D639D}"/>
              </a:ext>
            </a:extLst>
          </p:cNvPr>
          <p:cNvSpPr/>
          <p:nvPr/>
        </p:nvSpPr>
        <p:spPr>
          <a:xfrm>
            <a:off x="4761234" y="3052691"/>
            <a:ext cx="2250040" cy="1860896"/>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latin typeface="华文楷体" panose="02010600040101010101" pitchFamily="2" charset="-122"/>
                <a:ea typeface="华文楷体" panose="02010600040101010101" pitchFamily="2" charset="-122"/>
              </a:rPr>
              <a:t>产品涉及技术领域</a:t>
            </a:r>
          </a:p>
          <a:p>
            <a:pPr algn="ctr"/>
            <a:endParaRPr lang="zh-CN" altLang="en-US" dirty="0"/>
          </a:p>
        </p:txBody>
      </p:sp>
    </p:spTree>
    <p:extLst>
      <p:ext uri="{BB962C8B-B14F-4D97-AF65-F5344CB8AC3E}">
        <p14:creationId xmlns:p14="http://schemas.microsoft.com/office/powerpoint/2010/main" val="1616893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B365DF94-1FB9-40C3-B501-C58353A248B6}"/>
              </a:ext>
            </a:extLst>
          </p:cNvPr>
          <p:cNvSpPr>
            <a:spLocks noGrp="1"/>
          </p:cNvSpPr>
          <p:nvPr>
            <p:ph type="body" sz="half" idx="2"/>
          </p:nvPr>
        </p:nvSpPr>
        <p:spPr>
          <a:xfrm>
            <a:off x="452062" y="308225"/>
            <a:ext cx="9692591" cy="691660"/>
          </a:xfrm>
        </p:spPr>
        <p:txBody>
          <a:bodyPr>
            <a:normAutofit fontScale="92500" lnSpcReduction="10000"/>
          </a:bodyPr>
          <a:lstStyle/>
          <a:p>
            <a:r>
              <a:rPr lang="zh-CN" altLang="en-US" sz="4800" b="1" dirty="0">
                <a:solidFill>
                  <a:schemeClr val="bg1"/>
                </a:solidFill>
                <a:latin typeface="华文楷体" panose="02010600040101010101" pitchFamily="2" charset="-122"/>
                <a:ea typeface="华文楷体" panose="02010600040101010101" pitchFamily="2" charset="-122"/>
              </a:rPr>
              <a:t>产品研制案例</a:t>
            </a:r>
          </a:p>
        </p:txBody>
      </p:sp>
      <p:sp>
        <p:nvSpPr>
          <p:cNvPr id="4" name="文本框 3">
            <a:extLst>
              <a:ext uri="{FF2B5EF4-FFF2-40B4-BE49-F238E27FC236}">
                <a16:creationId xmlns:a16="http://schemas.microsoft.com/office/drawing/2014/main" id="{417D205C-12A0-450B-97AB-5E200A69E646}"/>
              </a:ext>
            </a:extLst>
          </p:cNvPr>
          <p:cNvSpPr txBox="1"/>
          <p:nvPr/>
        </p:nvSpPr>
        <p:spPr>
          <a:xfrm>
            <a:off x="808909" y="993890"/>
            <a:ext cx="11037194" cy="3539430"/>
          </a:xfrm>
          <a:prstGeom prst="rect">
            <a:avLst/>
          </a:prstGeom>
          <a:noFill/>
        </p:spPr>
        <p:txBody>
          <a:bodyPr wrap="square" rtlCol="0">
            <a:spAutoFit/>
          </a:bodyPr>
          <a:lstStyle/>
          <a:p>
            <a:r>
              <a:rPr lang="en-US" altLang="zh-CN" sz="2800" dirty="0" err="1">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BEPCⅡ</a:t>
            </a:r>
            <a:r>
              <a:rPr lang="zh-CN" altLang="en-US" sz="2800" dirty="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用横向反馈</a:t>
            </a:r>
            <a:r>
              <a:rPr lang="en-US" altLang="zh-CN" sz="2800" dirty="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Kicker</a:t>
            </a:r>
            <a:r>
              <a:rPr lang="zh-CN" altLang="en-US" sz="2800" dirty="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的</a:t>
            </a:r>
            <a:r>
              <a:rPr lang="en-US" altLang="zh-CN" sz="2800" dirty="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Feedthrough</a:t>
            </a:r>
            <a:r>
              <a:rPr lang="zh-CN" altLang="en-US" sz="2800" dirty="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，设计初考虑水冷效果，设计结构如下图</a:t>
            </a:r>
            <a:r>
              <a:rPr lang="en-US" altLang="zh-CN" sz="2800" dirty="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1</a:t>
            </a:r>
            <a:r>
              <a:rPr lang="zh-CN" altLang="en-US" sz="2800" dirty="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，在极限真空测试和水压测试时发现极限真空满足要求，水压测试</a:t>
            </a:r>
            <a:r>
              <a:rPr lang="en-US" altLang="zh-CN" sz="2800" dirty="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10Kg</a:t>
            </a:r>
            <a:r>
              <a:rPr lang="zh-CN" altLang="en-US" sz="2800" dirty="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后半小时系统漏率由</a:t>
            </a:r>
            <a:r>
              <a:rPr lang="en-US" altLang="zh-CN" sz="2800" dirty="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1E-12mbar.l/s</a:t>
            </a:r>
            <a:r>
              <a:rPr lang="zh-CN" altLang="en-US" sz="2800" dirty="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变为</a:t>
            </a:r>
            <a:r>
              <a:rPr lang="en-US" altLang="zh-CN" sz="2800" dirty="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5E-7mbar.l/s</a:t>
            </a:r>
            <a:r>
              <a:rPr lang="zh-CN" altLang="en-US" sz="2800" dirty="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，并有持续变差的倾向。后来方案改为图</a:t>
            </a:r>
            <a:r>
              <a:rPr lang="en-US" altLang="zh-CN" sz="2800" dirty="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2</a:t>
            </a:r>
            <a:r>
              <a:rPr lang="zh-CN" altLang="en-US" sz="2800" dirty="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所示，以上情况仍有发生，但是情况有所转变，极限压力测试后</a:t>
            </a:r>
            <a:r>
              <a:rPr lang="en-US" altLang="zh-CN" sz="2800" dirty="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24</a:t>
            </a:r>
            <a:r>
              <a:rPr lang="zh-CN" altLang="en-US" sz="2800" dirty="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小时，极限漏率可以恢复到初始状态。将有问题的</a:t>
            </a:r>
            <a:r>
              <a:rPr lang="en-US" altLang="zh-CN" sz="2800" dirty="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Feedthrough</a:t>
            </a:r>
            <a:r>
              <a:rPr lang="zh-CN" altLang="en-US" sz="2800" dirty="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解剖并做电镜分析，有一块样片发现反应层较深，并且可伐出现晶界裂纹现象。在做以上实验同时我们又做了第三种结构的</a:t>
            </a:r>
            <a:r>
              <a:rPr lang="en-US" altLang="zh-CN" sz="2800" dirty="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Feedthrough</a:t>
            </a:r>
            <a:r>
              <a:rPr lang="zh-CN" altLang="en-US" sz="2800" dirty="0">
                <a:solidFill>
                  <a:schemeClr val="bg1"/>
                </a:solidFill>
                <a:latin typeface="华文楷体" panose="02010600040101010101" pitchFamily="2" charset="-122"/>
                <a:ea typeface="华文楷体" panose="02010600040101010101" pitchFamily="2" charset="-122"/>
                <a:cs typeface="Times New Roman" panose="02020603050405020304" pitchFamily="18" charset="0"/>
              </a:rPr>
              <a:t>，目前正在进行试验验证。</a:t>
            </a:r>
          </a:p>
        </p:txBody>
      </p:sp>
    </p:spTree>
    <p:extLst>
      <p:ext uri="{BB962C8B-B14F-4D97-AF65-F5344CB8AC3E}">
        <p14:creationId xmlns:p14="http://schemas.microsoft.com/office/powerpoint/2010/main" val="1699381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B925A18-2FBE-4995-941E-AEAF83A304C7}"/>
              </a:ext>
            </a:extLst>
          </p:cNvPr>
          <p:cNvPicPr>
            <a:picLocks noChangeAspect="1"/>
          </p:cNvPicPr>
          <p:nvPr/>
        </p:nvPicPr>
        <p:blipFill>
          <a:blip r:embed="rId2"/>
          <a:stretch>
            <a:fillRect/>
          </a:stretch>
        </p:blipFill>
        <p:spPr>
          <a:xfrm>
            <a:off x="9079217" y="40081"/>
            <a:ext cx="2794018" cy="2296607"/>
          </a:xfrm>
          <a:prstGeom prst="rect">
            <a:avLst/>
          </a:prstGeom>
        </p:spPr>
      </p:pic>
      <p:pic>
        <p:nvPicPr>
          <p:cNvPr id="5" name="图片 4">
            <a:extLst>
              <a:ext uri="{FF2B5EF4-FFF2-40B4-BE49-F238E27FC236}">
                <a16:creationId xmlns:a16="http://schemas.microsoft.com/office/drawing/2014/main" id="{A9963313-6680-4E78-A23C-B5B2DC0FB90B}"/>
              </a:ext>
            </a:extLst>
          </p:cNvPr>
          <p:cNvPicPr>
            <a:picLocks noChangeAspect="1"/>
          </p:cNvPicPr>
          <p:nvPr/>
        </p:nvPicPr>
        <p:blipFill>
          <a:blip r:embed="rId3"/>
          <a:stretch>
            <a:fillRect/>
          </a:stretch>
        </p:blipFill>
        <p:spPr>
          <a:xfrm>
            <a:off x="9079217" y="2336688"/>
            <a:ext cx="2794018" cy="2296607"/>
          </a:xfrm>
          <a:prstGeom prst="rect">
            <a:avLst/>
          </a:prstGeom>
        </p:spPr>
      </p:pic>
      <p:pic>
        <p:nvPicPr>
          <p:cNvPr id="6" name="图片 5">
            <a:extLst>
              <a:ext uri="{FF2B5EF4-FFF2-40B4-BE49-F238E27FC236}">
                <a16:creationId xmlns:a16="http://schemas.microsoft.com/office/drawing/2014/main" id="{6063F28E-904D-4B05-8DA1-47549D196EB4}"/>
              </a:ext>
            </a:extLst>
          </p:cNvPr>
          <p:cNvPicPr>
            <a:picLocks noChangeAspect="1"/>
          </p:cNvPicPr>
          <p:nvPr/>
        </p:nvPicPr>
        <p:blipFill>
          <a:blip r:embed="rId4"/>
          <a:stretch>
            <a:fillRect/>
          </a:stretch>
        </p:blipFill>
        <p:spPr>
          <a:xfrm>
            <a:off x="9079217" y="4633295"/>
            <a:ext cx="2794018" cy="2069419"/>
          </a:xfrm>
          <a:prstGeom prst="rect">
            <a:avLst/>
          </a:prstGeom>
        </p:spPr>
      </p:pic>
      <p:sp>
        <p:nvSpPr>
          <p:cNvPr id="7" name="文本框 6">
            <a:extLst>
              <a:ext uri="{FF2B5EF4-FFF2-40B4-BE49-F238E27FC236}">
                <a16:creationId xmlns:a16="http://schemas.microsoft.com/office/drawing/2014/main" id="{D856F069-0D3E-422B-9B92-80BED08EE35F}"/>
              </a:ext>
            </a:extLst>
          </p:cNvPr>
          <p:cNvSpPr txBox="1"/>
          <p:nvPr/>
        </p:nvSpPr>
        <p:spPr>
          <a:xfrm>
            <a:off x="8350068" y="4491232"/>
            <a:ext cx="553998" cy="2522147"/>
          </a:xfrm>
          <a:prstGeom prst="rect">
            <a:avLst/>
          </a:prstGeom>
          <a:noFill/>
        </p:spPr>
        <p:txBody>
          <a:bodyPr vert="eaVert" wrap="square" rtlCol="0">
            <a:spAutoFit/>
          </a:bodyPr>
          <a:lstStyle/>
          <a:p>
            <a:r>
              <a:rPr lang="zh-CN" altLang="en-US" sz="2400" dirty="0">
                <a:solidFill>
                  <a:schemeClr val="bg1"/>
                </a:solidFill>
                <a:latin typeface="华文楷体" panose="02010600040101010101" pitchFamily="2" charset="-122"/>
                <a:ea typeface="华文楷体" panose="02010600040101010101" pitchFamily="2" charset="-122"/>
              </a:rPr>
              <a:t>非正常焊接面</a:t>
            </a:r>
          </a:p>
        </p:txBody>
      </p:sp>
      <p:sp>
        <p:nvSpPr>
          <p:cNvPr id="8" name="文本框 7">
            <a:extLst>
              <a:ext uri="{FF2B5EF4-FFF2-40B4-BE49-F238E27FC236}">
                <a16:creationId xmlns:a16="http://schemas.microsoft.com/office/drawing/2014/main" id="{E6818B8F-ADF0-4EC2-A754-5D251EDA9D14}"/>
              </a:ext>
            </a:extLst>
          </p:cNvPr>
          <p:cNvSpPr txBox="1"/>
          <p:nvPr/>
        </p:nvSpPr>
        <p:spPr>
          <a:xfrm>
            <a:off x="8308258" y="2172001"/>
            <a:ext cx="553998" cy="2522147"/>
          </a:xfrm>
          <a:prstGeom prst="rect">
            <a:avLst/>
          </a:prstGeom>
          <a:noFill/>
        </p:spPr>
        <p:txBody>
          <a:bodyPr vert="eaVert" wrap="square" rtlCol="0">
            <a:spAutoFit/>
          </a:bodyPr>
          <a:lstStyle/>
          <a:p>
            <a:r>
              <a:rPr lang="zh-CN" altLang="en-US" sz="2400" dirty="0">
                <a:solidFill>
                  <a:schemeClr val="bg1"/>
                </a:solidFill>
                <a:latin typeface="华文楷体" panose="02010600040101010101" pitchFamily="2" charset="-122"/>
                <a:ea typeface="华文楷体" panose="02010600040101010101" pitchFamily="2" charset="-122"/>
              </a:rPr>
              <a:t>正常焊接面</a:t>
            </a:r>
          </a:p>
        </p:txBody>
      </p:sp>
      <p:sp>
        <p:nvSpPr>
          <p:cNvPr id="9" name="文本框 8">
            <a:extLst>
              <a:ext uri="{FF2B5EF4-FFF2-40B4-BE49-F238E27FC236}">
                <a16:creationId xmlns:a16="http://schemas.microsoft.com/office/drawing/2014/main" id="{466BB89F-AEA4-4ED9-9C82-A3FD9D230EFD}"/>
              </a:ext>
            </a:extLst>
          </p:cNvPr>
          <p:cNvSpPr txBox="1"/>
          <p:nvPr/>
        </p:nvSpPr>
        <p:spPr>
          <a:xfrm>
            <a:off x="8228016" y="33738"/>
            <a:ext cx="553998" cy="2515455"/>
          </a:xfrm>
          <a:prstGeom prst="rect">
            <a:avLst/>
          </a:prstGeom>
          <a:noFill/>
        </p:spPr>
        <p:txBody>
          <a:bodyPr vert="eaVert" wrap="square" rtlCol="0">
            <a:spAutoFit/>
          </a:bodyPr>
          <a:lstStyle/>
          <a:p>
            <a:r>
              <a:rPr lang="zh-CN" altLang="en-US" sz="2400" dirty="0">
                <a:solidFill>
                  <a:schemeClr val="bg1"/>
                </a:solidFill>
                <a:latin typeface="华文楷体" panose="02010600040101010101" pitchFamily="2" charset="-122"/>
                <a:ea typeface="华文楷体" panose="02010600040101010101" pitchFamily="2" charset="-122"/>
              </a:rPr>
              <a:t>正常焊接面</a:t>
            </a:r>
          </a:p>
        </p:txBody>
      </p:sp>
      <p:sp>
        <p:nvSpPr>
          <p:cNvPr id="10" name="文本框 9">
            <a:extLst>
              <a:ext uri="{FF2B5EF4-FFF2-40B4-BE49-F238E27FC236}">
                <a16:creationId xmlns:a16="http://schemas.microsoft.com/office/drawing/2014/main" id="{B3F437D3-4D35-4722-B699-A86A4421F506}"/>
              </a:ext>
            </a:extLst>
          </p:cNvPr>
          <p:cNvSpPr txBox="1"/>
          <p:nvPr/>
        </p:nvSpPr>
        <p:spPr>
          <a:xfrm>
            <a:off x="1244005" y="99703"/>
            <a:ext cx="935665" cy="369332"/>
          </a:xfrm>
          <a:prstGeom prst="rect">
            <a:avLst/>
          </a:prstGeom>
          <a:noFill/>
        </p:spPr>
        <p:txBody>
          <a:bodyPr wrap="square" rtlCol="0">
            <a:spAutoFit/>
          </a:bodyPr>
          <a:lstStyle/>
          <a:p>
            <a:r>
              <a:rPr lang="zh-CN" altLang="en-US" dirty="0">
                <a:solidFill>
                  <a:schemeClr val="bg1"/>
                </a:solidFill>
              </a:rPr>
              <a:t>方案一</a:t>
            </a:r>
          </a:p>
        </p:txBody>
      </p:sp>
      <p:sp>
        <p:nvSpPr>
          <p:cNvPr id="11" name="文本框 10">
            <a:extLst>
              <a:ext uri="{FF2B5EF4-FFF2-40B4-BE49-F238E27FC236}">
                <a16:creationId xmlns:a16="http://schemas.microsoft.com/office/drawing/2014/main" id="{4208F298-59B7-4F0B-94C1-8889AA57147D}"/>
              </a:ext>
            </a:extLst>
          </p:cNvPr>
          <p:cNvSpPr txBox="1"/>
          <p:nvPr/>
        </p:nvSpPr>
        <p:spPr>
          <a:xfrm>
            <a:off x="4680789" y="251237"/>
            <a:ext cx="1237723" cy="369332"/>
          </a:xfrm>
          <a:prstGeom prst="rect">
            <a:avLst/>
          </a:prstGeom>
          <a:noFill/>
        </p:spPr>
        <p:txBody>
          <a:bodyPr wrap="square" rtlCol="0">
            <a:spAutoFit/>
          </a:bodyPr>
          <a:lstStyle/>
          <a:p>
            <a:r>
              <a:rPr lang="zh-CN" altLang="en-US" dirty="0">
                <a:solidFill>
                  <a:schemeClr val="bg1"/>
                </a:solidFill>
              </a:rPr>
              <a:t>局部视图</a:t>
            </a:r>
          </a:p>
        </p:txBody>
      </p:sp>
      <p:sp>
        <p:nvSpPr>
          <p:cNvPr id="12" name="文本框 11">
            <a:extLst>
              <a:ext uri="{FF2B5EF4-FFF2-40B4-BE49-F238E27FC236}">
                <a16:creationId xmlns:a16="http://schemas.microsoft.com/office/drawing/2014/main" id="{C3148578-A77C-4CD5-8CB2-C7B4E4D1AAE9}"/>
              </a:ext>
            </a:extLst>
          </p:cNvPr>
          <p:cNvSpPr txBox="1"/>
          <p:nvPr/>
        </p:nvSpPr>
        <p:spPr>
          <a:xfrm>
            <a:off x="1244005" y="2321477"/>
            <a:ext cx="935665" cy="369332"/>
          </a:xfrm>
          <a:prstGeom prst="rect">
            <a:avLst/>
          </a:prstGeom>
          <a:noFill/>
        </p:spPr>
        <p:txBody>
          <a:bodyPr wrap="square" rtlCol="0">
            <a:spAutoFit/>
          </a:bodyPr>
          <a:lstStyle/>
          <a:p>
            <a:r>
              <a:rPr lang="zh-CN" altLang="en-US" dirty="0">
                <a:solidFill>
                  <a:schemeClr val="bg1"/>
                </a:solidFill>
              </a:rPr>
              <a:t>方案二</a:t>
            </a:r>
          </a:p>
        </p:txBody>
      </p:sp>
      <p:sp>
        <p:nvSpPr>
          <p:cNvPr id="16" name="文本框 15">
            <a:extLst>
              <a:ext uri="{FF2B5EF4-FFF2-40B4-BE49-F238E27FC236}">
                <a16:creationId xmlns:a16="http://schemas.microsoft.com/office/drawing/2014/main" id="{283D2F25-F9C6-4DF4-B0C8-1EEF898F20B4}"/>
              </a:ext>
            </a:extLst>
          </p:cNvPr>
          <p:cNvSpPr txBox="1"/>
          <p:nvPr/>
        </p:nvSpPr>
        <p:spPr>
          <a:xfrm>
            <a:off x="1299896" y="4388976"/>
            <a:ext cx="935665" cy="369332"/>
          </a:xfrm>
          <a:prstGeom prst="rect">
            <a:avLst/>
          </a:prstGeom>
          <a:noFill/>
        </p:spPr>
        <p:txBody>
          <a:bodyPr wrap="square" rtlCol="0">
            <a:spAutoFit/>
          </a:bodyPr>
          <a:lstStyle/>
          <a:p>
            <a:r>
              <a:rPr lang="zh-CN" altLang="en-US" dirty="0">
                <a:solidFill>
                  <a:schemeClr val="bg1"/>
                </a:solidFill>
              </a:rPr>
              <a:t>方案三</a:t>
            </a:r>
          </a:p>
        </p:txBody>
      </p:sp>
      <p:pic>
        <p:nvPicPr>
          <p:cNvPr id="1026" name="图片 8">
            <a:extLst>
              <a:ext uri="{FF2B5EF4-FFF2-40B4-BE49-F238E27FC236}">
                <a16:creationId xmlns:a16="http://schemas.microsoft.com/office/drawing/2014/main" id="{0F1FF1F6-579E-4847-95E9-CB7F8D13B2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5826" t="23126" r="13751" b="9850"/>
          <a:stretch>
            <a:fillRect/>
          </a:stretch>
        </p:blipFill>
        <p:spPr bwMode="auto">
          <a:xfrm>
            <a:off x="562195" y="2690809"/>
            <a:ext cx="2251715" cy="168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图片 10">
            <a:extLst>
              <a:ext uri="{FF2B5EF4-FFF2-40B4-BE49-F238E27FC236}">
                <a16:creationId xmlns:a16="http://schemas.microsoft.com/office/drawing/2014/main" id="{99DDD6A8-98C9-4B5D-8820-19B0382FC5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5235" t="17345" r="13541" b="11349"/>
          <a:stretch>
            <a:fillRect/>
          </a:stretch>
        </p:blipFill>
        <p:spPr bwMode="auto">
          <a:xfrm>
            <a:off x="756587" y="555453"/>
            <a:ext cx="2022284" cy="168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图片 9">
            <a:extLst>
              <a:ext uri="{FF2B5EF4-FFF2-40B4-BE49-F238E27FC236}">
                <a16:creationId xmlns:a16="http://schemas.microsoft.com/office/drawing/2014/main" id="{A6D0D5C2-EE68-4A1F-99BC-CA28251A99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8600" t="23126" r="15199" b="10921"/>
          <a:stretch>
            <a:fillRect/>
          </a:stretch>
        </p:blipFill>
        <p:spPr bwMode="auto">
          <a:xfrm>
            <a:off x="578308" y="4774406"/>
            <a:ext cx="24257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0">
            <a:extLst>
              <a:ext uri="{FF2B5EF4-FFF2-40B4-BE49-F238E27FC236}">
                <a16:creationId xmlns:a16="http://schemas.microsoft.com/office/drawing/2014/main" id="{B59E5CDA-7F70-42C8-9961-A8070436D2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303" t="35699" r="42351" b="11349"/>
          <a:stretch/>
        </p:blipFill>
        <p:spPr bwMode="auto">
          <a:xfrm>
            <a:off x="3378072" y="746572"/>
            <a:ext cx="2361223" cy="357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8">
            <a:extLst>
              <a:ext uri="{FF2B5EF4-FFF2-40B4-BE49-F238E27FC236}">
                <a16:creationId xmlns:a16="http://schemas.microsoft.com/office/drawing/2014/main" id="{D38D3EE9-E830-41E0-9FA8-6DECA58DE1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395" t="38683" r="46247" b="9850"/>
          <a:stretch/>
        </p:blipFill>
        <p:spPr bwMode="auto">
          <a:xfrm>
            <a:off x="5739295" y="754632"/>
            <a:ext cx="2251715" cy="3589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9">
            <a:extLst>
              <a:ext uri="{FF2B5EF4-FFF2-40B4-BE49-F238E27FC236}">
                <a16:creationId xmlns:a16="http://schemas.microsoft.com/office/drawing/2014/main" id="{1FB48EB5-686C-4D98-8382-4FF7C8D5B64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600" t="44559" r="44691" b="10921"/>
          <a:stretch/>
        </p:blipFill>
        <p:spPr bwMode="auto">
          <a:xfrm rot="5400000">
            <a:off x="4444289" y="3295946"/>
            <a:ext cx="2522146" cy="457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466816"/>
      </p:ext>
    </p:extLst>
  </p:cSld>
  <p:clrMapOvr>
    <a:masterClrMapping/>
  </p:clrMapOvr>
</p:sld>
</file>

<file path=ppt/theme/theme1.xml><?xml version="1.0" encoding="utf-8"?>
<a:theme xmlns:a="http://schemas.openxmlformats.org/drawingml/2006/main" name="水汽尾迹">
  <a:themeElements>
    <a:clrScheme name="水汽尾迹">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水汽尾迹">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水汽尾迹">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TM04033937[[fn=水汽尾迹]]</Template>
  <TotalTime>414</TotalTime>
  <Words>871</Words>
  <Application>Microsoft Office PowerPoint</Application>
  <PresentationFormat>宽屏</PresentationFormat>
  <Paragraphs>54</Paragraphs>
  <Slides>13</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13</vt:i4>
      </vt:variant>
    </vt:vector>
  </HeadingPairs>
  <TitlesOfParts>
    <vt:vector size="20" baseType="lpstr">
      <vt:lpstr>华文楷体</vt:lpstr>
      <vt:lpstr>楷体</vt:lpstr>
      <vt:lpstr>宋体</vt:lpstr>
      <vt:lpstr>Arial</vt:lpstr>
      <vt:lpstr>Century Gothic</vt:lpstr>
      <vt:lpstr>Times New Roman</vt:lpstr>
      <vt:lpstr>水汽尾迹</vt:lpstr>
      <vt:lpstr>束测相关产品技术研究进展</vt:lpstr>
      <vt:lpstr>单位介绍 我所组建于1987年。军工代号“ 安徽901所” ，原国家主席、中央军委主席江泽民为我所亲笔题写所名：                      安徽华东光电技术研究所     现更名为安徽华东光电技术研究所有限公司，位于安徽省芜湖市国家高新技术开发区，是集国家重点实验室、国家工程实验室、国家工程技术中心等国家级创新平台于一身的国家级创新型企业。 </vt:lpstr>
      <vt:lpstr>专业方向</vt:lpstr>
      <vt:lpstr>基础条件</vt:lpstr>
      <vt:lpstr>外聘30多名外国专家担任兼职教授，定期来我所工作和技术指导； 在合肥工业大学合作建立光电技术研究院，为我们提供人才和技术支持； 与中科院近物所开展铌-不锈钢焊接实验，希望在超导腔氦夹克制造方面有所创新； 与上海应物所就不锈钢镀铜、陶瓷表面镀TiN、微波吸收材料等方面开展合作； 与高能所在高次模吸收器、X波段加速管等方面开展合作； 与乌克兰国家研究院材料问题研究所就微波吸收材料的研制开展技术合作； 与立陶宛维基托斯电子股份有限公司就大功率固态微波功率合成技术开展技术合作。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束测相关产品技术研究进展</dc:title>
  <dc:creator>王 昊</dc:creator>
  <cp:lastModifiedBy>王 昊</cp:lastModifiedBy>
  <cp:revision>27</cp:revision>
  <dcterms:created xsi:type="dcterms:W3CDTF">2019-11-16T08:06:58Z</dcterms:created>
  <dcterms:modified xsi:type="dcterms:W3CDTF">2019-11-18T02:33:15Z</dcterms:modified>
</cp:coreProperties>
</file>