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3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7" r:id="rId2"/>
    <p:sldId id="1089" r:id="rId3"/>
    <p:sldId id="1247" r:id="rId4"/>
    <p:sldId id="1248" r:id="rId5"/>
    <p:sldId id="1250" r:id="rId6"/>
    <p:sldId id="1252" r:id="rId7"/>
    <p:sldId id="1276" r:id="rId8"/>
    <p:sldId id="1320" r:id="rId9"/>
    <p:sldId id="1323" r:id="rId10"/>
    <p:sldId id="1255" r:id="rId11"/>
    <p:sldId id="1313" r:id="rId12"/>
    <p:sldId id="1258" r:id="rId13"/>
    <p:sldId id="1259" r:id="rId14"/>
    <p:sldId id="1260" r:id="rId15"/>
    <p:sldId id="1262" r:id="rId16"/>
    <p:sldId id="1315" r:id="rId17"/>
    <p:sldId id="1316" r:id="rId18"/>
    <p:sldId id="1264" r:id="rId19"/>
    <p:sldId id="1265" r:id="rId20"/>
    <p:sldId id="1266" r:id="rId21"/>
    <p:sldId id="1267" r:id="rId22"/>
    <p:sldId id="1318" r:id="rId23"/>
    <p:sldId id="1268" r:id="rId24"/>
    <p:sldId id="1314" r:id="rId25"/>
    <p:sldId id="1269" r:id="rId26"/>
    <p:sldId id="1271" r:id="rId27"/>
    <p:sldId id="1272" r:id="rId28"/>
    <p:sldId id="1270" r:id="rId29"/>
    <p:sldId id="1317" r:id="rId30"/>
    <p:sldId id="1301" r:id="rId31"/>
    <p:sldId id="1302" r:id="rId32"/>
    <p:sldId id="1305" r:id="rId33"/>
    <p:sldId id="1319" r:id="rId34"/>
    <p:sldId id="1321" r:id="rId35"/>
    <p:sldId id="1298" r:id="rId36"/>
    <p:sldId id="1299" r:id="rId37"/>
    <p:sldId id="1300" r:id="rId38"/>
    <p:sldId id="1322" r:id="rId39"/>
    <p:sldId id="1306" r:id="rId40"/>
    <p:sldId id="616" r:id="rId41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44"/>
      <p:bold r:id="rId45"/>
    </p:embeddedFont>
    <p:embeddedFont>
      <p:font typeface="华文细黑" panose="02010600040101010101" pitchFamily="2" charset="-122"/>
      <p:regular r:id="rId46"/>
    </p:embeddedFont>
    <p:embeddedFont>
      <p:font typeface="Cambria Math" panose="02040503050406030204" pitchFamily="18" charset="0"/>
      <p:regular r:id="rId47"/>
    </p:embeddedFont>
    <p:embeddedFont>
      <p:font typeface="Arial Unicode MS" panose="020B0604020202020204" pitchFamily="34" charset="-122"/>
      <p:regular r:id="rId48"/>
    </p:embeddedFont>
    <p:embeddedFont>
      <p:font typeface="黑体" panose="02010609060101010101" pitchFamily="49" charset="-122"/>
      <p:regular r:id="rId49"/>
    </p:embeddedFont>
    <p:embeddedFont>
      <p:font typeface="Heiti SC Light" panose="02010600030101010101" charset="-122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D4FF"/>
    <a:srgbClr val="FF0000"/>
    <a:srgbClr val="006600"/>
    <a:srgbClr val="FF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8012" autoAdjust="0"/>
  </p:normalViewPr>
  <p:slideViewPr>
    <p:cSldViewPr>
      <p:cViewPr varScale="1">
        <p:scale>
          <a:sx n="69" d="100"/>
          <a:sy n="69" d="100"/>
        </p:scale>
        <p:origin x="-1434" y="-108"/>
      </p:cViewPr>
      <p:guideLst>
        <p:guide orient="horz" pos="2011"/>
        <p:guide pos="3022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116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099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6C7BCFE-C592-4BBD-B626-4DA87553FBC1}" type="datetime1">
              <a:rPr lang="zh-CN" altLang="en-US"/>
              <a:t>2019/11/19</a:t>
            </a:fld>
            <a:endParaRPr lang="en-US" sz="1200" dirty="0"/>
          </a:p>
        </p:txBody>
      </p:sp>
      <p:sp>
        <p:nvSpPr>
          <p:cNvPr id="5427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4101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单击此处编辑母版文本样式</a:t>
            </a:r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第二级</a:t>
            </a:r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第三级</a:t>
            </a:r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第四级</a:t>
            </a:r>
          </a:p>
          <a:p>
            <a:pPr eaLnBrk="0" hangingPunct="0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第五级</a:t>
            </a:r>
          </a:p>
        </p:txBody>
      </p:sp>
      <p:sp>
        <p:nvSpPr>
          <p:cNvPr id="4102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3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F34D6FF-168F-4B31-AA50-3D1EE386924D}" type="slidenum">
              <a:rPr lang="zh-CN" altLang="en-US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48172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34D6FF-168F-4B31-AA50-3D1EE386924D}" type="slidenum">
              <a:rPr lang="zh-CN" altLang="en-US" smtClean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A8118-E75C-4BEE-89CC-CBF6A9D130F8}" type="slidenum">
              <a:rPr lang="zh-CN" altLang="en-US" smtClean="0"/>
              <a:pPr>
                <a:defRPr/>
              </a:pPr>
              <a:t>‹#›</a:t>
            </a:fld>
            <a:r>
              <a:rPr lang="en-US" dirty="0" smtClean="0"/>
              <a:t>/40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59080" y="6539746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‹#›</a:t>
            </a:fld>
            <a:r>
              <a:rPr lang="en-US" dirty="0" smtClean="0"/>
              <a:t>/40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548640" indent="0" algn="ctr">
              <a:buNone/>
              <a:defRPr/>
            </a:lvl2pPr>
            <a:lvl3pPr marL="1097280" indent="0" algn="ctr">
              <a:buNone/>
              <a:defRPr/>
            </a:lvl3pPr>
            <a:lvl4pPr marL="1645920" indent="0" algn="ctr">
              <a:buNone/>
              <a:defRPr/>
            </a:lvl4pPr>
            <a:lvl5pPr marL="2194560" indent="0" algn="ctr">
              <a:buNone/>
              <a:defRPr/>
            </a:lvl5pPr>
            <a:lvl6pPr marL="2743200" indent="0" algn="ctr">
              <a:buNone/>
              <a:defRPr/>
            </a:lvl6pPr>
            <a:lvl7pPr marL="3291840" indent="0" algn="ctr">
              <a:buNone/>
              <a:defRPr/>
            </a:lvl7pPr>
            <a:lvl8pPr marL="3840480" indent="0" algn="ctr">
              <a:buNone/>
              <a:defRPr/>
            </a:lvl8pPr>
            <a:lvl9pPr marL="438912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7923F-8FCE-4964-A3B6-8858A094F27E}" type="slidenum">
              <a:rPr lang="zh-CN" altLang="en-US"/>
              <a:t>‹#›</a:t>
            </a:fld>
            <a:r>
              <a:rPr lang="en-US" altLang="zh-CN"/>
              <a:t>/51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6019B-A92E-4108-9232-A36B3CDEBE00}" type="slidenum">
              <a:rPr lang="zh-CN" altLang="en-US"/>
              <a:t>‹#›</a:t>
            </a:fld>
            <a:r>
              <a:rPr lang="zh-CN" altLang="en-US"/>
              <a:t>/</a:t>
            </a:r>
            <a:r>
              <a:rPr lang="en-US"/>
              <a:t>52</a:t>
            </a:r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9EEBC-C49F-4369-8129-7C6BFF8674FC}" type="slidenum">
              <a:rPr lang="zh-CN" altLang="en-US"/>
              <a:t>‹#›</a:t>
            </a:fld>
            <a:r>
              <a:rPr lang="en-US" altLang="zh-CN" dirty="0"/>
              <a:t>/45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2"/>
          <p:cNvSpPr>
            <a:spLocks noChangeArrowheads="1"/>
          </p:cNvSpPr>
          <p:nvPr/>
        </p:nvSpPr>
        <p:spPr bwMode="auto">
          <a:xfrm>
            <a:off x="0" y="457178"/>
            <a:ext cx="7092950" cy="57151"/>
          </a:xfrm>
          <a:prstGeom prst="rect">
            <a:avLst/>
          </a:prstGeom>
          <a:solidFill>
            <a:srgbClr val="17347D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 b="1" i="1">
              <a:solidFill>
                <a:srgbClr val="000000"/>
              </a:solidFill>
              <a:latin typeface="Heiti SC Light" panose="02010600030101010101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75" name="图片 6" descr="万瑞新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257153"/>
            <a:ext cx="1107028" cy="2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2"/>
          <p:cNvSpPr>
            <a:spLocks noChangeArrowheads="1"/>
          </p:cNvSpPr>
          <p:nvPr/>
        </p:nvSpPr>
        <p:spPr bwMode="auto">
          <a:xfrm>
            <a:off x="8358188" y="457178"/>
            <a:ext cx="792162" cy="57151"/>
          </a:xfrm>
          <a:prstGeom prst="rect">
            <a:avLst/>
          </a:prstGeom>
          <a:solidFill>
            <a:srgbClr val="17347D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 b="1" i="1">
              <a:solidFill>
                <a:srgbClr val="000000"/>
              </a:solidFill>
              <a:latin typeface="Heiti SC Light" panose="02010600030101010101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29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1"/>
            <a:ext cx="2895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39150" y="6572251"/>
            <a:ext cx="2133600" cy="365125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None/>
              <a:defRPr sz="132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17EB48-C327-4C9F-BCCB-C37BCDF9B2DC}" type="slidenum">
              <a:rPr lang="zh-CN" altLang="en-US" smtClean="0"/>
              <a:pPr>
                <a:defRPr/>
              </a:pPr>
              <a:t>‹#›</a:t>
            </a:fld>
            <a:r>
              <a:rPr lang="en-US" dirty="0" smtClean="0"/>
              <a:t>/40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marL="1097280" indent="-1097280"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+mj-lt"/>
          <a:ea typeface="+mj-ea"/>
          <a:cs typeface="+mj-cs"/>
          <a:sym typeface="Heiti SC Light" panose="02010600030101010101" charset="-122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iti SC Light" panose="02010600030101010101" charset="-122"/>
          <a:ea typeface="宋体" panose="02010600030101010101" pitchFamily="2" charset="-122"/>
          <a:sym typeface="Heiti SC Light" panose="02010600030101010101" charset="-122"/>
        </a:defRPr>
      </a:lvl9pPr>
    </p:titleStyle>
    <p:bodyStyle>
      <a:lvl1pPr marL="411480" indent="-411480" algn="l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3840">
          <a:solidFill>
            <a:schemeClr val="tx1"/>
          </a:solidFill>
          <a:latin typeface="+mn-lt"/>
          <a:ea typeface="+mn-ea"/>
          <a:cs typeface="+mn-cs"/>
          <a:sym typeface="Heiti SC Light" panose="02010600030101010101" charset="-122"/>
        </a:defRPr>
      </a:lvl1pPr>
      <a:lvl2pPr marL="891540" indent="-342900" algn="l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sz="336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2pPr>
      <a:lvl3pPr marL="1371600" indent="-274320" algn="l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88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3pPr>
      <a:lvl4pPr marL="1920240" indent="-274320" algn="l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sz="24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4pPr>
      <a:lvl5pPr marL="2468880" indent="-274320" algn="l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5pPr>
      <a:lvl6pPr marL="3017520" indent="-274320" algn="l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6pPr>
      <a:lvl7pPr marL="3566160" indent="-274320" algn="l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7pPr>
      <a:lvl8pPr marL="4114800" indent="-274320" algn="l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8pPr>
      <a:lvl9pPr marL="4663440" indent="-274320" algn="l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sz="2400">
          <a:solidFill>
            <a:schemeClr val="tx1"/>
          </a:solidFill>
          <a:latin typeface="+mn-lt"/>
          <a:ea typeface="+mn-ea"/>
          <a:sym typeface="Heiti SC Light" panose="02010600030101010101" charset="-122"/>
        </a:defRPr>
      </a:lvl9pPr>
    </p:bodyStyle>
    <p:otherStyle>
      <a:defPPr>
        <a:defRPr lang="zh-CN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2"/>
          <p:cNvSpPr>
            <a:spLocks noChangeArrowheads="1"/>
          </p:cNvSpPr>
          <p:nvPr/>
        </p:nvSpPr>
        <p:spPr bwMode="auto">
          <a:xfrm>
            <a:off x="0" y="1785926"/>
            <a:ext cx="9144000" cy="72000"/>
          </a:xfrm>
          <a:prstGeom prst="rect">
            <a:avLst/>
          </a:prstGeom>
          <a:solidFill>
            <a:srgbClr val="17347D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EuroRoman" panose="00000400000000000000" pitchFamily="2" charset="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099" name="Rectangle 21"/>
          <p:cNvSpPr>
            <a:spLocks noChangeArrowheads="1"/>
          </p:cNvSpPr>
          <p:nvPr/>
        </p:nvSpPr>
        <p:spPr bwMode="auto">
          <a:xfrm>
            <a:off x="1430943" y="3720870"/>
            <a:ext cx="6858000" cy="508000"/>
          </a:xfrm>
          <a:prstGeom prst="rect">
            <a:avLst/>
          </a:prstGeom>
          <a:solidFill>
            <a:srgbClr val="17347D"/>
          </a:solidFill>
          <a:ln w="9525">
            <a:noFill/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en-US">
              <a:solidFill>
                <a:srgbClr val="000000"/>
              </a:solidFill>
              <a:latin typeface="EuroRoman" panose="00000400000000000000" pitchFamily="2" charset="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101" name="Rectangle 21"/>
          <p:cNvSpPr>
            <a:spLocks noChangeArrowheads="1"/>
          </p:cNvSpPr>
          <p:nvPr/>
        </p:nvSpPr>
        <p:spPr bwMode="auto">
          <a:xfrm>
            <a:off x="629712" y="3528070"/>
            <a:ext cx="7884368" cy="100811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en-US" b="1">
              <a:solidFill>
                <a:srgbClr val="000000"/>
              </a:solidFill>
              <a:latin typeface="EuroRoman" panose="00000400000000000000" pitchFamily="2" charset="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102" name="标题 3"/>
          <p:cNvSpPr>
            <a:spLocks noChangeArrowheads="1"/>
          </p:cNvSpPr>
          <p:nvPr/>
        </p:nvSpPr>
        <p:spPr bwMode="auto">
          <a:xfrm>
            <a:off x="1547664" y="4797152"/>
            <a:ext cx="6434137" cy="7143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>
              <a:lnSpc>
                <a:spcPts val="2375"/>
              </a:lnSpc>
              <a:buFont typeface="Arial" panose="020B0604020202020204" pitchFamily="34" charset="0"/>
              <a:buNone/>
            </a:pPr>
            <a:r>
              <a:rPr lang="zh-CN" altLang="en-US" sz="2000" b="1" dirty="0" smtClean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VACREE  TECHNOLOGIES  CO</a:t>
            </a:r>
            <a:r>
              <a:rPr lang="zh-CN" altLang="en-US" sz="20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.</a:t>
            </a:r>
            <a:r>
              <a:rPr lang="zh-CN" altLang="en-US" sz="2000" b="1" dirty="0" smtClean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  <a:sym typeface="宋体" panose="02010600030101010101" pitchFamily="2" charset="-122"/>
              </a:rPr>
              <a:t>, LTD</a:t>
            </a:r>
          </a:p>
        </p:txBody>
      </p:sp>
      <p:sp>
        <p:nvSpPr>
          <p:cNvPr id="4103" name="Text Box 93"/>
          <p:cNvSpPr>
            <a:spLocks noChangeArrowheads="1"/>
          </p:cNvSpPr>
          <p:nvPr/>
        </p:nvSpPr>
        <p:spPr bwMode="auto">
          <a:xfrm>
            <a:off x="-192921" y="2671197"/>
            <a:ext cx="940111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en-US" altLang="zh-CN" sz="2000" i="1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  <a:sym typeface="Calibri" panose="020F0502020204030204" charset="0"/>
              </a:rPr>
              <a:t>Cryogenic Equipment for Superconducting Accelerator at VACREE</a:t>
            </a:r>
          </a:p>
        </p:txBody>
      </p:sp>
      <p:pic>
        <p:nvPicPr>
          <p:cNvPr id="4104" name="图片 11" descr="万瑞新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6660" y="2099836"/>
            <a:ext cx="1629765" cy="32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24915" y="3817486"/>
            <a:ext cx="2094865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i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Xuehua</a:t>
            </a:r>
            <a:r>
              <a:rPr lang="en-US" altLang="zh-CN" sz="2200" i="1" dirty="0" smtClean="0">
                <a:solidFill>
                  <a:srgbClr val="002060"/>
                </a:solidFill>
                <a:cs typeface="Arial" panose="020B0604020202020204" pitchFamily="34" charset="0"/>
              </a:rPr>
              <a:t>  Zhang</a:t>
            </a:r>
          </a:p>
        </p:txBody>
      </p:sp>
      <p:pic>
        <p:nvPicPr>
          <p:cNvPr id="12" name="Picture 2" descr="D:\My Documents local\conferences\XFEL Users Meeting 1_2017\20170104-MX2_1786-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35" y="556894"/>
            <a:ext cx="2056130" cy="128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56895"/>
            <a:ext cx="1907704" cy="1287929"/>
          </a:xfrm>
          <a:prstGeom prst="rect">
            <a:avLst/>
          </a:prstGeom>
        </p:spPr>
      </p:pic>
      <p:pic>
        <p:nvPicPr>
          <p:cNvPr id="19" name="Image 18" descr="jpark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923928" y="556895"/>
            <a:ext cx="1872207" cy="1287929"/>
          </a:xfrm>
          <a:prstGeom prst="rect">
            <a:avLst/>
          </a:prstGeom>
        </p:spPr>
      </p:pic>
      <p:pic>
        <p:nvPicPr>
          <p:cNvPr id="10" name="Image 9" descr="98057962_6853535ac3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798184" y="556260"/>
            <a:ext cx="1654136" cy="1288564"/>
          </a:xfrm>
          <a:prstGeom prst="rect">
            <a:avLst/>
          </a:prstGeom>
        </p:spPr>
      </p:pic>
      <p:pic>
        <p:nvPicPr>
          <p:cNvPr id="7" name="Image 27" descr="tunnelCMsjlab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452320" y="556260"/>
            <a:ext cx="1691679" cy="1288564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39"/>
          <p:cNvSpPr/>
          <p:nvPr/>
        </p:nvSpPr>
        <p:spPr>
          <a:xfrm>
            <a:off x="4549300" y="2042287"/>
            <a:ext cx="1276680" cy="2446606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12700">
            <a:noFill/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cs typeface="Arial" panose="020B0604020202020204" pitchFamily="34" charset="0"/>
            </a:endParaRPr>
          </a:p>
        </p:txBody>
      </p:sp>
      <p:grpSp>
        <p:nvGrpSpPr>
          <p:cNvPr id="3" name="Group 248"/>
          <p:cNvGrpSpPr/>
          <p:nvPr/>
        </p:nvGrpSpPr>
        <p:grpSpPr>
          <a:xfrm>
            <a:off x="2756326" y="1621667"/>
            <a:ext cx="1451458" cy="2938967"/>
            <a:chOff x="444033" y="1607592"/>
            <a:chExt cx="1256354" cy="59727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Shape 39"/>
            <p:cNvSpPr/>
            <p:nvPr/>
          </p:nvSpPr>
          <p:spPr>
            <a:xfrm>
              <a:off x="444033" y="1607592"/>
              <a:ext cx="1256354" cy="597271"/>
            </a:xfrm>
            <a:prstGeom prst="rect">
              <a:avLst/>
            </a:prstGeom>
            <a:grpFill/>
            <a:ln w="12700">
              <a:noFill/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cs typeface="Arial" panose="020B0604020202020204" pitchFamily="34" charset="0"/>
              </a:endParaRPr>
            </a:p>
          </p:txBody>
        </p:sp>
        <p:sp>
          <p:nvSpPr>
            <p:cNvPr id="5" name="Shape 40"/>
            <p:cNvSpPr/>
            <p:nvPr/>
          </p:nvSpPr>
          <p:spPr>
            <a:xfrm>
              <a:off x="601216" y="1886799"/>
              <a:ext cx="925760" cy="36391"/>
            </a:xfrm>
            <a:prstGeom prst="rect">
              <a:avLst/>
            </a:prstGeom>
            <a:grpFill/>
            <a:ln w="12700">
              <a:noFill/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>
                <a:defRPr sz="1800"/>
              </a:pPr>
              <a:endParaRPr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hape 39"/>
          <p:cNvSpPr/>
          <p:nvPr/>
        </p:nvSpPr>
        <p:spPr>
          <a:xfrm>
            <a:off x="4829678" y="1077256"/>
            <a:ext cx="3631259" cy="80355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12700">
            <a:noFill/>
            <a:miter lim="400000"/>
          </a:ln>
        </p:spPr>
        <p:txBody>
          <a:bodyPr lIns="0" tIns="0" rIns="0" bIns="0" anchor="ctr" anchorCtr="0"/>
          <a:lstStyle/>
          <a:p>
            <a:pPr lvl="0" algn="ctr">
              <a:defRPr sz="1800"/>
            </a:pPr>
            <a:endParaRPr lang="en-US" sz="1100" dirty="0">
              <a:cs typeface="Arial" panose="020B0604020202020204" pitchFamily="34" charset="0"/>
            </a:endParaRPr>
          </a:p>
        </p:txBody>
      </p:sp>
      <p:grpSp>
        <p:nvGrpSpPr>
          <p:cNvPr id="8" name="Group 252"/>
          <p:cNvGrpSpPr/>
          <p:nvPr/>
        </p:nvGrpSpPr>
        <p:grpSpPr>
          <a:xfrm>
            <a:off x="405957" y="1418836"/>
            <a:ext cx="1244938" cy="3916128"/>
            <a:chOff x="457200" y="1607593"/>
            <a:chExt cx="1234479" cy="597271"/>
          </a:xfr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grpSpPr>
        <p:sp>
          <p:nvSpPr>
            <p:cNvPr id="9" name="Shape 39"/>
            <p:cNvSpPr/>
            <p:nvPr/>
          </p:nvSpPr>
          <p:spPr>
            <a:xfrm>
              <a:off x="457200" y="1607593"/>
              <a:ext cx="1234479" cy="597271"/>
            </a:xfrm>
            <a:prstGeom prst="rect">
              <a:avLst/>
            </a:prstGeom>
            <a:grpFill/>
            <a:ln w="12700">
              <a:noFill/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cs typeface="Arial" panose="020B0604020202020204" pitchFamily="34" charset="0"/>
              </a:endParaRPr>
            </a:p>
          </p:txBody>
        </p:sp>
        <p:sp>
          <p:nvSpPr>
            <p:cNvPr id="10" name="Shape 40"/>
            <p:cNvSpPr/>
            <p:nvPr/>
          </p:nvSpPr>
          <p:spPr>
            <a:xfrm>
              <a:off x="611560" y="1894788"/>
              <a:ext cx="925760" cy="27311"/>
            </a:xfrm>
            <a:prstGeom prst="rect">
              <a:avLst/>
            </a:prstGeom>
            <a:grpFill/>
            <a:ln w="12700">
              <a:noFill/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Shape 39"/>
          <p:cNvSpPr/>
          <p:nvPr/>
        </p:nvSpPr>
        <p:spPr>
          <a:xfrm>
            <a:off x="2756326" y="4857450"/>
            <a:ext cx="5848627" cy="1434549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12700">
            <a:noFill/>
            <a:miter lim="400000"/>
          </a:ln>
        </p:spPr>
        <p:txBody>
          <a:bodyPr lIns="0" tIns="0" rIns="0" bIns="0" anchor="ctr" anchorCtr="0"/>
          <a:lstStyle/>
          <a:p>
            <a:pPr lvl="0" algn="ctr">
              <a:defRPr sz="1800"/>
            </a:pPr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12" name="Shape 79"/>
          <p:cNvSpPr/>
          <p:nvPr/>
        </p:nvSpPr>
        <p:spPr>
          <a:xfrm flipH="1">
            <a:off x="3653164" y="2377812"/>
            <a:ext cx="0" cy="223826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" name="Shape 39"/>
          <p:cNvSpPr/>
          <p:nvPr/>
        </p:nvSpPr>
        <p:spPr>
          <a:xfrm>
            <a:off x="2851671" y="4956009"/>
            <a:ext cx="1234479" cy="597271"/>
          </a:xfrm>
          <a:prstGeom prst="rect">
            <a:avLst/>
          </a:prstGeom>
          <a:solidFill>
            <a:srgbClr val="FFC000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defRPr sz="1800"/>
            </a:pPr>
            <a:r>
              <a:rPr lang="en-US" sz="1100" dirty="0" smtClean="0">
                <a:cs typeface="Arial" panose="020B0604020202020204" pitchFamily="34" charset="0"/>
              </a:rPr>
              <a:t>Distribution </a:t>
            </a:r>
            <a:br>
              <a:rPr lang="en-US" sz="1100" dirty="0" smtClean="0">
                <a:cs typeface="Arial" panose="020B0604020202020204" pitchFamily="34" charset="0"/>
              </a:rPr>
            </a:br>
            <a:r>
              <a:rPr lang="en-US" sz="1100" dirty="0" smtClean="0">
                <a:cs typeface="Arial" panose="020B0604020202020204" pitchFamily="34" charset="0"/>
              </a:rPr>
              <a:t>Box(</a:t>
            </a:r>
            <a:r>
              <a:rPr lang="en-US" sz="1100" dirty="0" err="1" smtClean="0">
                <a:cs typeface="Arial" panose="020B0604020202020204" pitchFamily="34" charset="0"/>
              </a:rPr>
              <a:t>es</a:t>
            </a:r>
            <a:r>
              <a:rPr lang="en-US" sz="1100" dirty="0" smtClean="0">
                <a:cs typeface="Arial" panose="020B0604020202020204" pitchFamily="34" charset="0"/>
              </a:rPr>
              <a:t>)</a:t>
            </a:r>
            <a:endParaRPr lang="en-US" sz="1100" dirty="0">
              <a:cs typeface="Arial" panose="020B0604020202020204" pitchFamily="34" charset="0"/>
            </a:endParaRPr>
          </a:p>
        </p:txBody>
      </p:sp>
      <p:grpSp>
        <p:nvGrpSpPr>
          <p:cNvPr id="14" name="Group 63"/>
          <p:cNvGrpSpPr/>
          <p:nvPr/>
        </p:nvGrpSpPr>
        <p:grpSpPr>
          <a:xfrm>
            <a:off x="2861076" y="3527347"/>
            <a:ext cx="1225074" cy="805848"/>
            <a:chOff x="444033" y="1607592"/>
            <a:chExt cx="1266072" cy="597271"/>
          </a:xfrm>
        </p:grpSpPr>
        <p:sp>
          <p:nvSpPr>
            <p:cNvPr id="15" name="Shape 39"/>
            <p:cNvSpPr/>
            <p:nvPr/>
          </p:nvSpPr>
          <p:spPr>
            <a:xfrm>
              <a:off x="444033" y="1607592"/>
              <a:ext cx="125635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cs typeface="Arial" panose="020B0604020202020204" pitchFamily="34" charset="0"/>
              </a:endParaRPr>
            </a:p>
          </p:txBody>
        </p:sp>
        <p:sp>
          <p:nvSpPr>
            <p:cNvPr id="16" name="Shape 40"/>
            <p:cNvSpPr/>
            <p:nvPr/>
          </p:nvSpPr>
          <p:spPr>
            <a:xfrm>
              <a:off x="458417" y="1772038"/>
              <a:ext cx="1251688" cy="26591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Cold box </a:t>
              </a:r>
              <a:b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(+ Internal Purifier)</a:t>
              </a:r>
            </a:p>
          </p:txBody>
        </p:sp>
      </p:grpSp>
      <p:grpSp>
        <p:nvGrpSpPr>
          <p:cNvPr id="17" name="Group 215"/>
          <p:cNvGrpSpPr/>
          <p:nvPr/>
        </p:nvGrpSpPr>
        <p:grpSpPr>
          <a:xfrm>
            <a:off x="2875091" y="1783218"/>
            <a:ext cx="1215671" cy="597271"/>
            <a:chOff x="421434" y="1630875"/>
            <a:chExt cx="1256354" cy="597271"/>
          </a:xfrm>
        </p:grpSpPr>
        <p:sp>
          <p:nvSpPr>
            <p:cNvPr id="18" name="Shape 39"/>
            <p:cNvSpPr/>
            <p:nvPr/>
          </p:nvSpPr>
          <p:spPr>
            <a:xfrm>
              <a:off x="421434" y="1630875"/>
              <a:ext cx="125635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cs typeface="Arial" panose="020B0604020202020204" pitchFamily="34" charset="0"/>
              </a:endParaRPr>
            </a:p>
          </p:txBody>
        </p:sp>
        <p:sp>
          <p:nvSpPr>
            <p:cNvPr id="19" name="Shape 40"/>
            <p:cNvSpPr/>
            <p:nvPr/>
          </p:nvSpPr>
          <p:spPr>
            <a:xfrm>
              <a:off x="601216" y="1815459"/>
              <a:ext cx="925760" cy="17907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Compressor(s)</a:t>
              </a:r>
            </a:p>
          </p:txBody>
        </p:sp>
      </p:grpSp>
      <p:grpSp>
        <p:nvGrpSpPr>
          <p:cNvPr id="20" name="Group 219"/>
          <p:cNvGrpSpPr/>
          <p:nvPr/>
        </p:nvGrpSpPr>
        <p:grpSpPr>
          <a:xfrm>
            <a:off x="3293124" y="2579029"/>
            <a:ext cx="783623" cy="557609"/>
            <a:chOff x="421434" y="1603280"/>
            <a:chExt cx="1256354" cy="624866"/>
          </a:xfrm>
        </p:grpSpPr>
        <p:sp>
          <p:nvSpPr>
            <p:cNvPr id="21" name="Shape 39"/>
            <p:cNvSpPr/>
            <p:nvPr/>
          </p:nvSpPr>
          <p:spPr>
            <a:xfrm>
              <a:off x="421434" y="1630875"/>
              <a:ext cx="125635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cs typeface="Arial" panose="020B0604020202020204" pitchFamily="34" charset="0"/>
              </a:endParaRPr>
            </a:p>
          </p:txBody>
        </p:sp>
        <p:sp>
          <p:nvSpPr>
            <p:cNvPr id="22" name="Shape 40"/>
            <p:cNvSpPr/>
            <p:nvPr/>
          </p:nvSpPr>
          <p:spPr>
            <a:xfrm>
              <a:off x="601216" y="1603280"/>
              <a:ext cx="925760" cy="60343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pl-PL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Oil</a:t>
              </a:r>
              <a:r>
                <a:rPr lang="pl-PL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Removal</a:t>
              </a:r>
              <a:r>
                <a:rPr lang="pl-PL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Unit</a:t>
              </a:r>
              <a:endParaRPr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Shape 79"/>
          <p:cNvSpPr/>
          <p:nvPr/>
        </p:nvSpPr>
        <p:spPr>
          <a:xfrm>
            <a:off x="3653165" y="3133814"/>
            <a:ext cx="0" cy="407571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4" name="Shape 79"/>
          <p:cNvSpPr/>
          <p:nvPr/>
        </p:nvSpPr>
        <p:spPr>
          <a:xfrm flipH="1">
            <a:off x="3221116" y="4342161"/>
            <a:ext cx="0" cy="613848"/>
          </a:xfrm>
          <a:prstGeom prst="line">
            <a:avLst/>
          </a:prstGeom>
          <a:ln w="19050">
            <a:solidFill>
              <a:schemeClr val="tx2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5" name="Shape 79"/>
          <p:cNvSpPr/>
          <p:nvPr/>
        </p:nvSpPr>
        <p:spPr>
          <a:xfrm flipH="1" flipV="1">
            <a:off x="3149108" y="2377812"/>
            <a:ext cx="7794" cy="1120664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6" name="Shape 79"/>
          <p:cNvSpPr/>
          <p:nvPr/>
        </p:nvSpPr>
        <p:spPr>
          <a:xfrm flipH="1" flipV="1">
            <a:off x="3365132" y="4332491"/>
            <a:ext cx="0" cy="623518"/>
          </a:xfrm>
          <a:prstGeom prst="line">
            <a:avLst/>
          </a:prstGeom>
          <a:ln w="19050">
            <a:solidFill>
              <a:schemeClr val="tx2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7" name="Shape 79"/>
          <p:cNvSpPr/>
          <p:nvPr/>
        </p:nvSpPr>
        <p:spPr>
          <a:xfrm flipH="1">
            <a:off x="3509148" y="4342161"/>
            <a:ext cx="0" cy="613848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8" name="Shape 79"/>
          <p:cNvSpPr/>
          <p:nvPr/>
        </p:nvSpPr>
        <p:spPr>
          <a:xfrm flipH="1" flipV="1">
            <a:off x="3653164" y="4332491"/>
            <a:ext cx="0" cy="623518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9" name="Shape 39"/>
          <p:cNvSpPr/>
          <p:nvPr/>
        </p:nvSpPr>
        <p:spPr>
          <a:xfrm>
            <a:off x="5850950" y="4934642"/>
            <a:ext cx="1365415" cy="597271"/>
          </a:xfrm>
          <a:prstGeom prst="rect">
            <a:avLst/>
          </a:prstGeom>
          <a:solidFill>
            <a:srgbClr val="FFC000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defRPr sz="1800"/>
            </a:pPr>
            <a:r>
              <a:rPr lang="en-US" sz="1100" dirty="0" err="1" smtClean="0">
                <a:cs typeface="Arial" panose="020B0604020202020204" pitchFamily="34" charset="0"/>
              </a:rPr>
              <a:t>Cryomodule</a:t>
            </a:r>
            <a:r>
              <a:rPr lang="en-US" altLang="zh-CN" sz="1100" dirty="0" err="1" smtClean="0">
                <a:cs typeface="Arial" panose="020B0604020202020204" pitchFamily="34" charset="0"/>
              </a:rPr>
              <a:t>s</a:t>
            </a:r>
            <a:endParaRPr lang="en-US" sz="1100" dirty="0" smtClean="0">
              <a:cs typeface="Arial" panose="020B0604020202020204" pitchFamily="34" charset="0"/>
            </a:endParaRPr>
          </a:p>
        </p:txBody>
      </p:sp>
      <p:sp>
        <p:nvSpPr>
          <p:cNvPr id="30" name="Shape 79"/>
          <p:cNvSpPr/>
          <p:nvPr/>
        </p:nvSpPr>
        <p:spPr>
          <a:xfrm flipH="1" flipV="1">
            <a:off x="5374000" y="5042107"/>
            <a:ext cx="476950" cy="11444"/>
          </a:xfrm>
          <a:prstGeom prst="line">
            <a:avLst/>
          </a:prstGeom>
          <a:ln w="19050">
            <a:solidFill>
              <a:schemeClr val="tx2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1" name="Shape 79"/>
          <p:cNvSpPr/>
          <p:nvPr/>
        </p:nvSpPr>
        <p:spPr>
          <a:xfrm flipV="1">
            <a:off x="5404723" y="5170996"/>
            <a:ext cx="446227" cy="5004"/>
          </a:xfrm>
          <a:prstGeom prst="line">
            <a:avLst/>
          </a:prstGeom>
          <a:ln w="19050">
            <a:solidFill>
              <a:schemeClr val="tx2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2" name="Shape 79"/>
          <p:cNvSpPr/>
          <p:nvPr/>
        </p:nvSpPr>
        <p:spPr>
          <a:xfrm flipH="1">
            <a:off x="5404723" y="5334964"/>
            <a:ext cx="433159" cy="5003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3" name="Shape 79"/>
          <p:cNvSpPr/>
          <p:nvPr/>
        </p:nvSpPr>
        <p:spPr>
          <a:xfrm>
            <a:off x="5374000" y="5468856"/>
            <a:ext cx="476949" cy="0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34" name="Group 160"/>
          <p:cNvGrpSpPr/>
          <p:nvPr/>
        </p:nvGrpSpPr>
        <p:grpSpPr>
          <a:xfrm>
            <a:off x="4928444" y="1195731"/>
            <a:ext cx="679280" cy="575733"/>
            <a:chOff x="2339752" y="2852936"/>
            <a:chExt cx="1234479" cy="564089"/>
          </a:xfrm>
        </p:grpSpPr>
        <p:sp>
          <p:nvSpPr>
            <p:cNvPr id="35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cs typeface="Arial" panose="020B0604020202020204" pitchFamily="34" charset="0"/>
              </a:endParaRPr>
            </a:p>
          </p:txBody>
        </p:sp>
        <p:sp>
          <p:nvSpPr>
            <p:cNvPr id="36" name="Shape 40"/>
            <p:cNvSpPr/>
            <p:nvPr/>
          </p:nvSpPr>
          <p:spPr>
            <a:xfrm>
              <a:off x="2445583" y="2975915"/>
              <a:ext cx="1008112" cy="35151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External Purifier</a:t>
              </a:r>
            </a:p>
          </p:txBody>
        </p:sp>
      </p:grpSp>
      <p:sp>
        <p:nvSpPr>
          <p:cNvPr id="37" name="Shape 39"/>
          <p:cNvSpPr/>
          <p:nvPr/>
        </p:nvSpPr>
        <p:spPr>
          <a:xfrm>
            <a:off x="4572506" y="4956008"/>
            <a:ext cx="801494" cy="597271"/>
          </a:xfrm>
          <a:prstGeom prst="rect">
            <a:avLst/>
          </a:prstGeom>
          <a:solidFill>
            <a:srgbClr val="FFC000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defRPr sz="1800"/>
            </a:pPr>
            <a:r>
              <a:rPr lang="en-US" sz="1100" dirty="0" smtClean="0">
                <a:cs typeface="Arial" panose="020B0604020202020204" pitchFamily="34" charset="0"/>
              </a:rPr>
              <a:t>Cryogenic Transfer </a:t>
            </a:r>
            <a:br>
              <a:rPr lang="en-US" sz="1100" dirty="0" smtClean="0">
                <a:cs typeface="Arial" panose="020B0604020202020204" pitchFamily="34" charset="0"/>
              </a:rPr>
            </a:br>
            <a:r>
              <a:rPr lang="en-US" sz="1100" dirty="0" smtClean="0">
                <a:cs typeface="Arial" panose="020B0604020202020204" pitchFamily="34" charset="0"/>
              </a:rPr>
              <a:t>Lines</a:t>
            </a:r>
          </a:p>
        </p:txBody>
      </p:sp>
      <p:grpSp>
        <p:nvGrpSpPr>
          <p:cNvPr id="38" name="Group 169"/>
          <p:cNvGrpSpPr/>
          <p:nvPr/>
        </p:nvGrpSpPr>
        <p:grpSpPr>
          <a:xfrm>
            <a:off x="6691533" y="1195730"/>
            <a:ext cx="1597632" cy="575733"/>
            <a:chOff x="2339752" y="2852936"/>
            <a:chExt cx="1234479" cy="564089"/>
          </a:xfrm>
          <a:solidFill>
            <a:srgbClr val="FFC000"/>
          </a:solidFill>
        </p:grpSpPr>
        <p:sp>
          <p:nvSpPr>
            <p:cNvPr id="39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grpFill/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cs typeface="Arial" panose="020B0604020202020204" pitchFamily="34" charset="0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2445583" y="2975913"/>
              <a:ext cx="1008112" cy="351519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Impure Helium Storage (Gas Bag)</a:t>
              </a:r>
            </a:p>
          </p:txBody>
        </p:sp>
      </p:grpSp>
      <p:sp>
        <p:nvSpPr>
          <p:cNvPr id="41" name="Shape 79"/>
          <p:cNvSpPr/>
          <p:nvPr/>
        </p:nvSpPr>
        <p:spPr>
          <a:xfrm flipH="1" flipV="1">
            <a:off x="5188031" y="4320504"/>
            <a:ext cx="326" cy="471194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2" name="Shape 79"/>
          <p:cNvSpPr/>
          <p:nvPr/>
        </p:nvSpPr>
        <p:spPr>
          <a:xfrm>
            <a:off x="3836384" y="4791697"/>
            <a:ext cx="1351973" cy="1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none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3" name="Shape 79"/>
          <p:cNvSpPr/>
          <p:nvPr/>
        </p:nvSpPr>
        <p:spPr>
          <a:xfrm flipV="1">
            <a:off x="3836384" y="4805542"/>
            <a:ext cx="0" cy="150466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none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4" name="Shape 79"/>
          <p:cNvSpPr/>
          <p:nvPr/>
        </p:nvSpPr>
        <p:spPr>
          <a:xfrm flipH="1" flipV="1">
            <a:off x="5188031" y="2754041"/>
            <a:ext cx="326" cy="259945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45" name="Group 179"/>
          <p:cNvGrpSpPr/>
          <p:nvPr/>
        </p:nvGrpSpPr>
        <p:grpSpPr>
          <a:xfrm>
            <a:off x="5825979" y="1199885"/>
            <a:ext cx="679280" cy="575733"/>
            <a:chOff x="2339752" y="2852936"/>
            <a:chExt cx="1234479" cy="564089"/>
          </a:xfrm>
          <a:solidFill>
            <a:srgbClr val="FFC000"/>
          </a:solidFill>
        </p:grpSpPr>
        <p:sp>
          <p:nvSpPr>
            <p:cNvPr id="46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grpFill/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cs typeface="Arial" panose="020B0604020202020204" pitchFamily="34" charset="0"/>
              </a:endParaRPr>
            </a:p>
          </p:txBody>
        </p:sp>
        <p:sp>
          <p:nvSpPr>
            <p:cNvPr id="47" name="Shape 40"/>
            <p:cNvSpPr/>
            <p:nvPr/>
          </p:nvSpPr>
          <p:spPr>
            <a:xfrm>
              <a:off x="2445583" y="3063950"/>
              <a:ext cx="1008112" cy="175448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Dryer</a:t>
              </a:r>
            </a:p>
          </p:txBody>
        </p:sp>
      </p:grpSp>
      <p:grpSp>
        <p:nvGrpSpPr>
          <p:cNvPr id="48" name="Group 187"/>
          <p:cNvGrpSpPr/>
          <p:nvPr/>
        </p:nvGrpSpPr>
        <p:grpSpPr>
          <a:xfrm>
            <a:off x="4719960" y="3005192"/>
            <a:ext cx="925922" cy="575733"/>
            <a:chOff x="2339752" y="2852936"/>
            <a:chExt cx="1234479" cy="564089"/>
          </a:xfrm>
        </p:grpSpPr>
        <p:sp>
          <p:nvSpPr>
            <p:cNvPr id="49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cs typeface="Arial" panose="020B0604020202020204" pitchFamily="34" charset="0"/>
              </a:endParaRPr>
            </a:p>
          </p:txBody>
        </p:sp>
        <p:sp>
          <p:nvSpPr>
            <p:cNvPr id="50" name="Shape 40"/>
            <p:cNvSpPr/>
            <p:nvPr/>
          </p:nvSpPr>
          <p:spPr>
            <a:xfrm>
              <a:off x="2445583" y="2975914"/>
              <a:ext cx="1008112" cy="35151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Vacuum pumps</a:t>
              </a:r>
            </a:p>
          </p:txBody>
        </p:sp>
      </p:grpSp>
      <p:grpSp>
        <p:nvGrpSpPr>
          <p:cNvPr id="51" name="Group 190"/>
          <p:cNvGrpSpPr/>
          <p:nvPr/>
        </p:nvGrpSpPr>
        <p:grpSpPr>
          <a:xfrm>
            <a:off x="4712525" y="3746295"/>
            <a:ext cx="925922" cy="575733"/>
            <a:chOff x="2339752" y="2852936"/>
            <a:chExt cx="1234479" cy="564089"/>
          </a:xfrm>
        </p:grpSpPr>
        <p:sp>
          <p:nvSpPr>
            <p:cNvPr id="52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cs typeface="Arial" panose="020B0604020202020204" pitchFamily="34" charset="0"/>
              </a:endParaRPr>
            </a:p>
          </p:txBody>
        </p:sp>
        <p:sp>
          <p:nvSpPr>
            <p:cNvPr id="53" name="Shape 40"/>
            <p:cNvSpPr/>
            <p:nvPr/>
          </p:nvSpPr>
          <p:spPr>
            <a:xfrm>
              <a:off x="2445583" y="3063950"/>
              <a:ext cx="1008112" cy="17544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Heater(s)</a:t>
              </a:r>
            </a:p>
          </p:txBody>
        </p:sp>
      </p:grpSp>
      <p:sp>
        <p:nvSpPr>
          <p:cNvPr id="54" name="Shape 79"/>
          <p:cNvSpPr/>
          <p:nvPr/>
        </p:nvSpPr>
        <p:spPr>
          <a:xfrm flipV="1">
            <a:off x="5188357" y="3580925"/>
            <a:ext cx="0" cy="175385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55" name="Group 195"/>
          <p:cNvGrpSpPr/>
          <p:nvPr/>
        </p:nvGrpSpPr>
        <p:grpSpPr>
          <a:xfrm>
            <a:off x="545766" y="3798154"/>
            <a:ext cx="958179" cy="575733"/>
            <a:chOff x="2339752" y="2852936"/>
            <a:chExt cx="1234479" cy="564089"/>
          </a:xfrm>
          <a:solidFill>
            <a:srgbClr val="FFC000"/>
          </a:solidFill>
        </p:grpSpPr>
        <p:sp>
          <p:nvSpPr>
            <p:cNvPr id="56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grpFill/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cs typeface="Arial" panose="020B0604020202020204" pitchFamily="34" charset="0"/>
              </a:endParaRPr>
            </a:p>
          </p:txBody>
        </p:sp>
        <p:sp>
          <p:nvSpPr>
            <p:cNvPr id="57" name="Shape 40"/>
            <p:cNvSpPr/>
            <p:nvPr/>
          </p:nvSpPr>
          <p:spPr>
            <a:xfrm>
              <a:off x="2445583" y="2887880"/>
              <a:ext cx="1008112" cy="527589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Liquid  Helium Tank(s)</a:t>
              </a:r>
            </a:p>
          </p:txBody>
        </p:sp>
      </p:grpSp>
      <p:sp>
        <p:nvSpPr>
          <p:cNvPr id="58" name="Shape 79"/>
          <p:cNvSpPr/>
          <p:nvPr/>
        </p:nvSpPr>
        <p:spPr>
          <a:xfrm flipV="1">
            <a:off x="1489766" y="4124275"/>
            <a:ext cx="1366373" cy="16282"/>
          </a:xfrm>
          <a:prstGeom prst="line">
            <a:avLst/>
          </a:prstGeom>
          <a:ln w="19050">
            <a:solidFill>
              <a:schemeClr val="tx2"/>
            </a:solidFill>
            <a:miter lim="400000"/>
            <a:headEnd type="stealth" w="lg" len="lg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59" name="Group 199"/>
          <p:cNvGrpSpPr/>
          <p:nvPr/>
        </p:nvGrpSpPr>
        <p:grpSpPr>
          <a:xfrm>
            <a:off x="540058" y="1654195"/>
            <a:ext cx="958179" cy="755993"/>
            <a:chOff x="2339752" y="2852936"/>
            <a:chExt cx="1234479" cy="564089"/>
          </a:xfrm>
          <a:solidFill>
            <a:srgbClr val="FFC000"/>
          </a:solidFill>
        </p:grpSpPr>
        <p:sp>
          <p:nvSpPr>
            <p:cNvPr id="60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grpFill/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cs typeface="Arial" panose="020B0604020202020204" pitchFamily="34" charset="0"/>
              </a:endParaRPr>
            </a:p>
          </p:txBody>
        </p:sp>
        <p:sp>
          <p:nvSpPr>
            <p:cNvPr id="61" name="Shape 40"/>
            <p:cNvSpPr/>
            <p:nvPr/>
          </p:nvSpPr>
          <p:spPr>
            <a:xfrm>
              <a:off x="2445583" y="3017823"/>
              <a:ext cx="1008112" cy="267702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Gas Helium Tank(s)</a:t>
              </a:r>
            </a:p>
          </p:txBody>
        </p:sp>
      </p:grpSp>
      <p:sp>
        <p:nvSpPr>
          <p:cNvPr id="62" name="Shape 79"/>
          <p:cNvSpPr/>
          <p:nvPr/>
        </p:nvSpPr>
        <p:spPr>
          <a:xfrm flipH="1" flipV="1">
            <a:off x="1498236" y="2003116"/>
            <a:ext cx="1404884" cy="1"/>
          </a:xfrm>
          <a:prstGeom prst="line">
            <a:avLst/>
          </a:prstGeom>
          <a:ln w="19050">
            <a:solidFill>
              <a:srgbClr val="0070C0"/>
            </a:solidFill>
            <a:miter lim="400000"/>
            <a:headEnd type="stealth" w="lg" len="lg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3" name="Shape 79"/>
          <p:cNvSpPr/>
          <p:nvPr/>
        </p:nvSpPr>
        <p:spPr>
          <a:xfrm flipH="1" flipV="1">
            <a:off x="8032824" y="1781952"/>
            <a:ext cx="21167" cy="3883907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7" name="Shape 79"/>
          <p:cNvSpPr/>
          <p:nvPr/>
        </p:nvSpPr>
        <p:spPr>
          <a:xfrm>
            <a:off x="2219896" y="1409889"/>
            <a:ext cx="1" cy="593228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8" name="Shape 79"/>
          <p:cNvSpPr/>
          <p:nvPr/>
        </p:nvSpPr>
        <p:spPr>
          <a:xfrm>
            <a:off x="2219896" y="1402569"/>
            <a:ext cx="2720184" cy="337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none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9" name="Shape 79"/>
          <p:cNvSpPr/>
          <p:nvPr/>
        </p:nvSpPr>
        <p:spPr>
          <a:xfrm flipH="1">
            <a:off x="5607724" y="1418836"/>
            <a:ext cx="210163" cy="3930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0" name="Shape 79"/>
          <p:cNvSpPr/>
          <p:nvPr/>
        </p:nvSpPr>
        <p:spPr>
          <a:xfrm flipH="1">
            <a:off x="6481370" y="1407924"/>
            <a:ext cx="210163" cy="3930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71" name="Group 223"/>
          <p:cNvGrpSpPr/>
          <p:nvPr/>
        </p:nvGrpSpPr>
        <p:grpSpPr>
          <a:xfrm>
            <a:off x="4725070" y="2173668"/>
            <a:ext cx="925922" cy="575733"/>
            <a:chOff x="2339752" y="2852936"/>
            <a:chExt cx="1234479" cy="564089"/>
          </a:xfrm>
        </p:grpSpPr>
        <p:sp>
          <p:nvSpPr>
            <p:cNvPr id="72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cs typeface="Arial" panose="020B0604020202020204" pitchFamily="34" charset="0"/>
              </a:endParaRPr>
            </a:p>
          </p:txBody>
        </p:sp>
        <p:sp>
          <p:nvSpPr>
            <p:cNvPr id="73" name="Shape 40"/>
            <p:cNvSpPr/>
            <p:nvPr/>
          </p:nvSpPr>
          <p:spPr>
            <a:xfrm>
              <a:off x="2445583" y="3063950"/>
              <a:ext cx="1008112" cy="17544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Buffer</a:t>
              </a:r>
            </a:p>
          </p:txBody>
        </p:sp>
      </p:grpSp>
      <p:sp>
        <p:nvSpPr>
          <p:cNvPr id="74" name="Shape 39"/>
          <p:cNvSpPr/>
          <p:nvPr/>
        </p:nvSpPr>
        <p:spPr>
          <a:xfrm>
            <a:off x="7380818" y="5665859"/>
            <a:ext cx="1080120" cy="498422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defRPr sz="1800"/>
            </a:pPr>
            <a:r>
              <a:rPr lang="en-US" sz="1100" dirty="0" smtClean="0">
                <a:cs typeface="Arial" panose="020B0604020202020204" pitchFamily="34" charset="0"/>
              </a:rPr>
              <a:t>Distant Users</a:t>
            </a:r>
          </a:p>
        </p:txBody>
      </p:sp>
      <p:sp>
        <p:nvSpPr>
          <p:cNvPr id="75" name="Shape 79"/>
          <p:cNvSpPr/>
          <p:nvPr/>
        </p:nvSpPr>
        <p:spPr>
          <a:xfrm flipH="1">
            <a:off x="4105363" y="5043097"/>
            <a:ext cx="457004" cy="56"/>
          </a:xfrm>
          <a:prstGeom prst="line">
            <a:avLst/>
          </a:prstGeom>
          <a:ln w="19050">
            <a:solidFill>
              <a:schemeClr val="tx2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7" name="Shape 79"/>
          <p:cNvSpPr/>
          <p:nvPr/>
        </p:nvSpPr>
        <p:spPr>
          <a:xfrm>
            <a:off x="4105364" y="5170996"/>
            <a:ext cx="457004" cy="1045"/>
          </a:xfrm>
          <a:prstGeom prst="line">
            <a:avLst/>
          </a:prstGeom>
          <a:ln w="19050">
            <a:solidFill>
              <a:schemeClr val="tx2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8" name="Shape 79"/>
          <p:cNvSpPr/>
          <p:nvPr/>
        </p:nvSpPr>
        <p:spPr>
          <a:xfrm flipH="1">
            <a:off x="4116140" y="5336009"/>
            <a:ext cx="433159" cy="5003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9" name="Shape 79"/>
          <p:cNvSpPr/>
          <p:nvPr/>
        </p:nvSpPr>
        <p:spPr>
          <a:xfrm flipV="1">
            <a:off x="4116140" y="5468856"/>
            <a:ext cx="456366" cy="1045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80" name="Group 231"/>
          <p:cNvGrpSpPr/>
          <p:nvPr/>
        </p:nvGrpSpPr>
        <p:grpSpPr>
          <a:xfrm>
            <a:off x="546663" y="4602103"/>
            <a:ext cx="958179" cy="575733"/>
            <a:chOff x="2339752" y="2852936"/>
            <a:chExt cx="1234479" cy="564089"/>
          </a:xfrm>
          <a:solidFill>
            <a:srgbClr val="FFC000"/>
          </a:solidFill>
        </p:grpSpPr>
        <p:sp>
          <p:nvSpPr>
            <p:cNvPr id="81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grpFill/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cs typeface="Arial" panose="020B0604020202020204" pitchFamily="34" charset="0"/>
              </a:endParaRPr>
            </a:p>
          </p:txBody>
        </p:sp>
        <p:sp>
          <p:nvSpPr>
            <p:cNvPr id="82" name="Shape 40"/>
            <p:cNvSpPr/>
            <p:nvPr/>
          </p:nvSpPr>
          <p:spPr>
            <a:xfrm>
              <a:off x="2445583" y="2975915"/>
              <a:ext cx="1008112" cy="351519"/>
            </a:xfrm>
            <a:prstGeom prst="rect">
              <a:avLst/>
            </a:prstGeom>
            <a:grpFill/>
            <a:ln w="12700">
              <a:miter lim="400000"/>
            </a:ln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Mobile </a:t>
              </a:r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Dewars</a:t>
              </a:r>
              <a:endParaRPr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Shape 79"/>
          <p:cNvSpPr/>
          <p:nvPr/>
        </p:nvSpPr>
        <p:spPr>
          <a:xfrm>
            <a:off x="1020045" y="5947218"/>
            <a:ext cx="6345513" cy="1353"/>
          </a:xfrm>
          <a:prstGeom prst="line">
            <a:avLst/>
          </a:prstGeom>
          <a:ln w="19050">
            <a:solidFill>
              <a:srgbClr val="0070C0"/>
            </a:solidFill>
            <a:prstDash val="dash"/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4" name="Shape 79"/>
          <p:cNvSpPr/>
          <p:nvPr/>
        </p:nvSpPr>
        <p:spPr>
          <a:xfrm flipH="1">
            <a:off x="1020046" y="5184225"/>
            <a:ext cx="15260" cy="762993"/>
          </a:xfrm>
          <a:prstGeom prst="line">
            <a:avLst/>
          </a:prstGeom>
          <a:ln w="19050">
            <a:solidFill>
              <a:srgbClr val="0070C0"/>
            </a:solidFill>
            <a:prstDash val="dash"/>
            <a:miter lim="400000"/>
            <a:tailEnd type="none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5" name="Shape 79"/>
          <p:cNvSpPr/>
          <p:nvPr/>
        </p:nvSpPr>
        <p:spPr>
          <a:xfrm flipH="1">
            <a:off x="1020045" y="4372363"/>
            <a:ext cx="0" cy="229739"/>
          </a:xfrm>
          <a:prstGeom prst="line">
            <a:avLst/>
          </a:prstGeom>
          <a:ln w="19050">
            <a:solidFill>
              <a:schemeClr val="tx2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6" name="Shape 79"/>
          <p:cNvSpPr/>
          <p:nvPr/>
        </p:nvSpPr>
        <p:spPr>
          <a:xfrm flipV="1">
            <a:off x="2637119" y="2200783"/>
            <a:ext cx="1474" cy="3554516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none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8" name="Shape 79"/>
          <p:cNvSpPr/>
          <p:nvPr/>
        </p:nvSpPr>
        <p:spPr>
          <a:xfrm flipH="1">
            <a:off x="2638593" y="5755299"/>
            <a:ext cx="3866666" cy="5364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none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89" name="Shape 79"/>
          <p:cNvSpPr/>
          <p:nvPr/>
        </p:nvSpPr>
        <p:spPr>
          <a:xfrm flipH="1" flipV="1">
            <a:off x="7046610" y="1757408"/>
            <a:ext cx="5967" cy="3176426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0" name="Shape 79"/>
          <p:cNvSpPr/>
          <p:nvPr/>
        </p:nvSpPr>
        <p:spPr>
          <a:xfrm flipV="1">
            <a:off x="2638593" y="2195035"/>
            <a:ext cx="237492" cy="6352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none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1" name="Shape 79"/>
          <p:cNvSpPr/>
          <p:nvPr/>
        </p:nvSpPr>
        <p:spPr>
          <a:xfrm flipH="1" flipV="1">
            <a:off x="6499291" y="5512937"/>
            <a:ext cx="5967" cy="242362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2" name="Shape 79"/>
          <p:cNvSpPr/>
          <p:nvPr/>
        </p:nvSpPr>
        <p:spPr>
          <a:xfrm flipV="1">
            <a:off x="3509147" y="5553279"/>
            <a:ext cx="2" cy="187649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4" name="Shape 79"/>
          <p:cNvSpPr/>
          <p:nvPr/>
        </p:nvSpPr>
        <p:spPr>
          <a:xfrm flipH="1" flipV="1">
            <a:off x="4098283" y="2289518"/>
            <a:ext cx="593076" cy="1"/>
          </a:xfrm>
          <a:prstGeom prst="line">
            <a:avLst/>
          </a:prstGeom>
          <a:ln w="19050">
            <a:solidFill>
              <a:srgbClr val="0070C0"/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5" name="Shape 39"/>
          <p:cNvSpPr/>
          <p:nvPr/>
        </p:nvSpPr>
        <p:spPr>
          <a:xfrm>
            <a:off x="1831433" y="2489216"/>
            <a:ext cx="600657" cy="597271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3">
                <a:lumMod val="75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defRPr sz="1800"/>
            </a:pPr>
            <a:r>
              <a:rPr lang="en-US" sz="1100" dirty="0">
                <a:cs typeface="Arial" panose="020B0604020202020204" pitchFamily="34" charset="0"/>
              </a:rPr>
              <a:t>Liquid Nitrogen  </a:t>
            </a:r>
            <a:r>
              <a:rPr lang="en-US" sz="1100" dirty="0" smtClean="0">
                <a:cs typeface="Arial" panose="020B0604020202020204" pitchFamily="34" charset="0"/>
              </a:rPr>
              <a:t>Tank</a:t>
            </a:r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96" name="Shape 79"/>
          <p:cNvSpPr/>
          <p:nvPr/>
        </p:nvSpPr>
        <p:spPr>
          <a:xfrm>
            <a:off x="2142880" y="3717202"/>
            <a:ext cx="718196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7" name="Shape 79"/>
          <p:cNvSpPr/>
          <p:nvPr/>
        </p:nvSpPr>
        <p:spPr>
          <a:xfrm flipH="1">
            <a:off x="2142880" y="3086996"/>
            <a:ext cx="2840" cy="63020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 lim="400000"/>
            <a:tailEnd type="none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8" name="Shape 79"/>
          <p:cNvSpPr/>
          <p:nvPr/>
        </p:nvSpPr>
        <p:spPr>
          <a:xfrm flipH="1" flipV="1">
            <a:off x="2274371" y="3833046"/>
            <a:ext cx="581768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9" name="Shape 39"/>
          <p:cNvSpPr/>
          <p:nvPr/>
        </p:nvSpPr>
        <p:spPr>
          <a:xfrm>
            <a:off x="5936531" y="2131469"/>
            <a:ext cx="681316" cy="581795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3">
                <a:lumMod val="75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defRPr sz="1800"/>
            </a:pPr>
            <a:r>
              <a:rPr lang="en-US" sz="1100" dirty="0">
                <a:cs typeface="Arial" panose="020B0604020202020204" pitchFamily="34" charset="0"/>
              </a:rPr>
              <a:t>Liquid Nitrogen  </a:t>
            </a:r>
            <a:r>
              <a:rPr lang="en-US" sz="1100" dirty="0" smtClean="0">
                <a:cs typeface="Arial" panose="020B0604020202020204" pitchFamily="34" charset="0"/>
              </a:rPr>
              <a:t>Tank</a:t>
            </a:r>
            <a:endParaRPr lang="en-US" sz="1100" dirty="0">
              <a:cs typeface="Arial" panose="020B0604020202020204" pitchFamily="34" charset="0"/>
            </a:endParaRPr>
          </a:p>
        </p:txBody>
      </p:sp>
      <p:sp>
        <p:nvSpPr>
          <p:cNvPr id="100" name="Shape 79"/>
          <p:cNvSpPr/>
          <p:nvPr/>
        </p:nvSpPr>
        <p:spPr>
          <a:xfrm flipV="1">
            <a:off x="6198121" y="1795395"/>
            <a:ext cx="0" cy="33607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2" name="Shape 79"/>
          <p:cNvSpPr/>
          <p:nvPr/>
        </p:nvSpPr>
        <p:spPr>
          <a:xfrm>
            <a:off x="6363083" y="1983562"/>
            <a:ext cx="202365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 lim="400000"/>
            <a:tailEnd type="stealth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3" name="Shape 79"/>
          <p:cNvSpPr/>
          <p:nvPr/>
        </p:nvSpPr>
        <p:spPr>
          <a:xfrm>
            <a:off x="6363084" y="1789615"/>
            <a:ext cx="0" cy="207964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 lim="400000"/>
            <a:tailEnd type="none" w="lg" len="lg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-11430" y="993140"/>
            <a:ext cx="49644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Integrated helium cryogenic system usually include:</a:t>
            </a:r>
            <a:endParaRPr lang="en-US" altLang="en-US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8133715" y="3274695"/>
            <a:ext cx="217170" cy="2330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3" name="文本框 112"/>
          <p:cNvSpPr txBox="1"/>
          <p:nvPr/>
        </p:nvSpPr>
        <p:spPr>
          <a:xfrm rot="5400000">
            <a:off x="7675245" y="3253740"/>
            <a:ext cx="184721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VACREE CAN PROVIDE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10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27806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CEPC Cryogenic System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150" y="1130935"/>
            <a:ext cx="7505700" cy="45961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94885" y="5514975"/>
            <a:ext cx="4121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引自：Shaopeng Li ，Large cryogenic system at IHEP，Accelerators (ASSCA2018), IHEP, Beijing, China, 9-17 December 2018</a:t>
            </a:r>
            <a:r>
              <a:rPr lang="en-US" altLang="zh-CN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11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32651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Cryomodule </a:t>
            </a:r>
            <a:r>
              <a:rPr lang="zh-CN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 example</a:t>
            </a:r>
            <a:r>
              <a:rPr lang="zh-CN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</a:p>
        </p:txBody>
      </p:sp>
      <p:pic>
        <p:nvPicPr>
          <p:cNvPr id="8" name="图片 7" descr="10_ILC_cryomodul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1620" y="4523740"/>
            <a:ext cx="2832735" cy="17011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1190" y="1498600"/>
            <a:ext cx="3463290" cy="26409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935" y="4528185"/>
            <a:ext cx="538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ILC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785100" y="452818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EXFEL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24250" y="113030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TESLA Test Facility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87985" y="4078605"/>
            <a:ext cx="86988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TESLA</a:t>
            </a:r>
            <a:r>
              <a:rPr lang="zh-CN" altLang="en-US" sz="1400" i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(Tera-Electronvolt Superconducting Linear Accelerator)</a:t>
            </a:r>
            <a:r>
              <a:rPr lang="zh-CN" altLang="en-US" sz="1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style cryomodule</a:t>
            </a:r>
            <a:r>
              <a:rPr lang="zh-CN" altLang="en-US" sz="1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 1980s early 1990s</a:t>
            </a:r>
            <a:r>
              <a:rPr lang="zh-CN" altLang="en-US" sz="1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6710" y="4613910"/>
            <a:ext cx="2131695" cy="1598930"/>
          </a:xfrm>
          <a:prstGeom prst="rect">
            <a:avLst/>
          </a:prstGeom>
        </p:spPr>
      </p:pic>
      <p:sp>
        <p:nvSpPr>
          <p:cNvPr id="13" name="左大括号 12"/>
          <p:cNvSpPr/>
          <p:nvPr/>
        </p:nvSpPr>
        <p:spPr>
          <a:xfrm rot="5400000">
            <a:off x="4702810" y="2776220"/>
            <a:ext cx="304800" cy="337058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1865" y="1560830"/>
            <a:ext cx="3359150" cy="2474595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12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32651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Cryomodule </a:t>
            </a:r>
            <a:r>
              <a:rPr lang="zh-CN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 example</a:t>
            </a:r>
            <a:r>
              <a:rPr lang="zh-CN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24250" y="113030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FRIB Cryomodule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175" y="3910965"/>
            <a:ext cx="3478530" cy="23380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7405" y="3662680"/>
            <a:ext cx="3728085" cy="25165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7405" y="1498600"/>
            <a:ext cx="3674745" cy="20345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175" y="1498600"/>
            <a:ext cx="3478530" cy="24123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13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 </a:t>
            </a:r>
          </a:p>
        </p:txBody>
      </p:sp>
      <p:pic>
        <p:nvPicPr>
          <p:cNvPr id="3" name="图片 2" descr="捕获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7050" y="3951605"/>
            <a:ext cx="2146935" cy="2085340"/>
          </a:xfrm>
          <a:prstGeom prst="rect">
            <a:avLst/>
          </a:prstGeom>
          <a:ln w="12700" cmpd="sng">
            <a:solidFill>
              <a:srgbClr val="006600"/>
            </a:solidFill>
            <a:prstDash val="solid"/>
          </a:ln>
        </p:spPr>
      </p:pic>
      <p:pic>
        <p:nvPicPr>
          <p:cNvPr id="22532" name="Picture 7" descr="项目现场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9885" y="1143635"/>
            <a:ext cx="3886835" cy="2190750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2533" name="Picture 8" descr="项目交流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9250" y="3386455"/>
            <a:ext cx="3886835" cy="2597150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7675" y="1071880"/>
            <a:ext cx="2259965" cy="2849245"/>
          </a:xfrm>
          <a:prstGeom prst="rect">
            <a:avLst/>
          </a:prstGeom>
        </p:spPr>
      </p:pic>
      <p:sp>
        <p:nvSpPr>
          <p:cNvPr id="25603" name="文本框 5"/>
          <p:cNvSpPr txBox="1"/>
          <p:nvPr/>
        </p:nvSpPr>
        <p:spPr>
          <a:xfrm>
            <a:off x="-301625" y="1071880"/>
            <a:ext cx="3212465" cy="4984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1" indent="0">
              <a:lnSpc>
                <a:spcPct val="150000"/>
              </a:lnSpc>
              <a:buClr>
                <a:srgbClr val="0000FF"/>
              </a:buClr>
              <a:buFont typeface="Heiti SC Light" panose="02010600030101010101" charset="-122"/>
              <a:buNone/>
            </a:pP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Since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2015</a:t>
            </a: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, VACREE have offerde the components to FRIB cryomodule</a:t>
            </a:r>
          </a:p>
          <a:p>
            <a:pPr lvl="1" indent="0">
              <a:lnSpc>
                <a:spcPct val="150000"/>
              </a:lnSpc>
              <a:buClr>
                <a:srgbClr val="0000FF"/>
              </a:buClr>
              <a:buFont typeface="Heiti SC Light" panose="02010600030101010101" charset="-122"/>
              <a:buNone/>
            </a:pP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Deliverables:</a:t>
            </a:r>
          </a:p>
          <a:p>
            <a:pPr lvl="1" indent="0">
              <a:lnSpc>
                <a:spcPct val="150000"/>
              </a:lnSpc>
              <a:buClr>
                <a:srgbClr val="0000FF"/>
              </a:buClr>
              <a:buFont typeface="Heiti SC Light" panose="02010600030101010101" charset="-122"/>
              <a:buNone/>
            </a:pP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Beta=0.041 Cryogenic Support Structure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4</a:t>
            </a: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 EA.</a:t>
            </a:r>
          </a:p>
          <a:p>
            <a:pPr lvl="1" indent="0">
              <a:lnSpc>
                <a:spcPct val="150000"/>
              </a:lnSpc>
              <a:buClr>
                <a:srgbClr val="0000FF"/>
              </a:buClr>
              <a:buFont typeface="Heiti SC Light" panose="02010600030101010101" charset="-122"/>
              <a:buNone/>
            </a:pP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Beta=0.085 Cryogenic Support Structure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14</a:t>
            </a: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 EA</a:t>
            </a:r>
          </a:p>
          <a:p>
            <a:pPr lvl="1" indent="0">
              <a:lnSpc>
                <a:spcPct val="150000"/>
              </a:lnSpc>
              <a:buClr>
                <a:srgbClr val="0000FF"/>
              </a:buClr>
              <a:buFont typeface="Heiti SC Light" panose="02010600030101010101" charset="-122"/>
              <a:buNone/>
            </a:pP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Beta=0.29 Cryogenic Support Structure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12</a:t>
            </a: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 EA</a:t>
            </a:r>
          </a:p>
          <a:p>
            <a:pPr lvl="1" indent="0">
              <a:lnSpc>
                <a:spcPct val="150000"/>
              </a:lnSpc>
              <a:buClr>
                <a:srgbClr val="0000FF"/>
              </a:buClr>
              <a:buFont typeface="Heiti SC Light" panose="02010600030101010101" charset="-122"/>
              <a:buNone/>
            </a:pP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Beta=0.53 Cryogenic Support Structure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17</a:t>
            </a:r>
            <a:r>
              <a:rPr lang="en-US" altLang="zh-CN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 </a:t>
            </a: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EA</a:t>
            </a:r>
          </a:p>
          <a:p>
            <a:pPr lvl="1" indent="0">
              <a:lnSpc>
                <a:spcPct val="150000"/>
              </a:lnSpc>
              <a:buClr>
                <a:srgbClr val="0000FF"/>
              </a:buClr>
              <a:buFont typeface="Heiti SC Light" panose="02010600030101010101" charset="-122"/>
              <a:buNone/>
            </a:pP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2K Side of Warm Manifold 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39</a:t>
            </a: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 EA</a:t>
            </a:r>
          </a:p>
          <a:p>
            <a:pPr lvl="1" indent="0">
              <a:lnSpc>
                <a:spcPct val="150000"/>
              </a:lnSpc>
              <a:buClr>
                <a:srgbClr val="0000FF"/>
              </a:buClr>
              <a:buFont typeface="Heiti SC Light" panose="02010600030101010101" charset="-122"/>
              <a:buNone/>
            </a:pP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4K Side of Warm Manifold </a:t>
            </a:r>
            <a:r>
              <a:rPr lang="en-US" altLang="zh-CN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 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39</a:t>
            </a: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 EA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14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 </a:t>
            </a:r>
          </a:p>
        </p:txBody>
      </p:sp>
      <p:sp>
        <p:nvSpPr>
          <p:cNvPr id="8202" name="矩形 13"/>
          <p:cNvSpPr/>
          <p:nvPr/>
        </p:nvSpPr>
        <p:spPr>
          <a:xfrm>
            <a:off x="71438" y="946150"/>
            <a:ext cx="5257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spcBef>
                <a:spcPct val="0"/>
              </a:spcBef>
              <a:buFont typeface="Wingdings" panose="05000000000000000000" pitchFamily="2" charset="2"/>
              <a:buChar char="p"/>
            </a:pPr>
            <a:endParaRPr lang="zh-CN" altLang="en-US" sz="1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0251" name="图片 25" descr="25MeV总体示意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225" y="2129790"/>
            <a:ext cx="8353425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575" y="1898968"/>
            <a:ext cx="3009900" cy="23193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9" name="直线箭头连接符 4"/>
          <p:cNvCxnSpPr/>
          <p:nvPr/>
        </p:nvCxnSpPr>
        <p:spPr>
          <a:xfrm>
            <a:off x="3054350" y="3501390"/>
            <a:ext cx="584200" cy="8604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13"/>
          <p:cNvCxnSpPr/>
          <p:nvPr/>
        </p:nvCxnSpPr>
        <p:spPr>
          <a:xfrm>
            <a:off x="3054350" y="3501390"/>
            <a:ext cx="1598613" cy="5699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5" name="图片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6500" y="2515553"/>
            <a:ext cx="2093913" cy="9858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2" name="直线箭头连接符 16"/>
          <p:cNvCxnSpPr/>
          <p:nvPr/>
        </p:nvCxnSpPr>
        <p:spPr>
          <a:xfrm flipV="1">
            <a:off x="3414713" y="4722178"/>
            <a:ext cx="2236788" cy="10604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74590" y="5027295"/>
            <a:ext cx="1788160" cy="1198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8" name="图片 2"/>
          <p:cNvPicPr>
            <a:picLocks noChangeAspect="1"/>
          </p:cNvPicPr>
          <p:nvPr/>
        </p:nvPicPr>
        <p:blipFill>
          <a:blip r:embed="rId6" cstate="print"/>
          <a:srcRect l="39066" t="40582" r="32608" b="10306"/>
          <a:stretch>
            <a:fillRect/>
          </a:stretch>
        </p:blipFill>
        <p:spPr>
          <a:xfrm>
            <a:off x="7247255" y="5045710"/>
            <a:ext cx="1028700" cy="117983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5" name="直线箭头连接符 16"/>
          <p:cNvCxnSpPr/>
          <p:nvPr/>
        </p:nvCxnSpPr>
        <p:spPr>
          <a:xfrm flipV="1">
            <a:off x="6762750" y="4431665"/>
            <a:ext cx="484188" cy="863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0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83715" y="5295265"/>
            <a:ext cx="1557655" cy="935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1" name="矩形 13"/>
          <p:cNvSpPr/>
          <p:nvPr/>
        </p:nvSpPr>
        <p:spPr>
          <a:xfrm>
            <a:off x="71438" y="1042353"/>
            <a:ext cx="9180512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2" indent="-285750" eaLnBrk="1" hangingPunct="1">
              <a:spcBef>
                <a:spcPct val="0"/>
              </a:spcBef>
              <a:buClr>
                <a:srgbClr val="0066FF"/>
              </a:buClr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 of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Accelerator driven sub critical system(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ADS) injectorⅡ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2" indent="-285750" eaLnBrk="1" hangingPunct="1">
              <a:spcBef>
                <a:spcPct val="0"/>
              </a:spcBef>
              <a:buClr>
                <a:srgbClr val="0066FF"/>
              </a:buClr>
              <a:buFont typeface="Wingdings" panose="05000000000000000000" pitchFamily="2" charset="2"/>
              <a:buChar char="p"/>
            </a:pPr>
            <a:r>
              <a:rPr lang="en-US" altLang="zh-CN" sz="1600" b="1" dirty="0">
                <a:latin typeface="Times New Roman" panose="02020603050405020304" pitchFamily="18" charset="0"/>
              </a:rPr>
              <a:t>  ECRIS + LEBT + RFQ + MEBT + CM1(HWR)+ CM2(HWR)+ CM3(TAPER)+ CM4(SPOKE)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2" name="矩形 37"/>
          <p:cNvSpPr/>
          <p:nvPr/>
        </p:nvSpPr>
        <p:spPr>
          <a:xfrm>
            <a:off x="7829233" y="1851978"/>
            <a:ext cx="7416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</a:t>
            </a:r>
            <a:endParaRPr lang="zh-CN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9" name="左大括号 38"/>
          <p:cNvSpPr/>
          <p:nvPr/>
        </p:nvSpPr>
        <p:spPr>
          <a:xfrm rot="16200000">
            <a:off x="3914140" y="-1556385"/>
            <a:ext cx="187325" cy="67468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64" name="矩形 39"/>
          <p:cNvSpPr/>
          <p:nvPr/>
        </p:nvSpPr>
        <p:spPr>
          <a:xfrm>
            <a:off x="3710940" y="1861503"/>
            <a:ext cx="6273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</a:t>
            </a:r>
            <a:endParaRPr lang="zh-CN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1" name="左大括号 40"/>
          <p:cNvSpPr/>
          <p:nvPr/>
        </p:nvSpPr>
        <p:spPr>
          <a:xfrm rot="16200000">
            <a:off x="8090535" y="1252855"/>
            <a:ext cx="152400" cy="10655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椭圆 1"/>
          <p:cNvSpPr/>
          <p:nvPr/>
        </p:nvSpPr>
        <p:spPr>
          <a:xfrm rot="20820000">
            <a:off x="2722245" y="3738880"/>
            <a:ext cx="4084320" cy="136779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15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 </a:t>
            </a:r>
          </a:p>
        </p:txBody>
      </p:sp>
      <p:sp>
        <p:nvSpPr>
          <p:cNvPr id="25603" name="文本框 5"/>
          <p:cNvSpPr txBox="1"/>
          <p:nvPr/>
        </p:nvSpPr>
        <p:spPr>
          <a:xfrm>
            <a:off x="-324485" y="939800"/>
            <a:ext cx="376936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1" indent="0">
              <a:lnSpc>
                <a:spcPct val="150000"/>
              </a:lnSpc>
              <a:buClr>
                <a:srgbClr val="0000FF"/>
              </a:buClr>
              <a:buFont typeface="Heiti SC Light" panose="02010600030101010101" charset="-122"/>
              <a:buNone/>
            </a:pP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Since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2014</a:t>
            </a: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, VACREE have offered </a:t>
            </a:r>
            <a:r>
              <a:rPr lang="en-US" altLang="zh-CN"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 </a:t>
            </a:r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6 </a:t>
            </a:r>
            <a:r>
              <a:rPr lang="en-US" altLang="zh-CN" sz="12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Heiti SC Light" panose="02010600030101010101" charset="-122"/>
              </a:rPr>
              <a:t>Cryomodules to IMP</a:t>
            </a:r>
          </a:p>
          <a:p>
            <a:pPr lvl="1" indent="0">
              <a:lnSpc>
                <a:spcPct val="150000"/>
              </a:lnSpc>
              <a:buClr>
                <a:srgbClr val="0000FF"/>
              </a:buClr>
              <a:buFont typeface="Heiti SC Light" panose="02010600030101010101" charset="-122"/>
              <a:buNone/>
            </a:pPr>
            <a:endParaRPr lang="en-US" altLang="zh-CN" sz="1200" b="1" i="1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Heiti SC Light" panose="02010600030101010101" charset="-122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b="1364"/>
          <a:stretch>
            <a:fillRect/>
          </a:stretch>
        </p:blipFill>
        <p:spPr bwMode="auto">
          <a:xfrm>
            <a:off x="480695" y="1757680"/>
            <a:ext cx="2964815" cy="2038350"/>
          </a:xfrm>
          <a:prstGeom prst="rect">
            <a:avLst/>
          </a:prstGeom>
          <a:noFill/>
          <a:ln w="12700" cap="sq" cmpd="sng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22" name="矩形 4"/>
          <p:cNvSpPr/>
          <p:nvPr/>
        </p:nvSpPr>
        <p:spPr>
          <a:xfrm>
            <a:off x="199390" y="3889375"/>
            <a:ext cx="40747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000" b="1" dirty="0">
                <a:latin typeface="Arial" panose="020B0604020202020204" pitchFamily="34" charset="0"/>
                <a:ea typeface="宋体" panose="02010600030101010101" pitchFamily="2" charset="-122"/>
              </a:rPr>
              <a:t>CM6 Cryomodule for </a:t>
            </a:r>
            <a:r>
              <a:rPr lang="en-US" altLang="zh-CN" sz="1000" b="1" dirty="0">
                <a:latin typeface="Arial" panose="020B0604020202020204" pitchFamily="34" charset="0"/>
                <a:ea typeface="宋体" panose="02010600030101010101" pitchFamily="2" charset="-122"/>
                <a:sym typeface="Heiti SC Light" panose="02010600030101010101" charset="-122"/>
              </a:rPr>
              <a:t>Institute of Modern Physics (IMP)</a:t>
            </a:r>
            <a:endParaRPr lang="zh-CN" altLang="en-US" sz="1000" b="1" dirty="0">
              <a:latin typeface="Arial" panose="020B0604020202020204" pitchFamily="34" charset="0"/>
              <a:ea typeface="宋体" panose="02010600030101010101" pitchFamily="2" charset="-122"/>
              <a:sym typeface="Heiti SC Light" panose="02010600030101010101" charset="-122"/>
            </a:endParaRPr>
          </a:p>
          <a:p>
            <a:endParaRPr lang="en-US" altLang="zh-CN" sz="1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9940" name="Picture 7" descr="照片 303"/>
          <p:cNvPicPr>
            <a:picLocks noChangeAspect="1"/>
          </p:cNvPicPr>
          <p:nvPr/>
        </p:nvPicPr>
        <p:blipFill>
          <a:blip r:embed="rId3" cstate="print">
            <a:lum bright="12000" contrast="28000"/>
          </a:blip>
          <a:stretch>
            <a:fillRect/>
          </a:stretch>
        </p:blipFill>
        <p:spPr>
          <a:xfrm>
            <a:off x="4039870" y="1118235"/>
            <a:ext cx="2214245" cy="1503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Picture 6" descr="装配总装"/>
          <p:cNvPicPr>
            <a:picLocks noChangeAspect="1"/>
          </p:cNvPicPr>
          <p:nvPr/>
        </p:nvPicPr>
        <p:blipFill>
          <a:blip r:embed="rId4" cstate="print">
            <a:lum bright="12000" contrast="16000"/>
          </a:blip>
          <a:stretch>
            <a:fillRect/>
          </a:stretch>
        </p:blipFill>
        <p:spPr>
          <a:xfrm>
            <a:off x="5627370" y="4446905"/>
            <a:ext cx="1029335" cy="1524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Picture 7" descr="装配吊架"/>
          <p:cNvPicPr>
            <a:picLocks noChangeAspect="1"/>
          </p:cNvPicPr>
          <p:nvPr/>
        </p:nvPicPr>
        <p:blipFill>
          <a:blip r:embed="rId5" cstate="print">
            <a:lum contrast="9999"/>
          </a:blip>
          <a:stretch>
            <a:fillRect/>
          </a:stretch>
        </p:blipFill>
        <p:spPr>
          <a:xfrm>
            <a:off x="4041775" y="2673350"/>
            <a:ext cx="2212340" cy="166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Picture 8" descr="装配铝屏"/>
          <p:cNvPicPr>
            <a:picLocks noChangeAspect="1"/>
          </p:cNvPicPr>
          <p:nvPr/>
        </p:nvPicPr>
        <p:blipFill>
          <a:blip r:embed="rId6" cstate="print">
            <a:lum bright="4001" contrast="9999"/>
          </a:blip>
          <a:stretch>
            <a:fillRect/>
          </a:stretch>
        </p:blipFill>
        <p:spPr>
          <a:xfrm>
            <a:off x="3557270" y="4447540"/>
            <a:ext cx="2030095" cy="1523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Picture 9" descr="DSC0357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35090" y="2673350"/>
            <a:ext cx="2148205" cy="1611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2" name="Picture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695" y="4170045"/>
            <a:ext cx="2931160" cy="192341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" name="图片 90" descr="20140716_14133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35725" y="1118235"/>
            <a:ext cx="2148205" cy="1459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1" descr="图片5.png"/>
          <p:cNvPicPr>
            <a:picLocks noChangeAspect="1"/>
          </p:cNvPicPr>
          <p:nvPr/>
        </p:nvPicPr>
        <p:blipFill>
          <a:blip r:embed="rId10" cstate="print"/>
          <a:srcRect t="1955" r="45593"/>
          <a:stretch>
            <a:fillRect/>
          </a:stretch>
        </p:blipFill>
        <p:spPr>
          <a:xfrm>
            <a:off x="6671945" y="4447540"/>
            <a:ext cx="2478405" cy="1524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220210" y="5937250"/>
            <a:ext cx="44310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Manufacturing,Installation&amp;Commissioning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16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 </a:t>
            </a:r>
          </a:p>
        </p:txBody>
      </p:sp>
      <p:graphicFrame>
        <p:nvGraphicFramePr>
          <p:cNvPr id="37891" name="表格 37890"/>
          <p:cNvGraphicFramePr/>
          <p:nvPr>
            <p:custDataLst>
              <p:tags r:id="rId1"/>
            </p:custDataLst>
          </p:nvPr>
        </p:nvGraphicFramePr>
        <p:xfrm>
          <a:off x="826135" y="1590908"/>
          <a:ext cx="7644130" cy="3487420"/>
        </p:xfrm>
        <a:graphic>
          <a:graphicData uri="http://schemas.openxmlformats.org/drawingml/2006/table">
            <a:tbl>
              <a:tblPr/>
              <a:tblGrid>
                <a:gridCol w="1625600"/>
                <a:gridCol w="1943735"/>
                <a:gridCol w="2520315"/>
                <a:gridCol w="1554480"/>
              </a:tblGrid>
              <a:tr h="30480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b="1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研制时间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产品名称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宋体" panose="02010600030101010101" pitchFamily="2" charset="-122"/>
                        </a:rPr>
                        <a:t>尺寸与材料</a:t>
                      </a:r>
                    </a:p>
                  </a:txBody>
                  <a:tcPr marL="108013" marR="1080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用户单位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kern="12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华文细黑" panose="02010600040101010101" pitchFamily="2" charset="-122"/>
                        </a:rPr>
                        <a:t>2013.1—2013.5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CM1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低温恒温器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1750X1460X1840</a:t>
                      </a:r>
                    </a:p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无氧铜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+TC4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中科院兰州近物所 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2014.5—2014.10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CM6低温恒温器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内腔尺寸：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4090X1470X1750</a:t>
                      </a:r>
                    </a:p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铝材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中科院兰州近物所 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53086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2015.4—2015.10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HCM6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低温恒温器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内腔尺寸：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4090X1470X1520</a:t>
                      </a:r>
                    </a:p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铝材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中科院兰州近物所 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2015.10—2015.12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TAPER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单腔低温恒温器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内腔尺寸：</a:t>
                      </a:r>
                      <a:r>
                        <a:rPr lang="el-GR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Φ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1270X2216</a:t>
                      </a:r>
                    </a:p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Q235+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铝材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中科院兰州近物所 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2016.3—2016.8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CM3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低温恒温器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内腔尺寸：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4400X1450X2300</a:t>
                      </a:r>
                    </a:p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Q235+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铝材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中科院兰州近物所  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2016.10—2017.4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CM4t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低温恒温器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内腔尺寸：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5025X1450X2300</a:t>
                      </a:r>
                    </a:p>
                    <a:p>
                      <a:pPr marL="342900" indent="-342900" defTabSz="0" ea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rgbClr val="0000FF"/>
                        </a:buClr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Q235+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铝材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中科院兰州近物所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5357" name="TextBox 3"/>
          <p:cNvSpPr/>
          <p:nvPr/>
        </p:nvSpPr>
        <p:spPr>
          <a:xfrm>
            <a:off x="1907704" y="5229200"/>
            <a:ext cx="5786438" cy="337185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2700000" scaled="0"/>
          </a:gradFill>
          <a:ln w="9525">
            <a:noFill/>
          </a:ln>
        </p:spPr>
        <p:txBody>
          <a:bodyPr anchor="t">
            <a:spAutoFit/>
          </a:bodyPr>
          <a:lstStyle/>
          <a:p>
            <a:pPr lvl="0" indent="0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  公司自成立以来，研制各类低温恒温器共计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50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余套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17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33515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Cryogenic Distribution System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ZoneTexte 4"/>
          <p:cNvSpPr txBox="1"/>
          <p:nvPr/>
        </p:nvSpPr>
        <p:spPr>
          <a:xfrm>
            <a:off x="946913" y="1404033"/>
            <a:ext cx="738500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 Distribution System usually include Cryogenic Vavle Box and Cryogenic Transfer Line.</a:t>
            </a:r>
          </a:p>
        </p:txBody>
      </p:sp>
      <p:grpSp>
        <p:nvGrpSpPr>
          <p:cNvPr id="4" name="Group 1"/>
          <p:cNvGrpSpPr/>
          <p:nvPr/>
        </p:nvGrpSpPr>
        <p:grpSpPr>
          <a:xfrm>
            <a:off x="15232" y="2561605"/>
            <a:ext cx="8895727" cy="1147036"/>
            <a:chOff x="930852" y="4050691"/>
            <a:chExt cx="8895727" cy="1147036"/>
          </a:xfrm>
        </p:grpSpPr>
        <p:sp>
          <p:nvSpPr>
            <p:cNvPr id="196" name="Rectangle 195"/>
            <p:cNvSpPr/>
            <p:nvPr/>
          </p:nvSpPr>
          <p:spPr>
            <a:xfrm>
              <a:off x="3486628" y="4050691"/>
              <a:ext cx="3678953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Cryogenic Distribution </a:t>
              </a:r>
              <a:r>
                <a:rPr lang="en-US" sz="1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Line  (</a:t>
              </a:r>
              <a:r>
                <a:rPr lang="en-US" sz="1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310 </a:t>
              </a:r>
              <a:r>
                <a:rPr lang="en-US" sz="1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m) </a:t>
              </a:r>
            </a:p>
            <a:p>
              <a:pPr algn="ctr"/>
              <a:r>
                <a:rPr lang="en-US" sz="1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comprising 43 valve boxes </a:t>
              </a: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9031244" y="4770771"/>
              <a:ext cx="795335" cy="245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Endbox</a:t>
              </a:r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2190484" y="4927883"/>
              <a:ext cx="6910175" cy="269844"/>
              <a:chOff x="1298961" y="3596688"/>
              <a:chExt cx="7398032" cy="292728"/>
            </a:xfrm>
          </p:grpSpPr>
          <p:sp>
            <p:nvSpPr>
              <p:cNvPr id="207" name="Rectangle 206"/>
              <p:cNvSpPr/>
              <p:nvPr/>
            </p:nvSpPr>
            <p:spPr>
              <a:xfrm>
                <a:off x="1298961" y="3632544"/>
                <a:ext cx="7323977" cy="7251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1416858" y="3612567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09" name="Straight Connector 208"/>
              <p:cNvCxnSpPr>
                <a:stCxn id="208" idx="4"/>
              </p:cNvCxnSpPr>
              <p:nvPr/>
            </p:nvCxnSpPr>
            <p:spPr>
              <a:xfrm flipH="1">
                <a:off x="1453628" y="3746974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0" name="Oval 209"/>
              <p:cNvSpPr/>
              <p:nvPr/>
            </p:nvSpPr>
            <p:spPr>
              <a:xfrm>
                <a:off x="1606028" y="3612567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11" name="Straight Connector 210"/>
              <p:cNvCxnSpPr>
                <a:stCxn id="210" idx="4"/>
              </p:cNvCxnSpPr>
              <p:nvPr/>
            </p:nvCxnSpPr>
            <p:spPr>
              <a:xfrm flipH="1">
                <a:off x="1642798" y="3746974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Oval 211"/>
              <p:cNvSpPr/>
              <p:nvPr/>
            </p:nvSpPr>
            <p:spPr>
              <a:xfrm>
                <a:off x="1796810" y="3612567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13" name="Straight Connector 212"/>
              <p:cNvCxnSpPr>
                <a:stCxn id="212" idx="4"/>
              </p:cNvCxnSpPr>
              <p:nvPr/>
            </p:nvCxnSpPr>
            <p:spPr>
              <a:xfrm flipH="1">
                <a:off x="1833580" y="3746974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Oval 213"/>
              <p:cNvSpPr/>
              <p:nvPr/>
            </p:nvSpPr>
            <p:spPr>
              <a:xfrm>
                <a:off x="1974610" y="3609408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15" name="Straight Connector 214"/>
              <p:cNvCxnSpPr>
                <a:stCxn id="214" idx="4"/>
              </p:cNvCxnSpPr>
              <p:nvPr/>
            </p:nvCxnSpPr>
            <p:spPr>
              <a:xfrm flipH="1">
                <a:off x="2011380" y="3743815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Oval 215"/>
              <p:cNvSpPr/>
              <p:nvPr/>
            </p:nvSpPr>
            <p:spPr>
              <a:xfrm>
                <a:off x="2171743" y="3608351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17" name="Straight Connector 216"/>
              <p:cNvCxnSpPr>
                <a:stCxn id="216" idx="4"/>
              </p:cNvCxnSpPr>
              <p:nvPr/>
            </p:nvCxnSpPr>
            <p:spPr>
              <a:xfrm flipH="1">
                <a:off x="2208513" y="3742758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Oval 217"/>
              <p:cNvSpPr/>
              <p:nvPr/>
            </p:nvSpPr>
            <p:spPr>
              <a:xfrm>
                <a:off x="2359178" y="3607274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19" name="Straight Connector 218"/>
              <p:cNvCxnSpPr>
                <a:stCxn id="218" idx="4"/>
              </p:cNvCxnSpPr>
              <p:nvPr/>
            </p:nvCxnSpPr>
            <p:spPr>
              <a:xfrm flipH="1">
                <a:off x="2395948" y="3741681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Oval 219"/>
              <p:cNvSpPr/>
              <p:nvPr/>
            </p:nvSpPr>
            <p:spPr>
              <a:xfrm>
                <a:off x="2549960" y="3607274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1" name="Straight Connector 220"/>
              <p:cNvCxnSpPr>
                <a:stCxn id="220" idx="4"/>
              </p:cNvCxnSpPr>
              <p:nvPr/>
            </p:nvCxnSpPr>
            <p:spPr>
              <a:xfrm flipH="1">
                <a:off x="2586730" y="3741681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2" name="Oval 221"/>
              <p:cNvSpPr/>
              <p:nvPr/>
            </p:nvSpPr>
            <p:spPr>
              <a:xfrm>
                <a:off x="2739130" y="3607274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3" name="Straight Connector 222"/>
              <p:cNvCxnSpPr>
                <a:stCxn id="222" idx="4"/>
              </p:cNvCxnSpPr>
              <p:nvPr/>
            </p:nvCxnSpPr>
            <p:spPr>
              <a:xfrm flipH="1">
                <a:off x="2775900" y="3741681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4" name="Oval 223"/>
              <p:cNvSpPr/>
              <p:nvPr/>
            </p:nvSpPr>
            <p:spPr>
              <a:xfrm>
                <a:off x="2929912" y="3607274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5" name="Straight Connector 224"/>
              <p:cNvCxnSpPr>
                <a:stCxn id="224" idx="4"/>
              </p:cNvCxnSpPr>
              <p:nvPr/>
            </p:nvCxnSpPr>
            <p:spPr>
              <a:xfrm flipH="1">
                <a:off x="2966682" y="3741681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Oval 225"/>
              <p:cNvSpPr/>
              <p:nvPr/>
            </p:nvSpPr>
            <p:spPr>
              <a:xfrm>
                <a:off x="3107712" y="3604115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7" name="Straight Connector 226"/>
              <p:cNvCxnSpPr>
                <a:stCxn id="226" idx="4"/>
              </p:cNvCxnSpPr>
              <p:nvPr/>
            </p:nvCxnSpPr>
            <p:spPr>
              <a:xfrm flipH="1">
                <a:off x="3144482" y="3738522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Oval 227"/>
              <p:cNvSpPr/>
              <p:nvPr/>
            </p:nvSpPr>
            <p:spPr>
              <a:xfrm>
                <a:off x="3304845" y="3603058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9" name="Straight Connector 228"/>
              <p:cNvCxnSpPr>
                <a:stCxn id="228" idx="4"/>
              </p:cNvCxnSpPr>
              <p:nvPr/>
            </p:nvCxnSpPr>
            <p:spPr>
              <a:xfrm flipH="1">
                <a:off x="3341615" y="3737465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0" name="Oval 229"/>
              <p:cNvSpPr/>
              <p:nvPr/>
            </p:nvSpPr>
            <p:spPr>
              <a:xfrm>
                <a:off x="3495082" y="3601981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1" name="Straight Connector 230"/>
              <p:cNvCxnSpPr>
                <a:stCxn id="230" idx="4"/>
              </p:cNvCxnSpPr>
              <p:nvPr/>
            </p:nvCxnSpPr>
            <p:spPr>
              <a:xfrm flipH="1">
                <a:off x="3531852" y="3736388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Oval 231"/>
              <p:cNvSpPr/>
              <p:nvPr/>
            </p:nvSpPr>
            <p:spPr>
              <a:xfrm>
                <a:off x="3685864" y="3601981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3" name="Straight Connector 232"/>
              <p:cNvCxnSpPr>
                <a:stCxn id="232" idx="4"/>
              </p:cNvCxnSpPr>
              <p:nvPr/>
            </p:nvCxnSpPr>
            <p:spPr>
              <a:xfrm flipH="1">
                <a:off x="3722634" y="3736388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4" name="Oval 233"/>
              <p:cNvSpPr/>
              <p:nvPr/>
            </p:nvSpPr>
            <p:spPr>
              <a:xfrm>
                <a:off x="3875034" y="3601981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5" name="Straight Connector 234"/>
              <p:cNvCxnSpPr>
                <a:stCxn id="234" idx="4"/>
              </p:cNvCxnSpPr>
              <p:nvPr/>
            </p:nvCxnSpPr>
            <p:spPr>
              <a:xfrm flipH="1">
                <a:off x="3911804" y="3736388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" name="Oval 235"/>
              <p:cNvSpPr/>
              <p:nvPr/>
            </p:nvSpPr>
            <p:spPr>
              <a:xfrm>
                <a:off x="4065816" y="3601981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7" name="Straight Connector 236"/>
              <p:cNvCxnSpPr>
                <a:stCxn id="236" idx="4"/>
              </p:cNvCxnSpPr>
              <p:nvPr/>
            </p:nvCxnSpPr>
            <p:spPr>
              <a:xfrm flipH="1">
                <a:off x="4102586" y="3736388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8" name="Oval 237"/>
              <p:cNvSpPr/>
              <p:nvPr/>
            </p:nvSpPr>
            <p:spPr>
              <a:xfrm>
                <a:off x="4243616" y="3598822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39" name="Straight Connector 238"/>
              <p:cNvCxnSpPr>
                <a:stCxn id="238" idx="4"/>
              </p:cNvCxnSpPr>
              <p:nvPr/>
            </p:nvCxnSpPr>
            <p:spPr>
              <a:xfrm flipH="1">
                <a:off x="4280386" y="3733229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Oval 239"/>
              <p:cNvSpPr/>
              <p:nvPr/>
            </p:nvSpPr>
            <p:spPr>
              <a:xfrm>
                <a:off x="4440749" y="3597765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1" name="Straight Connector 240"/>
              <p:cNvCxnSpPr>
                <a:stCxn id="240" idx="4"/>
              </p:cNvCxnSpPr>
              <p:nvPr/>
            </p:nvCxnSpPr>
            <p:spPr>
              <a:xfrm flipH="1">
                <a:off x="4477519" y="3732172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2" name="Oval 241"/>
              <p:cNvSpPr/>
              <p:nvPr/>
            </p:nvSpPr>
            <p:spPr>
              <a:xfrm>
                <a:off x="4634977" y="3596688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3" name="Straight Connector 242"/>
              <p:cNvCxnSpPr>
                <a:stCxn id="242" idx="4"/>
              </p:cNvCxnSpPr>
              <p:nvPr/>
            </p:nvCxnSpPr>
            <p:spPr>
              <a:xfrm flipH="1">
                <a:off x="4671747" y="3731095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4" name="Oval 243"/>
              <p:cNvSpPr/>
              <p:nvPr/>
            </p:nvSpPr>
            <p:spPr>
              <a:xfrm>
                <a:off x="4825759" y="3596688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5" name="Straight Connector 244"/>
              <p:cNvCxnSpPr>
                <a:stCxn id="244" idx="4"/>
              </p:cNvCxnSpPr>
              <p:nvPr/>
            </p:nvCxnSpPr>
            <p:spPr>
              <a:xfrm flipH="1">
                <a:off x="4862529" y="3731095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6" name="Oval 245"/>
              <p:cNvSpPr/>
              <p:nvPr/>
            </p:nvSpPr>
            <p:spPr>
              <a:xfrm>
                <a:off x="5014929" y="3596688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7" name="Straight Connector 246"/>
              <p:cNvCxnSpPr>
                <a:stCxn id="246" idx="4"/>
              </p:cNvCxnSpPr>
              <p:nvPr/>
            </p:nvCxnSpPr>
            <p:spPr>
              <a:xfrm flipH="1">
                <a:off x="5051699" y="3731095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Oval 247"/>
              <p:cNvSpPr/>
              <p:nvPr/>
            </p:nvSpPr>
            <p:spPr>
              <a:xfrm>
                <a:off x="5205711" y="3596688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49" name="Straight Connector 248"/>
              <p:cNvCxnSpPr>
                <a:stCxn id="248" idx="4"/>
              </p:cNvCxnSpPr>
              <p:nvPr/>
            </p:nvCxnSpPr>
            <p:spPr>
              <a:xfrm flipH="1">
                <a:off x="5242481" y="3731095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Oval 249"/>
              <p:cNvSpPr/>
              <p:nvPr/>
            </p:nvSpPr>
            <p:spPr>
              <a:xfrm>
                <a:off x="5593344" y="3605172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51" name="Straight Connector 250"/>
              <p:cNvCxnSpPr>
                <a:stCxn id="250" idx="4"/>
              </p:cNvCxnSpPr>
              <p:nvPr/>
            </p:nvCxnSpPr>
            <p:spPr>
              <a:xfrm flipH="1">
                <a:off x="5630114" y="3739579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Oval 251"/>
              <p:cNvSpPr/>
              <p:nvPr/>
            </p:nvSpPr>
            <p:spPr>
              <a:xfrm>
                <a:off x="5783077" y="3608351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53" name="Straight Connector 252"/>
              <p:cNvCxnSpPr>
                <a:stCxn id="252" idx="4"/>
              </p:cNvCxnSpPr>
              <p:nvPr/>
            </p:nvCxnSpPr>
            <p:spPr>
              <a:xfrm flipH="1">
                <a:off x="5819847" y="3742758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4" name="Oval 253"/>
              <p:cNvSpPr/>
              <p:nvPr/>
            </p:nvSpPr>
            <p:spPr>
              <a:xfrm>
                <a:off x="5960877" y="3605192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55" name="Straight Connector 254"/>
              <p:cNvCxnSpPr>
                <a:stCxn id="254" idx="4"/>
              </p:cNvCxnSpPr>
              <p:nvPr/>
            </p:nvCxnSpPr>
            <p:spPr>
              <a:xfrm flipH="1">
                <a:off x="5997647" y="3739599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Oval 255"/>
              <p:cNvSpPr/>
              <p:nvPr/>
            </p:nvSpPr>
            <p:spPr>
              <a:xfrm>
                <a:off x="6158010" y="3604135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57" name="Straight Connector 256"/>
              <p:cNvCxnSpPr>
                <a:stCxn id="256" idx="4"/>
              </p:cNvCxnSpPr>
              <p:nvPr/>
            </p:nvCxnSpPr>
            <p:spPr>
              <a:xfrm flipH="1">
                <a:off x="6194780" y="3738542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Oval 257"/>
              <p:cNvSpPr/>
              <p:nvPr/>
            </p:nvSpPr>
            <p:spPr>
              <a:xfrm>
                <a:off x="6352238" y="3603058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59" name="Straight Connector 258"/>
              <p:cNvCxnSpPr>
                <a:stCxn id="258" idx="4"/>
              </p:cNvCxnSpPr>
              <p:nvPr/>
            </p:nvCxnSpPr>
            <p:spPr>
              <a:xfrm flipH="1">
                <a:off x="6389008" y="3737465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Oval 259"/>
              <p:cNvSpPr/>
              <p:nvPr/>
            </p:nvSpPr>
            <p:spPr>
              <a:xfrm>
                <a:off x="6543020" y="3603058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1" name="Straight Connector 260"/>
              <p:cNvCxnSpPr>
                <a:stCxn id="260" idx="4"/>
              </p:cNvCxnSpPr>
              <p:nvPr/>
            </p:nvCxnSpPr>
            <p:spPr>
              <a:xfrm flipH="1">
                <a:off x="6579790" y="3737465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Oval 261"/>
              <p:cNvSpPr/>
              <p:nvPr/>
            </p:nvSpPr>
            <p:spPr>
              <a:xfrm>
                <a:off x="6732190" y="3603058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3" name="Straight Connector 262"/>
              <p:cNvCxnSpPr>
                <a:stCxn id="262" idx="4"/>
              </p:cNvCxnSpPr>
              <p:nvPr/>
            </p:nvCxnSpPr>
            <p:spPr>
              <a:xfrm flipH="1">
                <a:off x="6768960" y="3737465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4" name="Oval 263"/>
              <p:cNvSpPr/>
              <p:nvPr/>
            </p:nvSpPr>
            <p:spPr>
              <a:xfrm>
                <a:off x="6922972" y="3603058"/>
                <a:ext cx="76765" cy="13440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5" name="Straight Connector 264"/>
              <p:cNvCxnSpPr>
                <a:stCxn id="264" idx="4"/>
              </p:cNvCxnSpPr>
              <p:nvPr/>
            </p:nvCxnSpPr>
            <p:spPr>
              <a:xfrm flipH="1">
                <a:off x="6959742" y="3737465"/>
                <a:ext cx="1613" cy="14244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" name="Group 265"/>
              <p:cNvGrpSpPr/>
              <p:nvPr/>
            </p:nvGrpSpPr>
            <p:grpSpPr>
              <a:xfrm>
                <a:off x="7094969" y="3596708"/>
                <a:ext cx="1438382" cy="287435"/>
                <a:chOff x="5656112" y="1909156"/>
                <a:chExt cx="2352564" cy="287435"/>
              </a:xfrm>
            </p:grpSpPr>
            <p:sp>
              <p:nvSpPr>
                <p:cNvPr id="268" name="Oval 267"/>
                <p:cNvSpPr/>
                <p:nvPr/>
              </p:nvSpPr>
              <p:spPr>
                <a:xfrm>
                  <a:off x="5656112" y="1919742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69" name="Straight Connector 268"/>
                <p:cNvCxnSpPr>
                  <a:stCxn id="268" idx="4"/>
                </p:cNvCxnSpPr>
                <p:nvPr/>
              </p:nvCxnSpPr>
              <p:spPr>
                <a:xfrm flipH="1">
                  <a:off x="5692882" y="2054149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" name="Oval 269"/>
                <p:cNvSpPr/>
                <p:nvPr/>
              </p:nvSpPr>
              <p:spPr>
                <a:xfrm>
                  <a:off x="5833912" y="1916583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71" name="Straight Connector 270"/>
                <p:cNvCxnSpPr>
                  <a:stCxn id="270" idx="4"/>
                </p:cNvCxnSpPr>
                <p:nvPr/>
              </p:nvCxnSpPr>
              <p:spPr>
                <a:xfrm flipH="1">
                  <a:off x="5870682" y="2050990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2" name="Oval 271"/>
                <p:cNvSpPr/>
                <p:nvPr/>
              </p:nvSpPr>
              <p:spPr>
                <a:xfrm>
                  <a:off x="6031045" y="1915526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73" name="Straight Connector 272"/>
                <p:cNvCxnSpPr>
                  <a:stCxn id="272" idx="4"/>
                </p:cNvCxnSpPr>
                <p:nvPr/>
              </p:nvCxnSpPr>
              <p:spPr>
                <a:xfrm flipH="1">
                  <a:off x="6067815" y="2049933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Oval 273"/>
                <p:cNvSpPr/>
                <p:nvPr/>
              </p:nvSpPr>
              <p:spPr>
                <a:xfrm>
                  <a:off x="6221282" y="1914449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75" name="Straight Connector 274"/>
                <p:cNvCxnSpPr>
                  <a:stCxn id="274" idx="4"/>
                </p:cNvCxnSpPr>
                <p:nvPr/>
              </p:nvCxnSpPr>
              <p:spPr>
                <a:xfrm flipH="1">
                  <a:off x="6258052" y="2048856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6" name="Oval 275"/>
                <p:cNvSpPr/>
                <p:nvPr/>
              </p:nvSpPr>
              <p:spPr>
                <a:xfrm>
                  <a:off x="6412064" y="1914449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77" name="Straight Connector 276"/>
                <p:cNvCxnSpPr>
                  <a:stCxn id="276" idx="4"/>
                </p:cNvCxnSpPr>
                <p:nvPr/>
              </p:nvCxnSpPr>
              <p:spPr>
                <a:xfrm flipH="1">
                  <a:off x="6448834" y="2048856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8" name="Oval 277"/>
                <p:cNvSpPr/>
                <p:nvPr/>
              </p:nvSpPr>
              <p:spPr>
                <a:xfrm>
                  <a:off x="6601234" y="1914449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79" name="Straight Connector 278"/>
                <p:cNvCxnSpPr>
                  <a:stCxn id="278" idx="4"/>
                </p:cNvCxnSpPr>
                <p:nvPr/>
              </p:nvCxnSpPr>
              <p:spPr>
                <a:xfrm flipH="1">
                  <a:off x="6638004" y="2048856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Oval 279"/>
                <p:cNvSpPr/>
                <p:nvPr/>
              </p:nvSpPr>
              <p:spPr>
                <a:xfrm>
                  <a:off x="6792016" y="1914449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81" name="Straight Connector 280"/>
                <p:cNvCxnSpPr>
                  <a:stCxn id="280" idx="4"/>
                </p:cNvCxnSpPr>
                <p:nvPr/>
              </p:nvCxnSpPr>
              <p:spPr>
                <a:xfrm flipH="1">
                  <a:off x="6828786" y="2048856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2" name="Oval 281"/>
                <p:cNvSpPr/>
                <p:nvPr/>
              </p:nvSpPr>
              <p:spPr>
                <a:xfrm>
                  <a:off x="6969816" y="1911290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83" name="Straight Connector 282"/>
                <p:cNvCxnSpPr>
                  <a:stCxn id="282" idx="4"/>
                </p:cNvCxnSpPr>
                <p:nvPr/>
              </p:nvCxnSpPr>
              <p:spPr>
                <a:xfrm flipH="1">
                  <a:off x="7006586" y="2045697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4" name="Oval 283"/>
                <p:cNvSpPr/>
                <p:nvPr/>
              </p:nvSpPr>
              <p:spPr>
                <a:xfrm>
                  <a:off x="7166949" y="1910233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85" name="Straight Connector 284"/>
                <p:cNvCxnSpPr>
                  <a:stCxn id="284" idx="4"/>
                </p:cNvCxnSpPr>
                <p:nvPr/>
              </p:nvCxnSpPr>
              <p:spPr>
                <a:xfrm flipH="1">
                  <a:off x="7203719" y="2044640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6" name="Oval 285"/>
                <p:cNvSpPr/>
                <p:nvPr/>
              </p:nvSpPr>
              <p:spPr>
                <a:xfrm>
                  <a:off x="7361177" y="1909156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87" name="Straight Connector 286"/>
                <p:cNvCxnSpPr>
                  <a:stCxn id="286" idx="4"/>
                </p:cNvCxnSpPr>
                <p:nvPr/>
              </p:nvCxnSpPr>
              <p:spPr>
                <a:xfrm flipH="1">
                  <a:off x="7397947" y="2043563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Oval 287"/>
                <p:cNvSpPr/>
                <p:nvPr/>
              </p:nvSpPr>
              <p:spPr>
                <a:xfrm>
                  <a:off x="7551959" y="1909156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89" name="Straight Connector 288"/>
                <p:cNvCxnSpPr>
                  <a:stCxn id="288" idx="4"/>
                </p:cNvCxnSpPr>
                <p:nvPr/>
              </p:nvCxnSpPr>
              <p:spPr>
                <a:xfrm flipH="1">
                  <a:off x="7588729" y="2043563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0" name="Oval 289"/>
                <p:cNvSpPr/>
                <p:nvPr/>
              </p:nvSpPr>
              <p:spPr>
                <a:xfrm>
                  <a:off x="7741129" y="1909156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91" name="Straight Connector 290"/>
                <p:cNvCxnSpPr>
                  <a:stCxn id="290" idx="4"/>
                </p:cNvCxnSpPr>
                <p:nvPr/>
              </p:nvCxnSpPr>
              <p:spPr>
                <a:xfrm flipH="1">
                  <a:off x="7777899" y="2043563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2" name="Oval 291"/>
                <p:cNvSpPr/>
                <p:nvPr/>
              </p:nvSpPr>
              <p:spPr>
                <a:xfrm>
                  <a:off x="7931911" y="1909156"/>
                  <a:ext cx="76765" cy="13440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93" name="Straight Connector 292"/>
                <p:cNvCxnSpPr>
                  <a:stCxn id="292" idx="4"/>
                </p:cNvCxnSpPr>
                <p:nvPr/>
              </p:nvCxnSpPr>
              <p:spPr>
                <a:xfrm flipH="1">
                  <a:off x="7968681" y="2043563"/>
                  <a:ext cx="1613" cy="14244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" name="Oval 266"/>
              <p:cNvSpPr/>
              <p:nvPr/>
            </p:nvSpPr>
            <p:spPr>
              <a:xfrm>
                <a:off x="8557013" y="3603059"/>
                <a:ext cx="139980" cy="12913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1167140" y="4050691"/>
              <a:ext cx="1119978" cy="913061"/>
              <a:chOff x="-57316" y="2645103"/>
              <a:chExt cx="1199048" cy="990494"/>
            </a:xfrm>
          </p:grpSpPr>
          <p:sp>
            <p:nvSpPr>
              <p:cNvPr id="205" name="Rectangle 204"/>
              <p:cNvSpPr/>
              <p:nvPr/>
            </p:nvSpPr>
            <p:spPr>
              <a:xfrm>
                <a:off x="-57316" y="2645103"/>
                <a:ext cx="1156376" cy="599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Cryogenic </a:t>
                </a:r>
              </a:p>
              <a:p>
                <a:pPr algn="r"/>
                <a:r>
                  <a:rPr lang="en-US" sz="1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Transfer </a:t>
                </a:r>
              </a:p>
              <a:p>
                <a:pPr algn="r"/>
                <a:r>
                  <a:rPr lang="en-US" sz="1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 (65 m)</a:t>
                </a:r>
                <a:endParaRPr lang="en-US" sz="1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 rot="5400000">
                <a:off x="608478" y="3102343"/>
                <a:ext cx="990493" cy="76014"/>
              </a:xfrm>
              <a:prstGeom prst="rect">
                <a:avLst/>
              </a:prstGeom>
              <a:pattFill prst="dkHorz">
                <a:fgClr>
                  <a:srgbClr val="FF0000"/>
                </a:fgClr>
                <a:bgClr>
                  <a:prstClr val="white"/>
                </a:bgClr>
              </a:patt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3" name="Oval 202"/>
            <p:cNvSpPr/>
            <p:nvPr/>
          </p:nvSpPr>
          <p:spPr>
            <a:xfrm>
              <a:off x="6026338" y="4932781"/>
              <a:ext cx="71703" cy="1239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4" name="Straight Connector 203"/>
            <p:cNvCxnSpPr>
              <a:stCxn id="203" idx="4"/>
            </p:cNvCxnSpPr>
            <p:nvPr/>
          </p:nvCxnSpPr>
          <p:spPr>
            <a:xfrm flipH="1">
              <a:off x="6060683" y="5056681"/>
              <a:ext cx="1507" cy="1313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/>
            <p:cNvSpPr/>
            <p:nvPr/>
          </p:nvSpPr>
          <p:spPr>
            <a:xfrm>
              <a:off x="2204892" y="4930426"/>
              <a:ext cx="88467" cy="12609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930852" y="4770771"/>
              <a:ext cx="1277482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Splitting </a:t>
              </a:r>
            </a:p>
            <a:p>
              <a:pPr algn="r"/>
              <a:r>
                <a:rPr lang="en-US" sz="1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box</a:t>
              </a:r>
              <a:endPara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7537" y="2097799"/>
            <a:ext cx="7426754" cy="2941320"/>
            <a:chOff x="612305" y="1741058"/>
            <a:chExt cx="7426754" cy="2941320"/>
          </a:xfrm>
        </p:grpSpPr>
        <p:grpSp>
          <p:nvGrpSpPr>
            <p:cNvPr id="8" name="Group 7"/>
            <p:cNvGrpSpPr/>
            <p:nvPr/>
          </p:nvGrpSpPr>
          <p:grpSpPr>
            <a:xfrm>
              <a:off x="612305" y="1741058"/>
              <a:ext cx="7426754" cy="2505670"/>
              <a:chOff x="733263" y="2196495"/>
              <a:chExt cx="7426754" cy="2505670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1475656" y="4149080"/>
                <a:ext cx="3517608" cy="553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 High Beta </a:t>
                </a:r>
                <a:br>
                  <a:rPr lang="en-US" sz="10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000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Cryomodules</a:t>
                </a:r>
                <a:r>
                  <a:rPr lang="en-US" sz="10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10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0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(174 m)</a:t>
                </a: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5473817" y="4149080"/>
                <a:ext cx="959485" cy="553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Medium </a:t>
                </a:r>
                <a:r>
                  <a:rPr lang="en-US" sz="10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Beta </a:t>
                </a:r>
                <a:endParaRPr lang="en-US" sz="10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000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Cryomodules</a:t>
                </a:r>
                <a:endParaRPr lang="en-US" sz="10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0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(75 m)</a:t>
                </a: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1449602" y="380699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1627629" y="3807680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1806362" y="3807337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1976175" y="380682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2154908" y="3806481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2332935" y="3807166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511667" y="380682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2689695" y="3806481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2868427" y="3806138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3038241" y="3805967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3216973" y="380562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3395000" y="3806310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3573733" y="3805967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743546" y="380545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922279" y="3805111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4100306" y="3805797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4279039" y="3805454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4457066" y="3805111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4635798" y="3804768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4814531" y="3804768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4993263" y="3804425"/>
                <a:ext cx="151975" cy="28131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5348664" y="3808709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5527397" y="3808366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5705424" y="3809052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5884157" y="3808709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6062184" y="3808366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6240916" y="3808023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6419649" y="3808023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6598382" y="3807680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6876578" y="3810764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6985913" y="3810421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7094815" y="3811107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7204150" y="3810764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7308029" y="3810251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7417363" y="3809908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7526266" y="3810594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7635600" y="3810251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7744504" y="3809908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7853838" y="3809565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7957716" y="3809394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8067051" y="3809052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6767244" y="3809052"/>
                <a:ext cx="92966" cy="281313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7012878" y="4149080"/>
                <a:ext cx="860425" cy="553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Spoke </a:t>
                </a:r>
              </a:p>
              <a:p>
                <a:pPr algn="ctr"/>
                <a:r>
                  <a:rPr lang="en-US" sz="1000" i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Cryomodules</a:t>
                </a:r>
                <a:endParaRPr lang="en-US" sz="10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0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(54 m)</a:t>
                </a:r>
              </a:p>
            </p:txBody>
          </p:sp>
          <p:sp>
            <p:nvSpPr>
              <p:cNvPr id="199" name="Rectangle 198"/>
              <p:cNvSpPr/>
              <p:nvPr/>
            </p:nvSpPr>
            <p:spPr>
              <a:xfrm rot="5400000">
                <a:off x="1248282" y="2247128"/>
                <a:ext cx="386864" cy="445929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733263" y="2196495"/>
                <a:ext cx="506730" cy="245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i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ACCP</a:t>
                </a: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5172483" y="3807398"/>
                <a:ext cx="151975" cy="28131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6" name="Rectangle 305"/>
            <p:cNvSpPr/>
            <p:nvPr/>
          </p:nvSpPr>
          <p:spPr>
            <a:xfrm>
              <a:off x="3132000" y="4437268"/>
              <a:ext cx="4646295" cy="245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Superconducting section of the </a:t>
              </a:r>
              <a:r>
                <a:rPr lang="en-US" sz="1000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Optimus</a:t>
              </a:r>
              <a:r>
                <a:rPr lang="en-US" sz="10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i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linac</a:t>
              </a:r>
              <a:r>
                <a:rPr lang="en-US" sz="10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(303 m) </a:t>
              </a:r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H="1" flipV="1">
            <a:off x="1418880" y="3353693"/>
            <a:ext cx="6696744" cy="987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1418880" y="2561605"/>
            <a:ext cx="0" cy="79208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 flipV="1">
            <a:off x="3075064" y="2921645"/>
            <a:ext cx="288032" cy="576064"/>
          </a:xfrm>
          <a:prstGeom prst="line">
            <a:avLst/>
          </a:prstGeom>
          <a:ln w="6350" cmpd="sng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2" name="Rectangle 321"/>
          <p:cNvSpPr/>
          <p:nvPr/>
        </p:nvSpPr>
        <p:spPr>
          <a:xfrm>
            <a:off x="5436096" y="3065661"/>
            <a:ext cx="2952328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Auxiliary process lines </a:t>
            </a:r>
          </a:p>
        </p:txBody>
      </p:sp>
      <p:sp>
        <p:nvSpPr>
          <p:cNvPr id="330" name="TextBox 329"/>
          <p:cNvSpPr txBox="1"/>
          <p:nvPr/>
        </p:nvSpPr>
        <p:spPr>
          <a:xfrm>
            <a:off x="389890" y="1840865"/>
            <a:ext cx="84410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example:ESS Linac Cryogenic System Layout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251520" y="5154652"/>
            <a:ext cx="86409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 Distribution System for Superconducting Accelerator is intended for delivering the </a:t>
            </a:r>
            <a:r>
              <a:rPr lang="en-US" sz="1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power </a:t>
            </a:r>
            <a:r>
              <a:rPr lang="en-US" sz="1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Accelerator Cryogenic Plant (ACCP) to </a:t>
            </a:r>
            <a:r>
              <a:rPr lang="en-US" sz="1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cryomodules</a:t>
            </a:r>
            <a:r>
              <a:rPr lang="en-US" sz="1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1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 of the constant flows of supercritical and cold gaseous </a:t>
            </a:r>
            <a:r>
              <a:rPr lang="en-US" sz="1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helium, at 4.5 K and 40 K, respectively.  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18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53962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Cryogenic Distribution System-Cryogenic Valve Box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-2147482624" descr="TIM截图20180824102154"/>
          <p:cNvPicPr>
            <a:picLocks noChangeAspect="1"/>
          </p:cNvPicPr>
          <p:nvPr/>
        </p:nvPicPr>
        <p:blipFill>
          <a:blip r:embed="rId2" cstate="print"/>
          <a:srcRect l="2654" t="19713" r="2834" b="2496"/>
          <a:stretch>
            <a:fillRect/>
          </a:stretch>
        </p:blipFill>
        <p:spPr>
          <a:xfrm>
            <a:off x="42545" y="2626360"/>
            <a:ext cx="3858895" cy="2166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3" name="图片框 1059"/>
          <p:cNvPicPr>
            <a:picLocks noChangeAspect="1"/>
          </p:cNvPicPr>
          <p:nvPr/>
        </p:nvPicPr>
        <p:blipFill>
          <a:blip r:embed="rId3" cstate="print"/>
          <a:srcRect l="8066" b="2351"/>
          <a:stretch>
            <a:fillRect/>
          </a:stretch>
        </p:blipFill>
        <p:spPr>
          <a:xfrm>
            <a:off x="3782695" y="1980565"/>
            <a:ext cx="2111375" cy="3082290"/>
          </a:xfrm>
          <a:prstGeom prst="rect">
            <a:avLst/>
          </a:prstGeom>
          <a:noFill/>
          <a:ln w="12700" cmpd="sng">
            <a:noFill/>
            <a:prstDash val="sysDot"/>
          </a:ln>
        </p:spPr>
      </p:pic>
      <p:pic>
        <p:nvPicPr>
          <p:cNvPr id="40963" name="Picture 2" descr="http://www.ihep.cas.cn/xwdt/gnxw/2015/201502/W020150208426987148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1545" y="1263015"/>
            <a:ext cx="2985770" cy="4418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椭圆 4"/>
          <p:cNvSpPr/>
          <p:nvPr/>
        </p:nvSpPr>
        <p:spPr>
          <a:xfrm>
            <a:off x="7479665" y="2299335"/>
            <a:ext cx="1209040" cy="21558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75485" y="5670550"/>
            <a:ext cx="4978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2014,VACREE offered 2K Valve Box to IHEP CAS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19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545590" y="2981325"/>
            <a:ext cx="658241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544955" y="2278380"/>
            <a:ext cx="658368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r>
              <a:rPr lang="en-US" altLang="en-US" sz="2000" b="1" i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About VACREE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31984" y="2278696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1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357131" y="1494056"/>
            <a:ext cx="2286000" cy="384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en-US" sz="3600" b="1" i="1" dirty="0" smtClean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Outline</a:t>
            </a:r>
            <a:endParaRPr lang="en-US" altLang="zh-CN" sz="3600" b="1" i="1" dirty="0" smtClean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1545590" y="304228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Calibri" panose="020F0502020204030204" charset="0"/>
              </a:rPr>
              <a:t>Cryogenic Equipment for Superconducting Accelerator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831984" y="304260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2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1545590" y="384238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Calibri" panose="020F0502020204030204" charset="0"/>
              </a:rPr>
              <a:t>Cryogenic Project Phase 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831984" y="384270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3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1545590" y="468693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Calibri" panose="020F0502020204030204" charset="0"/>
              </a:rPr>
              <a:t>Future Prospects 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831984" y="468725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4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53962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Cryogenic Distribution System-Cryogenic Valve Box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75485" y="5670550"/>
            <a:ext cx="4978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2014,VACREE offered 4K Valve Box to IHEP CAS</a:t>
            </a:r>
          </a:p>
        </p:txBody>
      </p:sp>
      <p:pic>
        <p:nvPicPr>
          <p:cNvPr id="56322" name="图片 64514" descr="4K阀箱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170" y="1781175"/>
            <a:ext cx="2532380" cy="3435350"/>
          </a:xfrm>
          <a:prstGeom prst="rect">
            <a:avLst/>
          </a:prstGeom>
          <a:noFill/>
          <a:ln w="12700" cap="flat" cmpd="sng">
            <a:solidFill>
              <a:srgbClr val="3333FF"/>
            </a:solidFill>
            <a:prstDash val="sysDot"/>
            <a:round/>
            <a:headEnd type="none" w="med" len="med"/>
            <a:tailEnd type="none" w="med" len="med"/>
          </a:ln>
        </p:spPr>
      </p:pic>
      <p:pic>
        <p:nvPicPr>
          <p:cNvPr id="32771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390" y="1790065"/>
            <a:ext cx="5139055" cy="342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椭圆 3"/>
          <p:cNvSpPr/>
          <p:nvPr/>
        </p:nvSpPr>
        <p:spPr>
          <a:xfrm>
            <a:off x="3669665" y="3157220"/>
            <a:ext cx="1307465" cy="18383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20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53962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Cryogenic Distribution System-Cryogenic Valve Box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16710" y="5670550"/>
            <a:ext cx="46507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2019,VACREE offered 2K Valve Box to SHINE </a:t>
            </a:r>
            <a:endParaRPr lang="zh-CN" altLang="en-US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2435" y="1237615"/>
            <a:ext cx="2783840" cy="42837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185" y="1548130"/>
            <a:ext cx="4213225" cy="397319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21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58369" name="矩形 14"/>
          <p:cNvSpPr/>
          <p:nvPr/>
        </p:nvSpPr>
        <p:spPr>
          <a:xfrm>
            <a:off x="2555860" y="1199805"/>
            <a:ext cx="4149725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lvl="0" indent="0" algn="ctr">
              <a:lnSpc>
                <a:spcPct val="15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低温分配阀箱设备应用情况</a:t>
            </a:r>
            <a:endParaRPr lang="en-US" altLang="x-none" sz="2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37891" name="表格 37890"/>
          <p:cNvGraphicFramePr/>
          <p:nvPr>
            <p:custDataLst>
              <p:tags r:id="rId1"/>
            </p:custDataLst>
          </p:nvPr>
        </p:nvGraphicFramePr>
        <p:xfrm>
          <a:off x="988061" y="1819540"/>
          <a:ext cx="7183755" cy="3129915"/>
        </p:xfrm>
        <a:graphic>
          <a:graphicData uri="http://schemas.openxmlformats.org/drawingml/2006/table">
            <a:tbl>
              <a:tblPr/>
              <a:tblGrid>
                <a:gridCol w="834390"/>
                <a:gridCol w="3205480"/>
                <a:gridCol w="3143885"/>
              </a:tblGrid>
              <a:tr h="43751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时间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产品名称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用户单位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2014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2K运行低温阀箱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中科院高能所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2014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4K主分配阀箱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中科院高能所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2014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垂测低温阀箱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中科院高能所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2015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4K低温阀箱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中科院近代物理研究所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2016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低温永磁波荡器过冷液氮系统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中科院上海应用物理研究所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2018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2K水平测试阀箱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中科院上海应用物理研究所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2019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NBI/TCP/主分配阀箱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585所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  <a:tr h="33782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2019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PAPS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阀箱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3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中科院高能所</a:t>
                      </a:r>
                      <a:endParaRPr lang="zh-CN" altLang="en-US" sz="9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iti SC Light" panose="02010600030101010101"/>
                      </a:endParaRP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22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" y="1523365"/>
            <a:ext cx="5001895" cy="1694180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57556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Cryogenic Distribution System-Cryogenic Transfer Line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160" y="5455285"/>
            <a:ext cx="76923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2018,VACREE offered Cryogenic Transfer Line to SHINE </a:t>
            </a:r>
            <a:r>
              <a:rPr lang="zh-CN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Phase</a:t>
            </a:r>
            <a:r>
              <a:rPr lang="zh-CN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8" name="图片 7" descr="f0c1fd1db8464158aabe123fc9d6393e"/>
          <p:cNvPicPr>
            <a:picLocks noChangeAspect="1"/>
          </p:cNvPicPr>
          <p:nvPr/>
        </p:nvPicPr>
        <p:blipFill>
          <a:blip r:embed="rId4" cstate="print"/>
          <a:srcRect t="7116"/>
          <a:stretch>
            <a:fillRect/>
          </a:stretch>
        </p:blipFill>
        <p:spPr>
          <a:xfrm>
            <a:off x="281305" y="3217545"/>
            <a:ext cx="5583555" cy="1564640"/>
          </a:xfrm>
          <a:prstGeom prst="rect">
            <a:avLst/>
          </a:prstGeom>
        </p:spPr>
      </p:pic>
      <p:graphicFrame>
        <p:nvGraphicFramePr>
          <p:cNvPr id="3" name="Object 18"/>
          <p:cNvGraphicFramePr>
            <a:graphicFrameLocks noChangeAspect="1"/>
          </p:cNvGraphicFramePr>
          <p:nvPr/>
        </p:nvGraphicFramePr>
        <p:xfrm>
          <a:off x="5487670" y="1523365"/>
          <a:ext cx="3526155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AutoCAD Drawing" r:id="rId5" imgW="5505450" imgH="3848100" progId="">
                  <p:embed/>
                </p:oleObj>
              </mc:Choice>
              <mc:Fallback>
                <p:oleObj name="AutoCAD Drawing" r:id="rId5" imgW="5505450" imgH="3848100" progId="">
                  <p:embed/>
                  <p:pic>
                    <p:nvPicPr>
                      <p:cNvPr id="0" name="Picture 33" descr="image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62" t="14587" r="1695" b="29527"/>
                      <a:stretch>
                        <a:fillRect/>
                      </a:stretch>
                    </p:blipFill>
                    <p:spPr bwMode="auto">
                      <a:xfrm>
                        <a:off x="5487670" y="1523365"/>
                        <a:ext cx="3526155" cy="1438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3" descr="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5" t="1433" r="23923" b="5040"/>
          <a:stretch>
            <a:fillRect/>
          </a:stretch>
        </p:blipFill>
        <p:spPr bwMode="auto">
          <a:xfrm>
            <a:off x="6472555" y="3217545"/>
            <a:ext cx="1555750" cy="156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23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77076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zh-CN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多通道管线生产线建设，现已承接上海硬线六通道和五通道管线约</a:t>
            </a:r>
            <a:r>
              <a:rPr lang="en-US" altLang="zh-CN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200</a:t>
            </a:r>
            <a:r>
              <a:rPr lang="zh-CN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米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6505" y="1426845"/>
            <a:ext cx="2930525" cy="2199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9830" y="1426845"/>
            <a:ext cx="2931795" cy="2199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6505" y="3676015"/>
            <a:ext cx="2930525" cy="21983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9830" y="3676015"/>
            <a:ext cx="2931795" cy="219837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24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49809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Vertical Test Cryostat-Cavities test at 2K or 4.5K 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5885" y="1696720"/>
            <a:ext cx="4486275" cy="316738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7" name="文本框 6"/>
          <p:cNvSpPr txBox="1"/>
          <p:nvPr/>
        </p:nvSpPr>
        <p:spPr>
          <a:xfrm>
            <a:off x="83185" y="1536700"/>
            <a:ext cx="2469515" cy="347662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installation in the cryomodule, the cavities need to be subjected to a quality</a:t>
            </a:r>
          </a:p>
          <a:p>
            <a:pPr algn="l"/>
            <a:r>
              <a:rPr lang="zh-CN" altLang="en-US" sz="1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with Radio Frequency (RF) performance test. For this purpose  test stands </a:t>
            </a:r>
            <a:r>
              <a:rPr lang="en-US" altLang="zh-CN" sz="1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</a:t>
            </a:r>
            <a:r>
              <a:rPr lang="zh-CN" altLang="en-US" sz="1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foreseen to be </a:t>
            </a:r>
            <a:r>
              <a:rPr lang="en-US" altLang="zh-CN" sz="1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needed.</a:t>
            </a:r>
            <a:endParaRPr lang="zh-CN" altLang="en-US" sz="10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zh-CN" altLang="en-US" sz="10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1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element of each test stand is the Test Cryostat (XATC), where 4 cavities can be simultaneously tested.</a:t>
            </a:r>
          </a:p>
          <a:p>
            <a:pPr algn="l"/>
            <a:endParaRPr lang="zh-CN" altLang="en-US" sz="10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1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cavities will be installed on a transport frame suspended on the upper part insert. Due to high radiation levelduring the RF tests, the cryostat will be placed in a hole drilled in the AMTF floor and covered with a concrete shield. </a:t>
            </a:r>
          </a:p>
          <a:p>
            <a:pPr algn="l"/>
            <a:endParaRPr lang="zh-CN" altLang="en-US" sz="1000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sz="10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Helium will be supplied via 4-channel transfer line, while helium vapours will be pumped via warm-up line.Additionally, each cryostat will be protected against overpressure with pressure relief line.</a:t>
            </a:r>
          </a:p>
        </p:txBody>
      </p:sp>
      <p:pic>
        <p:nvPicPr>
          <p:cNvPr id="9" name="图片 8" descr="W02010070858577143508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9590" y="4988560"/>
            <a:ext cx="1750060" cy="11652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7175" y="5013325"/>
            <a:ext cx="1115060" cy="1115060"/>
          </a:xfrm>
          <a:prstGeom prst="rect">
            <a:avLst/>
          </a:prstGeom>
        </p:spPr>
      </p:pic>
      <p:pic>
        <p:nvPicPr>
          <p:cNvPr id="11" name="图片 3" descr="总装图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3600" y="1393825"/>
            <a:ext cx="1842135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25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49809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Vertical Test Cryostat-Cavities test at 2K or 4.5K 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algn="l">
              <a:buFont typeface="Wingdings" panose="05000000000000000000" charset="0"/>
              <a:buNone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6869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6820" y="3141345"/>
            <a:ext cx="2017395" cy="301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440" y="1401445"/>
            <a:ext cx="5106670" cy="1739900"/>
          </a:xfrm>
          <a:prstGeom prst="rect">
            <a:avLst/>
          </a:prstGeom>
        </p:spPr>
      </p:pic>
      <p:pic>
        <p:nvPicPr>
          <p:cNvPr id="6" name="图片 5" descr="IMG_13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925445" y="3519170"/>
            <a:ext cx="3023870" cy="22682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7725" y="1367790"/>
            <a:ext cx="2745740" cy="17735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9440" y="3141345"/>
            <a:ext cx="2349500" cy="3013075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26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49809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Vertical Test Cryostat-Cavities test at 2K or 4.5K 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7349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010" y="1381760"/>
            <a:ext cx="2739390" cy="4506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E:\Conferences\AFAD2017\Pic\20161114_1532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r="3567" b="2022"/>
          <a:stretch>
            <a:fillRect/>
          </a:stretch>
        </p:blipFill>
        <p:spPr bwMode="auto">
          <a:xfrm>
            <a:off x="3602355" y="1381760"/>
            <a:ext cx="2142490" cy="450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Photos\Working\垂测系统\20170330腔入井\20170410_1004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"/>
          <a:stretch>
            <a:fillRect/>
          </a:stretch>
        </p:blipFill>
        <p:spPr bwMode="auto">
          <a:xfrm>
            <a:off x="5886450" y="1381125"/>
            <a:ext cx="2607310" cy="450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55650" y="5885815"/>
            <a:ext cx="75755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Since 2014,VACREE have offered </a:t>
            </a:r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VTCs to IHEP,IMP,Peking University etc. </a:t>
            </a:r>
            <a:endParaRPr lang="zh-CN" altLang="en-US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27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28092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Horozontal Test Cryostat 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Image 4" descr="ess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949" y="841178"/>
            <a:ext cx="5294948" cy="4567955"/>
          </a:xfrm>
          <a:prstGeom prst="rect">
            <a:avLst/>
          </a:prstGeom>
        </p:spPr>
      </p:pic>
      <p:pic>
        <p:nvPicPr>
          <p:cNvPr id="7" name="Image 6" descr="homm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166714" y="1526551"/>
            <a:ext cx="774984" cy="333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90096" y="1341265"/>
            <a:ext cx="140779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fr-FR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endParaRPr lang="fr-FR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rot="5400000">
            <a:off x="6712345" y="1743439"/>
            <a:ext cx="614995" cy="477432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368679" y="4908293"/>
            <a:ext cx="145351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</a:t>
            </a:r>
            <a:r>
              <a:rPr lang="fr-FR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shield</a:t>
            </a:r>
            <a:endParaRPr lang="fr-FR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16200000" flipV="1">
            <a:off x="6044753" y="4231741"/>
            <a:ext cx="898215" cy="590719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955974" y="1411214"/>
            <a:ext cx="162242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</a:t>
            </a:r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piping</a:t>
            </a:r>
            <a:endParaRPr lang="fr-FR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rot="16200000" flipH="1">
            <a:off x="5146911" y="2321644"/>
            <a:ext cx="1087146" cy="3565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5400000" flipH="1" flipV="1">
            <a:off x="3791416" y="4386662"/>
            <a:ext cx="901868" cy="18227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039101" y="4990398"/>
            <a:ext cx="152146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shield</a:t>
            </a:r>
            <a:endParaRPr lang="fr-FR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42008" y="1620876"/>
            <a:ext cx="159512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String of </a:t>
            </a:r>
            <a:r>
              <a:rPr lang="fr-FR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  <a:endParaRPr lang="fr-FR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rot="16200000" flipV="1">
            <a:off x="4992787" y="4539241"/>
            <a:ext cx="1327093" cy="19420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285837" y="4690316"/>
            <a:ext cx="63246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1,80m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rot="16200000" flipH="1">
            <a:off x="3961051" y="2415081"/>
            <a:ext cx="1416109" cy="46933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622447" y="5276648"/>
            <a:ext cx="2838413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Supporting</a:t>
            </a:r>
            <a:r>
              <a:rPr lang="fr-FR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components</a:t>
            </a:r>
          </a:p>
        </p:txBody>
      </p:sp>
      <p:sp>
        <p:nvSpPr>
          <p:cNvPr id="23" name="ZoneTexte 29"/>
          <p:cNvSpPr txBox="1"/>
          <p:nvPr/>
        </p:nvSpPr>
        <p:spPr>
          <a:xfrm>
            <a:off x="41275" y="5521960"/>
            <a:ext cx="3961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mass (cavities, magnets)</a:t>
            </a:r>
          </a:p>
        </p:txBody>
      </p:sp>
      <p:sp>
        <p:nvSpPr>
          <p:cNvPr id="29" name="ZoneTexte 2"/>
          <p:cNvSpPr txBox="1"/>
          <p:nvPr/>
        </p:nvSpPr>
        <p:spPr>
          <a:xfrm>
            <a:off x="41042" y="1735615"/>
            <a:ext cx="370063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vessel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Insulation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Interface</a:t>
            </a:r>
            <a:endParaRPr lang="en-GB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23"/>
          <p:cNvSpPr txBox="1"/>
          <p:nvPr/>
        </p:nvSpPr>
        <p:spPr>
          <a:xfrm>
            <a:off x="41042" y="2649969"/>
            <a:ext cx="3700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Supporting components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Supporting and positioning</a:t>
            </a:r>
          </a:p>
        </p:txBody>
      </p:sp>
      <p:sp>
        <p:nvSpPr>
          <p:cNvPr id="32" name="ZoneTexte 24"/>
          <p:cNvSpPr txBox="1"/>
          <p:nvPr/>
        </p:nvSpPr>
        <p:spPr>
          <a:xfrm>
            <a:off x="41042" y="3347937"/>
            <a:ext cx="3700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shields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Insulation </a:t>
            </a:r>
          </a:p>
        </p:txBody>
      </p:sp>
      <p:sp>
        <p:nvSpPr>
          <p:cNvPr id="33" name="ZoneTexte 25"/>
          <p:cNvSpPr txBox="1"/>
          <p:nvPr/>
        </p:nvSpPr>
        <p:spPr>
          <a:xfrm>
            <a:off x="41042" y="4045907"/>
            <a:ext cx="3700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 piping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environment </a:t>
            </a:r>
          </a:p>
        </p:txBody>
      </p:sp>
      <p:sp>
        <p:nvSpPr>
          <p:cNvPr id="34" name="ZoneTexte 27"/>
          <p:cNvSpPr txBox="1"/>
          <p:nvPr/>
        </p:nvSpPr>
        <p:spPr>
          <a:xfrm>
            <a:off x="41042" y="4815632"/>
            <a:ext cx="3700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shield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protection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28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6" grpId="0"/>
      <p:bldP spid="17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 </a:t>
            </a:r>
          </a:p>
        </p:txBody>
      </p:sp>
      <p:graphicFrame>
        <p:nvGraphicFramePr>
          <p:cNvPr id="37891" name="表格 37890"/>
          <p:cNvGraphicFramePr/>
          <p:nvPr>
            <p:custDataLst>
              <p:tags r:id="rId1"/>
            </p:custDataLst>
          </p:nvPr>
        </p:nvGraphicFramePr>
        <p:xfrm>
          <a:off x="899592" y="1340768"/>
          <a:ext cx="7644130" cy="4828286"/>
        </p:xfrm>
        <a:graphic>
          <a:graphicData uri="http://schemas.openxmlformats.org/drawingml/2006/table">
            <a:tbl>
              <a:tblPr/>
              <a:tblGrid>
                <a:gridCol w="1625600"/>
                <a:gridCol w="1943735"/>
                <a:gridCol w="2520315"/>
                <a:gridCol w="1554480"/>
              </a:tblGrid>
              <a:tr h="30480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b="1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研制时间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产品名称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b="1" kern="12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宋体" panose="02010600030101010101" pitchFamily="2" charset="-122"/>
                        </a:rPr>
                        <a:t>尺寸与材料</a:t>
                      </a:r>
                    </a:p>
                  </a:txBody>
                  <a:tcPr marL="108013" marR="108013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Times New Roman" panose="02020603050405020304" pitchFamily="18" charset="0"/>
                        </a:rPr>
                        <a:t>用户单位</a:t>
                      </a:r>
                    </a:p>
                  </a:txBody>
                  <a:tcPr marL="108013" marR="108013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2700000" scaled="0"/>
                    </a:gradFill>
                  </a:tcPr>
                </a:tc>
              </a:tr>
              <a:tr h="39306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2013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CF250低温恒温器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1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φ1136×7500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铝材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中科院兰州近物所 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39306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2014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2K超导腔垂直测试恒温器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1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φ1150×5200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铜材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中科院高能所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39306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2016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2K超导腔垂直测试恒温器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1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φ1250×5600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铜材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北京大学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39306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2017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2K超导腔垂直测试恒温器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1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φ2020×6000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铝材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中科院兰州近物所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39306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2013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CF250垂直测试低温恒温器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1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φ1136×7500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铝材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iti SC Light" panose="02010600030101010101"/>
                        </a:rPr>
                        <a:t>中科院兰州近物所 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2014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2K超导腔垂直测试恒温器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1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φ1150×5200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铜材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中科院高能所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2018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2K超导腔垂直测试恒温器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1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φ1000×2200  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铝材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中科院上海应用物理研究所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39306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2019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2K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超导腔垂直测试恒温器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3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φ2020×5200  φ1150×5200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铜材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中科院高能所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39306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2019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2K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超导腔垂直测试恒温器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φ1750×5200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铜材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中科院上海应用物理研究所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39306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2019</a:t>
                      </a:r>
                      <a:endParaRPr lang="zh-CN" altLang="en-US" sz="9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宋体" panose="02010600030101010101" pitchFamily="2" charset="-122"/>
                      </a:endParaRP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2K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超导垂直测试恒温器改造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φ1136×7500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铝材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中科院近代物理研究所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  <a:tr h="530225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2019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2K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超导腔水平测试恒温器</a:t>
                      </a:r>
                      <a:r>
                        <a:rPr lang="en-US" altLang="zh-CN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1</a:t>
                      </a: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套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外形尺寸：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φ850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×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1500</a:t>
                      </a:r>
                    </a:p>
                    <a:p>
                      <a:pPr lvl="0" algn="l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主体材料：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316L+</a:t>
                      </a: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铜材</a:t>
                      </a:r>
                      <a:r>
                        <a:rPr lang="en-US" altLang="zh-CN" sz="9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华文细黑" panose="02010600040101010101" pitchFamily="2" charset="-122"/>
                        </a:rPr>
                        <a:t>+304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9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宋体" panose="02010600030101010101" pitchFamily="2" charset="-122"/>
                        </a:rPr>
                        <a:t>中科院上海应用物理研究所</a:t>
                      </a:r>
                    </a:p>
                  </a:txBody>
                  <a:tcPr marL="36000" marR="36000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12D86"/>
                        </a:gs>
                        <a:gs pos="100000">
                          <a:srgbClr val="0E2557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5357" name="TextBox 3"/>
          <p:cNvSpPr/>
          <p:nvPr/>
        </p:nvSpPr>
        <p:spPr>
          <a:xfrm>
            <a:off x="1907704" y="980728"/>
            <a:ext cx="4896544" cy="337185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2700000" scaled="0"/>
          </a:gradFill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  公司自成立以来，研制各类低温恒温器共计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50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rPr>
              <a:t>余套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29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4" descr="C:\Users\Administrator\AppData\Roaming\Tencent\Users\417666731\QQ\WinTemp\RichOle\)~AU238AF0_LE@CB4617VC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3" y="1194806"/>
            <a:ext cx="3528218" cy="230416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</a:ln>
        </p:spPr>
      </p:pic>
      <p:pic>
        <p:nvPicPr>
          <p:cNvPr id="11" name="图片 1"/>
          <p:cNvPicPr>
            <a:picLocks noChangeAspect="1" noChangeArrowheads="1"/>
          </p:cNvPicPr>
          <p:nvPr/>
        </p:nvPicPr>
        <p:blipFill>
          <a:blip r:embed="rId3" cstate="print"/>
          <a:srcRect b="8215"/>
          <a:stretch>
            <a:fillRect/>
          </a:stretch>
        </p:blipFill>
        <p:spPr bwMode="auto">
          <a:xfrm>
            <a:off x="395710" y="1176770"/>
            <a:ext cx="4780038" cy="230416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147" name="Text Box 4"/>
          <p:cNvSpPr txBox="1"/>
          <p:nvPr/>
        </p:nvSpPr>
        <p:spPr>
          <a:xfrm>
            <a:off x="395536" y="3573016"/>
            <a:ext cx="8594725" cy="1572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 VACREE </a:t>
            </a:r>
            <a:r>
              <a:rPr lang="en-US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was founded </a:t>
            </a:r>
            <a:r>
              <a:rPr lang="en-US"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in April 2003 in Hefei</a:t>
            </a:r>
            <a:r>
              <a:rPr lang="en-US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, </a:t>
            </a:r>
            <a:r>
              <a:rPr sz="1200" b="1" i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has </a:t>
            </a:r>
            <a:r>
              <a:rPr sz="1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specialized in the </a:t>
            </a:r>
            <a:r>
              <a:rPr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engineering, designing, machining and fabrication</a:t>
            </a:r>
            <a:r>
              <a:rPr sz="1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of parts and equipment used in a variety of</a:t>
            </a:r>
            <a:r>
              <a:rPr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cryogenic</a:t>
            </a:r>
            <a:r>
              <a:rPr sz="1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, industrial, scientific R&amp;D and process applications for </a:t>
            </a:r>
            <a:r>
              <a:rPr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more than </a:t>
            </a:r>
            <a:r>
              <a:rPr lang="en-US"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16</a:t>
            </a:r>
            <a:r>
              <a:rPr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years</a:t>
            </a:r>
            <a:r>
              <a:rPr sz="1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. </a:t>
            </a:r>
            <a:endParaRPr lang="en-US" sz="1200" b="1" i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sz="1200" b="1" i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VACREE </a:t>
            </a:r>
            <a:r>
              <a:rPr sz="1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has developed innovative and economical engineering and design practices based on its extensive practical experience in the </a:t>
            </a:r>
            <a:r>
              <a:rPr sz="1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design </a:t>
            </a:r>
            <a:r>
              <a:rPr sz="1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and </a:t>
            </a:r>
            <a:r>
              <a:rPr sz="1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manufacture</a:t>
            </a:r>
            <a:r>
              <a:rPr sz="1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of </a:t>
            </a:r>
            <a:r>
              <a:rPr sz="12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cryogenic equipment, vacuum chambers and pressure vessels.</a:t>
            </a:r>
            <a:r>
              <a:rPr sz="12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endParaRPr lang="en-US" sz="1200" b="1" i="1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 Our products are mainly used in national defense and military industry, scientific research and education, aerospace, advanced manufacturing and other fields</a:t>
            </a:r>
            <a:r>
              <a:rPr lang="en-US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.</a:t>
            </a:r>
            <a:endParaRPr lang="en-US" altLang="zh-CN" sz="1200" b="1" i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9552" y="5157192"/>
            <a:ext cx="8117205" cy="645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ever increasing number of customers have discovered </a:t>
            </a:r>
            <a:r>
              <a:rPr lang="en-US" altLang="zh-CN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VACREE</a:t>
            </a:r>
            <a:r>
              <a:rPr lang="zh-CN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be </a:t>
            </a:r>
          </a:p>
          <a:p>
            <a:pPr algn="ctr"/>
            <a:r>
              <a:rPr lang="zh-CN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best partner for cutting edge cryogenic technologies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71755" y="579755"/>
            <a:ext cx="658368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About VACREE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1905" y="1106170"/>
            <a:ext cx="6172835" cy="5004435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53465"/>
            <a:ext cx="28181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Helium Recovery System 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597400" y="4961890"/>
            <a:ext cx="3000375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27955" y="5876290"/>
            <a:ext cx="17386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Cryogenic Users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30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24890"/>
            <a:ext cx="23863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Purification System 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69670" y="1523929"/>
          <a:ext cx="6756400" cy="2544445"/>
        </p:xfrm>
        <a:graphic>
          <a:graphicData uri="http://schemas.openxmlformats.org/drawingml/2006/table">
            <a:tbl>
              <a:tblPr/>
              <a:tblGrid>
                <a:gridCol w="1506220"/>
                <a:gridCol w="1092835"/>
                <a:gridCol w="983615"/>
                <a:gridCol w="986155"/>
                <a:gridCol w="1092835"/>
                <a:gridCol w="1094740"/>
              </a:tblGrid>
              <a:tr h="2584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型号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GCH30/70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GCH80/20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GCH100/200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GCH200/50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sym typeface="Calibri" panose="020F0502020204030204" charset="0"/>
                        </a:rPr>
                        <a:t>GCH300/200</a:t>
                      </a: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黑体" panose="02010609060101010101" pitchFamily="49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工作压力（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MPa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）</a:t>
                      </a:r>
                    </a:p>
                  </a:txBody>
                  <a:tcPr marL="68574" marR="68574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7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2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20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5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20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流量（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m³/h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）</a:t>
                      </a:r>
                    </a:p>
                  </a:txBody>
                  <a:tcPr marL="68574" marR="68574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30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80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100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200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300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进气纯度（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%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）</a:t>
                      </a:r>
                    </a:p>
                  </a:txBody>
                  <a:tcPr marL="68574" marR="68574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进气纯度≥</a:t>
                      </a:r>
                      <a:r>
                        <a:rPr kumimoji="0" lang="en-US" altLang="zh-CN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50%</a:t>
                      </a:r>
                      <a:endParaRPr kumimoji="0" lang="zh-CN" altLang="zh-CN" sz="1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出气纯度指标</a:t>
                      </a:r>
                    </a:p>
                  </a:txBody>
                  <a:tcPr marL="68574" marR="68574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99.999%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最大压降（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bar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）</a:t>
                      </a:r>
                    </a:p>
                  </a:txBody>
                  <a:tcPr marL="68574" marR="68574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2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2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3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3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3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连续工作时间（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h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）</a:t>
                      </a:r>
                    </a:p>
                  </a:txBody>
                  <a:tcPr marL="68574" marR="68574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≥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8h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，具备连续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24h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运行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,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全自动切换，无人值守，远程操作、监控功能。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首次加注液氮（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L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）</a:t>
                      </a:r>
                    </a:p>
                  </a:txBody>
                  <a:tcPr marL="68574" marR="68574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200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250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250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300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350</a:t>
                      </a:r>
                      <a:endParaRPr kumimoji="0" lang="zh-CN" altLang="zh-CN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运行时液氮消耗（</a:t>
                      </a: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L/Nm</a:t>
                      </a:r>
                      <a:r>
                        <a:rPr kumimoji="0" lang="en-US" altLang="zh-CN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3</a:t>
                      </a: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）</a:t>
                      </a:r>
                    </a:p>
                  </a:txBody>
                  <a:tcPr marL="68574" marR="68574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0.2-0.4</a:t>
                      </a: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Calibri" panose="020F0502020204030204" charset="0"/>
                        </a:rPr>
                        <a:t>进出口温差（℃）</a:t>
                      </a:r>
                    </a:p>
                  </a:txBody>
                  <a:tcPr marL="68574" marR="68574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≤</a:t>
                      </a:r>
                      <a:r>
                        <a:rPr kumimoji="0" lang="en-US" altLang="zh-CN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Calibri" panose="020F0502020204030204" charset="0"/>
                        </a:rPr>
                        <a:t>10</a:t>
                      </a:r>
                      <a:endParaRPr kumimoji="0" lang="zh-CN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Calibri" panose="020F0502020204030204" charset="0"/>
                      </a:endParaRPr>
                    </a:p>
                  </a:txBody>
                  <a:tcPr marL="68574" marR="685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693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9265" y="4457065"/>
            <a:ext cx="1413510" cy="1530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94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045" y="4343400"/>
            <a:ext cx="1731010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95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0000" y="4374515"/>
            <a:ext cx="1343660" cy="1696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96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2160" y="4353560"/>
            <a:ext cx="1316990" cy="17379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97" name="Rectangle 6"/>
          <p:cNvSpPr/>
          <p:nvPr/>
        </p:nvSpPr>
        <p:spPr>
          <a:xfrm>
            <a:off x="1763713" y="4096068"/>
            <a:ext cx="1152525" cy="3000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marL="171450" indent="-171450" eaLnBrk="0" hangingPunct="0">
              <a:buClr>
                <a:srgbClr val="FF0000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sz="1200" b="1" dirty="0">
                <a:latin typeface="Times New Roman" panose="02020603050405020304" pitchFamily="18" charset="0"/>
                <a:ea typeface="微软雅黑" panose="020B0503020204020204" pitchFamily="34" charset="-122"/>
                <a:sym typeface="黑体" panose="02010609060101010101" pitchFamily="49" charset="-122"/>
              </a:rPr>
              <a:t>双塔结构</a:t>
            </a:r>
          </a:p>
        </p:txBody>
      </p:sp>
      <p:sp>
        <p:nvSpPr>
          <p:cNvPr id="26698" name="Rectangle 6"/>
          <p:cNvSpPr/>
          <p:nvPr/>
        </p:nvSpPr>
        <p:spPr>
          <a:xfrm>
            <a:off x="6301423" y="4073505"/>
            <a:ext cx="1223962" cy="3000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marL="171450" indent="-171450" eaLnBrk="0" hangingPunct="0">
              <a:buClr>
                <a:srgbClr val="FF0000"/>
              </a:buClr>
              <a:buSzPct val="100000"/>
              <a:buFont typeface="Wingdings" panose="05000000000000000000" pitchFamily="2" charset="2"/>
              <a:buChar char="p"/>
            </a:pPr>
            <a:r>
              <a:rPr lang="zh-CN" altLang="en-US" sz="1200" b="1" dirty="0">
                <a:latin typeface="Times New Roman" panose="02020603050405020304" pitchFamily="18" charset="0"/>
                <a:ea typeface="微软雅黑" panose="020B0503020204020204" pitchFamily="34" charset="-122"/>
                <a:sym typeface="黑体" panose="02010609060101010101" pitchFamily="49" charset="-122"/>
              </a:rPr>
              <a:t>单塔结构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31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6160" y="1236345"/>
            <a:ext cx="1661795" cy="2397125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pic>
        <p:nvPicPr>
          <p:cNvPr id="6" name="图片 5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4495" y="1148080"/>
            <a:ext cx="2247900" cy="2573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0" name="图片 3" descr="气体回收纯化设备.JPG_副本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215" y="3797300"/>
            <a:ext cx="2409825" cy="2214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1485" y="3857625"/>
            <a:ext cx="3161030" cy="20935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00825" y="3542665"/>
            <a:ext cx="1752600" cy="25057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9220" y="1015365"/>
            <a:ext cx="3611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Helium  Purifiers  Reference List 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8434" name="Picture 2" descr="H:\2018年急处理事项\纯化器图片\2016-2018年氦气纯化器\2018年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9" t="10354" r="15438" b="5061"/>
          <a:stretch>
            <a:fillRect/>
          </a:stretch>
        </p:blipFill>
        <p:spPr bwMode="auto">
          <a:xfrm>
            <a:off x="6141224" y="1051526"/>
            <a:ext cx="2212621" cy="25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32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63144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Infrastructure for Superconducting Accelerator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09220" y="1024890"/>
            <a:ext cx="3611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n"/>
            </a:pP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Helium  Purifiers  Reference List </a:t>
            </a: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n"/>
            </a:pPr>
            <a:endParaRPr lang="en-US" altLang="en-US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63980" y="1382395"/>
          <a:ext cx="6307455" cy="4634230"/>
        </p:xfrm>
        <a:graphic>
          <a:graphicData uri="http://schemas.openxmlformats.org/drawingml/2006/table">
            <a:tbl>
              <a:tblPr/>
              <a:tblGrid>
                <a:gridCol w="559435"/>
                <a:gridCol w="1957705"/>
                <a:gridCol w="2839720"/>
                <a:gridCol w="950595"/>
              </a:tblGrid>
              <a:tr h="1854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序号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用户单位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设备</a:t>
                      </a: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kumimoji="0" lang="zh-CN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服务信息及主要技术指标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项目时间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3924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富通（深圳）光纤光缆有限公司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SEFC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purification capacity:25Nm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output purity:99.9995%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24h</a:t>
                      </a:r>
                      <a:r>
                        <a:rPr kumimoji="0" lang="zh-CN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连续运行，无人值守，远程控制）</a:t>
                      </a:r>
                      <a:endParaRPr kumimoji="0" lang="en-US" altLang="zh-CN" sz="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924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富通住电光纤（杭州）有限公司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FUTONG GROUP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25Nm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kumimoji="0" lang="en-US" altLang="zh-CN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24h</a:t>
                      </a:r>
                      <a:r>
                        <a:rPr kumimoji="0" lang="zh-CN" altLang="en-US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连续运行，无人值守，远程控制）</a:t>
                      </a:r>
                      <a:endParaRPr kumimoji="0" lang="en-US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北京大学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Peking University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:80Nm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法国液化空气公司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Air Liquid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100Nm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年、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2018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22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中科院北京物理与化学研究所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IPC,CAS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100Nm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中科院合肥等离子体研究所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IPP,CAS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80Nm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2015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首都航天机械公司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BJCAMC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60Nm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2014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8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中国工程物理研究院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CAEP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2013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中科院北京高能物理研究所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IHEP,CAS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105Nm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 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2013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年、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2018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中科院上海应用物理研究所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SINAP,CAS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2013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11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中科院兰州近代物理研究所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IMP,CAS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100Nm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2013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12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中科院武汉物理与数学研究所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Wuhan IPM,CAS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2012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225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13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中科院兰州近代物理研究所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IMP,CAS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100Nm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2012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14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中科院北京高能物理研究所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IHEP,CAS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100Nm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2012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中科院上海应用物理研究所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SINAP,CAS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10Nm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2009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年、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2018</a:t>
                      </a:r>
                      <a:r>
                        <a:rPr kumimoji="0" lang="zh-CN" alt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61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中国科学技术大学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USTC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purification capacity: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5Nm</a:t>
                      </a:r>
                      <a:r>
                        <a:rPr kumimoji="0" lang="en-US" altLang="zh-CN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/h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80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sym typeface="+mn-ea"/>
                        </a:rPr>
                        <a:t>output purity:</a:t>
                      </a: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99.9995%</a:t>
                      </a:r>
                      <a:endParaRPr kumimoji="0" lang="zh-CN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Heiti SC Light" panose="02010600030101010101" charset="-122"/>
                          <a:ea typeface="宋体" panose="02010600030101010101" pitchFamily="2" charset="-122"/>
                          <a:sym typeface="Heiti SC Light" panose="0201060003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2008</a:t>
                      </a:r>
                      <a:r>
                        <a:rPr kumimoji="0" lang="zh-CN" altLang="zh-CN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年</a:t>
                      </a:r>
                    </a:p>
                  </a:txBody>
                  <a:tcPr marL="62990" marR="6299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33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545590" y="2981325"/>
            <a:ext cx="658241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544955" y="2278380"/>
            <a:ext cx="658368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r>
              <a:rPr lang="en-US" altLang="en-US" sz="2000" b="1" i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About VACREE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31984" y="2278696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1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357131" y="1494056"/>
            <a:ext cx="2286000" cy="384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en-US" sz="3600" b="1" i="1" dirty="0" smtClean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Outline</a:t>
            </a:r>
            <a:endParaRPr lang="en-US" altLang="zh-CN" sz="3600" b="1" i="1" dirty="0" smtClean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1545590" y="304228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 dirty="0">
                <a:ea typeface="+mn-ea"/>
                <a:cs typeface="Arial" panose="020B0604020202020204" pitchFamily="34" charset="0"/>
                <a:sym typeface="Calibri" panose="020F0502020204030204" charset="0"/>
              </a:rPr>
              <a:t>Cryogenic </a:t>
            </a:r>
            <a:r>
              <a:rPr lang="en-US" altLang="zh-CN" sz="2000" b="1" i="1" dirty="0" smtClean="0">
                <a:ea typeface="+mn-ea"/>
                <a:cs typeface="Arial" panose="020B0604020202020204" pitchFamily="34" charset="0"/>
                <a:sym typeface="Calibri" panose="020F0502020204030204" charset="0"/>
              </a:rPr>
              <a:t>Equipment</a:t>
            </a:r>
            <a:r>
              <a:rPr lang="en-US" altLang="en-US" sz="2000" b="1" i="1" dirty="0" smtClean="0">
                <a:ea typeface="+mn-ea"/>
                <a:cs typeface="Arial" panose="020B0604020202020204" pitchFamily="34" charset="0"/>
                <a:sym typeface="Calibri" panose="020F0502020204030204" charset="0"/>
              </a:rPr>
              <a:t> </a:t>
            </a:r>
            <a:r>
              <a:rPr lang="en-US" altLang="en-US" sz="2000" b="1" i="1" dirty="0">
                <a:ea typeface="+mn-ea"/>
                <a:cs typeface="Arial" panose="020B0604020202020204" pitchFamily="34" charset="0"/>
                <a:sym typeface="Calibri" panose="020F0502020204030204" charset="0"/>
              </a:rPr>
              <a:t>for Superconducting Accelerator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831984" y="304260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2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1545590" y="384238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 dirty="0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Calibri" panose="020F0502020204030204" charset="0"/>
              </a:rPr>
              <a:t>Cryogenic Project Phase 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831984" y="384270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3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1545590" y="468693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Calibri" panose="020F0502020204030204" charset="0"/>
              </a:rPr>
              <a:t>Future Prospects 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831984" y="468725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4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34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2766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Project Phase</a:t>
            </a:r>
          </a:p>
        </p:txBody>
      </p:sp>
      <p:sp>
        <p:nvSpPr>
          <p:cNvPr id="15" name="Rechthoek 14"/>
          <p:cNvSpPr/>
          <p:nvPr/>
        </p:nvSpPr>
        <p:spPr>
          <a:xfrm>
            <a:off x="55245" y="954405"/>
            <a:ext cx="71996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CA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145665" y="3410980"/>
            <a:ext cx="2822961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PM Plan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Q&amp;A Plan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Preliminary:</a:t>
            </a:r>
          </a:p>
          <a:p>
            <a:pPr marL="742950" lvl="2" indent="-285750">
              <a:buFontTx/>
              <a:buChar char="-"/>
            </a:pPr>
            <a:r>
              <a:rPr lang="en-US" sz="1400" dirty="0" smtClean="0"/>
              <a:t>Models </a:t>
            </a:r>
          </a:p>
          <a:p>
            <a:pPr marL="742950" lvl="2" indent="-285750">
              <a:buFontTx/>
              <a:buChar char="-"/>
            </a:pPr>
            <a:r>
              <a:rPr lang="en-US" sz="1400" dirty="0" smtClean="0"/>
              <a:t>Structural </a:t>
            </a:r>
            <a:r>
              <a:rPr lang="en-US" sz="1400" dirty="0"/>
              <a:t>analysis</a:t>
            </a:r>
          </a:p>
          <a:p>
            <a:pPr marL="457200" lvl="2"/>
            <a:r>
              <a:rPr lang="en-US" sz="1400" dirty="0"/>
              <a:t>- </a:t>
            </a:r>
            <a:r>
              <a:rPr lang="en-US" sz="1400" dirty="0" smtClean="0"/>
              <a:t>   Seismic </a:t>
            </a:r>
            <a:r>
              <a:rPr lang="en-US" sz="1400" dirty="0"/>
              <a:t>analysis </a:t>
            </a:r>
          </a:p>
          <a:p>
            <a:pPr marL="457200" lvl="2"/>
            <a:r>
              <a:rPr lang="en-US" sz="1400" dirty="0"/>
              <a:t>- </a:t>
            </a:r>
            <a:r>
              <a:rPr lang="en-US" sz="1400" dirty="0" smtClean="0"/>
              <a:t>    Heat </a:t>
            </a:r>
            <a:r>
              <a:rPr lang="en-US" sz="1400" dirty="0"/>
              <a:t>leak analysis </a:t>
            </a:r>
          </a:p>
          <a:p>
            <a:pPr marL="457200" lvl="2"/>
            <a:r>
              <a:rPr lang="en-US" sz="1400" dirty="0"/>
              <a:t>- </a:t>
            </a:r>
            <a:r>
              <a:rPr lang="en-US" sz="1400" dirty="0" smtClean="0"/>
              <a:t>    Cryogenic </a:t>
            </a:r>
            <a:r>
              <a:rPr lang="en-US" sz="1400" dirty="0"/>
              <a:t>valves </a:t>
            </a:r>
          </a:p>
          <a:p>
            <a:pPr marL="457200" lvl="2"/>
            <a:r>
              <a:rPr lang="en-US" sz="1400" dirty="0"/>
              <a:t>- </a:t>
            </a:r>
            <a:r>
              <a:rPr lang="en-US" sz="1400" dirty="0" smtClean="0"/>
              <a:t>    Instruments 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CA" sz="2000" dirty="0"/>
          </a:p>
        </p:txBody>
      </p:sp>
      <p:sp>
        <p:nvSpPr>
          <p:cNvPr id="8" name="Tekstvak 7"/>
          <p:cNvSpPr txBox="1"/>
          <p:nvPr/>
        </p:nvSpPr>
        <p:spPr>
          <a:xfrm>
            <a:off x="267408" y="2169562"/>
            <a:ext cx="2430447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Technical Specification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P&amp;IDs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Drawings </a:t>
            </a:r>
            <a:endParaRPr lang="en-CA" sz="1400" dirty="0"/>
          </a:p>
        </p:txBody>
      </p:sp>
      <p:sp>
        <p:nvSpPr>
          <p:cNvPr id="12" name="PIJL-OMLAAG 11"/>
          <p:cNvSpPr/>
          <p:nvPr/>
        </p:nvSpPr>
        <p:spPr>
          <a:xfrm rot="16200000">
            <a:off x="2957443" y="1726745"/>
            <a:ext cx="1237129" cy="1593411"/>
          </a:xfrm>
          <a:prstGeom prst="downArrow">
            <a:avLst/>
          </a:prstGeo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kstvak 12"/>
          <p:cNvSpPr txBox="1"/>
          <p:nvPr/>
        </p:nvSpPr>
        <p:spPr>
          <a:xfrm>
            <a:off x="2942287" y="2349118"/>
            <a:ext cx="1086416" cy="3987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PDR 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8443921" y="3232107"/>
            <a:ext cx="1086416" cy="4603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FDR</a:t>
            </a:r>
            <a:endParaRPr lang="en-CA" sz="2400" b="1" dirty="0">
              <a:solidFill>
                <a:schemeClr val="bg1"/>
              </a:solidFill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7942928" y="2879572"/>
            <a:ext cx="1086416" cy="3987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</a:t>
            </a:r>
            <a:r>
              <a:rPr lang="en-US" sz="2000" b="1" dirty="0" smtClean="0">
                <a:solidFill>
                  <a:schemeClr val="bg1"/>
                </a:solidFill>
              </a:rPr>
              <a:t>DR 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23" name="PIJL-OMLAAG 22"/>
          <p:cNvSpPr/>
          <p:nvPr/>
        </p:nvSpPr>
        <p:spPr>
          <a:xfrm rot="16200000">
            <a:off x="5146768" y="1725244"/>
            <a:ext cx="1237129" cy="1593411"/>
          </a:xfrm>
          <a:prstGeom prst="downArrow">
            <a:avLst/>
          </a:prstGeo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Tekstvak 23"/>
          <p:cNvSpPr txBox="1"/>
          <p:nvPr/>
        </p:nvSpPr>
        <p:spPr>
          <a:xfrm>
            <a:off x="5122559" y="2347617"/>
            <a:ext cx="1086416" cy="3987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</a:t>
            </a:r>
            <a:r>
              <a:rPr lang="en-US" sz="2000" b="1" dirty="0" smtClean="0">
                <a:solidFill>
                  <a:schemeClr val="bg1"/>
                </a:solidFill>
              </a:rPr>
              <a:t>DR 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26" name="PIJL-OMLAAG 25"/>
          <p:cNvSpPr/>
          <p:nvPr/>
        </p:nvSpPr>
        <p:spPr>
          <a:xfrm rot="16200000">
            <a:off x="7536277" y="1715127"/>
            <a:ext cx="1237129" cy="1593411"/>
          </a:xfrm>
          <a:prstGeom prst="downArrow">
            <a:avLst/>
          </a:prstGeo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Tekstvak 26"/>
          <p:cNvSpPr txBox="1"/>
          <p:nvPr/>
        </p:nvSpPr>
        <p:spPr>
          <a:xfrm>
            <a:off x="7521121" y="2337500"/>
            <a:ext cx="1086416" cy="3987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MRR 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798299" y="3377261"/>
            <a:ext cx="2661698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Final:</a:t>
            </a:r>
            <a:endParaRPr lang="en-US" sz="1400" dirty="0"/>
          </a:p>
          <a:p>
            <a:pPr marL="742950" lvl="2" indent="-285750">
              <a:buFontTx/>
              <a:buChar char="-"/>
            </a:pPr>
            <a:r>
              <a:rPr lang="en-US" sz="1400" dirty="0" smtClean="0"/>
              <a:t>Models </a:t>
            </a:r>
          </a:p>
          <a:p>
            <a:pPr marL="742950" lvl="2" indent="-285750">
              <a:buFontTx/>
              <a:buChar char="-"/>
            </a:pPr>
            <a:r>
              <a:rPr lang="en-US" sz="1400" dirty="0" smtClean="0"/>
              <a:t>Structural </a:t>
            </a:r>
            <a:r>
              <a:rPr lang="en-US" sz="1400" dirty="0"/>
              <a:t>analysis</a:t>
            </a:r>
          </a:p>
          <a:p>
            <a:pPr marL="457200" lvl="2"/>
            <a:r>
              <a:rPr lang="en-US" sz="1400" dirty="0"/>
              <a:t>- </a:t>
            </a:r>
            <a:r>
              <a:rPr lang="en-US" sz="1400" dirty="0" smtClean="0"/>
              <a:t>   Seismic </a:t>
            </a:r>
            <a:r>
              <a:rPr lang="en-US" sz="1400" dirty="0"/>
              <a:t>analysis </a:t>
            </a:r>
          </a:p>
          <a:p>
            <a:pPr marL="457200" lvl="2"/>
            <a:r>
              <a:rPr lang="en-US" sz="1400" dirty="0"/>
              <a:t>- </a:t>
            </a:r>
            <a:r>
              <a:rPr lang="en-US" sz="1400" dirty="0" smtClean="0"/>
              <a:t>    Heat </a:t>
            </a:r>
            <a:r>
              <a:rPr lang="en-US" sz="1400" dirty="0"/>
              <a:t>leak analysis </a:t>
            </a:r>
          </a:p>
          <a:p>
            <a:pPr marL="457200" lvl="2"/>
            <a:r>
              <a:rPr lang="en-US" sz="1400" dirty="0"/>
              <a:t>- </a:t>
            </a:r>
            <a:r>
              <a:rPr lang="en-US" sz="1400" dirty="0" smtClean="0"/>
              <a:t>    Cryogenic </a:t>
            </a:r>
            <a:r>
              <a:rPr lang="en-US" sz="1400" dirty="0"/>
              <a:t>valves </a:t>
            </a:r>
          </a:p>
          <a:p>
            <a:pPr marL="457200" lvl="2"/>
            <a:r>
              <a:rPr lang="en-US" sz="1400" dirty="0"/>
              <a:t>- </a:t>
            </a:r>
            <a:r>
              <a:rPr lang="en-US" sz="1400" dirty="0" smtClean="0"/>
              <a:t>    Instruments 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CA" sz="2000" dirty="0"/>
          </a:p>
        </p:txBody>
      </p:sp>
      <p:sp>
        <p:nvSpPr>
          <p:cNvPr id="21" name="Tekstvak 20"/>
          <p:cNvSpPr txBox="1"/>
          <p:nvPr/>
        </p:nvSpPr>
        <p:spPr>
          <a:xfrm>
            <a:off x="6733480" y="3304969"/>
            <a:ext cx="2661698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WPS, WPQ, PQR documents etc.</a:t>
            </a:r>
            <a:endParaRPr lang="en-US" sz="1400" dirty="0"/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Procedures:</a:t>
            </a:r>
          </a:p>
          <a:p>
            <a:pPr marL="457200" lvl="2"/>
            <a:r>
              <a:rPr lang="en-US" sz="1400" dirty="0"/>
              <a:t> </a:t>
            </a:r>
            <a:r>
              <a:rPr lang="en-US" sz="1400" dirty="0" smtClean="0"/>
              <a:t>     - Leak check  </a:t>
            </a:r>
          </a:p>
          <a:p>
            <a:pPr marL="457200" lvl="2"/>
            <a:r>
              <a:rPr lang="en-US" sz="1400" dirty="0"/>
              <a:t> </a:t>
            </a:r>
            <a:r>
              <a:rPr lang="en-US" sz="1400" dirty="0" smtClean="0"/>
              <a:t>     - Pressure test</a:t>
            </a:r>
          </a:p>
          <a:p>
            <a:pPr marL="457200" lvl="2"/>
            <a:r>
              <a:rPr lang="en-US" sz="1400" dirty="0"/>
              <a:t> </a:t>
            </a:r>
            <a:r>
              <a:rPr lang="en-US" sz="1400" dirty="0" smtClean="0"/>
              <a:t>     - Inspection and           	examination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CA" sz="2000" dirty="0"/>
          </a:p>
        </p:txBody>
      </p:sp>
      <p:sp>
        <p:nvSpPr>
          <p:cNvPr id="17" name="Tekstvak 16"/>
          <p:cNvSpPr txBox="1"/>
          <p:nvPr/>
        </p:nvSpPr>
        <p:spPr>
          <a:xfrm>
            <a:off x="0" y="1390705"/>
            <a:ext cx="9144000" cy="368300"/>
          </a:xfrm>
          <a:prstGeom prst="rect">
            <a:avLst/>
          </a:prstGeom>
          <a:gradFill flip="none" rotWithShape="1">
            <a:gsLst>
              <a:gs pos="0">
                <a:srgbClr val="14CD68"/>
              </a:gs>
              <a:gs pos="100000">
                <a:srgbClr val="035C7D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                 </a:t>
            </a:r>
            <a:r>
              <a:rPr lang="en-US" b="1" dirty="0" smtClean="0"/>
              <a:t> OUTPUT </a:t>
            </a:r>
            <a:endParaRPr lang="en-CA" b="1" dirty="0"/>
          </a:p>
        </p:txBody>
      </p:sp>
      <p:sp>
        <p:nvSpPr>
          <p:cNvPr id="16" name="Tekstvak 15"/>
          <p:cNvSpPr txBox="1"/>
          <p:nvPr/>
        </p:nvSpPr>
        <p:spPr>
          <a:xfrm>
            <a:off x="618671" y="1390705"/>
            <a:ext cx="1928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INPUT </a:t>
            </a:r>
            <a:endParaRPr lang="en-CA" b="1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285" y="4170045"/>
            <a:ext cx="2030095" cy="194310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35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2766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Project Phase</a:t>
            </a:r>
          </a:p>
        </p:txBody>
      </p:sp>
      <p:sp>
        <p:nvSpPr>
          <p:cNvPr id="15" name="Rechthoek 14"/>
          <p:cNvSpPr/>
          <p:nvPr/>
        </p:nvSpPr>
        <p:spPr>
          <a:xfrm>
            <a:off x="46355" y="998220"/>
            <a:ext cx="71996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CA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</a:p>
        </p:txBody>
      </p:sp>
      <p:sp>
        <p:nvSpPr>
          <p:cNvPr id="32" name="PIJL-OMLAAG 31"/>
          <p:cNvSpPr/>
          <p:nvPr/>
        </p:nvSpPr>
        <p:spPr>
          <a:xfrm rot="16200000">
            <a:off x="1671967" y="1777601"/>
            <a:ext cx="1237129" cy="1593411"/>
          </a:xfrm>
          <a:prstGeom prst="downArrow">
            <a:avLst/>
          </a:prstGeo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Tekstvak 32"/>
          <p:cNvSpPr txBox="1"/>
          <p:nvPr/>
        </p:nvSpPr>
        <p:spPr>
          <a:xfrm>
            <a:off x="1656811" y="2399974"/>
            <a:ext cx="1086416" cy="3987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MANF. 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36" name="PIJL-OMLAAG 35"/>
          <p:cNvSpPr/>
          <p:nvPr/>
        </p:nvSpPr>
        <p:spPr>
          <a:xfrm rot="16200000">
            <a:off x="3861292" y="1776100"/>
            <a:ext cx="1237129" cy="1593411"/>
          </a:xfrm>
          <a:prstGeom prst="downArrow">
            <a:avLst/>
          </a:prstGeo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7" name="Tekstvak 36"/>
          <p:cNvSpPr txBox="1"/>
          <p:nvPr/>
        </p:nvSpPr>
        <p:spPr>
          <a:xfrm>
            <a:off x="3837083" y="2398473"/>
            <a:ext cx="1086416" cy="3987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FAT 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38" name="PIJL-OMLAAG 37"/>
          <p:cNvSpPr/>
          <p:nvPr/>
        </p:nvSpPr>
        <p:spPr>
          <a:xfrm rot="16200000">
            <a:off x="6250801" y="1765983"/>
            <a:ext cx="1237129" cy="1593411"/>
          </a:xfrm>
          <a:prstGeom prst="downArrow">
            <a:avLst/>
          </a:prstGeo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Tekstvak 38"/>
          <p:cNvSpPr txBox="1"/>
          <p:nvPr/>
        </p:nvSpPr>
        <p:spPr>
          <a:xfrm>
            <a:off x="6235645" y="2388356"/>
            <a:ext cx="1086416" cy="3987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DELI 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40" name="Tekstvak 39"/>
          <p:cNvSpPr txBox="1"/>
          <p:nvPr/>
        </p:nvSpPr>
        <p:spPr>
          <a:xfrm>
            <a:off x="3717781" y="3365053"/>
            <a:ext cx="2661698" cy="233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Dimensional check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NDE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Vacuum retention test  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Pressure test 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Helium leak test 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Cold shock test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Valve/actuator test 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Instrumentation test </a:t>
            </a:r>
          </a:p>
          <a:p>
            <a:pPr marL="0" lvl="1"/>
            <a:endParaRPr lang="en-US" sz="1400" dirty="0"/>
          </a:p>
          <a:p>
            <a:endParaRPr lang="en-CA" sz="2000" dirty="0"/>
          </a:p>
        </p:txBody>
      </p:sp>
      <p:sp>
        <p:nvSpPr>
          <p:cNvPr id="42" name="Tekstvak 41"/>
          <p:cNvSpPr txBox="1"/>
          <p:nvPr/>
        </p:nvSpPr>
        <p:spPr>
          <a:xfrm>
            <a:off x="0" y="1473093"/>
            <a:ext cx="9144000" cy="368300"/>
          </a:xfrm>
          <a:prstGeom prst="rect">
            <a:avLst/>
          </a:prstGeom>
          <a:gradFill flip="none" rotWithShape="1">
            <a:gsLst>
              <a:gs pos="0">
                <a:srgbClr val="14CD68"/>
              </a:gs>
              <a:gs pos="100000">
                <a:srgbClr val="035C7D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                 </a:t>
            </a:r>
            <a:r>
              <a:rPr lang="en-US" b="1" dirty="0" smtClean="0"/>
              <a:t> OUTPUT </a:t>
            </a:r>
            <a:endParaRPr lang="en-CA" b="1" dirty="0"/>
          </a:p>
        </p:txBody>
      </p:sp>
      <p:sp>
        <p:nvSpPr>
          <p:cNvPr id="43" name="Tekstvak 42"/>
          <p:cNvSpPr txBox="1"/>
          <p:nvPr/>
        </p:nvSpPr>
        <p:spPr>
          <a:xfrm>
            <a:off x="618671" y="1473093"/>
            <a:ext cx="1928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INPUT </a:t>
            </a:r>
            <a:endParaRPr lang="en-CA" b="1" dirty="0"/>
          </a:p>
        </p:txBody>
      </p:sp>
      <p:sp>
        <p:nvSpPr>
          <p:cNvPr id="2" name="Tekstvak 1"/>
          <p:cNvSpPr txBox="1"/>
          <p:nvPr/>
        </p:nvSpPr>
        <p:spPr>
          <a:xfrm>
            <a:off x="5804638" y="3367240"/>
            <a:ext cx="280341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Material test reports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Instruments calibration data 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Final </a:t>
            </a:r>
            <a:r>
              <a:rPr lang="en-US" sz="1400" dirty="0" smtClean="0"/>
              <a:t>report: </a:t>
            </a:r>
            <a:endParaRPr lang="en-US" sz="1400" dirty="0"/>
          </a:p>
          <a:p>
            <a:pPr marL="457200" lvl="2"/>
            <a:r>
              <a:rPr lang="en-US" sz="1400" dirty="0" smtClean="0"/>
              <a:t>- Pressure test</a:t>
            </a:r>
            <a:endParaRPr lang="en-US" sz="1400" dirty="0"/>
          </a:p>
          <a:p>
            <a:pPr marL="457200" lvl="2"/>
            <a:r>
              <a:rPr lang="en-US" sz="1400" dirty="0" smtClean="0"/>
              <a:t>- Leak test</a:t>
            </a:r>
          </a:p>
          <a:p>
            <a:pPr marL="457200" lvl="2"/>
            <a:r>
              <a:rPr lang="en-US" sz="1400" dirty="0" smtClean="0"/>
              <a:t>- Calibration</a:t>
            </a:r>
          </a:p>
          <a:p>
            <a:pPr marL="2857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Compliance certificates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2865" y="3364865"/>
            <a:ext cx="1574165" cy="242379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36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2766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Cryogenic Project Phase</a:t>
            </a:r>
          </a:p>
        </p:txBody>
      </p:sp>
      <p:sp>
        <p:nvSpPr>
          <p:cNvPr id="15" name="Rechthoek 14"/>
          <p:cNvSpPr/>
          <p:nvPr/>
        </p:nvSpPr>
        <p:spPr>
          <a:xfrm>
            <a:off x="46355" y="998220"/>
            <a:ext cx="71996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CA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0" y="1473093"/>
            <a:ext cx="9144000" cy="368300"/>
          </a:xfrm>
          <a:prstGeom prst="rect">
            <a:avLst/>
          </a:prstGeom>
          <a:gradFill flip="none" rotWithShape="1">
            <a:gsLst>
              <a:gs pos="0">
                <a:srgbClr val="14CD68"/>
              </a:gs>
              <a:gs pos="100000">
                <a:srgbClr val="035C7D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                 </a:t>
            </a:r>
            <a:r>
              <a:rPr lang="en-US" b="1" dirty="0" smtClean="0"/>
              <a:t> OUTPUT </a:t>
            </a:r>
            <a:endParaRPr lang="en-CA" b="1" dirty="0"/>
          </a:p>
        </p:txBody>
      </p:sp>
      <p:sp>
        <p:nvSpPr>
          <p:cNvPr id="43" name="Tekstvak 42"/>
          <p:cNvSpPr txBox="1"/>
          <p:nvPr/>
        </p:nvSpPr>
        <p:spPr>
          <a:xfrm>
            <a:off x="618671" y="1473093"/>
            <a:ext cx="1928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INPUT </a:t>
            </a:r>
            <a:endParaRPr lang="en-CA" b="1" dirty="0"/>
          </a:p>
        </p:txBody>
      </p:sp>
      <p:sp>
        <p:nvSpPr>
          <p:cNvPr id="31" name="Tekstvak 30"/>
          <p:cNvSpPr txBox="1"/>
          <p:nvPr/>
        </p:nvSpPr>
        <p:spPr>
          <a:xfrm>
            <a:off x="623293" y="3584962"/>
            <a:ext cx="2822961" cy="190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Quality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ITP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Installation procedures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Installation drawings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Assembly procedure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Test procedures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Manufacturer instructions </a:t>
            </a:r>
            <a:endParaRPr lang="en-US" sz="1400" dirty="0"/>
          </a:p>
          <a:p>
            <a:endParaRPr lang="en-CA" sz="2000" dirty="0"/>
          </a:p>
        </p:txBody>
      </p:sp>
      <p:sp>
        <p:nvSpPr>
          <p:cNvPr id="3" name="PIJL-OMLAAG 31"/>
          <p:cNvSpPr/>
          <p:nvPr/>
        </p:nvSpPr>
        <p:spPr>
          <a:xfrm rot="16200000">
            <a:off x="1428842" y="1979557"/>
            <a:ext cx="1237129" cy="1593411"/>
          </a:xfrm>
          <a:prstGeom prst="downArrow">
            <a:avLst/>
          </a:prstGeo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ekstvak 32"/>
          <p:cNvSpPr txBox="1"/>
          <p:nvPr/>
        </p:nvSpPr>
        <p:spPr>
          <a:xfrm>
            <a:off x="1618644" y="2601930"/>
            <a:ext cx="1086416" cy="3987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IRR 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6" name="PIJL-OMLAAG 35"/>
          <p:cNvSpPr/>
          <p:nvPr/>
        </p:nvSpPr>
        <p:spPr>
          <a:xfrm rot="16200000">
            <a:off x="3854657" y="1978056"/>
            <a:ext cx="1237129" cy="1593411"/>
          </a:xfrm>
          <a:prstGeom prst="downArrow">
            <a:avLst/>
          </a:prstGeo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kstvak 36"/>
          <p:cNvSpPr txBox="1"/>
          <p:nvPr/>
        </p:nvSpPr>
        <p:spPr>
          <a:xfrm>
            <a:off x="3830448" y="2600429"/>
            <a:ext cx="1086416" cy="3987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INSTL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8" name="PIJL-OMLAAG 37"/>
          <p:cNvSpPr/>
          <p:nvPr/>
        </p:nvSpPr>
        <p:spPr>
          <a:xfrm rot="16200000">
            <a:off x="6212634" y="1967939"/>
            <a:ext cx="1237129" cy="1593411"/>
          </a:xfrm>
          <a:prstGeom prst="downArrow">
            <a:avLst/>
          </a:prstGeo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kstvak 38"/>
          <p:cNvSpPr txBox="1"/>
          <p:nvPr/>
        </p:nvSpPr>
        <p:spPr>
          <a:xfrm>
            <a:off x="6197478" y="2590312"/>
            <a:ext cx="1086416" cy="39878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SAT 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10" name="Tekstvak 39"/>
          <p:cNvSpPr txBox="1"/>
          <p:nvPr/>
        </p:nvSpPr>
        <p:spPr>
          <a:xfrm>
            <a:off x="3632316" y="3567009"/>
            <a:ext cx="2661698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en-US" sz="1400" dirty="0"/>
          </a:p>
          <a:p>
            <a:endParaRPr lang="en-CA" sz="2000" dirty="0"/>
          </a:p>
        </p:txBody>
      </p:sp>
      <p:sp>
        <p:nvSpPr>
          <p:cNvPr id="11" name="Tekstvak 1"/>
          <p:cNvSpPr txBox="1"/>
          <p:nvPr/>
        </p:nvSpPr>
        <p:spPr>
          <a:xfrm>
            <a:off x="5719173" y="3569196"/>
            <a:ext cx="2803415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Manufacturing Dossier including: </a:t>
            </a:r>
          </a:p>
          <a:p>
            <a:pPr marL="457200" lvl="2"/>
            <a:r>
              <a:rPr lang="en-US" sz="1400" dirty="0" smtClean="0"/>
              <a:t>-    Acceptance certificates </a:t>
            </a:r>
          </a:p>
          <a:p>
            <a:pPr marL="457200" lvl="2"/>
            <a:r>
              <a:rPr lang="en-US" sz="1400" dirty="0" smtClean="0"/>
              <a:t>-    Quality plan and ITPs</a:t>
            </a:r>
          </a:p>
          <a:p>
            <a:pPr marL="457200" lvl="2"/>
            <a:r>
              <a:rPr lang="en-US" sz="1400" dirty="0" smtClean="0"/>
              <a:t>-    Welding documentation -    NDT documentation </a:t>
            </a:r>
          </a:p>
          <a:p>
            <a:pPr marL="742950" lvl="2" indent="-285750">
              <a:buFontTx/>
              <a:buChar char="-"/>
            </a:pPr>
            <a:r>
              <a:rPr lang="en-US" sz="1400" dirty="0" smtClean="0"/>
              <a:t>Test reports </a:t>
            </a:r>
          </a:p>
          <a:p>
            <a:pPr marL="742950" lvl="2" indent="-285750">
              <a:buFontTx/>
              <a:buChar char="-"/>
            </a:pPr>
            <a:r>
              <a:rPr lang="en-US" sz="1400" dirty="0" smtClean="0"/>
              <a:t>As built drawings </a:t>
            </a:r>
          </a:p>
          <a:p>
            <a:pPr marL="742950" lvl="2" indent="-285750">
              <a:buFontTx/>
              <a:buChar char="-"/>
            </a:pPr>
            <a:r>
              <a:rPr lang="en-US" sz="1400" dirty="0" smtClean="0"/>
              <a:t>Installation, operation and maintenance documentation 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3388738" y="3567009"/>
            <a:ext cx="2803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Progress reports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Individual qualifications </a:t>
            </a:r>
          </a:p>
        </p:txBody>
      </p:sp>
      <p:pic>
        <p:nvPicPr>
          <p:cNvPr id="18434" name="图片 2"/>
          <p:cNvPicPr>
            <a:picLocks noChangeAspect="1"/>
          </p:cNvPicPr>
          <p:nvPr/>
        </p:nvPicPr>
        <p:blipFill>
          <a:blip r:embed="rId2" cstate="print"/>
          <a:srcRect l="6966" t="2242" b="998"/>
          <a:stretch>
            <a:fillRect/>
          </a:stretch>
        </p:blipFill>
        <p:spPr>
          <a:xfrm>
            <a:off x="3830320" y="4090035"/>
            <a:ext cx="1567815" cy="2162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37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545590" y="2981325"/>
            <a:ext cx="658241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544955" y="2278380"/>
            <a:ext cx="658368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r>
              <a:rPr lang="en-US" altLang="en-US" sz="2000" b="1" i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About VACREE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31984" y="2278696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1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357131" y="1494056"/>
            <a:ext cx="2286000" cy="384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en-US" sz="3600" b="1" i="1" dirty="0" smtClean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Outline</a:t>
            </a:r>
            <a:endParaRPr lang="en-US" altLang="zh-CN" sz="3600" b="1" i="1" dirty="0" smtClean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1545590" y="304228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 dirty="0">
                <a:ea typeface="+mn-ea"/>
                <a:cs typeface="Arial" panose="020B0604020202020204" pitchFamily="34" charset="0"/>
                <a:sym typeface="Calibri" panose="020F0502020204030204" charset="0"/>
              </a:rPr>
              <a:t>Cryogenic </a:t>
            </a:r>
            <a:r>
              <a:rPr lang="en-US" altLang="en-US" sz="2000" b="1" i="1" dirty="0" smtClean="0">
                <a:ea typeface="+mn-ea"/>
                <a:cs typeface="Arial" panose="020B0604020202020204" pitchFamily="34" charset="0"/>
                <a:sym typeface="Calibri" panose="020F0502020204030204" charset="0"/>
              </a:rPr>
              <a:t>Equipment </a:t>
            </a:r>
            <a:r>
              <a:rPr lang="en-US" altLang="en-US" sz="2000" b="1" i="1" dirty="0">
                <a:ea typeface="+mn-ea"/>
                <a:cs typeface="Arial" panose="020B0604020202020204" pitchFamily="34" charset="0"/>
                <a:sym typeface="Calibri" panose="020F0502020204030204" charset="0"/>
              </a:rPr>
              <a:t>for Superconducting Accelerator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831984" y="304260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2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1545590" y="384238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 dirty="0">
                <a:ea typeface="+mn-ea"/>
                <a:cs typeface="Arial" panose="020B0604020202020204" pitchFamily="34" charset="0"/>
                <a:sym typeface="Calibri" panose="020F0502020204030204" charset="0"/>
              </a:rPr>
              <a:t>Cryogenic Project Phase 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831984" y="384270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3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1545590" y="468693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 dirty="0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Calibri" panose="020F0502020204030204" charset="0"/>
              </a:rPr>
              <a:t>Future Prospects 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831984" y="468725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4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38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777365"/>
            <a:ext cx="263398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文本框 103"/>
          <p:cNvSpPr txBox="1"/>
          <p:nvPr/>
        </p:nvSpPr>
        <p:spPr>
          <a:xfrm>
            <a:off x="57785" y="590550"/>
            <a:ext cx="19831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/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Future Prospects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3315" y="1035050"/>
            <a:ext cx="3906520" cy="744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55590" y="1925955"/>
            <a:ext cx="3743960" cy="17532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path path="circle"/>
          </a:gradFill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zh-CN" altLang="en-US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here is a </a:t>
            </a:r>
            <a:r>
              <a:rPr lang="zh-CN" altLang="en-US" sz="1200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window of opportunit</a:t>
            </a:r>
            <a:r>
              <a:rPr lang="zh-CN" altLang="en-US"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</a:t>
            </a:r>
            <a:r>
              <a:rPr lang="zh-CN" altLang="en-US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for China to become a world leader in HEP by constructing a big ring collider as a Higgs factory and upgradable to a pp collider</a:t>
            </a:r>
            <a:r>
              <a:rPr lang="en-US" sz="1200" dirty="0" smtClean="0">
                <a:solidFill>
                  <a:schemeClr val="bg1"/>
                </a:solidFill>
                <a:sym typeface="+mn-ea"/>
              </a:rPr>
              <a:t>.</a:t>
            </a:r>
          </a:p>
          <a:p>
            <a:pPr algn="just"/>
            <a:r>
              <a:rPr lang="zh-CN" altLang="en-US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realization of </a:t>
            </a:r>
            <a:r>
              <a:rPr lang="en-US" altLang="zh-CN" sz="1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CEPC-SppC</a:t>
            </a:r>
            <a:r>
              <a:rPr lang="zh-CN" altLang="en-US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 will make China's basic physics research </a:t>
            </a:r>
            <a:r>
              <a:rPr lang="en-US" altLang="zh-CN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forefront</a:t>
            </a:r>
            <a:r>
              <a:rPr lang="zh-CN" altLang="en-US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world in the next 30 years, and greatly enhance the soft power of national scientific and technological innovation ability and international competitiveness, and greatly improve China's international status</a:t>
            </a:r>
            <a:r>
              <a:rPr lang="en-US" altLang="zh-CN"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2225" y="3843020"/>
            <a:ext cx="9153525" cy="0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6225" y="1802765"/>
            <a:ext cx="2538730" cy="19431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7785" y="3871595"/>
            <a:ext cx="9041765" cy="2306955"/>
          </a:xfrm>
          <a:prstGeom prst="rect">
            <a:avLst/>
          </a:prstGeom>
          <a:gradFill>
            <a:gsLst>
              <a:gs pos="0">
                <a:srgbClr val="007BD3">
                  <a:alpha val="100000"/>
                </a:srgbClr>
              </a:gs>
              <a:gs pos="100000">
                <a:srgbClr val="034373"/>
              </a:gs>
            </a:gsLst>
            <a:path path="circle"/>
          </a:gradFill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ACREE </a:t>
            </a:r>
            <a:r>
              <a:rPr lang="en-US" altLang="zh-CN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unique expertise in the field of low temperatures and recognised know-how in the design, production, and installation of cryogenic infrastructure for superconducting accelerator.</a:t>
            </a:r>
          </a:p>
          <a:p>
            <a:pPr algn="just"/>
            <a:endParaRPr lang="en-US" altLang="zh-CN" sz="20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will</a:t>
            </a:r>
            <a:r>
              <a:rPr lang="zh-CN" alt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strive to </a:t>
            </a:r>
            <a:r>
              <a:rPr lang="en-US" altLang="zh-CN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pecialize in extreme cryogenics and gas engineering </a:t>
            </a:r>
            <a:r>
              <a:rPr lang="en-US" altLang="zh-CN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offer novel and competitive solutions for </a:t>
            </a:r>
            <a:r>
              <a:rPr lang="en-US" altLang="zh-CN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EPC</a:t>
            </a:r>
            <a:r>
              <a:rPr lang="zh-CN" altLang="en-US" sz="2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39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71755" y="579755"/>
            <a:ext cx="658368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About VACREE-Site</a:t>
            </a:r>
          </a:p>
        </p:txBody>
      </p:sp>
      <p:pic>
        <p:nvPicPr>
          <p:cNvPr id="7170" name="Picture 6" descr="IMG_46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925" y="1193483"/>
            <a:ext cx="3241675" cy="1844675"/>
          </a:xfrm>
          <a:prstGeom prst="rect">
            <a:avLst/>
          </a:prstGeom>
          <a:noFill/>
          <a:ln w="57150" cap="flat" cmpd="thickThin">
            <a:solidFill>
              <a:srgbClr val="969696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7172" name="Rectangle 5"/>
          <p:cNvSpPr/>
          <p:nvPr/>
        </p:nvSpPr>
        <p:spPr>
          <a:xfrm>
            <a:off x="6042502" y="3140968"/>
            <a:ext cx="1320165" cy="2628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Office Building</a:t>
            </a:r>
          </a:p>
        </p:txBody>
      </p:sp>
      <p:sp>
        <p:nvSpPr>
          <p:cNvPr id="7173" name="Rectangle 6"/>
          <p:cNvSpPr/>
          <p:nvPr/>
        </p:nvSpPr>
        <p:spPr>
          <a:xfrm>
            <a:off x="1700372" y="3140968"/>
            <a:ext cx="1320165" cy="2628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Office</a:t>
            </a:r>
            <a:r>
              <a:rPr lang="zh-CN" altLang="en-US" sz="1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1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uilding</a:t>
            </a:r>
          </a:p>
        </p:txBody>
      </p:sp>
      <p:pic>
        <p:nvPicPr>
          <p:cNvPr id="7176" name="Picture 9" descr="JF6_UA[U()3`U7~28T@ZVE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1" y="1193483"/>
            <a:ext cx="3384376" cy="1871662"/>
          </a:xfrm>
          <a:prstGeom prst="rect">
            <a:avLst/>
          </a:prstGeom>
          <a:noFill/>
          <a:ln w="57150" cap="flat" cmpd="thinThick">
            <a:solidFill>
              <a:srgbClr val="969696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195" name="Rectangle 5"/>
          <p:cNvSpPr/>
          <p:nvPr/>
        </p:nvSpPr>
        <p:spPr>
          <a:xfrm>
            <a:off x="1799908" y="5770816"/>
            <a:ext cx="1111885" cy="2628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Office Room</a:t>
            </a:r>
          </a:p>
        </p:txBody>
      </p:sp>
      <p:sp>
        <p:nvSpPr>
          <p:cNvPr id="8196" name="Rectangle 6"/>
          <p:cNvSpPr/>
          <p:nvPr/>
        </p:nvSpPr>
        <p:spPr>
          <a:xfrm>
            <a:off x="6026150" y="5770816"/>
            <a:ext cx="1353820" cy="26289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zh-CN" sz="14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Assembly Room</a:t>
            </a:r>
          </a:p>
        </p:txBody>
      </p:sp>
      <p:pic>
        <p:nvPicPr>
          <p:cNvPr id="8200" name="Picture 10" descr="EPPB0VOC~1O]7BV]@{3Q]E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7763" y="3501008"/>
            <a:ext cx="3382962" cy="2149475"/>
          </a:xfrm>
          <a:prstGeom prst="rect">
            <a:avLst/>
          </a:prstGeom>
          <a:noFill/>
          <a:ln w="57150" cap="flat" cmpd="thinThick">
            <a:solidFill>
              <a:srgbClr val="969696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01" name="图片 10" descr="IMG_08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6763" y="3507041"/>
            <a:ext cx="3301181" cy="2143125"/>
          </a:xfrm>
          <a:prstGeom prst="rect">
            <a:avLst/>
          </a:prstGeom>
          <a:noFill/>
          <a:ln w="57150" cap="flat" cmpd="thinThick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4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2E58PICFX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4281579"/>
            <a:ext cx="2123728" cy="1971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5616" y="3784739"/>
            <a:ext cx="740425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FF000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Contact  information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Company:   </a:t>
            </a:r>
            <a:r>
              <a:rPr lang="en-US" altLang="zh-CN" sz="1600" dirty="0" err="1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Vacree</a:t>
            </a: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  Technologies Co., Ltd.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Add</a:t>
            </a:r>
            <a:r>
              <a:rPr lang="zh-CN" altLang="en-US" sz="1600" dirty="0" smtClean="0">
                <a:solidFill>
                  <a:srgbClr val="002060"/>
                </a:solidFill>
                <a:latin typeface="Calibri" panose="020F0502020204030204" charset="0"/>
                <a:ea typeface="Arial Unicode MS" panose="020B0604020202020204" pitchFamily="34" charset="-122"/>
                <a:cs typeface="Calibri" panose="020F0502020204030204" charset="0"/>
              </a:rPr>
              <a:t>： </a:t>
            </a: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No. 189 </a:t>
            </a:r>
            <a:r>
              <a:rPr lang="en-US" altLang="zh-CN" sz="1600" dirty="0" err="1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Haitang</a:t>
            </a: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 Road Hi-Tech Zone ,Hefei, China. 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Website</a:t>
            </a:r>
            <a:r>
              <a:rPr lang="zh-CN" altLang="en-US" sz="1600" dirty="0" smtClean="0">
                <a:solidFill>
                  <a:srgbClr val="002060"/>
                </a:solidFill>
                <a:latin typeface="Calibri" panose="020F0502020204030204" charset="0"/>
                <a:ea typeface="Arial Unicode MS" panose="020B0604020202020204" pitchFamily="34" charset="-122"/>
                <a:cs typeface="Calibri" panose="020F0502020204030204" charset="0"/>
              </a:rPr>
              <a:t>：</a:t>
            </a: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www.vacree.com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Cellphone</a:t>
            </a:r>
            <a:r>
              <a:rPr lang="zh-CN" altLang="en-US" sz="1600" dirty="0" smtClean="0">
                <a:solidFill>
                  <a:srgbClr val="002060"/>
                </a:solidFill>
                <a:latin typeface="Calibri" panose="020F0502020204030204" charset="0"/>
                <a:ea typeface="Arial Unicode MS" panose="020B0604020202020204" pitchFamily="34" charset="-122"/>
                <a:cs typeface="Calibri" panose="020F0502020204030204" charset="0"/>
              </a:rPr>
              <a:t>：</a:t>
            </a: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13956079943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E-mail</a:t>
            </a:r>
            <a:r>
              <a:rPr lang="zh-CN" altLang="en-US" sz="1600" dirty="0" smtClean="0">
                <a:solidFill>
                  <a:srgbClr val="002060"/>
                </a:solidFill>
                <a:latin typeface="Calibri" panose="020F0502020204030204" charset="0"/>
                <a:ea typeface="Arial Unicode MS" panose="020B0604020202020204" pitchFamily="34" charset="-122"/>
                <a:cs typeface="Calibri" panose="020F0502020204030204" charset="0"/>
              </a:rPr>
              <a:t>：</a:t>
            </a: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Arial Unicode MS" panose="020B0604020202020204" pitchFamily="34" charset="-122"/>
                <a:cs typeface="Calibri" panose="020F0502020204030204" charset="0"/>
              </a:rPr>
              <a:t>zhangxh</a:t>
            </a:r>
            <a:r>
              <a:rPr lang="en-US" altLang="zh-CN" sz="1600" dirty="0" smtClean="0">
                <a:solidFill>
                  <a:srgbClr val="002060"/>
                </a:solidFill>
                <a:latin typeface="Calibri" panose="020F0502020204030204" charset="0"/>
                <a:ea typeface="Cambria Math" panose="02040503050406030204" pitchFamily="18" charset="0"/>
                <a:cs typeface="Calibri" panose="020F0502020204030204" charset="0"/>
              </a:rPr>
              <a:t>@vacree.com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1498600"/>
            <a:ext cx="9144000" cy="215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606" name="椭圆 6"/>
          <p:cNvSpPr>
            <a:spLocks noChangeArrowheads="1"/>
          </p:cNvSpPr>
          <p:nvPr/>
        </p:nvSpPr>
        <p:spPr bwMode="auto">
          <a:xfrm>
            <a:off x="809625" y="1671638"/>
            <a:ext cx="1785938" cy="181768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</a:ln>
        </p:spPr>
        <p:txBody>
          <a:bodyPr/>
          <a:lstStyle/>
          <a:p>
            <a:endParaRPr lang="zh-CN" altLang="en-US" sz="4000" b="1" i="1">
              <a:solidFill>
                <a:srgbClr val="CC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5607" name="文本框 6"/>
          <p:cNvSpPr txBox="1">
            <a:spLocks noChangeArrowheads="1"/>
          </p:cNvSpPr>
          <p:nvPr/>
        </p:nvSpPr>
        <p:spPr bwMode="auto">
          <a:xfrm>
            <a:off x="1916113" y="1870075"/>
            <a:ext cx="723900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r"/>
            <a:r>
              <a:rPr lang="en-US" altLang="zh-CN" sz="4000" dirty="0">
                <a:solidFill>
                  <a:schemeClr val="bg1"/>
                </a:solidFill>
                <a:sym typeface="Arial" panose="020B0604020202020204" pitchFamily="34" charset="0"/>
              </a:rPr>
              <a:t>Thanks for your attention</a:t>
            </a:r>
            <a:r>
              <a:rPr lang="zh-CN" altLang="en-US" sz="4000" b="1" dirty="0">
                <a:solidFill>
                  <a:schemeClr val="bg1"/>
                </a:solidFill>
                <a:sym typeface="Arial" panose="020B0604020202020204" pitchFamily="34" charset="0"/>
              </a:rPr>
              <a:t>！</a:t>
            </a:r>
          </a:p>
        </p:txBody>
      </p:sp>
      <p:cxnSp>
        <p:nvCxnSpPr>
          <p:cNvPr id="8" name="直接连接符 7"/>
          <p:cNvCxnSpPr/>
          <p:nvPr/>
        </p:nvCxnSpPr>
        <p:spPr>
          <a:xfrm>
            <a:off x="2901950" y="2578100"/>
            <a:ext cx="625316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9" name="Picture 2" descr="http://raccoonvalleyradio.com/wp-content/uploads/2013/01/snowflak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3398" y="1774190"/>
            <a:ext cx="2378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40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图片 1" descr="DSP0%~9}{6[6SO)B3NF7AQ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685067"/>
            <a:ext cx="1220470" cy="866140"/>
          </a:xfrm>
          <a:prstGeom prst="rect">
            <a:avLst/>
          </a:prstGeom>
          <a:noFill/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" name="Picture 7" descr="制冷机_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4155" y="1629187"/>
            <a:ext cx="1000125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71755" y="579755"/>
            <a:ext cx="658368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About VACREE-Profession&amp;Product</a:t>
            </a:r>
          </a:p>
        </p:txBody>
      </p:sp>
      <p:grpSp>
        <p:nvGrpSpPr>
          <p:cNvPr id="11265" name="Group 3"/>
          <p:cNvGrpSpPr/>
          <p:nvPr/>
        </p:nvGrpSpPr>
        <p:grpSpPr>
          <a:xfrm>
            <a:off x="188827" y="1478102"/>
            <a:ext cx="3440600" cy="3089631"/>
            <a:chOff x="216024" y="92990"/>
            <a:chExt cx="3312367" cy="3126387"/>
          </a:xfrm>
        </p:grpSpPr>
        <p:sp>
          <p:nvSpPr>
            <p:cNvPr id="11266" name="Oval 4"/>
            <p:cNvSpPr/>
            <p:nvPr/>
          </p:nvSpPr>
          <p:spPr>
            <a:xfrm>
              <a:off x="910242" y="92990"/>
              <a:ext cx="1923931" cy="1923931"/>
            </a:xfrm>
            <a:prstGeom prst="ellipse">
              <a:avLst/>
            </a:prstGeom>
            <a:solidFill>
              <a:srgbClr val="4AACC6">
                <a:alpha val="50194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0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67" name="Rectangle 5"/>
            <p:cNvSpPr/>
            <p:nvPr/>
          </p:nvSpPr>
          <p:spPr>
            <a:xfrm>
              <a:off x="1166766" y="429677"/>
              <a:ext cx="1410882" cy="86576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i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Cryogenics</a:t>
              </a:r>
            </a:p>
          </p:txBody>
        </p:sp>
        <p:sp>
          <p:nvSpPr>
            <p:cNvPr id="11268" name="Oval 6"/>
            <p:cNvSpPr/>
            <p:nvPr/>
          </p:nvSpPr>
          <p:spPr>
            <a:xfrm>
              <a:off x="1604460" y="1295446"/>
              <a:ext cx="1923931" cy="1923931"/>
            </a:xfrm>
            <a:prstGeom prst="ellipse">
              <a:avLst/>
            </a:prstGeom>
            <a:solidFill>
              <a:srgbClr val="5EDE44">
                <a:alpha val="50194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0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69" name="Rectangle 7"/>
            <p:cNvSpPr/>
            <p:nvPr/>
          </p:nvSpPr>
          <p:spPr>
            <a:xfrm>
              <a:off x="2145169" y="1792727"/>
              <a:ext cx="1270962" cy="105828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i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Automation</a:t>
              </a:r>
            </a:p>
          </p:txBody>
        </p:sp>
        <p:sp>
          <p:nvSpPr>
            <p:cNvPr id="11270" name="Oval 8"/>
            <p:cNvSpPr/>
            <p:nvPr/>
          </p:nvSpPr>
          <p:spPr>
            <a:xfrm>
              <a:off x="216024" y="1295446"/>
              <a:ext cx="1923931" cy="1923931"/>
            </a:xfrm>
            <a:prstGeom prst="ellipse">
              <a:avLst/>
            </a:prstGeom>
            <a:solidFill>
              <a:srgbClr val="F59341">
                <a:alpha val="50194"/>
              </a:srgbClr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0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271" name="Rectangle 9"/>
            <p:cNvSpPr/>
            <p:nvPr/>
          </p:nvSpPr>
          <p:spPr>
            <a:xfrm>
              <a:off x="397194" y="1792462"/>
              <a:ext cx="1154358" cy="105816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zh-CN" sz="2000" b="1" i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微软雅黑" panose="020B0503020204020204" pitchFamily="34" charset="-122"/>
                </a:rPr>
                <a:t>Vacuum</a:t>
              </a:r>
            </a:p>
          </p:txBody>
        </p:sp>
      </p:grpSp>
      <p:sp>
        <p:nvSpPr>
          <p:cNvPr id="11272" name="流程图: 离页连接符 17"/>
          <p:cNvSpPr/>
          <p:nvPr/>
        </p:nvSpPr>
        <p:spPr>
          <a:xfrm rot="10800000">
            <a:off x="433070" y="4743133"/>
            <a:ext cx="2951163" cy="504825"/>
          </a:xfrm>
          <a:prstGeom prst="flowChartOffpageConnector">
            <a:avLst/>
          </a:prstGeom>
          <a:solidFill>
            <a:schemeClr val="accent1"/>
          </a:solid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/>
          <a:lstStyle/>
          <a:p>
            <a:pPr algn="ctr">
              <a:spcAft>
                <a:spcPts val="1800"/>
              </a:spcAft>
            </a:pPr>
            <a:r>
              <a:rPr lang="en-US" altLang="zh-CN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Integration</a:t>
            </a:r>
          </a:p>
        </p:txBody>
      </p:sp>
      <p:sp>
        <p:nvSpPr>
          <p:cNvPr id="11273" name="Text Box 87"/>
          <p:cNvSpPr/>
          <p:nvPr/>
        </p:nvSpPr>
        <p:spPr>
          <a:xfrm>
            <a:off x="5019368" y="3135090"/>
            <a:ext cx="1655762" cy="92329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黑体" panose="02010609060101010101" pitchFamily="49" charset="-122"/>
              </a:rPr>
              <a:t>Customized Cryogenic Systems</a:t>
            </a:r>
          </a:p>
        </p:txBody>
      </p:sp>
      <p:sp>
        <p:nvSpPr>
          <p:cNvPr id="11274" name="Text Box 99"/>
          <p:cNvSpPr/>
          <p:nvPr/>
        </p:nvSpPr>
        <p:spPr>
          <a:xfrm>
            <a:off x="5162243" y="3277965"/>
            <a:ext cx="1368425" cy="123063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r>
              <a:rPr lang="en-US" altLang="zh-CN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Rare Gas</a:t>
            </a:r>
          </a:p>
          <a:p>
            <a:r>
              <a:rPr lang="en-US" altLang="zh-CN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黑体" panose="02010609060101010101" pitchFamily="49" charset="-122"/>
              </a:rPr>
              <a:t>Recovery &amp;Purification </a:t>
            </a:r>
          </a:p>
        </p:txBody>
      </p:sp>
      <p:sp>
        <p:nvSpPr>
          <p:cNvPr id="11275" name="Text Box 104"/>
          <p:cNvSpPr/>
          <p:nvPr/>
        </p:nvSpPr>
        <p:spPr>
          <a:xfrm>
            <a:off x="6746568" y="4214590"/>
            <a:ext cx="1482725" cy="61531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黑体" panose="02010609060101010101" pitchFamily="49" charset="-122"/>
              </a:rPr>
              <a:t>Cryopump &amp;</a:t>
            </a:r>
          </a:p>
          <a:p>
            <a:pPr algn="ctr"/>
            <a:r>
              <a:rPr lang="en-US" altLang="zh-CN" sz="2000" b="1" i="1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黑体" panose="02010609060101010101" pitchFamily="49" charset="-122"/>
              </a:rPr>
              <a:t>Cryocooler</a:t>
            </a:r>
            <a:endParaRPr lang="en-US" altLang="zh-CN" sz="2000" b="1" i="1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276" name="Text Box 88"/>
          <p:cNvSpPr/>
          <p:nvPr/>
        </p:nvSpPr>
        <p:spPr>
          <a:xfrm>
            <a:off x="7251393" y="4359052"/>
            <a:ext cx="1512887" cy="61531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Cryocooler &amp; Cryopump</a:t>
            </a:r>
          </a:p>
        </p:txBody>
      </p:sp>
      <p:pic>
        <p:nvPicPr>
          <p:cNvPr id="11278" name="图示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09718" y="1736502"/>
            <a:ext cx="5076825" cy="3384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9" name="Rectangle 22"/>
          <p:cNvSpPr/>
          <p:nvPr/>
        </p:nvSpPr>
        <p:spPr>
          <a:xfrm>
            <a:off x="5738505" y="3840575"/>
            <a:ext cx="1728788" cy="1014730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chemeClr val="bg2">
                <a:alpha val="50000"/>
              </a:schemeClr>
            </a:prstShdw>
          </a:effectLst>
        </p:spPr>
        <p:txBody>
          <a:bodyPr anchor="t">
            <a:spAutoFit/>
          </a:bodyPr>
          <a:lstStyle/>
          <a:p>
            <a:pPr algn="ctr"/>
            <a:r>
              <a:rPr lang="en-US" altLang="zh-CN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Customized Cryogenic Systems</a:t>
            </a:r>
          </a:p>
        </p:txBody>
      </p:sp>
      <p:sp>
        <p:nvSpPr>
          <p:cNvPr id="11280" name="Text Box 88"/>
          <p:cNvSpPr/>
          <p:nvPr/>
        </p:nvSpPr>
        <p:spPr>
          <a:xfrm>
            <a:off x="6530985" y="2606770"/>
            <a:ext cx="1512888" cy="61531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Cryocooler &amp; Cryopump</a:t>
            </a:r>
          </a:p>
        </p:txBody>
      </p:sp>
      <p:sp>
        <p:nvSpPr>
          <p:cNvPr id="11281" name="Text Box 99"/>
          <p:cNvSpPr/>
          <p:nvPr/>
        </p:nvSpPr>
        <p:spPr>
          <a:xfrm>
            <a:off x="5019685" y="2551207"/>
            <a:ext cx="1482725" cy="92329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altLang="zh-CN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Rare Gas</a:t>
            </a:r>
          </a:p>
          <a:p>
            <a:pPr algn="ctr"/>
            <a:r>
              <a:rPr lang="en-US" altLang="zh-CN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黑体" panose="02010609060101010101" pitchFamily="49" charset="-122"/>
              </a:rPr>
              <a:t>Recovery &amp;Purification </a:t>
            </a:r>
          </a:p>
        </p:txBody>
      </p:sp>
      <p:sp>
        <p:nvSpPr>
          <p:cNvPr id="11282" name="流程图: 离页连接符 18"/>
          <p:cNvSpPr/>
          <p:nvPr/>
        </p:nvSpPr>
        <p:spPr>
          <a:xfrm>
            <a:off x="5072390" y="1196752"/>
            <a:ext cx="2952750" cy="504825"/>
          </a:xfrm>
          <a:prstGeom prst="flowChartOffpageConnector">
            <a:avLst/>
          </a:prstGeom>
          <a:solidFill>
            <a:schemeClr val="accent1"/>
          </a:solid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spcAft>
                <a:spcPts val="1800"/>
              </a:spcAft>
            </a:pPr>
            <a:r>
              <a:rPr lang="en-US" altLang="zh-CN" sz="2800" b="1" i="1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Product</a:t>
            </a:r>
          </a:p>
        </p:txBody>
      </p:sp>
      <p:pic>
        <p:nvPicPr>
          <p:cNvPr id="4" name="图片 3" descr="一拖三低温泵.JPG"/>
          <p:cNvPicPr>
            <a:picLocks noChangeAspect="1"/>
          </p:cNvPicPr>
          <p:nvPr/>
        </p:nvPicPr>
        <p:blipFill>
          <a:blip r:embed="rId5" cstate="print"/>
          <a:srcRect l="9166" t="17500" r="2500" b="16250"/>
          <a:stretch>
            <a:fillRect/>
          </a:stretch>
        </p:blipFill>
        <p:spPr>
          <a:xfrm>
            <a:off x="7829560" y="4112037"/>
            <a:ext cx="1257300" cy="6070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10035" y="2746152"/>
            <a:ext cx="847725" cy="1211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87200" y="4719097"/>
            <a:ext cx="975360" cy="1103630"/>
          </a:xfrm>
          <a:prstGeom prst="rect">
            <a:avLst/>
          </a:prstGeom>
        </p:spPr>
      </p:pic>
      <p:pic>
        <p:nvPicPr>
          <p:cNvPr id="48129" name="图片 5836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89940" y="5086127"/>
            <a:ext cx="956945" cy="848360"/>
          </a:xfrm>
          <a:prstGeom prst="rect">
            <a:avLst/>
          </a:prstGeom>
          <a:noFill/>
          <a:ln w="12700" cap="flat" cmpd="sng">
            <a:noFill/>
            <a:prstDash val="sysDot"/>
            <a:round/>
            <a:headEnd type="none" w="med" len="med"/>
            <a:tailEnd type="none" w="med" len="med"/>
          </a:ln>
        </p:spPr>
      </p:pic>
      <p:pic>
        <p:nvPicPr>
          <p:cNvPr id="22532" name="Picture 7" descr="项目现场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67610" y="4957857"/>
            <a:ext cx="1238885" cy="110426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5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71755" y="579755"/>
            <a:ext cx="658368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About VACREE-Fields of Activities</a:t>
            </a:r>
          </a:p>
        </p:txBody>
      </p:sp>
      <p:sp>
        <p:nvSpPr>
          <p:cNvPr id="11276" name="Text Box 88"/>
          <p:cNvSpPr/>
          <p:nvPr/>
        </p:nvSpPr>
        <p:spPr>
          <a:xfrm>
            <a:off x="7523163" y="4770755"/>
            <a:ext cx="1512887" cy="55372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altLang="zh-CN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黑体" panose="02010609060101010101" pitchFamily="49" charset="-122"/>
              </a:rPr>
              <a:t>Cryocooler &amp; Cryopump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9480" y="1095375"/>
            <a:ext cx="1781810" cy="137731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9" name="图片 18" descr="DW冷箱上法兰组件应力云图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9235" y="1095375"/>
            <a:ext cx="2185670" cy="137414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760" y="1095375"/>
            <a:ext cx="1866265" cy="137414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29701" name="Picture 7" descr="D:\图纸\2012\上海电缆所示范工程\照片\程序界面\主界面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2695" y="1095375"/>
            <a:ext cx="2352040" cy="137350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</p:pic>
      <p:sp>
        <p:nvSpPr>
          <p:cNvPr id="3" name="矩形 2"/>
          <p:cNvSpPr/>
          <p:nvPr/>
        </p:nvSpPr>
        <p:spPr>
          <a:xfrm>
            <a:off x="203835" y="2629535"/>
            <a:ext cx="8470265" cy="307022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4195" y="3286760"/>
            <a:ext cx="3252470" cy="45847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73705" y="2744470"/>
            <a:ext cx="26377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That We Can Offer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44195" y="3385185"/>
            <a:ext cx="27285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Design &amp; Optimization </a:t>
            </a:r>
          </a:p>
        </p:txBody>
      </p:sp>
      <p:sp>
        <p:nvSpPr>
          <p:cNvPr id="8" name="矩形 7"/>
          <p:cNvSpPr/>
          <p:nvPr/>
        </p:nvSpPr>
        <p:spPr>
          <a:xfrm>
            <a:off x="544195" y="4046220"/>
            <a:ext cx="3252470" cy="45847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4195" y="4144645"/>
            <a:ext cx="296164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Engineering &amp; Design</a:t>
            </a:r>
          </a:p>
        </p:txBody>
      </p:sp>
      <p:sp>
        <p:nvSpPr>
          <p:cNvPr id="10" name="矩形 9"/>
          <p:cNvSpPr/>
          <p:nvPr/>
        </p:nvSpPr>
        <p:spPr>
          <a:xfrm>
            <a:off x="544195" y="4815840"/>
            <a:ext cx="3252470" cy="45847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4195" y="4914265"/>
            <a:ext cx="282384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Electrical Engineering &amp; Design</a:t>
            </a:r>
            <a:r>
              <a:rPr lang="en-US" altLang="zh-CN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矩形 11"/>
          <p:cNvSpPr/>
          <p:nvPr/>
        </p:nvSpPr>
        <p:spPr>
          <a:xfrm>
            <a:off x="4885055" y="3286760"/>
            <a:ext cx="3252470" cy="45847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85055" y="3385185"/>
            <a:ext cx="244792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 &amp; Controls </a:t>
            </a:r>
          </a:p>
        </p:txBody>
      </p:sp>
      <p:sp>
        <p:nvSpPr>
          <p:cNvPr id="14" name="矩形 13"/>
          <p:cNvSpPr/>
          <p:nvPr/>
        </p:nvSpPr>
        <p:spPr>
          <a:xfrm>
            <a:off x="4885055" y="4046220"/>
            <a:ext cx="3252470" cy="45847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85055" y="4144645"/>
            <a:ext cx="19570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</a:t>
            </a:r>
          </a:p>
        </p:txBody>
      </p:sp>
      <p:sp>
        <p:nvSpPr>
          <p:cNvPr id="16" name="矩形 15"/>
          <p:cNvSpPr/>
          <p:nvPr/>
        </p:nvSpPr>
        <p:spPr>
          <a:xfrm>
            <a:off x="4885055" y="4838700"/>
            <a:ext cx="3252470" cy="45847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135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055" y="4937125"/>
            <a:ext cx="157924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 Service </a:t>
            </a: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6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71755" y="579755"/>
            <a:ext cx="658368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About VACREE-Cerfitication</a:t>
            </a:r>
          </a:p>
        </p:txBody>
      </p:sp>
      <p:pic>
        <p:nvPicPr>
          <p:cNvPr id="100" name="图片 100" descr="高新技术企业证书2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947737" y="732879"/>
            <a:ext cx="1927225" cy="30238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865822" y="3323044"/>
            <a:ext cx="149034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China Hi-tech enterprise</a:t>
            </a:r>
          </a:p>
        </p:txBody>
      </p:sp>
      <p:pic>
        <p:nvPicPr>
          <p:cNvPr id="22" name="图片 22" descr="质量管理体系认证证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8057" y="1281519"/>
            <a:ext cx="1449070" cy="19431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图片 21" descr="环境体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4337" y="1281519"/>
            <a:ext cx="1410335" cy="19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20" descr="职业健康安全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2982" y="1281519"/>
            <a:ext cx="1405890" cy="196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9" descr="0F92DA11-7C4B-42A0-AD14-47B0FD27F97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9140" r="5695" b="10634"/>
          <a:stretch>
            <a:fillRect/>
          </a:stretch>
        </p:blipFill>
        <p:spPr>
          <a:xfrm>
            <a:off x="413633" y="3689434"/>
            <a:ext cx="3023870" cy="1989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18" descr="压力容器特种设备设计许可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668" r="2472" b="572"/>
          <a:stretch>
            <a:fillRect/>
          </a:stretch>
        </p:blipFill>
        <p:spPr>
          <a:xfrm>
            <a:off x="3584892" y="3683089"/>
            <a:ext cx="1372235" cy="198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17" descr="压力管道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1842" r="2472" b="575"/>
          <a:stretch>
            <a:fillRect/>
          </a:stretch>
        </p:blipFill>
        <p:spPr>
          <a:xfrm>
            <a:off x="5536247" y="3683089"/>
            <a:ext cx="1378585" cy="198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5" t="15332" r="36131" b="11414"/>
          <a:stretch>
            <a:fillRect/>
          </a:stretch>
        </p:blipFill>
        <p:spPr>
          <a:xfrm>
            <a:off x="7496492" y="3683089"/>
            <a:ext cx="1292860" cy="19945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文本框 2"/>
          <p:cNvSpPr txBox="1"/>
          <p:nvPr/>
        </p:nvSpPr>
        <p:spPr>
          <a:xfrm>
            <a:off x="3423602" y="3307804"/>
            <a:ext cx="1694815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Quality Management System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79072" y="3307804"/>
            <a:ext cx="192786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Enviroment Management System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281227" y="3251289"/>
            <a:ext cx="18675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Occupational Health and Safety </a:t>
            </a:r>
          </a:p>
          <a:p>
            <a:pPr algn="ctr"/>
            <a:r>
              <a:rPr lang="en-US" altLang="zh-CN" sz="1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Management System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2802" y="5766524"/>
            <a:ext cx="196850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Enterprise credit rating certificate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179127" y="5766524"/>
            <a:ext cx="214630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Design License of Special Equipment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215572" y="5701119"/>
            <a:ext cx="2087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Installation,Alterlation,Repair</a:t>
            </a:r>
          </a:p>
          <a:p>
            <a:pPr algn="ctr"/>
            <a:r>
              <a:rPr lang="en-US" altLang="zh-CN" sz="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&amp;Maintenance License of Special Equipment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356792" y="5766524"/>
            <a:ext cx="167576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Qualified Supplier of CNNC</a:t>
            </a:r>
          </a:p>
          <a:p>
            <a:endParaRPr lang="en-US" altLang="zh-CN" sz="1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7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545590" y="2981325"/>
            <a:ext cx="658241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544955" y="2278380"/>
            <a:ext cx="6583680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/>
          <a:lstStyle/>
          <a:p>
            <a:r>
              <a:rPr lang="en-US" altLang="en-US" sz="2000" b="1" i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About VACREE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31984" y="2278696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1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3357131" y="1494056"/>
            <a:ext cx="2286000" cy="3849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 eaLnBrk="0" hangingPunct="0">
              <a:buFont typeface="Arial" panose="020B0604020202020204" pitchFamily="34" charset="0"/>
              <a:buNone/>
            </a:pPr>
            <a:r>
              <a:rPr lang="en-US" sz="3600" b="1" i="1" dirty="0" smtClean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Outline</a:t>
            </a:r>
            <a:endParaRPr lang="en-US" altLang="zh-CN" sz="3600" b="1" i="1" dirty="0" smtClean="0">
              <a:solidFill>
                <a:srgbClr val="002060"/>
              </a:solidFill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1545590" y="304228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 dirty="0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Calibri" panose="020F0502020204030204" charset="0"/>
              </a:rPr>
              <a:t>Cryogenic Equipment for Superconducting Accelerator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831984" y="304260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2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1545590" y="384238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Calibri" panose="020F0502020204030204" charset="0"/>
              </a:rPr>
              <a:t>Cryogenic Project Phase 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831984" y="384270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3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1545590" y="4686935"/>
            <a:ext cx="7665085" cy="421005"/>
          </a:xfrm>
          <a:prstGeom prst="roundRect">
            <a:avLst>
              <a:gd name="adj" fmla="val 0"/>
            </a:avLst>
          </a:prstGeom>
          <a:noFill/>
          <a:ln w="3175">
            <a:noFill/>
            <a:round/>
          </a:ln>
        </p:spPr>
        <p:txBody>
          <a:bodyPr anchor="ctr">
            <a:noAutofit/>
          </a:bodyPr>
          <a:lstStyle/>
          <a:p>
            <a:pPr lvl="0" algn="l"/>
            <a:r>
              <a:rPr lang="en-US" altLang="en-US" sz="2000" b="1" i="1">
                <a:solidFill>
                  <a:srgbClr val="002060"/>
                </a:solidFill>
                <a:ea typeface="+mn-ea"/>
                <a:cs typeface="Arial" panose="020B0604020202020204" pitchFamily="34" charset="0"/>
                <a:sym typeface="Calibri" panose="020F0502020204030204" charset="0"/>
              </a:rPr>
              <a:t>Future Prospects 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831984" y="4687251"/>
            <a:ext cx="503238" cy="420688"/>
          </a:xfrm>
          <a:prstGeom prst="rect">
            <a:avLst/>
          </a:prstGeom>
          <a:solidFill>
            <a:srgbClr val="C00000">
              <a:alpha val="32000"/>
            </a:srgbClr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000" b="1" i="1" dirty="0" smtClean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4</a:t>
            </a:r>
            <a:endParaRPr lang="en-US" altLang="zh-CN" sz="2000" b="1" i="1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8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57785" y="590550"/>
            <a:ext cx="27806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000" b="1" i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alibri" panose="020F0502020204030204" charset="0"/>
              </a:rPr>
              <a:t>CEPC Cryogenic System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005" y="1104265"/>
            <a:ext cx="8047990" cy="48704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47260" y="5191125"/>
            <a:ext cx="4121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引自：Shaopeng Li ，Large cryogenic system at IHEP，Accelerators (ASSCA2018), IHEP, Beijing, China, 9-17 December 2018</a:t>
            </a:r>
            <a:r>
              <a:rPr lang="en-US" altLang="zh-CN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5E57C-9340-4781-B02A-16BBCE7E123B}" type="slidenum">
              <a:rPr lang="zh-CN" altLang="en-US" smtClean="0"/>
              <a:pPr>
                <a:defRPr/>
              </a:pPr>
              <a:t>9</a:t>
            </a:fld>
            <a:r>
              <a:rPr lang="en-US" smtClean="0"/>
              <a:t>/40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2eadfe0-489a-4571-9527-5ab6b2fe09a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2cf11b6-f7b7-4b37-affb-02133539224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2eadfe0-489a-4571-9527-5ab6b2fe09a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516c74-dfda-484e-b8b4-50e6e37c593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d8f01ce-48a7-4bee-997f-8ac542a6851d}"/>
</p:tagLst>
</file>

<file path=ppt/theme/theme1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Heiti SC Light"/>
        <a:ea typeface="宋体"/>
        <a:cs typeface=""/>
      </a:majorFont>
      <a:minorFont>
        <a:latin typeface="Heiti SC Light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2395</Words>
  <Application>Microsoft Office PowerPoint</Application>
  <PresentationFormat>全屏显示(4:3)</PresentationFormat>
  <Paragraphs>607</Paragraphs>
  <Slides>40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5" baseType="lpstr">
      <vt:lpstr>Arial</vt:lpstr>
      <vt:lpstr>宋体</vt:lpstr>
      <vt:lpstr>微软雅黑</vt:lpstr>
      <vt:lpstr>华文细黑</vt:lpstr>
      <vt:lpstr>Helvetica</vt:lpstr>
      <vt:lpstr>Wingdings</vt:lpstr>
      <vt:lpstr>Cambria Math</vt:lpstr>
      <vt:lpstr>Arial Unicode MS</vt:lpstr>
      <vt:lpstr>Times New Roman</vt:lpstr>
      <vt:lpstr>EuroRoman</vt:lpstr>
      <vt:lpstr>黑体</vt:lpstr>
      <vt:lpstr>Heiti SC Light</vt:lpstr>
      <vt:lpstr>Calibri</vt:lpstr>
      <vt:lpstr>1_Office 主题</vt:lpstr>
      <vt:lpstr>AutoCAD Drawing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STONEWALL</dc:creator>
  <cp:lastModifiedBy>章学华</cp:lastModifiedBy>
  <cp:revision>1208</cp:revision>
  <dcterms:created xsi:type="dcterms:W3CDTF">2015-10-01T07:27:00Z</dcterms:created>
  <dcterms:modified xsi:type="dcterms:W3CDTF">2019-11-18T23:15:33Z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