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handoutMasterIdLst>
    <p:handoutMasterId r:id="rId27"/>
  </p:handoutMasterIdLst>
  <p:sldIdLst>
    <p:sldId id="299" r:id="rId2"/>
    <p:sldId id="316" r:id="rId3"/>
    <p:sldId id="331" r:id="rId4"/>
    <p:sldId id="332" r:id="rId5"/>
    <p:sldId id="333" r:id="rId6"/>
    <p:sldId id="311" r:id="rId7"/>
    <p:sldId id="320" r:id="rId8"/>
    <p:sldId id="326" r:id="rId9"/>
    <p:sldId id="327" r:id="rId10"/>
    <p:sldId id="318" r:id="rId11"/>
    <p:sldId id="308" r:id="rId12"/>
    <p:sldId id="304" r:id="rId13"/>
    <p:sldId id="338" r:id="rId14"/>
    <p:sldId id="339" r:id="rId15"/>
    <p:sldId id="325" r:id="rId16"/>
    <p:sldId id="355" r:id="rId17"/>
    <p:sldId id="356" r:id="rId18"/>
    <p:sldId id="341" r:id="rId19"/>
    <p:sldId id="302" r:id="rId20"/>
    <p:sldId id="354" r:id="rId21"/>
    <p:sldId id="346" r:id="rId22"/>
    <p:sldId id="353" r:id="rId23"/>
    <p:sldId id="342" r:id="rId24"/>
    <p:sldId id="258" r:id="rId25"/>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00"/>
    <a:srgbClr val="6600FF"/>
    <a:srgbClr val="9933FF"/>
    <a:srgbClr val="FF7C80"/>
    <a:srgbClr val="00CC00"/>
    <a:srgbClr val="CC00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p:scale>
          <a:sx n="70" d="100"/>
          <a:sy n="70" d="100"/>
        </p:scale>
        <p:origin x="-720" y="-18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29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42;&#1103;&#1095;&#1077;&#1089;&#1083;&#1072;&#1074;\Desktop\&#1076;&#1080;&#1087;&#1083;&#1086;&#1084;%20&#1052;&#1040;&#1043;&#1040;\&#1053;&#1054;&#1042;&#1067;&#1045;_&#1055;&#1056;&#1045;&#1050;&#1056;&#1040;&#1057;&#1053;&#1067;&#1045;%20&#1056;&#1040;&#1057;&#1063;&#1045;&#1058;&#106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42;&#1103;&#1095;&#1077;&#1089;&#1083;&#1072;&#1074;\Desktop\&#1040;&#1089;&#1087;&#1080;&#1088;&#1072;&#1085;&#1090;&#1091;&#1088;&#1072;\&#1080;&#1090;&#1077;&#1088;&#1072;&#1094;&#1080;&#1080;%20&#1076;&#1083;&#1103;%20p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8575">
              <a:solidFill>
                <a:srgbClr val="0000FF"/>
              </a:solidFill>
            </a:ln>
          </c:spPr>
          <c:marker>
            <c:symbol val="none"/>
          </c:marker>
          <c:xVal>
            <c:numRef>
              <c:f>'CEPC_45,5'!$E$2:$E$1263</c:f>
              <c:numCache>
                <c:formatCode>General</c:formatCode>
                <c:ptCount val="1262"/>
                <c:pt idx="0">
                  <c:v>0</c:v>
                </c:pt>
                <c:pt idx="1">
                  <c:v>1094.3000000000029</c:v>
                </c:pt>
                <c:pt idx="2">
                  <c:v>1280.2000000000007</c:v>
                </c:pt>
                <c:pt idx="3">
                  <c:v>1356.4000000000015</c:v>
                </c:pt>
                <c:pt idx="4">
                  <c:v>1432.5</c:v>
                </c:pt>
                <c:pt idx="5">
                  <c:v>1508.7000000000007</c:v>
                </c:pt>
                <c:pt idx="6">
                  <c:v>2037.7000000000007</c:v>
                </c:pt>
                <c:pt idx="7">
                  <c:v>2071.9000000000015</c:v>
                </c:pt>
                <c:pt idx="8">
                  <c:v>2106.2000000000007</c:v>
                </c:pt>
                <c:pt idx="9">
                  <c:v>2140.5</c:v>
                </c:pt>
                <c:pt idx="10">
                  <c:v>2174.8000000000029</c:v>
                </c:pt>
                <c:pt idx="11">
                  <c:v>2209.1000000000022</c:v>
                </c:pt>
                <c:pt idx="12">
                  <c:v>2243.4000000000015</c:v>
                </c:pt>
                <c:pt idx="13">
                  <c:v>2277.7000000000007</c:v>
                </c:pt>
                <c:pt idx="14">
                  <c:v>2311.9000000000015</c:v>
                </c:pt>
                <c:pt idx="15">
                  <c:v>2346.2000000000007</c:v>
                </c:pt>
                <c:pt idx="16">
                  <c:v>2380.5</c:v>
                </c:pt>
                <c:pt idx="17">
                  <c:v>2414.8000000000029</c:v>
                </c:pt>
                <c:pt idx="18">
                  <c:v>2449.1000000000022</c:v>
                </c:pt>
                <c:pt idx="19">
                  <c:v>2483.4000000000015</c:v>
                </c:pt>
                <c:pt idx="20">
                  <c:v>2517.7000000000007</c:v>
                </c:pt>
                <c:pt idx="21">
                  <c:v>2551.9000000000015</c:v>
                </c:pt>
                <c:pt idx="22">
                  <c:v>2586.2000000000007</c:v>
                </c:pt>
                <c:pt idx="23">
                  <c:v>2620.5</c:v>
                </c:pt>
                <c:pt idx="24">
                  <c:v>2654.8000000000029</c:v>
                </c:pt>
                <c:pt idx="25">
                  <c:v>2689.1000000000022</c:v>
                </c:pt>
                <c:pt idx="26">
                  <c:v>2723.4000000000015</c:v>
                </c:pt>
                <c:pt idx="27">
                  <c:v>2757.7000000000007</c:v>
                </c:pt>
                <c:pt idx="28">
                  <c:v>2791.9000000000015</c:v>
                </c:pt>
                <c:pt idx="29">
                  <c:v>2826.2000000000007</c:v>
                </c:pt>
                <c:pt idx="30">
                  <c:v>2860.5</c:v>
                </c:pt>
                <c:pt idx="31">
                  <c:v>2894.8000000000029</c:v>
                </c:pt>
                <c:pt idx="32">
                  <c:v>2929.1000000000022</c:v>
                </c:pt>
                <c:pt idx="33">
                  <c:v>2963.4000000000015</c:v>
                </c:pt>
                <c:pt idx="34">
                  <c:v>2997.7000000000007</c:v>
                </c:pt>
                <c:pt idx="35">
                  <c:v>3031.9000000000015</c:v>
                </c:pt>
                <c:pt idx="36">
                  <c:v>3066.2000000000007</c:v>
                </c:pt>
                <c:pt idx="37">
                  <c:v>3100.5</c:v>
                </c:pt>
                <c:pt idx="38">
                  <c:v>3134.8000000000029</c:v>
                </c:pt>
                <c:pt idx="39">
                  <c:v>3169.1000000000022</c:v>
                </c:pt>
                <c:pt idx="40">
                  <c:v>3203.4000000000015</c:v>
                </c:pt>
                <c:pt idx="41">
                  <c:v>3237.7000000000007</c:v>
                </c:pt>
                <c:pt idx="42">
                  <c:v>3271.9000000000015</c:v>
                </c:pt>
                <c:pt idx="43">
                  <c:v>3306.2000000000007</c:v>
                </c:pt>
                <c:pt idx="44">
                  <c:v>3340.5</c:v>
                </c:pt>
                <c:pt idx="45">
                  <c:v>3374.8000000000029</c:v>
                </c:pt>
                <c:pt idx="46">
                  <c:v>3409.1000000000022</c:v>
                </c:pt>
                <c:pt idx="47">
                  <c:v>3443.4000000000015</c:v>
                </c:pt>
                <c:pt idx="48">
                  <c:v>3477.7000000000007</c:v>
                </c:pt>
                <c:pt idx="49">
                  <c:v>3511.9000000000015</c:v>
                </c:pt>
                <c:pt idx="50">
                  <c:v>3546.2000000000007</c:v>
                </c:pt>
                <c:pt idx="51">
                  <c:v>3580.5</c:v>
                </c:pt>
                <c:pt idx="52">
                  <c:v>3614.8000000000029</c:v>
                </c:pt>
                <c:pt idx="53">
                  <c:v>3649.1000000000022</c:v>
                </c:pt>
                <c:pt idx="54">
                  <c:v>3683.4000000000015</c:v>
                </c:pt>
                <c:pt idx="55">
                  <c:v>3717.7000000000007</c:v>
                </c:pt>
                <c:pt idx="56">
                  <c:v>3751.9000000000015</c:v>
                </c:pt>
                <c:pt idx="57">
                  <c:v>3786.2000000000007</c:v>
                </c:pt>
                <c:pt idx="58">
                  <c:v>3820.5</c:v>
                </c:pt>
                <c:pt idx="59">
                  <c:v>3854.8000000000029</c:v>
                </c:pt>
                <c:pt idx="60">
                  <c:v>3889.1000000000022</c:v>
                </c:pt>
                <c:pt idx="61">
                  <c:v>3923.4000000000015</c:v>
                </c:pt>
                <c:pt idx="62">
                  <c:v>3957.7000000000007</c:v>
                </c:pt>
                <c:pt idx="63">
                  <c:v>3991.9000000000015</c:v>
                </c:pt>
                <c:pt idx="64">
                  <c:v>4026.2000000000007</c:v>
                </c:pt>
                <c:pt idx="65">
                  <c:v>4060.5</c:v>
                </c:pt>
                <c:pt idx="66">
                  <c:v>4094.8000000000029</c:v>
                </c:pt>
                <c:pt idx="67">
                  <c:v>4129.1000000000022</c:v>
                </c:pt>
                <c:pt idx="68">
                  <c:v>4163.4000000000015</c:v>
                </c:pt>
                <c:pt idx="69">
                  <c:v>4197.7000000000007</c:v>
                </c:pt>
                <c:pt idx="70">
                  <c:v>4231.9000000000015</c:v>
                </c:pt>
                <c:pt idx="71">
                  <c:v>4266.2000000000007</c:v>
                </c:pt>
                <c:pt idx="72">
                  <c:v>4300.5</c:v>
                </c:pt>
                <c:pt idx="73">
                  <c:v>4334.8000000000029</c:v>
                </c:pt>
                <c:pt idx="74">
                  <c:v>4369.1000000000022</c:v>
                </c:pt>
                <c:pt idx="75">
                  <c:v>4403.4000000000015</c:v>
                </c:pt>
                <c:pt idx="76">
                  <c:v>4437.7000000000007</c:v>
                </c:pt>
                <c:pt idx="77">
                  <c:v>4471.9000000000015</c:v>
                </c:pt>
                <c:pt idx="78">
                  <c:v>4506.2000000000007</c:v>
                </c:pt>
                <c:pt idx="79">
                  <c:v>4540.5</c:v>
                </c:pt>
                <c:pt idx="80">
                  <c:v>4574.8000000000029</c:v>
                </c:pt>
                <c:pt idx="81">
                  <c:v>4609.1000000000022</c:v>
                </c:pt>
                <c:pt idx="82">
                  <c:v>4643.4000000000015</c:v>
                </c:pt>
                <c:pt idx="83">
                  <c:v>4677.7000000000007</c:v>
                </c:pt>
                <c:pt idx="84">
                  <c:v>4711.9000000000015</c:v>
                </c:pt>
                <c:pt idx="85">
                  <c:v>4746.2000000000007</c:v>
                </c:pt>
                <c:pt idx="86">
                  <c:v>4780.5</c:v>
                </c:pt>
                <c:pt idx="87">
                  <c:v>4814.8000000000029</c:v>
                </c:pt>
                <c:pt idx="88">
                  <c:v>4849.1000000000022</c:v>
                </c:pt>
                <c:pt idx="89">
                  <c:v>4883.4000000000015</c:v>
                </c:pt>
                <c:pt idx="90">
                  <c:v>4917.7000000000007</c:v>
                </c:pt>
                <c:pt idx="91">
                  <c:v>4951.9000000000015</c:v>
                </c:pt>
                <c:pt idx="92">
                  <c:v>4986.2000000000007</c:v>
                </c:pt>
                <c:pt idx="93">
                  <c:v>5020.5</c:v>
                </c:pt>
                <c:pt idx="94">
                  <c:v>5054.8000000000029</c:v>
                </c:pt>
                <c:pt idx="95">
                  <c:v>5089.1000000000022</c:v>
                </c:pt>
                <c:pt idx="96">
                  <c:v>5123.4000000000015</c:v>
                </c:pt>
                <c:pt idx="97">
                  <c:v>5157.7000000000007</c:v>
                </c:pt>
                <c:pt idx="98">
                  <c:v>5191.9000000000015</c:v>
                </c:pt>
                <c:pt idx="99">
                  <c:v>5226.2000000000007</c:v>
                </c:pt>
                <c:pt idx="100">
                  <c:v>5260.5</c:v>
                </c:pt>
                <c:pt idx="101">
                  <c:v>5294.8000000000029</c:v>
                </c:pt>
                <c:pt idx="102">
                  <c:v>5329.1000000000022</c:v>
                </c:pt>
                <c:pt idx="103">
                  <c:v>5363.4000000000015</c:v>
                </c:pt>
                <c:pt idx="104">
                  <c:v>5397.7000000000007</c:v>
                </c:pt>
                <c:pt idx="105">
                  <c:v>5431.9000000000015</c:v>
                </c:pt>
                <c:pt idx="106">
                  <c:v>5466.2000000000007</c:v>
                </c:pt>
                <c:pt idx="107">
                  <c:v>5500.5</c:v>
                </c:pt>
                <c:pt idx="108">
                  <c:v>5534.8000000000029</c:v>
                </c:pt>
                <c:pt idx="109">
                  <c:v>5569.1000000000022</c:v>
                </c:pt>
                <c:pt idx="110">
                  <c:v>5603.4000000000015</c:v>
                </c:pt>
                <c:pt idx="111">
                  <c:v>5637.7000000000007</c:v>
                </c:pt>
                <c:pt idx="112">
                  <c:v>5671.9000000000015</c:v>
                </c:pt>
                <c:pt idx="113">
                  <c:v>5706.2000000000007</c:v>
                </c:pt>
                <c:pt idx="114">
                  <c:v>5740.5</c:v>
                </c:pt>
                <c:pt idx="115">
                  <c:v>5774.8000000000029</c:v>
                </c:pt>
                <c:pt idx="116">
                  <c:v>5809.1000000000022</c:v>
                </c:pt>
                <c:pt idx="117">
                  <c:v>5843.4000000000015</c:v>
                </c:pt>
                <c:pt idx="118">
                  <c:v>5877.7000000000007</c:v>
                </c:pt>
                <c:pt idx="119">
                  <c:v>5911.9000000000015</c:v>
                </c:pt>
                <c:pt idx="120">
                  <c:v>5946.2000000000007</c:v>
                </c:pt>
                <c:pt idx="121">
                  <c:v>5980.5</c:v>
                </c:pt>
                <c:pt idx="122">
                  <c:v>6014.8000000000029</c:v>
                </c:pt>
                <c:pt idx="123">
                  <c:v>6049.1000000000022</c:v>
                </c:pt>
                <c:pt idx="124">
                  <c:v>6083.4000000000015</c:v>
                </c:pt>
                <c:pt idx="125">
                  <c:v>6117.7000000000007</c:v>
                </c:pt>
                <c:pt idx="126">
                  <c:v>6151.9000000000015</c:v>
                </c:pt>
                <c:pt idx="127">
                  <c:v>6186.2000000000007</c:v>
                </c:pt>
                <c:pt idx="128">
                  <c:v>6220.5</c:v>
                </c:pt>
                <c:pt idx="129">
                  <c:v>6254.8000000000029</c:v>
                </c:pt>
                <c:pt idx="130">
                  <c:v>6289.1000000000022</c:v>
                </c:pt>
                <c:pt idx="131">
                  <c:v>6323.4000000000015</c:v>
                </c:pt>
                <c:pt idx="132">
                  <c:v>6357.7000000000007</c:v>
                </c:pt>
                <c:pt idx="133">
                  <c:v>6391.9000000000015</c:v>
                </c:pt>
                <c:pt idx="134">
                  <c:v>6426.2000000000007</c:v>
                </c:pt>
                <c:pt idx="135">
                  <c:v>6460.5</c:v>
                </c:pt>
                <c:pt idx="136">
                  <c:v>6494.8000000000029</c:v>
                </c:pt>
                <c:pt idx="137">
                  <c:v>6529.1000000000022</c:v>
                </c:pt>
                <c:pt idx="138">
                  <c:v>6563.4000000000015</c:v>
                </c:pt>
                <c:pt idx="139">
                  <c:v>6597.7000000000007</c:v>
                </c:pt>
                <c:pt idx="140">
                  <c:v>6631.9000000000015</c:v>
                </c:pt>
                <c:pt idx="141">
                  <c:v>6666.2000000000007</c:v>
                </c:pt>
                <c:pt idx="142">
                  <c:v>6700.5</c:v>
                </c:pt>
                <c:pt idx="143">
                  <c:v>6734.8000000000029</c:v>
                </c:pt>
                <c:pt idx="144">
                  <c:v>6769.1000000000022</c:v>
                </c:pt>
                <c:pt idx="145">
                  <c:v>6803.4000000000015</c:v>
                </c:pt>
                <c:pt idx="146">
                  <c:v>6837.7000000000007</c:v>
                </c:pt>
                <c:pt idx="147">
                  <c:v>6871.9000000000015</c:v>
                </c:pt>
                <c:pt idx="148">
                  <c:v>6906.2000000000007</c:v>
                </c:pt>
                <c:pt idx="149">
                  <c:v>6940.5</c:v>
                </c:pt>
                <c:pt idx="150">
                  <c:v>6974.8000000000029</c:v>
                </c:pt>
                <c:pt idx="151">
                  <c:v>7009.1000000000022</c:v>
                </c:pt>
                <c:pt idx="152">
                  <c:v>7043.4000000000015</c:v>
                </c:pt>
                <c:pt idx="153">
                  <c:v>7077.7000000000007</c:v>
                </c:pt>
                <c:pt idx="154">
                  <c:v>7111.9000000000015</c:v>
                </c:pt>
                <c:pt idx="155">
                  <c:v>7146.2000000000007</c:v>
                </c:pt>
                <c:pt idx="156">
                  <c:v>7180.5</c:v>
                </c:pt>
                <c:pt idx="157">
                  <c:v>7214.8000000000029</c:v>
                </c:pt>
                <c:pt idx="158">
                  <c:v>7249.1000000000022</c:v>
                </c:pt>
                <c:pt idx="159">
                  <c:v>7283.4000000000015</c:v>
                </c:pt>
                <c:pt idx="160">
                  <c:v>7317.7000000000007</c:v>
                </c:pt>
                <c:pt idx="161">
                  <c:v>7351.9000000000015</c:v>
                </c:pt>
                <c:pt idx="162">
                  <c:v>7386.2000000000007</c:v>
                </c:pt>
                <c:pt idx="163">
                  <c:v>7420.5</c:v>
                </c:pt>
                <c:pt idx="164">
                  <c:v>7454.8000000000029</c:v>
                </c:pt>
                <c:pt idx="165">
                  <c:v>7489.1000000000022</c:v>
                </c:pt>
                <c:pt idx="166">
                  <c:v>7523.4000000000015</c:v>
                </c:pt>
                <c:pt idx="167">
                  <c:v>7557.7000000000007</c:v>
                </c:pt>
                <c:pt idx="168">
                  <c:v>7591.9000000000015</c:v>
                </c:pt>
                <c:pt idx="169">
                  <c:v>7626.2000000000007</c:v>
                </c:pt>
                <c:pt idx="170">
                  <c:v>7660.5</c:v>
                </c:pt>
                <c:pt idx="171">
                  <c:v>7694.8000000000029</c:v>
                </c:pt>
                <c:pt idx="172">
                  <c:v>7729.1000000000022</c:v>
                </c:pt>
                <c:pt idx="173">
                  <c:v>7763.4000000000015</c:v>
                </c:pt>
                <c:pt idx="174">
                  <c:v>7797.7000000000007</c:v>
                </c:pt>
                <c:pt idx="175">
                  <c:v>7831.9000000000015</c:v>
                </c:pt>
                <c:pt idx="176">
                  <c:v>7866.2000000000007</c:v>
                </c:pt>
                <c:pt idx="177">
                  <c:v>7900.5</c:v>
                </c:pt>
                <c:pt idx="178">
                  <c:v>7934.8000000000029</c:v>
                </c:pt>
                <c:pt idx="179">
                  <c:v>7969.1000000000022</c:v>
                </c:pt>
                <c:pt idx="180">
                  <c:v>8003.4000000000015</c:v>
                </c:pt>
                <c:pt idx="181">
                  <c:v>8037.7000000000007</c:v>
                </c:pt>
                <c:pt idx="182">
                  <c:v>8071.9000000000015</c:v>
                </c:pt>
                <c:pt idx="183">
                  <c:v>8106.2000000000044</c:v>
                </c:pt>
                <c:pt idx="184">
                  <c:v>8140.5</c:v>
                </c:pt>
                <c:pt idx="185">
                  <c:v>8174.8000000000029</c:v>
                </c:pt>
                <c:pt idx="186">
                  <c:v>8209.0999999999985</c:v>
                </c:pt>
                <c:pt idx="187">
                  <c:v>8243.4000000000015</c:v>
                </c:pt>
                <c:pt idx="188">
                  <c:v>8277.7000000000044</c:v>
                </c:pt>
                <c:pt idx="189">
                  <c:v>8311.9000000000015</c:v>
                </c:pt>
                <c:pt idx="190">
                  <c:v>8346.2000000000044</c:v>
                </c:pt>
                <c:pt idx="191">
                  <c:v>8380.5</c:v>
                </c:pt>
                <c:pt idx="192">
                  <c:v>8414.8000000000029</c:v>
                </c:pt>
                <c:pt idx="193">
                  <c:v>8449.0999999999985</c:v>
                </c:pt>
                <c:pt idx="194">
                  <c:v>8483.4000000000015</c:v>
                </c:pt>
                <c:pt idx="195">
                  <c:v>8517.7000000000044</c:v>
                </c:pt>
                <c:pt idx="196">
                  <c:v>8551.9000000000015</c:v>
                </c:pt>
                <c:pt idx="197">
                  <c:v>8586.2000000000044</c:v>
                </c:pt>
                <c:pt idx="198">
                  <c:v>8620.5</c:v>
                </c:pt>
                <c:pt idx="199">
                  <c:v>8654.8000000000029</c:v>
                </c:pt>
                <c:pt idx="200">
                  <c:v>8689.0999999999985</c:v>
                </c:pt>
                <c:pt idx="201">
                  <c:v>8723.4000000000015</c:v>
                </c:pt>
                <c:pt idx="202">
                  <c:v>8757.7000000000044</c:v>
                </c:pt>
                <c:pt idx="203">
                  <c:v>8791.9000000000015</c:v>
                </c:pt>
                <c:pt idx="204">
                  <c:v>8826.2000000000044</c:v>
                </c:pt>
                <c:pt idx="205">
                  <c:v>8860.5</c:v>
                </c:pt>
                <c:pt idx="206">
                  <c:v>8894.8000000000029</c:v>
                </c:pt>
                <c:pt idx="207">
                  <c:v>8929.0999999999985</c:v>
                </c:pt>
                <c:pt idx="208">
                  <c:v>8963.4000000000015</c:v>
                </c:pt>
                <c:pt idx="209">
                  <c:v>8997.7000000000044</c:v>
                </c:pt>
                <c:pt idx="210">
                  <c:v>9031.9000000000015</c:v>
                </c:pt>
                <c:pt idx="211">
                  <c:v>9066.2000000000044</c:v>
                </c:pt>
                <c:pt idx="212">
                  <c:v>9100.5</c:v>
                </c:pt>
                <c:pt idx="213">
                  <c:v>9134.8000000000029</c:v>
                </c:pt>
                <c:pt idx="214">
                  <c:v>9169.0999999999985</c:v>
                </c:pt>
                <c:pt idx="215">
                  <c:v>9203.4000000000015</c:v>
                </c:pt>
                <c:pt idx="216">
                  <c:v>9237.7000000000044</c:v>
                </c:pt>
                <c:pt idx="217">
                  <c:v>9272</c:v>
                </c:pt>
                <c:pt idx="218">
                  <c:v>9306.2000000000044</c:v>
                </c:pt>
                <c:pt idx="219">
                  <c:v>9340.5</c:v>
                </c:pt>
                <c:pt idx="220">
                  <c:v>9374.8000000000029</c:v>
                </c:pt>
                <c:pt idx="221">
                  <c:v>9409.0999999999985</c:v>
                </c:pt>
                <c:pt idx="222">
                  <c:v>9443.4000000000015</c:v>
                </c:pt>
                <c:pt idx="223">
                  <c:v>9477.7000000000044</c:v>
                </c:pt>
                <c:pt idx="224">
                  <c:v>9512</c:v>
                </c:pt>
                <c:pt idx="225">
                  <c:v>9546.2000000000044</c:v>
                </c:pt>
                <c:pt idx="226">
                  <c:v>9580.5</c:v>
                </c:pt>
                <c:pt idx="227">
                  <c:v>9614.8000000000029</c:v>
                </c:pt>
                <c:pt idx="228">
                  <c:v>9649.0999999999985</c:v>
                </c:pt>
                <c:pt idx="229">
                  <c:v>9683.4000000000015</c:v>
                </c:pt>
                <c:pt idx="230">
                  <c:v>9717.7000000000044</c:v>
                </c:pt>
                <c:pt idx="231">
                  <c:v>9752</c:v>
                </c:pt>
                <c:pt idx="232">
                  <c:v>9786.2000000000044</c:v>
                </c:pt>
                <c:pt idx="233">
                  <c:v>9820.5</c:v>
                </c:pt>
                <c:pt idx="234">
                  <c:v>9854.8000000000029</c:v>
                </c:pt>
                <c:pt idx="235">
                  <c:v>9889.0999999999985</c:v>
                </c:pt>
                <c:pt idx="236">
                  <c:v>9923.4000000000015</c:v>
                </c:pt>
                <c:pt idx="237">
                  <c:v>9957.7000000000044</c:v>
                </c:pt>
                <c:pt idx="238">
                  <c:v>9992</c:v>
                </c:pt>
                <c:pt idx="239">
                  <c:v>10026.200000000004</c:v>
                </c:pt>
                <c:pt idx="240">
                  <c:v>10060.5</c:v>
                </c:pt>
                <c:pt idx="241">
                  <c:v>10094.800000000003</c:v>
                </c:pt>
                <c:pt idx="242">
                  <c:v>10129.099999999999</c:v>
                </c:pt>
                <c:pt idx="243">
                  <c:v>10163.400000000001</c:v>
                </c:pt>
                <c:pt idx="244">
                  <c:v>10197.700000000004</c:v>
                </c:pt>
                <c:pt idx="245">
                  <c:v>10232</c:v>
                </c:pt>
                <c:pt idx="246">
                  <c:v>10266.200000000004</c:v>
                </c:pt>
                <c:pt idx="247">
                  <c:v>10300.5</c:v>
                </c:pt>
                <c:pt idx="248">
                  <c:v>10334.800000000003</c:v>
                </c:pt>
                <c:pt idx="249">
                  <c:v>10369.099999999999</c:v>
                </c:pt>
                <c:pt idx="250">
                  <c:v>10403.400000000001</c:v>
                </c:pt>
                <c:pt idx="251">
                  <c:v>10437.700000000004</c:v>
                </c:pt>
                <c:pt idx="252">
                  <c:v>10472</c:v>
                </c:pt>
                <c:pt idx="253">
                  <c:v>10506.200000000004</c:v>
                </c:pt>
                <c:pt idx="254">
                  <c:v>10540.5</c:v>
                </c:pt>
                <c:pt idx="255">
                  <c:v>10574.800000000003</c:v>
                </c:pt>
                <c:pt idx="256">
                  <c:v>10609.099999999999</c:v>
                </c:pt>
                <c:pt idx="257">
                  <c:v>10643.400000000001</c:v>
                </c:pt>
                <c:pt idx="258">
                  <c:v>10677.700000000004</c:v>
                </c:pt>
                <c:pt idx="259">
                  <c:v>10712</c:v>
                </c:pt>
                <c:pt idx="260">
                  <c:v>10746.200000000004</c:v>
                </c:pt>
                <c:pt idx="261">
                  <c:v>10780.5</c:v>
                </c:pt>
                <c:pt idx="262">
                  <c:v>10814.800000000003</c:v>
                </c:pt>
                <c:pt idx="263">
                  <c:v>10849.099999999999</c:v>
                </c:pt>
                <c:pt idx="264">
                  <c:v>10883.400000000001</c:v>
                </c:pt>
                <c:pt idx="265">
                  <c:v>10917.700000000004</c:v>
                </c:pt>
                <c:pt idx="266">
                  <c:v>10952</c:v>
                </c:pt>
                <c:pt idx="267">
                  <c:v>10986.200000000004</c:v>
                </c:pt>
                <c:pt idx="268">
                  <c:v>11020.5</c:v>
                </c:pt>
                <c:pt idx="269">
                  <c:v>11054.800000000003</c:v>
                </c:pt>
                <c:pt idx="270">
                  <c:v>11089.099999999999</c:v>
                </c:pt>
                <c:pt idx="271">
                  <c:v>11123.400000000001</c:v>
                </c:pt>
                <c:pt idx="272">
                  <c:v>11157.700000000004</c:v>
                </c:pt>
                <c:pt idx="273">
                  <c:v>11192</c:v>
                </c:pt>
                <c:pt idx="274">
                  <c:v>11226.200000000004</c:v>
                </c:pt>
                <c:pt idx="275">
                  <c:v>11260.5</c:v>
                </c:pt>
                <c:pt idx="276">
                  <c:v>11294.800000000003</c:v>
                </c:pt>
                <c:pt idx="277">
                  <c:v>11329.099999999999</c:v>
                </c:pt>
                <c:pt idx="278">
                  <c:v>11363.400000000001</c:v>
                </c:pt>
                <c:pt idx="279">
                  <c:v>11397.700000000004</c:v>
                </c:pt>
                <c:pt idx="280">
                  <c:v>11432</c:v>
                </c:pt>
                <c:pt idx="281">
                  <c:v>11466.200000000004</c:v>
                </c:pt>
                <c:pt idx="282">
                  <c:v>11500.5</c:v>
                </c:pt>
                <c:pt idx="283">
                  <c:v>11534.800000000003</c:v>
                </c:pt>
                <c:pt idx="284">
                  <c:v>11569.099999999999</c:v>
                </c:pt>
                <c:pt idx="285">
                  <c:v>11603.400000000001</c:v>
                </c:pt>
                <c:pt idx="286">
                  <c:v>11637.700000000004</c:v>
                </c:pt>
                <c:pt idx="287">
                  <c:v>11672</c:v>
                </c:pt>
                <c:pt idx="288">
                  <c:v>11706.200000000004</c:v>
                </c:pt>
                <c:pt idx="289">
                  <c:v>11740.5</c:v>
                </c:pt>
                <c:pt idx="290">
                  <c:v>11774.800000000003</c:v>
                </c:pt>
                <c:pt idx="291">
                  <c:v>11809.099999999999</c:v>
                </c:pt>
                <c:pt idx="292">
                  <c:v>11843.400000000001</c:v>
                </c:pt>
                <c:pt idx="293">
                  <c:v>11877.700000000004</c:v>
                </c:pt>
                <c:pt idx="294">
                  <c:v>11912</c:v>
                </c:pt>
                <c:pt idx="295">
                  <c:v>11946.200000000004</c:v>
                </c:pt>
                <c:pt idx="296">
                  <c:v>11980.5</c:v>
                </c:pt>
                <c:pt idx="297">
                  <c:v>12014.800000000003</c:v>
                </c:pt>
                <c:pt idx="298">
                  <c:v>12049.099999999999</c:v>
                </c:pt>
                <c:pt idx="299">
                  <c:v>12083.400000000001</c:v>
                </c:pt>
                <c:pt idx="300">
                  <c:v>12117.700000000004</c:v>
                </c:pt>
                <c:pt idx="301">
                  <c:v>12152</c:v>
                </c:pt>
                <c:pt idx="302">
                  <c:v>12186.200000000004</c:v>
                </c:pt>
                <c:pt idx="303">
                  <c:v>12220.5</c:v>
                </c:pt>
                <c:pt idx="304">
                  <c:v>13454.300000000003</c:v>
                </c:pt>
                <c:pt idx="305">
                  <c:v>13488.599999999999</c:v>
                </c:pt>
                <c:pt idx="306">
                  <c:v>13522.900000000001</c:v>
                </c:pt>
                <c:pt idx="307">
                  <c:v>13557.200000000004</c:v>
                </c:pt>
                <c:pt idx="308">
                  <c:v>13591.5</c:v>
                </c:pt>
                <c:pt idx="309">
                  <c:v>13625.800000000003</c:v>
                </c:pt>
                <c:pt idx="310">
                  <c:v>13660.099999999999</c:v>
                </c:pt>
                <c:pt idx="311">
                  <c:v>13694.300000000003</c:v>
                </c:pt>
                <c:pt idx="312">
                  <c:v>13728.599999999999</c:v>
                </c:pt>
                <c:pt idx="313">
                  <c:v>13762.900000000001</c:v>
                </c:pt>
                <c:pt idx="314">
                  <c:v>13797.200000000004</c:v>
                </c:pt>
                <c:pt idx="315">
                  <c:v>13831.5</c:v>
                </c:pt>
                <c:pt idx="316">
                  <c:v>13865.800000000003</c:v>
                </c:pt>
                <c:pt idx="317">
                  <c:v>13900.099999999999</c:v>
                </c:pt>
                <c:pt idx="318">
                  <c:v>13934.300000000003</c:v>
                </c:pt>
                <c:pt idx="319">
                  <c:v>13968.599999999999</c:v>
                </c:pt>
                <c:pt idx="320">
                  <c:v>14002.900000000001</c:v>
                </c:pt>
                <c:pt idx="321">
                  <c:v>14037.200000000004</c:v>
                </c:pt>
                <c:pt idx="322">
                  <c:v>14071.5</c:v>
                </c:pt>
                <c:pt idx="323">
                  <c:v>14105.800000000003</c:v>
                </c:pt>
                <c:pt idx="324">
                  <c:v>14140.099999999999</c:v>
                </c:pt>
                <c:pt idx="325">
                  <c:v>14174.300000000003</c:v>
                </c:pt>
                <c:pt idx="326">
                  <c:v>14208.599999999999</c:v>
                </c:pt>
                <c:pt idx="327">
                  <c:v>14242.900000000001</c:v>
                </c:pt>
                <c:pt idx="328">
                  <c:v>14277.200000000004</c:v>
                </c:pt>
                <c:pt idx="329">
                  <c:v>14311.5</c:v>
                </c:pt>
                <c:pt idx="330">
                  <c:v>14345.800000000003</c:v>
                </c:pt>
                <c:pt idx="331">
                  <c:v>14380.099999999999</c:v>
                </c:pt>
                <c:pt idx="332">
                  <c:v>14414.300000000003</c:v>
                </c:pt>
                <c:pt idx="333">
                  <c:v>14448.599999999999</c:v>
                </c:pt>
                <c:pt idx="334">
                  <c:v>14482.900000000001</c:v>
                </c:pt>
                <c:pt idx="335">
                  <c:v>14517.200000000004</c:v>
                </c:pt>
                <c:pt idx="336">
                  <c:v>14551.5</c:v>
                </c:pt>
                <c:pt idx="337">
                  <c:v>14585.800000000003</c:v>
                </c:pt>
                <c:pt idx="338">
                  <c:v>14620.099999999999</c:v>
                </c:pt>
                <c:pt idx="339">
                  <c:v>14654.300000000003</c:v>
                </c:pt>
                <c:pt idx="340">
                  <c:v>14688.599999999999</c:v>
                </c:pt>
                <c:pt idx="341">
                  <c:v>14722.900000000001</c:v>
                </c:pt>
                <c:pt idx="342">
                  <c:v>14757.200000000004</c:v>
                </c:pt>
                <c:pt idx="343">
                  <c:v>14791.5</c:v>
                </c:pt>
                <c:pt idx="344">
                  <c:v>14825.800000000003</c:v>
                </c:pt>
                <c:pt idx="345">
                  <c:v>14860.099999999999</c:v>
                </c:pt>
                <c:pt idx="346">
                  <c:v>14894.300000000003</c:v>
                </c:pt>
                <c:pt idx="347">
                  <c:v>14928.599999999999</c:v>
                </c:pt>
                <c:pt idx="348">
                  <c:v>14962.900000000001</c:v>
                </c:pt>
                <c:pt idx="349">
                  <c:v>14997.200000000004</c:v>
                </c:pt>
                <c:pt idx="350">
                  <c:v>15031.5</c:v>
                </c:pt>
                <c:pt idx="351">
                  <c:v>15065.800000000003</c:v>
                </c:pt>
                <c:pt idx="352">
                  <c:v>15100.099999999999</c:v>
                </c:pt>
                <c:pt idx="353">
                  <c:v>15134.300000000003</c:v>
                </c:pt>
                <c:pt idx="354">
                  <c:v>15168.599999999999</c:v>
                </c:pt>
                <c:pt idx="355">
                  <c:v>15202.900000000001</c:v>
                </c:pt>
                <c:pt idx="356">
                  <c:v>15237.200000000004</c:v>
                </c:pt>
                <c:pt idx="357">
                  <c:v>15271.5</c:v>
                </c:pt>
                <c:pt idx="358">
                  <c:v>15305.800000000003</c:v>
                </c:pt>
                <c:pt idx="359">
                  <c:v>15340.099999999999</c:v>
                </c:pt>
                <c:pt idx="360">
                  <c:v>15374.300000000003</c:v>
                </c:pt>
                <c:pt idx="361">
                  <c:v>15408.599999999999</c:v>
                </c:pt>
                <c:pt idx="362">
                  <c:v>15442.900000000001</c:v>
                </c:pt>
                <c:pt idx="363">
                  <c:v>15477.200000000004</c:v>
                </c:pt>
                <c:pt idx="364">
                  <c:v>15511.5</c:v>
                </c:pt>
                <c:pt idx="365">
                  <c:v>15545.800000000003</c:v>
                </c:pt>
                <c:pt idx="366">
                  <c:v>15580.099999999999</c:v>
                </c:pt>
                <c:pt idx="367">
                  <c:v>15614.300000000003</c:v>
                </c:pt>
                <c:pt idx="368">
                  <c:v>15648.599999999999</c:v>
                </c:pt>
                <c:pt idx="369">
                  <c:v>15682.900000000001</c:v>
                </c:pt>
                <c:pt idx="370">
                  <c:v>15717.200000000004</c:v>
                </c:pt>
                <c:pt idx="371">
                  <c:v>15751.5</c:v>
                </c:pt>
                <c:pt idx="372">
                  <c:v>15785.800000000003</c:v>
                </c:pt>
                <c:pt idx="373">
                  <c:v>15820.099999999999</c:v>
                </c:pt>
                <c:pt idx="374">
                  <c:v>15854.300000000003</c:v>
                </c:pt>
                <c:pt idx="375">
                  <c:v>15888.599999999999</c:v>
                </c:pt>
                <c:pt idx="376">
                  <c:v>15922.900000000001</c:v>
                </c:pt>
                <c:pt idx="377">
                  <c:v>15957.200000000004</c:v>
                </c:pt>
                <c:pt idx="378">
                  <c:v>15991.5</c:v>
                </c:pt>
                <c:pt idx="379">
                  <c:v>16025.800000000003</c:v>
                </c:pt>
                <c:pt idx="380">
                  <c:v>16060.099999999999</c:v>
                </c:pt>
                <c:pt idx="381">
                  <c:v>16094.300000000003</c:v>
                </c:pt>
                <c:pt idx="382">
                  <c:v>16128.599999999999</c:v>
                </c:pt>
                <c:pt idx="383">
                  <c:v>16162.900000000001</c:v>
                </c:pt>
                <c:pt idx="384">
                  <c:v>16197.200000000004</c:v>
                </c:pt>
                <c:pt idx="385">
                  <c:v>16231.5</c:v>
                </c:pt>
                <c:pt idx="386">
                  <c:v>16265.800000000003</c:v>
                </c:pt>
                <c:pt idx="387">
                  <c:v>16300.099999999999</c:v>
                </c:pt>
                <c:pt idx="388">
                  <c:v>16334.300000000003</c:v>
                </c:pt>
                <c:pt idx="389">
                  <c:v>16368.599999999999</c:v>
                </c:pt>
                <c:pt idx="390">
                  <c:v>16402.900000000001</c:v>
                </c:pt>
                <c:pt idx="391">
                  <c:v>16437.200000000004</c:v>
                </c:pt>
                <c:pt idx="392">
                  <c:v>16471.5</c:v>
                </c:pt>
                <c:pt idx="393">
                  <c:v>16505.800000000003</c:v>
                </c:pt>
                <c:pt idx="394">
                  <c:v>16540.099999999999</c:v>
                </c:pt>
                <c:pt idx="395">
                  <c:v>16574.300000000003</c:v>
                </c:pt>
                <c:pt idx="396">
                  <c:v>16608.599999999999</c:v>
                </c:pt>
                <c:pt idx="397">
                  <c:v>16642.900000000001</c:v>
                </c:pt>
                <c:pt idx="398">
                  <c:v>16677.200000000004</c:v>
                </c:pt>
                <c:pt idx="399">
                  <c:v>16711.5</c:v>
                </c:pt>
                <c:pt idx="400">
                  <c:v>16745.800000000003</c:v>
                </c:pt>
                <c:pt idx="401">
                  <c:v>16780.099999999999</c:v>
                </c:pt>
                <c:pt idx="402">
                  <c:v>16814.300000000003</c:v>
                </c:pt>
                <c:pt idx="403">
                  <c:v>16848.599999999999</c:v>
                </c:pt>
                <c:pt idx="404">
                  <c:v>16882.900000000001</c:v>
                </c:pt>
                <c:pt idx="405">
                  <c:v>16917.200000000004</c:v>
                </c:pt>
                <c:pt idx="406">
                  <c:v>16951.5</c:v>
                </c:pt>
                <c:pt idx="407">
                  <c:v>16985.800000000003</c:v>
                </c:pt>
                <c:pt idx="408">
                  <c:v>17020.099999999999</c:v>
                </c:pt>
                <c:pt idx="409">
                  <c:v>17054.300000000003</c:v>
                </c:pt>
                <c:pt idx="410">
                  <c:v>17088.599999999999</c:v>
                </c:pt>
                <c:pt idx="411">
                  <c:v>17122.900000000001</c:v>
                </c:pt>
                <c:pt idx="412">
                  <c:v>17157.200000000004</c:v>
                </c:pt>
                <c:pt idx="413">
                  <c:v>17191.5</c:v>
                </c:pt>
                <c:pt idx="414">
                  <c:v>17225.800000000003</c:v>
                </c:pt>
                <c:pt idx="415">
                  <c:v>17260.099999999999</c:v>
                </c:pt>
                <c:pt idx="416">
                  <c:v>17294.300000000003</c:v>
                </c:pt>
                <c:pt idx="417">
                  <c:v>17328.599999999999</c:v>
                </c:pt>
                <c:pt idx="418">
                  <c:v>17362.900000000001</c:v>
                </c:pt>
                <c:pt idx="419">
                  <c:v>17397.200000000004</c:v>
                </c:pt>
                <c:pt idx="420">
                  <c:v>17431.5</c:v>
                </c:pt>
                <c:pt idx="421">
                  <c:v>17465.800000000003</c:v>
                </c:pt>
                <c:pt idx="422">
                  <c:v>17500.099999999999</c:v>
                </c:pt>
                <c:pt idx="423">
                  <c:v>17534.300000000003</c:v>
                </c:pt>
                <c:pt idx="424">
                  <c:v>17568.599999999999</c:v>
                </c:pt>
                <c:pt idx="425">
                  <c:v>17602.900000000001</c:v>
                </c:pt>
                <c:pt idx="426">
                  <c:v>17637.200000000004</c:v>
                </c:pt>
                <c:pt idx="427">
                  <c:v>17671.5</c:v>
                </c:pt>
                <c:pt idx="428">
                  <c:v>17705.800000000003</c:v>
                </c:pt>
                <c:pt idx="429">
                  <c:v>17740.099999999999</c:v>
                </c:pt>
                <c:pt idx="430">
                  <c:v>17774.300000000003</c:v>
                </c:pt>
                <c:pt idx="431">
                  <c:v>17808.599999999999</c:v>
                </c:pt>
                <c:pt idx="432">
                  <c:v>17842.900000000001</c:v>
                </c:pt>
                <c:pt idx="433">
                  <c:v>17877.200000000004</c:v>
                </c:pt>
                <c:pt idx="434">
                  <c:v>17911.5</c:v>
                </c:pt>
                <c:pt idx="435">
                  <c:v>17945.800000000003</c:v>
                </c:pt>
                <c:pt idx="436">
                  <c:v>17980.099999999999</c:v>
                </c:pt>
                <c:pt idx="437">
                  <c:v>18014.300000000003</c:v>
                </c:pt>
                <c:pt idx="438">
                  <c:v>18048.599999999999</c:v>
                </c:pt>
                <c:pt idx="439">
                  <c:v>18082.900000000001</c:v>
                </c:pt>
                <c:pt idx="440">
                  <c:v>18117.200000000004</c:v>
                </c:pt>
                <c:pt idx="441">
                  <c:v>18151.5</c:v>
                </c:pt>
                <c:pt idx="442">
                  <c:v>18185.800000000003</c:v>
                </c:pt>
                <c:pt idx="443">
                  <c:v>18220.099999999999</c:v>
                </c:pt>
                <c:pt idx="444">
                  <c:v>18254.300000000003</c:v>
                </c:pt>
                <c:pt idx="445">
                  <c:v>18288.599999999999</c:v>
                </c:pt>
                <c:pt idx="446">
                  <c:v>18322.900000000001</c:v>
                </c:pt>
                <c:pt idx="447">
                  <c:v>18357.200000000004</c:v>
                </c:pt>
                <c:pt idx="448">
                  <c:v>18391.5</c:v>
                </c:pt>
                <c:pt idx="449">
                  <c:v>18425.800000000003</c:v>
                </c:pt>
                <c:pt idx="450">
                  <c:v>18460.099999999999</c:v>
                </c:pt>
                <c:pt idx="451">
                  <c:v>18494.300000000003</c:v>
                </c:pt>
                <c:pt idx="452">
                  <c:v>18528.599999999999</c:v>
                </c:pt>
                <c:pt idx="453">
                  <c:v>18562.900000000001</c:v>
                </c:pt>
                <c:pt idx="454">
                  <c:v>18597.200000000004</c:v>
                </c:pt>
                <c:pt idx="455">
                  <c:v>18631.5</c:v>
                </c:pt>
                <c:pt idx="456">
                  <c:v>18665.800000000003</c:v>
                </c:pt>
                <c:pt idx="457">
                  <c:v>18700.099999999999</c:v>
                </c:pt>
                <c:pt idx="458">
                  <c:v>18734.300000000003</c:v>
                </c:pt>
                <c:pt idx="459">
                  <c:v>18768.599999999999</c:v>
                </c:pt>
                <c:pt idx="460">
                  <c:v>18802.900000000001</c:v>
                </c:pt>
                <c:pt idx="461">
                  <c:v>18837.200000000004</c:v>
                </c:pt>
                <c:pt idx="462">
                  <c:v>18871.5</c:v>
                </c:pt>
                <c:pt idx="463">
                  <c:v>18905.800000000003</c:v>
                </c:pt>
                <c:pt idx="464">
                  <c:v>18940.099999999999</c:v>
                </c:pt>
                <c:pt idx="465">
                  <c:v>18974.300000000003</c:v>
                </c:pt>
                <c:pt idx="466">
                  <c:v>19008.599999999999</c:v>
                </c:pt>
                <c:pt idx="467">
                  <c:v>19042.900000000001</c:v>
                </c:pt>
                <c:pt idx="468">
                  <c:v>19077.200000000004</c:v>
                </c:pt>
                <c:pt idx="469">
                  <c:v>19111.5</c:v>
                </c:pt>
                <c:pt idx="470">
                  <c:v>19145.800000000003</c:v>
                </c:pt>
                <c:pt idx="471">
                  <c:v>19180.099999999999</c:v>
                </c:pt>
                <c:pt idx="472">
                  <c:v>19214.300000000003</c:v>
                </c:pt>
                <c:pt idx="473">
                  <c:v>19248.599999999999</c:v>
                </c:pt>
                <c:pt idx="474">
                  <c:v>19282.900000000001</c:v>
                </c:pt>
                <c:pt idx="475">
                  <c:v>19317.200000000004</c:v>
                </c:pt>
                <c:pt idx="476">
                  <c:v>19351.5</c:v>
                </c:pt>
                <c:pt idx="477">
                  <c:v>19385.800000000003</c:v>
                </c:pt>
                <c:pt idx="478">
                  <c:v>19420.099999999999</c:v>
                </c:pt>
                <c:pt idx="479">
                  <c:v>19454.300000000003</c:v>
                </c:pt>
                <c:pt idx="480">
                  <c:v>19488.599999999999</c:v>
                </c:pt>
                <c:pt idx="481">
                  <c:v>19522.900000000001</c:v>
                </c:pt>
                <c:pt idx="482">
                  <c:v>19557.200000000004</c:v>
                </c:pt>
                <c:pt idx="483">
                  <c:v>19591.5</c:v>
                </c:pt>
                <c:pt idx="484">
                  <c:v>19625.800000000003</c:v>
                </c:pt>
                <c:pt idx="485">
                  <c:v>19660.099999999999</c:v>
                </c:pt>
                <c:pt idx="486">
                  <c:v>19694.300000000003</c:v>
                </c:pt>
                <c:pt idx="487">
                  <c:v>19728.599999999999</c:v>
                </c:pt>
                <c:pt idx="488">
                  <c:v>19762.900000000001</c:v>
                </c:pt>
                <c:pt idx="489">
                  <c:v>19797.200000000004</c:v>
                </c:pt>
                <c:pt idx="490">
                  <c:v>19831.5</c:v>
                </c:pt>
                <c:pt idx="491">
                  <c:v>19865.800000000003</c:v>
                </c:pt>
                <c:pt idx="492">
                  <c:v>19900.099999999999</c:v>
                </c:pt>
                <c:pt idx="493">
                  <c:v>19934.300000000003</c:v>
                </c:pt>
                <c:pt idx="494">
                  <c:v>19968.599999999999</c:v>
                </c:pt>
                <c:pt idx="495">
                  <c:v>20002.900000000001</c:v>
                </c:pt>
                <c:pt idx="496">
                  <c:v>20037.200000000004</c:v>
                </c:pt>
                <c:pt idx="497">
                  <c:v>20071.5</c:v>
                </c:pt>
                <c:pt idx="498">
                  <c:v>20105.800000000003</c:v>
                </c:pt>
                <c:pt idx="499">
                  <c:v>20140.099999999999</c:v>
                </c:pt>
                <c:pt idx="500">
                  <c:v>20174.300000000003</c:v>
                </c:pt>
                <c:pt idx="501">
                  <c:v>20208.599999999999</c:v>
                </c:pt>
                <c:pt idx="502">
                  <c:v>20242.900000000001</c:v>
                </c:pt>
                <c:pt idx="503">
                  <c:v>20277.200000000004</c:v>
                </c:pt>
                <c:pt idx="504">
                  <c:v>20311.5</c:v>
                </c:pt>
                <c:pt idx="505">
                  <c:v>20345.800000000003</c:v>
                </c:pt>
                <c:pt idx="506">
                  <c:v>20380.099999999999</c:v>
                </c:pt>
                <c:pt idx="507">
                  <c:v>20414.300000000003</c:v>
                </c:pt>
                <c:pt idx="508">
                  <c:v>20448.599999999999</c:v>
                </c:pt>
                <c:pt idx="509">
                  <c:v>20482.900000000001</c:v>
                </c:pt>
                <c:pt idx="510">
                  <c:v>20517.200000000004</c:v>
                </c:pt>
                <c:pt idx="511">
                  <c:v>20551.5</c:v>
                </c:pt>
                <c:pt idx="512">
                  <c:v>20585.800000000003</c:v>
                </c:pt>
                <c:pt idx="513">
                  <c:v>20620.099999999999</c:v>
                </c:pt>
                <c:pt idx="514">
                  <c:v>20654.400000000001</c:v>
                </c:pt>
                <c:pt idx="515">
                  <c:v>20688.599999999999</c:v>
                </c:pt>
                <c:pt idx="516">
                  <c:v>20722.900000000001</c:v>
                </c:pt>
                <c:pt idx="517">
                  <c:v>20757.200000000004</c:v>
                </c:pt>
                <c:pt idx="518">
                  <c:v>20791.5</c:v>
                </c:pt>
                <c:pt idx="519">
                  <c:v>20825.800000000003</c:v>
                </c:pt>
                <c:pt idx="520">
                  <c:v>20860.099999999999</c:v>
                </c:pt>
                <c:pt idx="521">
                  <c:v>20894.400000000001</c:v>
                </c:pt>
                <c:pt idx="522">
                  <c:v>20928.599999999999</c:v>
                </c:pt>
                <c:pt idx="523">
                  <c:v>20962.900000000001</c:v>
                </c:pt>
                <c:pt idx="524">
                  <c:v>20997.200000000004</c:v>
                </c:pt>
                <c:pt idx="525">
                  <c:v>21031.5</c:v>
                </c:pt>
                <c:pt idx="526">
                  <c:v>21065.800000000003</c:v>
                </c:pt>
                <c:pt idx="527">
                  <c:v>21100.1</c:v>
                </c:pt>
                <c:pt idx="528">
                  <c:v>21134.400000000001</c:v>
                </c:pt>
                <c:pt idx="529">
                  <c:v>21168.6</c:v>
                </c:pt>
                <c:pt idx="530">
                  <c:v>21202.9</c:v>
                </c:pt>
                <c:pt idx="531">
                  <c:v>21237.200000000004</c:v>
                </c:pt>
                <c:pt idx="532">
                  <c:v>21271.5</c:v>
                </c:pt>
                <c:pt idx="533">
                  <c:v>21305.800000000003</c:v>
                </c:pt>
                <c:pt idx="534">
                  <c:v>21340.1</c:v>
                </c:pt>
                <c:pt idx="535">
                  <c:v>21374.400000000001</c:v>
                </c:pt>
                <c:pt idx="536">
                  <c:v>21408.6</c:v>
                </c:pt>
                <c:pt idx="537">
                  <c:v>21442.9</c:v>
                </c:pt>
                <c:pt idx="538">
                  <c:v>21477.200000000004</c:v>
                </c:pt>
                <c:pt idx="539">
                  <c:v>21511.5</c:v>
                </c:pt>
                <c:pt idx="540">
                  <c:v>21545.800000000003</c:v>
                </c:pt>
                <c:pt idx="541">
                  <c:v>21580.1</c:v>
                </c:pt>
                <c:pt idx="542">
                  <c:v>21614.400000000001</c:v>
                </c:pt>
                <c:pt idx="543">
                  <c:v>21648.6</c:v>
                </c:pt>
                <c:pt idx="544">
                  <c:v>21682.9</c:v>
                </c:pt>
                <c:pt idx="545">
                  <c:v>21717.200000000004</c:v>
                </c:pt>
                <c:pt idx="546">
                  <c:v>21751.5</c:v>
                </c:pt>
                <c:pt idx="547">
                  <c:v>21785.800000000003</c:v>
                </c:pt>
                <c:pt idx="548">
                  <c:v>21820.1</c:v>
                </c:pt>
                <c:pt idx="549">
                  <c:v>21854.400000000001</c:v>
                </c:pt>
                <c:pt idx="550">
                  <c:v>21888.6</c:v>
                </c:pt>
                <c:pt idx="551">
                  <c:v>21922.9</c:v>
                </c:pt>
                <c:pt idx="552">
                  <c:v>21957.200000000004</c:v>
                </c:pt>
                <c:pt idx="553">
                  <c:v>21991.5</c:v>
                </c:pt>
                <c:pt idx="554">
                  <c:v>22025.800000000003</c:v>
                </c:pt>
                <c:pt idx="555">
                  <c:v>22060.1</c:v>
                </c:pt>
                <c:pt idx="556">
                  <c:v>22094.400000000001</c:v>
                </c:pt>
                <c:pt idx="557">
                  <c:v>22128.6</c:v>
                </c:pt>
                <c:pt idx="558">
                  <c:v>22162.9</c:v>
                </c:pt>
                <c:pt idx="559">
                  <c:v>22197.200000000004</c:v>
                </c:pt>
                <c:pt idx="560">
                  <c:v>22231.5</c:v>
                </c:pt>
                <c:pt idx="561">
                  <c:v>22265.800000000003</c:v>
                </c:pt>
                <c:pt idx="562">
                  <c:v>22300.1</c:v>
                </c:pt>
                <c:pt idx="563">
                  <c:v>22334.400000000001</c:v>
                </c:pt>
                <c:pt idx="564">
                  <c:v>22368.6</c:v>
                </c:pt>
                <c:pt idx="565">
                  <c:v>22402.9</c:v>
                </c:pt>
                <c:pt idx="566">
                  <c:v>22437.200000000004</c:v>
                </c:pt>
                <c:pt idx="567">
                  <c:v>22471.5</c:v>
                </c:pt>
                <c:pt idx="568">
                  <c:v>22505.800000000003</c:v>
                </c:pt>
                <c:pt idx="569">
                  <c:v>22540.1</c:v>
                </c:pt>
                <c:pt idx="570">
                  <c:v>22574.400000000001</c:v>
                </c:pt>
                <c:pt idx="571">
                  <c:v>22608.6</c:v>
                </c:pt>
                <c:pt idx="572">
                  <c:v>22642.9</c:v>
                </c:pt>
                <c:pt idx="573">
                  <c:v>22677.200000000004</c:v>
                </c:pt>
                <c:pt idx="574">
                  <c:v>22711.5</c:v>
                </c:pt>
                <c:pt idx="575">
                  <c:v>22745.800000000003</c:v>
                </c:pt>
                <c:pt idx="576">
                  <c:v>22780.1</c:v>
                </c:pt>
                <c:pt idx="577">
                  <c:v>22814.400000000001</c:v>
                </c:pt>
                <c:pt idx="578">
                  <c:v>22848.6</c:v>
                </c:pt>
                <c:pt idx="579">
                  <c:v>22882.9</c:v>
                </c:pt>
                <c:pt idx="580">
                  <c:v>22917.200000000004</c:v>
                </c:pt>
                <c:pt idx="581">
                  <c:v>22951.5</c:v>
                </c:pt>
                <c:pt idx="582">
                  <c:v>22985.800000000003</c:v>
                </c:pt>
                <c:pt idx="583">
                  <c:v>23020.1</c:v>
                </c:pt>
                <c:pt idx="584">
                  <c:v>23054.400000000001</c:v>
                </c:pt>
                <c:pt idx="585">
                  <c:v>23088.6</c:v>
                </c:pt>
                <c:pt idx="586">
                  <c:v>23122.9</c:v>
                </c:pt>
                <c:pt idx="587">
                  <c:v>23157.200000000004</c:v>
                </c:pt>
                <c:pt idx="588">
                  <c:v>23191.5</c:v>
                </c:pt>
                <c:pt idx="589">
                  <c:v>23225.800000000003</c:v>
                </c:pt>
                <c:pt idx="590">
                  <c:v>23260.1</c:v>
                </c:pt>
                <c:pt idx="591">
                  <c:v>23294.400000000001</c:v>
                </c:pt>
                <c:pt idx="592">
                  <c:v>23328.6</c:v>
                </c:pt>
                <c:pt idx="593">
                  <c:v>23362.9</c:v>
                </c:pt>
                <c:pt idx="594">
                  <c:v>23397.200000000004</c:v>
                </c:pt>
                <c:pt idx="595">
                  <c:v>23431.5</c:v>
                </c:pt>
                <c:pt idx="596">
                  <c:v>23465.800000000003</c:v>
                </c:pt>
                <c:pt idx="597">
                  <c:v>23500.1</c:v>
                </c:pt>
                <c:pt idx="598">
                  <c:v>23534.400000000001</c:v>
                </c:pt>
                <c:pt idx="599">
                  <c:v>23568.6</c:v>
                </c:pt>
                <c:pt idx="600">
                  <c:v>23602.9</c:v>
                </c:pt>
                <c:pt idx="601">
                  <c:v>23637.200000000004</c:v>
                </c:pt>
                <c:pt idx="602">
                  <c:v>24128.200000000004</c:v>
                </c:pt>
                <c:pt idx="603">
                  <c:v>24169.1</c:v>
                </c:pt>
                <c:pt idx="604">
                  <c:v>24220.1</c:v>
                </c:pt>
                <c:pt idx="605">
                  <c:v>24267.1</c:v>
                </c:pt>
                <c:pt idx="606">
                  <c:v>24316.1</c:v>
                </c:pt>
                <c:pt idx="607">
                  <c:v>24363.1</c:v>
                </c:pt>
                <c:pt idx="608">
                  <c:v>24412.1</c:v>
                </c:pt>
                <c:pt idx="609">
                  <c:v>24459.1</c:v>
                </c:pt>
                <c:pt idx="610">
                  <c:v>24508.1</c:v>
                </c:pt>
                <c:pt idx="611">
                  <c:v>24555.1</c:v>
                </c:pt>
                <c:pt idx="612">
                  <c:v>24557.1</c:v>
                </c:pt>
                <c:pt idx="613">
                  <c:v>24557.200000000004</c:v>
                </c:pt>
                <c:pt idx="614">
                  <c:v>24628.1</c:v>
                </c:pt>
                <c:pt idx="615">
                  <c:v>24699.1</c:v>
                </c:pt>
                <c:pt idx="616">
                  <c:v>24772.1</c:v>
                </c:pt>
                <c:pt idx="617">
                  <c:v>24843.1</c:v>
                </c:pt>
                <c:pt idx="618">
                  <c:v>24916.1</c:v>
                </c:pt>
                <c:pt idx="619">
                  <c:v>24987.1</c:v>
                </c:pt>
                <c:pt idx="620">
                  <c:v>25060.1</c:v>
                </c:pt>
                <c:pt idx="621">
                  <c:v>25131.1</c:v>
                </c:pt>
                <c:pt idx="622">
                  <c:v>25133.1</c:v>
                </c:pt>
                <c:pt idx="623">
                  <c:v>25133.200000000004</c:v>
                </c:pt>
                <c:pt idx="624">
                  <c:v>25232.400000000001</c:v>
                </c:pt>
                <c:pt idx="625">
                  <c:v>25300.1</c:v>
                </c:pt>
                <c:pt idx="626">
                  <c:v>25407.1</c:v>
                </c:pt>
                <c:pt idx="627">
                  <c:v>25414.1</c:v>
                </c:pt>
                <c:pt idx="628">
                  <c:v>25414.1</c:v>
                </c:pt>
                <c:pt idx="629">
                  <c:v>25460.300000000003</c:v>
                </c:pt>
                <c:pt idx="630">
                  <c:v>25506.5</c:v>
                </c:pt>
                <c:pt idx="631">
                  <c:v>25554.800000000003</c:v>
                </c:pt>
                <c:pt idx="632">
                  <c:v>25601</c:v>
                </c:pt>
                <c:pt idx="633">
                  <c:v>25649.300000000003</c:v>
                </c:pt>
                <c:pt idx="634">
                  <c:v>25695.5</c:v>
                </c:pt>
                <c:pt idx="635">
                  <c:v>25743.800000000003</c:v>
                </c:pt>
                <c:pt idx="636">
                  <c:v>25790</c:v>
                </c:pt>
                <c:pt idx="637">
                  <c:v>25792.1</c:v>
                </c:pt>
                <c:pt idx="638">
                  <c:v>25792.1</c:v>
                </c:pt>
                <c:pt idx="639">
                  <c:v>25822.6</c:v>
                </c:pt>
                <c:pt idx="640">
                  <c:v>25853</c:v>
                </c:pt>
                <c:pt idx="641">
                  <c:v>25885.599999999999</c:v>
                </c:pt>
                <c:pt idx="642">
                  <c:v>25916</c:v>
                </c:pt>
                <c:pt idx="643">
                  <c:v>25948.6</c:v>
                </c:pt>
                <c:pt idx="644">
                  <c:v>25979</c:v>
                </c:pt>
                <c:pt idx="645">
                  <c:v>26011.599999999999</c:v>
                </c:pt>
                <c:pt idx="646">
                  <c:v>26042</c:v>
                </c:pt>
                <c:pt idx="647">
                  <c:v>26053</c:v>
                </c:pt>
                <c:pt idx="648">
                  <c:v>26089.599999999999</c:v>
                </c:pt>
                <c:pt idx="649">
                  <c:v>26466.800000000003</c:v>
                </c:pt>
                <c:pt idx="650">
                  <c:v>26500.6</c:v>
                </c:pt>
                <c:pt idx="651">
                  <c:v>26535.5</c:v>
                </c:pt>
                <c:pt idx="652">
                  <c:v>26569.300000000003</c:v>
                </c:pt>
                <c:pt idx="653">
                  <c:v>26604.1</c:v>
                </c:pt>
                <c:pt idx="654">
                  <c:v>26638</c:v>
                </c:pt>
                <c:pt idx="655">
                  <c:v>26672.800000000003</c:v>
                </c:pt>
                <c:pt idx="656">
                  <c:v>26706.700000000004</c:v>
                </c:pt>
                <c:pt idx="657">
                  <c:v>26738.700000000004</c:v>
                </c:pt>
                <c:pt idx="658">
                  <c:v>26769.700000000004</c:v>
                </c:pt>
                <c:pt idx="659">
                  <c:v>26801.700000000004</c:v>
                </c:pt>
                <c:pt idx="660">
                  <c:v>26832.700000000004</c:v>
                </c:pt>
                <c:pt idx="661">
                  <c:v>26864.700000000004</c:v>
                </c:pt>
                <c:pt idx="662">
                  <c:v>26895.700000000004</c:v>
                </c:pt>
                <c:pt idx="663">
                  <c:v>26927.700000000004</c:v>
                </c:pt>
                <c:pt idx="664">
                  <c:v>26958.700000000004</c:v>
                </c:pt>
                <c:pt idx="665">
                  <c:v>26991.700000000004</c:v>
                </c:pt>
                <c:pt idx="666">
                  <c:v>27025.9</c:v>
                </c:pt>
                <c:pt idx="667">
                  <c:v>27060.200000000004</c:v>
                </c:pt>
                <c:pt idx="668">
                  <c:v>27094.5</c:v>
                </c:pt>
                <c:pt idx="669">
                  <c:v>27128.800000000003</c:v>
                </c:pt>
                <c:pt idx="670">
                  <c:v>27163.1</c:v>
                </c:pt>
                <c:pt idx="671">
                  <c:v>27197.4</c:v>
                </c:pt>
                <c:pt idx="672">
                  <c:v>27231.700000000004</c:v>
                </c:pt>
                <c:pt idx="673">
                  <c:v>27265.9</c:v>
                </c:pt>
                <c:pt idx="674">
                  <c:v>27300.200000000004</c:v>
                </c:pt>
                <c:pt idx="675">
                  <c:v>27334.5</c:v>
                </c:pt>
                <c:pt idx="676">
                  <c:v>27368.800000000003</c:v>
                </c:pt>
                <c:pt idx="677">
                  <c:v>27403.1</c:v>
                </c:pt>
                <c:pt idx="678">
                  <c:v>27437.4</c:v>
                </c:pt>
                <c:pt idx="679">
                  <c:v>27471.700000000004</c:v>
                </c:pt>
                <c:pt idx="680">
                  <c:v>27506</c:v>
                </c:pt>
                <c:pt idx="681">
                  <c:v>27540.200000000004</c:v>
                </c:pt>
                <c:pt idx="682">
                  <c:v>27574.5</c:v>
                </c:pt>
                <c:pt idx="683">
                  <c:v>27608.800000000003</c:v>
                </c:pt>
                <c:pt idx="684">
                  <c:v>27643.1</c:v>
                </c:pt>
                <c:pt idx="685">
                  <c:v>27677.4</c:v>
                </c:pt>
                <c:pt idx="686">
                  <c:v>27711.700000000004</c:v>
                </c:pt>
                <c:pt idx="687">
                  <c:v>27746</c:v>
                </c:pt>
                <c:pt idx="688">
                  <c:v>27780.200000000004</c:v>
                </c:pt>
                <c:pt idx="689">
                  <c:v>27814.5</c:v>
                </c:pt>
                <c:pt idx="690">
                  <c:v>27848.800000000003</c:v>
                </c:pt>
                <c:pt idx="691">
                  <c:v>27883.1</c:v>
                </c:pt>
                <c:pt idx="692">
                  <c:v>27917.4</c:v>
                </c:pt>
                <c:pt idx="693">
                  <c:v>27951.700000000004</c:v>
                </c:pt>
                <c:pt idx="694">
                  <c:v>27986</c:v>
                </c:pt>
                <c:pt idx="695">
                  <c:v>28020.300000000003</c:v>
                </c:pt>
                <c:pt idx="696">
                  <c:v>28054.5</c:v>
                </c:pt>
                <c:pt idx="697">
                  <c:v>28088.800000000003</c:v>
                </c:pt>
                <c:pt idx="698">
                  <c:v>28123.1</c:v>
                </c:pt>
                <c:pt idx="699">
                  <c:v>28157.4</c:v>
                </c:pt>
                <c:pt idx="700">
                  <c:v>28191.700000000004</c:v>
                </c:pt>
                <c:pt idx="701">
                  <c:v>28226</c:v>
                </c:pt>
                <c:pt idx="702">
                  <c:v>28260.300000000003</c:v>
                </c:pt>
                <c:pt idx="703">
                  <c:v>28294.5</c:v>
                </c:pt>
                <c:pt idx="704">
                  <c:v>28328.800000000003</c:v>
                </c:pt>
                <c:pt idx="705">
                  <c:v>28363.1</c:v>
                </c:pt>
                <c:pt idx="706">
                  <c:v>28397.4</c:v>
                </c:pt>
                <c:pt idx="707">
                  <c:v>28431.700000000004</c:v>
                </c:pt>
                <c:pt idx="708">
                  <c:v>28466</c:v>
                </c:pt>
                <c:pt idx="709">
                  <c:v>28500.300000000003</c:v>
                </c:pt>
                <c:pt idx="710">
                  <c:v>28534.6</c:v>
                </c:pt>
                <c:pt idx="711">
                  <c:v>28568.800000000003</c:v>
                </c:pt>
                <c:pt idx="712">
                  <c:v>28603.1</c:v>
                </c:pt>
                <c:pt idx="713">
                  <c:v>28637.4</c:v>
                </c:pt>
                <c:pt idx="714">
                  <c:v>28671.700000000004</c:v>
                </c:pt>
                <c:pt idx="715">
                  <c:v>28706</c:v>
                </c:pt>
                <c:pt idx="716">
                  <c:v>28740.300000000003</c:v>
                </c:pt>
                <c:pt idx="717">
                  <c:v>28774.6</c:v>
                </c:pt>
                <c:pt idx="718">
                  <c:v>28808.800000000003</c:v>
                </c:pt>
                <c:pt idx="719">
                  <c:v>28843.1</c:v>
                </c:pt>
                <c:pt idx="720">
                  <c:v>28877.4</c:v>
                </c:pt>
                <c:pt idx="721">
                  <c:v>28911.700000000004</c:v>
                </c:pt>
                <c:pt idx="722">
                  <c:v>28946</c:v>
                </c:pt>
                <c:pt idx="723">
                  <c:v>28980.300000000003</c:v>
                </c:pt>
                <c:pt idx="724">
                  <c:v>29014.6</c:v>
                </c:pt>
                <c:pt idx="725">
                  <c:v>29048.9</c:v>
                </c:pt>
                <c:pt idx="726">
                  <c:v>29083.1</c:v>
                </c:pt>
                <c:pt idx="727">
                  <c:v>29117.4</c:v>
                </c:pt>
                <c:pt idx="728">
                  <c:v>29151.700000000004</c:v>
                </c:pt>
                <c:pt idx="729">
                  <c:v>29186</c:v>
                </c:pt>
                <c:pt idx="730">
                  <c:v>29220.300000000003</c:v>
                </c:pt>
                <c:pt idx="731">
                  <c:v>29254.6</c:v>
                </c:pt>
                <c:pt idx="732">
                  <c:v>29288.9</c:v>
                </c:pt>
                <c:pt idx="733">
                  <c:v>29323.1</c:v>
                </c:pt>
                <c:pt idx="734">
                  <c:v>29357.4</c:v>
                </c:pt>
                <c:pt idx="735">
                  <c:v>29391.700000000004</c:v>
                </c:pt>
                <c:pt idx="736">
                  <c:v>29426</c:v>
                </c:pt>
                <c:pt idx="737">
                  <c:v>29460.300000000003</c:v>
                </c:pt>
                <c:pt idx="738">
                  <c:v>29494.6</c:v>
                </c:pt>
                <c:pt idx="739">
                  <c:v>29528.9</c:v>
                </c:pt>
                <c:pt idx="740">
                  <c:v>29563.200000000004</c:v>
                </c:pt>
                <c:pt idx="741">
                  <c:v>29597.4</c:v>
                </c:pt>
                <c:pt idx="742">
                  <c:v>29631.700000000004</c:v>
                </c:pt>
                <c:pt idx="743">
                  <c:v>29666</c:v>
                </c:pt>
                <c:pt idx="744">
                  <c:v>29700.300000000003</c:v>
                </c:pt>
                <c:pt idx="745">
                  <c:v>29734.6</c:v>
                </c:pt>
                <c:pt idx="746">
                  <c:v>29768.9</c:v>
                </c:pt>
                <c:pt idx="747">
                  <c:v>29803.200000000004</c:v>
                </c:pt>
                <c:pt idx="748">
                  <c:v>29837.5</c:v>
                </c:pt>
                <c:pt idx="749">
                  <c:v>29871.700000000004</c:v>
                </c:pt>
                <c:pt idx="750">
                  <c:v>29906</c:v>
                </c:pt>
                <c:pt idx="751">
                  <c:v>29940.300000000003</c:v>
                </c:pt>
                <c:pt idx="752">
                  <c:v>29974.6</c:v>
                </c:pt>
                <c:pt idx="753">
                  <c:v>30008.9</c:v>
                </c:pt>
                <c:pt idx="754">
                  <c:v>30043.200000000004</c:v>
                </c:pt>
                <c:pt idx="755">
                  <c:v>30077.5</c:v>
                </c:pt>
                <c:pt idx="756">
                  <c:v>30111.700000000004</c:v>
                </c:pt>
                <c:pt idx="757">
                  <c:v>30146</c:v>
                </c:pt>
                <c:pt idx="758">
                  <c:v>30180.300000000003</c:v>
                </c:pt>
                <c:pt idx="759">
                  <c:v>30214.6</c:v>
                </c:pt>
                <c:pt idx="760">
                  <c:v>30248.9</c:v>
                </c:pt>
                <c:pt idx="761">
                  <c:v>30283.200000000004</c:v>
                </c:pt>
                <c:pt idx="762">
                  <c:v>30317.5</c:v>
                </c:pt>
                <c:pt idx="763">
                  <c:v>30351.700000000004</c:v>
                </c:pt>
                <c:pt idx="764">
                  <c:v>30386</c:v>
                </c:pt>
                <c:pt idx="765">
                  <c:v>30420.300000000003</c:v>
                </c:pt>
                <c:pt idx="766">
                  <c:v>30454.6</c:v>
                </c:pt>
                <c:pt idx="767">
                  <c:v>30488.9</c:v>
                </c:pt>
                <c:pt idx="768">
                  <c:v>30523.200000000004</c:v>
                </c:pt>
                <c:pt idx="769">
                  <c:v>30557.5</c:v>
                </c:pt>
                <c:pt idx="770">
                  <c:v>30591.800000000003</c:v>
                </c:pt>
                <c:pt idx="771">
                  <c:v>30626</c:v>
                </c:pt>
                <c:pt idx="772">
                  <c:v>30660.300000000003</c:v>
                </c:pt>
                <c:pt idx="773">
                  <c:v>30694.6</c:v>
                </c:pt>
                <c:pt idx="774">
                  <c:v>30728.9</c:v>
                </c:pt>
                <c:pt idx="775">
                  <c:v>30763.200000000004</c:v>
                </c:pt>
                <c:pt idx="776">
                  <c:v>30797.5</c:v>
                </c:pt>
                <c:pt idx="777">
                  <c:v>30831.800000000003</c:v>
                </c:pt>
                <c:pt idx="778">
                  <c:v>30866</c:v>
                </c:pt>
                <c:pt idx="779">
                  <c:v>30900.300000000003</c:v>
                </c:pt>
                <c:pt idx="780">
                  <c:v>30934.6</c:v>
                </c:pt>
                <c:pt idx="781">
                  <c:v>30968.9</c:v>
                </c:pt>
                <c:pt idx="782">
                  <c:v>31003.200000000004</c:v>
                </c:pt>
                <c:pt idx="783">
                  <c:v>31037.5</c:v>
                </c:pt>
                <c:pt idx="784">
                  <c:v>31071.800000000003</c:v>
                </c:pt>
                <c:pt idx="785">
                  <c:v>31106.1</c:v>
                </c:pt>
                <c:pt idx="786">
                  <c:v>31140.300000000003</c:v>
                </c:pt>
                <c:pt idx="787">
                  <c:v>31174.6</c:v>
                </c:pt>
                <c:pt idx="788">
                  <c:v>31208.9</c:v>
                </c:pt>
                <c:pt idx="789">
                  <c:v>31243.200000000004</c:v>
                </c:pt>
                <c:pt idx="790">
                  <c:v>31277.5</c:v>
                </c:pt>
                <c:pt idx="791">
                  <c:v>31311.800000000003</c:v>
                </c:pt>
                <c:pt idx="792">
                  <c:v>31346.1</c:v>
                </c:pt>
                <c:pt idx="793">
                  <c:v>31380.300000000003</c:v>
                </c:pt>
                <c:pt idx="794">
                  <c:v>31414.6</c:v>
                </c:pt>
                <c:pt idx="795">
                  <c:v>31448.9</c:v>
                </c:pt>
                <c:pt idx="796">
                  <c:v>31483.200000000004</c:v>
                </c:pt>
                <c:pt idx="797">
                  <c:v>31517.5</c:v>
                </c:pt>
                <c:pt idx="798">
                  <c:v>31551.800000000003</c:v>
                </c:pt>
                <c:pt idx="799">
                  <c:v>31586.1</c:v>
                </c:pt>
                <c:pt idx="800">
                  <c:v>31620.400000000001</c:v>
                </c:pt>
                <c:pt idx="801">
                  <c:v>31654.6</c:v>
                </c:pt>
                <c:pt idx="802">
                  <c:v>31688.9</c:v>
                </c:pt>
                <c:pt idx="803">
                  <c:v>31723.200000000004</c:v>
                </c:pt>
                <c:pt idx="804">
                  <c:v>31757.5</c:v>
                </c:pt>
                <c:pt idx="805">
                  <c:v>31791.800000000003</c:v>
                </c:pt>
                <c:pt idx="806">
                  <c:v>31826.1</c:v>
                </c:pt>
                <c:pt idx="807">
                  <c:v>31860.400000000001</c:v>
                </c:pt>
                <c:pt idx="808">
                  <c:v>31894.700000000004</c:v>
                </c:pt>
                <c:pt idx="809">
                  <c:v>31928.9</c:v>
                </c:pt>
                <c:pt idx="810">
                  <c:v>31963.200000000004</c:v>
                </c:pt>
                <c:pt idx="811">
                  <c:v>31997.5</c:v>
                </c:pt>
                <c:pt idx="812">
                  <c:v>32031.800000000003</c:v>
                </c:pt>
                <c:pt idx="813">
                  <c:v>32066.1</c:v>
                </c:pt>
                <c:pt idx="814">
                  <c:v>32100.400000000001</c:v>
                </c:pt>
                <c:pt idx="815">
                  <c:v>32134.700000000004</c:v>
                </c:pt>
                <c:pt idx="816">
                  <c:v>32168.9</c:v>
                </c:pt>
                <c:pt idx="817">
                  <c:v>32203.200000000004</c:v>
                </c:pt>
                <c:pt idx="818">
                  <c:v>32237.5</c:v>
                </c:pt>
                <c:pt idx="819">
                  <c:v>32271.800000000003</c:v>
                </c:pt>
                <c:pt idx="820">
                  <c:v>32306.1</c:v>
                </c:pt>
                <c:pt idx="821">
                  <c:v>32340.400000000001</c:v>
                </c:pt>
                <c:pt idx="822">
                  <c:v>32374.700000000004</c:v>
                </c:pt>
                <c:pt idx="823">
                  <c:v>32409</c:v>
                </c:pt>
                <c:pt idx="824">
                  <c:v>32443.200000000004</c:v>
                </c:pt>
                <c:pt idx="825">
                  <c:v>32477.5</c:v>
                </c:pt>
                <c:pt idx="826">
                  <c:v>32511.800000000003</c:v>
                </c:pt>
                <c:pt idx="827">
                  <c:v>32546.1</c:v>
                </c:pt>
                <c:pt idx="828">
                  <c:v>32580.400000000001</c:v>
                </c:pt>
                <c:pt idx="829">
                  <c:v>32614.700000000004</c:v>
                </c:pt>
                <c:pt idx="830">
                  <c:v>32649</c:v>
                </c:pt>
                <c:pt idx="831">
                  <c:v>32683.200000000004</c:v>
                </c:pt>
                <c:pt idx="832">
                  <c:v>32717.5</c:v>
                </c:pt>
                <c:pt idx="833">
                  <c:v>32751.800000000003</c:v>
                </c:pt>
                <c:pt idx="834">
                  <c:v>32786.1</c:v>
                </c:pt>
                <c:pt idx="835">
                  <c:v>32820.400000000001</c:v>
                </c:pt>
                <c:pt idx="836">
                  <c:v>32854.700000000004</c:v>
                </c:pt>
                <c:pt idx="837">
                  <c:v>32889</c:v>
                </c:pt>
                <c:pt idx="838">
                  <c:v>32923.300000000003</c:v>
                </c:pt>
                <c:pt idx="839">
                  <c:v>32957.5</c:v>
                </c:pt>
                <c:pt idx="840">
                  <c:v>32991.800000000003</c:v>
                </c:pt>
                <c:pt idx="841">
                  <c:v>33026.1</c:v>
                </c:pt>
                <c:pt idx="842">
                  <c:v>33060.400000000001</c:v>
                </c:pt>
                <c:pt idx="843">
                  <c:v>33094.700000000004</c:v>
                </c:pt>
                <c:pt idx="844">
                  <c:v>33129</c:v>
                </c:pt>
                <c:pt idx="845">
                  <c:v>33163.300000000003</c:v>
                </c:pt>
                <c:pt idx="846">
                  <c:v>33197.5</c:v>
                </c:pt>
                <c:pt idx="847">
                  <c:v>33231.800000000003</c:v>
                </c:pt>
                <c:pt idx="848">
                  <c:v>33266.1</c:v>
                </c:pt>
                <c:pt idx="849">
                  <c:v>33300.400000000001</c:v>
                </c:pt>
                <c:pt idx="850">
                  <c:v>33334.700000000004</c:v>
                </c:pt>
                <c:pt idx="851">
                  <c:v>33369</c:v>
                </c:pt>
                <c:pt idx="852">
                  <c:v>33403.300000000003</c:v>
                </c:pt>
                <c:pt idx="853">
                  <c:v>33437.599999999999</c:v>
                </c:pt>
                <c:pt idx="854">
                  <c:v>33471.800000000003</c:v>
                </c:pt>
                <c:pt idx="855">
                  <c:v>33506.1</c:v>
                </c:pt>
                <c:pt idx="856">
                  <c:v>33540.400000000001</c:v>
                </c:pt>
                <c:pt idx="857">
                  <c:v>33574.700000000004</c:v>
                </c:pt>
                <c:pt idx="858">
                  <c:v>33609</c:v>
                </c:pt>
                <c:pt idx="859">
                  <c:v>33643.300000000003</c:v>
                </c:pt>
                <c:pt idx="860">
                  <c:v>33677.599999999999</c:v>
                </c:pt>
                <c:pt idx="861">
                  <c:v>33711.800000000003</c:v>
                </c:pt>
                <c:pt idx="862">
                  <c:v>33746.1</c:v>
                </c:pt>
                <c:pt idx="863">
                  <c:v>33780.400000000001</c:v>
                </c:pt>
                <c:pt idx="864">
                  <c:v>33814.700000000004</c:v>
                </c:pt>
                <c:pt idx="865">
                  <c:v>33849</c:v>
                </c:pt>
                <c:pt idx="866">
                  <c:v>33883.300000000003</c:v>
                </c:pt>
                <c:pt idx="867">
                  <c:v>33917.599999999999</c:v>
                </c:pt>
                <c:pt idx="868">
                  <c:v>33951.9</c:v>
                </c:pt>
                <c:pt idx="869">
                  <c:v>33986.1</c:v>
                </c:pt>
                <c:pt idx="870">
                  <c:v>34020.400000000001</c:v>
                </c:pt>
                <c:pt idx="871">
                  <c:v>34054.700000000004</c:v>
                </c:pt>
                <c:pt idx="872">
                  <c:v>34089</c:v>
                </c:pt>
                <c:pt idx="873">
                  <c:v>34123.300000000003</c:v>
                </c:pt>
                <c:pt idx="874">
                  <c:v>34157.599999999999</c:v>
                </c:pt>
                <c:pt idx="875">
                  <c:v>34191.9</c:v>
                </c:pt>
                <c:pt idx="876">
                  <c:v>34226.1</c:v>
                </c:pt>
                <c:pt idx="877">
                  <c:v>34260.400000000001</c:v>
                </c:pt>
                <c:pt idx="878">
                  <c:v>34294.700000000004</c:v>
                </c:pt>
                <c:pt idx="879">
                  <c:v>34329</c:v>
                </c:pt>
                <c:pt idx="880">
                  <c:v>34363.300000000003</c:v>
                </c:pt>
                <c:pt idx="881">
                  <c:v>34397.599999999999</c:v>
                </c:pt>
                <c:pt idx="882">
                  <c:v>34431.9</c:v>
                </c:pt>
                <c:pt idx="883">
                  <c:v>34466.200000000004</c:v>
                </c:pt>
                <c:pt idx="884">
                  <c:v>34500.400000000001</c:v>
                </c:pt>
                <c:pt idx="885">
                  <c:v>34534.700000000004</c:v>
                </c:pt>
                <c:pt idx="886">
                  <c:v>34569</c:v>
                </c:pt>
                <c:pt idx="887">
                  <c:v>34603.300000000003</c:v>
                </c:pt>
                <c:pt idx="888">
                  <c:v>34637.599999999999</c:v>
                </c:pt>
                <c:pt idx="889">
                  <c:v>34671.9</c:v>
                </c:pt>
                <c:pt idx="890">
                  <c:v>34706.200000000004</c:v>
                </c:pt>
                <c:pt idx="891">
                  <c:v>34740.5</c:v>
                </c:pt>
                <c:pt idx="892">
                  <c:v>34774.700000000004</c:v>
                </c:pt>
                <c:pt idx="893">
                  <c:v>34809</c:v>
                </c:pt>
                <c:pt idx="894">
                  <c:v>34843.300000000003</c:v>
                </c:pt>
                <c:pt idx="895">
                  <c:v>34877.599999999999</c:v>
                </c:pt>
                <c:pt idx="896">
                  <c:v>34911.9</c:v>
                </c:pt>
                <c:pt idx="897">
                  <c:v>34946.200000000004</c:v>
                </c:pt>
                <c:pt idx="898">
                  <c:v>34980.5</c:v>
                </c:pt>
                <c:pt idx="899">
                  <c:v>35014.700000000004</c:v>
                </c:pt>
                <c:pt idx="900">
                  <c:v>35049</c:v>
                </c:pt>
                <c:pt idx="901">
                  <c:v>35083.300000000003</c:v>
                </c:pt>
                <c:pt idx="902">
                  <c:v>35117.599999999999</c:v>
                </c:pt>
                <c:pt idx="903">
                  <c:v>35151.9</c:v>
                </c:pt>
                <c:pt idx="904">
                  <c:v>35186.200000000004</c:v>
                </c:pt>
                <c:pt idx="905">
                  <c:v>35220.5</c:v>
                </c:pt>
                <c:pt idx="906">
                  <c:v>35254.800000000003</c:v>
                </c:pt>
                <c:pt idx="907">
                  <c:v>35289</c:v>
                </c:pt>
                <c:pt idx="908">
                  <c:v>35323.300000000003</c:v>
                </c:pt>
                <c:pt idx="909">
                  <c:v>35357.599999999999</c:v>
                </c:pt>
                <c:pt idx="910">
                  <c:v>35391.9</c:v>
                </c:pt>
                <c:pt idx="911">
                  <c:v>35426.200000000004</c:v>
                </c:pt>
                <c:pt idx="912">
                  <c:v>35460.5</c:v>
                </c:pt>
                <c:pt idx="913">
                  <c:v>35494.800000000003</c:v>
                </c:pt>
                <c:pt idx="914">
                  <c:v>35529</c:v>
                </c:pt>
                <c:pt idx="915">
                  <c:v>35563.300000000003</c:v>
                </c:pt>
                <c:pt idx="916">
                  <c:v>35597.599999999999</c:v>
                </c:pt>
                <c:pt idx="917">
                  <c:v>35631.9</c:v>
                </c:pt>
                <c:pt idx="918">
                  <c:v>35666.200000000004</c:v>
                </c:pt>
                <c:pt idx="919">
                  <c:v>35700.5</c:v>
                </c:pt>
                <c:pt idx="920">
                  <c:v>35734.800000000003</c:v>
                </c:pt>
                <c:pt idx="921">
                  <c:v>35769.1</c:v>
                </c:pt>
                <c:pt idx="922">
                  <c:v>35803.300000000003</c:v>
                </c:pt>
                <c:pt idx="923">
                  <c:v>35837.599999999999</c:v>
                </c:pt>
                <c:pt idx="924">
                  <c:v>35871.9</c:v>
                </c:pt>
                <c:pt idx="925">
                  <c:v>35906.200000000004</c:v>
                </c:pt>
                <c:pt idx="926">
                  <c:v>35940.5</c:v>
                </c:pt>
                <c:pt idx="927">
                  <c:v>35974.800000000003</c:v>
                </c:pt>
                <c:pt idx="928">
                  <c:v>36009.1</c:v>
                </c:pt>
                <c:pt idx="929">
                  <c:v>36043.300000000003</c:v>
                </c:pt>
                <c:pt idx="930">
                  <c:v>36077.599999999999</c:v>
                </c:pt>
                <c:pt idx="931">
                  <c:v>36111.9</c:v>
                </c:pt>
                <c:pt idx="932">
                  <c:v>36146.200000000004</c:v>
                </c:pt>
                <c:pt idx="933">
                  <c:v>36180.5</c:v>
                </c:pt>
                <c:pt idx="934">
                  <c:v>36214.800000000003</c:v>
                </c:pt>
                <c:pt idx="935">
                  <c:v>36249.1</c:v>
                </c:pt>
                <c:pt idx="936">
                  <c:v>36283.4</c:v>
                </c:pt>
                <c:pt idx="937">
                  <c:v>36317.599999999999</c:v>
                </c:pt>
                <c:pt idx="938">
                  <c:v>36351.9</c:v>
                </c:pt>
                <c:pt idx="939">
                  <c:v>36386.200000000004</c:v>
                </c:pt>
                <c:pt idx="940">
                  <c:v>36420.5</c:v>
                </c:pt>
                <c:pt idx="941">
                  <c:v>36454.800000000003</c:v>
                </c:pt>
                <c:pt idx="942">
                  <c:v>36489.1</c:v>
                </c:pt>
                <c:pt idx="943">
                  <c:v>36523.4</c:v>
                </c:pt>
                <c:pt idx="944">
                  <c:v>36557.599999999999</c:v>
                </c:pt>
                <c:pt idx="945">
                  <c:v>36591.9</c:v>
                </c:pt>
                <c:pt idx="946">
                  <c:v>36626.200000000004</c:v>
                </c:pt>
                <c:pt idx="947">
                  <c:v>36660.5</c:v>
                </c:pt>
                <c:pt idx="948">
                  <c:v>36694.800000000003</c:v>
                </c:pt>
                <c:pt idx="949">
                  <c:v>36729.1</c:v>
                </c:pt>
                <c:pt idx="950">
                  <c:v>36763.4</c:v>
                </c:pt>
                <c:pt idx="951">
                  <c:v>36797.700000000004</c:v>
                </c:pt>
                <c:pt idx="952">
                  <c:v>36831.9</c:v>
                </c:pt>
                <c:pt idx="953">
                  <c:v>36866.200000000004</c:v>
                </c:pt>
                <c:pt idx="954">
                  <c:v>36900.5</c:v>
                </c:pt>
                <c:pt idx="955">
                  <c:v>36934.800000000003</c:v>
                </c:pt>
                <c:pt idx="956">
                  <c:v>36969.1</c:v>
                </c:pt>
                <c:pt idx="957">
                  <c:v>37003.4</c:v>
                </c:pt>
                <c:pt idx="958">
                  <c:v>37037.700000000004</c:v>
                </c:pt>
                <c:pt idx="959">
                  <c:v>37071.9</c:v>
                </c:pt>
                <c:pt idx="960">
                  <c:v>37106.200000000004</c:v>
                </c:pt>
                <c:pt idx="961">
                  <c:v>37140.5</c:v>
                </c:pt>
                <c:pt idx="962">
                  <c:v>37174.800000000003</c:v>
                </c:pt>
                <c:pt idx="963">
                  <c:v>38408.6</c:v>
                </c:pt>
                <c:pt idx="964">
                  <c:v>38442.9</c:v>
                </c:pt>
                <c:pt idx="965">
                  <c:v>38477.200000000004</c:v>
                </c:pt>
                <c:pt idx="966">
                  <c:v>38511.5</c:v>
                </c:pt>
                <c:pt idx="967">
                  <c:v>38545.800000000003</c:v>
                </c:pt>
                <c:pt idx="968">
                  <c:v>38580</c:v>
                </c:pt>
                <c:pt idx="969">
                  <c:v>38614.300000000003</c:v>
                </c:pt>
                <c:pt idx="970">
                  <c:v>38648.6</c:v>
                </c:pt>
                <c:pt idx="971">
                  <c:v>38682.9</c:v>
                </c:pt>
                <c:pt idx="972">
                  <c:v>38717.200000000004</c:v>
                </c:pt>
                <c:pt idx="973">
                  <c:v>38751.5</c:v>
                </c:pt>
                <c:pt idx="974">
                  <c:v>38785.800000000003</c:v>
                </c:pt>
                <c:pt idx="975">
                  <c:v>38820.1</c:v>
                </c:pt>
                <c:pt idx="976">
                  <c:v>38854.300000000003</c:v>
                </c:pt>
                <c:pt idx="977">
                  <c:v>38888.6</c:v>
                </c:pt>
                <c:pt idx="978">
                  <c:v>38922.9</c:v>
                </c:pt>
                <c:pt idx="979">
                  <c:v>38957.200000000004</c:v>
                </c:pt>
                <c:pt idx="980">
                  <c:v>38991.5</c:v>
                </c:pt>
                <c:pt idx="981">
                  <c:v>39025.800000000003</c:v>
                </c:pt>
                <c:pt idx="982">
                  <c:v>39060.1</c:v>
                </c:pt>
                <c:pt idx="983">
                  <c:v>39094.300000000003</c:v>
                </c:pt>
                <c:pt idx="984">
                  <c:v>39128.6</c:v>
                </c:pt>
                <c:pt idx="985">
                  <c:v>39162.9</c:v>
                </c:pt>
                <c:pt idx="986">
                  <c:v>39197.200000000004</c:v>
                </c:pt>
                <c:pt idx="987">
                  <c:v>39231.5</c:v>
                </c:pt>
                <c:pt idx="988">
                  <c:v>39265.800000000003</c:v>
                </c:pt>
                <c:pt idx="989">
                  <c:v>39300.1</c:v>
                </c:pt>
                <c:pt idx="990">
                  <c:v>39334.400000000001</c:v>
                </c:pt>
                <c:pt idx="991">
                  <c:v>39368.6</c:v>
                </c:pt>
                <c:pt idx="992">
                  <c:v>39402.9</c:v>
                </c:pt>
                <c:pt idx="993">
                  <c:v>39437.200000000004</c:v>
                </c:pt>
                <c:pt idx="994">
                  <c:v>39471.5</c:v>
                </c:pt>
                <c:pt idx="995">
                  <c:v>39505.800000000003</c:v>
                </c:pt>
                <c:pt idx="996">
                  <c:v>39540.1</c:v>
                </c:pt>
                <c:pt idx="997">
                  <c:v>39574.400000000001</c:v>
                </c:pt>
                <c:pt idx="998">
                  <c:v>39608.700000000004</c:v>
                </c:pt>
                <c:pt idx="999">
                  <c:v>39642.9</c:v>
                </c:pt>
                <c:pt idx="1000">
                  <c:v>39677.200000000004</c:v>
                </c:pt>
                <c:pt idx="1001">
                  <c:v>39711.5</c:v>
                </c:pt>
                <c:pt idx="1002">
                  <c:v>39745.800000000003</c:v>
                </c:pt>
                <c:pt idx="1003">
                  <c:v>39780.1</c:v>
                </c:pt>
                <c:pt idx="1004">
                  <c:v>39814.400000000001</c:v>
                </c:pt>
                <c:pt idx="1005">
                  <c:v>39848.700000000004</c:v>
                </c:pt>
                <c:pt idx="1006">
                  <c:v>39882.9</c:v>
                </c:pt>
                <c:pt idx="1007">
                  <c:v>39917.200000000004</c:v>
                </c:pt>
                <c:pt idx="1008">
                  <c:v>39951.5</c:v>
                </c:pt>
                <c:pt idx="1009">
                  <c:v>39985.800000000003</c:v>
                </c:pt>
                <c:pt idx="1010">
                  <c:v>40020.1</c:v>
                </c:pt>
                <c:pt idx="1011">
                  <c:v>40054.400000000001</c:v>
                </c:pt>
                <c:pt idx="1012">
                  <c:v>40088.700000000004</c:v>
                </c:pt>
                <c:pt idx="1013">
                  <c:v>40123</c:v>
                </c:pt>
                <c:pt idx="1014">
                  <c:v>40157.200000000004</c:v>
                </c:pt>
                <c:pt idx="1015">
                  <c:v>40191.5</c:v>
                </c:pt>
                <c:pt idx="1016">
                  <c:v>40225.800000000003</c:v>
                </c:pt>
                <c:pt idx="1017">
                  <c:v>40260.1</c:v>
                </c:pt>
                <c:pt idx="1018">
                  <c:v>40294.400000000001</c:v>
                </c:pt>
                <c:pt idx="1019">
                  <c:v>40328.700000000004</c:v>
                </c:pt>
                <c:pt idx="1020">
                  <c:v>40363</c:v>
                </c:pt>
                <c:pt idx="1021">
                  <c:v>40397.200000000004</c:v>
                </c:pt>
                <c:pt idx="1022">
                  <c:v>40431.5</c:v>
                </c:pt>
                <c:pt idx="1023">
                  <c:v>40465.800000000003</c:v>
                </c:pt>
                <c:pt idx="1024">
                  <c:v>40500.1</c:v>
                </c:pt>
                <c:pt idx="1025">
                  <c:v>40534.400000000001</c:v>
                </c:pt>
                <c:pt idx="1026">
                  <c:v>40568.700000000004</c:v>
                </c:pt>
                <c:pt idx="1027">
                  <c:v>40603</c:v>
                </c:pt>
                <c:pt idx="1028">
                  <c:v>40637.300000000003</c:v>
                </c:pt>
                <c:pt idx="1029">
                  <c:v>40671.5</c:v>
                </c:pt>
                <c:pt idx="1030">
                  <c:v>40705.800000000003</c:v>
                </c:pt>
                <c:pt idx="1031">
                  <c:v>40740.1</c:v>
                </c:pt>
                <c:pt idx="1032">
                  <c:v>40774.400000000001</c:v>
                </c:pt>
                <c:pt idx="1033">
                  <c:v>40808.700000000004</c:v>
                </c:pt>
                <c:pt idx="1034">
                  <c:v>40843.000000000007</c:v>
                </c:pt>
                <c:pt idx="1035">
                  <c:v>40877.299999999996</c:v>
                </c:pt>
                <c:pt idx="1036">
                  <c:v>40911.500000000007</c:v>
                </c:pt>
                <c:pt idx="1037">
                  <c:v>40945.799999999996</c:v>
                </c:pt>
                <c:pt idx="1038">
                  <c:v>40980.1</c:v>
                </c:pt>
                <c:pt idx="1039">
                  <c:v>41014.400000000001</c:v>
                </c:pt>
                <c:pt idx="1040">
                  <c:v>41048.700000000004</c:v>
                </c:pt>
                <c:pt idx="1041">
                  <c:v>41083.000000000007</c:v>
                </c:pt>
                <c:pt idx="1042">
                  <c:v>41117.299999999996</c:v>
                </c:pt>
                <c:pt idx="1043">
                  <c:v>41151.500000000007</c:v>
                </c:pt>
                <c:pt idx="1044">
                  <c:v>41185.799999999996</c:v>
                </c:pt>
                <c:pt idx="1045">
                  <c:v>41220.1</c:v>
                </c:pt>
                <c:pt idx="1046">
                  <c:v>41254.400000000001</c:v>
                </c:pt>
                <c:pt idx="1047">
                  <c:v>41288.700000000004</c:v>
                </c:pt>
                <c:pt idx="1048">
                  <c:v>41323.000000000007</c:v>
                </c:pt>
                <c:pt idx="1049">
                  <c:v>41357.299999999996</c:v>
                </c:pt>
                <c:pt idx="1050">
                  <c:v>41391.599999999999</c:v>
                </c:pt>
                <c:pt idx="1051">
                  <c:v>41425.799999999996</c:v>
                </c:pt>
                <c:pt idx="1052">
                  <c:v>41460.1</c:v>
                </c:pt>
                <c:pt idx="1053">
                  <c:v>41494.400000000001</c:v>
                </c:pt>
                <c:pt idx="1054">
                  <c:v>41528.700000000004</c:v>
                </c:pt>
                <c:pt idx="1055">
                  <c:v>41563.000000000007</c:v>
                </c:pt>
                <c:pt idx="1056">
                  <c:v>41597.299999999996</c:v>
                </c:pt>
                <c:pt idx="1057">
                  <c:v>41631.599999999999</c:v>
                </c:pt>
                <c:pt idx="1058">
                  <c:v>41665.9</c:v>
                </c:pt>
                <c:pt idx="1059">
                  <c:v>41700.1</c:v>
                </c:pt>
                <c:pt idx="1060">
                  <c:v>41734.400000000001</c:v>
                </c:pt>
                <c:pt idx="1061">
                  <c:v>41768.700000000004</c:v>
                </c:pt>
                <c:pt idx="1062">
                  <c:v>41803.000000000007</c:v>
                </c:pt>
                <c:pt idx="1063">
                  <c:v>41837.299999999996</c:v>
                </c:pt>
                <c:pt idx="1064">
                  <c:v>41871.599999999999</c:v>
                </c:pt>
                <c:pt idx="1065">
                  <c:v>41905.9</c:v>
                </c:pt>
                <c:pt idx="1066">
                  <c:v>41940.1</c:v>
                </c:pt>
                <c:pt idx="1067">
                  <c:v>41974.400000000001</c:v>
                </c:pt>
                <c:pt idx="1068">
                  <c:v>42008.700000000004</c:v>
                </c:pt>
                <c:pt idx="1069">
                  <c:v>42043.000000000007</c:v>
                </c:pt>
                <c:pt idx="1070">
                  <c:v>42077.299999999996</c:v>
                </c:pt>
                <c:pt idx="1071">
                  <c:v>42111.6</c:v>
                </c:pt>
                <c:pt idx="1072">
                  <c:v>42145.9</c:v>
                </c:pt>
                <c:pt idx="1073">
                  <c:v>42180.1</c:v>
                </c:pt>
                <c:pt idx="1074">
                  <c:v>42214.400000000001</c:v>
                </c:pt>
                <c:pt idx="1075">
                  <c:v>42248.700000000004</c:v>
                </c:pt>
                <c:pt idx="1076">
                  <c:v>42283.000000000007</c:v>
                </c:pt>
                <c:pt idx="1077">
                  <c:v>42317.299999999996</c:v>
                </c:pt>
                <c:pt idx="1078">
                  <c:v>42351.6</c:v>
                </c:pt>
                <c:pt idx="1079">
                  <c:v>42385.9</c:v>
                </c:pt>
                <c:pt idx="1080">
                  <c:v>42420.200000000004</c:v>
                </c:pt>
                <c:pt idx="1081">
                  <c:v>42454.400000000001</c:v>
                </c:pt>
                <c:pt idx="1082">
                  <c:v>42488.700000000004</c:v>
                </c:pt>
                <c:pt idx="1083">
                  <c:v>42523.000000000007</c:v>
                </c:pt>
                <c:pt idx="1084">
                  <c:v>42557.299999999996</c:v>
                </c:pt>
                <c:pt idx="1085">
                  <c:v>42591.6</c:v>
                </c:pt>
                <c:pt idx="1086">
                  <c:v>42625.9</c:v>
                </c:pt>
                <c:pt idx="1087">
                  <c:v>42660.200000000004</c:v>
                </c:pt>
                <c:pt idx="1088">
                  <c:v>42694.500000000007</c:v>
                </c:pt>
                <c:pt idx="1089">
                  <c:v>42728.700000000004</c:v>
                </c:pt>
                <c:pt idx="1090">
                  <c:v>42763.000000000007</c:v>
                </c:pt>
                <c:pt idx="1091">
                  <c:v>42797.299999999996</c:v>
                </c:pt>
                <c:pt idx="1092">
                  <c:v>42831.6</c:v>
                </c:pt>
                <c:pt idx="1093">
                  <c:v>42865.9</c:v>
                </c:pt>
                <c:pt idx="1094">
                  <c:v>42900.200000000004</c:v>
                </c:pt>
                <c:pt idx="1095">
                  <c:v>42934.500000000007</c:v>
                </c:pt>
                <c:pt idx="1096">
                  <c:v>42968.799999999996</c:v>
                </c:pt>
                <c:pt idx="1097">
                  <c:v>43003.000000000007</c:v>
                </c:pt>
                <c:pt idx="1098">
                  <c:v>43037.299999999996</c:v>
                </c:pt>
                <c:pt idx="1099">
                  <c:v>43071.6</c:v>
                </c:pt>
                <c:pt idx="1100">
                  <c:v>43105.9</c:v>
                </c:pt>
                <c:pt idx="1101">
                  <c:v>43140.200000000004</c:v>
                </c:pt>
                <c:pt idx="1102">
                  <c:v>43174.500000000007</c:v>
                </c:pt>
                <c:pt idx="1103">
                  <c:v>43208.799999999996</c:v>
                </c:pt>
                <c:pt idx="1104">
                  <c:v>43243.000000000007</c:v>
                </c:pt>
                <c:pt idx="1105">
                  <c:v>43277.299999999996</c:v>
                </c:pt>
                <c:pt idx="1106">
                  <c:v>43311.6</c:v>
                </c:pt>
                <c:pt idx="1107">
                  <c:v>43345.9</c:v>
                </c:pt>
                <c:pt idx="1108">
                  <c:v>43380.200000000004</c:v>
                </c:pt>
                <c:pt idx="1109">
                  <c:v>43414.500000000007</c:v>
                </c:pt>
                <c:pt idx="1110">
                  <c:v>43448.799999999996</c:v>
                </c:pt>
                <c:pt idx="1111">
                  <c:v>43483.000000000007</c:v>
                </c:pt>
                <c:pt idx="1112">
                  <c:v>43517.299999999996</c:v>
                </c:pt>
                <c:pt idx="1113">
                  <c:v>43551.6</c:v>
                </c:pt>
                <c:pt idx="1114">
                  <c:v>43585.9</c:v>
                </c:pt>
                <c:pt idx="1115">
                  <c:v>43620.200000000004</c:v>
                </c:pt>
                <c:pt idx="1116">
                  <c:v>43654.500000000007</c:v>
                </c:pt>
                <c:pt idx="1117">
                  <c:v>43688.799999999996</c:v>
                </c:pt>
                <c:pt idx="1118">
                  <c:v>43723.1</c:v>
                </c:pt>
                <c:pt idx="1119">
                  <c:v>43757.299999999996</c:v>
                </c:pt>
                <c:pt idx="1120">
                  <c:v>43791.6</c:v>
                </c:pt>
                <c:pt idx="1121">
                  <c:v>43825.9</c:v>
                </c:pt>
                <c:pt idx="1122">
                  <c:v>43860.200000000004</c:v>
                </c:pt>
                <c:pt idx="1123">
                  <c:v>43894.500000000007</c:v>
                </c:pt>
                <c:pt idx="1124">
                  <c:v>43928.799999999996</c:v>
                </c:pt>
                <c:pt idx="1125">
                  <c:v>43963.1</c:v>
                </c:pt>
                <c:pt idx="1126">
                  <c:v>43997.4</c:v>
                </c:pt>
                <c:pt idx="1127">
                  <c:v>44031.6</c:v>
                </c:pt>
                <c:pt idx="1128">
                  <c:v>44065.9</c:v>
                </c:pt>
                <c:pt idx="1129">
                  <c:v>44100.200000000004</c:v>
                </c:pt>
                <c:pt idx="1130">
                  <c:v>44134.500000000007</c:v>
                </c:pt>
                <c:pt idx="1131">
                  <c:v>44168.799999999996</c:v>
                </c:pt>
                <c:pt idx="1132">
                  <c:v>44203.1</c:v>
                </c:pt>
                <c:pt idx="1133">
                  <c:v>44237.4</c:v>
                </c:pt>
                <c:pt idx="1134">
                  <c:v>44271.6</c:v>
                </c:pt>
                <c:pt idx="1135">
                  <c:v>44305.9</c:v>
                </c:pt>
                <c:pt idx="1136">
                  <c:v>44340.200000000004</c:v>
                </c:pt>
                <c:pt idx="1137">
                  <c:v>44374.500000000007</c:v>
                </c:pt>
                <c:pt idx="1138">
                  <c:v>44408.799999999996</c:v>
                </c:pt>
                <c:pt idx="1139">
                  <c:v>44443.1</c:v>
                </c:pt>
                <c:pt idx="1140">
                  <c:v>44477.4</c:v>
                </c:pt>
                <c:pt idx="1141">
                  <c:v>44511.700000000004</c:v>
                </c:pt>
                <c:pt idx="1142">
                  <c:v>44545.9</c:v>
                </c:pt>
                <c:pt idx="1143">
                  <c:v>44580.200000000004</c:v>
                </c:pt>
                <c:pt idx="1144">
                  <c:v>44614.500000000007</c:v>
                </c:pt>
                <c:pt idx="1145">
                  <c:v>44648.799999999996</c:v>
                </c:pt>
                <c:pt idx="1146">
                  <c:v>44683.1</c:v>
                </c:pt>
                <c:pt idx="1147">
                  <c:v>44717.4</c:v>
                </c:pt>
                <c:pt idx="1148">
                  <c:v>44751.700000000004</c:v>
                </c:pt>
                <c:pt idx="1149">
                  <c:v>44785.9</c:v>
                </c:pt>
                <c:pt idx="1150">
                  <c:v>44820.200000000004</c:v>
                </c:pt>
                <c:pt idx="1151">
                  <c:v>44854.500000000007</c:v>
                </c:pt>
                <c:pt idx="1152">
                  <c:v>44888.799999999996</c:v>
                </c:pt>
                <c:pt idx="1153">
                  <c:v>44923.1</c:v>
                </c:pt>
                <c:pt idx="1154">
                  <c:v>44957.4</c:v>
                </c:pt>
                <c:pt idx="1155">
                  <c:v>44991.700000000004</c:v>
                </c:pt>
                <c:pt idx="1156">
                  <c:v>45026.000000000007</c:v>
                </c:pt>
                <c:pt idx="1157">
                  <c:v>45060.200000000004</c:v>
                </c:pt>
                <c:pt idx="1158">
                  <c:v>45094.500000000007</c:v>
                </c:pt>
                <c:pt idx="1159">
                  <c:v>45128.799999999996</c:v>
                </c:pt>
                <c:pt idx="1160">
                  <c:v>45163.1</c:v>
                </c:pt>
                <c:pt idx="1161">
                  <c:v>45197.4</c:v>
                </c:pt>
                <c:pt idx="1162">
                  <c:v>45231.700000000004</c:v>
                </c:pt>
                <c:pt idx="1163">
                  <c:v>45266.000000000007</c:v>
                </c:pt>
                <c:pt idx="1164">
                  <c:v>45300.200000000004</c:v>
                </c:pt>
                <c:pt idx="1165">
                  <c:v>45334.500000000007</c:v>
                </c:pt>
                <c:pt idx="1166">
                  <c:v>45368.799999999996</c:v>
                </c:pt>
                <c:pt idx="1167">
                  <c:v>45403.1</c:v>
                </c:pt>
                <c:pt idx="1168">
                  <c:v>45437.4</c:v>
                </c:pt>
                <c:pt idx="1169">
                  <c:v>45471.700000000004</c:v>
                </c:pt>
                <c:pt idx="1170">
                  <c:v>45506.000000000007</c:v>
                </c:pt>
                <c:pt idx="1171">
                  <c:v>45540.299999999996</c:v>
                </c:pt>
                <c:pt idx="1172">
                  <c:v>45574.500000000007</c:v>
                </c:pt>
                <c:pt idx="1173">
                  <c:v>45608.799999999996</c:v>
                </c:pt>
                <c:pt idx="1174">
                  <c:v>45643.1</c:v>
                </c:pt>
                <c:pt idx="1175">
                  <c:v>45677.4</c:v>
                </c:pt>
                <c:pt idx="1176">
                  <c:v>45711.700000000004</c:v>
                </c:pt>
                <c:pt idx="1177">
                  <c:v>45746.000000000007</c:v>
                </c:pt>
                <c:pt idx="1178">
                  <c:v>45780.299999999996</c:v>
                </c:pt>
                <c:pt idx="1179">
                  <c:v>45814.500000000007</c:v>
                </c:pt>
                <c:pt idx="1180">
                  <c:v>45848.799999999996</c:v>
                </c:pt>
                <c:pt idx="1181">
                  <c:v>45883.1</c:v>
                </c:pt>
                <c:pt idx="1182">
                  <c:v>45917.4</c:v>
                </c:pt>
                <c:pt idx="1183">
                  <c:v>45951.700000000004</c:v>
                </c:pt>
                <c:pt idx="1184">
                  <c:v>45986.000000000007</c:v>
                </c:pt>
                <c:pt idx="1185">
                  <c:v>46020.299999999996</c:v>
                </c:pt>
                <c:pt idx="1186">
                  <c:v>46054.6</c:v>
                </c:pt>
                <c:pt idx="1187">
                  <c:v>46088.799999999996</c:v>
                </c:pt>
                <c:pt idx="1188">
                  <c:v>46123.1</c:v>
                </c:pt>
                <c:pt idx="1189">
                  <c:v>46157.4</c:v>
                </c:pt>
                <c:pt idx="1190">
                  <c:v>46191.700000000004</c:v>
                </c:pt>
                <c:pt idx="1191">
                  <c:v>46226.000000000007</c:v>
                </c:pt>
                <c:pt idx="1192">
                  <c:v>46260.299999999996</c:v>
                </c:pt>
                <c:pt idx="1193">
                  <c:v>46294.6</c:v>
                </c:pt>
                <c:pt idx="1194">
                  <c:v>46328.799999999996</c:v>
                </c:pt>
                <c:pt idx="1195">
                  <c:v>46363.1</c:v>
                </c:pt>
                <c:pt idx="1196">
                  <c:v>46397.4</c:v>
                </c:pt>
                <c:pt idx="1197">
                  <c:v>46431.700000000004</c:v>
                </c:pt>
                <c:pt idx="1198">
                  <c:v>46466.000000000007</c:v>
                </c:pt>
                <c:pt idx="1199">
                  <c:v>46500.299999999996</c:v>
                </c:pt>
                <c:pt idx="1200">
                  <c:v>46534.6</c:v>
                </c:pt>
                <c:pt idx="1201">
                  <c:v>46568.9</c:v>
                </c:pt>
                <c:pt idx="1202">
                  <c:v>46603.1</c:v>
                </c:pt>
                <c:pt idx="1203">
                  <c:v>46637.4</c:v>
                </c:pt>
                <c:pt idx="1204">
                  <c:v>46671.700000000004</c:v>
                </c:pt>
                <c:pt idx="1205">
                  <c:v>46706.000000000007</c:v>
                </c:pt>
                <c:pt idx="1206">
                  <c:v>46740.299999999996</c:v>
                </c:pt>
                <c:pt idx="1207">
                  <c:v>46774.6</c:v>
                </c:pt>
                <c:pt idx="1208">
                  <c:v>46808.9</c:v>
                </c:pt>
                <c:pt idx="1209">
                  <c:v>46843.1</c:v>
                </c:pt>
                <c:pt idx="1210">
                  <c:v>46877.4</c:v>
                </c:pt>
                <c:pt idx="1211">
                  <c:v>46911.700000000004</c:v>
                </c:pt>
                <c:pt idx="1212">
                  <c:v>46946.000000000007</c:v>
                </c:pt>
                <c:pt idx="1213">
                  <c:v>46980.299999999996</c:v>
                </c:pt>
                <c:pt idx="1214">
                  <c:v>47014.6</c:v>
                </c:pt>
                <c:pt idx="1215">
                  <c:v>47048.9</c:v>
                </c:pt>
                <c:pt idx="1216">
                  <c:v>47083.200000000004</c:v>
                </c:pt>
                <c:pt idx="1217">
                  <c:v>47117.4</c:v>
                </c:pt>
                <c:pt idx="1218">
                  <c:v>47151.700000000004</c:v>
                </c:pt>
                <c:pt idx="1219">
                  <c:v>47186.000000000007</c:v>
                </c:pt>
                <c:pt idx="1220">
                  <c:v>47220.299999999996</c:v>
                </c:pt>
                <c:pt idx="1221">
                  <c:v>47254.6</c:v>
                </c:pt>
                <c:pt idx="1222">
                  <c:v>47288.9</c:v>
                </c:pt>
                <c:pt idx="1223">
                  <c:v>47323.200000000004</c:v>
                </c:pt>
                <c:pt idx="1224">
                  <c:v>47357.4</c:v>
                </c:pt>
                <c:pt idx="1225">
                  <c:v>47391.700000000004</c:v>
                </c:pt>
                <c:pt idx="1226">
                  <c:v>47426.000000000007</c:v>
                </c:pt>
                <c:pt idx="1227">
                  <c:v>47460.299999999996</c:v>
                </c:pt>
                <c:pt idx="1228">
                  <c:v>47494.6</c:v>
                </c:pt>
                <c:pt idx="1229">
                  <c:v>47528.9</c:v>
                </c:pt>
                <c:pt idx="1230">
                  <c:v>47563.200000000004</c:v>
                </c:pt>
                <c:pt idx="1231">
                  <c:v>47597.500000000007</c:v>
                </c:pt>
                <c:pt idx="1232">
                  <c:v>47631.700000000004</c:v>
                </c:pt>
                <c:pt idx="1233">
                  <c:v>47666.000000000007</c:v>
                </c:pt>
                <c:pt idx="1234">
                  <c:v>47700.299999999996</c:v>
                </c:pt>
                <c:pt idx="1235">
                  <c:v>47734.6</c:v>
                </c:pt>
                <c:pt idx="1236">
                  <c:v>47768.9</c:v>
                </c:pt>
                <c:pt idx="1237">
                  <c:v>47803.200000000004</c:v>
                </c:pt>
                <c:pt idx="1238">
                  <c:v>47837.500000000007</c:v>
                </c:pt>
                <c:pt idx="1239">
                  <c:v>47871.799999999996</c:v>
                </c:pt>
                <c:pt idx="1240">
                  <c:v>47906.000000000007</c:v>
                </c:pt>
                <c:pt idx="1241">
                  <c:v>47940.299999999996</c:v>
                </c:pt>
                <c:pt idx="1242">
                  <c:v>47974.6</c:v>
                </c:pt>
                <c:pt idx="1243">
                  <c:v>48008.9</c:v>
                </c:pt>
                <c:pt idx="1244">
                  <c:v>48043.200000000004</c:v>
                </c:pt>
                <c:pt idx="1245">
                  <c:v>48077.500000000007</c:v>
                </c:pt>
                <c:pt idx="1246">
                  <c:v>48111.799999999996</c:v>
                </c:pt>
                <c:pt idx="1247">
                  <c:v>48146.000000000007</c:v>
                </c:pt>
                <c:pt idx="1248">
                  <c:v>48180.299999999996</c:v>
                </c:pt>
                <c:pt idx="1249">
                  <c:v>48214.6</c:v>
                </c:pt>
                <c:pt idx="1250">
                  <c:v>48248.9</c:v>
                </c:pt>
                <c:pt idx="1251">
                  <c:v>48283.200000000004</c:v>
                </c:pt>
                <c:pt idx="1252">
                  <c:v>48317.500000000007</c:v>
                </c:pt>
                <c:pt idx="1253">
                  <c:v>48351.799999999996</c:v>
                </c:pt>
                <c:pt idx="1254">
                  <c:v>48386.000000000007</c:v>
                </c:pt>
                <c:pt idx="1255">
                  <c:v>48420.299999999996</c:v>
                </c:pt>
                <c:pt idx="1256">
                  <c:v>48454.6</c:v>
                </c:pt>
                <c:pt idx="1257">
                  <c:v>48488.9</c:v>
                </c:pt>
                <c:pt idx="1258">
                  <c:v>48523.200000000004</c:v>
                </c:pt>
                <c:pt idx="1259">
                  <c:v>48557.500000000007</c:v>
                </c:pt>
                <c:pt idx="1260">
                  <c:v>48591.799999999996</c:v>
                </c:pt>
                <c:pt idx="1261">
                  <c:v>50008.10714</c:v>
                </c:pt>
              </c:numCache>
            </c:numRef>
          </c:xVal>
          <c:yVal>
            <c:numRef>
              <c:f>'CEPC_45,5'!$T$2:$T$1263</c:f>
              <c:numCache>
                <c:formatCode>0.000000000000000</c:formatCode>
                <c:ptCount val="1262"/>
                <c:pt idx="0">
                  <c:v>1.9782727818915425E-4</c:v>
                </c:pt>
                <c:pt idx="1">
                  <c:v>1.9776755190123885E-4</c:v>
                </c:pt>
                <c:pt idx="2">
                  <c:v>1.97606703306351E-4</c:v>
                </c:pt>
                <c:pt idx="3">
                  <c:v>1.9738638116715158E-4</c:v>
                </c:pt>
                <c:pt idx="4">
                  <c:v>1.9716516349874581E-4</c:v>
                </c:pt>
                <c:pt idx="5">
                  <c:v>1.9715393453121222E-4</c:v>
                </c:pt>
                <c:pt idx="6">
                  <c:v>1.9707110044229082E-4</c:v>
                </c:pt>
                <c:pt idx="7">
                  <c:v>1.9698826638112499E-4</c:v>
                </c:pt>
                <c:pt idx="8">
                  <c:v>1.9690543234704861E-4</c:v>
                </c:pt>
                <c:pt idx="9">
                  <c:v>1.968225983407278E-4</c:v>
                </c:pt>
                <c:pt idx="10">
                  <c:v>1.9649126275398266E-4</c:v>
                </c:pt>
                <c:pt idx="11">
                  <c:v>1.9615992760644175E-4</c:v>
                </c:pt>
                <c:pt idx="12">
                  <c:v>1.9582859289766098E-4</c:v>
                </c:pt>
                <c:pt idx="13">
                  <c:v>1.9549725862808443E-4</c:v>
                </c:pt>
                <c:pt idx="14">
                  <c:v>1.9516592479749007E-4</c:v>
                </c:pt>
                <c:pt idx="15">
                  <c:v>1.9483459140609994E-4</c:v>
                </c:pt>
                <c:pt idx="16">
                  <c:v>1.9450325845369199E-4</c:v>
                </c:pt>
                <c:pt idx="17">
                  <c:v>1.9417192594026623E-4</c:v>
                </c:pt>
                <c:pt idx="18">
                  <c:v>1.9384059386582265E-4</c:v>
                </c:pt>
                <c:pt idx="19">
                  <c:v>1.935092622305833E-4</c:v>
                </c:pt>
                <c:pt idx="20">
                  <c:v>1.9317793103432613E-4</c:v>
                </c:pt>
                <c:pt idx="21">
                  <c:v>1.9284660027705115E-4</c:v>
                </c:pt>
                <c:pt idx="22">
                  <c:v>1.9251526995875835E-4</c:v>
                </c:pt>
                <c:pt idx="23">
                  <c:v>1.9218394007966978E-4</c:v>
                </c:pt>
                <c:pt idx="24">
                  <c:v>1.9185261063934134E-4</c:v>
                </c:pt>
                <c:pt idx="25">
                  <c:v>1.9152128163843919E-4</c:v>
                </c:pt>
                <c:pt idx="26">
                  <c:v>1.9118995307629717E-4</c:v>
                </c:pt>
                <c:pt idx="27">
                  <c:v>1.9085862495313733E-4</c:v>
                </c:pt>
                <c:pt idx="28">
                  <c:v>1.9052729726918172E-4</c:v>
                </c:pt>
                <c:pt idx="29">
                  <c:v>1.901959700242083E-4</c:v>
                </c:pt>
                <c:pt idx="30">
                  <c:v>1.8986464321821706E-4</c:v>
                </c:pt>
                <c:pt idx="31">
                  <c:v>1.8953331685120801E-4</c:v>
                </c:pt>
                <c:pt idx="32">
                  <c:v>1.8920199092340318E-4</c:v>
                </c:pt>
                <c:pt idx="33">
                  <c:v>1.8887066543435849E-4</c:v>
                </c:pt>
                <c:pt idx="34">
                  <c:v>1.8853934038451804E-4</c:v>
                </c:pt>
                <c:pt idx="35">
                  <c:v>1.8820801577365976E-4</c:v>
                </c:pt>
                <c:pt idx="36">
                  <c:v>1.8787669160178367E-4</c:v>
                </c:pt>
                <c:pt idx="37">
                  <c:v>1.8754536786911181E-4</c:v>
                </c:pt>
                <c:pt idx="38">
                  <c:v>1.8721404457542213E-4</c:v>
                </c:pt>
                <c:pt idx="39">
                  <c:v>1.8688272172049259E-4</c:v>
                </c:pt>
                <c:pt idx="40">
                  <c:v>1.8655139930476728E-4</c:v>
                </c:pt>
                <c:pt idx="41">
                  <c:v>1.8622007732802415E-4</c:v>
                </c:pt>
                <c:pt idx="42">
                  <c:v>1.8588875579048526E-4</c:v>
                </c:pt>
                <c:pt idx="43">
                  <c:v>1.855574346917065E-4</c:v>
                </c:pt>
                <c:pt idx="44">
                  <c:v>1.8522611403190992E-4</c:v>
                </c:pt>
                <c:pt idx="45">
                  <c:v>1.8489479381131758E-4</c:v>
                </c:pt>
                <c:pt idx="46">
                  <c:v>1.8456347402970742E-4</c:v>
                </c:pt>
                <c:pt idx="47">
                  <c:v>1.8423215468685739E-4</c:v>
                </c:pt>
                <c:pt idx="48">
                  <c:v>1.839008357832116E-4</c:v>
                </c:pt>
                <c:pt idx="49">
                  <c:v>1.8356951731877003E-4</c:v>
                </c:pt>
                <c:pt idx="50">
                  <c:v>1.8323819929286656E-4</c:v>
                </c:pt>
                <c:pt idx="51">
                  <c:v>1.8290688170638936E-4</c:v>
                </c:pt>
                <c:pt idx="52">
                  <c:v>1.8257556455867231E-4</c:v>
                </c:pt>
                <c:pt idx="53">
                  <c:v>1.8224424785015948E-4</c:v>
                </c:pt>
                <c:pt idx="54">
                  <c:v>1.8191293158040679E-4</c:v>
                </c:pt>
                <c:pt idx="55">
                  <c:v>1.8158161574985832E-4</c:v>
                </c:pt>
                <c:pt idx="56">
                  <c:v>1.8125030035829204E-4</c:v>
                </c:pt>
                <c:pt idx="57">
                  <c:v>1.8091898540570795E-4</c:v>
                </c:pt>
                <c:pt idx="58">
                  <c:v>1.8058767089210604E-4</c:v>
                </c:pt>
                <c:pt idx="59">
                  <c:v>1.8025635681726427E-4</c:v>
                </c:pt>
                <c:pt idx="60">
                  <c:v>1.7992504318162673E-4</c:v>
                </c:pt>
                <c:pt idx="61">
                  <c:v>1.7959372998519341E-4</c:v>
                </c:pt>
                <c:pt idx="62">
                  <c:v>1.7926241722752024E-4</c:v>
                </c:pt>
                <c:pt idx="63">
                  <c:v>1.7893110490882925E-4</c:v>
                </c:pt>
                <c:pt idx="64">
                  <c:v>1.7859979302912044E-4</c:v>
                </c:pt>
                <c:pt idx="65">
                  <c:v>1.7826848158839382E-4</c:v>
                </c:pt>
                <c:pt idx="66">
                  <c:v>1.7793717058687143E-4</c:v>
                </c:pt>
                <c:pt idx="67">
                  <c:v>1.7760586002410917E-4</c:v>
                </c:pt>
                <c:pt idx="68">
                  <c:v>1.7727454990055114E-4</c:v>
                </c:pt>
                <c:pt idx="69">
                  <c:v>1.769432402159753E-4</c:v>
                </c:pt>
                <c:pt idx="70">
                  <c:v>1.766119309701596E-4</c:v>
                </c:pt>
                <c:pt idx="71">
                  <c:v>1.7628062216332608E-4</c:v>
                </c:pt>
                <c:pt idx="72">
                  <c:v>1.7594931379569679E-4</c:v>
                </c:pt>
                <c:pt idx="73">
                  <c:v>1.7561800586682764E-4</c:v>
                </c:pt>
                <c:pt idx="74">
                  <c:v>1.7528669837694067E-4</c:v>
                </c:pt>
                <c:pt idx="75">
                  <c:v>1.7495539132625793E-4</c:v>
                </c:pt>
                <c:pt idx="76">
                  <c:v>1.7462408471455738E-4</c:v>
                </c:pt>
                <c:pt idx="77">
                  <c:v>1.7429277854161696E-4</c:v>
                </c:pt>
                <c:pt idx="78">
                  <c:v>1.7396147280788078E-4</c:v>
                </c:pt>
                <c:pt idx="79">
                  <c:v>1.7363016751290473E-4</c:v>
                </c:pt>
                <c:pt idx="80">
                  <c:v>1.7329886265691086E-4</c:v>
                </c:pt>
                <c:pt idx="81">
                  <c:v>1.7296755824012123E-4</c:v>
                </c:pt>
                <c:pt idx="82">
                  <c:v>1.7263625426209173E-4</c:v>
                </c:pt>
                <c:pt idx="83">
                  <c:v>1.7230495072304442E-4</c:v>
                </c:pt>
                <c:pt idx="84">
                  <c:v>1.7197364762320134E-4</c:v>
                </c:pt>
                <c:pt idx="85">
                  <c:v>1.7164234496211839E-4</c:v>
                </c:pt>
                <c:pt idx="86">
                  <c:v>1.7131104274001763E-4</c:v>
                </c:pt>
                <c:pt idx="87">
                  <c:v>1.7097974095689906E-4</c:v>
                </c:pt>
                <c:pt idx="88">
                  <c:v>1.7064843961276267E-4</c:v>
                </c:pt>
                <c:pt idx="89">
                  <c:v>1.7031713870760846E-4</c:v>
                </c:pt>
                <c:pt idx="90">
                  <c:v>1.6998583824143643E-4</c:v>
                </c:pt>
                <c:pt idx="91">
                  <c:v>1.6965453821424659E-4</c:v>
                </c:pt>
                <c:pt idx="92">
                  <c:v>1.6932323862581689E-4</c:v>
                </c:pt>
                <c:pt idx="93">
                  <c:v>1.6899193947681346E-4</c:v>
                </c:pt>
                <c:pt idx="94">
                  <c:v>1.6866064076634813E-4</c:v>
                </c:pt>
                <c:pt idx="95">
                  <c:v>1.6832934249486498E-4</c:v>
                </c:pt>
                <c:pt idx="96">
                  <c:v>1.6799804466236402E-4</c:v>
                </c:pt>
                <c:pt idx="97">
                  <c:v>1.6766674726906728E-4</c:v>
                </c:pt>
                <c:pt idx="98">
                  <c:v>1.6733545031453068E-4</c:v>
                </c:pt>
                <c:pt idx="99">
                  <c:v>1.6700415379897627E-4</c:v>
                </c:pt>
                <c:pt idx="100">
                  <c:v>1.6667285772240404E-4</c:v>
                </c:pt>
                <c:pt idx="101">
                  <c:v>1.6634156208481399E-4</c:v>
                </c:pt>
                <c:pt idx="102">
                  <c:v>1.6601026688620613E-4</c:v>
                </c:pt>
                <c:pt idx="103">
                  <c:v>1.6567897212635841E-4</c:v>
                </c:pt>
                <c:pt idx="104">
                  <c:v>1.6534767780549287E-4</c:v>
                </c:pt>
                <c:pt idx="105">
                  <c:v>1.6501638392383156E-4</c:v>
                </c:pt>
                <c:pt idx="106">
                  <c:v>1.6468509048093039E-4</c:v>
                </c:pt>
                <c:pt idx="107">
                  <c:v>1.6435379747701141E-4</c:v>
                </c:pt>
                <c:pt idx="108">
                  <c:v>1.640225049120746E-4</c:v>
                </c:pt>
                <c:pt idx="109">
                  <c:v>1.6369121278589794E-4</c:v>
                </c:pt>
                <c:pt idx="110">
                  <c:v>1.633599210989255E-4</c:v>
                </c:pt>
                <c:pt idx="111">
                  <c:v>1.6302862985071321E-4</c:v>
                </c:pt>
                <c:pt idx="112">
                  <c:v>1.626973390414831E-4</c:v>
                </c:pt>
                <c:pt idx="113">
                  <c:v>1.6236604867123517E-4</c:v>
                </c:pt>
                <c:pt idx="114">
                  <c:v>1.6203475873996943E-4</c:v>
                </c:pt>
                <c:pt idx="115">
                  <c:v>1.6170346924768587E-4</c:v>
                </c:pt>
                <c:pt idx="116">
                  <c:v>1.6137218019416245E-4</c:v>
                </c:pt>
                <c:pt idx="117">
                  <c:v>1.6104089157984326E-4</c:v>
                </c:pt>
                <c:pt idx="118">
                  <c:v>1.6070960340406216E-4</c:v>
                </c:pt>
                <c:pt idx="119">
                  <c:v>1.6037831566748529E-4</c:v>
                </c:pt>
                <c:pt idx="120">
                  <c:v>1.6004702836989061E-4</c:v>
                </c:pt>
                <c:pt idx="121">
                  <c:v>1.5971574151105606E-4</c:v>
                </c:pt>
                <c:pt idx="122">
                  <c:v>1.593844550912037E-4</c:v>
                </c:pt>
                <c:pt idx="123">
                  <c:v>1.5905316911055557E-4</c:v>
                </c:pt>
                <c:pt idx="124">
                  <c:v>1.5872188356844553E-4</c:v>
                </c:pt>
                <c:pt idx="125">
                  <c:v>1.5839059846553972E-4</c:v>
                </c:pt>
                <c:pt idx="126">
                  <c:v>1.5805931380139405E-4</c:v>
                </c:pt>
                <c:pt idx="127">
                  <c:v>1.5772802957623056E-4</c:v>
                </c:pt>
                <c:pt idx="128">
                  <c:v>1.5739674579004926E-4</c:v>
                </c:pt>
                <c:pt idx="129">
                  <c:v>1.570654624426281E-4</c:v>
                </c:pt>
                <c:pt idx="130">
                  <c:v>1.5673417953418912E-4</c:v>
                </c:pt>
                <c:pt idx="131">
                  <c:v>1.5640289706473232E-4</c:v>
                </c:pt>
                <c:pt idx="132">
                  <c:v>1.5607161503447976E-4</c:v>
                </c:pt>
                <c:pt idx="133">
                  <c:v>1.5574033344276528E-4</c:v>
                </c:pt>
                <c:pt idx="134">
                  <c:v>1.55409052290033E-4</c:v>
                </c:pt>
                <c:pt idx="135">
                  <c:v>1.5507777157628289E-4</c:v>
                </c:pt>
                <c:pt idx="136">
                  <c:v>1.5474649130151497E-4</c:v>
                </c:pt>
                <c:pt idx="137">
                  <c:v>1.5441521146550719E-4</c:v>
                </c:pt>
                <c:pt idx="138">
                  <c:v>1.540839320684816E-4</c:v>
                </c:pt>
                <c:pt idx="139">
                  <c:v>1.5375265311043818E-4</c:v>
                </c:pt>
                <c:pt idx="140">
                  <c:v>1.5342137459115491E-4</c:v>
                </c:pt>
                <c:pt idx="141">
                  <c:v>1.5309009651085382E-4</c:v>
                </c:pt>
                <c:pt idx="142">
                  <c:v>1.5275881886953491E-4</c:v>
                </c:pt>
                <c:pt idx="143">
                  <c:v>1.5242754166697615E-4</c:v>
                </c:pt>
                <c:pt idx="144">
                  <c:v>1.5209626490362161E-4</c:v>
                </c:pt>
                <c:pt idx="145">
                  <c:v>1.5176498857902721E-4</c:v>
                </c:pt>
                <c:pt idx="146">
                  <c:v>1.5143371269319295E-4</c:v>
                </c:pt>
                <c:pt idx="147">
                  <c:v>1.5110243724656292E-4</c:v>
                </c:pt>
                <c:pt idx="148">
                  <c:v>1.5077116223869303E-4</c:v>
                </c:pt>
                <c:pt idx="149">
                  <c:v>1.5043988766958328E-4</c:v>
                </c:pt>
                <c:pt idx="150">
                  <c:v>1.5010861353945571E-4</c:v>
                </c:pt>
                <c:pt idx="151">
                  <c:v>1.4977733984831033E-4</c:v>
                </c:pt>
                <c:pt idx="152">
                  <c:v>1.4944606659614713E-4</c:v>
                </c:pt>
                <c:pt idx="153">
                  <c:v>1.4911479378274407E-4</c:v>
                </c:pt>
                <c:pt idx="154">
                  <c:v>1.4878352140832319E-4</c:v>
                </c:pt>
                <c:pt idx="155">
                  <c:v>1.4845224947266245E-4</c:v>
                </c:pt>
                <c:pt idx="156">
                  <c:v>1.481209779759839E-4</c:v>
                </c:pt>
                <c:pt idx="157">
                  <c:v>1.4778970691828753E-4</c:v>
                </c:pt>
                <c:pt idx="158">
                  <c:v>1.474584362993513E-4</c:v>
                </c:pt>
                <c:pt idx="159">
                  <c:v>1.4712716611939725E-4</c:v>
                </c:pt>
                <c:pt idx="160">
                  <c:v>1.4679589637820335E-4</c:v>
                </c:pt>
                <c:pt idx="161">
                  <c:v>1.4646462707599162E-4</c:v>
                </c:pt>
                <c:pt idx="162">
                  <c:v>1.4613335821276208E-4</c:v>
                </c:pt>
                <c:pt idx="163">
                  <c:v>1.4580208978851473E-4</c:v>
                </c:pt>
                <c:pt idx="164">
                  <c:v>1.4547082180280547E-4</c:v>
                </c:pt>
                <c:pt idx="165">
                  <c:v>1.4513955425630044E-4</c:v>
                </c:pt>
                <c:pt idx="166">
                  <c:v>1.4480828714855554E-4</c:v>
                </c:pt>
                <c:pt idx="167">
                  <c:v>1.4447702047957079E-4</c:v>
                </c:pt>
                <c:pt idx="168">
                  <c:v>1.4414575424956822E-4</c:v>
                </c:pt>
                <c:pt idx="169">
                  <c:v>1.4381448845854784E-4</c:v>
                </c:pt>
                <c:pt idx="170">
                  <c:v>1.4348322310650963E-4</c:v>
                </c:pt>
                <c:pt idx="171">
                  <c:v>1.4315195819323157E-4</c:v>
                </c:pt>
                <c:pt idx="172">
                  <c:v>1.4282069371871365E-4</c:v>
                </c:pt>
                <c:pt idx="173">
                  <c:v>1.4248942968317791E-4</c:v>
                </c:pt>
                <c:pt idx="174">
                  <c:v>1.4215816608662436E-4</c:v>
                </c:pt>
                <c:pt idx="175">
                  <c:v>1.4182690292883094E-4</c:v>
                </c:pt>
                <c:pt idx="176">
                  <c:v>1.4149564020979766E-4</c:v>
                </c:pt>
                <c:pt idx="177">
                  <c:v>1.4116437792974657E-4</c:v>
                </c:pt>
                <c:pt idx="178">
                  <c:v>1.4083311608867766E-4</c:v>
                </c:pt>
                <c:pt idx="179">
                  <c:v>1.4050185468636889E-4</c:v>
                </c:pt>
                <c:pt idx="180">
                  <c:v>1.4017059372304231E-4</c:v>
                </c:pt>
                <c:pt idx="181">
                  <c:v>1.3983933319847586E-4</c:v>
                </c:pt>
                <c:pt idx="182">
                  <c:v>1.395080731128916E-4</c:v>
                </c:pt>
                <c:pt idx="183">
                  <c:v>1.3917681346606748E-4</c:v>
                </c:pt>
                <c:pt idx="184">
                  <c:v>1.388455542580035E-4</c:v>
                </c:pt>
                <c:pt idx="185">
                  <c:v>1.3851429548914374E-4</c:v>
                </c:pt>
                <c:pt idx="186">
                  <c:v>1.3818303715904413E-4</c:v>
                </c:pt>
                <c:pt idx="187">
                  <c:v>1.3785177926770465E-4</c:v>
                </c:pt>
                <c:pt idx="188">
                  <c:v>1.3752052181512531E-4</c:v>
                </c:pt>
                <c:pt idx="189">
                  <c:v>1.3718926480175021E-4</c:v>
                </c:pt>
                <c:pt idx="190">
                  <c:v>1.3685800822691319E-4</c:v>
                </c:pt>
                <c:pt idx="191">
                  <c:v>1.3652675209105836E-4</c:v>
                </c:pt>
                <c:pt idx="192">
                  <c:v>1.3619549639396367E-4</c:v>
                </c:pt>
                <c:pt idx="193">
                  <c:v>1.3586424113585117E-4</c:v>
                </c:pt>
                <c:pt idx="194">
                  <c:v>1.3553298631672085E-4</c:v>
                </c:pt>
                <c:pt idx="195">
                  <c:v>1.3520173193635066E-4</c:v>
                </c:pt>
                <c:pt idx="196">
                  <c:v>1.3487047799474062E-4</c:v>
                </c:pt>
                <c:pt idx="197">
                  <c:v>1.3453922449211276E-4</c:v>
                </c:pt>
                <c:pt idx="198">
                  <c:v>1.3420797142824504E-4</c:v>
                </c:pt>
                <c:pt idx="199">
                  <c:v>1.338767188033595E-4</c:v>
                </c:pt>
                <c:pt idx="200">
                  <c:v>1.3354546661701206E-4</c:v>
                </c:pt>
                <c:pt idx="201">
                  <c:v>1.3321421486986885E-4</c:v>
                </c:pt>
                <c:pt idx="202">
                  <c:v>1.3288296356148577E-4</c:v>
                </c:pt>
                <c:pt idx="203">
                  <c:v>1.3255171269186284E-4</c:v>
                </c:pt>
                <c:pt idx="204">
                  <c:v>1.3222046226122209E-4</c:v>
                </c:pt>
                <c:pt idx="205">
                  <c:v>1.3188921226934148E-4</c:v>
                </c:pt>
                <c:pt idx="206">
                  <c:v>1.3155796271644305E-4</c:v>
                </c:pt>
                <c:pt idx="207">
                  <c:v>1.3122671360230476E-4</c:v>
                </c:pt>
                <c:pt idx="208">
                  <c:v>1.3089546492692661E-4</c:v>
                </c:pt>
                <c:pt idx="209">
                  <c:v>1.3056421669053065E-4</c:v>
                </c:pt>
                <c:pt idx="210">
                  <c:v>1.3023296889267278E-4</c:v>
                </c:pt>
                <c:pt idx="211">
                  <c:v>1.2990172153401914E-4</c:v>
                </c:pt>
                <c:pt idx="212">
                  <c:v>1.2957047461390359E-4</c:v>
                </c:pt>
                <c:pt idx="213">
                  <c:v>1.2923922813277023E-4</c:v>
                </c:pt>
                <c:pt idx="214">
                  <c:v>1.2890798209061905E-4</c:v>
                </c:pt>
                <c:pt idx="215">
                  <c:v>1.2857673648722801E-4</c:v>
                </c:pt>
                <c:pt idx="216">
                  <c:v>1.2824549132281916E-4</c:v>
                </c:pt>
                <c:pt idx="217">
                  <c:v>1.279142465969484E-4</c:v>
                </c:pt>
                <c:pt idx="218">
                  <c:v>1.2758300231005982E-4</c:v>
                </c:pt>
                <c:pt idx="219">
                  <c:v>1.2725175846193138E-4</c:v>
                </c:pt>
                <c:pt idx="220">
                  <c:v>1.2692051505278513E-4</c:v>
                </c:pt>
                <c:pt idx="221">
                  <c:v>1.2658927208217697E-4</c:v>
                </c:pt>
                <c:pt idx="222">
                  <c:v>1.2625802955077304E-4</c:v>
                </c:pt>
                <c:pt idx="223">
                  <c:v>1.259267874579072E-4</c:v>
                </c:pt>
                <c:pt idx="224">
                  <c:v>1.2559554580402355E-4</c:v>
                </c:pt>
                <c:pt idx="225">
                  <c:v>1.2526430458890004E-4</c:v>
                </c:pt>
                <c:pt idx="226">
                  <c:v>1.2493306381253667E-4</c:v>
                </c:pt>
                <c:pt idx="227">
                  <c:v>1.2460182347515548E-4</c:v>
                </c:pt>
                <c:pt idx="228">
                  <c:v>1.2427058357653443E-4</c:v>
                </c:pt>
                <c:pt idx="229">
                  <c:v>1.2393934411689556E-4</c:v>
                </c:pt>
                <c:pt idx="230">
                  <c:v>1.2360810509601684E-4</c:v>
                </c:pt>
                <c:pt idx="231">
                  <c:v>1.232768665136762E-4</c:v>
                </c:pt>
                <c:pt idx="232">
                  <c:v>1.229456283705398E-4</c:v>
                </c:pt>
                <c:pt idx="233">
                  <c:v>1.2261439066594149E-4</c:v>
                </c:pt>
                <c:pt idx="234">
                  <c:v>1.2228315340032537E-4</c:v>
                </c:pt>
                <c:pt idx="235">
                  <c:v>1.2195191657346938E-4</c:v>
                </c:pt>
                <c:pt idx="236">
                  <c:v>1.2162068018537354E-4</c:v>
                </c:pt>
                <c:pt idx="237">
                  <c:v>1.2128944423603783E-4</c:v>
                </c:pt>
                <c:pt idx="238">
                  <c:v>1.2095820872590635E-4</c:v>
                </c:pt>
                <c:pt idx="239">
                  <c:v>1.2062697365409093E-4</c:v>
                </c:pt>
                <c:pt idx="240">
                  <c:v>1.2029573902147973E-4</c:v>
                </c:pt>
                <c:pt idx="241">
                  <c:v>1.1996450482740662E-4</c:v>
                </c:pt>
                <c:pt idx="242">
                  <c:v>1.196332710723157E-4</c:v>
                </c:pt>
                <c:pt idx="243">
                  <c:v>1.1930203775598492E-4</c:v>
                </c:pt>
                <c:pt idx="244">
                  <c:v>1.1897080487841428E-4</c:v>
                </c:pt>
                <c:pt idx="245">
                  <c:v>1.1863957243960378E-4</c:v>
                </c:pt>
                <c:pt idx="246">
                  <c:v>1.1830834043977546E-4</c:v>
                </c:pt>
                <c:pt idx="247">
                  <c:v>1.1797710887848523E-4</c:v>
                </c:pt>
                <c:pt idx="248">
                  <c:v>1.1764587775617719E-4</c:v>
                </c:pt>
                <c:pt idx="249">
                  <c:v>1.1731464707285134E-4</c:v>
                </c:pt>
                <c:pt idx="250">
                  <c:v>1.1698341682806358E-4</c:v>
                </c:pt>
                <c:pt idx="251">
                  <c:v>1.16652187022258E-4</c:v>
                </c:pt>
                <c:pt idx="252">
                  <c:v>1.1632095765521256E-4</c:v>
                </c:pt>
                <c:pt idx="253">
                  <c:v>1.1598972872692726E-4</c:v>
                </c:pt>
                <c:pt idx="254">
                  <c:v>1.156585002374021E-4</c:v>
                </c:pt>
                <c:pt idx="255">
                  <c:v>1.1532727218663708E-4</c:v>
                </c:pt>
                <c:pt idx="256">
                  <c:v>1.1499604457485425E-4</c:v>
                </c:pt>
                <c:pt idx="257">
                  <c:v>1.146648174016095E-4</c:v>
                </c:pt>
                <c:pt idx="258">
                  <c:v>1.1433359066734695E-4</c:v>
                </c:pt>
                <c:pt idx="259">
                  <c:v>1.1400236437184453E-4</c:v>
                </c:pt>
                <c:pt idx="260">
                  <c:v>1.1367113851510225E-4</c:v>
                </c:pt>
                <c:pt idx="261">
                  <c:v>1.1333991309734216E-4</c:v>
                </c:pt>
                <c:pt idx="262">
                  <c:v>1.1300868811812016E-4</c:v>
                </c:pt>
                <c:pt idx="263">
                  <c:v>1.1267746357765829E-4</c:v>
                </c:pt>
                <c:pt idx="264">
                  <c:v>1.1234623947617862E-4</c:v>
                </c:pt>
                <c:pt idx="265">
                  <c:v>1.1201501581345908E-4</c:v>
                </c:pt>
                <c:pt idx="266">
                  <c:v>1.1168379258949968E-4</c:v>
                </c:pt>
                <c:pt idx="267">
                  <c:v>1.1135256980430042E-4</c:v>
                </c:pt>
                <c:pt idx="268">
                  <c:v>1.110213474578613E-4</c:v>
                </c:pt>
                <c:pt idx="269">
                  <c:v>1.1069012555018232E-4</c:v>
                </c:pt>
                <c:pt idx="270">
                  <c:v>1.1035890408148553E-4</c:v>
                </c:pt>
                <c:pt idx="271">
                  <c:v>1.1002768305132683E-4</c:v>
                </c:pt>
                <c:pt idx="272">
                  <c:v>1.0969646246015031E-4</c:v>
                </c:pt>
                <c:pt idx="273">
                  <c:v>1.0936524230751189E-4</c:v>
                </c:pt>
                <c:pt idx="274">
                  <c:v>1.0903402259385565E-4</c:v>
                </c:pt>
                <c:pt idx="275">
                  <c:v>1.0870280331895955E-4</c:v>
                </c:pt>
                <c:pt idx="276">
                  <c:v>1.0837158448282359E-4</c:v>
                </c:pt>
                <c:pt idx="277">
                  <c:v>1.0804036608544777E-4</c:v>
                </c:pt>
                <c:pt idx="278">
                  <c:v>1.0770914812683208E-4</c:v>
                </c:pt>
                <c:pt idx="279">
                  <c:v>1.073779306067545E-4</c:v>
                </c:pt>
                <c:pt idx="280">
                  <c:v>1.0704671352588114E-4</c:v>
                </c:pt>
                <c:pt idx="281">
                  <c:v>1.0671549688354588E-4</c:v>
                </c:pt>
                <c:pt idx="282">
                  <c:v>1.0638428067997075E-4</c:v>
                </c:pt>
                <c:pt idx="283">
                  <c:v>1.0605306491515577E-4</c:v>
                </c:pt>
                <c:pt idx="284">
                  <c:v>1.0572184958932297E-4</c:v>
                </c:pt>
                <c:pt idx="285">
                  <c:v>1.0539063470202826E-4</c:v>
                </c:pt>
                <c:pt idx="286">
                  <c:v>1.0505942025349369E-4</c:v>
                </c:pt>
                <c:pt idx="287">
                  <c:v>1.0472820624394131E-4</c:v>
                </c:pt>
                <c:pt idx="288">
                  <c:v>1.0439699267292702E-4</c:v>
                </c:pt>
                <c:pt idx="289">
                  <c:v>1.0406577954089492E-4</c:v>
                </c:pt>
                <c:pt idx="290">
                  <c:v>1.0373456684740091E-4</c:v>
                </c:pt>
                <c:pt idx="291">
                  <c:v>1.0340335459288908E-4</c:v>
                </c:pt>
                <c:pt idx="292">
                  <c:v>1.0307214277691535E-4</c:v>
                </c:pt>
                <c:pt idx="293">
                  <c:v>1.027409313999238E-4</c:v>
                </c:pt>
                <c:pt idx="294">
                  <c:v>1.0240972046147035E-4</c:v>
                </c:pt>
                <c:pt idx="295">
                  <c:v>1.0207850996199908E-4</c:v>
                </c:pt>
                <c:pt idx="296">
                  <c:v>1.0174729990106591E-4</c:v>
                </c:pt>
                <c:pt idx="297">
                  <c:v>1.0141609027911492E-4</c:v>
                </c:pt>
                <c:pt idx="298">
                  <c:v>1.0108488109570202E-4</c:v>
                </c:pt>
                <c:pt idx="299">
                  <c:v>1.0075367235127131E-4</c:v>
                </c:pt>
                <c:pt idx="300">
                  <c:v>1.0067087019258614E-4</c:v>
                </c:pt>
                <c:pt idx="301">
                  <c:v>1.0058806806121246E-4</c:v>
                </c:pt>
                <c:pt idx="302">
                  <c:v>1.0050526595715027E-4</c:v>
                </c:pt>
                <c:pt idx="303">
                  <c:v>1.0042246388084364E-4</c:v>
                </c:pt>
                <c:pt idx="304">
                  <c:v>1.0033966183162647E-4</c:v>
                </c:pt>
                <c:pt idx="305">
                  <c:v>1.0025685981016486E-4</c:v>
                </c:pt>
                <c:pt idx="306">
                  <c:v>1.0017405781601475E-4</c:v>
                </c:pt>
                <c:pt idx="307">
                  <c:v>1.0009125584917612E-4</c:v>
                </c:pt>
                <c:pt idx="308">
                  <c:v>9.9760048420803778E-5</c:v>
                </c:pt>
                <c:pt idx="309">
                  <c:v>9.9428841431413624E-5</c:v>
                </c:pt>
                <c:pt idx="310">
                  <c:v>9.9097634880561565E-5</c:v>
                </c:pt>
                <c:pt idx="311">
                  <c:v>9.8766428768469645E-5</c:v>
                </c:pt>
                <c:pt idx="312">
                  <c:v>9.8435223095137865E-5</c:v>
                </c:pt>
                <c:pt idx="313">
                  <c:v>9.8104017860566224E-5</c:v>
                </c:pt>
                <c:pt idx="314">
                  <c:v>9.7772813064754723E-5</c:v>
                </c:pt>
                <c:pt idx="315">
                  <c:v>9.744160870770336E-5</c:v>
                </c:pt>
                <c:pt idx="316">
                  <c:v>9.7110404789190093E-5</c:v>
                </c:pt>
                <c:pt idx="317">
                  <c:v>9.6779201309659009E-5</c:v>
                </c:pt>
                <c:pt idx="318">
                  <c:v>9.6447998268888065E-5</c:v>
                </c:pt>
                <c:pt idx="319">
                  <c:v>9.6116795666655215E-5</c:v>
                </c:pt>
                <c:pt idx="320">
                  <c:v>9.5785593503182505E-5</c:v>
                </c:pt>
                <c:pt idx="321">
                  <c:v>9.5454391778691978E-5</c:v>
                </c:pt>
                <c:pt idx="322">
                  <c:v>9.5123190492739547E-5</c:v>
                </c:pt>
                <c:pt idx="323">
                  <c:v>9.4791989645547255E-5</c:v>
                </c:pt>
                <c:pt idx="324">
                  <c:v>9.4460789237115102E-5</c:v>
                </c:pt>
                <c:pt idx="325">
                  <c:v>9.4129589267443088E-5</c:v>
                </c:pt>
                <c:pt idx="326">
                  <c:v>9.3798389736531214E-5</c:v>
                </c:pt>
                <c:pt idx="327">
                  <c:v>9.3467190644157434E-5</c:v>
                </c:pt>
                <c:pt idx="328">
                  <c:v>9.3135991990765839E-5</c:v>
                </c:pt>
                <c:pt idx="329">
                  <c:v>9.2804793775912338E-5</c:v>
                </c:pt>
                <c:pt idx="330">
                  <c:v>9.2473595999818976E-5</c:v>
                </c:pt>
                <c:pt idx="331">
                  <c:v>9.2142398662485754E-5</c:v>
                </c:pt>
                <c:pt idx="332">
                  <c:v>9.1811201763912671E-5</c:v>
                </c:pt>
                <c:pt idx="333">
                  <c:v>9.1480005303877683E-5</c:v>
                </c:pt>
                <c:pt idx="334">
                  <c:v>9.1148809282824879E-5</c:v>
                </c:pt>
                <c:pt idx="335">
                  <c:v>9.0817613700310169E-5</c:v>
                </c:pt>
                <c:pt idx="336">
                  <c:v>9.0486418556777644E-5</c:v>
                </c:pt>
                <c:pt idx="337">
                  <c:v>9.0155223851561168E-5</c:v>
                </c:pt>
                <c:pt idx="338">
                  <c:v>8.9824029585326877E-5</c:v>
                </c:pt>
                <c:pt idx="339">
                  <c:v>8.9492835757852725E-5</c:v>
                </c:pt>
                <c:pt idx="340">
                  <c:v>8.9161642369138712E-5</c:v>
                </c:pt>
                <c:pt idx="341">
                  <c:v>8.8830449418962794E-5</c:v>
                </c:pt>
                <c:pt idx="342">
                  <c:v>8.8499256907547015E-5</c:v>
                </c:pt>
                <c:pt idx="343">
                  <c:v>8.8168064834891376E-5</c:v>
                </c:pt>
                <c:pt idx="344">
                  <c:v>8.7836873200995876E-5</c:v>
                </c:pt>
                <c:pt idx="345">
                  <c:v>8.750568200563847E-5</c:v>
                </c:pt>
                <c:pt idx="346">
                  <c:v>8.7174491249263249E-5</c:v>
                </c:pt>
                <c:pt idx="347">
                  <c:v>8.6843300931204077E-5</c:v>
                </c:pt>
                <c:pt idx="348">
                  <c:v>8.651211105212709E-5</c:v>
                </c:pt>
                <c:pt idx="349">
                  <c:v>8.6180921611810242E-5</c:v>
                </c:pt>
                <c:pt idx="350">
                  <c:v>8.5849732610031489E-5</c:v>
                </c:pt>
                <c:pt idx="351">
                  <c:v>8.5518544047012875E-5</c:v>
                </c:pt>
                <c:pt idx="352">
                  <c:v>8.51873559227544E-5</c:v>
                </c:pt>
                <c:pt idx="353">
                  <c:v>8.485616823703402E-5</c:v>
                </c:pt>
                <c:pt idx="354">
                  <c:v>8.4524980990295824E-5</c:v>
                </c:pt>
                <c:pt idx="355">
                  <c:v>8.4193794182095723E-5</c:v>
                </c:pt>
                <c:pt idx="356">
                  <c:v>8.3862607812655761E-5</c:v>
                </c:pt>
                <c:pt idx="357">
                  <c:v>8.3531421881753894E-5</c:v>
                </c:pt>
                <c:pt idx="358">
                  <c:v>8.3200236389612166E-5</c:v>
                </c:pt>
                <c:pt idx="359">
                  <c:v>8.2869051336230577E-5</c:v>
                </c:pt>
                <c:pt idx="360">
                  <c:v>8.2537866721609128E-5</c:v>
                </c:pt>
                <c:pt idx="361">
                  <c:v>8.2206682545747818E-5</c:v>
                </c:pt>
                <c:pt idx="362">
                  <c:v>8.1875498808424603E-5</c:v>
                </c:pt>
                <c:pt idx="363">
                  <c:v>8.1544315509639483E-5</c:v>
                </c:pt>
                <c:pt idx="364">
                  <c:v>8.1213132649836546E-5</c:v>
                </c:pt>
                <c:pt idx="365">
                  <c:v>8.0881950228793749E-5</c:v>
                </c:pt>
                <c:pt idx="366">
                  <c:v>8.0550768246067002E-5</c:v>
                </c:pt>
                <c:pt idx="367">
                  <c:v>8.0219586702322439E-5</c:v>
                </c:pt>
                <c:pt idx="368">
                  <c:v>7.9888405597338015E-5</c:v>
                </c:pt>
                <c:pt idx="369">
                  <c:v>7.9557224930891686E-5</c:v>
                </c:pt>
                <c:pt idx="370">
                  <c:v>7.9226044702983452E-5</c:v>
                </c:pt>
                <c:pt idx="371">
                  <c:v>7.8894864913835357E-5</c:v>
                </c:pt>
                <c:pt idx="372">
                  <c:v>7.8563685563447401E-5</c:v>
                </c:pt>
                <c:pt idx="373">
                  <c:v>7.8232506651819585E-5</c:v>
                </c:pt>
                <c:pt idx="374">
                  <c:v>7.7901328178951908E-5</c:v>
                </c:pt>
                <c:pt idx="375">
                  <c:v>7.7570150144400281E-5</c:v>
                </c:pt>
                <c:pt idx="376">
                  <c:v>7.7238972548830838E-5</c:v>
                </c:pt>
                <c:pt idx="377">
                  <c:v>7.690779539179949E-5</c:v>
                </c:pt>
                <c:pt idx="378">
                  <c:v>7.6576618673528281E-5</c:v>
                </c:pt>
                <c:pt idx="379">
                  <c:v>7.6245442394017211E-5</c:v>
                </c:pt>
                <c:pt idx="380">
                  <c:v>7.5914266552822192E-5</c:v>
                </c:pt>
                <c:pt idx="381">
                  <c:v>7.5583091150831401E-5</c:v>
                </c:pt>
                <c:pt idx="382">
                  <c:v>7.525191618715666E-5</c:v>
                </c:pt>
                <c:pt idx="383">
                  <c:v>7.4920741662242059E-5</c:v>
                </c:pt>
                <c:pt idx="384">
                  <c:v>7.4589567575865552E-5</c:v>
                </c:pt>
                <c:pt idx="385">
                  <c:v>7.4258393928249185E-5</c:v>
                </c:pt>
                <c:pt idx="386">
                  <c:v>7.3927220719392957E-5</c:v>
                </c:pt>
                <c:pt idx="387">
                  <c:v>7.3596047949296868E-5</c:v>
                </c:pt>
                <c:pt idx="388">
                  <c:v>7.3264875617738874E-5</c:v>
                </c:pt>
                <c:pt idx="389">
                  <c:v>7.2933703724718975E-5</c:v>
                </c:pt>
                <c:pt idx="390">
                  <c:v>7.2602532270459215E-5</c:v>
                </c:pt>
                <c:pt idx="391">
                  <c:v>7.2271361254959594E-5</c:v>
                </c:pt>
                <c:pt idx="392">
                  <c:v>7.1940190677998068E-5</c:v>
                </c:pt>
                <c:pt idx="393">
                  <c:v>7.1609020539796682E-5</c:v>
                </c:pt>
                <c:pt idx="394">
                  <c:v>7.127785084013339E-5</c:v>
                </c:pt>
                <c:pt idx="395">
                  <c:v>7.0946681579230238E-5</c:v>
                </c:pt>
                <c:pt idx="396">
                  <c:v>7.0615512757087225E-5</c:v>
                </c:pt>
                <c:pt idx="397">
                  <c:v>7.0284344373482306E-5</c:v>
                </c:pt>
                <c:pt idx="398">
                  <c:v>6.9953176428637527E-5</c:v>
                </c:pt>
                <c:pt idx="399">
                  <c:v>6.9622008922330843E-5</c:v>
                </c:pt>
                <c:pt idx="400">
                  <c:v>6.9290841854784298E-5</c:v>
                </c:pt>
                <c:pt idx="401">
                  <c:v>6.8959675225775847E-5</c:v>
                </c:pt>
                <c:pt idx="402">
                  <c:v>6.8628509035527537E-5</c:v>
                </c:pt>
                <c:pt idx="403">
                  <c:v>6.8297343284039365E-5</c:v>
                </c:pt>
                <c:pt idx="404">
                  <c:v>6.7966177970867243E-5</c:v>
                </c:pt>
                <c:pt idx="405">
                  <c:v>6.7635013096677306E-5</c:v>
                </c:pt>
                <c:pt idx="406">
                  <c:v>6.7303848660803418E-5</c:v>
                </c:pt>
                <c:pt idx="407">
                  <c:v>6.6972684663911715E-5</c:v>
                </c:pt>
                <c:pt idx="408">
                  <c:v>6.6641521105336061E-5</c:v>
                </c:pt>
                <c:pt idx="409">
                  <c:v>6.6310357985742592E-5</c:v>
                </c:pt>
                <c:pt idx="410">
                  <c:v>6.5979195304687217E-5</c:v>
                </c:pt>
                <c:pt idx="411">
                  <c:v>6.5648033062169937E-5</c:v>
                </c:pt>
                <c:pt idx="412">
                  <c:v>6.5316871258412797E-5</c:v>
                </c:pt>
                <c:pt idx="413">
                  <c:v>6.4985709893193751E-5</c:v>
                </c:pt>
                <c:pt idx="414">
                  <c:v>6.4654548966734844E-5</c:v>
                </c:pt>
                <c:pt idx="415">
                  <c:v>6.4323388478814032E-5</c:v>
                </c:pt>
                <c:pt idx="416">
                  <c:v>6.399222842965336E-5</c:v>
                </c:pt>
                <c:pt idx="417">
                  <c:v>6.3661068819030782E-5</c:v>
                </c:pt>
                <c:pt idx="418">
                  <c:v>6.3329909647168343E-5</c:v>
                </c:pt>
                <c:pt idx="419">
                  <c:v>6.2998750913844E-5</c:v>
                </c:pt>
                <c:pt idx="420">
                  <c:v>6.2667592619057751E-5</c:v>
                </c:pt>
                <c:pt idx="421">
                  <c:v>6.2336434763031641E-5</c:v>
                </c:pt>
                <c:pt idx="422">
                  <c:v>6.2005277345543626E-5</c:v>
                </c:pt>
                <c:pt idx="423">
                  <c:v>6.167412036681575E-5</c:v>
                </c:pt>
                <c:pt idx="424">
                  <c:v>6.1342963826625969E-5</c:v>
                </c:pt>
                <c:pt idx="425">
                  <c:v>6.1011807725196335E-5</c:v>
                </c:pt>
                <c:pt idx="426">
                  <c:v>6.0680652062304788E-5</c:v>
                </c:pt>
                <c:pt idx="427">
                  <c:v>6.0349496837951336E-5</c:v>
                </c:pt>
                <c:pt idx="428">
                  <c:v>6.0018342052358023E-5</c:v>
                </c:pt>
                <c:pt idx="429">
                  <c:v>5.9687187705302805E-5</c:v>
                </c:pt>
                <c:pt idx="430">
                  <c:v>5.9356033797007726E-5</c:v>
                </c:pt>
                <c:pt idx="431">
                  <c:v>5.9024880327250742E-5</c:v>
                </c:pt>
                <c:pt idx="432">
                  <c:v>5.8693727296253897E-5</c:v>
                </c:pt>
                <c:pt idx="433">
                  <c:v>5.8362574703573103E-5</c:v>
                </c:pt>
                <c:pt idx="434">
                  <c:v>5.8031422549874492E-5</c:v>
                </c:pt>
                <c:pt idx="435">
                  <c:v>5.7700270834713976E-5</c:v>
                </c:pt>
                <c:pt idx="436">
                  <c:v>5.7369119557869511E-5</c:v>
                </c:pt>
                <c:pt idx="437">
                  <c:v>5.7037968720007229E-5</c:v>
                </c:pt>
                <c:pt idx="438">
                  <c:v>5.6706818320683042E-5</c:v>
                </c:pt>
                <c:pt idx="439">
                  <c:v>5.6375668359674905E-5</c:v>
                </c:pt>
                <c:pt idx="440">
                  <c:v>5.6044518837648952E-5</c:v>
                </c:pt>
                <c:pt idx="441">
                  <c:v>5.5713369753939049E-5</c:v>
                </c:pt>
                <c:pt idx="442">
                  <c:v>5.538222110921133E-5</c:v>
                </c:pt>
                <c:pt idx="443">
                  <c:v>5.5051072902799661E-5</c:v>
                </c:pt>
                <c:pt idx="444">
                  <c:v>5.4719925135148131E-5</c:v>
                </c:pt>
                <c:pt idx="445">
                  <c:v>5.4388777806034696E-5</c:v>
                </c:pt>
                <c:pt idx="446">
                  <c:v>5.4057630915681401E-5</c:v>
                </c:pt>
                <c:pt idx="447">
                  <c:v>5.3726484463644156E-5</c:v>
                </c:pt>
                <c:pt idx="448">
                  <c:v>5.339533845036705E-5</c:v>
                </c:pt>
                <c:pt idx="449">
                  <c:v>5.3064192875628038E-5</c:v>
                </c:pt>
                <c:pt idx="450">
                  <c:v>5.2733047739649166E-5</c:v>
                </c:pt>
                <c:pt idx="451">
                  <c:v>5.2401903042208389E-5</c:v>
                </c:pt>
                <c:pt idx="452">
                  <c:v>5.2070758783527751E-5</c:v>
                </c:pt>
                <c:pt idx="453">
                  <c:v>5.1739614963163163E-5</c:v>
                </c:pt>
                <c:pt idx="454">
                  <c:v>5.1408471581558715E-5</c:v>
                </c:pt>
                <c:pt idx="455">
                  <c:v>5.1077328638492361E-5</c:v>
                </c:pt>
                <c:pt idx="456">
                  <c:v>5.0746186133964102E-5</c:v>
                </c:pt>
                <c:pt idx="457">
                  <c:v>5.0415044068195983E-5</c:v>
                </c:pt>
                <c:pt idx="458">
                  <c:v>5.0083902440965958E-5</c:v>
                </c:pt>
                <c:pt idx="459">
                  <c:v>4.9752761252274027E-5</c:v>
                </c:pt>
                <c:pt idx="460">
                  <c:v>4.9421620502342237E-5</c:v>
                </c:pt>
                <c:pt idx="461">
                  <c:v>4.909048019094854E-5</c:v>
                </c:pt>
                <c:pt idx="462">
                  <c:v>4.8759340318092939E-5</c:v>
                </c:pt>
                <c:pt idx="463">
                  <c:v>4.8428200883775432E-5</c:v>
                </c:pt>
                <c:pt idx="464">
                  <c:v>4.809706188799602E-5</c:v>
                </c:pt>
                <c:pt idx="465">
                  <c:v>4.7765923330976748E-5</c:v>
                </c:pt>
                <c:pt idx="466">
                  <c:v>4.743478521249557E-5</c:v>
                </c:pt>
                <c:pt idx="467">
                  <c:v>4.7103647532552487E-5</c:v>
                </c:pt>
                <c:pt idx="468">
                  <c:v>4.6772510291369543E-5</c:v>
                </c:pt>
                <c:pt idx="469">
                  <c:v>4.6441373488502649E-5</c:v>
                </c:pt>
                <c:pt idx="470">
                  <c:v>4.6110237124395895E-5</c:v>
                </c:pt>
                <c:pt idx="471">
                  <c:v>4.5779101198827235E-5</c:v>
                </c:pt>
                <c:pt idx="472">
                  <c:v>4.544796571179667E-5</c:v>
                </c:pt>
                <c:pt idx="473">
                  <c:v>4.5116830663526244E-5</c:v>
                </c:pt>
                <c:pt idx="474">
                  <c:v>4.4785696053793913E-5</c:v>
                </c:pt>
                <c:pt idx="475">
                  <c:v>4.4454561882599677E-5</c:v>
                </c:pt>
                <c:pt idx="476">
                  <c:v>4.4123428149943536E-5</c:v>
                </c:pt>
                <c:pt idx="477">
                  <c:v>4.3792294855825489E-5</c:v>
                </c:pt>
                <c:pt idx="478">
                  <c:v>4.3461162000245537E-5</c:v>
                </c:pt>
                <c:pt idx="479">
                  <c:v>4.3130029583425725E-5</c:v>
                </c:pt>
                <c:pt idx="480">
                  <c:v>4.2798897604921962E-5</c:v>
                </c:pt>
                <c:pt idx="481">
                  <c:v>4.2467766065400383E-5</c:v>
                </c:pt>
                <c:pt idx="482">
                  <c:v>4.2136634964194855E-5</c:v>
                </c:pt>
                <c:pt idx="483">
                  <c:v>4.1805504301527421E-5</c:v>
                </c:pt>
                <c:pt idx="484">
                  <c:v>4.1474374077398082E-5</c:v>
                </c:pt>
                <c:pt idx="485">
                  <c:v>4.1143244292028883E-5</c:v>
                </c:pt>
                <c:pt idx="486">
                  <c:v>4.0812114944975733E-5</c:v>
                </c:pt>
                <c:pt idx="487">
                  <c:v>4.0480986036682723E-5</c:v>
                </c:pt>
                <c:pt idx="488">
                  <c:v>4.0149857566927807E-5</c:v>
                </c:pt>
                <c:pt idx="489">
                  <c:v>3.9818729535710986E-5</c:v>
                </c:pt>
                <c:pt idx="490">
                  <c:v>3.9487601943254305E-5</c:v>
                </c:pt>
                <c:pt idx="491">
                  <c:v>3.9156474789113674E-5</c:v>
                </c:pt>
                <c:pt idx="492">
                  <c:v>3.8825348073511137E-5</c:v>
                </c:pt>
                <c:pt idx="493">
                  <c:v>3.849422179666874E-5</c:v>
                </c:pt>
                <c:pt idx="494">
                  <c:v>3.8163095958364437E-5</c:v>
                </c:pt>
                <c:pt idx="495">
                  <c:v>3.7831970558376185E-5</c:v>
                </c:pt>
                <c:pt idx="496">
                  <c:v>3.7500845597148072E-5</c:v>
                </c:pt>
                <c:pt idx="497">
                  <c:v>3.7169721074458053E-5</c:v>
                </c:pt>
                <c:pt idx="498">
                  <c:v>3.683859699030613E-5</c:v>
                </c:pt>
                <c:pt idx="499">
                  <c:v>3.6507473344692301E-5</c:v>
                </c:pt>
                <c:pt idx="500">
                  <c:v>3.6176350137838611E-5</c:v>
                </c:pt>
                <c:pt idx="501">
                  <c:v>3.5845227369300972E-5</c:v>
                </c:pt>
                <c:pt idx="502">
                  <c:v>3.5514105039301427E-5</c:v>
                </c:pt>
                <c:pt idx="503">
                  <c:v>3.5182983147839977E-5</c:v>
                </c:pt>
                <c:pt idx="504">
                  <c:v>3.4851861695138667E-5</c:v>
                </c:pt>
                <c:pt idx="505">
                  <c:v>3.4520740680753406E-5</c:v>
                </c:pt>
                <c:pt idx="506">
                  <c:v>3.4189620105128285E-5</c:v>
                </c:pt>
                <c:pt idx="507">
                  <c:v>3.3858499968041258E-5</c:v>
                </c:pt>
                <c:pt idx="508">
                  <c:v>3.3527380269270282E-5</c:v>
                </c:pt>
                <c:pt idx="509">
                  <c:v>3.3196261009259445E-5</c:v>
                </c:pt>
                <c:pt idx="510">
                  <c:v>3.2865142187786703E-5</c:v>
                </c:pt>
                <c:pt idx="511">
                  <c:v>3.253402380463001E-5</c:v>
                </c:pt>
                <c:pt idx="512">
                  <c:v>3.2202905860233458E-5</c:v>
                </c:pt>
                <c:pt idx="513">
                  <c:v>3.1871788354375E-5</c:v>
                </c:pt>
                <c:pt idx="514">
                  <c:v>3.1540671286832592E-5</c:v>
                </c:pt>
                <c:pt idx="515">
                  <c:v>3.1209554658272367E-5</c:v>
                </c:pt>
                <c:pt idx="516">
                  <c:v>3.0878438468028194E-5</c:v>
                </c:pt>
                <c:pt idx="517">
                  <c:v>3.054732271610007E-5</c:v>
                </c:pt>
                <c:pt idx="518">
                  <c:v>3.0216207402932082E-5</c:v>
                </c:pt>
                <c:pt idx="519">
                  <c:v>2.9885092528302192E-5</c:v>
                </c:pt>
                <c:pt idx="520">
                  <c:v>2.9553978091988352E-5</c:v>
                </c:pt>
                <c:pt idx="521">
                  <c:v>2.9222864094434652E-5</c:v>
                </c:pt>
                <c:pt idx="522">
                  <c:v>2.8891750535419047E-5</c:v>
                </c:pt>
                <c:pt idx="523">
                  <c:v>2.8560637414719491E-5</c:v>
                </c:pt>
                <c:pt idx="524">
                  <c:v>2.822952473300212E-5</c:v>
                </c:pt>
                <c:pt idx="525">
                  <c:v>2.7898412489378754E-5</c:v>
                </c:pt>
                <c:pt idx="526">
                  <c:v>2.7567300684515527E-5</c:v>
                </c:pt>
                <c:pt idx="527">
                  <c:v>2.723618931796835E-5</c:v>
                </c:pt>
                <c:pt idx="528">
                  <c:v>2.6905078389959269E-5</c:v>
                </c:pt>
                <c:pt idx="529">
                  <c:v>2.6573967900710326E-5</c:v>
                </c:pt>
                <c:pt idx="530">
                  <c:v>2.6242857849999478E-5</c:v>
                </c:pt>
                <c:pt idx="531">
                  <c:v>2.5911748237604681E-5</c:v>
                </c:pt>
                <c:pt idx="532">
                  <c:v>2.5580639063747978E-5</c:v>
                </c:pt>
                <c:pt idx="533">
                  <c:v>2.5249530328651414E-5</c:v>
                </c:pt>
                <c:pt idx="534">
                  <c:v>2.4918422031870901E-5</c:v>
                </c:pt>
                <c:pt idx="535">
                  <c:v>2.4587314173406437E-5</c:v>
                </c:pt>
                <c:pt idx="536">
                  <c:v>2.4256206753924158E-5</c:v>
                </c:pt>
                <c:pt idx="537">
                  <c:v>2.3925099772535884E-5</c:v>
                </c:pt>
                <c:pt idx="538">
                  <c:v>2.359399322990775E-5</c:v>
                </c:pt>
                <c:pt idx="539">
                  <c:v>2.326288712581771E-5</c:v>
                </c:pt>
                <c:pt idx="540">
                  <c:v>2.293178146004372E-5</c:v>
                </c:pt>
                <c:pt idx="541">
                  <c:v>2.260067623302987E-5</c:v>
                </c:pt>
                <c:pt idx="542">
                  <c:v>2.2269571444332069E-5</c:v>
                </c:pt>
                <c:pt idx="543">
                  <c:v>2.1938467094172364E-5</c:v>
                </c:pt>
                <c:pt idx="544">
                  <c:v>2.1607363182772798E-5</c:v>
                </c:pt>
                <c:pt idx="545">
                  <c:v>2.1276259709689282E-5</c:v>
                </c:pt>
                <c:pt idx="546">
                  <c:v>2.094515667514386E-5</c:v>
                </c:pt>
                <c:pt idx="547">
                  <c:v>2.0614054078914489E-5</c:v>
                </c:pt>
                <c:pt idx="548">
                  <c:v>2.0282951921445257E-5</c:v>
                </c:pt>
                <c:pt idx="549">
                  <c:v>1.9951850202292076E-5</c:v>
                </c:pt>
                <c:pt idx="550">
                  <c:v>1.9620748921676988E-5</c:v>
                </c:pt>
                <c:pt idx="551">
                  <c:v>1.9289648079599996E-5</c:v>
                </c:pt>
                <c:pt idx="552">
                  <c:v>1.8958547676061099E-5</c:v>
                </c:pt>
                <c:pt idx="553">
                  <c:v>1.8627447711060296E-5</c:v>
                </c:pt>
                <c:pt idx="554">
                  <c:v>1.8296348184597588E-5</c:v>
                </c:pt>
                <c:pt idx="555">
                  <c:v>1.796524909645093E-5</c:v>
                </c:pt>
                <c:pt idx="556">
                  <c:v>1.7634150446842366E-5</c:v>
                </c:pt>
                <c:pt idx="557">
                  <c:v>1.7303052235771898E-5</c:v>
                </c:pt>
                <c:pt idx="558">
                  <c:v>1.6971954463461569E-5</c:v>
                </c:pt>
                <c:pt idx="559">
                  <c:v>1.6640857129245245E-5</c:v>
                </c:pt>
                <c:pt idx="560">
                  <c:v>1.630976023378906E-5</c:v>
                </c:pt>
                <c:pt idx="561">
                  <c:v>1.5978663776648926E-5</c:v>
                </c:pt>
                <c:pt idx="562">
                  <c:v>1.5647567758046887E-5</c:v>
                </c:pt>
                <c:pt idx="563">
                  <c:v>1.5316472177760897E-5</c:v>
                </c:pt>
                <c:pt idx="564">
                  <c:v>1.4985377036457092E-5</c:v>
                </c:pt>
                <c:pt idx="565">
                  <c:v>1.4654282333247292E-5</c:v>
                </c:pt>
                <c:pt idx="566">
                  <c:v>1.4323188068575587E-5</c:v>
                </c:pt>
                <c:pt idx="567">
                  <c:v>1.3992094242441976E-5</c:v>
                </c:pt>
                <c:pt idx="568">
                  <c:v>1.366100085484646E-5</c:v>
                </c:pt>
                <c:pt idx="569">
                  <c:v>1.3329907905566995E-5</c:v>
                </c:pt>
                <c:pt idx="570">
                  <c:v>1.2998815395047668E-5</c:v>
                </c:pt>
                <c:pt idx="571">
                  <c:v>1.2667723322844392E-5</c:v>
                </c:pt>
                <c:pt idx="572">
                  <c:v>1.2336631689179211E-5</c:v>
                </c:pt>
                <c:pt idx="573">
                  <c:v>1.2005540493830079E-5</c:v>
                </c:pt>
                <c:pt idx="574">
                  <c:v>1.1674449737019043E-5</c:v>
                </c:pt>
                <c:pt idx="575">
                  <c:v>1.1343359418746101E-5</c:v>
                </c:pt>
                <c:pt idx="576">
                  <c:v>1.1012269539011254E-5</c:v>
                </c:pt>
                <c:pt idx="577">
                  <c:v>1.0681180097592457E-5</c:v>
                </c:pt>
                <c:pt idx="578">
                  <c:v>1.0350091094711754E-5</c:v>
                </c:pt>
                <c:pt idx="579">
                  <c:v>1.0019002530369147E-5</c:v>
                </c:pt>
                <c:pt idx="580">
                  <c:v>9.687914404564634E-6</c:v>
                </c:pt>
                <c:pt idx="581">
                  <c:v>9.3568267170761713E-6</c:v>
                </c:pt>
                <c:pt idx="582">
                  <c:v>9.0257394681258033E-6</c:v>
                </c:pt>
                <c:pt idx="583">
                  <c:v>8.69465265771353E-6</c:v>
                </c:pt>
                <c:pt idx="584">
                  <c:v>8.3635662858393515E-6</c:v>
                </c:pt>
                <c:pt idx="585">
                  <c:v>8.032480352281223E-6</c:v>
                </c:pt>
                <c:pt idx="586">
                  <c:v>7.7013948570391447E-6</c:v>
                </c:pt>
                <c:pt idx="587">
                  <c:v>7.3703098005572066E-6</c:v>
                </c:pt>
                <c:pt idx="588">
                  <c:v>7.0392251823913177E-6</c:v>
                </c:pt>
                <c:pt idx="589">
                  <c:v>6.7081410027635236E-6</c:v>
                </c:pt>
                <c:pt idx="590">
                  <c:v>6.3770572614517796E-6</c:v>
                </c:pt>
                <c:pt idx="591">
                  <c:v>6.0459739586781303E-6</c:v>
                </c:pt>
                <c:pt idx="592">
                  <c:v>5.7148910944425758E-6</c:v>
                </c:pt>
                <c:pt idx="593">
                  <c:v>5.3838086685230713E-6</c:v>
                </c:pt>
                <c:pt idx="594">
                  <c:v>5.0527266813637062E-6</c:v>
                </c:pt>
                <c:pt idx="595">
                  <c:v>4.7216451325203913E-6</c:v>
                </c:pt>
                <c:pt idx="596">
                  <c:v>4.3905640219931264E-6</c:v>
                </c:pt>
                <c:pt idx="597">
                  <c:v>4.0594833500039563E-6</c:v>
                </c:pt>
                <c:pt idx="598">
                  <c:v>3.976713209262639E-6</c:v>
                </c:pt>
                <c:pt idx="599">
                  <c:v>3.8939430960548527E-6</c:v>
                </c:pt>
                <c:pt idx="600">
                  <c:v>3.8111730103805975E-6</c:v>
                </c:pt>
                <c:pt idx="601">
                  <c:v>3.7284029520178286E-6</c:v>
                </c:pt>
                <c:pt idx="602">
                  <c:v>3.7284029515737394E-6</c:v>
                </c:pt>
                <c:pt idx="603">
                  <c:v>3.7284029153804688E-6</c:v>
                </c:pt>
                <c:pt idx="604">
                  <c:v>3.7006427227913697E-6</c:v>
                </c:pt>
                <c:pt idx="605">
                  <c:v>3.7006427227913697E-6</c:v>
                </c:pt>
                <c:pt idx="606">
                  <c:v>3.7006427227913697E-6</c:v>
                </c:pt>
                <c:pt idx="607">
                  <c:v>3.6728825333108951E-6</c:v>
                </c:pt>
                <c:pt idx="608">
                  <c:v>3.6451223469390449E-6</c:v>
                </c:pt>
                <c:pt idx="609">
                  <c:v>3.6451223469390449E-6</c:v>
                </c:pt>
                <c:pt idx="610">
                  <c:v>3.6451223469390449E-6</c:v>
                </c:pt>
                <c:pt idx="611">
                  <c:v>3.6173621634537746E-6</c:v>
                </c:pt>
                <c:pt idx="612">
                  <c:v>3.6173621634537746E-6</c:v>
                </c:pt>
                <c:pt idx="613">
                  <c:v>3.6173621634537746E-6</c:v>
                </c:pt>
                <c:pt idx="614">
                  <c:v>3.37946605286511E-6</c:v>
                </c:pt>
                <c:pt idx="615">
                  <c:v>3.37946605286511E-6</c:v>
                </c:pt>
                <c:pt idx="616">
                  <c:v>3.37946605286511E-6</c:v>
                </c:pt>
                <c:pt idx="617">
                  <c:v>3.1415701687619425E-6</c:v>
                </c:pt>
                <c:pt idx="618">
                  <c:v>2.9036745109222274E-6</c:v>
                </c:pt>
                <c:pt idx="619">
                  <c:v>2.9036745109222274E-6</c:v>
                </c:pt>
                <c:pt idx="620">
                  <c:v>2.8175192717571185E-6</c:v>
                </c:pt>
                <c:pt idx="621">
                  <c:v>2.7705788861786097E-6</c:v>
                </c:pt>
                <c:pt idx="622">
                  <c:v>2.7705788861786097E-6</c:v>
                </c:pt>
                <c:pt idx="623">
                  <c:v>2.7705788861786097E-6</c:v>
                </c:pt>
                <c:pt idx="624">
                  <c:v>2.7532598963807665E-6</c:v>
                </c:pt>
                <c:pt idx="625">
                  <c:v>1.3212598963807665E-6</c:v>
                </c:pt>
                <c:pt idx="626">
                  <c:v>-1.6254175592024231E-7</c:v>
                </c:pt>
                <c:pt idx="627">
                  <c:v>-1.6254175592024231E-7</c:v>
                </c:pt>
                <c:pt idx="628">
                  <c:v>-1.6254175592024231E-7</c:v>
                </c:pt>
                <c:pt idx="629">
                  <c:v>-3.6337872275516977E-7</c:v>
                </c:pt>
                <c:pt idx="630">
                  <c:v>-6.527734880178547E-7</c:v>
                </c:pt>
                <c:pt idx="631">
                  <c:v>-6.527734880178547E-7</c:v>
                </c:pt>
                <c:pt idx="632">
                  <c:v>-1.5183128438721714E-6</c:v>
                </c:pt>
                <c:pt idx="633">
                  <c:v>-2.3838492032345449E-6</c:v>
                </c:pt>
                <c:pt idx="634">
                  <c:v>-2.3838492032345449E-6</c:v>
                </c:pt>
                <c:pt idx="635">
                  <c:v>-2.3838492032345449E-6</c:v>
                </c:pt>
                <c:pt idx="636">
                  <c:v>-3.2493825659939524E-6</c:v>
                </c:pt>
                <c:pt idx="637">
                  <c:v>-3.2493825659939524E-6</c:v>
                </c:pt>
                <c:pt idx="638">
                  <c:v>-3.2493825659939524E-6</c:v>
                </c:pt>
                <c:pt idx="639">
                  <c:v>-3.3542123891493581E-6</c:v>
                </c:pt>
                <c:pt idx="640">
                  <c:v>-3.3542123891493581E-6</c:v>
                </c:pt>
                <c:pt idx="641">
                  <c:v>-3.3542123891493581E-6</c:v>
                </c:pt>
                <c:pt idx="642">
                  <c:v>-3.459042168339932E-6</c:v>
                </c:pt>
                <c:pt idx="643">
                  <c:v>-3.5638719035656741E-6</c:v>
                </c:pt>
                <c:pt idx="644">
                  <c:v>-3.5638719035656741E-6</c:v>
                </c:pt>
                <c:pt idx="645">
                  <c:v>-3.5638719035656741E-6</c:v>
                </c:pt>
                <c:pt idx="646">
                  <c:v>-3.6687015950486291E-6</c:v>
                </c:pt>
                <c:pt idx="647">
                  <c:v>-3.6687016002666773E-6</c:v>
                </c:pt>
                <c:pt idx="648">
                  <c:v>-3.6687016005997442E-6</c:v>
                </c:pt>
                <c:pt idx="649">
                  <c:v>-3.7747159224764793E-6</c:v>
                </c:pt>
                <c:pt idx="650">
                  <c:v>-3.8807301995002042E-6</c:v>
                </c:pt>
                <c:pt idx="651">
                  <c:v>-3.986744431337852E-6</c:v>
                </c:pt>
                <c:pt idx="652">
                  <c:v>-4.0927586183224896E-6</c:v>
                </c:pt>
                <c:pt idx="653">
                  <c:v>-4.1987727603430947E-6</c:v>
                </c:pt>
                <c:pt idx="654">
                  <c:v>-4.304786857288645E-6</c:v>
                </c:pt>
                <c:pt idx="655">
                  <c:v>-4.4108009094922074E-6</c:v>
                </c:pt>
                <c:pt idx="656">
                  <c:v>-4.5168149166207151E-6</c:v>
                </c:pt>
                <c:pt idx="657">
                  <c:v>-4.5224054385549884E-6</c:v>
                </c:pt>
                <c:pt idx="658">
                  <c:v>-4.5279959603782394E-6</c:v>
                </c:pt>
                <c:pt idx="659">
                  <c:v>-4.5335864820904682E-6</c:v>
                </c:pt>
                <c:pt idx="660">
                  <c:v>-4.5391770038026969E-6</c:v>
                </c:pt>
                <c:pt idx="661">
                  <c:v>-4.544767525292881E-6</c:v>
                </c:pt>
                <c:pt idx="662">
                  <c:v>-4.5503580466720429E-6</c:v>
                </c:pt>
                <c:pt idx="663">
                  <c:v>-4.5559485678291601E-6</c:v>
                </c:pt>
                <c:pt idx="664">
                  <c:v>-4.561539088875255E-6</c:v>
                </c:pt>
                <c:pt idx="665">
                  <c:v>-4.644304726774029E-6</c:v>
                </c:pt>
                <c:pt idx="666">
                  <c:v>-4.727070337139272E-6</c:v>
                </c:pt>
                <c:pt idx="667">
                  <c:v>-4.8098359203040509E-6</c:v>
                </c:pt>
                <c:pt idx="668">
                  <c:v>-4.8926014760463211E-6</c:v>
                </c:pt>
                <c:pt idx="669">
                  <c:v>-5.2236632600332179E-6</c:v>
                </c:pt>
                <c:pt idx="670">
                  <c:v>-5.5547246059261091E-6</c:v>
                </c:pt>
                <c:pt idx="671">
                  <c:v>-5.8857855132809057E-6</c:v>
                </c:pt>
                <c:pt idx="672">
                  <c:v>-6.2168459823196521E-6</c:v>
                </c:pt>
                <c:pt idx="673">
                  <c:v>-6.5479060129313261E-6</c:v>
                </c:pt>
                <c:pt idx="674">
                  <c:v>-6.8789656051159277E-6</c:v>
                </c:pt>
                <c:pt idx="675">
                  <c:v>-7.2100247588734568E-6</c:v>
                </c:pt>
                <c:pt idx="676">
                  <c:v>-7.5410834742039135E-6</c:v>
                </c:pt>
                <c:pt idx="677">
                  <c:v>-7.872141751107297E-6</c:v>
                </c:pt>
                <c:pt idx="678">
                  <c:v>-8.2031995896946311E-6</c:v>
                </c:pt>
                <c:pt idx="679">
                  <c:v>-8.5342569897438706E-6</c:v>
                </c:pt>
                <c:pt idx="680">
                  <c:v>-8.8653139516991045E-6</c:v>
                </c:pt>
                <c:pt idx="681">
                  <c:v>-9.1963704750052214E-6</c:v>
                </c:pt>
                <c:pt idx="682">
                  <c:v>-9.5274265598842659E-6</c:v>
                </c:pt>
                <c:pt idx="683">
                  <c:v>-9.8584822064472603E-6</c:v>
                </c:pt>
                <c:pt idx="684">
                  <c:v>-1.0189537414583182E-5</c:v>
                </c:pt>
                <c:pt idx="685">
                  <c:v>-1.0520592184403054E-5</c:v>
                </c:pt>
                <c:pt idx="686">
                  <c:v>-1.0851646515906876E-5</c:v>
                </c:pt>
                <c:pt idx="687">
                  <c:v>-1.1182700408872603E-5</c:v>
                </c:pt>
                <c:pt idx="688">
                  <c:v>-1.1513753863522279E-5</c:v>
                </c:pt>
                <c:pt idx="689">
                  <c:v>-1.1844806879744884E-5</c:v>
                </c:pt>
                <c:pt idx="690">
                  <c:v>-1.2175859457540416E-5</c:v>
                </c:pt>
                <c:pt idx="691">
                  <c:v>-1.2506911596908875E-5</c:v>
                </c:pt>
                <c:pt idx="692">
                  <c:v>-1.2837963297961285E-5</c:v>
                </c:pt>
                <c:pt idx="693">
                  <c:v>-1.3169014560697644E-5</c:v>
                </c:pt>
                <c:pt idx="694">
                  <c:v>-1.3500065384895909E-5</c:v>
                </c:pt>
                <c:pt idx="695">
                  <c:v>-1.3831115770889146E-5</c:v>
                </c:pt>
                <c:pt idx="696">
                  <c:v>-1.416216571845531E-5</c:v>
                </c:pt>
                <c:pt idx="697">
                  <c:v>-1.4493215227594402E-5</c:v>
                </c:pt>
                <c:pt idx="698">
                  <c:v>-1.4824264298417444E-5</c:v>
                </c:pt>
                <c:pt idx="699">
                  <c:v>-1.5155312930702391E-5</c:v>
                </c:pt>
                <c:pt idx="700">
                  <c:v>-1.548636112478231E-5</c:v>
                </c:pt>
                <c:pt idx="701">
                  <c:v>-1.5817408880435157E-5</c:v>
                </c:pt>
                <c:pt idx="702">
                  <c:v>-1.6148456197660931E-5</c:v>
                </c:pt>
                <c:pt idx="703">
                  <c:v>-1.6479503076570655E-5</c:v>
                </c:pt>
                <c:pt idx="704">
                  <c:v>-1.6810549516942285E-5</c:v>
                </c:pt>
                <c:pt idx="705">
                  <c:v>-1.7141595519108887E-5</c:v>
                </c:pt>
                <c:pt idx="706">
                  <c:v>-1.7472641082848416E-5</c:v>
                </c:pt>
                <c:pt idx="707">
                  <c:v>-1.7803686208271895E-5</c:v>
                </c:pt>
                <c:pt idx="708">
                  <c:v>-1.8134730895268302E-5</c:v>
                </c:pt>
                <c:pt idx="709">
                  <c:v>-1.8465775143948659E-5</c:v>
                </c:pt>
                <c:pt idx="710">
                  <c:v>-1.8796818954201943E-5</c:v>
                </c:pt>
                <c:pt idx="711">
                  <c:v>-1.9127862326139177E-5</c:v>
                </c:pt>
                <c:pt idx="712">
                  <c:v>-1.9458905259649339E-5</c:v>
                </c:pt>
                <c:pt idx="713">
                  <c:v>-1.978994775484345E-5</c:v>
                </c:pt>
                <c:pt idx="714">
                  <c:v>-2.0120989811721512E-5</c:v>
                </c:pt>
                <c:pt idx="715">
                  <c:v>-2.0452031430061478E-5</c:v>
                </c:pt>
                <c:pt idx="716">
                  <c:v>-2.078307261030744E-5</c:v>
                </c:pt>
                <c:pt idx="717">
                  <c:v>-2.1114113352015306E-5</c:v>
                </c:pt>
                <c:pt idx="718">
                  <c:v>-2.14451536552961E-5</c:v>
                </c:pt>
                <c:pt idx="719">
                  <c:v>-2.1776193520260844E-5</c:v>
                </c:pt>
                <c:pt idx="720">
                  <c:v>-2.210723294702056E-5</c:v>
                </c:pt>
                <c:pt idx="721">
                  <c:v>-2.2438271935353204E-5</c:v>
                </c:pt>
                <c:pt idx="722">
                  <c:v>-2.2769310485258775E-5</c:v>
                </c:pt>
                <c:pt idx="723">
                  <c:v>-2.3100348596848296E-5</c:v>
                </c:pt>
                <c:pt idx="724">
                  <c:v>-2.3431386270121767E-5</c:v>
                </c:pt>
                <c:pt idx="725">
                  <c:v>-2.3762423504968166E-5</c:v>
                </c:pt>
                <c:pt idx="726">
                  <c:v>-2.4093460301498514E-5</c:v>
                </c:pt>
                <c:pt idx="727">
                  <c:v>-2.4424496659712812E-5</c:v>
                </c:pt>
                <c:pt idx="728">
                  <c:v>-2.4755532579500038E-5</c:v>
                </c:pt>
                <c:pt idx="729">
                  <c:v>-2.5086568060971214E-5</c:v>
                </c:pt>
                <c:pt idx="730">
                  <c:v>-2.541760310412634E-5</c:v>
                </c:pt>
                <c:pt idx="731">
                  <c:v>-2.5748637708854393E-5</c:v>
                </c:pt>
                <c:pt idx="732">
                  <c:v>-2.6079671875266396E-5</c:v>
                </c:pt>
                <c:pt idx="733">
                  <c:v>-2.6410705603362349E-5</c:v>
                </c:pt>
                <c:pt idx="734">
                  <c:v>-2.6741738893142252E-5</c:v>
                </c:pt>
                <c:pt idx="735">
                  <c:v>-2.7072771744606105E-5</c:v>
                </c:pt>
                <c:pt idx="736">
                  <c:v>-2.7403804157642885E-5</c:v>
                </c:pt>
                <c:pt idx="737">
                  <c:v>-2.7734836132363615E-5</c:v>
                </c:pt>
                <c:pt idx="738">
                  <c:v>-2.8065867668879318E-5</c:v>
                </c:pt>
                <c:pt idx="739">
                  <c:v>-2.8396898766856925E-5</c:v>
                </c:pt>
                <c:pt idx="740">
                  <c:v>-2.8727929426629505E-5</c:v>
                </c:pt>
                <c:pt idx="741">
                  <c:v>-2.905895964786399E-5</c:v>
                </c:pt>
                <c:pt idx="742">
                  <c:v>-2.938998943100447E-5</c:v>
                </c:pt>
                <c:pt idx="743">
                  <c:v>-2.9721018775717877E-5</c:v>
                </c:pt>
                <c:pt idx="744">
                  <c:v>-3.0052047682115234E-5</c:v>
                </c:pt>
                <c:pt idx="745">
                  <c:v>-3.0383076150085519E-5</c:v>
                </c:pt>
                <c:pt idx="746">
                  <c:v>-3.0714104179739757E-5</c:v>
                </c:pt>
                <c:pt idx="747">
                  <c:v>-3.1045131771077941E-5</c:v>
                </c:pt>
                <c:pt idx="748">
                  <c:v>-3.1376158924211098E-5</c:v>
                </c:pt>
                <c:pt idx="749">
                  <c:v>-3.1707185638917182E-5</c:v>
                </c:pt>
                <c:pt idx="750">
                  <c:v>-3.2038211915307216E-5</c:v>
                </c:pt>
                <c:pt idx="751">
                  <c:v>-3.23692377533812E-5</c:v>
                </c:pt>
                <c:pt idx="752">
                  <c:v>-3.2700263153139133E-5</c:v>
                </c:pt>
                <c:pt idx="753">
                  <c:v>-3.3031288114581017E-5</c:v>
                </c:pt>
                <c:pt idx="754">
                  <c:v>-3.3362312637706851E-5</c:v>
                </c:pt>
                <c:pt idx="755">
                  <c:v>-3.3693336722405612E-5</c:v>
                </c:pt>
                <c:pt idx="756">
                  <c:v>-3.4024360368899345E-5</c:v>
                </c:pt>
                <c:pt idx="757">
                  <c:v>-3.4355383577077028E-5</c:v>
                </c:pt>
                <c:pt idx="758">
                  <c:v>-3.4686406346827639E-5</c:v>
                </c:pt>
                <c:pt idx="759">
                  <c:v>-3.5017428678262199E-5</c:v>
                </c:pt>
                <c:pt idx="760">
                  <c:v>-3.5348450571491732E-5</c:v>
                </c:pt>
                <c:pt idx="761">
                  <c:v>-3.5679472026405215E-5</c:v>
                </c:pt>
                <c:pt idx="762">
                  <c:v>-3.6010493043002647E-5</c:v>
                </c:pt>
                <c:pt idx="763">
                  <c:v>-3.6341513621173008E-5</c:v>
                </c:pt>
                <c:pt idx="764">
                  <c:v>-3.6672533761027318E-5</c:v>
                </c:pt>
                <c:pt idx="765">
                  <c:v>-3.70035534626766E-5</c:v>
                </c:pt>
                <c:pt idx="766">
                  <c:v>-3.733457272589881E-5</c:v>
                </c:pt>
                <c:pt idx="767">
                  <c:v>-3.7665591550915991E-5</c:v>
                </c:pt>
                <c:pt idx="768">
                  <c:v>-3.7996609937617123E-5</c:v>
                </c:pt>
                <c:pt idx="769">
                  <c:v>-3.8327627885891183E-5</c:v>
                </c:pt>
                <c:pt idx="770">
                  <c:v>-3.8658645395960214E-5</c:v>
                </c:pt>
                <c:pt idx="771">
                  <c:v>-3.8989662467824218E-5</c:v>
                </c:pt>
                <c:pt idx="772">
                  <c:v>-3.9320679101150127E-5</c:v>
                </c:pt>
                <c:pt idx="773">
                  <c:v>-3.9651695296382031E-5</c:v>
                </c:pt>
                <c:pt idx="774">
                  <c:v>-3.9982711053186862E-5</c:v>
                </c:pt>
                <c:pt idx="775">
                  <c:v>-4.0313726371786665E-5</c:v>
                </c:pt>
                <c:pt idx="776">
                  <c:v>-4.0644741252070418E-5</c:v>
                </c:pt>
                <c:pt idx="777">
                  <c:v>-4.0975755693927099E-5</c:v>
                </c:pt>
                <c:pt idx="778">
                  <c:v>-4.1306769697578752E-5</c:v>
                </c:pt>
                <c:pt idx="779">
                  <c:v>-4.1637783262914354E-5</c:v>
                </c:pt>
                <c:pt idx="780">
                  <c:v>-4.1968796389933907E-5</c:v>
                </c:pt>
                <c:pt idx="781">
                  <c:v>-4.2299809078748432E-5</c:v>
                </c:pt>
                <c:pt idx="782">
                  <c:v>-4.2630821329246907E-5</c:v>
                </c:pt>
                <c:pt idx="783">
                  <c:v>-4.2961833141318309E-5</c:v>
                </c:pt>
                <c:pt idx="784">
                  <c:v>-4.3292844515184683E-5</c:v>
                </c:pt>
                <c:pt idx="785">
                  <c:v>-4.3623855450735008E-5</c:v>
                </c:pt>
                <c:pt idx="786">
                  <c:v>-4.3954865948080304E-5</c:v>
                </c:pt>
                <c:pt idx="787">
                  <c:v>-4.4285876006998528E-5</c:v>
                </c:pt>
                <c:pt idx="788">
                  <c:v>-4.4616885627822747E-5</c:v>
                </c:pt>
                <c:pt idx="789">
                  <c:v>-4.4947894810219893E-5</c:v>
                </c:pt>
                <c:pt idx="790">
                  <c:v>-4.5278903554300989E-5</c:v>
                </c:pt>
                <c:pt idx="791">
                  <c:v>-4.5609911860177057E-5</c:v>
                </c:pt>
                <c:pt idx="792">
                  <c:v>-4.5940919727737075E-5</c:v>
                </c:pt>
                <c:pt idx="793">
                  <c:v>-4.6271927156981043E-5</c:v>
                </c:pt>
                <c:pt idx="794">
                  <c:v>-4.6602934148019984E-5</c:v>
                </c:pt>
                <c:pt idx="795">
                  <c:v>-4.6933940700742874E-5</c:v>
                </c:pt>
                <c:pt idx="796">
                  <c:v>-4.7264946815149714E-5</c:v>
                </c:pt>
                <c:pt idx="797">
                  <c:v>-4.7595952491240503E-5</c:v>
                </c:pt>
                <c:pt idx="798">
                  <c:v>-4.7926957729237288E-5</c:v>
                </c:pt>
                <c:pt idx="799">
                  <c:v>-4.8257962528806999E-5</c:v>
                </c:pt>
                <c:pt idx="800">
                  <c:v>-4.8588966890171684E-5</c:v>
                </c:pt>
                <c:pt idx="801">
                  <c:v>-4.8919970813220317E-5</c:v>
                </c:pt>
                <c:pt idx="802">
                  <c:v>-4.9250974297952901E-5</c:v>
                </c:pt>
                <c:pt idx="803">
                  <c:v>-4.9581977344480457E-5</c:v>
                </c:pt>
                <c:pt idx="804">
                  <c:v>-4.9912979952580941E-5</c:v>
                </c:pt>
                <c:pt idx="805">
                  <c:v>-5.0243982122587419E-5</c:v>
                </c:pt>
                <c:pt idx="806">
                  <c:v>-5.0574983854277847E-5</c:v>
                </c:pt>
                <c:pt idx="807">
                  <c:v>-5.0905985147652224E-5</c:v>
                </c:pt>
                <c:pt idx="808">
                  <c:v>-5.1236986002821574E-5</c:v>
                </c:pt>
                <c:pt idx="809">
                  <c:v>-5.1567986419674874E-5</c:v>
                </c:pt>
                <c:pt idx="810">
                  <c:v>-5.1898986398434169E-5</c:v>
                </c:pt>
                <c:pt idx="811">
                  <c:v>-5.222998593876639E-5</c:v>
                </c:pt>
                <c:pt idx="812">
                  <c:v>-5.2560985040782562E-5</c:v>
                </c:pt>
                <c:pt idx="813">
                  <c:v>-5.2891983704593706E-5</c:v>
                </c:pt>
                <c:pt idx="814">
                  <c:v>-5.3222981930199822E-5</c:v>
                </c:pt>
                <c:pt idx="815">
                  <c:v>-5.3553979717378866E-5</c:v>
                </c:pt>
                <c:pt idx="816">
                  <c:v>-5.3884977066463904E-5</c:v>
                </c:pt>
                <c:pt idx="817">
                  <c:v>-5.4215973977232892E-5</c:v>
                </c:pt>
                <c:pt idx="818">
                  <c:v>-5.4546970449796853E-5</c:v>
                </c:pt>
                <c:pt idx="819">
                  <c:v>-5.4877966484044763E-5</c:v>
                </c:pt>
                <c:pt idx="820">
                  <c:v>-5.5208962080087645E-5</c:v>
                </c:pt>
                <c:pt idx="821">
                  <c:v>-5.5539957237814477E-5</c:v>
                </c:pt>
                <c:pt idx="822">
                  <c:v>-5.5870951957336282E-5</c:v>
                </c:pt>
                <c:pt idx="823">
                  <c:v>-5.6201946238542036E-5</c:v>
                </c:pt>
                <c:pt idx="824">
                  <c:v>-5.6532940081542762E-5</c:v>
                </c:pt>
                <c:pt idx="825">
                  <c:v>-5.6863933486227439E-5</c:v>
                </c:pt>
                <c:pt idx="826">
                  <c:v>-5.7194926452818109E-5</c:v>
                </c:pt>
                <c:pt idx="827">
                  <c:v>-5.7525918980981708E-5</c:v>
                </c:pt>
                <c:pt idx="828">
                  <c:v>-5.7856911070940278E-5</c:v>
                </c:pt>
                <c:pt idx="829">
                  <c:v>-5.8187902722693821E-5</c:v>
                </c:pt>
                <c:pt idx="830">
                  <c:v>-5.8518893936242336E-5</c:v>
                </c:pt>
                <c:pt idx="831">
                  <c:v>-5.8849884711474801E-5</c:v>
                </c:pt>
                <c:pt idx="832">
                  <c:v>-5.9180875048502238E-5</c:v>
                </c:pt>
                <c:pt idx="833">
                  <c:v>-5.9511864947213624E-5</c:v>
                </c:pt>
                <c:pt idx="834">
                  <c:v>-5.9842854407831006E-5</c:v>
                </c:pt>
                <c:pt idx="835">
                  <c:v>-6.0173843430132337E-5</c:v>
                </c:pt>
                <c:pt idx="836">
                  <c:v>-6.0504832014006596E-5</c:v>
                </c:pt>
                <c:pt idx="837">
                  <c:v>-6.0835820159897871E-5</c:v>
                </c:pt>
                <c:pt idx="838">
                  <c:v>-6.116680786747309E-5</c:v>
                </c:pt>
                <c:pt idx="839">
                  <c:v>-6.1497795136732265E-5</c:v>
                </c:pt>
                <c:pt idx="840">
                  <c:v>-6.1828781967897435E-5</c:v>
                </c:pt>
                <c:pt idx="841">
                  <c:v>-6.2159768360635533E-5</c:v>
                </c:pt>
                <c:pt idx="842">
                  <c:v>-6.2490754315279624E-5</c:v>
                </c:pt>
                <c:pt idx="843">
                  <c:v>-6.2821739831718688E-5</c:v>
                </c:pt>
                <c:pt idx="844">
                  <c:v>-6.3152724909952725E-5</c:v>
                </c:pt>
                <c:pt idx="845">
                  <c:v>-6.3483709549870711E-5</c:v>
                </c:pt>
                <c:pt idx="846">
                  <c:v>-6.3814693751472647E-5</c:v>
                </c:pt>
                <c:pt idx="847">
                  <c:v>-6.4145677514980577E-5</c:v>
                </c:pt>
                <c:pt idx="848">
                  <c:v>-6.4476660840172458E-5</c:v>
                </c:pt>
                <c:pt idx="849">
                  <c:v>-6.4807643727270332E-5</c:v>
                </c:pt>
                <c:pt idx="850">
                  <c:v>-6.5138626176052157E-5</c:v>
                </c:pt>
                <c:pt idx="851">
                  <c:v>-6.5469608186628954E-5</c:v>
                </c:pt>
                <c:pt idx="852">
                  <c:v>-6.5800589758889701E-5</c:v>
                </c:pt>
                <c:pt idx="853">
                  <c:v>-6.6131570893167464E-5</c:v>
                </c:pt>
                <c:pt idx="854">
                  <c:v>-6.6462551588907133E-5</c:v>
                </c:pt>
                <c:pt idx="855">
                  <c:v>-6.6793531846552796E-5</c:v>
                </c:pt>
                <c:pt idx="856">
                  <c:v>-6.7124511665993432E-5</c:v>
                </c:pt>
                <c:pt idx="857">
                  <c:v>-6.7455491047229039E-5</c:v>
                </c:pt>
                <c:pt idx="858">
                  <c:v>-6.7786469990259619E-5</c:v>
                </c:pt>
                <c:pt idx="859">
                  <c:v>-6.8117448495196194E-5</c:v>
                </c:pt>
                <c:pt idx="860">
                  <c:v>-6.8448426561594673E-5</c:v>
                </c:pt>
                <c:pt idx="861">
                  <c:v>-6.8779404190121192E-5</c:v>
                </c:pt>
                <c:pt idx="862">
                  <c:v>-6.9110381380220638E-5</c:v>
                </c:pt>
                <c:pt idx="863">
                  <c:v>-6.9441358132115057E-5</c:v>
                </c:pt>
                <c:pt idx="864">
                  <c:v>-6.977233444591547E-5</c:v>
                </c:pt>
                <c:pt idx="865">
                  <c:v>-7.0103310321399832E-5</c:v>
                </c:pt>
                <c:pt idx="866">
                  <c:v>-7.043428575879019E-5</c:v>
                </c:pt>
                <c:pt idx="867">
                  <c:v>-7.0765260757864497E-5</c:v>
                </c:pt>
                <c:pt idx="868">
                  <c:v>-7.1096235318844798E-5</c:v>
                </c:pt>
                <c:pt idx="869">
                  <c:v>-7.1427209441398028E-5</c:v>
                </c:pt>
                <c:pt idx="870">
                  <c:v>-7.1758183125968274E-5</c:v>
                </c:pt>
                <c:pt idx="871">
                  <c:v>-7.208915637222247E-5</c:v>
                </c:pt>
                <c:pt idx="872">
                  <c:v>-7.2420129180271638E-5</c:v>
                </c:pt>
                <c:pt idx="873">
                  <c:v>-7.27511015502268E-5</c:v>
                </c:pt>
                <c:pt idx="874">
                  <c:v>-7.3082073481865913E-5</c:v>
                </c:pt>
                <c:pt idx="875">
                  <c:v>-7.3413044975299997E-5</c:v>
                </c:pt>
                <c:pt idx="876">
                  <c:v>-7.3744016030640076E-5</c:v>
                </c:pt>
                <c:pt idx="877">
                  <c:v>-7.4074986647664105E-5</c:v>
                </c:pt>
                <c:pt idx="878">
                  <c:v>-7.4405956826594129E-5</c:v>
                </c:pt>
                <c:pt idx="879">
                  <c:v>-7.4736926567208102E-5</c:v>
                </c:pt>
                <c:pt idx="880">
                  <c:v>-7.506789586972807E-5</c:v>
                </c:pt>
                <c:pt idx="881">
                  <c:v>-7.5398864733931988E-5</c:v>
                </c:pt>
                <c:pt idx="882">
                  <c:v>-7.5729833160152922E-5</c:v>
                </c:pt>
                <c:pt idx="883">
                  <c:v>-7.6060801148057806E-5</c:v>
                </c:pt>
                <c:pt idx="884">
                  <c:v>-7.6391768697757663E-5</c:v>
                </c:pt>
                <c:pt idx="885">
                  <c:v>-7.6722735809252492E-5</c:v>
                </c:pt>
                <c:pt idx="886">
                  <c:v>-7.7053702482542293E-5</c:v>
                </c:pt>
                <c:pt idx="887">
                  <c:v>-7.738466871784911E-5</c:v>
                </c:pt>
                <c:pt idx="888">
                  <c:v>-7.7715634514728855E-5</c:v>
                </c:pt>
                <c:pt idx="889">
                  <c:v>-7.8046599873403573E-5</c:v>
                </c:pt>
                <c:pt idx="890">
                  <c:v>-7.8377564794095307E-5</c:v>
                </c:pt>
                <c:pt idx="891">
                  <c:v>-7.8708529276470991E-5</c:v>
                </c:pt>
                <c:pt idx="892">
                  <c:v>-7.903949332075267E-5</c:v>
                </c:pt>
                <c:pt idx="893">
                  <c:v>-7.9370456926718298E-5</c:v>
                </c:pt>
                <c:pt idx="894">
                  <c:v>-7.9701420094589921E-5</c:v>
                </c:pt>
                <c:pt idx="895">
                  <c:v>-8.0032382824367539E-5</c:v>
                </c:pt>
                <c:pt idx="896">
                  <c:v>-8.0363345115829106E-5</c:v>
                </c:pt>
                <c:pt idx="897">
                  <c:v>-8.0694306969196668E-5</c:v>
                </c:pt>
                <c:pt idx="898">
                  <c:v>-8.1025268384248179E-5</c:v>
                </c:pt>
                <c:pt idx="899">
                  <c:v>-8.1356229361205686E-5</c:v>
                </c:pt>
                <c:pt idx="900">
                  <c:v>-8.1687189899958164E-5</c:v>
                </c:pt>
                <c:pt idx="901">
                  <c:v>-8.2018150000616637E-5</c:v>
                </c:pt>
                <c:pt idx="902">
                  <c:v>-8.2349109662959059E-5</c:v>
                </c:pt>
                <c:pt idx="903">
                  <c:v>-8.2680068887318499E-5</c:v>
                </c:pt>
                <c:pt idx="904">
                  <c:v>-8.3011027673472911E-5</c:v>
                </c:pt>
                <c:pt idx="905">
                  <c:v>-8.3341986021422294E-5</c:v>
                </c:pt>
                <c:pt idx="906">
                  <c:v>-8.3672943931055628E-5</c:v>
                </c:pt>
                <c:pt idx="907">
                  <c:v>-8.4003901402817001E-5</c:v>
                </c:pt>
                <c:pt idx="908">
                  <c:v>-8.4334858436151301E-5</c:v>
                </c:pt>
                <c:pt idx="909">
                  <c:v>-8.4665815031502618E-5</c:v>
                </c:pt>
                <c:pt idx="910">
                  <c:v>-8.4996771188537885E-5</c:v>
                </c:pt>
                <c:pt idx="911">
                  <c:v>-8.5327726907479147E-5</c:v>
                </c:pt>
                <c:pt idx="912">
                  <c:v>-8.5658682188215381E-5</c:v>
                </c:pt>
                <c:pt idx="913">
                  <c:v>-8.5989637030857609E-5</c:v>
                </c:pt>
                <c:pt idx="914">
                  <c:v>-8.6320591435405832E-5</c:v>
                </c:pt>
                <c:pt idx="915">
                  <c:v>-8.6651545401638004E-5</c:v>
                </c:pt>
                <c:pt idx="916">
                  <c:v>-8.6982498929776171E-5</c:v>
                </c:pt>
                <c:pt idx="917">
                  <c:v>-8.731345201970931E-5</c:v>
                </c:pt>
                <c:pt idx="918">
                  <c:v>-8.7644404671548444E-5</c:v>
                </c:pt>
                <c:pt idx="919">
                  <c:v>-8.7975356885293572E-5</c:v>
                </c:pt>
                <c:pt idx="920">
                  <c:v>-8.830630866072265E-5</c:v>
                </c:pt>
                <c:pt idx="921">
                  <c:v>-8.8637259998057723E-5</c:v>
                </c:pt>
                <c:pt idx="922">
                  <c:v>-8.896821089729879E-5</c:v>
                </c:pt>
                <c:pt idx="923">
                  <c:v>-8.9299161358334829E-5</c:v>
                </c:pt>
                <c:pt idx="924">
                  <c:v>-8.963011138116584E-5</c:v>
                </c:pt>
                <c:pt idx="925">
                  <c:v>-8.9961060966013869E-5</c:v>
                </c:pt>
                <c:pt idx="926">
                  <c:v>-9.0292010112545847E-5</c:v>
                </c:pt>
                <c:pt idx="927">
                  <c:v>-9.0622958821094841E-5</c:v>
                </c:pt>
                <c:pt idx="928">
                  <c:v>-9.0953907091327786E-5</c:v>
                </c:pt>
                <c:pt idx="929">
                  <c:v>-9.1284854923577748E-5</c:v>
                </c:pt>
                <c:pt idx="930">
                  <c:v>-9.1615802317511659E-5</c:v>
                </c:pt>
                <c:pt idx="931">
                  <c:v>-9.1946749273351565E-5</c:v>
                </c:pt>
                <c:pt idx="932">
                  <c:v>-9.2277695791097465E-5</c:v>
                </c:pt>
                <c:pt idx="933">
                  <c:v>-9.260864187074936E-5</c:v>
                </c:pt>
                <c:pt idx="934">
                  <c:v>-9.2939587512085205E-5</c:v>
                </c:pt>
                <c:pt idx="935">
                  <c:v>-9.3270532715438066E-5</c:v>
                </c:pt>
                <c:pt idx="936">
                  <c:v>-9.36014774805859E-5</c:v>
                </c:pt>
                <c:pt idx="937">
                  <c:v>-9.3932421807639728E-5</c:v>
                </c:pt>
                <c:pt idx="938">
                  <c:v>-9.4263365696488528E-5</c:v>
                </c:pt>
                <c:pt idx="939">
                  <c:v>-9.4594309147243323E-5</c:v>
                </c:pt>
                <c:pt idx="940">
                  <c:v>-9.4925252160015135E-5</c:v>
                </c:pt>
                <c:pt idx="941">
                  <c:v>-9.5256194734470896E-5</c:v>
                </c:pt>
                <c:pt idx="942">
                  <c:v>-9.558713687072163E-5</c:v>
                </c:pt>
                <c:pt idx="943">
                  <c:v>-9.5918078569100403E-5</c:v>
                </c:pt>
                <c:pt idx="944">
                  <c:v>-9.6249019829163125E-5</c:v>
                </c:pt>
                <c:pt idx="945">
                  <c:v>-9.657996065102082E-5</c:v>
                </c:pt>
                <c:pt idx="946">
                  <c:v>-9.6910901034895532E-5</c:v>
                </c:pt>
                <c:pt idx="947">
                  <c:v>-9.7241840980676238E-5</c:v>
                </c:pt>
                <c:pt idx="948">
                  <c:v>-9.7572780488251916E-5</c:v>
                </c:pt>
                <c:pt idx="949">
                  <c:v>-9.7903719557733589E-5</c:v>
                </c:pt>
                <c:pt idx="950">
                  <c:v>-9.8234658189010234E-5</c:v>
                </c:pt>
                <c:pt idx="951">
                  <c:v>-9.8565596382303895E-5</c:v>
                </c:pt>
                <c:pt idx="952">
                  <c:v>-9.8896534137392529E-5</c:v>
                </c:pt>
                <c:pt idx="953">
                  <c:v>-9.9227471454387157E-5</c:v>
                </c:pt>
                <c:pt idx="954">
                  <c:v>-9.9558408333065736E-5</c:v>
                </c:pt>
                <c:pt idx="955">
                  <c:v>-9.9889344773872353E-5</c:v>
                </c:pt>
                <c:pt idx="956">
                  <c:v>-1.0022028077647394E-4</c:v>
                </c:pt>
                <c:pt idx="957">
                  <c:v>-1.0055121634098153E-4</c:v>
                </c:pt>
                <c:pt idx="958">
                  <c:v>-1.0088215146728408E-4</c:v>
                </c:pt>
                <c:pt idx="959">
                  <c:v>-1.0096488522146497E-4</c:v>
                </c:pt>
                <c:pt idx="960">
                  <c:v>-1.0104761894844539E-4</c:v>
                </c:pt>
                <c:pt idx="961">
                  <c:v>-1.0113035264789228E-4</c:v>
                </c:pt>
                <c:pt idx="962">
                  <c:v>-1.0121308632002769E-4</c:v>
                </c:pt>
                <c:pt idx="963">
                  <c:v>-1.0129581996462956E-4</c:v>
                </c:pt>
                <c:pt idx="964">
                  <c:v>-1.0137855358203097E-4</c:v>
                </c:pt>
                <c:pt idx="965">
                  <c:v>-1.0146128717189885E-4</c:v>
                </c:pt>
                <c:pt idx="966">
                  <c:v>-1.0154402073434422E-4</c:v>
                </c:pt>
                <c:pt idx="967">
                  <c:v>-1.0187495454636476E-4</c:v>
                </c:pt>
                <c:pt idx="968">
                  <c:v>-1.0220588792040231E-4</c:v>
                </c:pt>
                <c:pt idx="969">
                  <c:v>-1.0253682085612382E-4</c:v>
                </c:pt>
                <c:pt idx="970">
                  <c:v>-1.0286775335397336E-4</c:v>
                </c:pt>
                <c:pt idx="971">
                  <c:v>-1.0319868541350686E-4</c:v>
                </c:pt>
                <c:pt idx="972">
                  <c:v>-1.0352961703505737E-4</c:v>
                </c:pt>
                <c:pt idx="973">
                  <c:v>-1.0386054821829183E-4</c:v>
                </c:pt>
                <c:pt idx="974">
                  <c:v>-1.0419147896365433E-4</c:v>
                </c:pt>
                <c:pt idx="975">
                  <c:v>-1.0452240927070078E-4</c:v>
                </c:pt>
                <c:pt idx="976">
                  <c:v>-1.0485333913976425E-4</c:v>
                </c:pt>
                <c:pt idx="977">
                  <c:v>-1.0518426857084474E-4</c:v>
                </c:pt>
                <c:pt idx="978">
                  <c:v>-1.0551519756360917E-4</c:v>
                </c:pt>
                <c:pt idx="979">
                  <c:v>-1.0584612611839062E-4</c:v>
                </c:pt>
                <c:pt idx="980">
                  <c:v>-1.0617705423507807E-4</c:v>
                </c:pt>
                <c:pt idx="981">
                  <c:v>-1.0650798191356049E-4</c:v>
                </c:pt>
                <c:pt idx="982">
                  <c:v>-1.0683890915405992E-4</c:v>
                </c:pt>
                <c:pt idx="983">
                  <c:v>-1.0716983595646535E-4</c:v>
                </c:pt>
                <c:pt idx="984">
                  <c:v>-1.0750076232077677E-4</c:v>
                </c:pt>
                <c:pt idx="985">
                  <c:v>-1.0783168824699419E-4</c:v>
                </c:pt>
                <c:pt idx="986">
                  <c:v>-1.0816261373500658E-4</c:v>
                </c:pt>
                <c:pt idx="987">
                  <c:v>-1.0849353878503599E-4</c:v>
                </c:pt>
                <c:pt idx="988">
                  <c:v>-1.0882446339686037E-4</c:v>
                </c:pt>
                <c:pt idx="989">
                  <c:v>-1.0915538757070176E-4</c:v>
                </c:pt>
                <c:pt idx="990">
                  <c:v>-1.0948631130644915E-4</c:v>
                </c:pt>
                <c:pt idx="991">
                  <c:v>-1.0981723460399152E-4</c:v>
                </c:pt>
                <c:pt idx="992">
                  <c:v>-1.1014815746366192E-4</c:v>
                </c:pt>
                <c:pt idx="993">
                  <c:v>-1.1047907988501627E-4</c:v>
                </c:pt>
                <c:pt idx="994">
                  <c:v>-1.1081000186838764E-4</c:v>
                </c:pt>
                <c:pt idx="995">
                  <c:v>-1.11140923413665E-4</c:v>
                </c:pt>
                <c:pt idx="996">
                  <c:v>-1.1147184452084836E-4</c:v>
                </c:pt>
                <c:pt idx="997">
                  <c:v>-1.1180276519004873E-4</c:v>
                </c:pt>
                <c:pt idx="998">
                  <c:v>-1.1213368542104408E-4</c:v>
                </c:pt>
                <c:pt idx="999">
                  <c:v>-1.1246460521394542E-4</c:v>
                </c:pt>
                <c:pt idx="1000">
                  <c:v>-1.1279552456886378E-4</c:v>
                </c:pt>
                <c:pt idx="1001">
                  <c:v>-1.1312644348568813E-4</c:v>
                </c:pt>
                <c:pt idx="1002">
                  <c:v>-1.1345736196441848E-4</c:v>
                </c:pt>
                <c:pt idx="1003">
                  <c:v>-1.1378828000505482E-4</c:v>
                </c:pt>
                <c:pt idx="1004">
                  <c:v>-1.1411919760759715E-4</c:v>
                </c:pt>
                <c:pt idx="1005">
                  <c:v>-1.1445011477204548E-4</c:v>
                </c:pt>
                <c:pt idx="1006">
                  <c:v>-1.1478103149851083E-4</c:v>
                </c:pt>
                <c:pt idx="1007">
                  <c:v>-1.1511194778688217E-4</c:v>
                </c:pt>
                <c:pt idx="1008">
                  <c:v>-1.1544286363715951E-4</c:v>
                </c:pt>
                <c:pt idx="1009">
                  <c:v>-1.1577377904945386E-4</c:v>
                </c:pt>
                <c:pt idx="1010">
                  <c:v>-1.1610469402343216E-4</c:v>
                </c:pt>
                <c:pt idx="1011">
                  <c:v>-1.164356085595385E-4</c:v>
                </c:pt>
                <c:pt idx="1012">
                  <c:v>-1.1676652265766186E-4</c:v>
                </c:pt>
                <c:pt idx="1013">
                  <c:v>-1.1709743631758019E-4</c:v>
                </c:pt>
                <c:pt idx="1014">
                  <c:v>-1.1742834953929349E-4</c:v>
                </c:pt>
                <c:pt idx="1015">
                  <c:v>-1.1775926232313483E-4</c:v>
                </c:pt>
                <c:pt idx="1016">
                  <c:v>-1.1809017466888217E-4</c:v>
                </c:pt>
                <c:pt idx="1017">
                  <c:v>-1.1842108657664652E-4</c:v>
                </c:pt>
                <c:pt idx="1018">
                  <c:v>-1.1875199804620585E-4</c:v>
                </c:pt>
                <c:pt idx="1019">
                  <c:v>-1.1908290907778219E-4</c:v>
                </c:pt>
                <c:pt idx="1020">
                  <c:v>-1.1941381967126453E-4</c:v>
                </c:pt>
                <c:pt idx="1021">
                  <c:v>-1.1974472982665286E-4</c:v>
                </c:pt>
                <c:pt idx="1022">
                  <c:v>-1.2007563954405821E-4</c:v>
                </c:pt>
                <c:pt idx="1023">
                  <c:v>-1.2040654882336955E-4</c:v>
                </c:pt>
                <c:pt idx="1024">
                  <c:v>-1.2073745766469791E-4</c:v>
                </c:pt>
                <c:pt idx="1025">
                  <c:v>-1.2106836606793226E-4</c:v>
                </c:pt>
                <c:pt idx="1026">
                  <c:v>-1.2139927403296159E-4</c:v>
                </c:pt>
                <c:pt idx="1027">
                  <c:v>-1.2173018156011895E-4</c:v>
                </c:pt>
                <c:pt idx="1028">
                  <c:v>-1.2206108864918231E-4</c:v>
                </c:pt>
                <c:pt idx="1029">
                  <c:v>-1.2239199530015166E-4</c:v>
                </c:pt>
                <c:pt idx="1030">
                  <c:v>-1.2272290151313803E-4</c:v>
                </c:pt>
                <c:pt idx="1031">
                  <c:v>-1.2305380728814142E-4</c:v>
                </c:pt>
                <c:pt idx="1032">
                  <c:v>-1.233847126250508E-4</c:v>
                </c:pt>
                <c:pt idx="1033">
                  <c:v>-1.2371561752375516E-4</c:v>
                </c:pt>
                <c:pt idx="1034">
                  <c:v>-1.2404652198458755E-4</c:v>
                </c:pt>
                <c:pt idx="1035">
                  <c:v>-1.2437742600743696E-4</c:v>
                </c:pt>
                <c:pt idx="1036">
                  <c:v>-1.2470832959197032E-4</c:v>
                </c:pt>
                <c:pt idx="1037">
                  <c:v>-1.2503923273874274E-4</c:v>
                </c:pt>
                <c:pt idx="1038">
                  <c:v>-1.2537013544719911E-4</c:v>
                </c:pt>
                <c:pt idx="1039">
                  <c:v>-1.2570103771789454E-4</c:v>
                </c:pt>
                <c:pt idx="1040">
                  <c:v>-1.2603193955027393E-4</c:v>
                </c:pt>
                <c:pt idx="1041">
                  <c:v>-1.2636284094489237E-4</c:v>
                </c:pt>
                <c:pt idx="1042">
                  <c:v>-1.2669374190130579E-4</c:v>
                </c:pt>
                <c:pt idx="1043">
                  <c:v>-1.2702464241973622E-4</c:v>
                </c:pt>
                <c:pt idx="1044">
                  <c:v>-1.2735554250007265E-4</c:v>
                </c:pt>
                <c:pt idx="1045">
                  <c:v>-1.2768644214242609E-4</c:v>
                </c:pt>
                <c:pt idx="1046">
                  <c:v>-1.2801734134668553E-4</c:v>
                </c:pt>
                <c:pt idx="1047">
                  <c:v>-1.28348240113073E-4</c:v>
                </c:pt>
                <c:pt idx="1048">
                  <c:v>-1.2867913844114443E-4</c:v>
                </c:pt>
                <c:pt idx="1049">
                  <c:v>-1.2901003633145492E-4</c:v>
                </c:pt>
                <c:pt idx="1050">
                  <c:v>-1.293409337836714E-4</c:v>
                </c:pt>
                <c:pt idx="1051">
                  <c:v>-1.296718307979049E-4</c:v>
                </c:pt>
                <c:pt idx="1052">
                  <c:v>-1.300027273740444E-4</c:v>
                </c:pt>
                <c:pt idx="1053">
                  <c:v>-1.3033362351208989E-4</c:v>
                </c:pt>
                <c:pt idx="1054">
                  <c:v>-1.3066451921226341E-4</c:v>
                </c:pt>
                <c:pt idx="1055">
                  <c:v>-1.3099541447423192E-4</c:v>
                </c:pt>
                <c:pt idx="1056">
                  <c:v>-1.3132630929821743E-4</c:v>
                </c:pt>
                <c:pt idx="1057">
                  <c:v>-1.3165720368433099E-4</c:v>
                </c:pt>
                <c:pt idx="1058">
                  <c:v>-1.3198809763223952E-4</c:v>
                </c:pt>
                <c:pt idx="1059">
                  <c:v>-1.3231899114238711E-4</c:v>
                </c:pt>
                <c:pt idx="1060">
                  <c:v>-1.3264988421421865E-4</c:v>
                </c:pt>
                <c:pt idx="1061">
                  <c:v>-1.3298077684817822E-4</c:v>
                </c:pt>
                <c:pt idx="1062">
                  <c:v>-1.333116690440438E-4</c:v>
                </c:pt>
                <c:pt idx="1063">
                  <c:v>-1.3364256080192639E-4</c:v>
                </c:pt>
                <c:pt idx="1064">
                  <c:v>-1.3397345212182599E-4</c:v>
                </c:pt>
                <c:pt idx="1065">
                  <c:v>-1.3430434300374262E-4</c:v>
                </c:pt>
                <c:pt idx="1066">
                  <c:v>-1.3463523344756523E-4</c:v>
                </c:pt>
                <c:pt idx="1067">
                  <c:v>-1.3496612345351589E-4</c:v>
                </c:pt>
                <c:pt idx="1068">
                  <c:v>-1.3529701302137254E-4</c:v>
                </c:pt>
                <c:pt idx="1069">
                  <c:v>-1.3562790215113519E-4</c:v>
                </c:pt>
                <c:pt idx="1070">
                  <c:v>-1.359587908431369E-4</c:v>
                </c:pt>
                <c:pt idx="1071">
                  <c:v>-1.3628967909682255E-4</c:v>
                </c:pt>
                <c:pt idx="1072">
                  <c:v>-1.3662056691263625E-4</c:v>
                </c:pt>
                <c:pt idx="1073">
                  <c:v>-1.3695145429046696E-4</c:v>
                </c:pt>
                <c:pt idx="1074">
                  <c:v>-1.3728234123031469E-4</c:v>
                </c:pt>
                <c:pt idx="1075">
                  <c:v>-1.3761322773206842E-4</c:v>
                </c:pt>
                <c:pt idx="1076">
                  <c:v>-1.3794411379595018E-4</c:v>
                </c:pt>
                <c:pt idx="1077">
                  <c:v>-1.3827499942162692E-4</c:v>
                </c:pt>
                <c:pt idx="1078">
                  <c:v>-1.3860588460954271E-4</c:v>
                </c:pt>
                <c:pt idx="1079">
                  <c:v>-1.3893676935925348E-4</c:v>
                </c:pt>
                <c:pt idx="1080">
                  <c:v>-1.3926765367098127E-4</c:v>
                </c:pt>
                <c:pt idx="1081">
                  <c:v>-1.3959853754483709E-4</c:v>
                </c:pt>
                <c:pt idx="1082">
                  <c:v>-1.3992942098059891E-4</c:v>
                </c:pt>
                <c:pt idx="1083">
                  <c:v>-1.4026030397859979E-4</c:v>
                </c:pt>
                <c:pt idx="1084">
                  <c:v>-1.4059118653828463E-4</c:v>
                </c:pt>
                <c:pt idx="1085">
                  <c:v>-1.409220686600975E-4</c:v>
                </c:pt>
                <c:pt idx="1086">
                  <c:v>-1.4125295034392738E-4</c:v>
                </c:pt>
                <c:pt idx="1087">
                  <c:v>-1.4158383158988531E-4</c:v>
                </c:pt>
                <c:pt idx="1088">
                  <c:v>-1.4191471239774923E-4</c:v>
                </c:pt>
                <c:pt idx="1089">
                  <c:v>-1.4224559276751914E-4</c:v>
                </c:pt>
                <c:pt idx="1090">
                  <c:v>-1.4257647269930607E-4</c:v>
                </c:pt>
                <c:pt idx="1091">
                  <c:v>-1.4290735219333207E-4</c:v>
                </c:pt>
                <c:pt idx="1092">
                  <c:v>-1.4323823124915303E-4</c:v>
                </c:pt>
                <c:pt idx="1093">
                  <c:v>-1.4356910986699101E-4</c:v>
                </c:pt>
                <c:pt idx="1094">
                  <c:v>-1.4389998804695703E-4</c:v>
                </c:pt>
                <c:pt idx="1095">
                  <c:v>-1.4423086578894007E-4</c:v>
                </c:pt>
                <c:pt idx="1096">
                  <c:v>-1.4456174309294013E-4</c:v>
                </c:pt>
                <c:pt idx="1097">
                  <c:v>-1.4489261995884618E-4</c:v>
                </c:pt>
                <c:pt idx="1098">
                  <c:v>-1.4522349638699129E-4</c:v>
                </c:pt>
                <c:pt idx="1099">
                  <c:v>-1.4555437237682035E-4</c:v>
                </c:pt>
                <c:pt idx="1100">
                  <c:v>-1.4588524792888847E-4</c:v>
                </c:pt>
                <c:pt idx="1101">
                  <c:v>-1.4621612304308463E-4</c:v>
                </c:pt>
                <c:pt idx="1102">
                  <c:v>-1.4654699771907576E-4</c:v>
                </c:pt>
                <c:pt idx="1103">
                  <c:v>-1.4687787195719493E-4</c:v>
                </c:pt>
                <c:pt idx="1104">
                  <c:v>-1.4720874575733112E-4</c:v>
                </c:pt>
                <c:pt idx="1105">
                  <c:v>-1.4753961911959535E-4</c:v>
                </c:pt>
                <c:pt idx="1106">
                  <c:v>-1.4787049204365455E-4</c:v>
                </c:pt>
                <c:pt idx="1107">
                  <c:v>-1.4820136452995281E-4</c:v>
                </c:pt>
                <c:pt idx="1108">
                  <c:v>-1.4853223657815707E-4</c:v>
                </c:pt>
                <c:pt idx="1109">
                  <c:v>-1.4886310818848936E-4</c:v>
                </c:pt>
                <c:pt idx="1110">
                  <c:v>-1.4919397936072765E-4</c:v>
                </c:pt>
                <c:pt idx="1111">
                  <c:v>-1.49524850095205E-4</c:v>
                </c:pt>
                <c:pt idx="1112">
                  <c:v>-1.4985572039158835E-4</c:v>
                </c:pt>
                <c:pt idx="1113">
                  <c:v>-1.5018659025009973E-4</c:v>
                </c:pt>
                <c:pt idx="1114">
                  <c:v>-1.5051745967051711E-4</c:v>
                </c:pt>
                <c:pt idx="1115">
                  <c:v>-1.5084832865295151E-4</c:v>
                </c:pt>
                <c:pt idx="1116">
                  <c:v>-1.5117919719751394E-4</c:v>
                </c:pt>
                <c:pt idx="1117">
                  <c:v>-1.5151006530398237E-4</c:v>
                </c:pt>
                <c:pt idx="1118">
                  <c:v>-1.5184093297257884E-4</c:v>
                </c:pt>
                <c:pt idx="1119">
                  <c:v>-1.5217180020330335E-4</c:v>
                </c:pt>
                <c:pt idx="1120">
                  <c:v>-1.5250266699604487E-4</c:v>
                </c:pt>
                <c:pt idx="1121">
                  <c:v>-1.5283353335069239E-4</c:v>
                </c:pt>
                <c:pt idx="1122">
                  <c:v>-1.5316439926746795E-4</c:v>
                </c:pt>
                <c:pt idx="1123">
                  <c:v>-1.5349526474637155E-4</c:v>
                </c:pt>
                <c:pt idx="1124">
                  <c:v>-1.5382612978729216E-4</c:v>
                </c:pt>
                <c:pt idx="1125">
                  <c:v>-1.5415699439022979E-4</c:v>
                </c:pt>
                <c:pt idx="1126">
                  <c:v>-1.5448785855518444E-4</c:v>
                </c:pt>
                <c:pt idx="1127">
                  <c:v>-1.5481872228226713E-4</c:v>
                </c:pt>
                <c:pt idx="1128">
                  <c:v>-1.5514958557125581E-4</c:v>
                </c:pt>
                <c:pt idx="1129">
                  <c:v>-1.5548044842237253E-4</c:v>
                </c:pt>
                <c:pt idx="1130">
                  <c:v>-1.5581131083550626E-4</c:v>
                </c:pt>
                <c:pt idx="1131">
                  <c:v>-1.5614217281065702E-4</c:v>
                </c:pt>
                <c:pt idx="1132">
                  <c:v>-1.5647303434804683E-4</c:v>
                </c:pt>
                <c:pt idx="1133">
                  <c:v>-1.5680389544734264E-4</c:v>
                </c:pt>
                <c:pt idx="1134">
                  <c:v>-1.5713475610876649E-4</c:v>
                </c:pt>
                <c:pt idx="1135">
                  <c:v>-1.5746561633231838E-4</c:v>
                </c:pt>
                <c:pt idx="1136">
                  <c:v>-1.5779647611777626E-4</c:v>
                </c:pt>
                <c:pt idx="1137">
                  <c:v>-1.5812733546525116E-4</c:v>
                </c:pt>
                <c:pt idx="1138">
                  <c:v>-1.5845819437496512E-4</c:v>
                </c:pt>
                <c:pt idx="1139">
                  <c:v>-1.587890528466961E-4</c:v>
                </c:pt>
                <c:pt idx="1140">
                  <c:v>-1.5911991088033307E-4</c:v>
                </c:pt>
                <c:pt idx="1141">
                  <c:v>-1.5945076847632012E-4</c:v>
                </c:pt>
                <c:pt idx="1142">
                  <c:v>-1.5978162563421317E-4</c:v>
                </c:pt>
                <c:pt idx="1143">
                  <c:v>-1.6011248235401222E-4</c:v>
                </c:pt>
                <c:pt idx="1144">
                  <c:v>-1.604433386359393E-4</c:v>
                </c:pt>
                <c:pt idx="1145">
                  <c:v>-1.6077419448010544E-4</c:v>
                </c:pt>
                <c:pt idx="1146">
                  <c:v>-1.6110504988628861E-4</c:v>
                </c:pt>
                <c:pt idx="1147">
                  <c:v>-1.6143590485448878E-4</c:v>
                </c:pt>
                <c:pt idx="1148">
                  <c:v>-1.61766759384817E-4</c:v>
                </c:pt>
                <c:pt idx="1149">
                  <c:v>-1.6209761347716223E-4</c:v>
                </c:pt>
                <c:pt idx="1150">
                  <c:v>-1.6242846713152449E-4</c:v>
                </c:pt>
                <c:pt idx="1151">
                  <c:v>-1.6275932034801478E-4</c:v>
                </c:pt>
                <c:pt idx="1152">
                  <c:v>-1.630901731266331E-4</c:v>
                </c:pt>
                <c:pt idx="1153">
                  <c:v>-1.6342102546737947E-4</c:v>
                </c:pt>
                <c:pt idx="1154">
                  <c:v>-1.6375187737003184E-4</c:v>
                </c:pt>
                <c:pt idx="1155">
                  <c:v>-1.6408272883492326E-4</c:v>
                </c:pt>
                <c:pt idx="1156">
                  <c:v>-1.644135798618317E-4</c:v>
                </c:pt>
                <c:pt idx="1157">
                  <c:v>-1.6474443045064614E-4</c:v>
                </c:pt>
                <c:pt idx="1158">
                  <c:v>-1.6507528060181065E-4</c:v>
                </c:pt>
                <c:pt idx="1159">
                  <c:v>-1.6540613031499219E-4</c:v>
                </c:pt>
                <c:pt idx="1160">
                  <c:v>-1.6573697959019074E-4</c:v>
                </c:pt>
                <c:pt idx="1161">
                  <c:v>-1.6606782842740631E-4</c:v>
                </c:pt>
                <c:pt idx="1162">
                  <c:v>-1.6639867682686094E-4</c:v>
                </c:pt>
                <c:pt idx="1163">
                  <c:v>-1.6672952478833259E-4</c:v>
                </c:pt>
                <c:pt idx="1164">
                  <c:v>-1.6706037231193228E-4</c:v>
                </c:pt>
                <c:pt idx="1165">
                  <c:v>-1.6739121939754898E-4</c:v>
                </c:pt>
                <c:pt idx="1166">
                  <c:v>-1.677220660451827E-4</c:v>
                </c:pt>
                <c:pt idx="1167">
                  <c:v>-1.680529122551665E-4</c:v>
                </c:pt>
                <c:pt idx="1168">
                  <c:v>-1.683837580270563E-4</c:v>
                </c:pt>
                <c:pt idx="1169">
                  <c:v>-1.6871460336107414E-4</c:v>
                </c:pt>
                <c:pt idx="1170">
                  <c:v>-1.6904544825710899E-4</c:v>
                </c:pt>
                <c:pt idx="1171">
                  <c:v>-1.6937629271538291E-4</c:v>
                </c:pt>
                <c:pt idx="1172">
                  <c:v>-1.6970713673556282E-4</c:v>
                </c:pt>
                <c:pt idx="1173">
                  <c:v>-1.7003798031798179E-4</c:v>
                </c:pt>
                <c:pt idx="1174">
                  <c:v>-1.7036882346241778E-4</c:v>
                </c:pt>
                <c:pt idx="1175">
                  <c:v>-1.7069966616898181E-4</c:v>
                </c:pt>
                <c:pt idx="1176">
                  <c:v>-1.7103050843767387E-4</c:v>
                </c:pt>
                <c:pt idx="1177">
                  <c:v>-1.7136135026849398E-4</c:v>
                </c:pt>
                <c:pt idx="1178">
                  <c:v>-1.716921916613311E-4</c:v>
                </c:pt>
                <c:pt idx="1179">
                  <c:v>-1.7202303261640729E-4</c:v>
                </c:pt>
                <c:pt idx="1180">
                  <c:v>-1.7235387313350049E-4</c:v>
                </c:pt>
                <c:pt idx="1181">
                  <c:v>-1.726847132126107E-4</c:v>
                </c:pt>
                <c:pt idx="1182">
                  <c:v>-1.73015552854071E-4</c:v>
                </c:pt>
                <c:pt idx="1183">
                  <c:v>-1.7334639205732628E-4</c:v>
                </c:pt>
                <c:pt idx="1184">
                  <c:v>-1.7367723082282061E-4</c:v>
                </c:pt>
                <c:pt idx="1185">
                  <c:v>-1.7400806915055401E-4</c:v>
                </c:pt>
                <c:pt idx="1186">
                  <c:v>-1.743389070401934E-4</c:v>
                </c:pt>
                <c:pt idx="1187">
                  <c:v>-1.7466974449207185E-4</c:v>
                </c:pt>
                <c:pt idx="1188">
                  <c:v>-1.7500058150596732E-4</c:v>
                </c:pt>
                <c:pt idx="1189">
                  <c:v>-1.7533141808199083E-4</c:v>
                </c:pt>
                <c:pt idx="1190">
                  <c:v>-1.756622542202534E-4</c:v>
                </c:pt>
                <c:pt idx="1191">
                  <c:v>-1.7599308992053298E-4</c:v>
                </c:pt>
                <c:pt idx="1192">
                  <c:v>-1.7632392518294061E-4</c:v>
                </c:pt>
                <c:pt idx="1193">
                  <c:v>-1.7665476000736525E-4</c:v>
                </c:pt>
                <c:pt idx="1194">
                  <c:v>-1.7698559439402895E-4</c:v>
                </c:pt>
                <c:pt idx="1195">
                  <c:v>-1.7731642834282069E-4</c:v>
                </c:pt>
                <c:pt idx="1196">
                  <c:v>-1.7764726185374047E-4</c:v>
                </c:pt>
                <c:pt idx="1197">
                  <c:v>-1.7797809492667727E-4</c:v>
                </c:pt>
                <c:pt idx="1198">
                  <c:v>-1.7830892756185313E-4</c:v>
                </c:pt>
                <c:pt idx="1199">
                  <c:v>-1.7863975975904601E-4</c:v>
                </c:pt>
                <c:pt idx="1200">
                  <c:v>-1.7897059151836692E-4</c:v>
                </c:pt>
                <c:pt idx="1201">
                  <c:v>-1.7930142283981588E-4</c:v>
                </c:pt>
                <c:pt idx="1202">
                  <c:v>-1.7963225372361492E-4</c:v>
                </c:pt>
                <c:pt idx="1203">
                  <c:v>-1.7996308416931995E-4</c:v>
                </c:pt>
                <c:pt idx="1204">
                  <c:v>-1.8029391417715302E-4</c:v>
                </c:pt>
                <c:pt idx="1205">
                  <c:v>-1.8062474374711413E-4</c:v>
                </c:pt>
                <c:pt idx="1206">
                  <c:v>-1.809555728793143E-4</c:v>
                </c:pt>
                <c:pt idx="1207">
                  <c:v>-1.8128640157342047E-4</c:v>
                </c:pt>
                <c:pt idx="1208">
                  <c:v>-1.8161722982987672E-4</c:v>
                </c:pt>
                <c:pt idx="1209">
                  <c:v>-1.8194805764846101E-4</c:v>
                </c:pt>
                <c:pt idx="1210">
                  <c:v>-1.8227888502906232E-4</c:v>
                </c:pt>
                <c:pt idx="1211">
                  <c:v>-1.8260971197179166E-4</c:v>
                </c:pt>
                <c:pt idx="1212">
                  <c:v>-1.8294053847676007E-4</c:v>
                </c:pt>
                <c:pt idx="1213">
                  <c:v>-1.8327136454374549E-4</c:v>
                </c:pt>
                <c:pt idx="1214">
                  <c:v>-1.83602190173081E-4</c:v>
                </c:pt>
                <c:pt idx="1215">
                  <c:v>-1.8393301536443352E-4</c:v>
                </c:pt>
                <c:pt idx="1216">
                  <c:v>-1.8426384011780306E-4</c:v>
                </c:pt>
                <c:pt idx="1217">
                  <c:v>-1.8459466443341167E-4</c:v>
                </c:pt>
                <c:pt idx="1218">
                  <c:v>-1.8492548831125933E-4</c:v>
                </c:pt>
                <c:pt idx="1219">
                  <c:v>-1.8525631175112401E-4</c:v>
                </c:pt>
                <c:pt idx="1220">
                  <c:v>-1.8558713475322775E-4</c:v>
                </c:pt>
                <c:pt idx="1221">
                  <c:v>-1.8591795731734851E-4</c:v>
                </c:pt>
                <c:pt idx="1222">
                  <c:v>-1.8624877944370833E-4</c:v>
                </c:pt>
                <c:pt idx="1223">
                  <c:v>-1.8657960113219619E-4</c:v>
                </c:pt>
                <c:pt idx="1224">
                  <c:v>-1.8691042238281209E-4</c:v>
                </c:pt>
                <c:pt idx="1225">
                  <c:v>-1.8724124319555602E-4</c:v>
                </c:pt>
                <c:pt idx="1226">
                  <c:v>-1.87572063570428E-4</c:v>
                </c:pt>
                <c:pt idx="1227">
                  <c:v>-1.8790288350765006E-4</c:v>
                </c:pt>
                <c:pt idx="1228">
                  <c:v>-1.8823370300677812E-4</c:v>
                </c:pt>
                <c:pt idx="1229">
                  <c:v>-1.8856452206814523E-4</c:v>
                </c:pt>
                <c:pt idx="1230">
                  <c:v>-1.8889534069164039E-4</c:v>
                </c:pt>
                <c:pt idx="1231">
                  <c:v>-1.8922615887748562E-4</c:v>
                </c:pt>
                <c:pt idx="1232">
                  <c:v>-1.8955697662523686E-4</c:v>
                </c:pt>
                <c:pt idx="1233">
                  <c:v>-1.8988779393533817E-4</c:v>
                </c:pt>
                <c:pt idx="1234">
                  <c:v>-1.9021861080745651E-4</c:v>
                </c:pt>
                <c:pt idx="1235">
                  <c:v>-1.9054942724170288E-4</c:v>
                </c:pt>
                <c:pt idx="1236">
                  <c:v>-1.9088024323829934E-4</c:v>
                </c:pt>
                <c:pt idx="1237">
                  <c:v>-1.9121105879691281E-4</c:v>
                </c:pt>
                <c:pt idx="1238">
                  <c:v>-1.9154187391765432E-4</c:v>
                </c:pt>
                <c:pt idx="1239">
                  <c:v>-1.918726886006349E-4</c:v>
                </c:pt>
                <c:pt idx="1240">
                  <c:v>-1.9220350284574351E-4</c:v>
                </c:pt>
                <c:pt idx="1241">
                  <c:v>-1.9253431665309118E-4</c:v>
                </c:pt>
                <c:pt idx="1242">
                  <c:v>-1.9286513002245587E-4</c:v>
                </c:pt>
                <c:pt idx="1243">
                  <c:v>-1.9319594295417065E-4</c:v>
                </c:pt>
                <c:pt idx="1244">
                  <c:v>-1.9352675544801346E-4</c:v>
                </c:pt>
                <c:pt idx="1245">
                  <c:v>-1.9385756750387329E-4</c:v>
                </c:pt>
                <c:pt idx="1246">
                  <c:v>-1.9418837912208321E-4</c:v>
                </c:pt>
                <c:pt idx="1247">
                  <c:v>-1.9451919030242116E-4</c:v>
                </c:pt>
                <c:pt idx="1248">
                  <c:v>-1.9485000104488715E-4</c:v>
                </c:pt>
                <c:pt idx="1249">
                  <c:v>-1.9518081134959221E-4</c:v>
                </c:pt>
                <c:pt idx="1250">
                  <c:v>-1.9551162121631428E-4</c:v>
                </c:pt>
                <c:pt idx="1251">
                  <c:v>-1.9584243064527541E-4</c:v>
                </c:pt>
                <c:pt idx="1252">
                  <c:v>-1.961732396364756E-4</c:v>
                </c:pt>
                <c:pt idx="1253">
                  <c:v>-1.9650404818991486E-4</c:v>
                </c:pt>
                <c:pt idx="1254">
                  <c:v>-1.9683485630548215E-4</c:v>
                </c:pt>
                <c:pt idx="1255">
                  <c:v>-1.9716566398306646E-4</c:v>
                </c:pt>
                <c:pt idx="1256">
                  <c:v>-1.9749647122300085E-4</c:v>
                </c:pt>
                <c:pt idx="1257">
                  <c:v>-1.9757917300564521E-4</c:v>
                </c:pt>
                <c:pt idx="1258">
                  <c:v>-1.9766187476086706E-4</c:v>
                </c:pt>
                <c:pt idx="1259">
                  <c:v>-1.977445764886664E-4</c:v>
                </c:pt>
                <c:pt idx="1260">
                  <c:v>-1.9782727818926527E-4</c:v>
                </c:pt>
                <c:pt idx="1261">
                  <c:v>1.9782727818915425E-4</c:v>
                </c:pt>
              </c:numCache>
            </c:numRef>
          </c:yVal>
          <c:smooth val="1"/>
        </c:ser>
        <c:dLbls>
          <c:showLegendKey val="0"/>
          <c:showVal val="0"/>
          <c:showCatName val="0"/>
          <c:showSerName val="0"/>
          <c:showPercent val="0"/>
          <c:showBubbleSize val="0"/>
        </c:dLbls>
        <c:axId val="65720256"/>
        <c:axId val="65720832"/>
      </c:scatterChart>
      <c:valAx>
        <c:axId val="65720256"/>
        <c:scaling>
          <c:orientation val="minMax"/>
        </c:scaling>
        <c:delete val="0"/>
        <c:axPos val="b"/>
        <c:title>
          <c:tx>
            <c:rich>
              <a:bodyPr/>
              <a:lstStyle/>
              <a:p>
                <a:pPr>
                  <a:defRPr sz="1600" b="0">
                    <a:latin typeface="Comic Sans MS" panose="030F0702030302020204" pitchFamily="66" charset="0"/>
                  </a:defRPr>
                </a:pPr>
                <a:r>
                  <a:rPr lang="en-US" sz="1600" b="0" dirty="0" smtClean="0">
                    <a:latin typeface="Comic Sans MS" panose="030F0702030302020204" pitchFamily="66" charset="0"/>
                  </a:rPr>
                  <a:t>Azimuth</a:t>
                </a:r>
                <a:r>
                  <a:rPr lang="ru-RU" sz="1600" b="0" dirty="0" smtClean="0">
                    <a:latin typeface="Comic Sans MS" panose="030F0702030302020204" pitchFamily="66" charset="0"/>
                  </a:rPr>
                  <a:t> </a:t>
                </a:r>
                <a:r>
                  <a:rPr lang="en-US" sz="1600" b="0" dirty="0">
                    <a:latin typeface="Comic Sans MS" panose="030F0702030302020204" pitchFamily="66" charset="0"/>
                  </a:rPr>
                  <a:t>S </a:t>
                </a:r>
                <a:r>
                  <a:rPr lang="en-US" sz="1600" b="0" dirty="0" smtClean="0">
                    <a:latin typeface="Comic Sans MS" panose="030F0702030302020204" pitchFamily="66" charset="0"/>
                  </a:rPr>
                  <a:t>[m]</a:t>
                </a:r>
                <a:endParaRPr lang="ru-RU" sz="1600" b="0" dirty="0">
                  <a:latin typeface="Comic Sans MS" panose="030F0702030302020204" pitchFamily="66" charset="0"/>
                </a:endParaRPr>
              </a:p>
            </c:rich>
          </c:tx>
          <c:layout/>
          <c:overlay val="0"/>
        </c:title>
        <c:numFmt formatCode="General" sourceLinked="1"/>
        <c:majorTickMark val="out"/>
        <c:minorTickMark val="none"/>
        <c:tickLblPos val="nextTo"/>
        <c:spPr>
          <a:ln w="12700">
            <a:solidFill>
              <a:schemeClr val="tx1"/>
            </a:solidFill>
          </a:ln>
        </c:spPr>
        <c:txPr>
          <a:bodyPr/>
          <a:lstStyle/>
          <a:p>
            <a:pPr>
              <a:defRPr sz="1200" b="1">
                <a:latin typeface="Arial" panose="020B0604020202020204" pitchFamily="34" charset="0"/>
                <a:cs typeface="Arial" panose="020B0604020202020204" pitchFamily="34" charset="0"/>
              </a:defRPr>
            </a:pPr>
            <a:endParaRPr lang="ru-RU"/>
          </a:p>
        </c:txPr>
        <c:crossAx val="65720832"/>
        <c:crosses val="autoZero"/>
        <c:crossBetween val="midCat"/>
      </c:valAx>
      <c:valAx>
        <c:axId val="65720832"/>
        <c:scaling>
          <c:orientation val="minMax"/>
        </c:scaling>
        <c:delete val="0"/>
        <c:axPos val="l"/>
        <c:majorGridlines>
          <c:spPr>
            <a:ln>
              <a:solidFill>
                <a:schemeClr val="bg1">
                  <a:lumMod val="85000"/>
                </a:schemeClr>
              </a:solidFill>
              <a:prstDash val="lgDash"/>
            </a:ln>
          </c:spPr>
        </c:majorGridlines>
        <c:title>
          <c:tx>
            <c:rich>
              <a:bodyPr rot="-5400000" vert="horz"/>
              <a:lstStyle/>
              <a:p>
                <a:pPr>
                  <a:defRPr sz="1800" b="1"/>
                </a:pPr>
                <a:r>
                  <a:rPr lang="en-US" sz="1800" b="1" i="1"/>
                  <a:t>f</a:t>
                </a:r>
                <a:endParaRPr lang="ru-RU" sz="1800" b="1" i="1"/>
              </a:p>
            </c:rich>
          </c:tx>
          <c:layout/>
          <c:overlay val="0"/>
        </c:title>
        <c:numFmt formatCode="General" sourceLinked="0"/>
        <c:majorTickMark val="out"/>
        <c:minorTickMark val="none"/>
        <c:tickLblPos val="nextTo"/>
        <c:spPr>
          <a:ln w="12700">
            <a:solidFill>
              <a:schemeClr val="tx1"/>
            </a:solidFill>
          </a:ln>
        </c:spPr>
        <c:txPr>
          <a:bodyPr/>
          <a:lstStyle/>
          <a:p>
            <a:pPr>
              <a:defRPr sz="1200" b="1">
                <a:latin typeface="Arial" panose="020B0604020202020204" pitchFamily="34" charset="0"/>
                <a:cs typeface="Arial" panose="020B0604020202020204" pitchFamily="34" charset="0"/>
              </a:defRPr>
            </a:pPr>
            <a:endParaRPr lang="ru-RU"/>
          </a:p>
        </c:txPr>
        <c:crossAx val="65720256"/>
        <c:crosses val="autoZero"/>
        <c:crossBetween val="midCat"/>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113752027680889E-2"/>
          <c:y val="3.7429465703283052E-2"/>
          <c:w val="0.88037873249928622"/>
          <c:h val="0.80455406609631341"/>
        </c:manualLayout>
      </c:layout>
      <c:scatterChart>
        <c:scatterStyle val="smoothMarker"/>
        <c:varyColors val="0"/>
        <c:ser>
          <c:idx val="0"/>
          <c:order val="0"/>
          <c:xVal>
            <c:numRef>
              <c:f>Лист1!$A$2:$A$81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Лист1!$C$2:$C$81</c:f>
              <c:numCache>
                <c:formatCode>General</c:formatCode>
                <c:ptCount val="80"/>
                <c:pt idx="0">
                  <c:v>7.3508264462809922</c:v>
                </c:pt>
                <c:pt idx="1">
                  <c:v>2.3502975206611572</c:v>
                </c:pt>
                <c:pt idx="2">
                  <c:v>6.3365289256198354</c:v>
                </c:pt>
                <c:pt idx="3">
                  <c:v>2.486404958677686</c:v>
                </c:pt>
                <c:pt idx="4">
                  <c:v>5.88202479338843</c:v>
                </c:pt>
                <c:pt idx="5">
                  <c:v>2.5768801652892561</c:v>
                </c:pt>
                <c:pt idx="6">
                  <c:v>5.6149586776859506</c:v>
                </c:pt>
                <c:pt idx="7">
                  <c:v>2.6424834710743803</c:v>
                </c:pt>
                <c:pt idx="8">
                  <c:v>5.4366115702479343</c:v>
                </c:pt>
                <c:pt idx="9">
                  <c:v>2.6926280991735538</c:v>
                </c:pt>
                <c:pt idx="10">
                  <c:v>5.3081818181818186</c:v>
                </c:pt>
                <c:pt idx="11">
                  <c:v>2.7323595041322313</c:v>
                </c:pt>
                <c:pt idx="12">
                  <c:v>5.2109504132231406</c:v>
                </c:pt>
                <c:pt idx="13">
                  <c:v>2.7646652892561985</c:v>
                </c:pt>
                <c:pt idx="14">
                  <c:v>5.1346694214876036</c:v>
                </c:pt>
                <c:pt idx="15">
                  <c:v>2.7914586776859509</c:v>
                </c:pt>
                <c:pt idx="16">
                  <c:v>5.0732644628099175</c:v>
                </c:pt>
                <c:pt idx="17">
                  <c:v>2.8140165289256198</c:v>
                </c:pt>
                <c:pt idx="18">
                  <c:v>5.0228099173553717</c:v>
                </c:pt>
                <c:pt idx="19">
                  <c:v>2.8332396694214879</c:v>
                </c:pt>
                <c:pt idx="20">
                  <c:v>4.9806611570247936</c:v>
                </c:pt>
                <c:pt idx="21">
                  <c:v>2.849797520661157</c:v>
                </c:pt>
                <c:pt idx="22">
                  <c:v>4.9450000000000003</c:v>
                </c:pt>
                <c:pt idx="23">
                  <c:v>2.8641694214876035</c:v>
                </c:pt>
                <c:pt idx="24">
                  <c:v>4.9145041322314054</c:v>
                </c:pt>
                <c:pt idx="25">
                  <c:v>2.8767355371900831</c:v>
                </c:pt>
                <c:pt idx="26">
                  <c:v>4.8881818181818186</c:v>
                </c:pt>
                <c:pt idx="27">
                  <c:v>2.8877892561983476</c:v>
                </c:pt>
                <c:pt idx="28">
                  <c:v>4.8652892561983476</c:v>
                </c:pt>
                <c:pt idx="29">
                  <c:v>2.8975619834710749</c:v>
                </c:pt>
                <c:pt idx="30">
                  <c:v>4.8452479338842975</c:v>
                </c:pt>
                <c:pt idx="31">
                  <c:v>2.9062438016528929</c:v>
                </c:pt>
                <c:pt idx="32">
                  <c:v>4.8276033057851242</c:v>
                </c:pt>
                <c:pt idx="33">
                  <c:v>2.9139834710743804</c:v>
                </c:pt>
                <c:pt idx="34">
                  <c:v>4.811983471074381</c:v>
                </c:pt>
                <c:pt idx="35">
                  <c:v>2.920917355371901</c:v>
                </c:pt>
                <c:pt idx="36">
                  <c:v>4.7980991735537186</c:v>
                </c:pt>
                <c:pt idx="37">
                  <c:v>2.9271363636363641</c:v>
                </c:pt>
                <c:pt idx="38">
                  <c:v>4.7857438016528926</c:v>
                </c:pt>
                <c:pt idx="39">
                  <c:v>2.932723140495868</c:v>
                </c:pt>
                <c:pt idx="40">
                  <c:v>4.7746694214876033</c:v>
                </c:pt>
                <c:pt idx="41">
                  <c:v>2.9377685950413226</c:v>
                </c:pt>
                <c:pt idx="42">
                  <c:v>4.7647520661157028</c:v>
                </c:pt>
                <c:pt idx="43">
                  <c:v>2.9423223140495867</c:v>
                </c:pt>
                <c:pt idx="44">
                  <c:v>4.7558264462809916</c:v>
                </c:pt>
                <c:pt idx="45">
                  <c:v>2.946446280991736</c:v>
                </c:pt>
                <c:pt idx="46">
                  <c:v>4.7477685950413226</c:v>
                </c:pt>
                <c:pt idx="47">
                  <c:v>2.9501900826446286</c:v>
                </c:pt>
                <c:pt idx="48">
                  <c:v>4.7404958677685949</c:v>
                </c:pt>
                <c:pt idx="49">
                  <c:v>2.9535867768595043</c:v>
                </c:pt>
                <c:pt idx="50">
                  <c:v>4.7339256198347108</c:v>
                </c:pt>
                <c:pt idx="51">
                  <c:v>2.9566694214876033</c:v>
                </c:pt>
                <c:pt idx="52">
                  <c:v>4.7279752066115712</c:v>
                </c:pt>
                <c:pt idx="53">
                  <c:v>2.9594752066115708</c:v>
                </c:pt>
                <c:pt idx="54">
                  <c:v>4.722561983471075</c:v>
                </c:pt>
                <c:pt idx="55">
                  <c:v>2.9620371900826448</c:v>
                </c:pt>
                <c:pt idx="56">
                  <c:v>4.7176446280991735</c:v>
                </c:pt>
                <c:pt idx="57">
                  <c:v>2.9643719008264466</c:v>
                </c:pt>
                <c:pt idx="58">
                  <c:v>4.7131404958677692</c:v>
                </c:pt>
                <c:pt idx="59">
                  <c:v>2.9665165289256201</c:v>
                </c:pt>
                <c:pt idx="60">
                  <c:v>4.7090495867768603</c:v>
                </c:pt>
                <c:pt idx="61">
                  <c:v>2.9684710743801657</c:v>
                </c:pt>
                <c:pt idx="62">
                  <c:v>4.7053305785123971</c:v>
                </c:pt>
                <c:pt idx="63">
                  <c:v>2.9702561983471076</c:v>
                </c:pt>
                <c:pt idx="64">
                  <c:v>4.7019008264462814</c:v>
                </c:pt>
                <c:pt idx="65">
                  <c:v>2.971900826446281</c:v>
                </c:pt>
                <c:pt idx="66">
                  <c:v>4.6988016528925627</c:v>
                </c:pt>
                <c:pt idx="67">
                  <c:v>2.9733925619834713</c:v>
                </c:pt>
                <c:pt idx="68">
                  <c:v>4.6959504132231409</c:v>
                </c:pt>
                <c:pt idx="69">
                  <c:v>2.9747685950413225</c:v>
                </c:pt>
                <c:pt idx="70">
                  <c:v>4.6933471074380169</c:v>
                </c:pt>
                <c:pt idx="71">
                  <c:v>2.9760289256198349</c:v>
                </c:pt>
                <c:pt idx="72">
                  <c:v>4.690950413223141</c:v>
                </c:pt>
                <c:pt idx="73">
                  <c:v>2.9771859504132232</c:v>
                </c:pt>
                <c:pt idx="74">
                  <c:v>4.6887603305785133</c:v>
                </c:pt>
                <c:pt idx="75">
                  <c:v>2.978247933884298</c:v>
                </c:pt>
                <c:pt idx="76">
                  <c:v>4.6867355371900832</c:v>
                </c:pt>
                <c:pt idx="77">
                  <c:v>2.9792314049586781</c:v>
                </c:pt>
                <c:pt idx="78">
                  <c:v>4.6848760330578516</c:v>
                </c:pt>
                <c:pt idx="79">
                  <c:v>2.980136363636364</c:v>
                </c:pt>
              </c:numCache>
            </c:numRef>
          </c:yVal>
          <c:smooth val="1"/>
        </c:ser>
        <c:ser>
          <c:idx val="1"/>
          <c:order val="1"/>
          <c:tx>
            <c:v>Length ratio (SR+BS+PW)/SR --&gt; 3.9</c:v>
          </c:tx>
          <c:spPr>
            <a:ln>
              <a:noFill/>
            </a:ln>
          </c:spPr>
          <c:marker>
            <c:symbol val="dot"/>
            <c:size val="10"/>
            <c:spPr>
              <a:solidFill>
                <a:srgbClr val="FF0000"/>
              </a:solidFill>
              <a:ln>
                <a:solidFill>
                  <a:srgbClr val="FF0000"/>
                </a:solidFill>
              </a:ln>
            </c:spPr>
          </c:marker>
          <c:xVal>
            <c:numRef>
              <c:f>Лист1!$A$2:$A$81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Лист1!$D$3:$D$81</c:f>
              <c:numCache>
                <c:formatCode>General</c:formatCode>
                <c:ptCount val="79"/>
                <c:pt idx="0">
                  <c:v>4.8505619834710743</c:v>
                </c:pt>
                <c:pt idx="1">
                  <c:v>4.3434132231404963</c:v>
                </c:pt>
                <c:pt idx="2">
                  <c:v>4.4114669421487607</c:v>
                </c:pt>
                <c:pt idx="3">
                  <c:v>4.1842148760330584</c:v>
                </c:pt>
                <c:pt idx="4">
                  <c:v>4.2294524793388426</c:v>
                </c:pt>
                <c:pt idx="5">
                  <c:v>4.0959194214876034</c:v>
                </c:pt>
                <c:pt idx="6">
                  <c:v>4.1287210743801657</c:v>
                </c:pt>
                <c:pt idx="7">
                  <c:v>4.0395475206611575</c:v>
                </c:pt>
                <c:pt idx="8">
                  <c:v>4.0646198347107436</c:v>
                </c:pt>
                <c:pt idx="9">
                  <c:v>4.0004049586776862</c:v>
                </c:pt>
                <c:pt idx="10">
                  <c:v>4.0202706611570251</c:v>
                </c:pt>
                <c:pt idx="11">
                  <c:v>3.9716549586776857</c:v>
                </c:pt>
                <c:pt idx="12">
                  <c:v>3.9878078512396695</c:v>
                </c:pt>
                <c:pt idx="13">
                  <c:v>3.9496673553719011</c:v>
                </c:pt>
                <c:pt idx="14">
                  <c:v>3.9630640495867775</c:v>
                </c:pt>
                <c:pt idx="15">
                  <c:v>3.9323615702479344</c:v>
                </c:pt>
                <c:pt idx="16">
                  <c:v>3.9436404958677684</c:v>
                </c:pt>
                <c:pt idx="17">
                  <c:v>3.9184132231404956</c:v>
                </c:pt>
                <c:pt idx="18">
                  <c:v>3.9280247933884298</c:v>
                </c:pt>
                <c:pt idx="19">
                  <c:v>3.9069504132231407</c:v>
                </c:pt>
                <c:pt idx="20">
                  <c:v>3.9152293388429751</c:v>
                </c:pt>
                <c:pt idx="21">
                  <c:v>3.8973987603305789</c:v>
                </c:pt>
                <c:pt idx="22">
                  <c:v>3.9045847107438019</c:v>
                </c:pt>
                <c:pt idx="23">
                  <c:v>3.8893367768595044</c:v>
                </c:pt>
                <c:pt idx="24">
                  <c:v>3.895619834710744</c:v>
                </c:pt>
                <c:pt idx="25">
                  <c:v>3.8824586776859507</c:v>
                </c:pt>
                <c:pt idx="26">
                  <c:v>3.8879855371900831</c:v>
                </c:pt>
                <c:pt idx="27">
                  <c:v>3.8765392561983476</c:v>
                </c:pt>
                <c:pt idx="28">
                  <c:v>3.8814256198347112</c:v>
                </c:pt>
                <c:pt idx="29">
                  <c:v>3.8714049586776862</c:v>
                </c:pt>
                <c:pt idx="30">
                  <c:v>3.875745867768595</c:v>
                </c:pt>
                <c:pt idx="31">
                  <c:v>3.8669235537190083</c:v>
                </c:pt>
                <c:pt idx="32">
                  <c:v>3.8707933884297523</c:v>
                </c:pt>
                <c:pt idx="33">
                  <c:v>3.8629834710743807</c:v>
                </c:pt>
                <c:pt idx="34">
                  <c:v>3.866450413223141</c:v>
                </c:pt>
                <c:pt idx="35">
                  <c:v>3.8595082644628098</c:v>
                </c:pt>
                <c:pt idx="36">
                  <c:v>3.8626177685950411</c:v>
                </c:pt>
                <c:pt idx="37">
                  <c:v>3.8564400826446281</c:v>
                </c:pt>
                <c:pt idx="38">
                  <c:v>3.8592334710743801</c:v>
                </c:pt>
                <c:pt idx="39">
                  <c:v>3.8536962809917359</c:v>
                </c:pt>
                <c:pt idx="40">
                  <c:v>3.8562190082644632</c:v>
                </c:pt>
                <c:pt idx="41">
                  <c:v>3.8512603305785129</c:v>
                </c:pt>
                <c:pt idx="42">
                  <c:v>3.8535371900826449</c:v>
                </c:pt>
                <c:pt idx="43">
                  <c:v>3.8490743801652894</c:v>
                </c:pt>
                <c:pt idx="44">
                  <c:v>3.851136363636364</c:v>
                </c:pt>
                <c:pt idx="45">
                  <c:v>3.8471074380165291</c:v>
                </c:pt>
                <c:pt idx="46">
                  <c:v>3.8489793388429758</c:v>
                </c:pt>
                <c:pt idx="47">
                  <c:v>3.8453429752066119</c:v>
                </c:pt>
                <c:pt idx="48">
                  <c:v>3.8470413223140496</c:v>
                </c:pt>
                <c:pt idx="49">
                  <c:v>3.8437561983471076</c:v>
                </c:pt>
                <c:pt idx="50">
                  <c:v>3.8452975206611573</c:v>
                </c:pt>
                <c:pt idx="51">
                  <c:v>3.8423223140495875</c:v>
                </c:pt>
                <c:pt idx="52">
                  <c:v>3.843725206611571</c:v>
                </c:pt>
                <c:pt idx="53">
                  <c:v>3.8410185950413229</c:v>
                </c:pt>
                <c:pt idx="54">
                  <c:v>3.8422995867768597</c:v>
                </c:pt>
                <c:pt idx="55">
                  <c:v>3.8398409090909089</c:v>
                </c:pt>
                <c:pt idx="56">
                  <c:v>3.8410082644628103</c:v>
                </c:pt>
                <c:pt idx="57">
                  <c:v>3.8387561983471077</c:v>
                </c:pt>
                <c:pt idx="58">
                  <c:v>3.8398285123966946</c:v>
                </c:pt>
                <c:pt idx="59">
                  <c:v>3.8377830578512402</c:v>
                </c:pt>
                <c:pt idx="60">
                  <c:v>3.8387603305785127</c:v>
                </c:pt>
                <c:pt idx="61">
                  <c:v>3.8369008264462812</c:v>
                </c:pt>
                <c:pt idx="62">
                  <c:v>3.8377933884297524</c:v>
                </c:pt>
                <c:pt idx="63">
                  <c:v>3.8360785123966945</c:v>
                </c:pt>
                <c:pt idx="64">
                  <c:v>3.8369008264462812</c:v>
                </c:pt>
                <c:pt idx="65">
                  <c:v>3.8353512396694218</c:v>
                </c:pt>
                <c:pt idx="66">
                  <c:v>3.8360971074380172</c:v>
                </c:pt>
                <c:pt idx="67">
                  <c:v>3.8346714876033063</c:v>
                </c:pt>
                <c:pt idx="68">
                  <c:v>3.8353595041322315</c:v>
                </c:pt>
                <c:pt idx="69">
                  <c:v>3.8340578512396695</c:v>
                </c:pt>
                <c:pt idx="70">
                  <c:v>3.8346880165289257</c:v>
                </c:pt>
                <c:pt idx="71">
                  <c:v>3.8334896694214882</c:v>
                </c:pt>
                <c:pt idx="72">
                  <c:v>3.8340681818181821</c:v>
                </c:pt>
                <c:pt idx="73">
                  <c:v>3.8329731404958682</c:v>
                </c:pt>
                <c:pt idx="74">
                  <c:v>3.8335041322314058</c:v>
                </c:pt>
                <c:pt idx="75">
                  <c:v>3.8324917355371904</c:v>
                </c:pt>
                <c:pt idx="76">
                  <c:v>3.8329834710743809</c:v>
                </c:pt>
                <c:pt idx="77">
                  <c:v>3.8320537190082646</c:v>
                </c:pt>
                <c:pt idx="78">
                  <c:v>3.832506198347108</c:v>
                </c:pt>
              </c:numCache>
            </c:numRef>
          </c:yVal>
          <c:smooth val="1"/>
        </c:ser>
        <c:ser>
          <c:idx val="2"/>
          <c:order val="2"/>
          <c:tx>
            <c:v>Length (spread) ratio (SR+BS)/SR = 2.62</c:v>
          </c:tx>
          <c:spPr>
            <a:ln>
              <a:noFill/>
            </a:ln>
          </c:spPr>
          <c:marker>
            <c:symbol val="dot"/>
            <c:size val="10"/>
            <c:spPr>
              <a:solidFill>
                <a:srgbClr val="008000"/>
              </a:solidFill>
              <a:ln>
                <a:solidFill>
                  <a:srgbClr val="008000"/>
                </a:solidFill>
              </a:ln>
            </c:spPr>
          </c:marker>
          <c:xVal>
            <c:numRef>
              <c:f>Лист1!$A$2:$A$81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Лист1!$E$2:$E$81</c:f>
              <c:numCache>
                <c:formatCode>General</c:formatCode>
                <c:ptCount val="80"/>
                <c:pt idx="0">
                  <c:v>2.62</c:v>
                </c:pt>
                <c:pt idx="1">
                  <c:v>2.62</c:v>
                </c:pt>
                <c:pt idx="2">
                  <c:v>2.62</c:v>
                </c:pt>
                <c:pt idx="3">
                  <c:v>2.62</c:v>
                </c:pt>
                <c:pt idx="4">
                  <c:v>2.62</c:v>
                </c:pt>
                <c:pt idx="5">
                  <c:v>2.62</c:v>
                </c:pt>
                <c:pt idx="6">
                  <c:v>2.62</c:v>
                </c:pt>
                <c:pt idx="7">
                  <c:v>2.62</c:v>
                </c:pt>
                <c:pt idx="8">
                  <c:v>2.62</c:v>
                </c:pt>
                <c:pt idx="9">
                  <c:v>2.62</c:v>
                </c:pt>
                <c:pt idx="10">
                  <c:v>2.62</c:v>
                </c:pt>
                <c:pt idx="11">
                  <c:v>2.62</c:v>
                </c:pt>
                <c:pt idx="12">
                  <c:v>2.62</c:v>
                </c:pt>
                <c:pt idx="13">
                  <c:v>2.62</c:v>
                </c:pt>
                <c:pt idx="14">
                  <c:v>2.62</c:v>
                </c:pt>
                <c:pt idx="15">
                  <c:v>2.62</c:v>
                </c:pt>
                <c:pt idx="16">
                  <c:v>2.62</c:v>
                </c:pt>
                <c:pt idx="17">
                  <c:v>2.62</c:v>
                </c:pt>
                <c:pt idx="18">
                  <c:v>2.62</c:v>
                </c:pt>
                <c:pt idx="19">
                  <c:v>2.62</c:v>
                </c:pt>
                <c:pt idx="20">
                  <c:v>2.62</c:v>
                </c:pt>
                <c:pt idx="21">
                  <c:v>2.62</c:v>
                </c:pt>
                <c:pt idx="22">
                  <c:v>2.62</c:v>
                </c:pt>
                <c:pt idx="23">
                  <c:v>2.62</c:v>
                </c:pt>
                <c:pt idx="24">
                  <c:v>2.62</c:v>
                </c:pt>
                <c:pt idx="25">
                  <c:v>2.62</c:v>
                </c:pt>
                <c:pt idx="26">
                  <c:v>2.62</c:v>
                </c:pt>
                <c:pt idx="27">
                  <c:v>2.62</c:v>
                </c:pt>
                <c:pt idx="28">
                  <c:v>2.62</c:v>
                </c:pt>
                <c:pt idx="29">
                  <c:v>2.62</c:v>
                </c:pt>
                <c:pt idx="30">
                  <c:v>2.62</c:v>
                </c:pt>
                <c:pt idx="31">
                  <c:v>2.62</c:v>
                </c:pt>
                <c:pt idx="32">
                  <c:v>2.62</c:v>
                </c:pt>
                <c:pt idx="33">
                  <c:v>2.62</c:v>
                </c:pt>
                <c:pt idx="34">
                  <c:v>2.62</c:v>
                </c:pt>
                <c:pt idx="35">
                  <c:v>2.62</c:v>
                </c:pt>
                <c:pt idx="36">
                  <c:v>2.62</c:v>
                </c:pt>
                <c:pt idx="37">
                  <c:v>2.62</c:v>
                </c:pt>
                <c:pt idx="38">
                  <c:v>2.62</c:v>
                </c:pt>
                <c:pt idx="39">
                  <c:v>2.62</c:v>
                </c:pt>
                <c:pt idx="40">
                  <c:v>2.62</c:v>
                </c:pt>
                <c:pt idx="41">
                  <c:v>2.62</c:v>
                </c:pt>
                <c:pt idx="42">
                  <c:v>2.62</c:v>
                </c:pt>
                <c:pt idx="43">
                  <c:v>2.62</c:v>
                </c:pt>
                <c:pt idx="44">
                  <c:v>2.62</c:v>
                </c:pt>
                <c:pt idx="45">
                  <c:v>2.62</c:v>
                </c:pt>
                <c:pt idx="46">
                  <c:v>2.62</c:v>
                </c:pt>
                <c:pt idx="47">
                  <c:v>2.62</c:v>
                </c:pt>
                <c:pt idx="48">
                  <c:v>2.62</c:v>
                </c:pt>
                <c:pt idx="49">
                  <c:v>2.62</c:v>
                </c:pt>
                <c:pt idx="50">
                  <c:v>2.62</c:v>
                </c:pt>
                <c:pt idx="51">
                  <c:v>2.62</c:v>
                </c:pt>
                <c:pt idx="52">
                  <c:v>2.62</c:v>
                </c:pt>
                <c:pt idx="53">
                  <c:v>2.62</c:v>
                </c:pt>
                <c:pt idx="54">
                  <c:v>2.62</c:v>
                </c:pt>
                <c:pt idx="55">
                  <c:v>2.62</c:v>
                </c:pt>
                <c:pt idx="56">
                  <c:v>2.62</c:v>
                </c:pt>
                <c:pt idx="57">
                  <c:v>2.62</c:v>
                </c:pt>
                <c:pt idx="58">
                  <c:v>2.62</c:v>
                </c:pt>
                <c:pt idx="59">
                  <c:v>2.62</c:v>
                </c:pt>
                <c:pt idx="60">
                  <c:v>2.62</c:v>
                </c:pt>
                <c:pt idx="61">
                  <c:v>2.62</c:v>
                </c:pt>
                <c:pt idx="62">
                  <c:v>2.62</c:v>
                </c:pt>
                <c:pt idx="63">
                  <c:v>2.62</c:v>
                </c:pt>
                <c:pt idx="64">
                  <c:v>2.62</c:v>
                </c:pt>
                <c:pt idx="65">
                  <c:v>2.62</c:v>
                </c:pt>
                <c:pt idx="66">
                  <c:v>2.62</c:v>
                </c:pt>
                <c:pt idx="67">
                  <c:v>2.62</c:v>
                </c:pt>
                <c:pt idx="68">
                  <c:v>2.62</c:v>
                </c:pt>
                <c:pt idx="69">
                  <c:v>2.62</c:v>
                </c:pt>
                <c:pt idx="70">
                  <c:v>2.62</c:v>
                </c:pt>
                <c:pt idx="71">
                  <c:v>2.62</c:v>
                </c:pt>
                <c:pt idx="72">
                  <c:v>2.62</c:v>
                </c:pt>
                <c:pt idx="73">
                  <c:v>2.62</c:v>
                </c:pt>
                <c:pt idx="74">
                  <c:v>2.62</c:v>
                </c:pt>
                <c:pt idx="75">
                  <c:v>2.62</c:v>
                </c:pt>
                <c:pt idx="76">
                  <c:v>2.62</c:v>
                </c:pt>
                <c:pt idx="77">
                  <c:v>2.62</c:v>
                </c:pt>
                <c:pt idx="78">
                  <c:v>2.62</c:v>
                </c:pt>
                <c:pt idx="79">
                  <c:v>2.62</c:v>
                </c:pt>
              </c:numCache>
            </c:numRef>
          </c:yVal>
          <c:smooth val="1"/>
        </c:ser>
        <c:ser>
          <c:idx val="3"/>
          <c:order val="3"/>
          <c:tx>
            <c:v>Length ratio (SR+PW)/SR = 2.1</c:v>
          </c:tx>
          <c:spPr>
            <a:ln>
              <a:noFill/>
            </a:ln>
          </c:spPr>
          <c:marker>
            <c:symbol val="dot"/>
            <c:size val="10"/>
            <c:spPr>
              <a:solidFill>
                <a:srgbClr val="660033"/>
              </a:solidFill>
              <a:ln>
                <a:solidFill>
                  <a:srgbClr val="660033"/>
                </a:solidFill>
              </a:ln>
            </c:spPr>
          </c:marker>
          <c:xVal>
            <c:numRef>
              <c:f>Лист1!$A$2:$A$81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Лист1!$F$2:$F$81</c:f>
              <c:numCache>
                <c:formatCode>General</c:formatCode>
                <c:ptCount val="80"/>
                <c:pt idx="0">
                  <c:v>2.1</c:v>
                </c:pt>
                <c:pt idx="1">
                  <c:v>2.1</c:v>
                </c:pt>
                <c:pt idx="2">
                  <c:v>2.1</c:v>
                </c:pt>
                <c:pt idx="3">
                  <c:v>2.1</c:v>
                </c:pt>
                <c:pt idx="4">
                  <c:v>2.1</c:v>
                </c:pt>
                <c:pt idx="5">
                  <c:v>2.1</c:v>
                </c:pt>
                <c:pt idx="6">
                  <c:v>2.1</c:v>
                </c:pt>
                <c:pt idx="7">
                  <c:v>2.1</c:v>
                </c:pt>
                <c:pt idx="8">
                  <c:v>2.1</c:v>
                </c:pt>
                <c:pt idx="9">
                  <c:v>2.1</c:v>
                </c:pt>
                <c:pt idx="10">
                  <c:v>2.1</c:v>
                </c:pt>
                <c:pt idx="11">
                  <c:v>2.1</c:v>
                </c:pt>
                <c:pt idx="12">
                  <c:v>2.1</c:v>
                </c:pt>
                <c:pt idx="13">
                  <c:v>2.1</c:v>
                </c:pt>
                <c:pt idx="14">
                  <c:v>2.1</c:v>
                </c:pt>
                <c:pt idx="15">
                  <c:v>2.1</c:v>
                </c:pt>
                <c:pt idx="16">
                  <c:v>2.1</c:v>
                </c:pt>
                <c:pt idx="17">
                  <c:v>2.1</c:v>
                </c:pt>
                <c:pt idx="18">
                  <c:v>2.1</c:v>
                </c:pt>
                <c:pt idx="19">
                  <c:v>2.1</c:v>
                </c:pt>
                <c:pt idx="20">
                  <c:v>2.1</c:v>
                </c:pt>
                <c:pt idx="21">
                  <c:v>2.1</c:v>
                </c:pt>
                <c:pt idx="22">
                  <c:v>2.1</c:v>
                </c:pt>
                <c:pt idx="23">
                  <c:v>2.1</c:v>
                </c:pt>
                <c:pt idx="24">
                  <c:v>2.1</c:v>
                </c:pt>
                <c:pt idx="25">
                  <c:v>2.1</c:v>
                </c:pt>
                <c:pt idx="26">
                  <c:v>2.1</c:v>
                </c:pt>
                <c:pt idx="27">
                  <c:v>2.1</c:v>
                </c:pt>
                <c:pt idx="28">
                  <c:v>2.1</c:v>
                </c:pt>
                <c:pt idx="29">
                  <c:v>2.1</c:v>
                </c:pt>
                <c:pt idx="30">
                  <c:v>2.1</c:v>
                </c:pt>
                <c:pt idx="31">
                  <c:v>2.1</c:v>
                </c:pt>
                <c:pt idx="32">
                  <c:v>2.1</c:v>
                </c:pt>
                <c:pt idx="33">
                  <c:v>2.1</c:v>
                </c:pt>
                <c:pt idx="34">
                  <c:v>2.1</c:v>
                </c:pt>
                <c:pt idx="35">
                  <c:v>2.1</c:v>
                </c:pt>
                <c:pt idx="36">
                  <c:v>2.1</c:v>
                </c:pt>
                <c:pt idx="37">
                  <c:v>2.1</c:v>
                </c:pt>
                <c:pt idx="38">
                  <c:v>2.1</c:v>
                </c:pt>
                <c:pt idx="39">
                  <c:v>2.1</c:v>
                </c:pt>
                <c:pt idx="40">
                  <c:v>2.1</c:v>
                </c:pt>
                <c:pt idx="41">
                  <c:v>2.1</c:v>
                </c:pt>
                <c:pt idx="42">
                  <c:v>2.1</c:v>
                </c:pt>
                <c:pt idx="43">
                  <c:v>2.1</c:v>
                </c:pt>
                <c:pt idx="44">
                  <c:v>2.1</c:v>
                </c:pt>
                <c:pt idx="45">
                  <c:v>2.1</c:v>
                </c:pt>
                <c:pt idx="46">
                  <c:v>2.1</c:v>
                </c:pt>
                <c:pt idx="47">
                  <c:v>2.1</c:v>
                </c:pt>
                <c:pt idx="48">
                  <c:v>2.1</c:v>
                </c:pt>
                <c:pt idx="49">
                  <c:v>2.1</c:v>
                </c:pt>
                <c:pt idx="50">
                  <c:v>2.1</c:v>
                </c:pt>
                <c:pt idx="51">
                  <c:v>2.1</c:v>
                </c:pt>
                <c:pt idx="52">
                  <c:v>2.1</c:v>
                </c:pt>
                <c:pt idx="53">
                  <c:v>2.1</c:v>
                </c:pt>
                <c:pt idx="54">
                  <c:v>2.1</c:v>
                </c:pt>
                <c:pt idx="55">
                  <c:v>2.1</c:v>
                </c:pt>
                <c:pt idx="56">
                  <c:v>2.1</c:v>
                </c:pt>
                <c:pt idx="57">
                  <c:v>2.1</c:v>
                </c:pt>
                <c:pt idx="58">
                  <c:v>2.1</c:v>
                </c:pt>
                <c:pt idx="59">
                  <c:v>2.1</c:v>
                </c:pt>
                <c:pt idx="60">
                  <c:v>2.1</c:v>
                </c:pt>
                <c:pt idx="61">
                  <c:v>2.1</c:v>
                </c:pt>
                <c:pt idx="62">
                  <c:v>2.1</c:v>
                </c:pt>
                <c:pt idx="63">
                  <c:v>2.1</c:v>
                </c:pt>
                <c:pt idx="64">
                  <c:v>2.1</c:v>
                </c:pt>
                <c:pt idx="65">
                  <c:v>2.1</c:v>
                </c:pt>
                <c:pt idx="66">
                  <c:v>2.1</c:v>
                </c:pt>
                <c:pt idx="67">
                  <c:v>2.1</c:v>
                </c:pt>
                <c:pt idx="68">
                  <c:v>2.1</c:v>
                </c:pt>
                <c:pt idx="69">
                  <c:v>2.1</c:v>
                </c:pt>
                <c:pt idx="70">
                  <c:v>2.1</c:v>
                </c:pt>
                <c:pt idx="71">
                  <c:v>2.1</c:v>
                </c:pt>
                <c:pt idx="72">
                  <c:v>2.1</c:v>
                </c:pt>
                <c:pt idx="73">
                  <c:v>2.1</c:v>
                </c:pt>
                <c:pt idx="74">
                  <c:v>2.1</c:v>
                </c:pt>
                <c:pt idx="75">
                  <c:v>2.1</c:v>
                </c:pt>
                <c:pt idx="76">
                  <c:v>2.1</c:v>
                </c:pt>
                <c:pt idx="77">
                  <c:v>2.1</c:v>
                </c:pt>
                <c:pt idx="78">
                  <c:v>2.1</c:v>
                </c:pt>
                <c:pt idx="79">
                  <c:v>2.1</c:v>
                </c:pt>
              </c:numCache>
            </c:numRef>
          </c:yVal>
          <c:smooth val="1"/>
        </c:ser>
        <c:ser>
          <c:idx val="4"/>
          <c:order val="4"/>
          <c:tx>
            <c:v>Length ratio (SR+BS+PW)/(SR+BS) --&gt; 1.5</c:v>
          </c:tx>
          <c:spPr>
            <a:ln>
              <a:noFill/>
            </a:ln>
          </c:spPr>
          <c:marker>
            <c:symbol val="dot"/>
            <c:size val="10"/>
            <c:spPr>
              <a:solidFill>
                <a:srgbClr val="FF6600"/>
              </a:solidFill>
              <a:ln>
                <a:solidFill>
                  <a:srgbClr val="FF6600"/>
                </a:solidFill>
              </a:ln>
            </c:spPr>
          </c:marker>
          <c:xVal>
            <c:numRef>
              <c:f>Лист1!$A$2:$A$81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Лист1!$G$2:$G$81</c:f>
              <c:numCache>
                <c:formatCode>General</c:formatCode>
                <c:ptCount val="80"/>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pt idx="34">
                  <c:v>1.5</c:v>
                </c:pt>
                <c:pt idx="35">
                  <c:v>1.5</c:v>
                </c:pt>
                <c:pt idx="36">
                  <c:v>1.5</c:v>
                </c:pt>
                <c:pt idx="37">
                  <c:v>1.5</c:v>
                </c:pt>
                <c:pt idx="38">
                  <c:v>1.5</c:v>
                </c:pt>
                <c:pt idx="39">
                  <c:v>1.5</c:v>
                </c:pt>
                <c:pt idx="40">
                  <c:v>1.5</c:v>
                </c:pt>
                <c:pt idx="41">
                  <c:v>1.5</c:v>
                </c:pt>
                <c:pt idx="42">
                  <c:v>1.5</c:v>
                </c:pt>
                <c:pt idx="43">
                  <c:v>1.5</c:v>
                </c:pt>
                <c:pt idx="44">
                  <c:v>1.5</c:v>
                </c:pt>
                <c:pt idx="45">
                  <c:v>1.5</c:v>
                </c:pt>
                <c:pt idx="46">
                  <c:v>1.5</c:v>
                </c:pt>
                <c:pt idx="47">
                  <c:v>1.5</c:v>
                </c:pt>
                <c:pt idx="48">
                  <c:v>1.5</c:v>
                </c:pt>
                <c:pt idx="49">
                  <c:v>1.5</c:v>
                </c:pt>
                <c:pt idx="50">
                  <c:v>1.5</c:v>
                </c:pt>
                <c:pt idx="51">
                  <c:v>1.5</c:v>
                </c:pt>
                <c:pt idx="52">
                  <c:v>1.5</c:v>
                </c:pt>
                <c:pt idx="53">
                  <c:v>1.5</c:v>
                </c:pt>
                <c:pt idx="54">
                  <c:v>1.5</c:v>
                </c:pt>
                <c:pt idx="55">
                  <c:v>1.5</c:v>
                </c:pt>
                <c:pt idx="56">
                  <c:v>1.5</c:v>
                </c:pt>
                <c:pt idx="57">
                  <c:v>1.5</c:v>
                </c:pt>
                <c:pt idx="58">
                  <c:v>1.5</c:v>
                </c:pt>
                <c:pt idx="59">
                  <c:v>1.5</c:v>
                </c:pt>
                <c:pt idx="60">
                  <c:v>1.5</c:v>
                </c:pt>
                <c:pt idx="61">
                  <c:v>1.5</c:v>
                </c:pt>
                <c:pt idx="62">
                  <c:v>1.5</c:v>
                </c:pt>
                <c:pt idx="63">
                  <c:v>1.5</c:v>
                </c:pt>
                <c:pt idx="64">
                  <c:v>1.5</c:v>
                </c:pt>
                <c:pt idx="65">
                  <c:v>1.5</c:v>
                </c:pt>
                <c:pt idx="66">
                  <c:v>1.5</c:v>
                </c:pt>
                <c:pt idx="67">
                  <c:v>1.5</c:v>
                </c:pt>
                <c:pt idx="68">
                  <c:v>1.5</c:v>
                </c:pt>
                <c:pt idx="69">
                  <c:v>1.5</c:v>
                </c:pt>
                <c:pt idx="70">
                  <c:v>1.5</c:v>
                </c:pt>
                <c:pt idx="71">
                  <c:v>1.5</c:v>
                </c:pt>
                <c:pt idx="72">
                  <c:v>1.5</c:v>
                </c:pt>
                <c:pt idx="73">
                  <c:v>1.5</c:v>
                </c:pt>
                <c:pt idx="74">
                  <c:v>1.5</c:v>
                </c:pt>
                <c:pt idx="75">
                  <c:v>1.5</c:v>
                </c:pt>
                <c:pt idx="76">
                  <c:v>1.5</c:v>
                </c:pt>
                <c:pt idx="77">
                  <c:v>1.5</c:v>
                </c:pt>
                <c:pt idx="78">
                  <c:v>1.5</c:v>
                </c:pt>
                <c:pt idx="79">
                  <c:v>1.5</c:v>
                </c:pt>
              </c:numCache>
            </c:numRef>
          </c:yVal>
          <c:smooth val="1"/>
        </c:ser>
        <c:ser>
          <c:idx val="5"/>
          <c:order val="5"/>
          <c:tx>
            <c:v>Spread ratio (SR+BS+PW)/(SR+BS) --&gt; 0.69</c:v>
          </c:tx>
          <c:spPr>
            <a:ln>
              <a:noFill/>
            </a:ln>
          </c:spPr>
          <c:marker>
            <c:symbol val="dot"/>
            <c:size val="10"/>
          </c:marker>
          <c:xVal>
            <c:numRef>
              <c:f>Лист1!$A$2:$A$81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Лист1!$H$2:$H$81</c:f>
              <c:numCache>
                <c:formatCode>General</c:formatCode>
                <c:ptCount val="80"/>
                <c:pt idx="0">
                  <c:v>0.69</c:v>
                </c:pt>
                <c:pt idx="1">
                  <c:v>0.69</c:v>
                </c:pt>
                <c:pt idx="2">
                  <c:v>0.69</c:v>
                </c:pt>
                <c:pt idx="3">
                  <c:v>0.69</c:v>
                </c:pt>
                <c:pt idx="4">
                  <c:v>0.69</c:v>
                </c:pt>
                <c:pt idx="5">
                  <c:v>0.69</c:v>
                </c:pt>
                <c:pt idx="6">
                  <c:v>0.69</c:v>
                </c:pt>
                <c:pt idx="7">
                  <c:v>0.69</c:v>
                </c:pt>
                <c:pt idx="8">
                  <c:v>0.69</c:v>
                </c:pt>
                <c:pt idx="9">
                  <c:v>0.69</c:v>
                </c:pt>
                <c:pt idx="10">
                  <c:v>0.69</c:v>
                </c:pt>
                <c:pt idx="11">
                  <c:v>0.69</c:v>
                </c:pt>
                <c:pt idx="12">
                  <c:v>0.69</c:v>
                </c:pt>
                <c:pt idx="13">
                  <c:v>0.69</c:v>
                </c:pt>
                <c:pt idx="14">
                  <c:v>0.69</c:v>
                </c:pt>
                <c:pt idx="15">
                  <c:v>0.69</c:v>
                </c:pt>
                <c:pt idx="16">
                  <c:v>0.69</c:v>
                </c:pt>
                <c:pt idx="17">
                  <c:v>0.69</c:v>
                </c:pt>
                <c:pt idx="18">
                  <c:v>0.69</c:v>
                </c:pt>
                <c:pt idx="19">
                  <c:v>0.69</c:v>
                </c:pt>
                <c:pt idx="20">
                  <c:v>0.69</c:v>
                </c:pt>
                <c:pt idx="21">
                  <c:v>0.69</c:v>
                </c:pt>
                <c:pt idx="22">
                  <c:v>0.69</c:v>
                </c:pt>
                <c:pt idx="23">
                  <c:v>0.69</c:v>
                </c:pt>
                <c:pt idx="24">
                  <c:v>0.69</c:v>
                </c:pt>
                <c:pt idx="25">
                  <c:v>0.69</c:v>
                </c:pt>
                <c:pt idx="26">
                  <c:v>0.69</c:v>
                </c:pt>
                <c:pt idx="27">
                  <c:v>0.69</c:v>
                </c:pt>
                <c:pt idx="28">
                  <c:v>0.69</c:v>
                </c:pt>
                <c:pt idx="29">
                  <c:v>0.69</c:v>
                </c:pt>
                <c:pt idx="30">
                  <c:v>0.69</c:v>
                </c:pt>
                <c:pt idx="31">
                  <c:v>0.69</c:v>
                </c:pt>
                <c:pt idx="32">
                  <c:v>0.69</c:v>
                </c:pt>
                <c:pt idx="33">
                  <c:v>0.69</c:v>
                </c:pt>
                <c:pt idx="34">
                  <c:v>0.69</c:v>
                </c:pt>
                <c:pt idx="35">
                  <c:v>0.69</c:v>
                </c:pt>
                <c:pt idx="36">
                  <c:v>0.69</c:v>
                </c:pt>
                <c:pt idx="37">
                  <c:v>0.69</c:v>
                </c:pt>
                <c:pt idx="38">
                  <c:v>0.69</c:v>
                </c:pt>
                <c:pt idx="39">
                  <c:v>0.69</c:v>
                </c:pt>
                <c:pt idx="40">
                  <c:v>0.69</c:v>
                </c:pt>
                <c:pt idx="41">
                  <c:v>0.69</c:v>
                </c:pt>
                <c:pt idx="42">
                  <c:v>0.69</c:v>
                </c:pt>
                <c:pt idx="43">
                  <c:v>0.69</c:v>
                </c:pt>
                <c:pt idx="44">
                  <c:v>0.69</c:v>
                </c:pt>
                <c:pt idx="45">
                  <c:v>0.69</c:v>
                </c:pt>
                <c:pt idx="46">
                  <c:v>0.69</c:v>
                </c:pt>
                <c:pt idx="47">
                  <c:v>0.69</c:v>
                </c:pt>
                <c:pt idx="48">
                  <c:v>0.69</c:v>
                </c:pt>
                <c:pt idx="49">
                  <c:v>0.69</c:v>
                </c:pt>
                <c:pt idx="50">
                  <c:v>0.69</c:v>
                </c:pt>
                <c:pt idx="51">
                  <c:v>0.69</c:v>
                </c:pt>
                <c:pt idx="52">
                  <c:v>0.69</c:v>
                </c:pt>
                <c:pt idx="53">
                  <c:v>0.69</c:v>
                </c:pt>
                <c:pt idx="54">
                  <c:v>0.69</c:v>
                </c:pt>
                <c:pt idx="55">
                  <c:v>0.69</c:v>
                </c:pt>
                <c:pt idx="56">
                  <c:v>0.69</c:v>
                </c:pt>
                <c:pt idx="57">
                  <c:v>0.69</c:v>
                </c:pt>
                <c:pt idx="58">
                  <c:v>0.69</c:v>
                </c:pt>
                <c:pt idx="59">
                  <c:v>0.69</c:v>
                </c:pt>
                <c:pt idx="60">
                  <c:v>0.69</c:v>
                </c:pt>
                <c:pt idx="61">
                  <c:v>0.69</c:v>
                </c:pt>
                <c:pt idx="62">
                  <c:v>0.69</c:v>
                </c:pt>
                <c:pt idx="63">
                  <c:v>0.69</c:v>
                </c:pt>
                <c:pt idx="64">
                  <c:v>0.69</c:v>
                </c:pt>
                <c:pt idx="65">
                  <c:v>0.69</c:v>
                </c:pt>
                <c:pt idx="66">
                  <c:v>0.69</c:v>
                </c:pt>
                <c:pt idx="67">
                  <c:v>0.69</c:v>
                </c:pt>
                <c:pt idx="68">
                  <c:v>0.69</c:v>
                </c:pt>
                <c:pt idx="69">
                  <c:v>0.69</c:v>
                </c:pt>
                <c:pt idx="70">
                  <c:v>0.69</c:v>
                </c:pt>
                <c:pt idx="71">
                  <c:v>0.69</c:v>
                </c:pt>
                <c:pt idx="72">
                  <c:v>0.69</c:v>
                </c:pt>
                <c:pt idx="73">
                  <c:v>0.69</c:v>
                </c:pt>
                <c:pt idx="74">
                  <c:v>0.69</c:v>
                </c:pt>
                <c:pt idx="75">
                  <c:v>0.69</c:v>
                </c:pt>
                <c:pt idx="76">
                  <c:v>0.69</c:v>
                </c:pt>
                <c:pt idx="77">
                  <c:v>0.69</c:v>
                </c:pt>
                <c:pt idx="78">
                  <c:v>0.69</c:v>
                </c:pt>
                <c:pt idx="79">
                  <c:v>0.69</c:v>
                </c:pt>
              </c:numCache>
            </c:numRef>
          </c:yVal>
          <c:smooth val="1"/>
        </c:ser>
        <c:dLbls>
          <c:showLegendKey val="0"/>
          <c:showVal val="0"/>
          <c:showCatName val="0"/>
          <c:showSerName val="0"/>
          <c:showPercent val="0"/>
          <c:showBubbleSize val="0"/>
        </c:dLbls>
        <c:axId val="79488128"/>
        <c:axId val="65722560"/>
      </c:scatterChart>
      <c:valAx>
        <c:axId val="79488128"/>
        <c:scaling>
          <c:orientation val="minMax"/>
          <c:max val="81"/>
          <c:min val="0"/>
        </c:scaling>
        <c:delete val="0"/>
        <c:axPos val="b"/>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Iteration</a:t>
                </a:r>
                <a:r>
                  <a:rPr lang="en-US" sz="1400" baseline="0">
                    <a:latin typeface="Arial" panose="020B0604020202020204" pitchFamily="34" charset="0"/>
                    <a:cs typeface="Arial" panose="020B0604020202020204" pitchFamily="34" charset="0"/>
                  </a:rPr>
                  <a:t> number</a:t>
                </a:r>
                <a:endParaRPr lang="ru-RU" sz="140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w="15875">
            <a:solidFill>
              <a:schemeClr val="tx1"/>
            </a:solidFill>
          </a:ln>
        </c:spPr>
        <c:txPr>
          <a:bodyPr/>
          <a:lstStyle/>
          <a:p>
            <a:pPr>
              <a:defRPr sz="1400" b="1"/>
            </a:pPr>
            <a:endParaRPr lang="ru-RU"/>
          </a:p>
        </c:txPr>
        <c:crossAx val="65722560"/>
        <c:crosses val="autoZero"/>
        <c:crossBetween val="midCat"/>
      </c:valAx>
      <c:valAx>
        <c:axId val="65722560"/>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spPr>
          <a:ln w="15875">
            <a:solidFill>
              <a:schemeClr val="tx1"/>
            </a:solidFill>
          </a:ln>
        </c:spPr>
        <c:txPr>
          <a:bodyPr/>
          <a:lstStyle/>
          <a:p>
            <a:pPr>
              <a:defRPr sz="1400" b="1"/>
            </a:pPr>
            <a:endParaRPr lang="ru-RU"/>
          </a:p>
        </c:txPr>
        <c:crossAx val="79488128"/>
        <c:crosses val="autoZero"/>
        <c:crossBetween val="midCat"/>
      </c:valAx>
    </c:plotArea>
    <c:legend>
      <c:legendPos val="r"/>
      <c:legendEntry>
        <c:idx val="0"/>
        <c:delete val="1"/>
      </c:legendEntry>
      <c:layout>
        <c:manualLayout>
          <c:xMode val="edge"/>
          <c:yMode val="edge"/>
          <c:x val="0.43048492478983585"/>
          <c:y val="6.1531440367261899E-3"/>
          <c:w val="0.53669319186560571"/>
          <c:h val="0.30663853922034728"/>
        </c:manualLayout>
      </c:layout>
      <c:overlay val="0"/>
      <c:txPr>
        <a:bodyPr/>
        <a:lstStyle/>
        <a:p>
          <a:pPr>
            <a:defRPr sz="1400" b="0">
              <a:latin typeface="Arial" panose="020B0604020202020204" pitchFamily="34" charset="0"/>
              <a:cs typeface="Arial" panose="020B0604020202020204" pitchFamily="34" charset="0"/>
            </a:defRPr>
          </a:pPr>
          <a:endParaRPr lang="ru-RU"/>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CBDACDC-6E63-4272-B3AC-CCF5CA6029F9}" type="datetime1">
              <a:rPr lang="ru-RU" smtClean="0"/>
              <a:pPr rtl="0"/>
              <a:t>16.11.2019</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ru-RU" smtClean="0"/>
              <a:pPr rtl="0"/>
              <a:t>‹#›</a:t>
            </a:fld>
            <a:endParaRPr lang="ru-RU"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4B379994-B797-4915-BB7A-12D6CEBDCA03}" type="datetime1">
              <a:rPr lang="ru-RU" smtClean="0"/>
              <a:pPr rtl="0"/>
              <a:t>16.11.2019</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Щелкните, чтобы изменить стили текста образца слайда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ru-RU" smtClean="0"/>
              <a:pPr rtl="0"/>
              <a:t>‹#›</a:t>
            </a:fld>
            <a:endParaRPr lang="ru-RU"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E3B36274-F2B9-4C45-BBB4-0EDF4CD651A7}" type="slidenum">
              <a:rPr lang="ru-RU" smtClean="0"/>
              <a:pPr rtl="0"/>
              <a:t>24</a:t>
            </a:fld>
            <a:endParaRPr lang="ru-RU" dirty="0"/>
          </a:p>
        </p:txBody>
      </p:sp>
    </p:spTree>
    <p:extLst>
      <p:ext uri="{BB962C8B-B14F-4D97-AF65-F5344CB8AC3E}">
        <p14:creationId xmlns:p14="http://schemas.microsoft.com/office/powerpoint/2010/main" val="2405613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413" y="1371600"/>
            <a:ext cx="9144000" cy="3505200"/>
          </a:xfrm>
        </p:spPr>
        <p:txBody>
          <a:bodyPr rtlCol="0">
            <a:noAutofit/>
          </a:bodyPr>
          <a:lstStyle>
            <a:lvl1pPr>
              <a:defRPr sz="720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smtClean="0"/>
              <a:t>Образец подзаголовка</a:t>
            </a:r>
            <a:endParaRPr lang="ru-RU" dirty="0"/>
          </a:p>
        </p:txBody>
      </p:sp>
      <p:sp>
        <p:nvSpPr>
          <p:cNvPr id="5" name="Нижний колонтитул 3"/>
          <p:cNvSpPr>
            <a:spLocks noGrp="1"/>
          </p:cNvSpPr>
          <p:nvPr>
            <p:ph type="ftr" sz="quarter" idx="11"/>
          </p:nvPr>
        </p:nvSpPr>
        <p:spPr/>
        <p:txBody>
          <a:bodyPr rtlCol="0"/>
          <a:lstStyle/>
          <a:p>
            <a:pPr rtl="0"/>
            <a:endParaRPr lang="ru-RU" dirty="0"/>
          </a:p>
        </p:txBody>
      </p:sp>
      <p:sp>
        <p:nvSpPr>
          <p:cNvPr id="4" name="Дата 4"/>
          <p:cNvSpPr>
            <a:spLocks noGrp="1"/>
          </p:cNvSpPr>
          <p:nvPr>
            <p:ph type="dt" sz="half" idx="10"/>
          </p:nvPr>
        </p:nvSpPr>
        <p:spPr/>
        <p:txBody>
          <a:bodyPr rtlCol="0"/>
          <a:lstStyle/>
          <a:p>
            <a:pPr rtl="0"/>
            <a:fld id="{6AC10C6A-66F6-4656-BD5A-C787A1F83051}" type="datetime1">
              <a:rPr lang="ru-RU" smtClean="0"/>
              <a:pPr rtl="0"/>
              <a:t>16.11.2019</a:t>
            </a:fld>
            <a:endParaRPr lang="ru-RU" dirty="0"/>
          </a:p>
        </p:txBody>
      </p:sp>
      <p:sp>
        <p:nvSpPr>
          <p:cNvPr id="6" name="Номер слайда 5"/>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Нижний колонтитул 3"/>
          <p:cNvSpPr>
            <a:spLocks noGrp="1"/>
          </p:cNvSpPr>
          <p:nvPr>
            <p:ph type="ftr" sz="quarter" idx="11"/>
          </p:nvPr>
        </p:nvSpPr>
        <p:spPr/>
        <p:txBody>
          <a:bodyPr rtlCol="0"/>
          <a:lstStyle/>
          <a:p>
            <a:pPr rtl="0"/>
            <a:endParaRPr lang="ru-RU" dirty="0"/>
          </a:p>
        </p:txBody>
      </p:sp>
      <p:sp>
        <p:nvSpPr>
          <p:cNvPr id="4" name="Дата 4"/>
          <p:cNvSpPr>
            <a:spLocks noGrp="1"/>
          </p:cNvSpPr>
          <p:nvPr>
            <p:ph type="dt" sz="half" idx="10"/>
          </p:nvPr>
        </p:nvSpPr>
        <p:spPr/>
        <p:txBody>
          <a:bodyPr rtlCol="0"/>
          <a:lstStyle/>
          <a:p>
            <a:pPr rtl="0"/>
            <a:fld id="{3E8CAEA8-596E-4ADA-B5C6-8A4218D28579}" type="datetime1">
              <a:rPr lang="ru-RU" smtClean="0"/>
              <a:pPr rtl="0"/>
              <a:t>16.11.2019</a:t>
            </a:fld>
            <a:endParaRPr lang="ru-RU" dirty="0"/>
          </a:p>
        </p:txBody>
      </p:sp>
      <p:sp>
        <p:nvSpPr>
          <p:cNvPr id="6" name="Номер слайда 5"/>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hasCustomPrompt="1"/>
          </p:nvPr>
        </p:nvSpPr>
        <p:spPr>
          <a:xfrm>
            <a:off x="9752012" y="533400"/>
            <a:ext cx="1371600" cy="5592764"/>
          </a:xfrm>
        </p:spPr>
        <p:txBody>
          <a:bodyPr vert="eaVert" rtlCol="0"/>
          <a:lstStyle>
            <a:lvl1pPr rtl="0">
              <a:defRPr/>
            </a:lvl1pPr>
          </a:lstStyle>
          <a:p>
            <a:pPr rtl="0"/>
            <a:r>
              <a:rPr lang="ru-RU" dirty="0" smtClean="0"/>
              <a:t>Стиль образца заголовка</a:t>
            </a:r>
            <a:endParaRPr lang="ru-RU" dirty="0"/>
          </a:p>
        </p:txBody>
      </p:sp>
      <p:sp>
        <p:nvSpPr>
          <p:cNvPr id="3" name="Вертикальный текст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Нижний колонтитул 3"/>
          <p:cNvSpPr>
            <a:spLocks noGrp="1"/>
          </p:cNvSpPr>
          <p:nvPr>
            <p:ph type="ftr" sz="quarter" idx="11"/>
          </p:nvPr>
        </p:nvSpPr>
        <p:spPr/>
        <p:txBody>
          <a:bodyPr rtlCol="0"/>
          <a:lstStyle/>
          <a:p>
            <a:pPr rtl="0"/>
            <a:endParaRPr lang="ru-RU" dirty="0"/>
          </a:p>
        </p:txBody>
      </p:sp>
      <p:sp>
        <p:nvSpPr>
          <p:cNvPr id="4" name="Дата 4"/>
          <p:cNvSpPr>
            <a:spLocks noGrp="1"/>
          </p:cNvSpPr>
          <p:nvPr>
            <p:ph type="dt" sz="half" idx="10"/>
          </p:nvPr>
        </p:nvSpPr>
        <p:spPr/>
        <p:txBody>
          <a:bodyPr rtlCol="0"/>
          <a:lstStyle/>
          <a:p>
            <a:pPr rtl="0"/>
            <a:fld id="{9E9CDD9C-ADF0-4A8E-89D7-BECA34527CD0}" type="datetime1">
              <a:rPr lang="ru-RU" smtClean="0"/>
              <a:pPr rtl="0"/>
              <a:t>16.11.2019</a:t>
            </a:fld>
            <a:endParaRPr lang="ru-RU" dirty="0"/>
          </a:p>
        </p:txBody>
      </p:sp>
      <p:sp>
        <p:nvSpPr>
          <p:cNvPr id="6" name="Номер слайда 5"/>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Нижний колонтитул 3"/>
          <p:cNvSpPr>
            <a:spLocks noGrp="1"/>
          </p:cNvSpPr>
          <p:nvPr>
            <p:ph type="ftr" sz="quarter" idx="11"/>
          </p:nvPr>
        </p:nvSpPr>
        <p:spPr/>
        <p:txBody>
          <a:bodyPr rtlCol="0"/>
          <a:lstStyle/>
          <a:p>
            <a:pPr rtl="0"/>
            <a:endParaRPr lang="ru-RU" dirty="0"/>
          </a:p>
        </p:txBody>
      </p:sp>
      <p:sp>
        <p:nvSpPr>
          <p:cNvPr id="4" name="Дата 4"/>
          <p:cNvSpPr>
            <a:spLocks noGrp="1"/>
          </p:cNvSpPr>
          <p:nvPr>
            <p:ph type="dt" sz="half" idx="10"/>
          </p:nvPr>
        </p:nvSpPr>
        <p:spPr/>
        <p:txBody>
          <a:bodyPr rtlCol="0"/>
          <a:lstStyle/>
          <a:p>
            <a:pPr rtl="0"/>
            <a:fld id="{CAB38E33-CD8D-468C-AC4D-8EE3547B20B6}" type="datetime1">
              <a:rPr lang="ru-RU" smtClean="0"/>
              <a:pPr rtl="0"/>
              <a:t>16.11.2019</a:t>
            </a:fld>
            <a:endParaRPr lang="ru-RU" dirty="0"/>
          </a:p>
        </p:txBody>
      </p:sp>
      <p:sp>
        <p:nvSpPr>
          <p:cNvPr id="6" name="Номер слайда 5"/>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522414" y="2514601"/>
            <a:ext cx="9144000" cy="2819400"/>
          </a:xfrm>
        </p:spPr>
        <p:txBody>
          <a:bodyPr rtlCol="0" anchor="b">
            <a:noAutofit/>
          </a:bodyPr>
          <a:lstStyle>
            <a:lvl1pPr algn="l" rtl="0">
              <a:defRPr sz="6600" b="0" i="0" cap="none" baseline="0"/>
            </a:lvl1pPr>
          </a:lstStyle>
          <a:p>
            <a:pPr rtl="0"/>
            <a:r>
              <a:rPr lang="ru-RU" dirty="0" smtClean="0"/>
              <a:t>Стиль образца заголовка</a:t>
            </a:r>
            <a:endParaRPr lang="ru-RU" dirty="0"/>
          </a:p>
        </p:txBody>
      </p:sp>
      <p:sp>
        <p:nvSpPr>
          <p:cNvPr id="3" name="Текст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5" name="Нижний колонтитул 3"/>
          <p:cNvSpPr>
            <a:spLocks noGrp="1"/>
          </p:cNvSpPr>
          <p:nvPr>
            <p:ph type="ftr" sz="quarter" idx="11"/>
          </p:nvPr>
        </p:nvSpPr>
        <p:spPr/>
        <p:txBody>
          <a:bodyPr rtlCol="0"/>
          <a:lstStyle/>
          <a:p>
            <a:pPr rtl="0"/>
            <a:endParaRPr lang="ru-RU" dirty="0"/>
          </a:p>
        </p:txBody>
      </p:sp>
      <p:sp>
        <p:nvSpPr>
          <p:cNvPr id="4" name="Дата 4"/>
          <p:cNvSpPr>
            <a:spLocks noGrp="1"/>
          </p:cNvSpPr>
          <p:nvPr>
            <p:ph type="dt" sz="half" idx="10"/>
          </p:nvPr>
        </p:nvSpPr>
        <p:spPr/>
        <p:txBody>
          <a:bodyPr rtlCol="0"/>
          <a:lstStyle/>
          <a:p>
            <a:pPr rtl="0"/>
            <a:fld id="{DC9BE440-AB8F-40F9-B469-1A59D2545CD3}" type="datetime1">
              <a:rPr lang="ru-RU" smtClean="0"/>
              <a:pPr rtl="0"/>
              <a:t>16.11.2019</a:t>
            </a:fld>
            <a:endParaRPr lang="ru-RU" dirty="0"/>
          </a:p>
        </p:txBody>
      </p:sp>
      <p:sp>
        <p:nvSpPr>
          <p:cNvPr id="6" name="Номер слайда 5"/>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1143000"/>
          </a:xfrm>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6" name="Нижний колонтитул 4"/>
          <p:cNvSpPr>
            <a:spLocks noGrp="1"/>
          </p:cNvSpPr>
          <p:nvPr>
            <p:ph type="ftr" sz="quarter" idx="11"/>
          </p:nvPr>
        </p:nvSpPr>
        <p:spPr/>
        <p:txBody>
          <a:bodyPr rtlCol="0"/>
          <a:lstStyle/>
          <a:p>
            <a:pPr rtl="0"/>
            <a:endParaRPr lang="ru-RU" dirty="0"/>
          </a:p>
        </p:txBody>
      </p:sp>
      <p:sp>
        <p:nvSpPr>
          <p:cNvPr id="5" name="Дата 5"/>
          <p:cNvSpPr>
            <a:spLocks noGrp="1"/>
          </p:cNvSpPr>
          <p:nvPr>
            <p:ph type="dt" sz="half" idx="10"/>
          </p:nvPr>
        </p:nvSpPr>
        <p:spPr/>
        <p:txBody>
          <a:bodyPr rtlCol="0"/>
          <a:lstStyle/>
          <a:p>
            <a:pPr rtl="0"/>
            <a:fld id="{C63F9309-2CCA-4BCE-9CC0-3EE77B52DCAB}" type="datetime1">
              <a:rPr lang="ru-RU" smtClean="0"/>
              <a:pPr rtl="0"/>
              <a:t>16.11.2019</a:t>
            </a:fld>
            <a:endParaRPr lang="ru-RU" dirty="0"/>
          </a:p>
        </p:txBody>
      </p:sp>
      <p:sp>
        <p:nvSpPr>
          <p:cNvPr id="7" name="Номер слайда 6"/>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1143000"/>
          </a:xfrm>
        </p:spPr>
        <p:txBody>
          <a:bodyPr rtlCol="0"/>
          <a:lstStyle>
            <a:lvl1pPr>
              <a:defRPr/>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8" name="Нижний колонтитул 6"/>
          <p:cNvSpPr>
            <a:spLocks noGrp="1"/>
          </p:cNvSpPr>
          <p:nvPr>
            <p:ph type="ftr" sz="quarter" idx="11"/>
          </p:nvPr>
        </p:nvSpPr>
        <p:spPr/>
        <p:txBody>
          <a:bodyPr rtlCol="0"/>
          <a:lstStyle/>
          <a:p>
            <a:pPr rtl="0"/>
            <a:endParaRPr lang="ru-RU" dirty="0"/>
          </a:p>
        </p:txBody>
      </p:sp>
      <p:sp>
        <p:nvSpPr>
          <p:cNvPr id="7" name="Дата 7"/>
          <p:cNvSpPr>
            <a:spLocks noGrp="1"/>
          </p:cNvSpPr>
          <p:nvPr>
            <p:ph type="dt" sz="half" idx="10"/>
          </p:nvPr>
        </p:nvSpPr>
        <p:spPr/>
        <p:txBody>
          <a:bodyPr rtlCol="0"/>
          <a:lstStyle/>
          <a:p>
            <a:pPr rtl="0"/>
            <a:fld id="{A818821A-9448-46F0-B6E1-E60F48BE7F0B}" type="datetime1">
              <a:rPr lang="ru-RU" smtClean="0"/>
              <a:pPr rtl="0"/>
              <a:t>16.11.2019</a:t>
            </a:fld>
            <a:endParaRPr lang="ru-RU" dirty="0"/>
          </a:p>
        </p:txBody>
      </p:sp>
      <p:sp>
        <p:nvSpPr>
          <p:cNvPr id="9" name="Номер слайда 8"/>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lvl1pPr rtl="0">
              <a:defRPr/>
            </a:lvl1pPr>
          </a:lstStyle>
          <a:p>
            <a:pPr rtl="0"/>
            <a:r>
              <a:rPr lang="ru-RU" dirty="0" smtClean="0"/>
              <a:t>Стиль образца заголовка</a:t>
            </a:r>
            <a:endParaRPr lang="ru-RU" dirty="0"/>
          </a:p>
        </p:txBody>
      </p:sp>
      <p:sp>
        <p:nvSpPr>
          <p:cNvPr id="4" name="Нижний колонтитул 2"/>
          <p:cNvSpPr>
            <a:spLocks noGrp="1"/>
          </p:cNvSpPr>
          <p:nvPr>
            <p:ph type="ftr" sz="quarter" idx="11"/>
          </p:nvPr>
        </p:nvSpPr>
        <p:spPr/>
        <p:txBody>
          <a:bodyPr rtlCol="0"/>
          <a:lstStyle/>
          <a:p>
            <a:pPr rtl="0"/>
            <a:endParaRPr lang="ru-RU" dirty="0"/>
          </a:p>
        </p:txBody>
      </p:sp>
      <p:sp>
        <p:nvSpPr>
          <p:cNvPr id="3" name="Дата 3"/>
          <p:cNvSpPr>
            <a:spLocks noGrp="1"/>
          </p:cNvSpPr>
          <p:nvPr>
            <p:ph type="dt" sz="half" idx="10"/>
          </p:nvPr>
        </p:nvSpPr>
        <p:spPr/>
        <p:txBody>
          <a:bodyPr rtlCol="0"/>
          <a:lstStyle/>
          <a:p>
            <a:pPr rtl="0"/>
            <a:fld id="{4B544A87-C71B-4A39-B170-2D8A98D13A99}" type="datetime1">
              <a:rPr lang="ru-RU" smtClean="0"/>
              <a:pPr rtl="0"/>
              <a:t>16.11.2019</a:t>
            </a:fld>
            <a:endParaRPr lang="ru-RU" dirty="0"/>
          </a:p>
        </p:txBody>
      </p:sp>
      <p:sp>
        <p:nvSpPr>
          <p:cNvPr id="5" name="Номер слайда 4"/>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Нижний колонтитул 1"/>
          <p:cNvSpPr>
            <a:spLocks noGrp="1"/>
          </p:cNvSpPr>
          <p:nvPr>
            <p:ph type="ftr" sz="quarter" idx="11"/>
          </p:nvPr>
        </p:nvSpPr>
        <p:spPr/>
        <p:txBody>
          <a:bodyPr rtlCol="0"/>
          <a:lstStyle/>
          <a:p>
            <a:pPr rtl="0"/>
            <a:endParaRPr lang="ru-RU" dirty="0"/>
          </a:p>
        </p:txBody>
      </p:sp>
      <p:sp>
        <p:nvSpPr>
          <p:cNvPr id="2" name="Дата 2"/>
          <p:cNvSpPr>
            <a:spLocks noGrp="1"/>
          </p:cNvSpPr>
          <p:nvPr>
            <p:ph type="dt" sz="half" idx="10"/>
          </p:nvPr>
        </p:nvSpPr>
        <p:spPr/>
        <p:txBody>
          <a:bodyPr rtlCol="0"/>
          <a:lstStyle/>
          <a:p>
            <a:pPr rtl="0"/>
            <a:fld id="{1247BFD6-90C6-43D7-BD59-197B56E94537}" type="datetime1">
              <a:rPr lang="ru-RU" smtClean="0"/>
              <a:pPr rtl="0"/>
              <a:t>16.11.2019</a:t>
            </a:fld>
            <a:endParaRPr lang="ru-RU" dirty="0"/>
          </a:p>
        </p:txBody>
      </p:sp>
      <p:sp>
        <p:nvSpPr>
          <p:cNvPr id="4" name="Номер слайда 3"/>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ru-RU" smtClean="0"/>
              <a:t>Образец заголовка</a:t>
            </a:r>
            <a:endParaRPr lang="ru-RU" dirty="0"/>
          </a:p>
        </p:txBody>
      </p:sp>
      <p:sp>
        <p:nvSpPr>
          <p:cNvPr id="4" name="Замещающий текст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3" name="Объект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9" name="Нижний колонтитул 4"/>
          <p:cNvSpPr>
            <a:spLocks noGrp="1"/>
          </p:cNvSpPr>
          <p:nvPr>
            <p:ph type="ftr" sz="quarter" idx="11"/>
          </p:nvPr>
        </p:nvSpPr>
        <p:spPr/>
        <p:txBody>
          <a:bodyPr rtlCol="0"/>
          <a:lstStyle/>
          <a:p>
            <a:pPr rtl="0"/>
            <a:endParaRPr lang="ru-RU" dirty="0"/>
          </a:p>
        </p:txBody>
      </p:sp>
      <p:sp>
        <p:nvSpPr>
          <p:cNvPr id="8" name="Дата 5"/>
          <p:cNvSpPr>
            <a:spLocks noGrp="1"/>
          </p:cNvSpPr>
          <p:nvPr>
            <p:ph type="dt" sz="half" idx="10"/>
          </p:nvPr>
        </p:nvSpPr>
        <p:spPr/>
        <p:txBody>
          <a:bodyPr rtlCol="0"/>
          <a:lstStyle/>
          <a:p>
            <a:pPr rtl="0"/>
            <a:fld id="{88861E71-FD8E-41DA-B28B-6587873E4DD2}" type="datetime1">
              <a:rPr lang="ru-RU" smtClean="0"/>
              <a:pPr rtl="0"/>
              <a:t>16.11.2019</a:t>
            </a:fld>
            <a:endParaRPr lang="ru-RU" dirty="0"/>
          </a:p>
        </p:txBody>
      </p:sp>
      <p:sp>
        <p:nvSpPr>
          <p:cNvPr id="10" name="Номер слайда 6"/>
          <p:cNvSpPr>
            <a:spLocks noGrp="1"/>
          </p:cNvSpPr>
          <p:nvPr>
            <p:ph type="sldNum" sz="quarter" idx="12"/>
          </p:nvPr>
        </p:nvSpPr>
        <p:spPr/>
        <p:txBody>
          <a:bodyPr rtlCol="0"/>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ru-RU" smtClean="0"/>
              <a:t>Образец заголовка</a:t>
            </a:r>
            <a:endParaRPr lang="ru-RU" dirty="0"/>
          </a:p>
        </p:txBody>
      </p:sp>
      <p:sp>
        <p:nvSpPr>
          <p:cNvPr id="4" name="Замещающий текст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3" name="Рисунок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smtClean="0"/>
              <a:t>Вставка рисунка</a:t>
            </a:r>
            <a:endParaRPr lang="ru-RU" dirty="0"/>
          </a:p>
        </p:txBody>
      </p:sp>
      <p:pic>
        <p:nvPicPr>
          <p:cNvPr id="9" name="Рисунок 4" descr="Пустой заполнитель, вместо которого можно добавить изображение. Щелкните заполнитель и выберите изображение, которое необходимо добавит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ru-RU" dirty="0" smtClean="0"/>
              <a:t>Стиль образца заголовка</a:t>
            </a:r>
            <a:endParaRPr lang="ru-RU" dirty="0"/>
          </a:p>
        </p:txBody>
      </p:sp>
      <p:sp>
        <p:nvSpPr>
          <p:cNvPr id="3" name="Замещающий текст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a:p>
            <a:pPr lvl="5" rtl="0"/>
            <a:r>
              <a:rPr lang="ru-RU" dirty="0" smtClean="0"/>
              <a:t>Шестой уровень</a:t>
            </a:r>
          </a:p>
          <a:p>
            <a:pPr lvl="6" rtl="0"/>
            <a:r>
              <a:rPr lang="ru-RU" dirty="0" smtClean="0"/>
              <a:t>Седьмой уровень</a:t>
            </a:r>
          </a:p>
          <a:p>
            <a:pPr lvl="7" rtl="0"/>
            <a:r>
              <a:rPr lang="ru-RU" dirty="0" smtClean="0"/>
              <a:t>Восьмой уровень</a:t>
            </a:r>
          </a:p>
          <a:p>
            <a:pPr lvl="8" rtl="0"/>
            <a:r>
              <a:rPr lang="ru-RU" dirty="0" smtClean="0"/>
              <a:t>Девятый уровень</a:t>
            </a:r>
            <a:endParaRPr lang="ru-RU" dirty="0"/>
          </a:p>
        </p:txBody>
      </p:sp>
      <p:sp>
        <p:nvSpPr>
          <p:cNvPr id="5" name="Нижний колонтитул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ru-RU" dirty="0"/>
          </a:p>
        </p:txBody>
      </p:sp>
      <p:sp>
        <p:nvSpPr>
          <p:cNvPr id="4" name="Дата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2EFE7F42-9E58-4B67-8DDA-E2C75A491C90}" type="datetime1">
              <a:rPr lang="ru-RU" smtClean="0"/>
              <a:pPr rtl="0"/>
              <a:t>16.11.2019</a:t>
            </a:fld>
            <a:endParaRPr lang="ru-RU" dirty="0"/>
          </a:p>
        </p:txBody>
      </p:sp>
      <p:sp>
        <p:nvSpPr>
          <p:cNvPr id="6" name="Номер слайда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ru-RU" smtClean="0"/>
              <a:pPr rtl="0"/>
              <a:t>‹#›</a:t>
            </a:fld>
            <a:endParaRPr lang="ru-RU"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3" Type="http://schemas.openxmlformats.org/officeDocument/2006/relationships/image" Target="../media/image14.png"/><Relationship Id="rId7" Type="http://schemas.openxmlformats.org/officeDocument/2006/relationships/image" Target="../media/image9.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80.png"/><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1700808"/>
            <a:ext cx="12188825" cy="1323439"/>
          </a:xfrm>
          <a:prstGeom prst="rect">
            <a:avLst/>
          </a:prstGeom>
        </p:spPr>
        <p:txBody>
          <a:bodyPr wrap="square">
            <a:spAutoFit/>
          </a:bodyPr>
          <a:lstStyle/>
          <a:p>
            <a:pPr algn="ctr"/>
            <a:r>
              <a:rPr lang="en-US" sz="4000" b="1" dirty="0" smtClean="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Effect </a:t>
            </a:r>
            <a:r>
              <a:rPr lang="en-US" sz="4000" b="1" dirty="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of energy loss on </a:t>
            </a:r>
            <a:r>
              <a:rPr lang="en-US" sz="4000" b="1" dirty="0" smtClean="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accuracy </a:t>
            </a:r>
            <a:r>
              <a:rPr lang="en-US" sz="4000" b="1" dirty="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of precision energy measurements in </a:t>
            </a:r>
            <a:r>
              <a:rPr lang="en-US" sz="4000" b="1" dirty="0" smtClean="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CEPC</a:t>
            </a:r>
            <a:endParaRPr lang="ru-RU" sz="4000" b="1" dirty="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0" y="6309320"/>
            <a:ext cx="12188825"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Beijing,</a:t>
            </a:r>
            <a:r>
              <a:rPr lang="ru-RU" sz="2000" dirty="0" smtClean="0">
                <a:latin typeface="Arial" panose="020B0604020202020204" pitchFamily="34" charset="0"/>
                <a:cs typeface="Arial" panose="020B0604020202020204" pitchFamily="34" charset="0"/>
              </a:rPr>
              <a:t> 2019</a:t>
            </a:r>
            <a:endParaRPr lang="ru-RU" sz="2000" dirty="0">
              <a:latin typeface="Arial" panose="020B0604020202020204" pitchFamily="34" charset="0"/>
              <a:cs typeface="Arial" panose="020B0604020202020204" pitchFamily="34" charset="0"/>
            </a:endParaRPr>
          </a:p>
        </p:txBody>
      </p:sp>
      <p:sp>
        <p:nvSpPr>
          <p:cNvPr id="6" name="TextBox 5"/>
          <p:cNvSpPr txBox="1"/>
          <p:nvPr/>
        </p:nvSpPr>
        <p:spPr>
          <a:xfrm>
            <a:off x="-1" y="3761745"/>
            <a:ext cx="12188825" cy="1015663"/>
          </a:xfrm>
          <a:prstGeom prst="rect">
            <a:avLst/>
          </a:prstGeom>
          <a:noFill/>
        </p:spPr>
        <p:txBody>
          <a:bodyPr wrap="square" rtlCol="0">
            <a:spAutoFit/>
          </a:bodyPr>
          <a:lstStyle/>
          <a:p>
            <a:pPr algn="ctr"/>
            <a:r>
              <a:rPr lang="en-US" sz="2000" dirty="0" err="1" smtClean="0">
                <a:latin typeface="Arial" pitchFamily="34" charset="0"/>
                <a:cs typeface="Arial" pitchFamily="34" charset="0"/>
              </a:rPr>
              <a:t>Daria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Leshenok</a:t>
            </a:r>
            <a:r>
              <a:rPr lang="en-US" sz="2000" dirty="0" smtClean="0">
                <a:latin typeface="Arial" pitchFamily="34" charset="0"/>
                <a:cs typeface="Arial" pitchFamily="34" charset="0"/>
              </a:rPr>
              <a:t> and Sergei </a:t>
            </a:r>
            <a:r>
              <a:rPr lang="en-US" sz="2000" dirty="0" err="1" smtClean="0">
                <a:latin typeface="Arial" pitchFamily="34" charset="0"/>
                <a:cs typeface="Arial" pitchFamily="34" charset="0"/>
              </a:rPr>
              <a:t>Nikitin</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a:t>
            </a:r>
          </a:p>
          <a:p>
            <a:pPr algn="ctr"/>
            <a:r>
              <a:rPr lang="en-US" sz="2000" dirty="0" smtClean="0">
                <a:solidFill>
                  <a:srgbClr val="0000FF"/>
                </a:solidFill>
                <a:latin typeface="Arial" pitchFamily="34" charset="0"/>
                <a:cs typeface="Arial" pitchFamily="34" charset="0"/>
              </a:rPr>
              <a:t>Budker Institute of Nuclear Physics, Novosibirsk, Russia</a:t>
            </a:r>
          </a:p>
        </p:txBody>
      </p:sp>
    </p:spTree>
    <p:extLst>
      <p:ext uri="{BB962C8B-B14F-4D97-AF65-F5344CB8AC3E}">
        <p14:creationId xmlns:p14="http://schemas.microsoft.com/office/powerpoint/2010/main" val="148962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756" y="116632"/>
            <a:ext cx="11737304" cy="461665"/>
          </a:xfrm>
          <a:prstGeom prst="rect">
            <a:avLst/>
          </a:prstGeom>
          <a:noFill/>
        </p:spPr>
        <p:txBody>
          <a:bodyPr wrap="square" rtlCol="0">
            <a:spAutoFit/>
          </a:bodyPr>
          <a:lstStyle/>
          <a:p>
            <a:pPr algn="ctr"/>
            <a:r>
              <a:rPr lang="en-US"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a:t>
            </a:r>
            <a:r>
              <a:rPr lang="en-US"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ffect </a:t>
            </a:r>
            <a:r>
              <a:rPr lang="en-US"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of field errors in the magnetic structure of CEPC</a:t>
            </a:r>
            <a:endParaRPr 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61764" y="657201"/>
                <a:ext cx="11639029" cy="5892126"/>
              </a:xfrm>
              <a:prstGeom prst="rect">
                <a:avLst/>
              </a:prstGeom>
            </p:spPr>
            <p:txBody>
              <a:bodyPr wrap="square">
                <a:spAutoFit/>
              </a:bodyPr>
              <a:lstStyle/>
              <a:p>
                <a:pPr algn="ctr"/>
                <a14:m>
                  <m:oMath xmlns:m="http://schemas.openxmlformats.org/officeDocument/2006/math">
                    <m:sSub>
                      <m:sSubPr>
                        <m:ctrlPr>
                          <a:rPr lang="ru-RU" i="1">
                            <a:latin typeface="Cambria Math"/>
                          </a:rPr>
                        </m:ctrlPr>
                      </m:sSubPr>
                      <m:e>
                        <m:r>
                          <a:rPr lang="ru-RU" i="1">
                            <a:latin typeface="Cambria Math"/>
                          </a:rPr>
                          <m:t>𝜎</m:t>
                        </m:r>
                      </m:e>
                      <m:sub>
                        <m:r>
                          <a:rPr lang="en-US" i="1">
                            <a:latin typeface="Cambria Math"/>
                          </a:rPr>
                          <m:t>𝐻</m:t>
                        </m:r>
                      </m:sub>
                    </m:sSub>
                    <m:r>
                      <a:rPr lang="ru-RU" i="1">
                        <a:latin typeface="Cambria Math"/>
                      </a:rPr>
                      <m:t>=</m:t>
                    </m:r>
                    <m:f>
                      <m:fPr>
                        <m:ctrlPr>
                          <a:rPr lang="ru-RU" i="1">
                            <a:latin typeface="Cambria Math"/>
                          </a:rPr>
                        </m:ctrlPr>
                      </m:fPr>
                      <m:num>
                        <m:r>
                          <a:rPr lang="ru-RU" i="1">
                            <a:latin typeface="Cambria Math"/>
                          </a:rPr>
                          <m:t>∆</m:t>
                        </m:r>
                        <m:r>
                          <a:rPr lang="en-US" i="1">
                            <a:latin typeface="Cambria Math"/>
                          </a:rPr>
                          <m:t>𝐻</m:t>
                        </m:r>
                      </m:num>
                      <m:den>
                        <m:r>
                          <a:rPr lang="en-US" i="1">
                            <a:latin typeface="Cambria Math"/>
                          </a:rPr>
                          <m:t>𝐻</m:t>
                        </m:r>
                      </m:den>
                    </m:f>
                    <m:r>
                      <a:rPr lang="ru-RU" i="1">
                        <a:latin typeface="Cambria Math"/>
                      </a:rPr>
                      <m:t>=</m:t>
                    </m:r>
                    <m:sSup>
                      <m:sSupPr>
                        <m:ctrlPr>
                          <a:rPr lang="ru-RU" i="1">
                            <a:latin typeface="Cambria Math"/>
                          </a:rPr>
                        </m:ctrlPr>
                      </m:sSupPr>
                      <m:e>
                        <m:r>
                          <a:rPr lang="ru-RU" i="1">
                            <a:latin typeface="Cambria Math"/>
                          </a:rPr>
                          <m:t>10</m:t>
                        </m:r>
                      </m:e>
                      <m:sup>
                        <m:r>
                          <a:rPr lang="ru-RU" i="1">
                            <a:latin typeface="Cambria Math"/>
                          </a:rPr>
                          <m:t>−3</m:t>
                        </m:r>
                      </m:sup>
                    </m:sSup>
                  </m:oMath>
                </a14:m>
                <a:r>
                  <a:rPr lang="en-US" dirty="0" smtClean="0">
                    <a:latin typeface="Arial" panose="020B0604020202020204" pitchFamily="34" charset="0"/>
                    <a:cs typeface="Arial" panose="020B0604020202020204" pitchFamily="34" charset="0"/>
                  </a:rPr>
                  <a:t> </a:t>
                </a:r>
                <a:r>
                  <a:rPr lang="en-US" dirty="0">
                    <a:solidFill>
                      <a:srgbClr val="000099"/>
                    </a:solidFill>
                    <a:latin typeface="Arial" panose="020B0604020202020204" pitchFamily="34" charset="0"/>
                    <a:cs typeface="Arial" panose="020B0604020202020204" pitchFamily="34" charset="0"/>
                  </a:rPr>
                  <a:t>is probable error of magnetic field manufacture in the worst </a:t>
                </a:r>
                <a:r>
                  <a:rPr lang="en-US" dirty="0" smtClean="0">
                    <a:solidFill>
                      <a:srgbClr val="000099"/>
                    </a:solidFill>
                    <a:latin typeface="Arial" panose="020B0604020202020204" pitchFamily="34" charset="0"/>
                    <a:cs typeface="Arial" panose="020B0604020202020204" pitchFamily="34" charset="0"/>
                  </a:rPr>
                  <a:t>case</a:t>
                </a:r>
              </a:p>
              <a:p>
                <a:pPr algn="ctr"/>
                <a:r>
                  <a:rPr lang="en-US" dirty="0">
                    <a:solidFill>
                      <a:srgbClr val="000099"/>
                    </a:solidFill>
                    <a:latin typeface="Arial" panose="020B0604020202020204" pitchFamily="34" charset="0"/>
                    <a:cs typeface="Arial" panose="020B0604020202020204" pitchFamily="34" charset="0"/>
                  </a:rPr>
                  <a:t>	</a:t>
                </a:r>
                <a:endParaRPr lang="en-US" dirty="0" smtClean="0">
                  <a:solidFill>
                    <a:srgbClr val="000099"/>
                  </a:solidFill>
                  <a:latin typeface="Arial" panose="020B0604020202020204" pitchFamily="34" charset="0"/>
                  <a:cs typeface="Arial" panose="020B0604020202020204" pitchFamily="34" charset="0"/>
                </a:endParaRPr>
              </a:p>
              <a:p>
                <a:pPr algn="ctr"/>
                <a:r>
                  <a:rPr lang="en-US" dirty="0" smtClean="0">
                    <a:solidFill>
                      <a:srgbClr val="000099"/>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Saw-Tooth </a:t>
                </a:r>
                <a:r>
                  <a:rPr lang="en-US" dirty="0">
                    <a:latin typeface="Arial" panose="020B0604020202020204" pitchFamily="34" charset="0"/>
                    <a:cs typeface="Arial" panose="020B0604020202020204" pitchFamily="34" charset="0"/>
                  </a:rPr>
                  <a:t>orbit </a:t>
                </a:r>
                <a:r>
                  <a:rPr lang="en-US" dirty="0" smtClean="0">
                    <a:latin typeface="Arial" panose="020B0604020202020204" pitchFamily="34" charset="0"/>
                    <a:cs typeface="Arial" panose="020B0604020202020204" pitchFamily="34" charset="0"/>
                  </a:rPr>
                  <a:t>due </a:t>
                </a:r>
                <a:r>
                  <a:rPr lang="en-US" dirty="0">
                    <a:latin typeface="Arial" panose="020B0604020202020204" pitchFamily="34" charset="0"/>
                    <a:cs typeface="Arial" panose="020B0604020202020204" pitchFamily="34" charset="0"/>
                  </a:rPr>
                  <a:t>to the spread of magnetic fields is not taken into account </a:t>
                </a:r>
                <a:r>
                  <a:rPr lang="en-US" dirty="0" smtClean="0">
                    <a:latin typeface="Arial" panose="020B0604020202020204" pitchFamily="34" charset="0"/>
                    <a:cs typeface="Arial" panose="020B0604020202020204" pitchFamily="34" charset="0"/>
                  </a:rPr>
                  <a:t>because of </a:t>
                </a:r>
                <a:r>
                  <a:rPr lang="en-US" dirty="0">
                    <a:latin typeface="Arial" panose="020B0604020202020204" pitchFamily="34" charset="0"/>
                    <a:cs typeface="Arial" panose="020B0604020202020204" pitchFamily="34" charset="0"/>
                  </a:rPr>
                  <a:t>smallness of its deviations.</a:t>
                </a:r>
                <a:endParaRPr lang="ru-RU" dirty="0">
                  <a:effectLst/>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000099"/>
                    </a:solidFill>
                    <a:latin typeface="Arial" panose="020B0604020202020204" pitchFamily="34" charset="0"/>
                    <a:cs typeface="Arial" panose="020B0604020202020204" pitchFamily="34" charset="0"/>
                  </a:rPr>
                  <a:t>The energy loss in the i-</a:t>
                </a:r>
                <a:r>
                  <a:rPr lang="en-US" dirty="0" err="1">
                    <a:solidFill>
                      <a:srgbClr val="000099"/>
                    </a:solidFill>
                    <a:latin typeface="Arial" panose="020B0604020202020204" pitchFamily="34" charset="0"/>
                    <a:cs typeface="Arial" panose="020B0604020202020204" pitchFamily="34" charset="0"/>
                  </a:rPr>
                  <a:t>th</a:t>
                </a:r>
                <a:r>
                  <a:rPr lang="en-US" dirty="0">
                    <a:solidFill>
                      <a:srgbClr val="000099"/>
                    </a:solidFill>
                    <a:latin typeface="Arial" panose="020B0604020202020204" pitchFamily="34" charset="0"/>
                    <a:cs typeface="Arial" panose="020B0604020202020204" pitchFamily="34" charset="0"/>
                  </a:rPr>
                  <a:t> magnet is described </a:t>
                </a:r>
                <a:r>
                  <a:rPr lang="en-US" dirty="0" smtClean="0">
                    <a:solidFill>
                      <a:srgbClr val="000099"/>
                    </a:solidFill>
                    <a:latin typeface="Arial" panose="020B0604020202020204" pitchFamily="34" charset="0"/>
                    <a:cs typeface="Arial" panose="020B0604020202020204" pitchFamily="34" charset="0"/>
                  </a:rPr>
                  <a:t>as  </a:t>
                </a:r>
                <a14:m>
                  <m:oMath xmlns:m="http://schemas.openxmlformats.org/officeDocument/2006/math">
                    <m:r>
                      <a:rPr lang="ru-RU" i="1">
                        <a:latin typeface="Cambria Math"/>
                      </a:rPr>
                      <m:t>𝛿</m:t>
                    </m:r>
                    <m:sSub>
                      <m:sSubPr>
                        <m:ctrlPr>
                          <a:rPr lang="ru-RU" i="1">
                            <a:latin typeface="Cambria Math"/>
                          </a:rPr>
                        </m:ctrlPr>
                      </m:sSubPr>
                      <m:e>
                        <m:r>
                          <a:rPr lang="en-US" i="1">
                            <a:latin typeface="Cambria Math"/>
                          </a:rPr>
                          <m:t>𝐸</m:t>
                        </m:r>
                      </m:e>
                      <m:sub>
                        <m:r>
                          <a:rPr lang="ru-RU" i="1">
                            <a:latin typeface="Cambria Math"/>
                          </a:rPr>
                          <m:t>𝑖</m:t>
                        </m:r>
                      </m:sub>
                    </m:sSub>
                    <m:r>
                      <a:rPr lang="ru-RU" i="1">
                        <a:latin typeface="Cambria Math"/>
                      </a:rPr>
                      <m:t>≈</m:t>
                    </m:r>
                    <m:r>
                      <a:rPr lang="ru-RU" i="1">
                        <a:latin typeface="Cambria Math"/>
                      </a:rPr>
                      <m:t>𝛿</m:t>
                    </m:r>
                    <m:sSubSup>
                      <m:sSubSupPr>
                        <m:ctrlPr>
                          <a:rPr lang="ru-RU" i="1">
                            <a:latin typeface="Cambria Math"/>
                          </a:rPr>
                        </m:ctrlPr>
                      </m:sSubSupPr>
                      <m:e>
                        <m:r>
                          <a:rPr lang="ru-RU" i="1">
                            <a:latin typeface="Cambria Math"/>
                          </a:rPr>
                          <m:t>𝐸</m:t>
                        </m:r>
                      </m:e>
                      <m:sub>
                        <m:r>
                          <a:rPr lang="ru-RU" i="1">
                            <a:latin typeface="Cambria Math"/>
                          </a:rPr>
                          <m:t>𝑖</m:t>
                        </m:r>
                      </m:sub>
                      <m:sup>
                        <m:r>
                          <a:rPr lang="ru-RU" i="1">
                            <a:latin typeface="Cambria Math"/>
                          </a:rPr>
                          <m:t>(0)</m:t>
                        </m:r>
                      </m:sup>
                    </m:sSubSup>
                    <m:r>
                      <a:rPr lang="ru-RU" i="1">
                        <a:latin typeface="Cambria Math"/>
                      </a:rPr>
                      <m:t>∙</m:t>
                    </m:r>
                    <m:d>
                      <m:dPr>
                        <m:ctrlPr>
                          <a:rPr lang="ru-RU" i="1">
                            <a:latin typeface="Cambria Math"/>
                          </a:rPr>
                        </m:ctrlPr>
                      </m:dPr>
                      <m:e>
                        <m:r>
                          <a:rPr lang="ru-RU" i="1">
                            <a:latin typeface="Cambria Math"/>
                          </a:rPr>
                          <m:t>1+2</m:t>
                        </m:r>
                        <m:f>
                          <m:fPr>
                            <m:ctrlPr>
                              <a:rPr lang="ru-RU" i="1">
                                <a:latin typeface="Cambria Math"/>
                              </a:rPr>
                            </m:ctrlPr>
                          </m:fPr>
                          <m:num>
                            <m:r>
                              <a:rPr lang="ru-RU" i="1">
                                <a:latin typeface="Cambria Math"/>
                              </a:rPr>
                              <m:t>∆</m:t>
                            </m:r>
                            <m:r>
                              <a:rPr lang="ru-RU" i="1">
                                <a:latin typeface="Cambria Math"/>
                              </a:rPr>
                              <m:t>𝐻</m:t>
                            </m:r>
                          </m:num>
                          <m:den>
                            <m:r>
                              <a:rPr lang="ru-RU" i="1">
                                <a:latin typeface="Cambria Math"/>
                              </a:rPr>
                              <m:t>𝐻</m:t>
                            </m:r>
                          </m:den>
                        </m:f>
                      </m:e>
                    </m:d>
                    <m:r>
                      <a:rPr lang="ru-RU" i="1">
                        <a:latin typeface="Cambria Math"/>
                      </a:rPr>
                      <m:t>,</m:t>
                    </m:r>
                  </m:oMath>
                </a14:m>
                <a:r>
                  <a:rPr lang="ru-RU" dirty="0">
                    <a:latin typeface="Arial" panose="020B0604020202020204" pitchFamily="34" charset="0"/>
                    <a:cs typeface="Arial" panose="020B0604020202020204" pitchFamily="34" charset="0"/>
                  </a:rPr>
                  <a:t>                              </a:t>
                </a:r>
                <a:endParaRPr lang="ru-RU" dirty="0">
                  <a:effectLst/>
                  <a:latin typeface="Arial" panose="020B0604020202020204" pitchFamily="34" charset="0"/>
                  <a:cs typeface="Arial" panose="020B0604020202020204" pitchFamily="34" charset="0"/>
                </a:endParaRPr>
              </a:p>
              <a:p>
                <a:r>
                  <a:rPr lang="en-US" dirty="0" smtClean="0">
                    <a:solidFill>
                      <a:srgbClr val="000099"/>
                    </a:solidFill>
                    <a:latin typeface="Arial" panose="020B0604020202020204" pitchFamily="34" charset="0"/>
                    <a:cs typeface="Arial" panose="020B0604020202020204" pitchFamily="34" charset="0"/>
                  </a:rPr>
                  <a:t>the </a:t>
                </a:r>
                <a:r>
                  <a:rPr lang="en-US" dirty="0">
                    <a:solidFill>
                      <a:srgbClr val="000099"/>
                    </a:solidFill>
                    <a:latin typeface="Arial" panose="020B0604020202020204" pitchFamily="34" charset="0"/>
                    <a:cs typeface="Arial" panose="020B0604020202020204" pitchFamily="34" charset="0"/>
                  </a:rPr>
                  <a:t>quadratic terms are discarded </a:t>
                </a:r>
                <a:r>
                  <a:rPr lang="en-US" dirty="0" smtClean="0">
                    <a:solidFill>
                      <a:srgbClr val="000099"/>
                    </a:solidFill>
                    <a:latin typeface="Arial" panose="020B0604020202020204" pitchFamily="34" charset="0"/>
                    <a:cs typeface="Arial" panose="020B0604020202020204" pitchFamily="34" charset="0"/>
                  </a:rPr>
                  <a:t>because of smallness,</a:t>
                </a:r>
                <a:r>
                  <a:rPr lang="ru-RU" dirty="0" smtClean="0">
                    <a:solidFill>
                      <a:srgbClr val="000099"/>
                    </a:solidFill>
                    <a:latin typeface="Arial" panose="020B0604020202020204" pitchFamily="34" charset="0"/>
                    <a:cs typeface="Arial" panose="020B0604020202020204" pitchFamily="34" charset="0"/>
                  </a:rPr>
                  <a:t> </a:t>
                </a:r>
                <a14:m>
                  <m:oMath xmlns:m="http://schemas.openxmlformats.org/officeDocument/2006/math">
                    <m:r>
                      <a:rPr lang="ru-RU" i="1">
                        <a:latin typeface="Cambria Math"/>
                      </a:rPr>
                      <m:t>𝛿</m:t>
                    </m:r>
                    <m:sSubSup>
                      <m:sSubSupPr>
                        <m:ctrlPr>
                          <a:rPr lang="ru-RU" i="1">
                            <a:latin typeface="Cambria Math"/>
                          </a:rPr>
                        </m:ctrlPr>
                      </m:sSubSupPr>
                      <m:e>
                        <m:r>
                          <a:rPr lang="en-US" i="1">
                            <a:latin typeface="Cambria Math"/>
                          </a:rPr>
                          <m:t>𝐸</m:t>
                        </m:r>
                      </m:e>
                      <m:sub>
                        <m:r>
                          <a:rPr lang="ru-RU" i="1">
                            <a:latin typeface="Cambria Math"/>
                          </a:rPr>
                          <m:t>𝑖</m:t>
                        </m:r>
                      </m:sub>
                      <m:sup>
                        <m:r>
                          <a:rPr lang="ru-RU" i="1">
                            <a:latin typeface="Cambria Math"/>
                          </a:rPr>
                          <m:t>(0)</m:t>
                        </m:r>
                      </m:sup>
                    </m:sSubSup>
                  </m:oMath>
                </a14:m>
                <a:r>
                  <a:rPr lang="ru-RU" dirty="0">
                    <a:latin typeface="Arial" panose="020B0604020202020204" pitchFamily="34" charset="0"/>
                    <a:cs typeface="Arial" panose="020B0604020202020204" pitchFamily="34" charset="0"/>
                  </a:rPr>
                  <a:t> </a:t>
                </a:r>
                <a:r>
                  <a:rPr lang="en-US" dirty="0" smtClean="0">
                    <a:solidFill>
                      <a:srgbClr val="000099"/>
                    </a:solidFill>
                    <a:latin typeface="Arial" panose="020B0604020202020204" pitchFamily="34" charset="0"/>
                    <a:cs typeface="Arial" panose="020B0604020202020204" pitchFamily="34" charset="0"/>
                  </a:rPr>
                  <a:t>is energy losses</a:t>
                </a:r>
                <a:r>
                  <a:rPr lang="ru-RU" dirty="0" smtClean="0">
                    <a:solidFill>
                      <a:srgbClr val="000099"/>
                    </a:solidFill>
                    <a:latin typeface="Arial" panose="020B0604020202020204" pitchFamily="34" charset="0"/>
                    <a:cs typeface="Arial" panose="020B0604020202020204" pitchFamily="34" charset="0"/>
                  </a:rPr>
                  <a:t>. </a:t>
                </a:r>
                <a:endParaRPr lang="en-US" dirty="0" smtClean="0">
                  <a:solidFill>
                    <a:srgbClr val="000099"/>
                  </a:solidFill>
                  <a:latin typeface="Arial" panose="020B0604020202020204" pitchFamily="34" charset="0"/>
                  <a:cs typeface="Arial" panose="020B0604020202020204" pitchFamily="34" charset="0"/>
                </a:endParaRPr>
              </a:p>
              <a:p>
                <a:endParaRPr lang="en-US" dirty="0" smtClean="0">
                  <a:solidFill>
                    <a:srgbClr val="000099"/>
                  </a:solidFill>
                  <a:latin typeface="Arial" panose="020B0604020202020204" pitchFamily="34" charset="0"/>
                  <a:cs typeface="Arial" panose="020B0604020202020204" pitchFamily="34" charset="0"/>
                </a:endParaRPr>
              </a:p>
              <a:p>
                <a:r>
                  <a:rPr lang="en-US" dirty="0">
                    <a:solidFill>
                      <a:srgbClr val="000099"/>
                    </a:solidFill>
                    <a:latin typeface="Arial" panose="020B0604020202020204" pitchFamily="34" charset="0"/>
                    <a:cs typeface="Arial" panose="020B0604020202020204" pitchFamily="34" charset="0"/>
                  </a:rPr>
                  <a:t>Then additional energy losses per revolution due to the spread of magnetic fields </a:t>
                </a:r>
                <a:r>
                  <a:rPr lang="ru-RU" dirty="0" smtClean="0">
                    <a:solidFill>
                      <a:srgbClr val="000099"/>
                    </a:solidFill>
                    <a:latin typeface="Arial" panose="020B0604020202020204" pitchFamily="34" charset="0"/>
                    <a:cs typeface="Arial" panose="020B0604020202020204" pitchFamily="34" charset="0"/>
                  </a:rPr>
                  <a:t>:</a:t>
                </a:r>
                <a:endParaRPr lang="ru-RU" dirty="0">
                  <a:solidFill>
                    <a:srgbClr val="000099"/>
                  </a:solidFill>
                  <a:effectLst/>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a:t>
                </a:r>
                <a14:m>
                  <m:oMath xmlns:m="http://schemas.openxmlformats.org/officeDocument/2006/math">
                    <m:r>
                      <a:rPr lang="ru-RU" i="1">
                        <a:latin typeface="Cambria Math"/>
                      </a:rPr>
                      <m:t>∆(</m:t>
                    </m:r>
                    <m:r>
                      <a:rPr lang="ru-RU" i="1">
                        <a:latin typeface="Cambria Math"/>
                      </a:rPr>
                      <m:t>𝛿</m:t>
                    </m:r>
                    <m:sSup>
                      <m:sSupPr>
                        <m:ctrlPr>
                          <a:rPr lang="ru-RU" i="1">
                            <a:latin typeface="Cambria Math"/>
                          </a:rPr>
                        </m:ctrlPr>
                      </m:sSupPr>
                      <m:e>
                        <m:r>
                          <a:rPr lang="ru-RU" i="1">
                            <a:latin typeface="Cambria Math"/>
                          </a:rPr>
                          <m:t>𝐸</m:t>
                        </m:r>
                        <m:r>
                          <a:rPr lang="ru-RU" i="1">
                            <a:latin typeface="Cambria Math"/>
                          </a:rPr>
                          <m:t>)</m:t>
                        </m:r>
                      </m:e>
                      <m:sup>
                        <m:r>
                          <a:rPr lang="ru-RU" i="1">
                            <a:latin typeface="Cambria Math"/>
                          </a:rPr>
                          <m:t>2</m:t>
                        </m:r>
                      </m:sup>
                    </m:sSup>
                    <m:r>
                      <a:rPr lang="ru-RU" i="1">
                        <a:latin typeface="Cambria Math"/>
                      </a:rPr>
                      <m:t>≈</m:t>
                    </m:r>
                    <m:r>
                      <a:rPr lang="en-US" i="1">
                        <a:latin typeface="Cambria Math"/>
                      </a:rPr>
                      <m:t>𝑁</m:t>
                    </m:r>
                    <m:sSup>
                      <m:sSupPr>
                        <m:ctrlPr>
                          <a:rPr lang="ru-RU" i="1">
                            <a:latin typeface="Cambria Math"/>
                          </a:rPr>
                        </m:ctrlPr>
                      </m:sSupPr>
                      <m:e>
                        <m:d>
                          <m:dPr>
                            <m:ctrlPr>
                              <a:rPr lang="ru-RU" i="1">
                                <a:latin typeface="Cambria Math"/>
                              </a:rPr>
                            </m:ctrlPr>
                          </m:dPr>
                          <m:e>
                            <m:r>
                              <a:rPr lang="ru-RU" i="1">
                                <a:latin typeface="Cambria Math"/>
                              </a:rPr>
                              <m:t>𝛿</m:t>
                            </m:r>
                            <m:sSubSup>
                              <m:sSubSupPr>
                                <m:ctrlPr>
                                  <a:rPr lang="ru-RU" i="1">
                                    <a:latin typeface="Cambria Math"/>
                                  </a:rPr>
                                </m:ctrlPr>
                              </m:sSubSupPr>
                              <m:e>
                                <m:r>
                                  <a:rPr lang="ru-RU" i="1">
                                    <a:latin typeface="Cambria Math"/>
                                  </a:rPr>
                                  <m:t>𝐸</m:t>
                                </m:r>
                              </m:e>
                              <m:sub>
                                <m:r>
                                  <a:rPr lang="ru-RU" i="1">
                                    <a:latin typeface="Cambria Math"/>
                                  </a:rPr>
                                  <m:t>𝑖</m:t>
                                </m:r>
                              </m:sub>
                              <m:sup>
                                <m:r>
                                  <a:rPr lang="ru-RU" i="1">
                                    <a:latin typeface="Cambria Math"/>
                                  </a:rPr>
                                  <m:t>(0)</m:t>
                                </m:r>
                              </m:sup>
                            </m:sSubSup>
                            <m:r>
                              <a:rPr lang="ru-RU" i="1">
                                <a:latin typeface="Cambria Math"/>
                              </a:rPr>
                              <m:t>∙2</m:t>
                            </m:r>
                            <m:sSub>
                              <m:sSubPr>
                                <m:ctrlPr>
                                  <a:rPr lang="ru-RU" i="1">
                                    <a:latin typeface="Cambria Math"/>
                                  </a:rPr>
                                </m:ctrlPr>
                              </m:sSubPr>
                              <m:e>
                                <m:r>
                                  <a:rPr lang="ru-RU" i="1">
                                    <a:latin typeface="Cambria Math"/>
                                  </a:rPr>
                                  <m:t>𝜎</m:t>
                                </m:r>
                              </m:e>
                              <m:sub>
                                <m:r>
                                  <a:rPr lang="ru-RU" i="1">
                                    <a:latin typeface="Cambria Math"/>
                                  </a:rPr>
                                  <m:t>𝐻</m:t>
                                </m:r>
                              </m:sub>
                            </m:sSub>
                          </m:e>
                        </m:d>
                      </m:e>
                      <m:sup>
                        <m:r>
                          <a:rPr lang="ru-RU" i="1">
                            <a:latin typeface="Cambria Math"/>
                          </a:rPr>
                          <m:t>2</m:t>
                        </m:r>
                      </m:sup>
                    </m:sSup>
                    <m:r>
                      <a:rPr lang="ru-RU" i="1">
                        <a:latin typeface="Cambria Math"/>
                      </a:rPr>
                      <m:t>,</m:t>
                    </m:r>
                  </m:oMath>
                </a14:m>
                <a:r>
                  <a:rPr lang="ru-RU" dirty="0">
                    <a:latin typeface="Arial" panose="020B0604020202020204" pitchFamily="34" charset="0"/>
                    <a:cs typeface="Arial" panose="020B0604020202020204" pitchFamily="34" charset="0"/>
                  </a:rPr>
                  <a:t>                            </a:t>
                </a:r>
                <a:endParaRPr lang="ru-RU" dirty="0">
                  <a:effectLst/>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a:t>
                </a:r>
                <a:r>
                  <a:rPr lang="ru-RU" dirty="0" smtClean="0">
                    <a:latin typeface="Arial" panose="020B0604020202020204" pitchFamily="34" charset="0"/>
                    <a:cs typeface="Arial" panose="020B0604020202020204" pitchFamily="34" charset="0"/>
                  </a:rPr>
                  <a:t> </a:t>
                </a:r>
                <a:r>
                  <a:rPr lang="en-US" dirty="0" smtClean="0">
                    <a:solidFill>
                      <a:srgbClr val="000099"/>
                    </a:solidFill>
                    <a:latin typeface="Arial" panose="020B0604020202020204" pitchFamily="34" charset="0"/>
                    <a:cs typeface="Arial" panose="020B0604020202020204" pitchFamily="34" charset="0"/>
                  </a:rPr>
                  <a:t>is the number of magnets in the ring</a:t>
                </a:r>
                <a:r>
                  <a:rPr lang="ru-RU" dirty="0" smtClean="0">
                    <a:solidFill>
                      <a:srgbClr val="000099"/>
                    </a:solidFill>
                    <a:latin typeface="Arial" panose="020B0604020202020204" pitchFamily="34" charset="0"/>
                    <a:cs typeface="Arial" panose="020B0604020202020204" pitchFamily="34" charset="0"/>
                  </a:rPr>
                  <a:t> </a:t>
                </a:r>
                <a:r>
                  <a:rPr lang="ru-RU" dirty="0">
                    <a:solidFill>
                      <a:srgbClr val="000099"/>
                    </a:solidFill>
                    <a:latin typeface="Arial" panose="020B0604020202020204" pitchFamily="34" charset="0"/>
                    <a:cs typeface="Arial" panose="020B0604020202020204" pitchFamily="34" charset="0"/>
                  </a:rPr>
                  <a:t>(2518 </a:t>
                </a:r>
                <a:r>
                  <a:rPr lang="en-US" dirty="0" smtClean="0">
                    <a:solidFill>
                      <a:srgbClr val="000099"/>
                    </a:solidFill>
                    <a:latin typeface="Arial" panose="020B0604020202020204" pitchFamily="34" charset="0"/>
                    <a:cs typeface="Arial" panose="020B0604020202020204" pitchFamily="34" charset="0"/>
                  </a:rPr>
                  <a:t>in</a:t>
                </a:r>
                <a:r>
                  <a:rPr lang="ru-RU" dirty="0" smtClean="0">
                    <a:solidFill>
                      <a:srgbClr val="000099"/>
                    </a:solidFill>
                    <a:latin typeface="Arial" panose="020B0604020202020204" pitchFamily="34" charset="0"/>
                    <a:cs typeface="Arial" panose="020B0604020202020204" pitchFamily="34" charset="0"/>
                  </a:rPr>
                  <a:t> </a:t>
                </a:r>
                <a:r>
                  <a:rPr lang="en-US" dirty="0">
                    <a:solidFill>
                      <a:srgbClr val="000099"/>
                    </a:solidFill>
                    <a:latin typeface="Arial" panose="020B0604020202020204" pitchFamily="34" charset="0"/>
                    <a:cs typeface="Arial" panose="020B0604020202020204" pitchFamily="34" charset="0"/>
                  </a:rPr>
                  <a:t>CEPC</a:t>
                </a:r>
                <a:r>
                  <a:rPr lang="ru-RU" dirty="0">
                    <a:solidFill>
                      <a:srgbClr val="000099"/>
                    </a:solidFill>
                    <a:latin typeface="Arial" panose="020B0604020202020204" pitchFamily="34" charset="0"/>
                    <a:cs typeface="Arial" panose="020B0604020202020204" pitchFamily="34" charset="0"/>
                  </a:rPr>
                  <a:t>). </a:t>
                </a:r>
                <a:r>
                  <a:rPr lang="en-US" dirty="0">
                    <a:solidFill>
                      <a:srgbClr val="000099"/>
                    </a:solidFill>
                    <a:latin typeface="Arial" panose="020B0604020202020204" pitchFamily="34" charset="0"/>
                    <a:cs typeface="Arial" panose="020B0604020202020204" pitchFamily="34" charset="0"/>
                  </a:rPr>
                  <a:t>Relative </a:t>
                </a:r>
                <a:r>
                  <a:rPr lang="en-US" dirty="0" smtClean="0">
                    <a:solidFill>
                      <a:srgbClr val="000099"/>
                    </a:solidFill>
                    <a:latin typeface="Arial" panose="020B0604020202020204" pitchFamily="34" charset="0"/>
                    <a:cs typeface="Arial" panose="020B0604020202020204" pitchFamily="34" charset="0"/>
                  </a:rPr>
                  <a:t>energy losses </a:t>
                </a:r>
                <a:r>
                  <a:rPr lang="en-US" dirty="0">
                    <a:solidFill>
                      <a:srgbClr val="000099"/>
                    </a:solidFill>
                    <a:latin typeface="Arial" panose="020B0604020202020204" pitchFamily="34" charset="0"/>
                    <a:cs typeface="Arial" panose="020B0604020202020204" pitchFamily="34" charset="0"/>
                  </a:rPr>
                  <a:t>per revolution are defined as</a:t>
                </a:r>
                <a:endParaRPr lang="ru-RU" dirty="0">
                  <a:solidFill>
                    <a:srgbClr val="000099"/>
                  </a:solidFill>
                  <a:effectLst/>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a:t>
                </a:r>
                <a14:m>
                  <m:oMath xmlns:m="http://schemas.openxmlformats.org/officeDocument/2006/math">
                    <m:f>
                      <m:fPr>
                        <m:ctrlPr>
                          <a:rPr lang="ru-RU" i="1">
                            <a:latin typeface="Cambria Math"/>
                          </a:rPr>
                        </m:ctrlPr>
                      </m:fPr>
                      <m:num>
                        <m:rad>
                          <m:radPr>
                            <m:degHide m:val="on"/>
                            <m:ctrlPr>
                              <a:rPr lang="ru-RU" i="1">
                                <a:latin typeface="Cambria Math"/>
                              </a:rPr>
                            </m:ctrlPr>
                          </m:radPr>
                          <m:deg/>
                          <m:e>
                            <m:r>
                              <a:rPr lang="ru-RU" i="1">
                                <a:latin typeface="Cambria Math"/>
                              </a:rPr>
                              <m:t>∆(</m:t>
                            </m:r>
                            <m:r>
                              <a:rPr lang="ru-RU" i="1">
                                <a:latin typeface="Cambria Math"/>
                              </a:rPr>
                              <m:t>𝛿</m:t>
                            </m:r>
                            <m:sSup>
                              <m:sSupPr>
                                <m:ctrlPr>
                                  <a:rPr lang="ru-RU" i="1">
                                    <a:latin typeface="Cambria Math"/>
                                  </a:rPr>
                                </m:ctrlPr>
                              </m:sSupPr>
                              <m:e>
                                <m:r>
                                  <a:rPr lang="ru-RU" i="1">
                                    <a:latin typeface="Cambria Math"/>
                                  </a:rPr>
                                  <m:t>𝐸</m:t>
                                </m:r>
                                <m:r>
                                  <a:rPr lang="ru-RU" i="1">
                                    <a:latin typeface="Cambria Math"/>
                                  </a:rPr>
                                  <m:t>)</m:t>
                                </m:r>
                              </m:e>
                              <m:sup>
                                <m:r>
                                  <a:rPr lang="ru-RU" i="1">
                                    <a:latin typeface="Cambria Math"/>
                                  </a:rPr>
                                  <m:t>2</m:t>
                                </m:r>
                              </m:sup>
                            </m:sSup>
                          </m:e>
                        </m:rad>
                      </m:num>
                      <m:den>
                        <m:sSub>
                          <m:sSubPr>
                            <m:ctrlPr>
                              <a:rPr lang="ru-RU" i="1">
                                <a:latin typeface="Cambria Math"/>
                              </a:rPr>
                            </m:ctrlPr>
                          </m:sSubPr>
                          <m:e>
                            <m:r>
                              <a:rPr lang="ru-RU" i="1">
                                <a:latin typeface="Cambria Math"/>
                              </a:rPr>
                              <m:t>𝐸</m:t>
                            </m:r>
                          </m:e>
                          <m:sub>
                            <m:r>
                              <a:rPr lang="ru-RU" i="1">
                                <a:latin typeface="Cambria Math"/>
                              </a:rPr>
                              <m:t>0</m:t>
                            </m:r>
                          </m:sub>
                        </m:sSub>
                      </m:den>
                    </m:f>
                    <m:r>
                      <a:rPr lang="ru-RU" i="1">
                        <a:latin typeface="Cambria Math"/>
                      </a:rPr>
                      <m:t>≈</m:t>
                    </m:r>
                    <m:rad>
                      <m:radPr>
                        <m:degHide m:val="on"/>
                        <m:ctrlPr>
                          <a:rPr lang="ru-RU" i="1">
                            <a:latin typeface="Cambria Math"/>
                          </a:rPr>
                        </m:ctrlPr>
                      </m:radPr>
                      <m:deg/>
                      <m:e>
                        <m:r>
                          <a:rPr lang="en-US" i="1">
                            <a:latin typeface="Cambria Math"/>
                          </a:rPr>
                          <m:t>𝑁</m:t>
                        </m:r>
                        <m:r>
                          <a:rPr lang="ru-RU" i="1">
                            <a:latin typeface="Cambria Math"/>
                          </a:rPr>
                          <m:t>∙4</m:t>
                        </m:r>
                        <m:sSup>
                          <m:sSupPr>
                            <m:ctrlPr>
                              <a:rPr lang="ru-RU" i="1">
                                <a:latin typeface="Cambria Math"/>
                              </a:rPr>
                            </m:ctrlPr>
                          </m:sSupPr>
                          <m:e>
                            <m:sSub>
                              <m:sSubPr>
                                <m:ctrlPr>
                                  <a:rPr lang="ru-RU" i="1">
                                    <a:latin typeface="Cambria Math"/>
                                  </a:rPr>
                                </m:ctrlPr>
                              </m:sSubPr>
                              <m:e>
                                <m:r>
                                  <a:rPr lang="ru-RU" i="1">
                                    <a:latin typeface="Cambria Math"/>
                                  </a:rPr>
                                  <m:t>𝜎</m:t>
                                </m:r>
                              </m:e>
                              <m:sub>
                                <m:r>
                                  <a:rPr lang="ru-RU" i="1">
                                    <a:latin typeface="Cambria Math"/>
                                  </a:rPr>
                                  <m:t>𝐻</m:t>
                                </m:r>
                              </m:sub>
                            </m:sSub>
                          </m:e>
                          <m:sup>
                            <m:r>
                              <a:rPr lang="ru-RU" i="1">
                                <a:latin typeface="Cambria Math"/>
                              </a:rPr>
                              <m:t>2</m:t>
                            </m:r>
                          </m:sup>
                        </m:sSup>
                        <m:sSup>
                          <m:sSupPr>
                            <m:ctrlPr>
                              <a:rPr lang="ru-RU" i="1">
                                <a:latin typeface="Cambria Math"/>
                              </a:rPr>
                            </m:ctrlPr>
                          </m:sSupPr>
                          <m:e>
                            <m:d>
                              <m:dPr>
                                <m:ctrlPr>
                                  <a:rPr lang="ru-RU" i="1">
                                    <a:latin typeface="Cambria Math"/>
                                  </a:rPr>
                                </m:ctrlPr>
                              </m:dPr>
                              <m:e>
                                <m:f>
                                  <m:fPr>
                                    <m:ctrlPr>
                                      <a:rPr lang="ru-RU" i="1">
                                        <a:latin typeface="Cambria Math"/>
                                      </a:rPr>
                                    </m:ctrlPr>
                                  </m:fPr>
                                  <m:num>
                                    <m:r>
                                      <a:rPr lang="ru-RU" i="1">
                                        <a:latin typeface="Cambria Math"/>
                                      </a:rPr>
                                      <m:t>∆</m:t>
                                    </m:r>
                                    <m:sSub>
                                      <m:sSubPr>
                                        <m:ctrlPr>
                                          <a:rPr lang="ru-RU" i="1">
                                            <a:latin typeface="Cambria Math"/>
                                          </a:rPr>
                                        </m:ctrlPr>
                                      </m:sSubPr>
                                      <m:e>
                                        <m:r>
                                          <a:rPr lang="en-US" i="1">
                                            <a:latin typeface="Cambria Math"/>
                                          </a:rPr>
                                          <m:t>𝐸</m:t>
                                        </m:r>
                                      </m:e>
                                      <m:sub>
                                        <m:r>
                                          <a:rPr lang="en-US" b="0" i="1" smtClean="0">
                                            <a:latin typeface="Cambria Math"/>
                                          </a:rPr>
                                          <m:t>𝑡𝑢𝑟𝑛</m:t>
                                        </m:r>
                                      </m:sub>
                                    </m:sSub>
                                  </m:num>
                                  <m:den>
                                    <m:r>
                                      <a:rPr lang="en-US" i="1">
                                        <a:latin typeface="Cambria Math"/>
                                      </a:rPr>
                                      <m:t>𝑁</m:t>
                                    </m:r>
                                    <m:sSub>
                                      <m:sSubPr>
                                        <m:ctrlPr>
                                          <a:rPr lang="ru-RU" i="1">
                                            <a:latin typeface="Cambria Math"/>
                                          </a:rPr>
                                        </m:ctrlPr>
                                      </m:sSubPr>
                                      <m:e>
                                        <m:r>
                                          <a:rPr lang="en-US" i="1">
                                            <a:latin typeface="Cambria Math"/>
                                          </a:rPr>
                                          <m:t>𝐸</m:t>
                                        </m:r>
                                      </m:e>
                                      <m:sub>
                                        <m:r>
                                          <a:rPr lang="ru-RU" i="1">
                                            <a:latin typeface="Cambria Math"/>
                                          </a:rPr>
                                          <m:t>0</m:t>
                                        </m:r>
                                      </m:sub>
                                    </m:sSub>
                                  </m:den>
                                </m:f>
                              </m:e>
                            </m:d>
                          </m:e>
                          <m:sup>
                            <m:r>
                              <a:rPr lang="ru-RU" i="1">
                                <a:latin typeface="Cambria Math"/>
                              </a:rPr>
                              <m:t>2</m:t>
                            </m:r>
                          </m:sup>
                        </m:sSup>
                      </m:e>
                    </m:rad>
                    <m:r>
                      <a:rPr lang="ru-RU" i="1">
                        <a:latin typeface="Cambria Math"/>
                      </a:rPr>
                      <m:t>=</m:t>
                    </m:r>
                    <m:f>
                      <m:fPr>
                        <m:ctrlPr>
                          <a:rPr lang="ru-RU" i="1">
                            <a:latin typeface="Cambria Math"/>
                          </a:rPr>
                        </m:ctrlPr>
                      </m:fPr>
                      <m:num>
                        <m:r>
                          <a:rPr lang="ru-RU" i="1">
                            <a:latin typeface="Cambria Math"/>
                          </a:rPr>
                          <m:t>∆</m:t>
                        </m:r>
                        <m:sSub>
                          <m:sSubPr>
                            <m:ctrlPr>
                              <a:rPr lang="ru-RU" i="1">
                                <a:latin typeface="Cambria Math"/>
                              </a:rPr>
                            </m:ctrlPr>
                          </m:sSubPr>
                          <m:e>
                            <m:r>
                              <a:rPr lang="en-US" i="1">
                                <a:latin typeface="Cambria Math"/>
                              </a:rPr>
                              <m:t>𝐸</m:t>
                            </m:r>
                          </m:e>
                          <m:sub>
                            <m:r>
                              <a:rPr lang="en-US" b="0" i="1" smtClean="0">
                                <a:latin typeface="Cambria Math"/>
                              </a:rPr>
                              <m:t>𝑡𝑢𝑟𝑛</m:t>
                            </m:r>
                          </m:sub>
                        </m:sSub>
                      </m:num>
                      <m:den>
                        <m:rad>
                          <m:radPr>
                            <m:degHide m:val="on"/>
                            <m:ctrlPr>
                              <a:rPr lang="ru-RU" i="1">
                                <a:latin typeface="Cambria Math"/>
                              </a:rPr>
                            </m:ctrlPr>
                          </m:radPr>
                          <m:deg/>
                          <m:e>
                            <m:r>
                              <a:rPr lang="ru-RU" i="1">
                                <a:latin typeface="Cambria Math"/>
                              </a:rPr>
                              <m:t>𝑁</m:t>
                            </m:r>
                          </m:e>
                        </m:rad>
                        <m:sSub>
                          <m:sSubPr>
                            <m:ctrlPr>
                              <a:rPr lang="ru-RU" i="1">
                                <a:latin typeface="Cambria Math"/>
                              </a:rPr>
                            </m:ctrlPr>
                          </m:sSubPr>
                          <m:e>
                            <m:r>
                              <a:rPr lang="ru-RU" i="1">
                                <a:latin typeface="Cambria Math"/>
                              </a:rPr>
                              <m:t>𝐸</m:t>
                            </m:r>
                          </m:e>
                          <m:sub>
                            <m:r>
                              <a:rPr lang="ru-RU" i="1">
                                <a:latin typeface="Cambria Math"/>
                              </a:rPr>
                              <m:t>0</m:t>
                            </m:r>
                          </m:sub>
                        </m:sSub>
                      </m:den>
                    </m:f>
                    <m:r>
                      <a:rPr lang="ru-RU" i="1">
                        <a:latin typeface="Cambria Math"/>
                      </a:rPr>
                      <m:t>∙2</m:t>
                    </m:r>
                    <m:sSub>
                      <m:sSubPr>
                        <m:ctrlPr>
                          <a:rPr lang="ru-RU" i="1">
                            <a:latin typeface="Cambria Math"/>
                          </a:rPr>
                        </m:ctrlPr>
                      </m:sSubPr>
                      <m:e>
                        <m:r>
                          <a:rPr lang="ru-RU" i="1">
                            <a:latin typeface="Cambria Math"/>
                          </a:rPr>
                          <m:t>𝜎</m:t>
                        </m:r>
                      </m:e>
                      <m:sub>
                        <m:r>
                          <a:rPr lang="ru-RU" i="1">
                            <a:latin typeface="Cambria Math"/>
                          </a:rPr>
                          <m:t>𝐻</m:t>
                        </m:r>
                      </m:sub>
                    </m:sSub>
                    <m:r>
                      <a:rPr lang="ru-RU" i="1">
                        <a:latin typeface="Cambria Math"/>
                      </a:rPr>
                      <m:t>.</m:t>
                    </m:r>
                  </m:oMath>
                </a14:m>
                <a:r>
                  <a:rPr lang="ru-RU" dirty="0">
                    <a:latin typeface="Arial" panose="020B0604020202020204" pitchFamily="34" charset="0"/>
                    <a:cs typeface="Arial" panose="020B0604020202020204" pitchFamily="34" charset="0"/>
                  </a:rPr>
                  <a:t>               </a:t>
                </a:r>
                <a:endParaRPr lang="ru-RU" dirty="0">
                  <a:effectLst/>
                  <a:latin typeface="Arial" panose="020B0604020202020204" pitchFamily="34" charset="0"/>
                  <a:cs typeface="Arial" panose="020B0604020202020204" pitchFamily="34" charset="0"/>
                </a:endParaRPr>
              </a:p>
              <a:p>
                <a:endParaRPr lang="ru-RU"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r>
                  <a:rPr lang="en-US" dirty="0">
                    <a:solidFill>
                      <a:schemeClr val="bg2">
                        <a:lumMod val="25000"/>
                      </a:schemeClr>
                    </a:solidFill>
                    <a:latin typeface="Arial" panose="020B0604020202020204" pitchFamily="34" charset="0"/>
                    <a:cs typeface="Arial" panose="020B0604020202020204" pitchFamily="34" charset="0"/>
                  </a:rPr>
                  <a:t> Contribution of additional radiation </a:t>
                </a:r>
                <a:r>
                  <a:rPr lang="en-US" dirty="0" smtClean="0">
                    <a:solidFill>
                      <a:schemeClr val="bg2">
                        <a:lumMod val="25000"/>
                      </a:schemeClr>
                    </a:solidFill>
                    <a:latin typeface="Arial" panose="020B0604020202020204" pitchFamily="34" charset="0"/>
                    <a:cs typeface="Arial" panose="020B0604020202020204" pitchFamily="34" charset="0"/>
                  </a:rPr>
                  <a:t>losses</a:t>
                </a:r>
                <a:r>
                  <a:rPr lang="ru-RU" dirty="0" smtClean="0">
                    <a:solidFill>
                      <a:schemeClr val="bg2">
                        <a:lumMod val="25000"/>
                      </a:schemeClr>
                    </a:solidFill>
                    <a:latin typeface="Arial" panose="020B0604020202020204" pitchFamily="34" charset="0"/>
                    <a:cs typeface="Arial" panose="020B0604020202020204" pitchFamily="34" charset="0"/>
                  </a:rPr>
                  <a:t> (</a:t>
                </a:r>
                <a:r>
                  <a:rPr lang="en-US" dirty="0" smtClean="0">
                    <a:solidFill>
                      <a:schemeClr val="bg2">
                        <a:lumMod val="25000"/>
                      </a:schemeClr>
                    </a:solidFill>
                    <a:latin typeface="Arial" panose="020B0604020202020204" pitchFamily="34" charset="0"/>
                    <a:cs typeface="Arial" panose="020B0604020202020204" pitchFamily="34" charset="0"/>
                  </a:rPr>
                  <a:t>without</a:t>
                </a:r>
                <a:r>
                  <a:rPr lang="ru-RU" dirty="0" smtClean="0">
                    <a:solidFill>
                      <a:schemeClr val="bg2">
                        <a:lumMod val="25000"/>
                      </a:schemeClr>
                    </a:solidFill>
                    <a:latin typeface="Arial" panose="020B0604020202020204" pitchFamily="34" charset="0"/>
                    <a:cs typeface="Arial" panose="020B0604020202020204" pitchFamily="34" charset="0"/>
                  </a:rPr>
                  <a:t> </a:t>
                </a:r>
                <a:r>
                  <a:rPr lang="en-US" dirty="0">
                    <a:solidFill>
                      <a:schemeClr val="bg2">
                        <a:lumMod val="25000"/>
                      </a:schemeClr>
                    </a:solidFill>
                    <a:latin typeface="Arial" panose="020B0604020202020204" pitchFamily="34" charset="0"/>
                    <a:cs typeface="Arial" panose="020B0604020202020204" pitchFamily="34" charset="0"/>
                  </a:rPr>
                  <a:t>BS</a:t>
                </a:r>
                <a:r>
                  <a:rPr lang="ru-RU" dirty="0" smtClean="0">
                    <a:solidFill>
                      <a:schemeClr val="bg2">
                        <a:lumMod val="25000"/>
                      </a:schemeClr>
                    </a:solidFill>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45.5 </a:t>
                </a:r>
                <a:r>
                  <a:rPr lang="en-US" b="1" dirty="0" err="1" smtClean="0">
                    <a:latin typeface="Arial" panose="020B0604020202020204" pitchFamily="34" charset="0"/>
                    <a:cs typeface="Arial" panose="020B0604020202020204" pitchFamily="34" charset="0"/>
                  </a:rPr>
                  <a:t>GeV</a:t>
                </a:r>
                <a:r>
                  <a:rPr lang="en-US" b="1" dirty="0" smtClean="0">
                    <a:latin typeface="Arial" panose="020B0604020202020204" pitchFamily="34" charset="0"/>
                    <a:cs typeface="Arial" panose="020B0604020202020204" pitchFamily="34" charset="0"/>
                  </a:rPr>
                  <a:t>: </a:t>
                </a:r>
                <a:r>
                  <a:rPr lang="ru-RU" b="1" dirty="0" smtClean="0">
                    <a:solidFill>
                      <a:srgbClr val="FF0000"/>
                    </a:solidFill>
                    <a:latin typeface="Arial" panose="020B0604020202020204" pitchFamily="34" charset="0"/>
                    <a:cs typeface="Arial" panose="020B0604020202020204" pitchFamily="34" charset="0"/>
                  </a:rPr>
                  <a:t>5.83·10</a:t>
                </a:r>
                <a:r>
                  <a:rPr lang="ru-RU" b="1" baseline="30000" dirty="0" smtClean="0">
                    <a:solidFill>
                      <a:srgbClr val="FF0000"/>
                    </a:solidFill>
                    <a:latin typeface="Arial" panose="020B0604020202020204" pitchFamily="34" charset="0"/>
                    <a:cs typeface="Arial" panose="020B0604020202020204" pitchFamily="34" charset="0"/>
                  </a:rPr>
                  <a:t>-9 </a:t>
                </a:r>
                <a:r>
                  <a:rPr lang="ru-RU" b="1" dirty="0">
                    <a:solidFill>
                      <a:srgbClr val="FF0000"/>
                    </a:solidFill>
                    <a:latin typeface="Arial" panose="020B0604020202020204" pitchFamily="34" charset="0"/>
                    <a:cs typeface="Arial" panose="020B0604020202020204" pitchFamily="34" charset="0"/>
                  </a:rPr>
                  <a:t>± 4.28·10</a:t>
                </a:r>
                <a:r>
                  <a:rPr lang="ru-RU" b="1" baseline="30000" dirty="0">
                    <a:solidFill>
                      <a:srgbClr val="FF0000"/>
                    </a:solidFill>
                    <a:latin typeface="Arial" panose="020B0604020202020204" pitchFamily="34" charset="0"/>
                    <a:cs typeface="Arial" panose="020B0604020202020204" pitchFamily="34" charset="0"/>
                  </a:rPr>
                  <a:t>-8</a:t>
                </a:r>
                <a:r>
                  <a:rPr lang="ru-RU" b="1" dirty="0">
                    <a:solidFill>
                      <a:srgbClr val="FF0000"/>
                    </a:solidFill>
                    <a:latin typeface="Arial" panose="020B0604020202020204" pitchFamily="34" charset="0"/>
                    <a:cs typeface="Arial" panose="020B0604020202020204" pitchFamily="34" charset="0"/>
                  </a:rPr>
                  <a:t> </a:t>
                </a:r>
                <a:endParaRPr lang="en-US" b="1" dirty="0">
                  <a:solidFill>
                    <a:srgbClr val="FF0000"/>
                  </a:solidFill>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80 </a:t>
                </a:r>
                <a:r>
                  <a:rPr lang="en-US" b="1" dirty="0" err="1" smtClean="0">
                    <a:latin typeface="Arial" panose="020B0604020202020204" pitchFamily="34" charset="0"/>
                    <a:cs typeface="Arial" panose="020B0604020202020204" pitchFamily="34" charset="0"/>
                  </a:rPr>
                  <a:t>GeV</a:t>
                </a:r>
                <a:r>
                  <a:rPr lang="en-US" b="1" dirty="0" smtClean="0">
                    <a:latin typeface="Arial" panose="020B0604020202020204" pitchFamily="34" charset="0"/>
                    <a:cs typeface="Arial" panose="020B0604020202020204" pitchFamily="34" charset="0"/>
                  </a:rPr>
                  <a:t>: </a:t>
                </a:r>
                <a:r>
                  <a:rPr lang="ru-RU" b="1" dirty="0" smtClean="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1.79·10</a:t>
                </a:r>
                <a:r>
                  <a:rPr lang="ru-RU" b="1" baseline="30000" dirty="0">
                    <a:solidFill>
                      <a:srgbClr val="FF0000"/>
                    </a:solidFill>
                    <a:latin typeface="Arial" panose="020B0604020202020204" pitchFamily="34" charset="0"/>
                    <a:cs typeface="Arial" panose="020B0604020202020204" pitchFamily="34" charset="0"/>
                  </a:rPr>
                  <a:t>-8 </a:t>
                </a:r>
                <a:r>
                  <a:rPr lang="ru-RU" b="1" dirty="0">
                    <a:solidFill>
                      <a:srgbClr val="FF0000"/>
                    </a:solidFill>
                    <a:latin typeface="Arial" panose="020B0604020202020204" pitchFamily="34" charset="0"/>
                    <a:cs typeface="Arial" panose="020B0604020202020204" pitchFamily="34" charset="0"/>
                  </a:rPr>
                  <a:t>± </a:t>
                </a:r>
                <a:r>
                  <a:rPr lang="ru-RU" b="1" dirty="0" smtClean="0">
                    <a:solidFill>
                      <a:srgbClr val="FF0000"/>
                    </a:solidFill>
                    <a:latin typeface="Arial" panose="020B0604020202020204" pitchFamily="34" charset="0"/>
                    <a:cs typeface="Arial" panose="020B0604020202020204" pitchFamily="34" charset="0"/>
                  </a:rPr>
                  <a:t>2.377·10</a:t>
                </a:r>
                <a:r>
                  <a:rPr lang="ru-RU" b="1" baseline="30000" dirty="0" smtClean="0">
                    <a:solidFill>
                      <a:srgbClr val="FF0000"/>
                    </a:solidFill>
                    <a:latin typeface="Arial" panose="020B0604020202020204" pitchFamily="34" charset="0"/>
                    <a:cs typeface="Arial" panose="020B0604020202020204" pitchFamily="34" charset="0"/>
                  </a:rPr>
                  <a:t>-7</a:t>
                </a:r>
                <a:r>
                  <a:rPr lang="ru-RU" b="1" dirty="0" smtClean="0">
                    <a:solidFill>
                      <a:srgbClr val="FF0000"/>
                    </a:solidFill>
                    <a:latin typeface="Arial" panose="020B0604020202020204" pitchFamily="34" charset="0"/>
                    <a:cs typeface="Arial" panose="020B0604020202020204" pitchFamily="34" charset="0"/>
                  </a:rPr>
                  <a:t> </a:t>
                </a:r>
                <a:endParaRPr lang="en-US" b="1" dirty="0" smtClean="0">
                  <a:solidFill>
                    <a:srgbClr val="FF0000"/>
                  </a:solidFill>
                  <a:latin typeface="Arial" panose="020B0604020202020204" pitchFamily="34" charset="0"/>
                  <a:cs typeface="Arial" panose="020B0604020202020204" pitchFamily="34" charset="0"/>
                </a:endParaRPr>
              </a:p>
              <a:p>
                <a:endParaRPr lang="en-US" b="1" dirty="0" smtClean="0">
                  <a:solidFill>
                    <a:srgbClr val="FF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 The contribution of BS in this case is negligible.</a:t>
                </a:r>
                <a:endParaRPr lang="ru-RU" dirty="0">
                  <a:solidFill>
                    <a:srgbClr val="C00000"/>
                  </a:solidFill>
                  <a:effectLst/>
                  <a:latin typeface="Arial" panose="020B0604020202020204" pitchFamily="34" charset="0"/>
                  <a:cs typeface="Arial" panose="020B0604020202020204" pitchFamily="34"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61764" y="657201"/>
                <a:ext cx="11639029" cy="5892126"/>
              </a:xfrm>
              <a:prstGeom prst="rect">
                <a:avLst/>
              </a:prstGeom>
              <a:blipFill rotWithShape="1">
                <a:blip r:embed="rId2"/>
                <a:stretch>
                  <a:fillRect l="-471" b="-828"/>
                </a:stretch>
              </a:blipFill>
            </p:spPr>
            <p:txBody>
              <a:bodyPr/>
              <a:lstStyle/>
              <a:p>
                <a:r>
                  <a:rPr lang="ru-RU">
                    <a:noFill/>
                  </a:rPr>
                  <a:t> </a:t>
                </a:r>
              </a:p>
            </p:txBody>
          </p:sp>
        </mc:Fallback>
      </mc:AlternateContent>
    </p:spTree>
    <p:extLst>
      <p:ext uri="{BB962C8B-B14F-4D97-AF65-F5344CB8AC3E}">
        <p14:creationId xmlns:p14="http://schemas.microsoft.com/office/powerpoint/2010/main" val="370600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 y="188640"/>
            <a:ext cx="12188824" cy="96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54" tIns="50027" rIns="100054" bIns="50027" numCol="1" anchor="ctr" anchorCtr="0" compatLnSpc="1">
            <a:prstTxWarp prst="textNoShape">
              <a:avLst/>
            </a:prstTxWarp>
            <a:spAutoFit/>
          </a:bodyPr>
          <a:lstStyle/>
          <a:p>
            <a:pPr algn="ctr" fontAlgn="base">
              <a:spcBef>
                <a:spcPct val="0"/>
              </a:spcBef>
              <a:spcAft>
                <a:spcPct val="0"/>
              </a:spcAft>
            </a:pPr>
            <a:r>
              <a:rPr lang="en-US" altLang="ru-RU" sz="28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Energy </a:t>
            </a:r>
            <a:r>
              <a:rPr lang="en-US" altLang="ru-RU"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shift of </a:t>
            </a:r>
            <a:r>
              <a:rPr lang="en-US" altLang="ru-RU" sz="28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center </a:t>
            </a:r>
            <a:r>
              <a:rPr lang="en-US" altLang="ru-RU"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of mass system, taking into account </a:t>
            </a:r>
            <a:br>
              <a:rPr lang="en-US" altLang="ru-RU"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br>
            <a:r>
              <a:rPr lang="en-US" altLang="ru-RU" sz="28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non-zero </a:t>
            </a:r>
            <a:r>
              <a:rPr lang="en-US" altLang="ru-RU"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angle of intersection of the beams, SR and </a:t>
            </a:r>
            <a:r>
              <a:rPr lang="en-US" altLang="ru-RU" sz="28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BS</a:t>
            </a:r>
            <a:endParaRPr lang="ru-RU" altLang="ru-RU" sz="36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p:txBody>
      </p:sp>
      <p:pic>
        <p:nvPicPr>
          <p:cNvPr id="5" name="Рисунок 4" descr="встреча пучков в КЕДР.bmp"/>
          <p:cNvPicPr/>
          <p:nvPr/>
        </p:nvPicPr>
        <p:blipFill>
          <a:blip r:embed="rId2" cstate="print">
            <a:lum contrast="30000"/>
          </a:blip>
          <a:stretch>
            <a:fillRect/>
          </a:stretch>
        </p:blipFill>
        <p:spPr>
          <a:xfrm>
            <a:off x="7894612" y="3068960"/>
            <a:ext cx="3765204" cy="2000264"/>
          </a:xfrm>
          <a:prstGeom prst="rect">
            <a:avLst/>
          </a:prstGeom>
        </p:spPr>
      </p:pic>
      <mc:AlternateContent xmlns:mc="http://schemas.openxmlformats.org/markup-compatibility/2006" xmlns:a14="http://schemas.microsoft.com/office/drawing/2010/main">
        <mc:Choice Requires="a14">
          <p:sp>
            <p:nvSpPr>
              <p:cNvPr id="6" name="Прямоугольник 5"/>
              <p:cNvSpPr/>
              <p:nvPr/>
            </p:nvSpPr>
            <p:spPr>
              <a:xfrm>
                <a:off x="0" y="1378792"/>
                <a:ext cx="12188825" cy="4219553"/>
              </a:xfrm>
              <a:prstGeom prst="rect">
                <a:avLst/>
              </a:prstGeom>
            </p:spPr>
            <p:txBody>
              <a:bodyPr wrap="square">
                <a:spAutoFit/>
              </a:bodyPr>
              <a:lstStyle/>
              <a:p>
                <a:r>
                  <a:rPr lang="ru-RU" sz="2000" dirty="0" smtClean="0">
                    <a:latin typeface="Comic Sans MS" panose="030F0702030302020204" pitchFamily="66" charset="0"/>
                  </a:rPr>
                  <a:t>	</a:t>
                </a:r>
                <a:r>
                  <a:rPr lang="en-US" sz="2000" dirty="0">
                    <a:solidFill>
                      <a:srgbClr val="6600FF"/>
                    </a:solidFill>
                    <a:latin typeface="Arial" panose="020B0604020202020204" pitchFamily="34" charset="0"/>
                    <a:cs typeface="Arial" panose="020B0604020202020204" pitchFamily="34" charset="0"/>
                  </a:rPr>
                  <a:t>The </a:t>
                </a:r>
                <a:r>
                  <a:rPr lang="en-US" sz="2000" dirty="0" smtClean="0">
                    <a:solidFill>
                      <a:srgbClr val="6600FF"/>
                    </a:solidFill>
                    <a:latin typeface="Arial" panose="020B0604020202020204" pitchFamily="34" charset="0"/>
                    <a:cs typeface="Arial" panose="020B0604020202020204" pitchFamily="34" charset="0"/>
                  </a:rPr>
                  <a:t>average center-of-mass  energy</a:t>
                </a:r>
                <a:endParaRPr lang="ru-RU" sz="2000" dirty="0" smtClean="0">
                  <a:solidFill>
                    <a:srgbClr val="6600FF"/>
                  </a:solidFill>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ru-RU" i="1">
                            <a:latin typeface="Cambria Math"/>
                          </a:rPr>
                        </m:ctrlPr>
                      </m:accPr>
                      <m:e>
                        <m:r>
                          <a:rPr lang="ru-RU" i="1">
                            <a:latin typeface="Cambria Math"/>
                          </a:rPr>
                          <m:t>𝑀</m:t>
                        </m:r>
                      </m:e>
                    </m:acc>
                    <m:r>
                      <a:rPr lang="ru-RU" i="1">
                        <a:latin typeface="Cambria Math"/>
                      </a:rPr>
                      <m:t>=</m:t>
                    </m:r>
                    <m:rad>
                      <m:radPr>
                        <m:degHide m:val="on"/>
                        <m:ctrlPr>
                          <a:rPr lang="ru-RU" i="1">
                            <a:latin typeface="Cambria Math"/>
                          </a:rPr>
                        </m:ctrlPr>
                      </m:radPr>
                      <m:deg/>
                      <m:e>
                        <m:r>
                          <a:rPr lang="ru-RU" i="1">
                            <a:latin typeface="Cambria Math"/>
                          </a:rPr>
                          <m:t>2</m:t>
                        </m:r>
                        <m:sSub>
                          <m:sSubPr>
                            <m:ctrlPr>
                              <a:rPr lang="ru-RU" i="1">
                                <a:latin typeface="Cambria Math"/>
                              </a:rPr>
                            </m:ctrlPr>
                          </m:sSubPr>
                          <m:e>
                            <m:r>
                              <a:rPr lang="ru-RU" i="1">
                                <a:latin typeface="Cambria Math"/>
                              </a:rPr>
                              <m:t>𝐸</m:t>
                            </m:r>
                          </m:e>
                          <m:sub>
                            <m:r>
                              <a:rPr lang="ru-RU" i="1">
                                <a:latin typeface="Cambria Math"/>
                              </a:rPr>
                              <m:t>1</m:t>
                            </m:r>
                          </m:sub>
                        </m:sSub>
                        <m:sSub>
                          <m:sSubPr>
                            <m:ctrlPr>
                              <a:rPr lang="ru-RU" i="1">
                                <a:latin typeface="Cambria Math"/>
                              </a:rPr>
                            </m:ctrlPr>
                          </m:sSubPr>
                          <m:e>
                            <m:r>
                              <a:rPr lang="ru-RU" i="1">
                                <a:latin typeface="Cambria Math"/>
                              </a:rPr>
                              <m:t>𝐸</m:t>
                            </m:r>
                          </m:e>
                          <m:sub>
                            <m:r>
                              <a:rPr lang="ru-RU" i="1">
                                <a:latin typeface="Cambria Math"/>
                              </a:rPr>
                              <m:t>2</m:t>
                            </m:r>
                          </m:sub>
                        </m:sSub>
                        <m:d>
                          <m:dPr>
                            <m:ctrlPr>
                              <a:rPr lang="ru-RU" i="1">
                                <a:latin typeface="Cambria Math"/>
                              </a:rPr>
                            </m:ctrlPr>
                          </m:dPr>
                          <m:e>
                            <m:r>
                              <a:rPr lang="ru-RU" i="1">
                                <a:latin typeface="Cambria Math"/>
                              </a:rPr>
                              <m:t>1+</m:t>
                            </m:r>
                            <m:func>
                              <m:funcPr>
                                <m:ctrlPr>
                                  <a:rPr lang="ru-RU" i="1">
                                    <a:latin typeface="Cambria Math"/>
                                  </a:rPr>
                                </m:ctrlPr>
                              </m:funcPr>
                              <m:fName>
                                <m:r>
                                  <m:rPr>
                                    <m:sty m:val="p"/>
                                  </m:rPr>
                                  <a:rPr lang="ru-RU">
                                    <a:latin typeface="Cambria Math"/>
                                  </a:rPr>
                                  <m:t>cos</m:t>
                                </m:r>
                              </m:fName>
                              <m:e>
                                <m:r>
                                  <a:rPr lang="ru-RU" i="1">
                                    <a:latin typeface="Cambria Math"/>
                                  </a:rPr>
                                  <m:t>𝜃</m:t>
                                </m:r>
                              </m:e>
                            </m:func>
                          </m:e>
                        </m:d>
                      </m:e>
                    </m:rad>
                    <m:d>
                      <m:dPr>
                        <m:begChr m:val="{"/>
                        <m:endChr m:val="}"/>
                        <m:ctrlPr>
                          <a:rPr lang="ru-RU" i="1">
                            <a:latin typeface="Cambria Math"/>
                          </a:rPr>
                        </m:ctrlPr>
                      </m:dPr>
                      <m:e>
                        <m:r>
                          <a:rPr lang="ru-RU" i="1">
                            <a:latin typeface="Cambria Math"/>
                          </a:rPr>
                          <m:t>1−</m:t>
                        </m:r>
                        <m:f>
                          <m:fPr>
                            <m:ctrlPr>
                              <a:rPr lang="ru-RU" i="1">
                                <a:latin typeface="Cambria Math"/>
                              </a:rPr>
                            </m:ctrlPr>
                          </m:fPr>
                          <m:num>
                            <m:r>
                              <a:rPr lang="ru-RU" i="1">
                                <a:latin typeface="Cambria Math"/>
                              </a:rPr>
                              <m:t>1</m:t>
                            </m:r>
                          </m:num>
                          <m:den>
                            <m:r>
                              <a:rPr lang="ru-RU" i="1">
                                <a:latin typeface="Cambria Math"/>
                              </a:rPr>
                              <m:t>4</m:t>
                            </m:r>
                            <m:d>
                              <m:dPr>
                                <m:ctrlPr>
                                  <a:rPr lang="ru-RU" i="1">
                                    <a:latin typeface="Cambria Math"/>
                                  </a:rPr>
                                </m:ctrlPr>
                              </m:dPr>
                              <m:e>
                                <m:r>
                                  <a:rPr lang="ru-RU" i="1">
                                    <a:latin typeface="Cambria Math"/>
                                  </a:rPr>
                                  <m:t>1+</m:t>
                                </m:r>
                                <m:func>
                                  <m:funcPr>
                                    <m:ctrlPr>
                                      <a:rPr lang="ru-RU" i="1">
                                        <a:latin typeface="Cambria Math"/>
                                      </a:rPr>
                                    </m:ctrlPr>
                                  </m:funcPr>
                                  <m:fName>
                                    <m:r>
                                      <m:rPr>
                                        <m:sty m:val="p"/>
                                      </m:rPr>
                                      <a:rPr lang="ru-RU">
                                        <a:latin typeface="Cambria Math"/>
                                      </a:rPr>
                                      <m:t>cos</m:t>
                                    </m:r>
                                  </m:fName>
                                  <m:e>
                                    <m:r>
                                      <a:rPr lang="ru-RU" i="1">
                                        <a:latin typeface="Cambria Math"/>
                                      </a:rPr>
                                      <m:t>𝜃</m:t>
                                    </m:r>
                                  </m:e>
                                </m:func>
                              </m:e>
                            </m:d>
                          </m:den>
                        </m:f>
                        <m:r>
                          <a:rPr lang="ru-RU" i="1">
                            <a:latin typeface="Cambria Math"/>
                          </a:rPr>
                          <m:t>∙</m:t>
                        </m:r>
                        <m:d>
                          <m:dPr>
                            <m:begChr m:val="["/>
                            <m:endChr m:val="]"/>
                            <m:ctrlPr>
                              <a:rPr lang="ru-RU" i="1">
                                <a:latin typeface="Cambria Math"/>
                              </a:rPr>
                            </m:ctrlPr>
                          </m:dPr>
                          <m:e>
                            <m:f>
                              <m:fPr>
                                <m:ctrlPr>
                                  <a:rPr lang="ru-RU" i="1">
                                    <a:latin typeface="Cambria Math"/>
                                  </a:rPr>
                                </m:ctrlPr>
                              </m:fPr>
                              <m:num>
                                <m:sSub>
                                  <m:sSubPr>
                                    <m:ctrlPr>
                                      <a:rPr lang="ru-RU" i="1">
                                        <a:latin typeface="Cambria Math"/>
                                      </a:rPr>
                                    </m:ctrlPr>
                                  </m:sSubPr>
                                  <m:e>
                                    <m:r>
                                      <a:rPr lang="ru-RU" i="1">
                                        <a:latin typeface="Cambria Math"/>
                                      </a:rPr>
                                      <m:t>𝐸</m:t>
                                    </m:r>
                                  </m:e>
                                  <m:sub>
                                    <m:r>
                                      <a:rPr lang="ru-RU" i="1">
                                        <a:latin typeface="Cambria Math"/>
                                      </a:rPr>
                                      <m:t>1</m:t>
                                    </m:r>
                                  </m:sub>
                                </m:sSub>
                              </m:num>
                              <m:den>
                                <m:sSub>
                                  <m:sSubPr>
                                    <m:ctrlPr>
                                      <a:rPr lang="ru-RU" i="1">
                                        <a:latin typeface="Cambria Math"/>
                                      </a:rPr>
                                    </m:ctrlPr>
                                  </m:sSubPr>
                                  <m:e>
                                    <m:r>
                                      <a:rPr lang="ru-RU" i="1">
                                        <a:latin typeface="Cambria Math"/>
                                      </a:rPr>
                                      <m:t>𝐸</m:t>
                                    </m:r>
                                  </m:e>
                                  <m:sub>
                                    <m:r>
                                      <a:rPr lang="ru-RU" i="1">
                                        <a:latin typeface="Cambria Math"/>
                                      </a:rPr>
                                      <m:t>2</m:t>
                                    </m:r>
                                  </m:sub>
                                </m:sSub>
                              </m:den>
                            </m:f>
                            <m:d>
                              <m:dPr>
                                <m:ctrlPr>
                                  <a:rPr lang="ru-RU" i="1">
                                    <a:latin typeface="Cambria Math"/>
                                  </a:rPr>
                                </m:ctrlPr>
                              </m:dPr>
                              <m:e>
                                <m:sSubSup>
                                  <m:sSubSupPr>
                                    <m:ctrlPr>
                                      <a:rPr lang="ru-RU" i="1">
                                        <a:latin typeface="Cambria Math"/>
                                      </a:rPr>
                                    </m:ctrlPr>
                                  </m:sSubSupPr>
                                  <m:e>
                                    <m:r>
                                      <a:rPr lang="ru-RU" i="1">
                                        <a:latin typeface="Cambria Math"/>
                                      </a:rPr>
                                      <m:t>𝛿</m:t>
                                    </m:r>
                                  </m:e>
                                  <m:sub>
                                    <m:r>
                                      <a:rPr lang="ru-RU" i="1">
                                        <a:latin typeface="Cambria Math"/>
                                      </a:rPr>
                                      <m:t>h</m:t>
                                    </m:r>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a:rPr>
                                    </m:ctrlPr>
                                  </m:sSubSupPr>
                                  <m:e>
                                    <m:r>
                                      <a:rPr lang="ru-RU" i="1">
                                        <a:latin typeface="Cambria Math"/>
                                      </a:rPr>
                                      <m:t>𝛿</m:t>
                                    </m:r>
                                  </m:e>
                                  <m:sub>
                                    <m:r>
                                      <a:rPr lang="ru-RU" i="1">
                                        <a:latin typeface="Cambria Math"/>
                                      </a:rPr>
                                      <m:t>𝑣</m:t>
                                    </m:r>
                                    <m:r>
                                      <a:rPr lang="ru-RU" i="1">
                                        <a:latin typeface="Cambria Math"/>
                                      </a:rPr>
                                      <m:t>1</m:t>
                                    </m:r>
                                  </m:sub>
                                  <m:sup>
                                    <m:r>
                                      <a:rPr lang="ru-RU" i="1">
                                        <a:latin typeface="Cambria Math"/>
                                      </a:rPr>
                                      <m:t>2</m:t>
                                    </m:r>
                                  </m:sup>
                                </m:sSubSup>
                              </m:e>
                            </m:d>
                            <m:r>
                              <a:rPr lang="ru-RU" i="1">
                                <a:latin typeface="Cambria Math"/>
                              </a:rPr>
                              <m:t>+</m:t>
                            </m:r>
                            <m:f>
                              <m:fPr>
                                <m:ctrlPr>
                                  <a:rPr lang="ru-RU" i="1">
                                    <a:latin typeface="Cambria Math"/>
                                  </a:rPr>
                                </m:ctrlPr>
                              </m:fPr>
                              <m:num>
                                <m:sSub>
                                  <m:sSubPr>
                                    <m:ctrlPr>
                                      <a:rPr lang="ru-RU" i="1">
                                        <a:latin typeface="Cambria Math"/>
                                      </a:rPr>
                                    </m:ctrlPr>
                                  </m:sSubPr>
                                  <m:e>
                                    <m:r>
                                      <a:rPr lang="ru-RU" i="1">
                                        <a:latin typeface="Cambria Math"/>
                                      </a:rPr>
                                      <m:t>𝐸</m:t>
                                    </m:r>
                                  </m:e>
                                  <m:sub>
                                    <m:r>
                                      <a:rPr lang="ru-RU" i="1">
                                        <a:latin typeface="Cambria Math"/>
                                      </a:rPr>
                                      <m:t>2</m:t>
                                    </m:r>
                                  </m:sub>
                                </m:sSub>
                              </m:num>
                              <m:den>
                                <m:sSub>
                                  <m:sSubPr>
                                    <m:ctrlPr>
                                      <a:rPr lang="ru-RU" i="1">
                                        <a:latin typeface="Cambria Math"/>
                                      </a:rPr>
                                    </m:ctrlPr>
                                  </m:sSubPr>
                                  <m:e>
                                    <m:r>
                                      <a:rPr lang="ru-RU" i="1">
                                        <a:latin typeface="Cambria Math"/>
                                      </a:rPr>
                                      <m:t>𝐸</m:t>
                                    </m:r>
                                  </m:e>
                                  <m:sub>
                                    <m:r>
                                      <a:rPr lang="ru-RU" i="1">
                                        <a:latin typeface="Cambria Math"/>
                                      </a:rPr>
                                      <m:t>1</m:t>
                                    </m:r>
                                  </m:sub>
                                </m:sSub>
                              </m:den>
                            </m:f>
                            <m:d>
                              <m:dPr>
                                <m:ctrlPr>
                                  <a:rPr lang="ru-RU" i="1">
                                    <a:latin typeface="Cambria Math"/>
                                  </a:rPr>
                                </m:ctrlPr>
                              </m:dPr>
                              <m:e>
                                <m:sSubSup>
                                  <m:sSubSupPr>
                                    <m:ctrlPr>
                                      <a:rPr lang="ru-RU" i="1">
                                        <a:latin typeface="Cambria Math"/>
                                      </a:rPr>
                                    </m:ctrlPr>
                                  </m:sSubSupPr>
                                  <m:e>
                                    <m:r>
                                      <a:rPr lang="ru-RU" i="1">
                                        <a:latin typeface="Cambria Math"/>
                                      </a:rPr>
                                      <m:t>𝛿</m:t>
                                    </m:r>
                                  </m:e>
                                  <m:sub>
                                    <m:r>
                                      <a:rPr lang="ru-RU" i="1">
                                        <a:latin typeface="Cambria Math"/>
                                      </a:rPr>
                                      <m:t>h</m:t>
                                    </m:r>
                                    <m:r>
                                      <a:rPr lang="ru-RU" i="1">
                                        <a:latin typeface="Cambria Math"/>
                                      </a:rPr>
                                      <m:t>2</m:t>
                                    </m:r>
                                  </m:sub>
                                  <m:sup>
                                    <m:r>
                                      <a:rPr lang="ru-RU" i="1">
                                        <a:latin typeface="Cambria Math"/>
                                      </a:rPr>
                                      <m:t>2</m:t>
                                    </m:r>
                                  </m:sup>
                                </m:sSubSup>
                                <m:r>
                                  <a:rPr lang="ru-RU" i="1">
                                    <a:latin typeface="Cambria Math"/>
                                  </a:rPr>
                                  <m:t>+</m:t>
                                </m:r>
                                <m:sSubSup>
                                  <m:sSubSupPr>
                                    <m:ctrlPr>
                                      <a:rPr lang="ru-RU" i="1">
                                        <a:latin typeface="Cambria Math"/>
                                      </a:rPr>
                                    </m:ctrlPr>
                                  </m:sSubSupPr>
                                  <m:e>
                                    <m:r>
                                      <a:rPr lang="ru-RU" i="1">
                                        <a:latin typeface="Cambria Math"/>
                                      </a:rPr>
                                      <m:t>𝛿</m:t>
                                    </m:r>
                                  </m:e>
                                  <m:sub>
                                    <m:r>
                                      <a:rPr lang="ru-RU" i="1">
                                        <a:latin typeface="Cambria Math"/>
                                      </a:rPr>
                                      <m:t>𝑣</m:t>
                                    </m:r>
                                    <m:r>
                                      <a:rPr lang="ru-RU" i="1">
                                        <a:latin typeface="Cambria Math"/>
                                      </a:rPr>
                                      <m:t>2</m:t>
                                    </m:r>
                                  </m:sub>
                                  <m:sup>
                                    <m:r>
                                      <a:rPr lang="ru-RU" i="1">
                                        <a:latin typeface="Cambria Math"/>
                                      </a:rPr>
                                      <m:t>2</m:t>
                                    </m:r>
                                  </m:sup>
                                </m:sSubSup>
                              </m:e>
                            </m:d>
                          </m:e>
                        </m:d>
                        <m:r>
                          <a:rPr lang="ru-RU" i="1">
                            <a:latin typeface="Cambria Math"/>
                          </a:rPr>
                          <m:t>−</m:t>
                        </m:r>
                        <m:f>
                          <m:fPr>
                            <m:ctrlPr>
                              <a:rPr lang="ru-RU" i="1">
                                <a:latin typeface="Cambria Math"/>
                              </a:rPr>
                            </m:ctrlPr>
                          </m:fPr>
                          <m:num>
                            <m:r>
                              <a:rPr lang="ru-RU" i="1">
                                <a:latin typeface="Cambria Math"/>
                              </a:rPr>
                              <m:t>1</m:t>
                            </m:r>
                          </m:num>
                          <m:den>
                            <m:r>
                              <a:rPr lang="ru-RU" i="1">
                                <a:latin typeface="Cambria Math"/>
                              </a:rPr>
                              <m:t>8</m:t>
                            </m:r>
                          </m:den>
                        </m:f>
                        <m:d>
                          <m:dPr>
                            <m:ctrlPr>
                              <a:rPr lang="ru-RU" i="1">
                                <a:latin typeface="Cambria Math"/>
                              </a:rPr>
                            </m:ctrlPr>
                          </m:dPr>
                          <m:e>
                            <m:sSubSup>
                              <m:sSubSupPr>
                                <m:ctrlPr>
                                  <a:rPr lang="ru-RU" i="1">
                                    <a:latin typeface="Cambria Math"/>
                                  </a:rPr>
                                </m:ctrlPr>
                              </m:sSubSupPr>
                              <m:e>
                                <m:r>
                                  <a:rPr lang="ru-RU" i="1">
                                    <a:latin typeface="Cambria Math"/>
                                  </a:rPr>
                                  <m:t>𝜎</m:t>
                                </m:r>
                              </m:e>
                              <m:sub>
                                <m:r>
                                  <a:rPr lang="ru-RU" i="1">
                                    <a:latin typeface="Cambria Math"/>
                                  </a:rPr>
                                  <m:t>𝐸</m:t>
                                </m:r>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a:rPr>
                                </m:ctrlPr>
                              </m:sSubSupPr>
                              <m:e>
                                <m:r>
                                  <a:rPr lang="ru-RU" i="1">
                                    <a:latin typeface="Cambria Math"/>
                                  </a:rPr>
                                  <m:t>𝜎</m:t>
                                </m:r>
                              </m:e>
                              <m:sub>
                                <m:r>
                                  <a:rPr lang="ru-RU" i="1">
                                    <a:latin typeface="Cambria Math"/>
                                  </a:rPr>
                                  <m:t>𝐸</m:t>
                                </m:r>
                                <m:r>
                                  <a:rPr lang="ru-RU" i="1">
                                    <a:latin typeface="Cambria Math"/>
                                  </a:rPr>
                                  <m:t>2</m:t>
                                </m:r>
                              </m:sub>
                              <m:sup>
                                <m:r>
                                  <a:rPr lang="ru-RU" i="1">
                                    <a:latin typeface="Cambria Math"/>
                                  </a:rPr>
                                  <m:t>2</m:t>
                                </m:r>
                              </m:sup>
                            </m:sSubSup>
                          </m:e>
                        </m:d>
                        <m:r>
                          <a:rPr lang="ru-RU" i="1">
                            <a:latin typeface="Cambria Math"/>
                          </a:rPr>
                          <m:t>−</m:t>
                        </m:r>
                        <m:f>
                          <m:fPr>
                            <m:ctrlPr>
                              <a:rPr lang="ru-RU" i="1">
                                <a:latin typeface="Cambria Math"/>
                              </a:rPr>
                            </m:ctrlPr>
                          </m:fPr>
                          <m:num>
                            <m:r>
                              <a:rPr lang="ru-RU" i="1">
                                <a:latin typeface="Cambria Math"/>
                              </a:rPr>
                              <m:t>1</m:t>
                            </m:r>
                          </m:num>
                          <m:den>
                            <m:r>
                              <a:rPr lang="ru-RU" i="1">
                                <a:latin typeface="Cambria Math"/>
                              </a:rPr>
                              <m:t>8</m:t>
                            </m:r>
                          </m:den>
                        </m:f>
                        <m:f>
                          <m:fPr>
                            <m:ctrlPr>
                              <a:rPr lang="ru-RU" i="1">
                                <a:latin typeface="Cambria Math"/>
                              </a:rPr>
                            </m:ctrlPr>
                          </m:fPr>
                          <m:num>
                            <m:sSup>
                              <m:sSupPr>
                                <m:ctrlPr>
                                  <a:rPr lang="ru-RU" i="1">
                                    <a:latin typeface="Cambria Math"/>
                                  </a:rPr>
                                </m:ctrlPr>
                              </m:sSupPr>
                              <m:e>
                                <m:r>
                                  <m:rPr>
                                    <m:sty m:val="p"/>
                                  </m:rPr>
                                  <a:rPr lang="ru-RU">
                                    <a:latin typeface="Cambria Math"/>
                                  </a:rPr>
                                  <m:t>sin</m:t>
                                </m:r>
                              </m:e>
                              <m:sup>
                                <m:r>
                                  <a:rPr lang="ru-RU" i="1">
                                    <a:latin typeface="Cambria Math"/>
                                  </a:rPr>
                                  <m:t>2</m:t>
                                </m:r>
                              </m:sup>
                            </m:sSup>
                            <m:r>
                              <a:rPr lang="ru-RU" i="1">
                                <a:latin typeface="Cambria Math"/>
                              </a:rPr>
                              <m:t>𝜃</m:t>
                            </m:r>
                          </m:num>
                          <m:den>
                            <m:sSup>
                              <m:sSupPr>
                                <m:ctrlPr>
                                  <a:rPr lang="ru-RU" i="1">
                                    <a:latin typeface="Cambria Math"/>
                                  </a:rPr>
                                </m:ctrlPr>
                              </m:sSupPr>
                              <m:e>
                                <m:d>
                                  <m:dPr>
                                    <m:ctrlPr>
                                      <a:rPr lang="ru-RU" i="1">
                                        <a:latin typeface="Cambria Math"/>
                                      </a:rPr>
                                    </m:ctrlPr>
                                  </m:dPr>
                                  <m:e>
                                    <m:r>
                                      <a:rPr lang="ru-RU" i="1">
                                        <a:latin typeface="Cambria Math"/>
                                      </a:rPr>
                                      <m:t>1+</m:t>
                                    </m:r>
                                    <m:func>
                                      <m:funcPr>
                                        <m:ctrlPr>
                                          <a:rPr lang="ru-RU" i="1">
                                            <a:latin typeface="Cambria Math"/>
                                          </a:rPr>
                                        </m:ctrlPr>
                                      </m:funcPr>
                                      <m:fName>
                                        <m:r>
                                          <m:rPr>
                                            <m:sty m:val="p"/>
                                          </m:rPr>
                                          <a:rPr lang="ru-RU">
                                            <a:latin typeface="Cambria Math"/>
                                          </a:rPr>
                                          <m:t>cos</m:t>
                                        </m:r>
                                      </m:fName>
                                      <m:e>
                                        <m:r>
                                          <a:rPr lang="ru-RU" i="1">
                                            <a:latin typeface="Cambria Math"/>
                                          </a:rPr>
                                          <m:t>𝜃</m:t>
                                        </m:r>
                                      </m:e>
                                    </m:func>
                                  </m:e>
                                </m:d>
                              </m:e>
                              <m:sup>
                                <m:r>
                                  <a:rPr lang="ru-RU" i="1">
                                    <a:latin typeface="Cambria Math"/>
                                  </a:rPr>
                                  <m:t>2</m:t>
                                </m:r>
                              </m:sup>
                            </m:sSup>
                          </m:den>
                        </m:f>
                        <m:d>
                          <m:dPr>
                            <m:ctrlPr>
                              <a:rPr lang="ru-RU" i="1">
                                <a:latin typeface="Cambria Math"/>
                              </a:rPr>
                            </m:ctrlPr>
                          </m:dPr>
                          <m:e>
                            <m:sSubSup>
                              <m:sSubSupPr>
                                <m:ctrlPr>
                                  <a:rPr lang="ru-RU" i="1">
                                    <a:latin typeface="Cambria Math"/>
                                  </a:rPr>
                                </m:ctrlPr>
                              </m:sSubSupPr>
                              <m:e>
                                <m:r>
                                  <a:rPr lang="ru-RU" i="1">
                                    <a:latin typeface="Cambria Math"/>
                                  </a:rPr>
                                  <m:t>𝛿</m:t>
                                </m:r>
                              </m:e>
                              <m:sub>
                                <m:r>
                                  <a:rPr lang="ru-RU" i="1">
                                    <a:latin typeface="Cambria Math"/>
                                  </a:rPr>
                                  <m:t>h</m:t>
                                </m:r>
                                <m:r>
                                  <a:rPr lang="ru-RU" i="1">
                                    <a:latin typeface="Cambria Math"/>
                                  </a:rPr>
                                  <m:t>1</m:t>
                                </m:r>
                              </m:sub>
                              <m:sup>
                                <m:r>
                                  <a:rPr lang="ru-RU" i="1">
                                    <a:latin typeface="Cambria Math"/>
                                  </a:rPr>
                                  <m:t>2</m:t>
                                </m:r>
                              </m:sup>
                            </m:sSubSup>
                            <m:r>
                              <a:rPr lang="ru-RU" i="1">
                                <a:latin typeface="Cambria Math"/>
                              </a:rPr>
                              <m:t>+</m:t>
                            </m:r>
                            <m:sSubSup>
                              <m:sSubSupPr>
                                <m:ctrlPr>
                                  <a:rPr lang="ru-RU" i="1">
                                    <a:latin typeface="Cambria Math"/>
                                  </a:rPr>
                                </m:ctrlPr>
                              </m:sSubSupPr>
                              <m:e>
                                <m:r>
                                  <a:rPr lang="ru-RU" i="1">
                                    <a:latin typeface="Cambria Math"/>
                                  </a:rPr>
                                  <m:t>𝛿</m:t>
                                </m:r>
                              </m:e>
                              <m:sub>
                                <m:r>
                                  <a:rPr lang="ru-RU" i="1">
                                    <a:latin typeface="Cambria Math"/>
                                  </a:rPr>
                                  <m:t>h</m:t>
                                </m:r>
                                <m:r>
                                  <a:rPr lang="ru-RU" i="1">
                                    <a:latin typeface="Cambria Math"/>
                                  </a:rPr>
                                  <m:t>2</m:t>
                                </m:r>
                              </m:sub>
                              <m:sup>
                                <m:r>
                                  <a:rPr lang="ru-RU" i="1">
                                    <a:latin typeface="Cambria Math"/>
                                  </a:rPr>
                                  <m:t>2</m:t>
                                </m:r>
                              </m:sup>
                            </m:sSubSup>
                          </m:e>
                        </m:d>
                      </m:e>
                    </m:d>
                  </m:oMath>
                </a14:m>
                <a:endParaRPr lang="ru-RU" dirty="0">
                  <a:effectLst/>
                  <a:latin typeface="Arial" panose="020B0604020202020204" pitchFamily="34" charset="0"/>
                  <a:cs typeface="Arial" panose="020B0604020202020204" pitchFamily="34" charset="0"/>
                </a:endParaRPr>
              </a:p>
              <a:p>
                <a:endParaRPr lang="ru-RU"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Here</a:t>
                </a:r>
                <a:r>
                  <a:rPr lang="ru-RU" sz="2000" dirty="0" smtClean="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the beam energy</a:t>
                </a:r>
                <a:r>
                  <a:rPr lang="ru-RU" sz="2000" dirty="0" smtClean="0">
                    <a:latin typeface="Arial" panose="020B0604020202020204" pitchFamily="34" charset="0"/>
                    <a:cs typeface="Arial" panose="020B0604020202020204" pitchFamily="34" charset="0"/>
                  </a:rPr>
                  <a:t>, </a:t>
                </a:r>
                <a:r>
                  <a:rPr lang="ru-RU" sz="2000" b="1" i="1" dirty="0">
                    <a:latin typeface="Arial" panose="020B0604020202020204" pitchFamily="34" charset="0"/>
                    <a:cs typeface="Arial" panose="020B0604020202020204" pitchFamily="34" charset="0"/>
                  </a:rPr>
                  <a:t>σ</a:t>
                </a:r>
                <a:r>
                  <a:rPr lang="en-US" sz="2000" b="1" i="1" baseline="-25000" dirty="0">
                    <a:latin typeface="Arial" panose="020B0604020202020204" pitchFamily="34" charset="0"/>
                    <a:cs typeface="Arial" panose="020B0604020202020204" pitchFamily="34" charset="0"/>
                  </a:rPr>
                  <a:t>E</a:t>
                </a:r>
                <a:r>
                  <a:rPr lang="en-US" sz="2000" i="1" baseline="-25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the energy spread</a:t>
                </a:r>
                <a:r>
                  <a:rPr lang="ru-RU" sz="2000" dirty="0" smtClean="0">
                    <a:latin typeface="Arial" panose="020B0604020202020204" pitchFamily="34" charset="0"/>
                    <a:cs typeface="Arial" panose="020B0604020202020204" pitchFamily="34" charset="0"/>
                  </a:rPr>
                  <a:t>, </a:t>
                </a:r>
              </a:p>
              <a:p>
                <a:r>
                  <a:rPr lang="ru-RU" sz="2000" i="1" dirty="0" smtClean="0">
                    <a:latin typeface="Arial" panose="020B0604020202020204" pitchFamily="34" charset="0"/>
                    <a:cs typeface="Arial" panose="020B0604020202020204" pitchFamily="34" charset="0"/>
                  </a:rPr>
                  <a:t>	</a:t>
                </a:r>
                <a:r>
                  <a:rPr lang="ru-RU" sz="2000" b="1" i="1" dirty="0" smtClean="0">
                    <a:latin typeface="Arial" panose="020B0604020202020204" pitchFamily="34" charset="0"/>
                    <a:cs typeface="Arial" panose="020B0604020202020204" pitchFamily="34" charset="0"/>
                  </a:rPr>
                  <a:t>δ</a:t>
                </a:r>
                <a:r>
                  <a:rPr lang="en-US" sz="2000" b="1" i="1" baseline="-25000" dirty="0">
                    <a:latin typeface="Arial" panose="020B0604020202020204" pitchFamily="34" charset="0"/>
                    <a:cs typeface="Arial" panose="020B0604020202020204" pitchFamily="34" charset="0"/>
                  </a:rPr>
                  <a:t>v</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a:t>
                </a:r>
                <a:r>
                  <a:rPr lang="ru-RU" sz="2000" dirty="0" smtClean="0">
                    <a:latin typeface="Arial" panose="020B0604020202020204" pitchFamily="34" charset="0"/>
                    <a:cs typeface="Arial" panose="020B0604020202020204" pitchFamily="34" charset="0"/>
                  </a:rPr>
                  <a:t> </a:t>
                </a:r>
                <a:r>
                  <a:rPr lang="ru-RU" sz="2000" b="1" i="1" dirty="0">
                    <a:latin typeface="Arial" panose="020B0604020202020204" pitchFamily="34" charset="0"/>
                    <a:cs typeface="Arial" panose="020B0604020202020204" pitchFamily="34" charset="0"/>
                  </a:rPr>
                  <a:t>δ</a:t>
                </a:r>
                <a:r>
                  <a:rPr lang="en-US" sz="2000" b="1" i="1" baseline="-25000"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vertical and horizontal angular spread</a:t>
                </a:r>
                <a:r>
                  <a:rPr lang="ru-RU" sz="2000" dirty="0" smtClean="0">
                    <a:latin typeface="Arial" panose="020B0604020202020204" pitchFamily="34" charset="0"/>
                    <a:cs typeface="Arial" panose="020B0604020202020204" pitchFamily="34" charset="0"/>
                  </a:rPr>
                  <a:t>, </a:t>
                </a:r>
              </a:p>
              <a:p>
                <a:r>
                  <a:rPr lang="ru-RU" sz="2000" i="1" dirty="0">
                    <a:latin typeface="Arial" panose="020B0604020202020204" pitchFamily="34" charset="0"/>
                    <a:cs typeface="Arial" panose="020B0604020202020204" pitchFamily="34" charset="0"/>
                  </a:rPr>
                  <a:t>	</a:t>
                </a:r>
                <a:r>
                  <a:rPr lang="ru-RU" sz="2000" b="1" i="1" dirty="0" smtClean="0">
                    <a:latin typeface="Arial" panose="020B0604020202020204" pitchFamily="34" charset="0"/>
                    <a:cs typeface="Arial" panose="020B0604020202020204" pitchFamily="34" charset="0"/>
                  </a:rPr>
                  <a:t>θ</a:t>
                </a:r>
                <a:r>
                  <a:rPr lang="ru-RU"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the angle of intersection of the beams</a:t>
                </a:r>
                <a:r>
                  <a:rPr lang="ru-RU" sz="2000" dirty="0" smtClean="0">
                    <a:latin typeface="Arial" panose="020B0604020202020204" pitchFamily="34" charset="0"/>
                    <a:cs typeface="Arial" panose="020B0604020202020204" pitchFamily="34" charset="0"/>
                  </a:rPr>
                  <a:t>. </a:t>
                </a:r>
              </a:p>
              <a:p>
                <a:endParaRPr lang="ru-RU" sz="2000" dirty="0">
                  <a:effectLst/>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	</a:t>
                </a:r>
                <a:r>
                  <a:rPr lang="en-US" sz="2000" dirty="0">
                    <a:solidFill>
                      <a:srgbClr val="6600FF"/>
                    </a:solidFill>
                    <a:latin typeface="Arial" panose="020B0604020202020204" pitchFamily="34" charset="0"/>
                    <a:cs typeface="Arial" panose="020B0604020202020204" pitchFamily="34" charset="0"/>
                  </a:rPr>
                  <a:t> </a:t>
                </a:r>
                <a:r>
                  <a:rPr lang="en-US" sz="2000" dirty="0" smtClean="0">
                    <a:solidFill>
                      <a:srgbClr val="6600FF"/>
                    </a:solidFill>
                    <a:latin typeface="Arial" panose="020B0604020202020204" pitchFamily="34" charset="0"/>
                    <a:cs typeface="Arial" panose="020B0604020202020204" pitchFamily="34" charset="0"/>
                  </a:rPr>
                  <a:t>Systematic error due to the center-of-mass </a:t>
                </a:r>
                <a:r>
                  <a:rPr lang="en-US" sz="2000" dirty="0">
                    <a:solidFill>
                      <a:srgbClr val="6600FF"/>
                    </a:solidFill>
                    <a:latin typeface="Arial" panose="020B0604020202020204" pitchFamily="34" charset="0"/>
                    <a:cs typeface="Arial" panose="020B0604020202020204" pitchFamily="34" charset="0"/>
                  </a:rPr>
                  <a:t>energy shift</a:t>
                </a:r>
                <a:endParaRPr lang="ru-RU" sz="2000" dirty="0">
                  <a:solidFill>
                    <a:srgbClr val="6600FF"/>
                  </a:solidFill>
                  <a:latin typeface="Arial" panose="020B0604020202020204" pitchFamily="34" charset="0"/>
                  <a:cs typeface="Arial" panose="020B0604020202020204" pitchFamily="34" charset="0"/>
                </a:endParaRPr>
              </a:p>
              <a:p>
                <a:r>
                  <a:rPr lang="ru-RU" sz="2000" dirty="0" smtClean="0">
                    <a:solidFill>
                      <a:srgbClr val="6600FF"/>
                    </a:solidFill>
                    <a:latin typeface="Arial" panose="020B0604020202020204" pitchFamily="34" charset="0"/>
                    <a:cs typeface="Arial" panose="020B0604020202020204" pitchFamily="34" charset="0"/>
                  </a:rPr>
                  <a:t>	</a:t>
                </a:r>
                <a14:m>
                  <m:oMath xmlns:m="http://schemas.openxmlformats.org/officeDocument/2006/math">
                    <m:r>
                      <a:rPr lang="ru-RU" sz="2000" i="1">
                        <a:latin typeface="Cambria Math"/>
                      </a:rPr>
                      <m:t>∆</m:t>
                    </m:r>
                    <m:r>
                      <a:rPr lang="en-US" sz="2000" i="1">
                        <a:latin typeface="Cambria Math"/>
                      </a:rPr>
                      <m:t>𝑀</m:t>
                    </m:r>
                    <m:r>
                      <a:rPr lang="ru-RU" sz="2000" i="1">
                        <a:latin typeface="Cambria Math"/>
                      </a:rPr>
                      <m:t>=</m:t>
                    </m:r>
                    <m:acc>
                      <m:accPr>
                        <m:chr m:val="̅"/>
                        <m:ctrlPr>
                          <a:rPr lang="ru-RU" sz="2000" i="1">
                            <a:latin typeface="Cambria Math"/>
                          </a:rPr>
                        </m:ctrlPr>
                      </m:accPr>
                      <m:e>
                        <m:r>
                          <a:rPr lang="en-US" sz="2000" i="1">
                            <a:latin typeface="Cambria Math"/>
                          </a:rPr>
                          <m:t>𝑀</m:t>
                        </m:r>
                      </m:e>
                    </m:acc>
                    <m:r>
                      <a:rPr lang="ru-RU" sz="2000" i="1">
                        <a:latin typeface="Cambria Math"/>
                      </a:rPr>
                      <m:t>−</m:t>
                    </m:r>
                    <m:rad>
                      <m:radPr>
                        <m:degHide m:val="on"/>
                        <m:ctrlPr>
                          <a:rPr lang="ru-RU" sz="2000" i="1">
                            <a:latin typeface="Cambria Math"/>
                          </a:rPr>
                        </m:ctrlPr>
                      </m:radPr>
                      <m:deg/>
                      <m:e>
                        <m:r>
                          <a:rPr lang="ru-RU" sz="2000" i="1">
                            <a:latin typeface="Cambria Math"/>
                          </a:rPr>
                          <m:t>2</m:t>
                        </m:r>
                        <m:sSub>
                          <m:sSubPr>
                            <m:ctrlPr>
                              <a:rPr lang="ru-RU" sz="2000" i="1">
                                <a:latin typeface="Cambria Math"/>
                              </a:rPr>
                            </m:ctrlPr>
                          </m:sSubPr>
                          <m:e>
                            <m:r>
                              <a:rPr lang="en-US" sz="2000" i="1">
                                <a:latin typeface="Cambria Math"/>
                              </a:rPr>
                              <m:t>𝐸</m:t>
                            </m:r>
                          </m:e>
                          <m:sub>
                            <m:r>
                              <a:rPr lang="ru-RU" sz="2000" i="1">
                                <a:latin typeface="Cambria Math"/>
                              </a:rPr>
                              <m:t>1</m:t>
                            </m:r>
                          </m:sub>
                        </m:sSub>
                        <m:sSub>
                          <m:sSubPr>
                            <m:ctrlPr>
                              <a:rPr lang="ru-RU" sz="2000" i="1">
                                <a:latin typeface="Cambria Math"/>
                              </a:rPr>
                            </m:ctrlPr>
                          </m:sSubPr>
                          <m:e>
                            <m:r>
                              <a:rPr lang="en-US" sz="2000" i="1">
                                <a:latin typeface="Cambria Math"/>
                              </a:rPr>
                              <m:t>𝐸</m:t>
                            </m:r>
                          </m:e>
                          <m:sub>
                            <m:r>
                              <a:rPr lang="ru-RU" sz="2000" i="1">
                                <a:latin typeface="Cambria Math"/>
                              </a:rPr>
                              <m:t>2</m:t>
                            </m:r>
                          </m:sub>
                        </m:sSub>
                        <m:d>
                          <m:dPr>
                            <m:ctrlPr>
                              <a:rPr lang="ru-RU" sz="2000" i="1">
                                <a:latin typeface="Cambria Math"/>
                              </a:rPr>
                            </m:ctrlPr>
                          </m:dPr>
                          <m:e>
                            <m:r>
                              <a:rPr lang="ru-RU" sz="2000" i="1">
                                <a:latin typeface="Cambria Math"/>
                              </a:rPr>
                              <m:t>1+</m:t>
                            </m:r>
                            <m:func>
                              <m:funcPr>
                                <m:ctrlPr>
                                  <a:rPr lang="ru-RU" sz="2000" i="1">
                                    <a:latin typeface="Cambria Math"/>
                                  </a:rPr>
                                </m:ctrlPr>
                              </m:funcPr>
                              <m:fName>
                                <m:r>
                                  <m:rPr>
                                    <m:sty m:val="p"/>
                                  </m:rPr>
                                  <a:rPr lang="en-US" sz="2000">
                                    <a:latin typeface="Cambria Math"/>
                                  </a:rPr>
                                  <m:t>cos</m:t>
                                </m:r>
                              </m:fName>
                              <m:e>
                                <m:r>
                                  <a:rPr lang="en-US" sz="2000" i="1">
                                    <a:latin typeface="Cambria Math"/>
                                  </a:rPr>
                                  <m:t>𝜃</m:t>
                                </m:r>
                              </m:e>
                            </m:func>
                          </m:e>
                        </m:d>
                      </m:e>
                    </m:rad>
                  </m:oMath>
                </a14:m>
                <a:endParaRPr lang="ru-RU" sz="2000" dirty="0" smtClean="0">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	</a:t>
                </a:r>
                <a:r>
                  <a:rPr lang="en-US" sz="2000" dirty="0">
                    <a:solidFill>
                      <a:srgbClr val="6600FF"/>
                    </a:solidFill>
                    <a:latin typeface="Arial" panose="020B0604020202020204" pitchFamily="34" charset="0"/>
                    <a:cs typeface="Arial" panose="020B0604020202020204" pitchFamily="34" charset="0"/>
                  </a:rPr>
                  <a:t> T</a:t>
                </a:r>
                <a:r>
                  <a:rPr lang="en-US" sz="2000" dirty="0" smtClean="0">
                    <a:solidFill>
                      <a:srgbClr val="6600FF"/>
                    </a:solidFill>
                    <a:latin typeface="Arial" panose="020B0604020202020204" pitchFamily="34" charset="0"/>
                    <a:cs typeface="Arial" panose="020B0604020202020204" pitchFamily="34" charset="0"/>
                  </a:rPr>
                  <a:t>he center-of-mass energy spread</a:t>
                </a:r>
                <a:endParaRPr lang="ru-RU" sz="2000" dirty="0">
                  <a:solidFill>
                    <a:srgbClr val="6600FF"/>
                  </a:solidFill>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	</a:t>
                </a:r>
                <a14:m>
                  <m:oMath xmlns:m="http://schemas.openxmlformats.org/officeDocument/2006/math">
                    <m:sSubSup>
                      <m:sSubSupPr>
                        <m:ctrlPr>
                          <a:rPr lang="ru-RU" sz="2000" i="1">
                            <a:latin typeface="Cambria Math"/>
                          </a:rPr>
                        </m:ctrlPr>
                      </m:sSubSupPr>
                      <m:e>
                        <m:r>
                          <a:rPr lang="ru-RU" sz="2000" i="1">
                            <a:latin typeface="Cambria Math"/>
                          </a:rPr>
                          <m:t>𝜎</m:t>
                        </m:r>
                      </m:e>
                      <m:sub>
                        <m:r>
                          <a:rPr lang="en-US" sz="2000" i="1">
                            <a:latin typeface="Cambria Math"/>
                          </a:rPr>
                          <m:t>𝑀</m:t>
                        </m:r>
                      </m:sub>
                      <m:sup>
                        <m:r>
                          <a:rPr lang="ru-RU" sz="2000" i="1">
                            <a:latin typeface="Cambria Math"/>
                          </a:rPr>
                          <m:t>2</m:t>
                        </m:r>
                      </m:sup>
                    </m:sSubSup>
                    <m:r>
                      <a:rPr lang="ru-RU" sz="2000" i="1">
                        <a:latin typeface="Cambria Math"/>
                      </a:rPr>
                      <m:t>=</m:t>
                    </m:r>
                    <m:f>
                      <m:fPr>
                        <m:ctrlPr>
                          <a:rPr lang="ru-RU" sz="2000" i="1">
                            <a:latin typeface="Cambria Math"/>
                          </a:rPr>
                        </m:ctrlPr>
                      </m:fPr>
                      <m:num>
                        <m:r>
                          <a:rPr lang="ru-RU" sz="2000" i="1">
                            <a:latin typeface="Cambria Math"/>
                          </a:rPr>
                          <m:t>1</m:t>
                        </m:r>
                      </m:num>
                      <m:den>
                        <m:r>
                          <a:rPr lang="ru-RU" sz="2000" i="1">
                            <a:latin typeface="Cambria Math"/>
                          </a:rPr>
                          <m:t>2</m:t>
                        </m:r>
                      </m:den>
                    </m:f>
                    <m:sSub>
                      <m:sSubPr>
                        <m:ctrlPr>
                          <a:rPr lang="ru-RU" sz="2000" i="1">
                            <a:latin typeface="Cambria Math"/>
                          </a:rPr>
                        </m:ctrlPr>
                      </m:sSubPr>
                      <m:e>
                        <m:r>
                          <a:rPr lang="ru-RU" sz="2000" i="1">
                            <a:latin typeface="Cambria Math"/>
                          </a:rPr>
                          <m:t>𝐸</m:t>
                        </m:r>
                      </m:e>
                      <m:sub>
                        <m:r>
                          <a:rPr lang="ru-RU" sz="2000" i="1">
                            <a:latin typeface="Cambria Math"/>
                          </a:rPr>
                          <m:t>1</m:t>
                        </m:r>
                      </m:sub>
                    </m:sSub>
                    <m:sSub>
                      <m:sSubPr>
                        <m:ctrlPr>
                          <a:rPr lang="ru-RU" sz="2000" i="1">
                            <a:latin typeface="Cambria Math"/>
                          </a:rPr>
                        </m:ctrlPr>
                      </m:sSubPr>
                      <m:e>
                        <m:r>
                          <a:rPr lang="ru-RU" sz="2000" i="1">
                            <a:latin typeface="Cambria Math"/>
                          </a:rPr>
                          <m:t>𝐸</m:t>
                        </m:r>
                      </m:e>
                      <m:sub>
                        <m:r>
                          <a:rPr lang="ru-RU" sz="2000" i="1">
                            <a:latin typeface="Cambria Math"/>
                          </a:rPr>
                          <m:t>2</m:t>
                        </m:r>
                      </m:sub>
                    </m:sSub>
                    <m:r>
                      <a:rPr lang="ru-RU" sz="2000" i="1">
                        <a:latin typeface="Cambria Math"/>
                      </a:rPr>
                      <m:t>(1+</m:t>
                    </m:r>
                    <m:func>
                      <m:funcPr>
                        <m:ctrlPr>
                          <a:rPr lang="ru-RU" sz="2000" i="1">
                            <a:latin typeface="Cambria Math"/>
                          </a:rPr>
                        </m:ctrlPr>
                      </m:funcPr>
                      <m:fName>
                        <m:r>
                          <m:rPr>
                            <m:sty m:val="p"/>
                          </m:rPr>
                          <a:rPr lang="ru-RU" sz="2000">
                            <a:latin typeface="Cambria Math"/>
                          </a:rPr>
                          <m:t>cos</m:t>
                        </m:r>
                      </m:fName>
                      <m:e>
                        <m:r>
                          <a:rPr lang="ru-RU" sz="2000" i="1">
                            <a:latin typeface="Cambria Math"/>
                          </a:rPr>
                          <m:t>𝜃</m:t>
                        </m:r>
                      </m:e>
                    </m:func>
                    <m:r>
                      <a:rPr lang="ru-RU" sz="2000" i="1">
                        <a:latin typeface="Cambria Math"/>
                      </a:rPr>
                      <m:t>)∙</m:t>
                    </m:r>
                    <m:d>
                      <m:dPr>
                        <m:begChr m:val="["/>
                        <m:endChr m:val="]"/>
                        <m:ctrlPr>
                          <a:rPr lang="ru-RU" sz="2000" i="1">
                            <a:latin typeface="Cambria Math"/>
                          </a:rPr>
                        </m:ctrlPr>
                      </m:dPr>
                      <m:e>
                        <m:sSubSup>
                          <m:sSubSupPr>
                            <m:ctrlPr>
                              <a:rPr lang="ru-RU" sz="2000" i="1">
                                <a:latin typeface="Cambria Math"/>
                              </a:rPr>
                            </m:ctrlPr>
                          </m:sSubSupPr>
                          <m:e>
                            <m:r>
                              <a:rPr lang="ru-RU" sz="2000" i="1">
                                <a:latin typeface="Cambria Math"/>
                              </a:rPr>
                              <m:t>𝜎</m:t>
                            </m:r>
                          </m:e>
                          <m:sub>
                            <m:r>
                              <a:rPr lang="ru-RU" sz="2000" i="1">
                                <a:latin typeface="Cambria Math"/>
                              </a:rPr>
                              <m:t>𝐸</m:t>
                            </m:r>
                            <m:r>
                              <a:rPr lang="ru-RU" sz="2000" i="1">
                                <a:latin typeface="Cambria Math"/>
                              </a:rPr>
                              <m:t>1</m:t>
                            </m:r>
                          </m:sub>
                          <m:sup>
                            <m:r>
                              <a:rPr lang="ru-RU" sz="2000" i="1">
                                <a:latin typeface="Cambria Math"/>
                              </a:rPr>
                              <m:t>2</m:t>
                            </m:r>
                          </m:sup>
                        </m:sSubSup>
                        <m:r>
                          <a:rPr lang="ru-RU" sz="2000" i="1">
                            <a:latin typeface="Cambria Math"/>
                          </a:rPr>
                          <m:t>+</m:t>
                        </m:r>
                        <m:sSubSup>
                          <m:sSubSupPr>
                            <m:ctrlPr>
                              <a:rPr lang="ru-RU" sz="2000" i="1">
                                <a:latin typeface="Cambria Math"/>
                              </a:rPr>
                            </m:ctrlPr>
                          </m:sSubSupPr>
                          <m:e>
                            <m:r>
                              <a:rPr lang="ru-RU" sz="2000" i="1">
                                <a:latin typeface="Cambria Math"/>
                              </a:rPr>
                              <m:t>𝜎</m:t>
                            </m:r>
                          </m:e>
                          <m:sub>
                            <m:r>
                              <a:rPr lang="ru-RU" sz="2000" i="1">
                                <a:latin typeface="Cambria Math"/>
                              </a:rPr>
                              <m:t>𝐸</m:t>
                            </m:r>
                            <m:r>
                              <a:rPr lang="ru-RU" sz="2000" i="1">
                                <a:latin typeface="Cambria Math"/>
                              </a:rPr>
                              <m:t>2</m:t>
                            </m:r>
                          </m:sub>
                          <m:sup>
                            <m:r>
                              <a:rPr lang="ru-RU" sz="2000" i="1">
                                <a:latin typeface="Cambria Math"/>
                              </a:rPr>
                              <m:t>2</m:t>
                            </m:r>
                          </m:sup>
                        </m:sSubSup>
                        <m:r>
                          <a:rPr lang="ru-RU" sz="2000" i="1">
                            <a:latin typeface="Cambria Math"/>
                          </a:rPr>
                          <m:t>+</m:t>
                        </m:r>
                        <m:f>
                          <m:fPr>
                            <m:ctrlPr>
                              <a:rPr lang="ru-RU" sz="2000" i="1">
                                <a:latin typeface="Cambria Math"/>
                              </a:rPr>
                            </m:ctrlPr>
                          </m:fPr>
                          <m:num>
                            <m:sSup>
                              <m:sSupPr>
                                <m:ctrlPr>
                                  <a:rPr lang="ru-RU" sz="2000" i="1">
                                    <a:latin typeface="Cambria Math"/>
                                  </a:rPr>
                                </m:ctrlPr>
                              </m:sSupPr>
                              <m:e>
                                <m:r>
                                  <m:rPr>
                                    <m:sty m:val="p"/>
                                  </m:rPr>
                                  <a:rPr lang="ru-RU" sz="2000">
                                    <a:latin typeface="Cambria Math"/>
                                  </a:rPr>
                                  <m:t>sin</m:t>
                                </m:r>
                              </m:e>
                              <m:sup>
                                <m:r>
                                  <a:rPr lang="ru-RU" sz="2000" i="1">
                                    <a:latin typeface="Cambria Math"/>
                                  </a:rPr>
                                  <m:t>2</m:t>
                                </m:r>
                              </m:sup>
                            </m:sSup>
                            <m:r>
                              <a:rPr lang="ru-RU" sz="2000" i="1">
                                <a:latin typeface="Cambria Math"/>
                              </a:rPr>
                              <m:t>𝜃</m:t>
                            </m:r>
                          </m:num>
                          <m:den>
                            <m:sSup>
                              <m:sSupPr>
                                <m:ctrlPr>
                                  <a:rPr lang="ru-RU" sz="2000" i="1">
                                    <a:latin typeface="Cambria Math"/>
                                  </a:rPr>
                                </m:ctrlPr>
                              </m:sSupPr>
                              <m:e>
                                <m:r>
                                  <a:rPr lang="ru-RU" sz="2000" i="1">
                                    <a:latin typeface="Cambria Math"/>
                                  </a:rPr>
                                  <m:t>(1+</m:t>
                                </m:r>
                                <m:func>
                                  <m:funcPr>
                                    <m:ctrlPr>
                                      <a:rPr lang="ru-RU" sz="2000" i="1">
                                        <a:latin typeface="Cambria Math"/>
                                      </a:rPr>
                                    </m:ctrlPr>
                                  </m:funcPr>
                                  <m:fName>
                                    <m:r>
                                      <m:rPr>
                                        <m:sty m:val="p"/>
                                      </m:rPr>
                                      <a:rPr lang="ru-RU" sz="2000">
                                        <a:latin typeface="Cambria Math"/>
                                      </a:rPr>
                                      <m:t>cos</m:t>
                                    </m:r>
                                  </m:fName>
                                  <m:e>
                                    <m:r>
                                      <a:rPr lang="ru-RU" sz="2000" i="1">
                                        <a:latin typeface="Cambria Math"/>
                                      </a:rPr>
                                      <m:t>𝜃</m:t>
                                    </m:r>
                                  </m:e>
                                </m:func>
                                <m:r>
                                  <a:rPr lang="ru-RU" sz="2000" i="1">
                                    <a:latin typeface="Cambria Math"/>
                                  </a:rPr>
                                  <m:t>)</m:t>
                                </m:r>
                              </m:e>
                              <m:sup>
                                <m:r>
                                  <a:rPr lang="ru-RU" sz="2000" i="1">
                                    <a:latin typeface="Cambria Math"/>
                                  </a:rPr>
                                  <m:t>2</m:t>
                                </m:r>
                              </m:sup>
                            </m:sSup>
                          </m:den>
                        </m:f>
                        <m:d>
                          <m:dPr>
                            <m:ctrlPr>
                              <a:rPr lang="ru-RU" sz="2000" i="1">
                                <a:latin typeface="Cambria Math"/>
                              </a:rPr>
                            </m:ctrlPr>
                          </m:dPr>
                          <m:e>
                            <m:sSubSup>
                              <m:sSubSupPr>
                                <m:ctrlPr>
                                  <a:rPr lang="ru-RU" sz="2000" i="1">
                                    <a:latin typeface="Cambria Math"/>
                                  </a:rPr>
                                </m:ctrlPr>
                              </m:sSubSupPr>
                              <m:e>
                                <m:r>
                                  <a:rPr lang="ru-RU" sz="2000" i="1">
                                    <a:latin typeface="Cambria Math"/>
                                  </a:rPr>
                                  <m:t>𝛿</m:t>
                                </m:r>
                              </m:e>
                              <m:sub>
                                <m:r>
                                  <a:rPr lang="ru-RU" sz="2000" i="1">
                                    <a:latin typeface="Cambria Math"/>
                                  </a:rPr>
                                  <m:t>h</m:t>
                                </m:r>
                                <m:r>
                                  <a:rPr lang="ru-RU" sz="2000" i="1">
                                    <a:latin typeface="Cambria Math"/>
                                  </a:rPr>
                                  <m:t>1</m:t>
                                </m:r>
                              </m:sub>
                              <m:sup>
                                <m:r>
                                  <a:rPr lang="ru-RU" sz="2000" i="1">
                                    <a:latin typeface="Cambria Math"/>
                                  </a:rPr>
                                  <m:t>2</m:t>
                                </m:r>
                              </m:sup>
                            </m:sSubSup>
                            <m:r>
                              <a:rPr lang="ru-RU" sz="2000" i="1">
                                <a:latin typeface="Cambria Math"/>
                              </a:rPr>
                              <m:t>+</m:t>
                            </m:r>
                            <m:sSubSup>
                              <m:sSubSupPr>
                                <m:ctrlPr>
                                  <a:rPr lang="ru-RU" sz="2000" i="1">
                                    <a:latin typeface="Cambria Math"/>
                                  </a:rPr>
                                </m:ctrlPr>
                              </m:sSubSupPr>
                              <m:e>
                                <m:r>
                                  <a:rPr lang="ru-RU" sz="2000" i="1">
                                    <a:latin typeface="Cambria Math"/>
                                  </a:rPr>
                                  <m:t>𝛿</m:t>
                                </m:r>
                              </m:e>
                              <m:sub>
                                <m:r>
                                  <a:rPr lang="ru-RU" sz="2000" i="1">
                                    <a:latin typeface="Cambria Math"/>
                                  </a:rPr>
                                  <m:t>h</m:t>
                                </m:r>
                                <m:r>
                                  <a:rPr lang="ru-RU" sz="2000" i="1">
                                    <a:latin typeface="Cambria Math"/>
                                  </a:rPr>
                                  <m:t>2</m:t>
                                </m:r>
                              </m:sub>
                              <m:sup>
                                <m:r>
                                  <a:rPr lang="ru-RU" sz="2000" i="1">
                                    <a:latin typeface="Cambria Math"/>
                                  </a:rPr>
                                  <m:t>2</m:t>
                                </m:r>
                              </m:sup>
                            </m:sSubSup>
                          </m:e>
                        </m:d>
                      </m:e>
                    </m:d>
                  </m:oMath>
                </a14:m>
                <a:endParaRPr lang="ru-RU" sz="2000" dirty="0">
                  <a:latin typeface="Arial" panose="020B0604020202020204" pitchFamily="34" charset="0"/>
                  <a:cs typeface="Arial" panose="020B0604020202020204" pitchFamily="34"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0" y="1378792"/>
                <a:ext cx="12188825" cy="4219553"/>
              </a:xfrm>
              <a:prstGeom prst="rect">
                <a:avLst/>
              </a:prstGeom>
              <a:blipFill rotWithShape="1">
                <a:blip r:embed="rId3"/>
                <a:stretch>
                  <a:fillRect t="-723"/>
                </a:stretch>
              </a:blipFill>
            </p:spPr>
            <p:txBody>
              <a:bodyPr/>
              <a:lstStyle/>
              <a:p>
                <a:r>
                  <a:rPr lang="ru-RU">
                    <a:noFill/>
                  </a:rPr>
                  <a:t> </a:t>
                </a:r>
              </a:p>
            </p:txBody>
          </p:sp>
        </mc:Fallback>
      </mc:AlternateContent>
      <p:sp>
        <p:nvSpPr>
          <p:cNvPr id="2" name="Прямоугольник 1"/>
          <p:cNvSpPr/>
          <p:nvPr/>
        </p:nvSpPr>
        <p:spPr>
          <a:xfrm>
            <a:off x="8110636" y="4944778"/>
            <a:ext cx="3704536"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Beams meet in the </a:t>
            </a:r>
            <a:r>
              <a:rPr lang="en-US" dirty="0" smtClean="0">
                <a:latin typeface="Arial" panose="020B0604020202020204" pitchFamily="34" charset="0"/>
                <a:cs typeface="Arial" panose="020B0604020202020204" pitchFamily="34" charset="0"/>
              </a:rPr>
              <a:t>IP </a:t>
            </a:r>
            <a:r>
              <a:rPr lang="en-US" dirty="0">
                <a:latin typeface="Arial" panose="020B0604020202020204" pitchFamily="34" charset="0"/>
                <a:cs typeface="Arial" panose="020B0604020202020204" pitchFamily="34" charset="0"/>
              </a:rPr>
              <a:t>at a </a:t>
            </a: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non-zero </a:t>
            </a:r>
            <a:r>
              <a:rPr lang="en-US" dirty="0">
                <a:latin typeface="Arial" panose="020B0604020202020204" pitchFamily="34" charset="0"/>
                <a:cs typeface="Arial" panose="020B0604020202020204" pitchFamily="34" charset="0"/>
              </a:rPr>
              <a:t>angle</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14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26144121"/>
              </p:ext>
            </p:extLst>
          </p:nvPr>
        </p:nvGraphicFramePr>
        <p:xfrm>
          <a:off x="405780" y="1772816"/>
          <a:ext cx="11233248" cy="2880360"/>
        </p:xfrm>
        <a:graphic>
          <a:graphicData uri="http://schemas.openxmlformats.org/drawingml/2006/table">
            <a:tbl>
              <a:tblPr firstRow="1" firstCol="1" bandRow="1">
                <a:tableStyleId>{5940675A-B579-460E-94D1-54222C63F5DA}</a:tableStyleId>
              </a:tblPr>
              <a:tblGrid>
                <a:gridCol w="3396099"/>
                <a:gridCol w="2556562"/>
                <a:gridCol w="2784309"/>
                <a:gridCol w="2496278"/>
              </a:tblGrid>
              <a:tr h="409993">
                <a:tc>
                  <a:txBody>
                    <a:bodyPr/>
                    <a:lstStyle/>
                    <a:p>
                      <a:pPr algn="ctr">
                        <a:lnSpc>
                          <a:spcPct val="150000"/>
                        </a:lnSpc>
                      </a:pPr>
                      <a:r>
                        <a:rPr lang="en-US" sz="1800" b="1" dirty="0" smtClean="0">
                          <a:effectLst/>
                          <a:latin typeface="Arial" panose="020B0604020202020204" pitchFamily="34" charset="0"/>
                          <a:cs typeface="Arial" panose="020B0604020202020204" pitchFamily="34" charset="0"/>
                        </a:rPr>
                        <a:t>E [</a:t>
                      </a:r>
                      <a:r>
                        <a:rPr lang="en-US" sz="1800" b="1" dirty="0" err="1" smtClean="0">
                          <a:effectLst/>
                          <a:latin typeface="Arial" panose="020B0604020202020204" pitchFamily="34" charset="0"/>
                          <a:cs typeface="Arial" panose="020B0604020202020204" pitchFamily="34" charset="0"/>
                        </a:rPr>
                        <a:t>GeV</a:t>
                      </a:r>
                      <a:r>
                        <a:rPr lang="en-US" sz="1800" b="1" dirty="0" smtClean="0">
                          <a:effectLst/>
                          <a:latin typeface="Arial" panose="020B0604020202020204" pitchFamily="34" charset="0"/>
                          <a:cs typeface="Arial" panose="020B0604020202020204" pitchFamily="34" charset="0"/>
                        </a:rPr>
                        <a: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b="1" dirty="0" smtClean="0">
                          <a:effectLst/>
                          <a:latin typeface="Arial" panose="020B0604020202020204" pitchFamily="34" charset="0"/>
                          <a:cs typeface="Arial" panose="020B0604020202020204" pitchFamily="34" charset="0"/>
                        </a:rPr>
                        <a:t>45.5 / Z(3T)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b="1" dirty="0" smtClean="0">
                          <a:effectLst/>
                          <a:latin typeface="Arial" panose="020B0604020202020204" pitchFamily="34" charset="0"/>
                          <a:cs typeface="Arial" panose="020B0604020202020204" pitchFamily="34" charset="0"/>
                        </a:rPr>
                        <a:t>45.5 / Z(2T)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b="1" dirty="0" smtClean="0">
                          <a:effectLst/>
                          <a:latin typeface="Arial" panose="020B0604020202020204" pitchFamily="34" charset="0"/>
                          <a:cs typeface="Arial" panose="020B0604020202020204" pitchFamily="34" charset="0"/>
                        </a:rPr>
                        <a:t>80</a:t>
                      </a:r>
                      <a:r>
                        <a:rPr lang="en-US" sz="1800" b="1" baseline="0" dirty="0" smtClean="0">
                          <a:effectLst/>
                          <a:latin typeface="Arial" panose="020B0604020202020204" pitchFamily="34" charset="0"/>
                          <a:cs typeface="Arial" panose="020B0604020202020204" pitchFamily="34" charset="0"/>
                        </a:rPr>
                        <a:t> / W</a:t>
                      </a:r>
                      <a:endParaRPr lang="ru-RU" sz="1600" b="1" dirty="0">
                        <a:effectLst/>
                        <a:latin typeface="Arial" panose="020B0604020202020204" pitchFamily="34" charset="0"/>
                        <a:cs typeface="Arial" panose="020B0604020202020204" pitchFamily="34" charset="0"/>
                      </a:endParaRPr>
                    </a:p>
                  </a:txBody>
                  <a:tcPr marL="27918" marR="27918" marT="0" marB="0"/>
                </a:tc>
              </a:tr>
              <a:tr h="409993">
                <a:tc gridSpan="4">
                  <a:txBody>
                    <a:bodyPr/>
                    <a:lstStyle/>
                    <a:p>
                      <a:pPr algn="ctr">
                        <a:lnSpc>
                          <a:spcPct val="150000"/>
                        </a:lnSpc>
                      </a:pPr>
                      <a:r>
                        <a:rPr lang="en-US" sz="1800" b="1" dirty="0" smtClean="0">
                          <a:solidFill>
                            <a:schemeClr val="bg1"/>
                          </a:solidFill>
                          <a:effectLst/>
                          <a:latin typeface="Arial" panose="020B0604020202020204" pitchFamily="34" charset="0"/>
                          <a:cs typeface="Arial" panose="020B0604020202020204" pitchFamily="34" charset="0"/>
                        </a:rPr>
                        <a:t>Without</a:t>
                      </a:r>
                      <a:r>
                        <a:rPr lang="ru-RU" sz="1800" b="1" dirty="0" smtClean="0">
                          <a:solidFill>
                            <a:schemeClr val="bg1"/>
                          </a:solidFill>
                          <a:effectLst/>
                          <a:latin typeface="Arial" panose="020B0604020202020204" pitchFamily="34" charset="0"/>
                          <a:cs typeface="Arial" panose="020B0604020202020204" pitchFamily="34" charset="0"/>
                        </a:rPr>
                        <a:t> </a:t>
                      </a:r>
                      <a:r>
                        <a:rPr lang="en-US" sz="1800" b="1" dirty="0">
                          <a:solidFill>
                            <a:schemeClr val="bg1"/>
                          </a:solidFill>
                          <a:effectLst/>
                          <a:latin typeface="Arial" panose="020B0604020202020204" pitchFamily="34" charset="0"/>
                          <a:cs typeface="Arial" panose="020B0604020202020204" pitchFamily="34" charset="0"/>
                        </a:rPr>
                        <a:t>BS</a:t>
                      </a:r>
                      <a:endParaRPr lang="ru-RU" sz="1600" b="1" dirty="0">
                        <a:solidFill>
                          <a:schemeClr val="bg1"/>
                        </a:solidFill>
                        <a:effectLst/>
                        <a:latin typeface="Arial" panose="020B0604020202020204" pitchFamily="34" charset="0"/>
                        <a:cs typeface="Arial" panose="020B0604020202020204" pitchFamily="34" charset="0"/>
                      </a:endParaRPr>
                    </a:p>
                  </a:txBody>
                  <a:tcPr marL="27918" marR="27918" marT="0" marB="0">
                    <a:solidFill>
                      <a:srgbClr val="000099"/>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09993">
                <a:tc>
                  <a:txBody>
                    <a:bodyPr/>
                    <a:lstStyle/>
                    <a:p>
                      <a:pPr algn="ctr">
                        <a:lnSpc>
                          <a:spcPct val="150000"/>
                        </a:lnSpc>
                      </a:pPr>
                      <a:r>
                        <a:rPr lang="ru-RU" sz="1800" b="1" dirty="0">
                          <a:effectLst/>
                          <a:latin typeface="Arial" panose="020B0604020202020204" pitchFamily="34" charset="0"/>
                          <a:cs typeface="Arial" panose="020B0604020202020204" pitchFamily="34" charset="0"/>
                        </a:rPr>
                        <a:t>Δ</a:t>
                      </a:r>
                      <a:r>
                        <a:rPr lang="en-US" sz="1800" b="1" dirty="0">
                          <a:effectLst/>
                          <a:latin typeface="Arial" panose="020B0604020202020204" pitchFamily="34" charset="0"/>
                          <a:cs typeface="Arial" panose="020B0604020202020204" pitchFamily="34" charset="0"/>
                        </a:rPr>
                        <a:t>M</a:t>
                      </a:r>
                      <a:r>
                        <a:rPr lang="ru-RU" sz="1800" b="1" dirty="0">
                          <a:effectLst/>
                          <a:latin typeface="Arial" panose="020B0604020202020204" pitchFamily="34" charset="0"/>
                          <a:cs typeface="Arial" panose="020B0604020202020204" pitchFamily="34" charset="0"/>
                        </a:rPr>
                        <a:t> / </a:t>
                      </a:r>
                      <a:r>
                        <a:rPr lang="en-US" sz="1800" b="1" dirty="0" smtClean="0">
                          <a:effectLst/>
                          <a:latin typeface="Arial" panose="020B0604020202020204" pitchFamily="34" charset="0"/>
                          <a:cs typeface="Arial" panose="020B0604020202020204" pitchFamily="34" charset="0"/>
                        </a:rPr>
                        <a:t>rel. un</a:t>
                      </a:r>
                      <a:r>
                        <a:rPr lang="ru-RU" sz="1800" b="1" dirty="0" smtClean="0">
                          <a:effectLst/>
                          <a:latin typeface="Arial" panose="020B0604020202020204" pitchFamily="34" charset="0"/>
                          <a:cs typeface="Arial" panose="020B0604020202020204" pitchFamily="34" charset="0"/>
                        </a:rPr>
                        <a: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-3.7038·10</a:t>
                      </a:r>
                      <a:r>
                        <a:rPr lang="en-US" sz="1800" baseline="30000" dirty="0">
                          <a:effectLst/>
                          <a:latin typeface="Arial" panose="020B0604020202020204" pitchFamily="34" charset="0"/>
                          <a:cs typeface="Arial" panose="020B0604020202020204" pitchFamily="34" charset="0"/>
                        </a:rPr>
                        <a:t>-8</a:t>
                      </a:r>
                      <a:endParaRPr lang="ru-RU" sz="1600"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-3.6708·10</a:t>
                      </a:r>
                      <a:r>
                        <a:rPr lang="en-US" sz="1800" baseline="30000" dirty="0">
                          <a:effectLst/>
                          <a:latin typeface="Arial" panose="020B0604020202020204" pitchFamily="34" charset="0"/>
                          <a:cs typeface="Arial" panose="020B0604020202020204" pitchFamily="34" charset="0"/>
                        </a:rPr>
                        <a:t>-8</a:t>
                      </a:r>
                      <a:endParaRPr lang="ru-RU" sz="1600"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-1.094·10</a:t>
                      </a:r>
                      <a:r>
                        <a:rPr lang="en-US" sz="1800" baseline="300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cs typeface="Arial" panose="020B0604020202020204" pitchFamily="34" charset="0"/>
                      </a:endParaRPr>
                    </a:p>
                  </a:txBody>
                  <a:tcPr marL="27918" marR="27918" marT="0" marB="0"/>
                </a:tc>
              </a:tr>
              <a:tr h="409993">
                <a:tc>
                  <a:txBody>
                    <a:bodyPr/>
                    <a:lstStyle/>
                    <a:p>
                      <a:pPr algn="ctr">
                        <a:lnSpc>
                          <a:spcPct val="150000"/>
                        </a:lnSpc>
                      </a:pPr>
                      <a:r>
                        <a:rPr lang="ru-RU" sz="1800" b="1" dirty="0">
                          <a:effectLst/>
                          <a:latin typeface="Arial" panose="020B0604020202020204" pitchFamily="34" charset="0"/>
                          <a:cs typeface="Arial" panose="020B0604020202020204" pitchFamily="34" charset="0"/>
                        </a:rPr>
                        <a:t>σ</a:t>
                      </a:r>
                      <a:r>
                        <a:rPr lang="en-US" sz="1800" b="1" baseline="-25000" dirty="0">
                          <a:effectLst/>
                          <a:latin typeface="Arial" panose="020B0604020202020204" pitchFamily="34" charset="0"/>
                          <a:cs typeface="Arial" panose="020B0604020202020204" pitchFamily="34" charset="0"/>
                        </a:rPr>
                        <a:t>M</a:t>
                      </a:r>
                      <a:r>
                        <a:rPr lang="ru-RU" sz="1800" b="1" dirty="0">
                          <a:effectLst/>
                          <a:latin typeface="Arial" panose="020B0604020202020204" pitchFamily="34" charset="0"/>
                          <a:cs typeface="Arial" panose="020B0604020202020204" pitchFamily="34" charset="0"/>
                        </a:rPr>
                        <a:t> / </a:t>
                      </a:r>
                      <a:r>
                        <a:rPr lang="en-US" sz="1800" b="1" dirty="0" err="1" smtClean="0">
                          <a:effectLst/>
                          <a:latin typeface="Arial" panose="020B0604020202020204" pitchFamily="34" charset="0"/>
                          <a:cs typeface="Arial" panose="020B0604020202020204" pitchFamily="34" charset="0"/>
                        </a:rPr>
                        <a:t>rel</a:t>
                      </a:r>
                      <a:r>
                        <a:rPr lang="ru-RU" sz="1800" b="1" dirty="0" smtClean="0">
                          <a:effectLst/>
                          <a:latin typeface="Arial" panose="020B0604020202020204" pitchFamily="34" charset="0"/>
                          <a:cs typeface="Arial" panose="020B0604020202020204" pitchFamily="34" charset="0"/>
                        </a:rPr>
                        <a:t>. </a:t>
                      </a:r>
                      <a:r>
                        <a:rPr lang="en-US" sz="1800" b="1" dirty="0" smtClean="0">
                          <a:effectLst/>
                          <a:latin typeface="Arial" panose="020B0604020202020204" pitchFamily="34" charset="0"/>
                          <a:cs typeface="Arial" panose="020B0604020202020204" pitchFamily="34" charset="0"/>
                        </a:rPr>
                        <a:t>un</a:t>
                      </a:r>
                      <a:r>
                        <a:rPr lang="ru-RU" sz="1800" b="1" dirty="0" smtClean="0">
                          <a:effectLst/>
                          <a:latin typeface="Arial" panose="020B0604020202020204" pitchFamily="34" charset="0"/>
                          <a:cs typeface="Arial" panose="020B0604020202020204" pitchFamily="34" charset="0"/>
                        </a:rPr>
                        <a: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ru-RU" sz="1800">
                          <a:effectLst/>
                          <a:latin typeface="Arial" panose="020B0604020202020204" pitchFamily="34" charset="0"/>
                          <a:cs typeface="Arial" panose="020B0604020202020204" pitchFamily="34" charset="0"/>
                        </a:rPr>
                        <a:t>0.00026</a:t>
                      </a:r>
                      <a:r>
                        <a:rPr lang="en-US" sz="1800">
                          <a:effectLst/>
                          <a:latin typeface="Arial" panose="020B0604020202020204" pitchFamily="34" charset="0"/>
                          <a:cs typeface="Arial" panose="020B0604020202020204" pitchFamily="34" charset="0"/>
                        </a:rPr>
                        <a:t>9</a:t>
                      </a:r>
                      <a:endParaRPr lang="ru-RU" sz="160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ru-RU" sz="1800">
                          <a:effectLst/>
                          <a:latin typeface="Arial" panose="020B0604020202020204" pitchFamily="34" charset="0"/>
                          <a:cs typeface="Arial" panose="020B0604020202020204" pitchFamily="34" charset="0"/>
                        </a:rPr>
                        <a:t>0.00026</a:t>
                      </a:r>
                      <a:r>
                        <a:rPr lang="en-US" sz="1800">
                          <a:effectLst/>
                          <a:latin typeface="Arial" panose="020B0604020202020204" pitchFamily="34" charset="0"/>
                          <a:cs typeface="Arial" panose="020B0604020202020204" pitchFamily="34" charset="0"/>
                        </a:rPr>
                        <a:t>9</a:t>
                      </a:r>
                      <a:endParaRPr lang="ru-RU" sz="160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ru-RU" sz="1800" dirty="0">
                          <a:effectLst/>
                          <a:latin typeface="Arial" panose="020B0604020202020204" pitchFamily="34" charset="0"/>
                          <a:cs typeface="Arial" panose="020B0604020202020204" pitchFamily="34" charset="0"/>
                        </a:rPr>
                        <a:t>0.00046</a:t>
                      </a:r>
                      <a:r>
                        <a:rPr lang="en-US" sz="18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cs typeface="Arial" panose="020B0604020202020204" pitchFamily="34" charset="0"/>
                      </a:endParaRPr>
                    </a:p>
                  </a:txBody>
                  <a:tcPr marL="27918" marR="27918" marT="0" marB="0"/>
                </a:tc>
              </a:tr>
              <a:tr h="409993">
                <a:tc gridSpan="4">
                  <a:txBody>
                    <a:bodyPr/>
                    <a:lstStyle/>
                    <a:p>
                      <a:pPr algn="ctr">
                        <a:lnSpc>
                          <a:spcPct val="150000"/>
                        </a:lnSpc>
                      </a:pPr>
                      <a:r>
                        <a:rPr lang="en-US" sz="1800" b="1" dirty="0" smtClean="0">
                          <a:solidFill>
                            <a:schemeClr val="bg1"/>
                          </a:solidFill>
                          <a:effectLst/>
                          <a:latin typeface="Arial" panose="020B0604020202020204" pitchFamily="34" charset="0"/>
                          <a:cs typeface="Arial" panose="020B0604020202020204" pitchFamily="34" charset="0"/>
                        </a:rPr>
                        <a:t>With</a:t>
                      </a:r>
                      <a:r>
                        <a:rPr lang="ru-RU" sz="1800" b="1" dirty="0" smtClean="0">
                          <a:solidFill>
                            <a:schemeClr val="bg1"/>
                          </a:solidFill>
                          <a:effectLst/>
                          <a:latin typeface="Arial" panose="020B0604020202020204" pitchFamily="34" charset="0"/>
                          <a:cs typeface="Arial" panose="020B0604020202020204" pitchFamily="34" charset="0"/>
                        </a:rPr>
                        <a:t> </a:t>
                      </a:r>
                      <a:r>
                        <a:rPr lang="en-US" sz="1800" b="1" dirty="0">
                          <a:solidFill>
                            <a:schemeClr val="bg1"/>
                          </a:solidFill>
                          <a:effectLst/>
                          <a:latin typeface="Arial" panose="020B0604020202020204" pitchFamily="34" charset="0"/>
                          <a:cs typeface="Arial" panose="020B0604020202020204" pitchFamily="34" charset="0"/>
                        </a:rPr>
                        <a:t>BS</a:t>
                      </a:r>
                      <a:endParaRPr lang="ru-RU" sz="1600" b="1" dirty="0">
                        <a:solidFill>
                          <a:schemeClr val="bg1"/>
                        </a:solidFill>
                        <a:effectLst/>
                        <a:latin typeface="Arial" panose="020B0604020202020204" pitchFamily="34" charset="0"/>
                        <a:cs typeface="Arial" panose="020B0604020202020204" pitchFamily="34" charset="0"/>
                      </a:endParaRPr>
                    </a:p>
                  </a:txBody>
                  <a:tcPr marL="27918" marR="27918" marT="0" marB="0">
                    <a:solidFill>
                      <a:srgbClr val="000099"/>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09993">
                <a:tc>
                  <a:txBody>
                    <a:bodyPr/>
                    <a:lstStyle/>
                    <a:p>
                      <a:pPr algn="ctr">
                        <a:lnSpc>
                          <a:spcPct val="150000"/>
                        </a:lnSpc>
                      </a:pPr>
                      <a:r>
                        <a:rPr lang="ru-RU" sz="1800" b="1" dirty="0">
                          <a:effectLst/>
                          <a:latin typeface="Arial" panose="020B0604020202020204" pitchFamily="34" charset="0"/>
                          <a:cs typeface="Arial" panose="020B0604020202020204" pitchFamily="34" charset="0"/>
                        </a:rPr>
                        <a:t>Δ</a:t>
                      </a:r>
                      <a:r>
                        <a:rPr lang="en-US" sz="1800" b="1" dirty="0">
                          <a:effectLst/>
                          <a:latin typeface="Arial" panose="020B0604020202020204" pitchFamily="34" charset="0"/>
                          <a:cs typeface="Arial" panose="020B0604020202020204" pitchFamily="34" charset="0"/>
                        </a:rPr>
                        <a:t>M</a:t>
                      </a:r>
                      <a:r>
                        <a:rPr lang="ru-RU" sz="1800" b="1" dirty="0">
                          <a:effectLst/>
                          <a:latin typeface="Arial" panose="020B0604020202020204" pitchFamily="34" charset="0"/>
                          <a:cs typeface="Arial" panose="020B0604020202020204" pitchFamily="34" charset="0"/>
                        </a:rPr>
                        <a:t> / </a:t>
                      </a:r>
                      <a:r>
                        <a:rPr lang="en-US" sz="1800" b="1" dirty="0" err="1" smtClean="0">
                          <a:effectLst/>
                          <a:latin typeface="Arial" panose="020B0604020202020204" pitchFamily="34" charset="0"/>
                          <a:cs typeface="Arial" panose="020B0604020202020204" pitchFamily="34" charset="0"/>
                        </a:rPr>
                        <a:t>rel</a:t>
                      </a:r>
                      <a:r>
                        <a:rPr lang="ru-RU" sz="1800" b="1" dirty="0" smtClean="0">
                          <a:effectLst/>
                          <a:latin typeface="Arial" panose="020B0604020202020204" pitchFamily="34" charset="0"/>
                          <a:cs typeface="Arial" panose="020B0604020202020204" pitchFamily="34" charset="0"/>
                        </a:rPr>
                        <a:t>. </a:t>
                      </a:r>
                      <a:r>
                        <a:rPr lang="en-US" sz="1800" b="1" dirty="0" smtClean="0">
                          <a:effectLst/>
                          <a:latin typeface="Arial" panose="020B0604020202020204" pitchFamily="34" charset="0"/>
                          <a:cs typeface="Arial" panose="020B0604020202020204" pitchFamily="34" charset="0"/>
                        </a:rPr>
                        <a:t>un</a:t>
                      </a:r>
                      <a:r>
                        <a:rPr lang="ru-RU" sz="1800" b="1" dirty="0" smtClean="0">
                          <a:effectLst/>
                          <a:latin typeface="Arial" panose="020B0604020202020204" pitchFamily="34" charset="0"/>
                          <a:cs typeface="Arial" panose="020B0604020202020204" pitchFamily="34" charset="0"/>
                        </a:rPr>
                        <a: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-1.609·10</a:t>
                      </a:r>
                      <a:r>
                        <a:rPr lang="en-US" sz="1800" baseline="300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-1.6057·10</a:t>
                      </a:r>
                      <a:r>
                        <a:rPr lang="en-US" sz="1800" baseline="300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dirty="0">
                          <a:effectLst/>
                          <a:latin typeface="Arial" panose="020B0604020202020204" pitchFamily="34" charset="0"/>
                          <a:cs typeface="Arial" panose="020B0604020202020204" pitchFamily="34" charset="0"/>
                        </a:rPr>
                        <a:t>-2.4066·10</a:t>
                      </a:r>
                      <a:r>
                        <a:rPr lang="en-US" sz="1800" baseline="300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cs typeface="Arial" panose="020B0604020202020204" pitchFamily="34" charset="0"/>
                      </a:endParaRPr>
                    </a:p>
                  </a:txBody>
                  <a:tcPr marL="27918" marR="27918" marT="0" marB="0"/>
                </a:tc>
              </a:tr>
              <a:tr h="409993">
                <a:tc>
                  <a:txBody>
                    <a:bodyPr/>
                    <a:lstStyle/>
                    <a:p>
                      <a:pPr algn="ctr">
                        <a:lnSpc>
                          <a:spcPct val="150000"/>
                        </a:lnSpc>
                      </a:pPr>
                      <a:r>
                        <a:rPr lang="ru-RU" sz="1800" b="1" dirty="0">
                          <a:effectLst/>
                          <a:latin typeface="Arial" panose="020B0604020202020204" pitchFamily="34" charset="0"/>
                          <a:cs typeface="Arial" panose="020B0604020202020204" pitchFamily="34" charset="0"/>
                        </a:rPr>
                        <a:t>σ</a:t>
                      </a:r>
                      <a:r>
                        <a:rPr lang="en-US" sz="1800" b="1" baseline="-25000" dirty="0">
                          <a:effectLst/>
                          <a:latin typeface="Arial" panose="020B0604020202020204" pitchFamily="34" charset="0"/>
                          <a:cs typeface="Arial" panose="020B0604020202020204" pitchFamily="34" charset="0"/>
                        </a:rPr>
                        <a:t>M</a:t>
                      </a:r>
                      <a:r>
                        <a:rPr lang="ru-RU" sz="1800" b="1" dirty="0">
                          <a:effectLst/>
                          <a:latin typeface="Arial" panose="020B0604020202020204" pitchFamily="34" charset="0"/>
                          <a:cs typeface="Arial" panose="020B0604020202020204" pitchFamily="34" charset="0"/>
                        </a:rPr>
                        <a:t> / </a:t>
                      </a:r>
                      <a:r>
                        <a:rPr lang="en-US" sz="1800" b="1" dirty="0" err="1" smtClean="0">
                          <a:effectLst/>
                          <a:latin typeface="Arial" panose="020B0604020202020204" pitchFamily="34" charset="0"/>
                          <a:cs typeface="Arial" panose="020B0604020202020204" pitchFamily="34" charset="0"/>
                        </a:rPr>
                        <a:t>rel</a:t>
                      </a:r>
                      <a:r>
                        <a:rPr lang="ru-RU" sz="1800" b="1" dirty="0" smtClean="0">
                          <a:effectLst/>
                          <a:latin typeface="Arial" panose="020B0604020202020204" pitchFamily="34" charset="0"/>
                          <a:cs typeface="Arial" panose="020B0604020202020204" pitchFamily="34" charset="0"/>
                        </a:rPr>
                        <a:t>. </a:t>
                      </a:r>
                      <a:r>
                        <a:rPr lang="en-US" sz="1800" b="1" dirty="0" smtClean="0">
                          <a:effectLst/>
                          <a:latin typeface="Arial" panose="020B0604020202020204" pitchFamily="34" charset="0"/>
                          <a:cs typeface="Arial" panose="020B0604020202020204" pitchFamily="34" charset="0"/>
                        </a:rPr>
                        <a:t>un</a:t>
                      </a:r>
                      <a:r>
                        <a:rPr lang="ru-RU" sz="1800" b="1" dirty="0" smtClean="0">
                          <a:effectLst/>
                          <a:latin typeface="Arial" panose="020B0604020202020204" pitchFamily="34" charset="0"/>
                          <a:cs typeface="Arial" panose="020B0604020202020204" pitchFamily="34" charset="0"/>
                        </a:rPr>
                        <a:t>.</a:t>
                      </a:r>
                      <a:endParaRPr lang="ru-RU" sz="1600" b="1" dirty="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ru-RU" sz="1800">
                          <a:effectLst/>
                          <a:latin typeface="Arial" panose="020B0604020202020204" pitchFamily="34" charset="0"/>
                          <a:cs typeface="Arial" panose="020B0604020202020204" pitchFamily="34" charset="0"/>
                        </a:rPr>
                        <a:t>0.00056</a:t>
                      </a:r>
                      <a:r>
                        <a:rPr lang="en-US" sz="1800">
                          <a:effectLst/>
                          <a:latin typeface="Arial" panose="020B0604020202020204" pitchFamily="34" charset="0"/>
                          <a:cs typeface="Arial" panose="020B0604020202020204" pitchFamily="34" charset="0"/>
                        </a:rPr>
                        <a:t>6</a:t>
                      </a:r>
                      <a:endParaRPr lang="ru-RU" sz="160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en-US" sz="1800">
                          <a:effectLst/>
                          <a:latin typeface="Arial" panose="020B0604020202020204" pitchFamily="34" charset="0"/>
                          <a:cs typeface="Arial" panose="020B0604020202020204" pitchFamily="34" charset="0"/>
                        </a:rPr>
                        <a:t>0.000566</a:t>
                      </a:r>
                      <a:endParaRPr lang="ru-RU" sz="1600">
                        <a:effectLst/>
                        <a:latin typeface="Arial" panose="020B0604020202020204" pitchFamily="34" charset="0"/>
                        <a:cs typeface="Arial" panose="020B0604020202020204" pitchFamily="34" charset="0"/>
                      </a:endParaRPr>
                    </a:p>
                  </a:txBody>
                  <a:tcPr marL="27918" marR="27918" marT="0" marB="0"/>
                </a:tc>
                <a:tc>
                  <a:txBody>
                    <a:bodyPr/>
                    <a:lstStyle/>
                    <a:p>
                      <a:pPr algn="ctr">
                        <a:lnSpc>
                          <a:spcPct val="150000"/>
                        </a:lnSpc>
                      </a:pPr>
                      <a:r>
                        <a:rPr lang="ru-RU" sz="1800" dirty="0">
                          <a:effectLst/>
                          <a:latin typeface="Arial" panose="020B0604020202020204" pitchFamily="34" charset="0"/>
                          <a:cs typeface="Arial" panose="020B0604020202020204" pitchFamily="34" charset="0"/>
                        </a:rPr>
                        <a:t>0.00069</a:t>
                      </a:r>
                      <a:r>
                        <a:rPr lang="en-US" sz="1800" dirty="0">
                          <a:effectLst/>
                          <a:latin typeface="Arial" panose="020B0604020202020204" pitchFamily="34" charset="0"/>
                          <a:cs typeface="Arial" panose="020B0604020202020204" pitchFamily="34" charset="0"/>
                        </a:rPr>
                        <a:t>3</a:t>
                      </a:r>
                      <a:endParaRPr lang="ru-RU" sz="1600" dirty="0">
                        <a:effectLst/>
                        <a:latin typeface="Arial" panose="020B0604020202020204" pitchFamily="34" charset="0"/>
                        <a:cs typeface="Arial" panose="020B0604020202020204" pitchFamily="34" charset="0"/>
                      </a:endParaRPr>
                    </a:p>
                  </a:txBody>
                  <a:tcPr marL="27918" marR="27918" marT="0" marB="0"/>
                </a:tc>
              </a:tr>
            </a:tbl>
          </a:graphicData>
        </a:graphic>
      </p:graphicFrame>
      <p:sp>
        <p:nvSpPr>
          <p:cNvPr id="5" name="Rectangle 1"/>
          <p:cNvSpPr>
            <a:spLocks noChangeArrowheads="1"/>
          </p:cNvSpPr>
          <p:nvPr/>
        </p:nvSpPr>
        <p:spPr bwMode="auto">
          <a:xfrm>
            <a:off x="5" y="341140"/>
            <a:ext cx="12188824" cy="8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54" tIns="50027" rIns="100054" bIns="50027" numCol="1" anchor="ctr" anchorCtr="0" compatLnSpc="1">
            <a:prstTxWarp prst="textNoShape">
              <a:avLst/>
            </a:prstTxWarp>
            <a:spAutoFit/>
          </a:bodyPr>
          <a:lstStyle/>
          <a:p>
            <a:pPr algn="ctr" fontAlgn="base">
              <a:spcBef>
                <a:spcPct val="0"/>
              </a:spcBef>
              <a:spcAft>
                <a:spcPct val="0"/>
              </a:spcAft>
            </a:pPr>
            <a:r>
              <a:rPr lang="en-US" alt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Calculation of </a:t>
            </a: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shift </a:t>
            </a:r>
            <a:r>
              <a:rPr lang="en-US" alt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of </a:t>
            </a: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average </a:t>
            </a:r>
          </a:p>
          <a:p>
            <a:pPr algn="ctr" fontAlgn="base">
              <a:spcBef>
                <a:spcPct val="0"/>
              </a:spcBef>
              <a:spcAft>
                <a:spcPct val="0"/>
              </a:spcAft>
            </a:pP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center-of-mass energy system</a:t>
            </a:r>
            <a:endParaRPr lang="ru-RU" altLang="ru-RU" sz="32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p:txBody>
      </p:sp>
      <p:sp>
        <p:nvSpPr>
          <p:cNvPr id="11" name="Овал 10"/>
          <p:cNvSpPr/>
          <p:nvPr/>
        </p:nvSpPr>
        <p:spPr>
          <a:xfrm>
            <a:off x="9262764" y="4260672"/>
            <a:ext cx="2160240" cy="43204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598468" y="4260672"/>
            <a:ext cx="2160240" cy="43204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006180" y="4260672"/>
            <a:ext cx="2160240" cy="43204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05780" y="5048016"/>
            <a:ext cx="11305256" cy="707886"/>
          </a:xfrm>
          <a:prstGeom prst="rect">
            <a:avLst/>
          </a:prstGeom>
        </p:spPr>
        <p:txBody>
          <a:bodyPr wrap="square">
            <a:spAutoFit/>
          </a:bodyPr>
          <a:lstStyle/>
          <a:p>
            <a:pPr algn="ctr"/>
            <a:r>
              <a:rPr lang="en-US" sz="2000" dirty="0">
                <a:solidFill>
                  <a:srgbClr val="FF0000"/>
                </a:solidFill>
                <a:latin typeface="Arial" panose="020B0604020202020204" pitchFamily="34" charset="0"/>
                <a:cs typeface="Arial" panose="020B0604020202020204" pitchFamily="34" charset="0"/>
              </a:rPr>
              <a:t>BS</a:t>
            </a:r>
            <a:r>
              <a:rPr lang="ru-RU" sz="2000" dirty="0">
                <a:solidFill>
                  <a:srgbClr val="FF0000"/>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significantly affects </a:t>
            </a:r>
            <a:r>
              <a:rPr lang="en-US" sz="2000" dirty="0" smtClean="0">
                <a:solidFill>
                  <a:srgbClr val="FF0000"/>
                </a:solidFill>
                <a:latin typeface="Arial" panose="020B0604020202020204" pitchFamily="34" charset="0"/>
                <a:cs typeface="Arial" panose="020B0604020202020204" pitchFamily="34" charset="0"/>
              </a:rPr>
              <a:t>the center-of-mass energy spread and </a:t>
            </a:r>
          </a:p>
          <a:p>
            <a:pPr algn="ctr"/>
            <a:r>
              <a:rPr lang="en-US" sz="2000" dirty="0" smtClean="0">
                <a:solidFill>
                  <a:srgbClr val="FF0000"/>
                </a:solidFill>
                <a:latin typeface="Arial" panose="020B0604020202020204" pitchFamily="34" charset="0"/>
                <a:cs typeface="Arial" panose="020B0604020202020204" pitchFamily="34" charset="0"/>
              </a:rPr>
              <a:t>thereby </a:t>
            </a:r>
            <a:r>
              <a:rPr lang="en-US" sz="2000" dirty="0">
                <a:solidFill>
                  <a:srgbClr val="FF0000"/>
                </a:solidFill>
                <a:latin typeface="Arial" panose="020B0604020202020204" pitchFamily="34" charset="0"/>
                <a:cs typeface="Arial" panose="020B0604020202020204" pitchFamily="34" charset="0"/>
              </a:rPr>
              <a:t>increases the volume of required statistics of experiments on measuring </a:t>
            </a:r>
            <a:r>
              <a:rPr lang="en-US" sz="2000" dirty="0" smtClean="0">
                <a:solidFill>
                  <a:srgbClr val="FF0000"/>
                </a:solidFill>
                <a:latin typeface="Arial" panose="020B0604020202020204" pitchFamily="34" charset="0"/>
                <a:cs typeface="Arial" panose="020B0604020202020204" pitchFamily="34" charset="0"/>
              </a:rPr>
              <a:t>mass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33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968095" y="260648"/>
            <a:ext cx="10709835" cy="792088"/>
          </a:xfrm>
        </p:spPr>
        <p:txBody>
          <a:bodyPr>
            <a:normAutofit fontScale="90000"/>
          </a:bodyPr>
          <a:lstStyle/>
          <a:p>
            <a:pPr algn="ctr"/>
            <a:r>
              <a:rPr lang="en-US" altLang="ru-RU"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How do corrections to center-of-mass energy </a:t>
            </a:r>
            <a:br>
              <a:rPr lang="en-US" altLang="ru-RU"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br>
            <a:r>
              <a:rPr lang="en-US" altLang="ru-RU"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effect on mass measurement experiments</a:t>
            </a:r>
            <a:r>
              <a:rPr lang="en-US" altLang="ru-RU"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t>
            </a:r>
            <a:r>
              <a:rPr lang="en-US" altLang="ru-RU" b="1" dirty="0" smtClean="0">
                <a:gradFill>
                  <a:gsLst>
                    <a:gs pos="0">
                      <a:srgbClr val="000082"/>
                    </a:gs>
                    <a:gs pos="30000">
                      <a:srgbClr val="66008F"/>
                    </a:gs>
                    <a:gs pos="64999">
                      <a:srgbClr val="BA0066"/>
                    </a:gs>
                    <a:gs pos="89999">
                      <a:srgbClr val="FF0000"/>
                    </a:gs>
                    <a:gs pos="100000">
                      <a:srgbClr val="FF8200"/>
                    </a:gs>
                  </a:gsLst>
                  <a:lin ang="5400000" scaled="0"/>
                </a:gradFill>
                <a:latin typeface="Comic Sans MS" panose="030F0702030302020204" pitchFamily="66" charset="0"/>
                <a:cs typeface="Arial" panose="020B0604020202020204" pitchFamily="34" charset="0"/>
              </a:rPr>
              <a:t>  </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90" y="1137161"/>
            <a:ext cx="11072663" cy="517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82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12188825" cy="566936"/>
          </a:xfrm>
        </p:spPr>
        <p:txBody>
          <a:bodyPr>
            <a:normAutofit/>
          </a:bodyPr>
          <a:lstStyle/>
          <a:p>
            <a:pPr algn="ctr"/>
            <a:r>
              <a:rPr lang="en-US" altLang="ru-RU"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How do </a:t>
            </a:r>
            <a:r>
              <a:rPr lang="en-US" altLang="ru-RU"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beam lengthening effect </a:t>
            </a:r>
            <a:r>
              <a:rPr lang="en-US" altLang="ru-RU"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on </a:t>
            </a:r>
            <a:r>
              <a:rPr lang="en-US" altLang="ru-RU"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luminosity?</a:t>
            </a:r>
            <a:endParaRPr lang="ru-RU"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1600200"/>
            <a:ext cx="10721727" cy="396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628800"/>
            <a:ext cx="12188825" cy="461665"/>
          </a:xfrm>
          <a:prstGeom prst="rect">
            <a:avLst/>
          </a:prstGeom>
          <a:solidFill>
            <a:schemeClr val="bg1"/>
          </a:solidFill>
        </p:spPr>
        <p:txBody>
          <a:bodyPr wrap="square" rtlCol="0">
            <a:spAutoFit/>
          </a:bodyPr>
          <a:lstStyle/>
          <a:p>
            <a:pPr algn="ctr"/>
            <a:r>
              <a:rPr lang="en-US" sz="2400" dirty="0" smtClean="0">
                <a:latin typeface="Arial" panose="020B0604020202020204" pitchFamily="34" charset="0"/>
                <a:cs typeface="Arial" panose="020B0604020202020204" pitchFamily="34" charset="0"/>
              </a:rPr>
              <a:t>Single collision luminosity at an arbitrary crossing angle:</a:t>
            </a:r>
            <a:endParaRPr lang="ru-RU" sz="2400" dirty="0">
              <a:latin typeface="Arial" panose="020B0604020202020204" pitchFamily="34" charset="0"/>
              <a:cs typeface="Arial" panose="020B0604020202020204" pitchFamily="34" charset="0"/>
            </a:endParaRPr>
          </a:p>
        </p:txBody>
      </p:sp>
      <p:sp>
        <p:nvSpPr>
          <p:cNvPr id="5" name="TextBox 4"/>
          <p:cNvSpPr txBox="1"/>
          <p:nvPr/>
        </p:nvSpPr>
        <p:spPr>
          <a:xfrm>
            <a:off x="0" y="4509120"/>
            <a:ext cx="12162557" cy="954107"/>
          </a:xfrm>
          <a:prstGeom prst="rect">
            <a:avLst/>
          </a:prstGeom>
          <a:solidFill>
            <a:schemeClr val="bg1"/>
          </a:solidFill>
        </p:spPr>
        <p:txBody>
          <a:bodyPr wrap="square" rtlCol="0">
            <a:spAutoFit/>
          </a:bodyPr>
          <a:lstStyle/>
          <a:p>
            <a:pPr algn="ctr"/>
            <a:r>
              <a:rPr lang="en-US" sz="2800" dirty="0" smtClean="0">
                <a:solidFill>
                  <a:srgbClr val="FF0000"/>
                </a:solidFill>
                <a:latin typeface="Arial" panose="020B0604020202020204" pitchFamily="34" charset="0"/>
                <a:cs typeface="Arial" panose="020B0604020202020204" pitchFamily="34" charset="0"/>
              </a:rPr>
              <a:t>The larger beam length </a:t>
            </a:r>
            <a: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the larger </a:t>
            </a:r>
            <a:r>
              <a:rPr lang="en-US" sz="28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Piwinski’s</a:t>
            </a:r>
            <a: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angle </a:t>
            </a:r>
            <a:r>
              <a:rPr lang="el-GR"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Ψ</a:t>
            </a:r>
            <a:endPar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algn="ctr"/>
            <a: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 the smaller luminosity</a:t>
            </a:r>
            <a:endParaRPr lang="ru-RU"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35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137331565"/>
              </p:ext>
            </p:extLst>
          </p:nvPr>
        </p:nvGraphicFramePr>
        <p:xfrm>
          <a:off x="621805" y="2420888"/>
          <a:ext cx="10945215" cy="1381760"/>
        </p:xfrm>
        <a:graphic>
          <a:graphicData uri="http://schemas.openxmlformats.org/drawingml/2006/table">
            <a:tbl>
              <a:tblPr firstRow="1" bandRow="1">
                <a:tableStyleId>{5940675A-B579-460E-94D1-54222C63F5DA}</a:tableStyleId>
              </a:tblPr>
              <a:tblGrid>
                <a:gridCol w="2160239"/>
                <a:gridCol w="3024336"/>
                <a:gridCol w="3240360"/>
                <a:gridCol w="2520280"/>
              </a:tblGrid>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algn="ctr"/>
                      <a:r>
                        <a:rPr lang="en-US" b="1" dirty="0" smtClean="0">
                          <a:latin typeface="Arial" panose="020B0604020202020204" pitchFamily="34" charset="0"/>
                          <a:cs typeface="Arial" panose="020B0604020202020204" pitchFamily="34" charset="0"/>
                        </a:rPr>
                        <a:t>Relative energy losses per revolution due to R</a:t>
                      </a:r>
                      <a:r>
                        <a:rPr lang="en-US" b="1" baseline="0" dirty="0" smtClean="0">
                          <a:latin typeface="Arial" panose="020B0604020202020204" pitchFamily="34" charset="0"/>
                          <a:cs typeface="Arial" panose="020B0604020202020204" pitchFamily="34" charset="0"/>
                        </a:rPr>
                        <a:t>W</a:t>
                      </a:r>
                      <a:endParaRPr lang="ru-RU"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r>
                        <a:rPr lang="en-US" b="1" dirty="0" smtClean="0">
                          <a:latin typeface="Arial" panose="020B0604020202020204" pitchFamily="34" charset="0"/>
                          <a:cs typeface="Arial" panose="020B0604020202020204" pitchFamily="34" charset="0"/>
                        </a:rPr>
                        <a:t>Relative energy losses per revolution due to SR</a:t>
                      </a:r>
                      <a:endParaRPr lang="ru-RU"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r>
                        <a:rPr lang="en-US" b="1" dirty="0" smtClean="0">
                          <a:latin typeface="Arial" panose="020B0604020202020204" pitchFamily="34" charset="0"/>
                          <a:cs typeface="Arial" panose="020B0604020202020204" pitchFamily="34" charset="0"/>
                        </a:rPr>
                        <a:t>Bunch length with impedance [mm]</a:t>
                      </a:r>
                      <a:endParaRPr lang="ru-RU"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r>
              <a:tr h="370840">
                <a:tc>
                  <a:txBody>
                    <a:bodyPr/>
                    <a:lstStyle/>
                    <a:p>
                      <a:r>
                        <a:rPr lang="en-US" b="1" dirty="0" smtClean="0">
                          <a:latin typeface="Arial" panose="020B0604020202020204" pitchFamily="34" charset="0"/>
                          <a:cs typeface="Arial" panose="020B0604020202020204" pitchFamily="34" charset="0"/>
                        </a:rPr>
                        <a:t>Z [45.5</a:t>
                      </a:r>
                      <a:r>
                        <a:rPr lang="en-US" b="1" baseline="0" dirty="0" smtClean="0">
                          <a:latin typeface="Arial" panose="020B0604020202020204" pitchFamily="34" charset="0"/>
                          <a:cs typeface="Arial" panose="020B0604020202020204" pitchFamily="34" charset="0"/>
                        </a:rPr>
                        <a:t> </a:t>
                      </a:r>
                      <a:r>
                        <a:rPr lang="en-US" b="1" baseline="0" dirty="0" err="1" smtClean="0">
                          <a:latin typeface="Arial" panose="020B0604020202020204" pitchFamily="34" charset="0"/>
                          <a:cs typeface="Arial" panose="020B0604020202020204" pitchFamily="34" charset="0"/>
                        </a:rPr>
                        <a:t>GeV</a:t>
                      </a:r>
                      <a:r>
                        <a:rPr lang="en-US" b="1" baseline="0" dirty="0" smtClean="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r>
                        <a:rPr lang="ru-RU" b="1" dirty="0" smtClean="0">
                          <a:solidFill>
                            <a:srgbClr val="C00000"/>
                          </a:solidFill>
                          <a:latin typeface="Arial" panose="020B0604020202020204" pitchFamily="34" charset="0"/>
                          <a:cs typeface="Arial" panose="020B0604020202020204" pitchFamily="34" charset="0"/>
                        </a:rPr>
                        <a:t>1</a:t>
                      </a:r>
                      <a:r>
                        <a:rPr lang="en-US" b="1" dirty="0" smtClean="0">
                          <a:solidFill>
                            <a:srgbClr val="C00000"/>
                          </a:solidFill>
                          <a:latin typeface="Arial" panose="020B0604020202020204" pitchFamily="34" charset="0"/>
                          <a:cs typeface="Arial" panose="020B0604020202020204" pitchFamily="34" charset="0"/>
                        </a:rPr>
                        <a:t>0</a:t>
                      </a:r>
                      <a:r>
                        <a:rPr lang="en-US" b="1" baseline="30000" dirty="0" smtClean="0">
                          <a:solidFill>
                            <a:srgbClr val="C00000"/>
                          </a:solidFill>
                          <a:latin typeface="Arial" panose="020B0604020202020204" pitchFamily="34" charset="0"/>
                          <a:cs typeface="Arial" panose="020B0604020202020204" pitchFamily="34" charset="0"/>
                        </a:rPr>
                        <a:t>-4</a:t>
                      </a:r>
                      <a:endParaRPr lang="ru-RU" b="1" baseline="300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ru-RU" b="1" baseline="0" dirty="0" smtClean="0">
                          <a:solidFill>
                            <a:srgbClr val="C00000"/>
                          </a:solidFill>
                          <a:latin typeface="Arial" panose="020B0604020202020204" pitchFamily="34" charset="0"/>
                          <a:cs typeface="Arial" panose="020B0604020202020204" pitchFamily="34" charset="0"/>
                        </a:rPr>
                        <a:t>4·10</a:t>
                      </a:r>
                      <a:r>
                        <a:rPr lang="ru-RU" b="1" baseline="30000" dirty="0" smtClean="0">
                          <a:solidFill>
                            <a:srgbClr val="C00000"/>
                          </a:solidFill>
                          <a:latin typeface="Arial" panose="020B0604020202020204" pitchFamily="34" charset="0"/>
                          <a:cs typeface="Arial" panose="020B0604020202020204" pitchFamily="34" charset="0"/>
                        </a:rPr>
                        <a:t>-4</a:t>
                      </a:r>
                    </a:p>
                  </a:txBody>
                  <a:tcPr/>
                </a:tc>
                <a:tc>
                  <a:txBody>
                    <a:bodyPr/>
                    <a:lstStyle/>
                    <a:p>
                      <a:pPr algn="ctr"/>
                      <a:r>
                        <a:rPr lang="en-US" b="0" baseline="0" dirty="0" smtClean="0">
                          <a:solidFill>
                            <a:schemeClr val="tx1"/>
                          </a:solidFill>
                          <a:latin typeface="Arial" panose="020B0604020202020204" pitchFamily="34" charset="0"/>
                          <a:cs typeface="Arial" panose="020B0604020202020204" pitchFamily="34" charset="0"/>
                        </a:rPr>
                        <a:t>5.1</a:t>
                      </a:r>
                      <a:endParaRPr lang="ru-RU" b="0" baseline="0" dirty="0" smtClean="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b="1" dirty="0" smtClean="0">
                          <a:latin typeface="Arial" panose="020B0604020202020204" pitchFamily="34" charset="0"/>
                          <a:cs typeface="Arial" panose="020B0604020202020204" pitchFamily="34" charset="0"/>
                        </a:rPr>
                        <a:t>W [80 </a:t>
                      </a:r>
                      <a:r>
                        <a:rPr lang="en-US" b="1" dirty="0" err="1" smtClean="0">
                          <a:latin typeface="Arial" panose="020B0604020202020204" pitchFamily="34" charset="0"/>
                          <a:cs typeface="Arial" panose="020B0604020202020204" pitchFamily="34" charset="0"/>
                        </a:rPr>
                        <a:t>GeV</a:t>
                      </a:r>
                      <a:r>
                        <a:rPr lang="en-US" b="1" dirty="0" smtClean="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r>
                        <a:rPr lang="en-US" dirty="0" smtClean="0">
                          <a:latin typeface="Arial" panose="020B0604020202020204" pitchFamily="34" charset="0"/>
                          <a:cs typeface="Arial" panose="020B0604020202020204" pitchFamily="34" charset="0"/>
                        </a:rPr>
                        <a:t>8.7·10</a:t>
                      </a:r>
                      <a:r>
                        <a:rPr lang="en-US" baseline="30000" dirty="0" smtClean="0">
                          <a:latin typeface="Arial" panose="020B0604020202020204" pitchFamily="34" charset="0"/>
                          <a:cs typeface="Arial" panose="020B0604020202020204" pitchFamily="34" charset="0"/>
                        </a:rPr>
                        <a:t>-5</a:t>
                      </a:r>
                      <a:endParaRPr lang="ru-RU" baseline="30000" dirty="0">
                        <a:latin typeface="Arial" panose="020B0604020202020204" pitchFamily="34" charset="0"/>
                        <a:cs typeface="Arial" panose="020B0604020202020204" pitchFamily="34" charset="0"/>
                      </a:endParaRPr>
                    </a:p>
                  </a:txBody>
                  <a:tcPr/>
                </a:tc>
                <a:tc>
                  <a:txBody>
                    <a:bodyPr/>
                    <a:lstStyle/>
                    <a:p>
                      <a:pPr algn="ctr"/>
                      <a:r>
                        <a:rPr lang="ru-RU" baseline="0" dirty="0" smtClean="0">
                          <a:latin typeface="Arial" panose="020B0604020202020204" pitchFamily="34" charset="0"/>
                          <a:cs typeface="Arial" panose="020B0604020202020204" pitchFamily="34" charset="0"/>
                        </a:rPr>
                        <a:t>2·10</a:t>
                      </a:r>
                      <a:r>
                        <a:rPr lang="ru-RU" baseline="30000" dirty="0" smtClean="0">
                          <a:latin typeface="Arial" panose="020B0604020202020204" pitchFamily="34" charset="0"/>
                          <a:cs typeface="Arial" panose="020B0604020202020204" pitchFamily="34" charset="0"/>
                        </a:rPr>
                        <a:t>-3</a:t>
                      </a:r>
                      <a:endParaRPr lang="ru-RU" baseline="30000" dirty="0">
                        <a:latin typeface="Arial" panose="020B0604020202020204" pitchFamily="34" charset="0"/>
                        <a:cs typeface="Arial" panose="020B0604020202020204" pitchFamily="34" charset="0"/>
                      </a:endParaRPr>
                    </a:p>
                  </a:txBody>
                  <a:tcPr/>
                </a:tc>
                <a:tc>
                  <a:txBody>
                    <a:bodyPr/>
                    <a:lstStyle/>
                    <a:p>
                      <a:pPr algn="ctr"/>
                      <a:r>
                        <a:rPr lang="en-US" b="0" baseline="0" dirty="0" smtClean="0">
                          <a:solidFill>
                            <a:schemeClr val="tx1"/>
                          </a:solidFill>
                          <a:latin typeface="Arial" panose="020B0604020202020204" pitchFamily="34" charset="0"/>
                          <a:cs typeface="Arial" panose="020B0604020202020204" pitchFamily="34" charset="0"/>
                        </a:rPr>
                        <a:t>4.2</a:t>
                      </a:r>
                      <a:endParaRPr lang="ru-RU" b="0" baseline="0"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1" y="3933056"/>
            <a:ext cx="12188825" cy="1754326"/>
          </a:xfrm>
          <a:prstGeom prst="rect">
            <a:avLst/>
          </a:prstGeom>
          <a:noFill/>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At energy </a:t>
            </a:r>
            <a:r>
              <a:rPr lang="en-US" dirty="0">
                <a:solidFill>
                  <a:srgbClr val="FF0000"/>
                </a:solidFill>
                <a:latin typeface="Arial" panose="020B0604020202020204" pitchFamily="34" charset="0"/>
                <a:cs typeface="Arial" panose="020B0604020202020204" pitchFamily="34" charset="0"/>
              </a:rPr>
              <a:t>of 45.5 </a:t>
            </a:r>
            <a:r>
              <a:rPr lang="en-US" dirty="0" err="1">
                <a:solidFill>
                  <a:srgbClr val="FF0000"/>
                </a:solidFill>
                <a:latin typeface="Arial" panose="020B0604020202020204" pitchFamily="34" charset="0"/>
                <a:cs typeface="Arial" panose="020B0604020202020204" pitchFamily="34" charset="0"/>
              </a:rPr>
              <a:t>GeV</a:t>
            </a:r>
            <a:r>
              <a:rPr lang="en-US" dirty="0">
                <a:solidFill>
                  <a:srgbClr val="FF0000"/>
                </a:solidFill>
                <a:latin typeface="Arial" panose="020B0604020202020204" pitchFamily="34" charset="0"/>
                <a:cs typeface="Arial" panose="020B0604020202020204" pitchFamily="34" charset="0"/>
              </a:rPr>
              <a:t>, the </a:t>
            </a:r>
            <a:r>
              <a:rPr lang="en-US" dirty="0" smtClean="0">
                <a:solidFill>
                  <a:srgbClr val="FF0000"/>
                </a:solidFill>
                <a:latin typeface="Arial" panose="020B0604020202020204" pitchFamily="34" charset="0"/>
                <a:cs typeface="Arial" panose="020B0604020202020204" pitchFamily="34" charset="0"/>
              </a:rPr>
              <a:t>relative RW losses are </a:t>
            </a:r>
            <a:r>
              <a:rPr lang="en-US" dirty="0">
                <a:solidFill>
                  <a:srgbClr val="FF0000"/>
                </a:solidFill>
                <a:latin typeface="Arial" panose="020B0604020202020204" pitchFamily="34" charset="0"/>
                <a:cs typeface="Arial" panose="020B0604020202020204" pitchFamily="34" charset="0"/>
              </a:rPr>
              <a:t>comparable to the </a:t>
            </a:r>
            <a:r>
              <a:rPr lang="en-US" dirty="0" smtClean="0">
                <a:solidFill>
                  <a:srgbClr val="FF0000"/>
                </a:solidFill>
                <a:latin typeface="Arial" panose="020B0604020202020204" pitchFamily="34" charset="0"/>
                <a:cs typeface="Arial" panose="020B0604020202020204" pitchFamily="34" charset="0"/>
              </a:rPr>
              <a:t>SR losses </a:t>
            </a:r>
            <a:r>
              <a:rPr lang="en-US" dirty="0">
                <a:solidFill>
                  <a:srgbClr val="FF0000"/>
                </a:solidFill>
                <a:latin typeface="Arial" panose="020B0604020202020204" pitchFamily="34" charset="0"/>
                <a:cs typeface="Arial" panose="020B0604020202020204" pitchFamily="34" charset="0"/>
              </a:rPr>
              <a:t>per revolution.</a:t>
            </a:r>
            <a:r>
              <a:rPr lang="ru-RU" dirty="0" smtClean="0">
                <a:solidFill>
                  <a:srgbClr val="FF0000"/>
                </a:solidFill>
                <a:latin typeface="Arial" panose="020B0604020202020204" pitchFamily="34" charset="0"/>
                <a:cs typeface="Arial" panose="020B0604020202020204" pitchFamily="34" charset="0"/>
              </a:rPr>
              <a:t> </a:t>
            </a:r>
            <a:endParaRPr lang="en-US" dirty="0" smtClean="0">
              <a:solidFill>
                <a:srgbClr val="FF0000"/>
              </a:solidFill>
              <a:latin typeface="Arial" panose="020B0604020202020204" pitchFamily="34" charset="0"/>
              <a:cs typeface="Arial" panose="020B0604020202020204" pitchFamily="34" charset="0"/>
            </a:endParaRPr>
          </a:p>
          <a:p>
            <a:pPr algn="ctr"/>
            <a:endParaRPr lang="ru-RU" dirty="0" smtClean="0">
              <a:solidFill>
                <a:srgbClr val="FF0000"/>
              </a:solidFill>
              <a:latin typeface="Arial" panose="020B0604020202020204" pitchFamily="34" charset="0"/>
              <a:cs typeface="Arial" panose="020B0604020202020204" pitchFamily="34" charset="0"/>
            </a:endParaRPr>
          </a:p>
          <a:p>
            <a:pPr algn="ctr"/>
            <a:r>
              <a:rPr lang="en-US" dirty="0">
                <a:solidFill>
                  <a:srgbClr val="000099"/>
                </a:solidFill>
                <a:latin typeface="Arial" panose="020B0604020202020204" pitchFamily="34" charset="0"/>
                <a:cs typeface="Arial" panose="020B0604020202020204" pitchFamily="34" charset="0"/>
              </a:rPr>
              <a:t>However, the calculations show that the difference between the average energy measured </a:t>
            </a:r>
            <a:endParaRPr lang="en-US" dirty="0" smtClean="0">
              <a:solidFill>
                <a:srgbClr val="000099"/>
              </a:solidFill>
              <a:latin typeface="Arial" panose="020B0604020202020204" pitchFamily="34" charset="0"/>
              <a:cs typeface="Arial" panose="020B0604020202020204" pitchFamily="34" charset="0"/>
            </a:endParaRPr>
          </a:p>
          <a:p>
            <a:pPr algn="ctr"/>
            <a:r>
              <a:rPr lang="en-US" dirty="0" smtClean="0">
                <a:solidFill>
                  <a:srgbClr val="000099"/>
                </a:solidFill>
                <a:latin typeface="Arial" panose="020B0604020202020204" pitchFamily="34" charset="0"/>
                <a:cs typeface="Arial" panose="020B0604020202020204" pitchFamily="34" charset="0"/>
              </a:rPr>
              <a:t>by </a:t>
            </a:r>
            <a:r>
              <a:rPr lang="en-US" dirty="0">
                <a:solidFill>
                  <a:srgbClr val="000099"/>
                </a:solidFill>
                <a:latin typeface="Arial" panose="020B0604020202020204" pitchFamily="34" charset="0"/>
                <a:cs typeface="Arial" panose="020B0604020202020204" pitchFamily="34" charset="0"/>
              </a:rPr>
              <a:t>the resonance depolarization method and the local energy at </a:t>
            </a:r>
            <a:r>
              <a:rPr lang="en-US" dirty="0" smtClean="0">
                <a:solidFill>
                  <a:srgbClr val="000099"/>
                </a:solidFill>
                <a:latin typeface="Arial" panose="020B0604020202020204" pitchFamily="34" charset="0"/>
                <a:cs typeface="Arial" panose="020B0604020202020204" pitchFamily="34" charset="0"/>
              </a:rPr>
              <a:t>the IP </a:t>
            </a:r>
            <a:r>
              <a:rPr lang="en-US" dirty="0">
                <a:solidFill>
                  <a:srgbClr val="000099"/>
                </a:solidFill>
                <a:latin typeface="Arial" panose="020B0604020202020204" pitchFamily="34" charset="0"/>
                <a:cs typeface="Arial" panose="020B0604020202020204" pitchFamily="34" charset="0"/>
              </a:rPr>
              <a:t>is practically unchanged due to additional impedance losses.</a:t>
            </a:r>
            <a:endParaRPr lang="ru-RU" dirty="0">
              <a:solidFill>
                <a:srgbClr val="000099"/>
              </a:solidFill>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87695294"/>
              </p:ext>
            </p:extLst>
          </p:nvPr>
        </p:nvGraphicFramePr>
        <p:xfrm>
          <a:off x="909836" y="5517232"/>
          <a:ext cx="10369152" cy="1010920"/>
        </p:xfrm>
        <a:graphic>
          <a:graphicData uri="http://schemas.openxmlformats.org/drawingml/2006/table">
            <a:tbl>
              <a:tblPr firstRow="1" bandRow="1">
                <a:tableStyleId>{5940675A-B579-460E-94D1-54222C63F5DA}</a:tableStyleId>
              </a:tblPr>
              <a:tblGrid>
                <a:gridCol w="4556143"/>
                <a:gridCol w="581300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effectLst/>
                          <a:latin typeface="Arial" panose="020B0604020202020204" pitchFamily="34" charset="0"/>
                          <a:cs typeface="Arial" panose="020B0604020202020204" pitchFamily="34" charset="0"/>
                        </a:rPr>
                        <a:t>f</a:t>
                      </a:r>
                      <a:r>
                        <a:rPr lang="en-US" sz="1800" b="1" baseline="-25000" dirty="0" err="1" smtClean="0">
                          <a:effectLst/>
                          <a:latin typeface="Arial" panose="020B0604020202020204" pitchFamily="34" charset="0"/>
                          <a:cs typeface="Arial" panose="020B0604020202020204" pitchFamily="34" charset="0"/>
                        </a:rPr>
                        <a:t>IP</a:t>
                      </a:r>
                      <a:r>
                        <a:rPr lang="en-US" sz="1800" b="1" dirty="0" smtClean="0">
                          <a:effectLst/>
                          <a:latin typeface="Arial" panose="020B0604020202020204" pitchFamily="34" charset="0"/>
                          <a:cs typeface="Arial" panose="020B0604020202020204" pitchFamily="34" charset="0"/>
                        </a:rPr>
                        <a:t> </a:t>
                      </a:r>
                      <a:r>
                        <a:rPr lang="ru-RU" sz="1800" b="1" dirty="0" smtClean="0">
                          <a:effectLst/>
                          <a:latin typeface="Arial" panose="020B0604020202020204" pitchFamily="34" charset="0"/>
                          <a:cs typeface="Arial" panose="020B0604020202020204" pitchFamily="34" charset="0"/>
                        </a:rPr>
                        <a:t>- &lt;</a:t>
                      </a:r>
                      <a:r>
                        <a:rPr lang="en-US" sz="1800" b="1" dirty="0" smtClean="0">
                          <a:effectLst/>
                          <a:latin typeface="Arial" panose="020B0604020202020204" pitchFamily="34" charset="0"/>
                          <a:cs typeface="Arial" panose="020B0604020202020204" pitchFamily="34" charset="0"/>
                        </a:rPr>
                        <a:t>f</a:t>
                      </a:r>
                      <a:r>
                        <a:rPr lang="ru-RU" sz="1800" b="1" dirty="0" smtClean="0">
                          <a:effectLst/>
                          <a:latin typeface="Arial" panose="020B0604020202020204" pitchFamily="34" charset="0"/>
                          <a:cs typeface="Arial" panose="020B0604020202020204" pitchFamily="34" charset="0"/>
                        </a:rPr>
                        <a:t>&gt;</a:t>
                      </a:r>
                      <a:r>
                        <a:rPr lang="ru-RU" sz="1800" b="1" baseline="0" dirty="0" smtClean="0">
                          <a:effectLst/>
                          <a:latin typeface="Arial" panose="020B0604020202020204" pitchFamily="34" charset="0"/>
                          <a:cs typeface="Arial" panose="020B0604020202020204" pitchFamily="34" charset="0"/>
                        </a:rPr>
                        <a:t> </a:t>
                      </a:r>
                      <a:r>
                        <a:rPr lang="en-US" sz="1800" b="1" baseline="0" dirty="0" smtClean="0">
                          <a:effectLst/>
                          <a:latin typeface="Arial" panose="020B0604020202020204" pitchFamily="34" charset="0"/>
                          <a:cs typeface="Arial" panose="020B0604020202020204" pitchFamily="34" charset="0"/>
                        </a:rPr>
                        <a:t>with</a:t>
                      </a:r>
                      <a:r>
                        <a:rPr lang="ru-RU" sz="1800" b="1" baseline="0" dirty="0" smtClean="0">
                          <a:effectLst/>
                          <a:latin typeface="Arial" panose="020B0604020202020204" pitchFamily="34" charset="0"/>
                          <a:cs typeface="Arial" panose="020B0604020202020204" pitchFamily="34" charset="0"/>
                        </a:rPr>
                        <a:t> </a:t>
                      </a:r>
                      <a:r>
                        <a:rPr lang="en-US" sz="1800" b="1" baseline="0" dirty="0" smtClean="0">
                          <a:effectLst/>
                          <a:latin typeface="Arial" panose="020B0604020202020204" pitchFamily="34" charset="0"/>
                          <a:cs typeface="Arial" panose="020B0604020202020204" pitchFamily="34" charset="0"/>
                        </a:rPr>
                        <a:t>BS</a:t>
                      </a:r>
                      <a:r>
                        <a:rPr lang="ru-RU" sz="1800" b="1" baseline="0" dirty="0" smtClean="0">
                          <a:effectLst/>
                          <a:latin typeface="Arial" panose="020B0604020202020204" pitchFamily="34" charset="0"/>
                          <a:cs typeface="Arial" panose="020B0604020202020204" pitchFamily="34" charset="0"/>
                        </a:rPr>
                        <a:t> </a:t>
                      </a:r>
                      <a:r>
                        <a:rPr lang="en-US" sz="1800" b="1" baseline="0" dirty="0" smtClean="0">
                          <a:effectLst/>
                          <a:latin typeface="Arial" panose="020B0604020202020204" pitchFamily="34" charset="0"/>
                          <a:cs typeface="Arial" panose="020B0604020202020204" pitchFamily="34" charset="0"/>
                        </a:rPr>
                        <a:t>at energy</a:t>
                      </a:r>
                      <a:r>
                        <a:rPr lang="ru-RU" sz="1800" b="1" baseline="0" dirty="0" smtClean="0">
                          <a:effectLst/>
                          <a:latin typeface="Arial" panose="020B0604020202020204" pitchFamily="34" charset="0"/>
                          <a:cs typeface="Arial" panose="020B0604020202020204" pitchFamily="34" charset="0"/>
                        </a:rPr>
                        <a:t> 45.5 </a:t>
                      </a:r>
                      <a:r>
                        <a:rPr lang="en-US" sz="1800" b="1" baseline="0" dirty="0" err="1" smtClean="0">
                          <a:effectLst/>
                          <a:latin typeface="Arial" panose="020B0604020202020204" pitchFamily="34" charset="0"/>
                          <a:cs typeface="Arial" panose="020B0604020202020204" pitchFamily="34" charset="0"/>
                        </a:rPr>
                        <a:t>GeV</a:t>
                      </a:r>
                      <a:endParaRPr lang="ru-RU" sz="1800" b="1" baseline="0" dirty="0" smtClean="0">
                        <a:effectLst/>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b="1" i="1" dirty="0" smtClean="0">
                        <a:effectLst/>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effectLst/>
                          <a:latin typeface="Arial" panose="020B0604020202020204" pitchFamily="34" charset="0"/>
                          <a:cs typeface="Arial" panose="020B0604020202020204" pitchFamily="34" charset="0"/>
                        </a:rPr>
                        <a:t>f</a:t>
                      </a:r>
                      <a:r>
                        <a:rPr lang="en-US" sz="1800" b="1" baseline="-25000" dirty="0" err="1" smtClean="0">
                          <a:effectLst/>
                          <a:latin typeface="Arial" panose="020B0604020202020204" pitchFamily="34" charset="0"/>
                          <a:cs typeface="Arial" panose="020B0604020202020204" pitchFamily="34" charset="0"/>
                        </a:rPr>
                        <a:t>IP</a:t>
                      </a:r>
                      <a:r>
                        <a:rPr lang="en-US" sz="1800" b="1" dirty="0" smtClean="0">
                          <a:effectLst/>
                          <a:latin typeface="Arial" panose="020B0604020202020204" pitchFamily="34" charset="0"/>
                          <a:cs typeface="Arial" panose="020B0604020202020204" pitchFamily="34" charset="0"/>
                        </a:rPr>
                        <a:t> </a:t>
                      </a:r>
                      <a:r>
                        <a:rPr lang="ru-RU" sz="1800" b="1" dirty="0" smtClean="0">
                          <a:effectLst/>
                          <a:latin typeface="Arial" panose="020B0604020202020204" pitchFamily="34" charset="0"/>
                          <a:cs typeface="Arial" panose="020B0604020202020204" pitchFamily="34" charset="0"/>
                        </a:rPr>
                        <a:t>- &lt;</a:t>
                      </a:r>
                      <a:r>
                        <a:rPr lang="en-US" sz="1800" b="1" dirty="0" smtClean="0">
                          <a:effectLst/>
                          <a:latin typeface="Arial" panose="020B0604020202020204" pitchFamily="34" charset="0"/>
                          <a:cs typeface="Arial" panose="020B0604020202020204" pitchFamily="34" charset="0"/>
                        </a:rPr>
                        <a:t>f</a:t>
                      </a:r>
                      <a:r>
                        <a:rPr lang="ru-RU" sz="1800" b="1" dirty="0" smtClean="0">
                          <a:effectLst/>
                          <a:latin typeface="Arial" panose="020B0604020202020204" pitchFamily="34" charset="0"/>
                          <a:cs typeface="Arial" panose="020B0604020202020204" pitchFamily="34" charset="0"/>
                        </a:rPr>
                        <a:t>&gt;</a:t>
                      </a:r>
                      <a:r>
                        <a:rPr lang="en-US" sz="1800" b="1" baseline="0" dirty="0" smtClean="0">
                          <a:effectLst/>
                          <a:latin typeface="Arial" panose="020B0604020202020204" pitchFamily="34" charset="0"/>
                          <a:cs typeface="Arial" panose="020B0604020202020204" pitchFamily="34" charset="0"/>
                        </a:rPr>
                        <a:t> with</a:t>
                      </a:r>
                      <a:r>
                        <a:rPr lang="ru-RU" sz="1800" b="1" baseline="0" dirty="0" smtClean="0">
                          <a:effectLst/>
                          <a:latin typeface="Arial" panose="020B0604020202020204" pitchFamily="34" charset="0"/>
                          <a:cs typeface="Arial" panose="020B0604020202020204" pitchFamily="34" charset="0"/>
                        </a:rPr>
                        <a:t> </a:t>
                      </a:r>
                      <a:r>
                        <a:rPr lang="en-US" sz="1800" b="1" baseline="0" dirty="0" smtClean="0">
                          <a:effectLst/>
                          <a:latin typeface="Arial" panose="020B0604020202020204" pitchFamily="34" charset="0"/>
                          <a:cs typeface="Arial" panose="020B0604020202020204" pitchFamily="34" charset="0"/>
                        </a:rPr>
                        <a:t>BS and Resistive wall at energy</a:t>
                      </a:r>
                      <a:r>
                        <a:rPr lang="ru-RU" sz="1800" b="1" baseline="0" dirty="0" smtClean="0">
                          <a:effectLst/>
                          <a:latin typeface="Arial" panose="020B0604020202020204" pitchFamily="34" charset="0"/>
                          <a:cs typeface="Arial" panose="020B0604020202020204" pitchFamily="34" charset="0"/>
                        </a:rPr>
                        <a:t> 45.5 </a:t>
                      </a:r>
                      <a:r>
                        <a:rPr lang="en-US" sz="1800" b="1" baseline="0" dirty="0" err="1" smtClean="0">
                          <a:effectLst/>
                          <a:latin typeface="Arial" panose="020B0604020202020204" pitchFamily="34" charset="0"/>
                          <a:cs typeface="Arial" panose="020B0604020202020204" pitchFamily="34" charset="0"/>
                        </a:rPr>
                        <a:t>GeV</a:t>
                      </a:r>
                      <a:endParaRPr lang="ru-RU" sz="1800" b="1" i="1" dirty="0" smtClean="0">
                        <a:effectLst/>
                        <a:latin typeface="Arial" panose="020B0604020202020204" pitchFamily="34" charset="0"/>
                        <a:cs typeface="Arial" panose="020B0604020202020204" pitchFamily="34" charset="0"/>
                      </a:endParaRPr>
                    </a:p>
                  </a:txBody>
                  <a:tcPr>
                    <a:solidFill>
                      <a:schemeClr val="accent6">
                        <a:lumMod val="40000"/>
                        <a:lumOff val="60000"/>
                      </a:schemeClr>
                    </a:solidFill>
                  </a:tcPr>
                </a:tc>
              </a:tr>
              <a:tr h="370840">
                <a:tc>
                  <a:txBody>
                    <a:bodyPr/>
                    <a:lstStyle/>
                    <a:p>
                      <a:pPr algn="ctr"/>
                      <a:r>
                        <a:rPr lang="en-US" sz="1800" dirty="0" smtClean="0">
                          <a:effectLst/>
                          <a:latin typeface="Arial" panose="020B0604020202020204" pitchFamily="34" charset="0"/>
                          <a:cs typeface="Arial" panose="020B0604020202020204" pitchFamily="34" charset="0"/>
                        </a:rPr>
                        <a:t>1.</a:t>
                      </a:r>
                      <a:r>
                        <a:rPr lang="ru-RU" sz="1800" dirty="0" smtClean="0">
                          <a:effectLst/>
                          <a:latin typeface="Arial" panose="020B0604020202020204" pitchFamily="34" charset="0"/>
                          <a:cs typeface="Arial" panose="020B0604020202020204" pitchFamily="34" charset="0"/>
                        </a:rPr>
                        <a:t>1448</a:t>
                      </a:r>
                      <a:r>
                        <a:rPr lang="en-US" sz="1800" dirty="0" smtClean="0">
                          <a:effectLst/>
                          <a:latin typeface="Arial" panose="020B0604020202020204" pitchFamily="34" charset="0"/>
                          <a:cs typeface="Arial" panose="020B0604020202020204" pitchFamily="34" charset="0"/>
                        </a:rPr>
                        <a:t>2</a:t>
                      </a:r>
                      <a:r>
                        <a:rPr lang="ru-RU" sz="1800" dirty="0" smtClean="0">
                          <a:effectLst/>
                          <a:latin typeface="Arial" panose="020B0604020202020204" pitchFamily="34" charset="0"/>
                          <a:cs typeface="Arial" panose="020B0604020202020204" pitchFamily="34" charset="0"/>
                        </a:rPr>
                        <a:t>·10</a:t>
                      </a:r>
                      <a:r>
                        <a:rPr lang="ru-RU" sz="1800" baseline="30000" dirty="0" smtClean="0">
                          <a:effectLst/>
                          <a:latin typeface="Arial" panose="020B0604020202020204" pitchFamily="34" charset="0"/>
                          <a:cs typeface="Arial" panose="020B0604020202020204" pitchFamily="34" charset="0"/>
                        </a:rPr>
                        <a:t>-</a:t>
                      </a:r>
                      <a:r>
                        <a:rPr lang="en-US" sz="1800" baseline="30000" dirty="0" smtClean="0">
                          <a:effectLst/>
                          <a:latin typeface="Arial" panose="020B0604020202020204" pitchFamily="34" charset="0"/>
                          <a:cs typeface="Arial" panose="020B0604020202020204" pitchFamily="34" charset="0"/>
                        </a:rPr>
                        <a:t>6</a:t>
                      </a:r>
                      <a:endParaRPr lang="ru-RU" dirty="0">
                        <a:latin typeface="Arial" panose="020B0604020202020204" pitchFamily="34" charset="0"/>
                        <a:cs typeface="Arial" panose="020B0604020202020204" pitchFamily="34" charset="0"/>
                      </a:endParaRPr>
                    </a:p>
                  </a:txBody>
                  <a:tcPr/>
                </a:tc>
                <a:tc>
                  <a:txBody>
                    <a:bodyPr/>
                    <a:lstStyle/>
                    <a:p>
                      <a:pPr algn="ctr"/>
                      <a:r>
                        <a:rPr lang="en-US" sz="1800" dirty="0" smtClean="0">
                          <a:effectLst/>
                          <a:latin typeface="Arial" panose="020B0604020202020204" pitchFamily="34" charset="0"/>
                          <a:cs typeface="Arial" panose="020B0604020202020204" pitchFamily="34" charset="0"/>
                        </a:rPr>
                        <a:t>1.1535</a:t>
                      </a:r>
                      <a:r>
                        <a:rPr lang="ru-RU" sz="1800" dirty="0" smtClean="0">
                          <a:effectLst/>
                          <a:latin typeface="Arial" panose="020B0604020202020204" pitchFamily="34" charset="0"/>
                          <a:cs typeface="Arial" panose="020B0604020202020204" pitchFamily="34" charset="0"/>
                        </a:rPr>
                        <a:t>·10</a:t>
                      </a:r>
                      <a:r>
                        <a:rPr lang="ru-RU" sz="1800" baseline="30000" dirty="0" smtClean="0">
                          <a:effectLst/>
                          <a:latin typeface="Arial" panose="020B0604020202020204" pitchFamily="34" charset="0"/>
                          <a:cs typeface="Arial" panose="020B0604020202020204" pitchFamily="34" charset="0"/>
                        </a:rPr>
                        <a:t>-</a:t>
                      </a:r>
                      <a:r>
                        <a:rPr lang="en-US" sz="1800" baseline="30000" dirty="0" smtClean="0">
                          <a:effectLst/>
                          <a:latin typeface="Arial" panose="020B0604020202020204" pitchFamily="34" charset="0"/>
                          <a:cs typeface="Arial" panose="020B0604020202020204" pitchFamily="34" charset="0"/>
                        </a:rPr>
                        <a:t>6</a:t>
                      </a:r>
                      <a:endParaRPr lang="ru-RU" dirty="0">
                        <a:latin typeface="Arial" panose="020B0604020202020204" pitchFamily="34" charset="0"/>
                        <a:cs typeface="Arial" panose="020B0604020202020204" pitchFamily="34" charset="0"/>
                      </a:endParaRPr>
                    </a:p>
                  </a:txBody>
                  <a:tcPr/>
                </a:tc>
              </a:tr>
            </a:tbl>
          </a:graphicData>
        </a:graphic>
      </p:graphicFrame>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71083"/>
          <a:stretch/>
        </p:blipFill>
        <p:spPr bwMode="auto">
          <a:xfrm>
            <a:off x="1125860" y="567562"/>
            <a:ext cx="9148713" cy="163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Заголовок 1"/>
          <p:cNvSpPr txBox="1">
            <a:spLocks/>
          </p:cNvSpPr>
          <p:nvPr/>
        </p:nvSpPr>
        <p:spPr>
          <a:xfrm>
            <a:off x="0" y="-9064"/>
            <a:ext cx="12188825" cy="6297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b="1"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Remark on influence of Resistive Wall losses</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5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796" y="1750164"/>
            <a:ext cx="11090532" cy="3046988"/>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In order to </a:t>
            </a:r>
            <a:r>
              <a:rPr lang="en-US" sz="2400" dirty="0">
                <a:latin typeface="Arial" panose="020B0604020202020204" pitchFamily="34" charset="0"/>
                <a:cs typeface="Arial" panose="020B0604020202020204" pitchFamily="34" charset="0"/>
              </a:rPr>
              <a:t>simplify </a:t>
            </a:r>
            <a:r>
              <a:rPr lang="en-US" sz="2400" dirty="0" smtClean="0">
                <a:latin typeface="Arial" panose="020B0604020202020204" pitchFamily="34" charset="0"/>
                <a:cs typeface="Arial" panose="020B0604020202020204" pitchFamily="34" charset="0"/>
              </a:rPr>
              <a:t>estimates </a:t>
            </a:r>
            <a:r>
              <a:rPr lang="en-US" sz="2400" dirty="0">
                <a:latin typeface="Arial" panose="020B0604020202020204" pitchFamily="34" charset="0"/>
                <a:cs typeface="Arial" panose="020B0604020202020204" pitchFamily="34" charset="0"/>
              </a:rPr>
              <a:t>of the influence of BS, we have developed an </a:t>
            </a:r>
            <a:r>
              <a:rPr lang="en-US" sz="2400" dirty="0" smtClean="0">
                <a:latin typeface="Arial" panose="020B0604020202020204" pitchFamily="34" charset="0"/>
                <a:cs typeface="Arial" panose="020B0604020202020204" pitchFamily="34" charset="0"/>
              </a:rPr>
              <a:t>analytic-based </a:t>
            </a:r>
            <a:r>
              <a:rPr lang="en-US" sz="2400" dirty="0">
                <a:latin typeface="Arial" panose="020B0604020202020204" pitchFamily="34" charset="0"/>
                <a:cs typeface="Arial" panose="020B0604020202020204" pitchFamily="34" charset="0"/>
              </a:rPr>
              <a:t>approach that allows us to determine the corresponding energy loss and also </a:t>
            </a:r>
            <a:r>
              <a:rPr lang="en-US" sz="2400" dirty="0" smtClean="0">
                <a:latin typeface="Arial" panose="020B0604020202020204" pitchFamily="34" charset="0"/>
                <a:cs typeface="Arial" panose="020B0604020202020204" pitchFamily="34" charset="0"/>
              </a:rPr>
              <a:t>the BS </a:t>
            </a:r>
            <a:r>
              <a:rPr lang="en-US" sz="2400" dirty="0">
                <a:latin typeface="Arial" panose="020B0604020202020204" pitchFamily="34" charset="0"/>
                <a:cs typeface="Arial" panose="020B0604020202020204" pitchFamily="34" charset="0"/>
              </a:rPr>
              <a:t>contribution to the diffusion rate without using </a:t>
            </a:r>
            <a:r>
              <a:rPr lang="en-US" sz="2400" dirty="0" smtClean="0">
                <a:latin typeface="Arial" panose="020B0604020202020204" pitchFamily="34" charset="0"/>
                <a:cs typeface="Arial" panose="020B0604020202020204" pitchFamily="34" charset="0"/>
              </a:rPr>
              <a:t>beam-beam simulation codes</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Our </a:t>
            </a:r>
            <a:r>
              <a:rPr lang="en-US" sz="2400" dirty="0">
                <a:latin typeface="Arial" panose="020B0604020202020204" pitchFamily="34" charset="0"/>
                <a:cs typeface="Arial" panose="020B0604020202020204" pitchFamily="34" charset="0"/>
              </a:rPr>
              <a:t>approach is approximate. At the same time, it makes it relatively easy to consider </a:t>
            </a:r>
            <a:r>
              <a:rPr lang="en-US" sz="2400" dirty="0" smtClean="0">
                <a:latin typeface="Arial" panose="020B0604020202020204" pitchFamily="34" charset="0"/>
                <a:cs typeface="Arial" panose="020B0604020202020204" pitchFamily="34" charset="0"/>
              </a:rPr>
              <a:t>various models </a:t>
            </a:r>
            <a:r>
              <a:rPr lang="en-US" sz="2400" dirty="0">
                <a:latin typeface="Arial" panose="020B0604020202020204" pitchFamily="34" charset="0"/>
                <a:cs typeface="Arial" panose="020B0604020202020204" pitchFamily="34" charset="0"/>
              </a:rPr>
              <a:t>that study the combined effect of SR, BS, and </a:t>
            </a:r>
            <a:r>
              <a:rPr lang="en-US" sz="2400" dirty="0" smtClean="0">
                <a:latin typeface="Arial" panose="020B0604020202020204" pitchFamily="34" charset="0"/>
                <a:cs typeface="Arial" panose="020B0604020202020204" pitchFamily="34" charset="0"/>
              </a:rPr>
              <a:t>Impedance on formation of the </a:t>
            </a:r>
            <a:r>
              <a:rPr lang="en-US" sz="2400" b="1" u="sng" dirty="0" smtClean="0">
                <a:solidFill>
                  <a:srgbClr val="C00000"/>
                </a:solidFill>
                <a:latin typeface="Arial" panose="020B0604020202020204" pitchFamily="34" charset="0"/>
                <a:cs typeface="Arial" panose="020B0604020202020204" pitchFamily="34" charset="0"/>
              </a:rPr>
              <a:t>beam length and energy spread</a:t>
            </a:r>
            <a:endParaRPr lang="ru-RU" sz="2400" b="1" u="sng" dirty="0">
              <a:solidFill>
                <a:srgbClr val="C00000"/>
              </a:solidFill>
              <a:latin typeface="Arial" panose="020B0604020202020204" pitchFamily="34" charset="0"/>
              <a:cs typeface="Arial" panose="020B0604020202020204" pitchFamily="34" charset="0"/>
            </a:endParaRPr>
          </a:p>
        </p:txBody>
      </p:sp>
      <p:sp>
        <p:nvSpPr>
          <p:cNvPr id="5" name="Заголовок 1"/>
          <p:cNvSpPr txBox="1">
            <a:spLocks/>
          </p:cNvSpPr>
          <p:nvPr/>
        </p:nvSpPr>
        <p:spPr>
          <a:xfrm>
            <a:off x="-1" y="188640"/>
            <a:ext cx="12188825" cy="659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BS calculation without beam-beam simulation</a:t>
            </a:r>
            <a:endParaRPr lang="ru-RU"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669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145" y="764705"/>
            <a:ext cx="5583328"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002" y="620689"/>
            <a:ext cx="5400601" cy="599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8758708" y="6021288"/>
            <a:ext cx="93610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8758708" y="5939988"/>
            <a:ext cx="243569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counter</a:t>
            </a:r>
            <a:endParaRPr lang="ru-RU" dirty="0">
              <a:latin typeface="Times New Roman" panose="02020603050405020304" pitchFamily="18" charset="0"/>
              <a:cs typeface="Times New Roman" panose="02020603050405020304" pitchFamily="18" charset="0"/>
            </a:endParaRPr>
          </a:p>
        </p:txBody>
      </p:sp>
      <p:sp>
        <p:nvSpPr>
          <p:cNvPr id="9" name="Заголовок 4"/>
          <p:cNvSpPr>
            <a:spLocks noGrp="1"/>
          </p:cNvSpPr>
          <p:nvPr>
            <p:ph type="title"/>
          </p:nvPr>
        </p:nvSpPr>
        <p:spPr>
          <a:xfrm>
            <a:off x="1293813" y="187258"/>
            <a:ext cx="9601200" cy="433430"/>
          </a:xfrm>
          <a:prstGeom prst="rect">
            <a:avLst/>
          </a:prstGeom>
        </p:spPr>
        <p:txBody>
          <a:bodyPr wrap="square" lIns="100054" tIns="50027" rIns="100054" bIns="50027">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Model to estimate energy loss due to Beamstrahlung (BS)</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3142084" y="2420888"/>
            <a:ext cx="792088"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3154661" y="2348880"/>
            <a:ext cx="2435695"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counter</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48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512"/>
            <a:ext cx="12188825" cy="551656"/>
          </a:xfrm>
        </p:spPr>
        <p:txBody>
          <a:bodyPr>
            <a:norm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Accounting BS in energy diffusion rate</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97" y="831058"/>
            <a:ext cx="10766450" cy="558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17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908776732"/>
              </p:ext>
            </p:extLst>
          </p:nvPr>
        </p:nvGraphicFramePr>
        <p:xfrm>
          <a:off x="400301" y="1836416"/>
          <a:ext cx="11296656" cy="1775708"/>
        </p:xfrm>
        <a:graphic>
          <a:graphicData uri="http://schemas.openxmlformats.org/drawingml/2006/table">
            <a:tbl>
              <a:tblPr firstRow="1" firstCol="1" bandRow="1">
                <a:tableStyleId>{2D5ABB26-0587-4C30-8999-92F81FD0307C}</a:tableStyleId>
              </a:tblPr>
              <a:tblGrid>
                <a:gridCol w="3421332"/>
                <a:gridCol w="2708655"/>
                <a:gridCol w="2650726"/>
                <a:gridCol w="2515943"/>
              </a:tblGrid>
              <a:tr h="443927">
                <a:tc gridSpan="4">
                  <a:txBody>
                    <a:bodyPr/>
                    <a:lstStyle/>
                    <a:p>
                      <a:pPr algn="ctr"/>
                      <a:r>
                        <a:rPr lang="en-US" sz="1600" b="1" dirty="0">
                          <a:solidFill>
                            <a:schemeClr val="bg1"/>
                          </a:solidFill>
                          <a:effectLst/>
                          <a:latin typeface="Arial" panose="020B0604020202020204" pitchFamily="34" charset="0"/>
                          <a:cs typeface="Arial" panose="020B0604020202020204" pitchFamily="34" charset="0"/>
                        </a:rPr>
                        <a:t>CEPC</a:t>
                      </a:r>
                      <a:endParaRPr lang="ru-RU" sz="1600" b="1" dirty="0">
                        <a:solidFill>
                          <a:schemeClr val="bg1"/>
                        </a:solidFill>
                        <a:effectLst/>
                        <a:latin typeface="Arial" panose="020B0604020202020204" pitchFamily="34" charset="0"/>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43927">
                <a:tc>
                  <a:txBody>
                    <a:bodyPr/>
                    <a:lstStyle/>
                    <a:p>
                      <a:pPr algn="ctr"/>
                      <a:r>
                        <a:rPr lang="ru-RU" sz="1600" dirty="0">
                          <a:effectLst/>
                          <a:latin typeface="Arial" panose="020B0604020202020204" pitchFamily="34" charset="0"/>
                          <a:cs typeface="Arial" panose="020B0604020202020204" pitchFamily="34" charset="0"/>
                        </a:rPr>
                        <a:t> </a:t>
                      </a: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effectLst/>
                          <a:latin typeface="Arial" panose="020B0604020202020204" pitchFamily="34" charset="0"/>
                          <a:cs typeface="Arial" panose="020B0604020202020204" pitchFamily="34" charset="0"/>
                        </a:rPr>
                        <a:t>Z</a:t>
                      </a:r>
                      <a:r>
                        <a:rPr lang="ru-RU" sz="1600" b="1" dirty="0">
                          <a:effectLst/>
                          <a:latin typeface="Arial" panose="020B0604020202020204" pitchFamily="34" charset="0"/>
                          <a:cs typeface="Arial" panose="020B0604020202020204" pitchFamily="34" charset="0"/>
                        </a:rPr>
                        <a:t>(2</a:t>
                      </a:r>
                      <a:r>
                        <a:rPr lang="en-US" sz="1600" b="1" dirty="0">
                          <a:effectLst/>
                          <a:latin typeface="Arial" panose="020B0604020202020204" pitchFamily="34" charset="0"/>
                          <a:cs typeface="Arial" panose="020B0604020202020204" pitchFamily="34" charset="0"/>
                        </a:rPr>
                        <a:t>T</a:t>
                      </a:r>
                      <a:r>
                        <a:rPr lang="ru-RU" sz="1600" b="1" dirty="0" smtClean="0">
                          <a:effectLst/>
                          <a:latin typeface="Arial" panose="020B0604020202020204" pitchFamily="34" charset="0"/>
                          <a:cs typeface="Arial" panose="020B0604020202020204" pitchFamily="34" charset="0"/>
                        </a:rPr>
                        <a:t>)</a:t>
                      </a:r>
                      <a:r>
                        <a:rPr lang="en-US" sz="1600" b="1" dirty="0" smtClean="0">
                          <a:effectLst/>
                          <a:latin typeface="Arial" panose="020B0604020202020204" pitchFamily="34" charset="0"/>
                          <a:cs typeface="Arial" panose="020B0604020202020204" pitchFamily="34" charset="0"/>
                        </a:rPr>
                        <a:t> / 45.5</a:t>
                      </a:r>
                      <a:r>
                        <a:rPr lang="en-US" sz="1600" b="1" baseline="0" dirty="0" smtClean="0">
                          <a:effectLst/>
                          <a:latin typeface="Arial" panose="020B0604020202020204" pitchFamily="34" charset="0"/>
                          <a:cs typeface="Arial" panose="020B0604020202020204" pitchFamily="34" charset="0"/>
                        </a:rPr>
                        <a:t> </a:t>
                      </a:r>
                      <a:r>
                        <a:rPr lang="en-US" sz="1600" b="1" baseline="0" dirty="0" err="1" smtClean="0">
                          <a:effectLst/>
                          <a:latin typeface="Arial" panose="020B0604020202020204" pitchFamily="34" charset="0"/>
                          <a:cs typeface="Arial" panose="020B0604020202020204" pitchFamily="34" charset="0"/>
                        </a:rPr>
                        <a:t>GeV</a:t>
                      </a:r>
                      <a:endParaRPr lang="ru-RU" sz="1600" b="1" dirty="0">
                        <a:effectLst/>
                        <a:latin typeface="Arial" panose="020B0604020202020204" pitchFamily="34" charset="0"/>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effectLst/>
                          <a:latin typeface="Arial" panose="020B0604020202020204" pitchFamily="34" charset="0"/>
                          <a:cs typeface="Arial" panose="020B0604020202020204" pitchFamily="34" charset="0"/>
                        </a:rPr>
                        <a:t>Z</a:t>
                      </a:r>
                      <a:r>
                        <a:rPr lang="ru-RU" sz="1600" b="1" dirty="0">
                          <a:effectLst/>
                          <a:latin typeface="Arial" panose="020B0604020202020204" pitchFamily="34" charset="0"/>
                          <a:cs typeface="Arial" panose="020B0604020202020204" pitchFamily="34" charset="0"/>
                        </a:rPr>
                        <a:t>(3</a:t>
                      </a:r>
                      <a:r>
                        <a:rPr lang="en-US" sz="1600" b="1" dirty="0">
                          <a:effectLst/>
                          <a:latin typeface="Arial" panose="020B0604020202020204" pitchFamily="34" charset="0"/>
                          <a:cs typeface="Arial" panose="020B0604020202020204" pitchFamily="34" charset="0"/>
                        </a:rPr>
                        <a:t>T</a:t>
                      </a:r>
                      <a:r>
                        <a:rPr lang="ru-RU" sz="1600" b="1" dirty="0" smtClean="0">
                          <a:effectLst/>
                          <a:latin typeface="Arial" panose="020B0604020202020204" pitchFamily="34" charset="0"/>
                          <a:cs typeface="Arial" panose="020B0604020202020204" pitchFamily="34" charset="0"/>
                        </a:rPr>
                        <a:t>)</a:t>
                      </a:r>
                      <a:r>
                        <a:rPr lang="en-US" sz="1600" b="1" dirty="0" smtClean="0">
                          <a:effectLst/>
                          <a:latin typeface="Arial" panose="020B0604020202020204" pitchFamily="34" charset="0"/>
                          <a:cs typeface="Arial" panose="020B0604020202020204" pitchFamily="34" charset="0"/>
                        </a:rPr>
                        <a:t> / 45.5 </a:t>
                      </a:r>
                      <a:r>
                        <a:rPr lang="en-US" sz="1600" b="1" dirty="0" err="1" smtClean="0">
                          <a:effectLst/>
                          <a:latin typeface="Arial" panose="020B0604020202020204" pitchFamily="34" charset="0"/>
                          <a:cs typeface="Arial" panose="020B0604020202020204" pitchFamily="34" charset="0"/>
                        </a:rPr>
                        <a:t>GeV</a:t>
                      </a:r>
                      <a:endParaRPr lang="ru-RU" sz="1600" b="1" dirty="0">
                        <a:effectLst/>
                        <a:latin typeface="Arial" panose="020B0604020202020204" pitchFamily="34" charset="0"/>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effectLst/>
                          <a:latin typeface="Arial" panose="020B0604020202020204" pitchFamily="34" charset="0"/>
                          <a:cs typeface="Arial" panose="020B0604020202020204" pitchFamily="34" charset="0"/>
                        </a:rPr>
                        <a:t>W / 80 </a:t>
                      </a:r>
                      <a:r>
                        <a:rPr lang="en-US" sz="1600" b="1" dirty="0" err="1" smtClean="0">
                          <a:effectLst/>
                          <a:latin typeface="Arial" panose="020B0604020202020204" pitchFamily="34" charset="0"/>
                          <a:cs typeface="Arial" panose="020B0604020202020204" pitchFamily="34" charset="0"/>
                        </a:rPr>
                        <a:t>GeV</a:t>
                      </a:r>
                      <a:endParaRPr lang="ru-RU" sz="1600" b="1" dirty="0">
                        <a:effectLst/>
                        <a:latin typeface="Arial" panose="020B0604020202020204" pitchFamily="34" charset="0"/>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927">
                <a:tc>
                  <a:txBody>
                    <a:bodyPr/>
                    <a:lstStyle/>
                    <a:p>
                      <a:pPr algn="ctr">
                        <a:lnSpc>
                          <a:spcPct val="115000"/>
                        </a:lnSpc>
                        <a:spcAft>
                          <a:spcPts val="1000"/>
                        </a:spcAft>
                      </a:pPr>
                      <a:r>
                        <a:rPr lang="ru-RU" sz="1600" b="1" dirty="0">
                          <a:effectLst/>
                          <a:latin typeface="Arial" panose="020B0604020202020204" pitchFamily="34" charset="0"/>
                          <a:cs typeface="Arial" panose="020B0604020202020204" pitchFamily="34" charset="0"/>
                        </a:rPr>
                        <a:t>σ</a:t>
                      </a:r>
                      <a:r>
                        <a:rPr lang="en-US" sz="1600" b="1" baseline="-25000" dirty="0">
                          <a:effectLst/>
                          <a:latin typeface="Arial" panose="020B0604020202020204" pitchFamily="34" charset="0"/>
                          <a:cs typeface="Arial" panose="020B0604020202020204" pitchFamily="34" charset="0"/>
                        </a:rPr>
                        <a:t>z</a:t>
                      </a:r>
                      <a:r>
                        <a:rPr lang="en-US" sz="1600" b="1" dirty="0">
                          <a:effectLst/>
                          <a:latin typeface="Arial" panose="020B0604020202020204" pitchFamily="34" charset="0"/>
                          <a:cs typeface="Arial" panose="020B0604020202020204" pitchFamily="34" charset="0"/>
                        </a:rPr>
                        <a:t> [mm</a:t>
                      </a:r>
                      <a:r>
                        <a:rPr lang="en-US" sz="1600" b="1" dirty="0" smtClean="0">
                          <a:effectLst/>
                          <a:latin typeface="Arial" panose="020B0604020202020204" pitchFamily="34" charset="0"/>
                          <a:cs typeface="Arial" panose="020B0604020202020204" pitchFamily="34" charset="0"/>
                        </a:rPr>
                        <a:t>]/ CEPC CDR</a:t>
                      </a:r>
                      <a:endParaRPr lang="ru-RU" sz="1600" b="1" dirty="0">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8.5</a:t>
                      </a:r>
                      <a:endParaRPr lang="ru-RU" sz="1600" dirty="0">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8.5</a:t>
                      </a:r>
                      <a:endParaRPr lang="ru-RU" sz="1600" dirty="0">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5.9</a:t>
                      </a:r>
                      <a:endParaRPr lang="ru-RU" sz="1600" dirty="0">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927">
                <a:tc>
                  <a:txBody>
                    <a:bodyPr/>
                    <a:lstStyle/>
                    <a:p>
                      <a:pPr algn="ctr">
                        <a:lnSpc>
                          <a:spcPct val="115000"/>
                        </a:lnSpc>
                        <a:spcAft>
                          <a:spcPts val="1000"/>
                        </a:spcAft>
                      </a:pPr>
                      <a:r>
                        <a:rPr lang="ru-RU" sz="1600" b="1" dirty="0">
                          <a:effectLst/>
                          <a:latin typeface="Arial" panose="020B0604020202020204" pitchFamily="34" charset="0"/>
                          <a:cs typeface="Arial" panose="020B0604020202020204" pitchFamily="34" charset="0"/>
                        </a:rPr>
                        <a:t>σ</a:t>
                      </a:r>
                      <a:r>
                        <a:rPr lang="en-US" sz="1600" b="1" baseline="-25000" dirty="0">
                          <a:effectLst/>
                          <a:latin typeface="Arial" panose="020B0604020202020204" pitchFamily="34" charset="0"/>
                          <a:cs typeface="Arial" panose="020B0604020202020204" pitchFamily="34" charset="0"/>
                        </a:rPr>
                        <a:t>z </a:t>
                      </a:r>
                      <a:r>
                        <a:rPr lang="en-US" sz="1600" b="1" dirty="0">
                          <a:effectLst/>
                          <a:latin typeface="Arial" panose="020B0604020202020204" pitchFamily="34" charset="0"/>
                          <a:cs typeface="Arial" panose="020B0604020202020204" pitchFamily="34" charset="0"/>
                        </a:rPr>
                        <a:t>[mm</a:t>
                      </a:r>
                      <a:r>
                        <a:rPr lang="en-US" sz="1600" b="1" dirty="0" smtClean="0">
                          <a:effectLst/>
                          <a:latin typeface="Arial" panose="020B0604020202020204" pitchFamily="34" charset="0"/>
                          <a:cs typeface="Arial" panose="020B0604020202020204" pitchFamily="34" charset="0"/>
                        </a:rPr>
                        <a:t>]/ results of</a:t>
                      </a:r>
                      <a:r>
                        <a:rPr lang="en-US" sz="1600" b="1" baseline="0" dirty="0" smtClean="0">
                          <a:effectLst/>
                          <a:latin typeface="Arial" panose="020B0604020202020204" pitchFamily="34" charset="0"/>
                          <a:cs typeface="Arial" panose="020B0604020202020204" pitchFamily="34" charset="0"/>
                        </a:rPr>
                        <a:t> </a:t>
                      </a:r>
                      <a:r>
                        <a:rPr lang="en-US" sz="1600" b="1" dirty="0" smtClean="0">
                          <a:effectLst/>
                          <a:latin typeface="Arial" panose="020B0604020202020204" pitchFamily="34" charset="0"/>
                          <a:cs typeface="Arial" panose="020B0604020202020204" pitchFamily="34" charset="0"/>
                        </a:rPr>
                        <a:t>our model</a:t>
                      </a:r>
                      <a:endParaRPr lang="ru-RU" sz="1600" b="1" dirty="0">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b="1" dirty="0" smtClean="0">
                          <a:solidFill>
                            <a:schemeClr val="tx1"/>
                          </a:solidFill>
                          <a:effectLst/>
                          <a:latin typeface="Arial" panose="020B0604020202020204" pitchFamily="34" charset="0"/>
                          <a:ea typeface="+mn-ea"/>
                          <a:cs typeface="Arial" panose="020B0604020202020204" pitchFamily="34" charset="0"/>
                        </a:rPr>
                        <a:t>6.33</a:t>
                      </a:r>
                      <a:endParaRPr lang="ru-RU" sz="1600" b="1" dirty="0">
                        <a:solidFill>
                          <a:schemeClr val="tx1"/>
                        </a:solidFill>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b="1" dirty="0" smtClean="0">
                          <a:solidFill>
                            <a:schemeClr val="tx1"/>
                          </a:solidFill>
                          <a:effectLst/>
                          <a:latin typeface="Arial" panose="020B0604020202020204" pitchFamily="34" charset="0"/>
                          <a:ea typeface="Calibri"/>
                          <a:cs typeface="Arial" panose="020B0604020202020204" pitchFamily="34" charset="0"/>
                        </a:rPr>
                        <a:t>6.303</a:t>
                      </a:r>
                      <a:endParaRPr lang="ru-RU" sz="1600" b="1" dirty="0">
                        <a:solidFill>
                          <a:schemeClr val="tx1"/>
                        </a:solidFill>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600" b="1" dirty="0" smtClean="0">
                          <a:solidFill>
                            <a:schemeClr val="tx1"/>
                          </a:solidFill>
                          <a:effectLst/>
                          <a:latin typeface="Arial" panose="020B0604020202020204" pitchFamily="34" charset="0"/>
                          <a:ea typeface="+mn-ea"/>
                          <a:cs typeface="Arial" panose="020B0604020202020204" pitchFamily="34" charset="0"/>
                        </a:rPr>
                        <a:t>4.7</a:t>
                      </a:r>
                      <a:endParaRPr lang="ru-RU" sz="1600" b="1" dirty="0">
                        <a:solidFill>
                          <a:schemeClr val="tx1"/>
                        </a:solidFill>
                        <a:effectLst/>
                        <a:latin typeface="Arial" panose="020B0604020202020204" pitchFamily="34" charset="0"/>
                        <a:ea typeface="Calibri"/>
                        <a:cs typeface="Arial" panose="020B0604020202020204" pitchFamily="34" charset="0"/>
                      </a:endParaRPr>
                    </a:p>
                  </a:txBody>
                  <a:tcPr marL="77457" marR="77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0" y="188640"/>
            <a:ext cx="12188825" cy="4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54" tIns="50027" rIns="100054" bIns="50027" numCol="1" anchor="ctr" anchorCtr="0" compatLnSpc="1">
            <a:prstTxWarp prst="textNoShape">
              <a:avLst/>
            </a:prstTxWarp>
            <a:spAutoFit/>
          </a:bodyPr>
          <a:lstStyle/>
          <a:p>
            <a:pPr algn="ctr" fontAlgn="base">
              <a:spcBef>
                <a:spcPct val="0"/>
              </a:spcBef>
              <a:spcAft>
                <a:spcPct val="0"/>
              </a:spcAft>
            </a:pPr>
            <a:r>
              <a:rPr lang="en-US" alt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Calculation of the </a:t>
            </a:r>
            <a:r>
              <a:rPr lang="en-US" alt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longitudinal beam size </a:t>
            </a:r>
            <a:r>
              <a:rPr lang="en-US" alt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with BS</a:t>
            </a:r>
            <a:r>
              <a:rPr lang="ru-RU" alt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en-US" alt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at CEPC</a:t>
            </a:r>
            <a:endParaRPr lang="en-US" alt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405780" y="910461"/>
            <a:ext cx="11305256"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The lengths of the beams </a:t>
            </a:r>
            <a:r>
              <a:rPr lang="en-US" dirty="0" err="1">
                <a:latin typeface="Arial" panose="020B0604020202020204" pitchFamily="34" charset="0"/>
                <a:cs typeface="Arial" panose="020B0604020202020204" pitchFamily="34" charset="0"/>
              </a:rPr>
              <a:t>σ</a:t>
            </a:r>
            <a:r>
              <a:rPr lang="en-US" baseline="-25000" dirty="0" err="1">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are indicated </a:t>
            </a:r>
            <a:r>
              <a:rPr lang="en-US" dirty="0" smtClean="0">
                <a:latin typeface="Arial" panose="020B0604020202020204" pitchFamily="34" charset="0"/>
                <a:cs typeface="Arial" panose="020B0604020202020204" pitchFamily="34" charset="0"/>
              </a:rPr>
              <a:t>with </a:t>
            </a:r>
            <a:r>
              <a:rPr lang="en-US" dirty="0">
                <a:latin typeface="Arial" panose="020B0604020202020204" pitchFamily="34" charset="0"/>
                <a:cs typeface="Arial" panose="020B0604020202020204" pitchFamily="34" charset="0"/>
              </a:rPr>
              <a:t>complete energy losses at SR and </a:t>
            </a:r>
            <a:r>
              <a:rPr lang="en-US" dirty="0" smtClean="0">
                <a:latin typeface="Arial" panose="020B0604020202020204" pitchFamily="34" charset="0"/>
                <a:cs typeface="Arial" panose="020B0604020202020204" pitchFamily="34" charset="0"/>
              </a:rPr>
              <a:t>BS </a:t>
            </a:r>
          </a:p>
          <a:p>
            <a:pPr algn="ctr"/>
            <a:r>
              <a:rPr lang="en-US" dirty="0" smtClean="0">
                <a:latin typeface="Arial" panose="020B0604020202020204" pitchFamily="34" charset="0"/>
                <a:cs typeface="Arial" panose="020B0604020202020204" pitchFamily="34" charset="0"/>
              </a:rPr>
              <a:t>(BS exists at two IPs)</a:t>
            </a:r>
            <a:r>
              <a:rPr lang="en-US" dirty="0" smtClean="0">
                <a:solidFill>
                  <a:srgbClr val="000099"/>
                </a:solidFill>
                <a:latin typeface="Arial" panose="020B0604020202020204" pitchFamily="34" charset="0"/>
                <a:cs typeface="Arial" panose="020B0604020202020204" pitchFamily="34" charset="0"/>
              </a:rPr>
              <a:t>.</a:t>
            </a:r>
            <a:endParaRPr lang="ru-RU" dirty="0">
              <a:solidFill>
                <a:srgbClr val="000099"/>
              </a:solidFill>
              <a:latin typeface="Arial" panose="020B0604020202020204" pitchFamily="34" charset="0"/>
              <a:cs typeface="Arial" panose="020B0604020202020204" pitchFamily="34" charset="0"/>
            </a:endParaRPr>
          </a:p>
        </p:txBody>
      </p:sp>
      <p:sp>
        <p:nvSpPr>
          <p:cNvPr id="3" name="Прямоугольник 2"/>
          <p:cNvSpPr/>
          <p:nvPr/>
        </p:nvSpPr>
        <p:spPr>
          <a:xfrm>
            <a:off x="405780" y="3861048"/>
            <a:ext cx="11233248" cy="707886"/>
          </a:xfrm>
          <a:prstGeom prst="rect">
            <a:avLst/>
          </a:prstGeom>
        </p:spPr>
        <p:txBody>
          <a:bodyPr wrap="square">
            <a:spAutoFit/>
          </a:bodyPr>
          <a:lstStyle/>
          <a:p>
            <a:pPr algn="ctr"/>
            <a:r>
              <a:rPr lang="en-US" sz="2000" dirty="0">
                <a:solidFill>
                  <a:srgbClr val="C00000"/>
                </a:solidFill>
                <a:latin typeface="Arial" panose="020B0604020202020204" pitchFamily="34" charset="0"/>
                <a:cs typeface="Arial" panose="020B0604020202020204" pitchFamily="34" charset="0"/>
              </a:rPr>
              <a:t>The table shows that our estimates of the longitudinal size of the beam (and, consequently, the energy spread) are close to the values ​​obtained by numerically simulating the encounter effect. </a:t>
            </a:r>
            <a:endParaRPr lang="ru-RU" sz="2000" dirty="0">
              <a:solidFill>
                <a:srgbClr val="C00000"/>
              </a:solidFill>
              <a:latin typeface="Arial" panose="020B0604020202020204" pitchFamily="34" charset="0"/>
              <a:cs typeface="Arial" panose="020B0604020202020204" pitchFamily="34" charset="0"/>
            </a:endParaRPr>
          </a:p>
        </p:txBody>
      </p:sp>
      <p:sp>
        <p:nvSpPr>
          <p:cNvPr id="4" name="Прямоугольник 3"/>
          <p:cNvSpPr/>
          <p:nvPr/>
        </p:nvSpPr>
        <p:spPr>
          <a:xfrm>
            <a:off x="621804" y="4737918"/>
            <a:ext cx="10873208" cy="707886"/>
          </a:xfrm>
          <a:prstGeom prst="rect">
            <a:avLst/>
          </a:prstGeom>
        </p:spPr>
        <p:txBody>
          <a:bodyPr wrap="square">
            <a:spAutoFit/>
          </a:bodyPr>
          <a:lstStyle/>
          <a:p>
            <a:pPr algn="ctr"/>
            <a:r>
              <a:rPr lang="en-US" sz="2000" dirty="0">
                <a:solidFill>
                  <a:srgbClr val="000099"/>
                </a:solidFill>
                <a:latin typeface="Arial" panose="020B0604020202020204" pitchFamily="34" charset="0"/>
                <a:cs typeface="Arial" panose="020B0604020202020204" pitchFamily="34" charset="0"/>
              </a:rPr>
              <a:t>The differences are due to the fact that our simple model does not take into account additional losses in the lateral regions of the </a:t>
            </a:r>
            <a:r>
              <a:rPr lang="en-US" sz="2000" dirty="0" smtClean="0">
                <a:solidFill>
                  <a:srgbClr val="000099"/>
                </a:solidFill>
                <a:latin typeface="Arial" panose="020B0604020202020204" pitchFamily="34" charset="0"/>
                <a:cs typeface="Arial" panose="020B0604020202020204" pitchFamily="34" charset="0"/>
              </a:rPr>
              <a:t>counter </a:t>
            </a:r>
            <a:r>
              <a:rPr lang="en-US" sz="2000" dirty="0">
                <a:solidFill>
                  <a:srgbClr val="000099"/>
                </a:solidFill>
                <a:latin typeface="Arial" panose="020B0604020202020204" pitchFamily="34" charset="0"/>
                <a:cs typeface="Arial" panose="020B0604020202020204" pitchFamily="34" charset="0"/>
              </a:rPr>
              <a:t>bunch.</a:t>
            </a:r>
          </a:p>
        </p:txBody>
      </p:sp>
    </p:spTree>
    <p:extLst>
      <p:ext uri="{BB962C8B-B14F-4D97-AF65-F5344CB8AC3E}">
        <p14:creationId xmlns:p14="http://schemas.microsoft.com/office/powerpoint/2010/main" val="2619953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764" y="348907"/>
            <a:ext cx="11665296" cy="6032421"/>
          </a:xfrm>
          <a:prstGeom prst="rect">
            <a:avLst/>
          </a:prstGeom>
          <a:noFill/>
        </p:spPr>
        <p:txBody>
          <a:bodyPr wrap="square" rtlCol="0">
            <a:spAutoFit/>
          </a:bodyPr>
          <a:lstStyle/>
          <a:p>
            <a:r>
              <a:rPr lang="en-US" sz="20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Content:</a:t>
            </a:r>
            <a:endParaRPr lang="en-US" sz="2000" b="1" dirty="0" smtClean="0">
              <a:solidFill>
                <a:srgbClr val="000099"/>
              </a:solidFill>
              <a:latin typeface="Arial" panose="020B0604020202020204" pitchFamily="34" charset="0"/>
              <a:cs typeface="Arial" panose="020B0604020202020204" pitchFamily="34" charset="0"/>
            </a:endParaRPr>
          </a:p>
          <a:p>
            <a:endParaRPr lang="en-US" sz="2400"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dirty="0" smtClean="0">
                <a:solidFill>
                  <a:srgbClr val="000099"/>
                </a:solidFill>
                <a:latin typeface="Arial" panose="020B0604020202020204" pitchFamily="34" charset="0"/>
                <a:cs typeface="Arial" panose="020B0604020202020204" pitchFamily="34" charset="0"/>
              </a:rPr>
              <a:t> Motivation</a:t>
            </a:r>
          </a:p>
          <a:p>
            <a:pPr marL="342900" indent="-342900">
              <a:buAutoNum type="arabicParenR"/>
            </a:pPr>
            <a:endParaRPr lang="en-US"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dirty="0">
                <a:solidFill>
                  <a:srgbClr val="000099"/>
                </a:solidFill>
                <a:latin typeface="Arial" panose="020B0604020202020204" pitchFamily="34" charset="0"/>
                <a:cs typeface="Arial" panose="020B0604020202020204" pitchFamily="34" charset="0"/>
              </a:rPr>
              <a:t>  Azimuthal dependence of energy</a:t>
            </a:r>
            <a:endParaRPr lang="en-US" dirty="0" smtClean="0">
              <a:solidFill>
                <a:srgbClr val="000099"/>
              </a:solidFill>
              <a:latin typeface="Arial" panose="020B0604020202020204" pitchFamily="34" charset="0"/>
              <a:cs typeface="Arial" panose="020B0604020202020204" pitchFamily="34" charset="0"/>
            </a:endParaRPr>
          </a:p>
          <a:p>
            <a:pPr marL="342900" indent="-342900">
              <a:buAutoNum type="arabicParenR"/>
            </a:pPr>
            <a:endParaRPr lang="en-US"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dirty="0" smtClean="0">
                <a:solidFill>
                  <a:srgbClr val="000099"/>
                </a:solidFill>
                <a:latin typeface="Arial" panose="020B0604020202020204" pitchFamily="34" charset="0"/>
                <a:cs typeface="Arial" panose="020B0604020202020204" pitchFamily="34" charset="0"/>
              </a:rPr>
              <a:t> Features </a:t>
            </a:r>
            <a:r>
              <a:rPr lang="en-US" dirty="0">
                <a:solidFill>
                  <a:srgbClr val="000099"/>
                </a:solidFill>
                <a:latin typeface="Arial" panose="020B0604020202020204" pitchFamily="34" charset="0"/>
                <a:cs typeface="Arial" panose="020B0604020202020204" pitchFamily="34" charset="0"/>
              </a:rPr>
              <a:t>of the magnetic structure of </a:t>
            </a:r>
            <a:r>
              <a:rPr lang="en-US" dirty="0" smtClean="0">
                <a:solidFill>
                  <a:srgbClr val="000099"/>
                </a:solidFill>
                <a:latin typeface="Arial" panose="020B0604020202020204" pitchFamily="34" charset="0"/>
                <a:cs typeface="Arial" panose="020B0604020202020204" pitchFamily="34" charset="0"/>
              </a:rPr>
              <a:t>CEPC</a:t>
            </a:r>
          </a:p>
          <a:p>
            <a:pPr marL="342900" indent="-342900">
              <a:buAutoNum type="arabicParenR"/>
            </a:pPr>
            <a:endParaRPr lang="en-US"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dirty="0" smtClean="0">
                <a:solidFill>
                  <a:srgbClr val="000099"/>
                </a:solidFill>
                <a:latin typeface="Arial" panose="020B0604020202020204" pitchFamily="34" charset="0"/>
                <a:cs typeface="Arial" panose="020B0604020202020204" pitchFamily="34" charset="0"/>
              </a:rPr>
              <a:t> </a:t>
            </a:r>
            <a:r>
              <a:rPr lang="en-US" altLang="ru-RU" dirty="0">
                <a:solidFill>
                  <a:srgbClr val="000099"/>
                </a:solidFill>
                <a:latin typeface="Arial" panose="020B0604020202020204" pitchFamily="34" charset="0"/>
                <a:cs typeface="Arial" panose="020B0604020202020204" pitchFamily="34" charset="0"/>
              </a:rPr>
              <a:t>Calculation of </a:t>
            </a:r>
            <a:r>
              <a:rPr lang="en-US" altLang="ru-RU" dirty="0" smtClean="0">
                <a:solidFill>
                  <a:srgbClr val="000099"/>
                </a:solidFill>
                <a:latin typeface="Arial" panose="020B0604020202020204" pitchFamily="34" charset="0"/>
                <a:cs typeface="Arial" panose="020B0604020202020204" pitchFamily="34" charset="0"/>
              </a:rPr>
              <a:t>shift </a:t>
            </a:r>
            <a:r>
              <a:rPr lang="en-US" altLang="ru-RU" dirty="0">
                <a:solidFill>
                  <a:srgbClr val="000099"/>
                </a:solidFill>
                <a:latin typeface="Arial" panose="020B0604020202020204" pitchFamily="34" charset="0"/>
                <a:cs typeface="Arial" panose="020B0604020202020204" pitchFamily="34" charset="0"/>
              </a:rPr>
              <a:t>of </a:t>
            </a:r>
            <a:r>
              <a:rPr lang="en-US" altLang="ru-RU" dirty="0" smtClean="0">
                <a:solidFill>
                  <a:srgbClr val="000099"/>
                </a:solidFill>
                <a:latin typeface="Arial" panose="020B0604020202020204" pitchFamily="34" charset="0"/>
                <a:cs typeface="Arial" panose="020B0604020202020204" pitchFamily="34" charset="0"/>
              </a:rPr>
              <a:t>average </a:t>
            </a:r>
            <a:r>
              <a:rPr lang="en-US" altLang="ru-RU" dirty="0">
                <a:solidFill>
                  <a:srgbClr val="000099"/>
                </a:solidFill>
                <a:latin typeface="Arial" panose="020B0604020202020204" pitchFamily="34" charset="0"/>
                <a:cs typeface="Arial" panose="020B0604020202020204" pitchFamily="34" charset="0"/>
              </a:rPr>
              <a:t>energy relative to the local </a:t>
            </a:r>
            <a:r>
              <a:rPr lang="en-US" altLang="ru-RU" dirty="0" smtClean="0">
                <a:solidFill>
                  <a:srgbClr val="000099"/>
                </a:solidFill>
                <a:latin typeface="Arial" panose="020B0604020202020204" pitchFamily="34" charset="0"/>
                <a:cs typeface="Arial" panose="020B0604020202020204" pitchFamily="34" charset="0"/>
              </a:rPr>
              <a:t>energy at </a:t>
            </a:r>
            <a:r>
              <a:rPr lang="en-US" altLang="ru-RU" dirty="0">
                <a:solidFill>
                  <a:srgbClr val="000099"/>
                </a:solidFill>
                <a:latin typeface="Arial" panose="020B0604020202020204" pitchFamily="34" charset="0"/>
                <a:cs typeface="Arial" panose="020B0604020202020204" pitchFamily="34" charset="0"/>
              </a:rPr>
              <a:t>the interaction point for CEPC in one super period due to </a:t>
            </a:r>
            <a:r>
              <a:rPr lang="en-US" altLang="ru-RU" dirty="0" smtClean="0">
                <a:solidFill>
                  <a:srgbClr val="000099"/>
                </a:solidFill>
                <a:latin typeface="Arial" panose="020B0604020202020204" pitchFamily="34" charset="0"/>
                <a:cs typeface="Arial" panose="020B0604020202020204" pitchFamily="34" charset="0"/>
              </a:rPr>
              <a:t>SR</a:t>
            </a:r>
          </a:p>
          <a:p>
            <a:pPr marL="342900" indent="-342900">
              <a:buAutoNum type="arabicParenR"/>
            </a:pPr>
            <a:endParaRPr lang="en-US"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dirty="0" smtClean="0">
                <a:solidFill>
                  <a:srgbClr val="000099"/>
                </a:solidFill>
                <a:latin typeface="Arial" panose="020B0604020202020204" pitchFamily="34" charset="0"/>
                <a:cs typeface="Arial" panose="020B0604020202020204" pitchFamily="34" charset="0"/>
              </a:rPr>
              <a:t> </a:t>
            </a:r>
            <a:r>
              <a:rPr lang="en-US" altLang="ru-RU" dirty="0">
                <a:solidFill>
                  <a:srgbClr val="000099"/>
                </a:solidFill>
                <a:latin typeface="Arial" panose="020B0604020202020204" pitchFamily="34" charset="0"/>
                <a:cs typeface="Arial" panose="020B0604020202020204" pitchFamily="34" charset="0"/>
              </a:rPr>
              <a:t>Shift </a:t>
            </a:r>
            <a:r>
              <a:rPr lang="en-US" altLang="ru-RU" dirty="0" smtClean="0">
                <a:solidFill>
                  <a:srgbClr val="000099"/>
                </a:solidFill>
                <a:latin typeface="Arial" panose="020B0604020202020204" pitchFamily="34" charset="0"/>
                <a:cs typeface="Arial" panose="020B0604020202020204" pitchFamily="34" charset="0"/>
              </a:rPr>
              <a:t>of average energy </a:t>
            </a:r>
            <a:r>
              <a:rPr lang="en-US" altLang="ru-RU" dirty="0">
                <a:solidFill>
                  <a:srgbClr val="000099"/>
                </a:solidFill>
                <a:latin typeface="Arial" panose="020B0604020202020204" pitchFamily="34" charset="0"/>
                <a:cs typeface="Arial" panose="020B0604020202020204" pitchFamily="34" charset="0"/>
              </a:rPr>
              <a:t>relative </a:t>
            </a:r>
            <a:r>
              <a:rPr lang="en-US" altLang="ru-RU" dirty="0" smtClean="0">
                <a:solidFill>
                  <a:srgbClr val="000099"/>
                </a:solidFill>
                <a:latin typeface="Arial" panose="020B0604020202020204" pitchFamily="34" charset="0"/>
                <a:cs typeface="Arial" panose="020B0604020202020204" pitchFamily="34" charset="0"/>
              </a:rPr>
              <a:t>to local energy with </a:t>
            </a:r>
            <a:r>
              <a:rPr lang="en-US" dirty="0">
                <a:solidFill>
                  <a:srgbClr val="000099"/>
                </a:solidFill>
                <a:latin typeface="Arial" panose="020B0604020202020204" pitchFamily="34" charset="0"/>
                <a:cs typeface="Arial" panose="020B0604020202020204" pitchFamily="34" charset="0"/>
              </a:rPr>
              <a:t>Beamstrahlung (BS</a:t>
            </a:r>
            <a:r>
              <a:rPr lang="en-US" dirty="0" smtClean="0">
                <a:solidFill>
                  <a:srgbClr val="000099"/>
                </a:solidFill>
                <a:latin typeface="Arial" panose="020B0604020202020204" pitchFamily="34" charset="0"/>
                <a:cs typeface="Arial" panose="020B0604020202020204" pitchFamily="34" charset="0"/>
              </a:rPr>
              <a:t>)</a:t>
            </a:r>
          </a:p>
          <a:p>
            <a:pPr marL="342900" indent="-342900">
              <a:buAutoNum type="arabicParenR"/>
            </a:pPr>
            <a:endParaRPr lang="en-US"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dirty="0" smtClean="0">
                <a:solidFill>
                  <a:srgbClr val="000099"/>
                </a:solidFill>
                <a:latin typeface="Arial" panose="020B0604020202020204" pitchFamily="34" charset="0"/>
                <a:cs typeface="Arial" panose="020B0604020202020204" pitchFamily="34" charset="0"/>
              </a:rPr>
              <a:t> </a:t>
            </a:r>
            <a:r>
              <a:rPr lang="en-US" dirty="0">
                <a:solidFill>
                  <a:srgbClr val="000099"/>
                </a:solidFill>
                <a:latin typeface="Arial" panose="020B0604020202020204" pitchFamily="34" charset="0"/>
                <a:cs typeface="Arial" panose="020B0604020202020204" pitchFamily="34" charset="0"/>
              </a:rPr>
              <a:t>E</a:t>
            </a:r>
            <a:r>
              <a:rPr lang="en-US" altLang="ru-RU" dirty="0" smtClean="0">
                <a:solidFill>
                  <a:srgbClr val="000099"/>
                </a:solidFill>
                <a:latin typeface="Arial" panose="020B0604020202020204" pitchFamily="34" charset="0"/>
                <a:cs typeface="Arial" panose="020B0604020202020204" pitchFamily="34" charset="0"/>
              </a:rPr>
              <a:t>ffect </a:t>
            </a:r>
            <a:r>
              <a:rPr lang="en-US" altLang="ru-RU" dirty="0">
                <a:solidFill>
                  <a:srgbClr val="000099"/>
                </a:solidFill>
                <a:latin typeface="Arial" panose="020B0604020202020204" pitchFamily="34" charset="0"/>
                <a:cs typeface="Arial" panose="020B0604020202020204" pitchFamily="34" charset="0"/>
              </a:rPr>
              <a:t>of field errors in the magnetic structure of </a:t>
            </a:r>
            <a:r>
              <a:rPr lang="en-US" altLang="ru-RU" dirty="0" smtClean="0">
                <a:solidFill>
                  <a:srgbClr val="000099"/>
                </a:solidFill>
                <a:latin typeface="Arial" panose="020B0604020202020204" pitchFamily="34" charset="0"/>
                <a:cs typeface="Arial" panose="020B0604020202020204" pitchFamily="34" charset="0"/>
              </a:rPr>
              <a:t>CEPC </a:t>
            </a:r>
          </a:p>
          <a:p>
            <a:pPr marL="342900" indent="-342900">
              <a:buAutoNum type="arabicParenR"/>
            </a:pPr>
            <a:endParaRPr lang="en-US" altLang="ru-RU"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altLang="ru-RU" dirty="0">
                <a:solidFill>
                  <a:srgbClr val="000099"/>
                </a:solidFill>
                <a:latin typeface="Arial" panose="020B0604020202020204" pitchFamily="34" charset="0"/>
                <a:cs typeface="Arial" panose="020B0604020202020204" pitchFamily="34" charset="0"/>
              </a:rPr>
              <a:t> </a:t>
            </a:r>
            <a:r>
              <a:rPr lang="en-US" altLang="ru-RU" dirty="0" smtClean="0">
                <a:solidFill>
                  <a:srgbClr val="000099"/>
                </a:solidFill>
                <a:latin typeface="Arial" panose="020B0604020202020204" pitchFamily="34" charset="0"/>
                <a:cs typeface="Arial" panose="020B0604020202020204" pitchFamily="34" charset="0"/>
              </a:rPr>
              <a:t>Energy </a:t>
            </a:r>
            <a:r>
              <a:rPr lang="en-US" altLang="ru-RU" dirty="0">
                <a:solidFill>
                  <a:srgbClr val="000099"/>
                </a:solidFill>
                <a:latin typeface="Arial" panose="020B0604020202020204" pitchFamily="34" charset="0"/>
                <a:cs typeface="Arial" panose="020B0604020202020204" pitchFamily="34" charset="0"/>
              </a:rPr>
              <a:t>shift of </a:t>
            </a:r>
            <a:r>
              <a:rPr lang="en-US" altLang="ru-RU" dirty="0" smtClean="0">
                <a:solidFill>
                  <a:srgbClr val="000099"/>
                </a:solidFill>
                <a:latin typeface="Arial" panose="020B0604020202020204" pitchFamily="34" charset="0"/>
                <a:cs typeface="Arial" panose="020B0604020202020204" pitchFamily="34" charset="0"/>
              </a:rPr>
              <a:t>center </a:t>
            </a:r>
            <a:r>
              <a:rPr lang="en-US" altLang="ru-RU" dirty="0">
                <a:solidFill>
                  <a:srgbClr val="000099"/>
                </a:solidFill>
                <a:latin typeface="Arial" panose="020B0604020202020204" pitchFamily="34" charset="0"/>
                <a:cs typeface="Arial" panose="020B0604020202020204" pitchFamily="34" charset="0"/>
              </a:rPr>
              <a:t>of mass system, taking into </a:t>
            </a:r>
            <a:r>
              <a:rPr lang="en-US" altLang="ru-RU" dirty="0" smtClean="0">
                <a:solidFill>
                  <a:srgbClr val="000099"/>
                </a:solidFill>
                <a:latin typeface="Arial" panose="020B0604020202020204" pitchFamily="34" charset="0"/>
                <a:cs typeface="Arial" panose="020B0604020202020204" pitchFamily="34" charset="0"/>
              </a:rPr>
              <a:t>account non-zero </a:t>
            </a:r>
            <a:r>
              <a:rPr lang="en-US" altLang="ru-RU" dirty="0">
                <a:solidFill>
                  <a:srgbClr val="000099"/>
                </a:solidFill>
                <a:latin typeface="Arial" panose="020B0604020202020204" pitchFamily="34" charset="0"/>
                <a:cs typeface="Arial" panose="020B0604020202020204" pitchFamily="34" charset="0"/>
              </a:rPr>
              <a:t>angle of intersection of the beams, SR and Beamstrahlung </a:t>
            </a:r>
            <a:endParaRPr lang="en-US" altLang="ru-RU" dirty="0" smtClean="0">
              <a:solidFill>
                <a:srgbClr val="000099"/>
              </a:solidFill>
              <a:latin typeface="Arial" panose="020B0604020202020204" pitchFamily="34" charset="0"/>
              <a:cs typeface="Arial" panose="020B0604020202020204" pitchFamily="34" charset="0"/>
            </a:endParaRPr>
          </a:p>
          <a:p>
            <a:pPr marL="342900" indent="-342900">
              <a:buAutoNum type="arabicParenR"/>
            </a:pPr>
            <a:endParaRPr lang="en-US" altLang="ru-RU"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altLang="ru-RU" dirty="0" smtClean="0">
                <a:solidFill>
                  <a:srgbClr val="000099"/>
                </a:solidFill>
                <a:latin typeface="Arial" panose="020B0604020202020204" pitchFamily="34" charset="0"/>
                <a:cs typeface="Arial" panose="020B0604020202020204" pitchFamily="34" charset="0"/>
              </a:rPr>
              <a:t> </a:t>
            </a:r>
            <a:r>
              <a:rPr lang="en-US" dirty="0">
                <a:solidFill>
                  <a:srgbClr val="000099"/>
                </a:solidFill>
                <a:latin typeface="Arial" panose="020B0604020202020204" pitchFamily="34" charset="0"/>
                <a:cs typeface="Arial" panose="020B0604020202020204" pitchFamily="34" charset="0"/>
              </a:rPr>
              <a:t>Remark on influence of Resistive Wall </a:t>
            </a:r>
            <a:r>
              <a:rPr lang="en-US" dirty="0" smtClean="0">
                <a:solidFill>
                  <a:srgbClr val="000099"/>
                </a:solidFill>
                <a:latin typeface="Arial" panose="020B0604020202020204" pitchFamily="34" charset="0"/>
                <a:cs typeface="Arial" panose="020B0604020202020204" pitchFamily="34" charset="0"/>
              </a:rPr>
              <a:t>losses</a:t>
            </a:r>
          </a:p>
          <a:p>
            <a:pPr marL="342900" indent="-342900">
              <a:buAutoNum type="arabicParenR"/>
            </a:pPr>
            <a:endParaRPr lang="en-US" altLang="ru-RU" dirty="0">
              <a:solidFill>
                <a:srgbClr val="000099"/>
              </a:solidFill>
              <a:latin typeface="Arial" panose="020B0604020202020204" pitchFamily="34" charset="0"/>
              <a:cs typeface="Arial" panose="020B0604020202020204" pitchFamily="34" charset="0"/>
            </a:endParaRPr>
          </a:p>
          <a:p>
            <a:pPr marL="342900" indent="-342900">
              <a:buAutoNum type="arabicParenR"/>
            </a:pPr>
            <a:r>
              <a:rPr lang="en-US" altLang="ru-RU" dirty="0" smtClean="0">
                <a:solidFill>
                  <a:srgbClr val="000099"/>
                </a:solidFill>
                <a:latin typeface="Arial" panose="020B0604020202020204" pitchFamily="34" charset="0"/>
                <a:cs typeface="Arial" panose="020B0604020202020204" pitchFamily="34" charset="0"/>
              </a:rPr>
              <a:t> Conclusion</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41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29394"/>
            <a:ext cx="12188824" cy="607318"/>
          </a:xfrm>
        </p:spPr>
        <p:txBody>
          <a:bodyPr>
            <a:noAutofit/>
          </a:bodyPr>
          <a:lstStyle/>
          <a:p>
            <a:pPr algn="ctr"/>
            <a:r>
              <a:rPr lang="en-US" sz="28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anose="020B0604020202020204" pitchFamily="34" charset="0"/>
                <a:cs typeface="Arial" panose="020B0604020202020204" pitchFamily="34" charset="0"/>
              </a:rPr>
              <a:t>To study SR + BS + Potential </a:t>
            </a:r>
            <a:r>
              <a:rPr lang="en-US" sz="28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anose="020B0604020202020204" pitchFamily="34" charset="0"/>
                <a:cs typeface="Arial" panose="020B0604020202020204" pitchFamily="34" charset="0"/>
              </a:rPr>
              <a:t>Well </a:t>
            </a:r>
            <a:r>
              <a:rPr lang="en-US" sz="28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anose="020B0604020202020204" pitchFamily="34" charset="0"/>
                <a:cs typeface="Arial" panose="020B0604020202020204" pitchFamily="34" charset="0"/>
              </a:rPr>
              <a:t>distortion effect</a:t>
            </a:r>
            <a:endParaRPr lang="ru-RU" sz="28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anose="020B0604020202020204" pitchFamily="34" charset="0"/>
              <a:cs typeface="Arial" panose="020B0604020202020204" pitchFamily="34" charset="0"/>
            </a:endParaRPr>
          </a:p>
        </p:txBody>
      </p:sp>
      <p:sp>
        <p:nvSpPr>
          <p:cNvPr id="4" name="TextBox 3"/>
          <p:cNvSpPr txBox="1"/>
          <p:nvPr/>
        </p:nvSpPr>
        <p:spPr>
          <a:xfrm>
            <a:off x="636832" y="1340768"/>
            <a:ext cx="10880709"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For the case of </a:t>
            </a: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bunch intensity below  the microwave instability threshold, </a:t>
            </a:r>
            <a:r>
              <a:rPr lang="en-US" sz="2400" u="sng" dirty="0" smtClean="0">
                <a:latin typeface="Arial" panose="020B0604020202020204" pitchFamily="34" charset="0"/>
                <a:cs typeface="Arial" panose="020B0604020202020204" pitchFamily="34" charset="0"/>
              </a:rPr>
              <a:t>Mikhail  </a:t>
            </a:r>
            <a:r>
              <a:rPr lang="en-US" sz="2400" u="sng" dirty="0" err="1" smtClean="0">
                <a:latin typeface="Arial" panose="020B0604020202020204" pitchFamily="34" charset="0"/>
                <a:cs typeface="Arial" panose="020B0604020202020204" pitchFamily="34" charset="0"/>
              </a:rPr>
              <a:t>Zobov</a:t>
            </a:r>
            <a:r>
              <a:rPr lang="en-US" sz="2400" u="sng" dirty="0" smtClean="0">
                <a:latin typeface="Arial" panose="020B0604020202020204" pitchFamily="34" charset="0"/>
                <a:cs typeface="Arial" panose="020B0604020202020204" pitchFamily="34" charset="0"/>
              </a:rPr>
              <a:t> (INFN) </a:t>
            </a:r>
            <a:r>
              <a:rPr lang="en-US" sz="2400" dirty="0" smtClean="0">
                <a:latin typeface="Arial" panose="020B0604020202020204" pitchFamily="34" charset="0"/>
                <a:cs typeface="Arial" panose="020B0604020202020204" pitchFamily="34" charset="0"/>
              </a:rPr>
              <a:t>has suggested to consider bunch lengthening due to the potential well distortion (PWD) in combination with our</a:t>
            </a:r>
            <a:r>
              <a:rPr lang="ru-RU"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analytic-based approach to BS problem. It </a:t>
            </a:r>
            <a:r>
              <a:rPr lang="en-US" sz="2400" dirty="0">
                <a:latin typeface="Arial" panose="020B0604020202020204" pitchFamily="34" charset="0"/>
                <a:cs typeface="Arial" panose="020B0604020202020204" pitchFamily="34" charset="0"/>
              </a:rPr>
              <a:t>may help </a:t>
            </a:r>
            <a:r>
              <a:rPr lang="it-IT" sz="2400" dirty="0" smtClean="0">
                <a:latin typeface="Arial" panose="020B0604020202020204" pitchFamily="34" charset="0"/>
                <a:cs typeface="Arial" panose="020B0604020202020204" pitchFamily="34" charset="0"/>
              </a:rPr>
              <a:t>estimating </a:t>
            </a:r>
            <a:r>
              <a:rPr lang="en-US" sz="2400" dirty="0" smtClean="0">
                <a:latin typeface="Arial" panose="020B0604020202020204" pitchFamily="34" charset="0"/>
                <a:cs typeface="Arial" panose="020B0604020202020204" pitchFamily="34" charset="0"/>
              </a:rPr>
              <a:t>beam parameters after </a:t>
            </a:r>
            <a:r>
              <a:rPr lang="en-US" sz="2400" dirty="0">
                <a:latin typeface="Arial" panose="020B0604020202020204" pitchFamily="34" charset="0"/>
                <a:cs typeface="Arial" panose="020B0604020202020204" pitchFamily="34" charset="0"/>
              </a:rPr>
              <a:t>starting </a:t>
            </a:r>
            <a:r>
              <a:rPr lang="en-US" sz="2400" dirty="0" smtClean="0">
                <a:latin typeface="Arial" panose="020B0604020202020204" pitchFamily="34" charset="0"/>
                <a:cs typeface="Arial" panose="020B0604020202020204" pitchFamily="34" charset="0"/>
              </a:rPr>
              <a:t>collision in presence of the beam coupling impedance.</a:t>
            </a:r>
          </a:p>
          <a:p>
            <a:r>
              <a:rPr lang="en-US" sz="24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US" sz="2400" b="1" u="sng" dirty="0" smtClean="0">
                <a:solidFill>
                  <a:srgbClr val="C00000"/>
                </a:solidFill>
                <a:latin typeface="Arial" panose="020B0604020202020204" pitchFamily="34" charset="0"/>
                <a:cs typeface="Arial" panose="020B0604020202020204" pitchFamily="34" charset="0"/>
              </a:rPr>
              <a:t>Motivation:</a:t>
            </a:r>
            <a:r>
              <a:rPr lang="en-US" sz="2400" dirty="0" smtClean="0">
                <a:latin typeface="Arial" panose="020B0604020202020204" pitchFamily="34" charset="0"/>
                <a:cs typeface="Arial" panose="020B0604020202020204" pitchFamily="34" charset="0"/>
              </a:rPr>
              <a:t> according to the CEPC CDR data for Z(2T) option, bunches in CEPC lengthen from 2.42 mm to 5.1 mm. Since the lengthening is dominated by the potential well distortion for simplicity we will consider only PWD in order to evaluate  an impact of the coupling impedance on the bunch length and energy spread in collision.</a:t>
            </a:r>
          </a:p>
        </p:txBody>
      </p:sp>
    </p:spTree>
    <p:extLst>
      <p:ext uri="{BB962C8B-B14F-4D97-AF65-F5344CB8AC3E}">
        <p14:creationId xmlns:p14="http://schemas.microsoft.com/office/powerpoint/2010/main" val="100720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1475"/>
            <a:ext cx="12188825" cy="461665"/>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Iterative model of combined effect of SR+PW+BS for CEPC at Z(2T)</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10" name="TextBox 9"/>
          <p:cNvSpPr txBox="1"/>
          <p:nvPr/>
        </p:nvSpPr>
        <p:spPr>
          <a:xfrm>
            <a:off x="261764" y="836712"/>
            <a:ext cx="3024336" cy="5047536"/>
          </a:xfrm>
          <a:prstGeom prst="rect">
            <a:avLst/>
          </a:prstGeom>
          <a:solidFill>
            <a:schemeClr val="bg1"/>
          </a:solidFill>
        </p:spPr>
        <p:txBody>
          <a:bodyPr wrap="square" rtlCol="0">
            <a:spAutoFit/>
          </a:bodyPr>
          <a:lstStyle/>
          <a:p>
            <a:r>
              <a:rPr lang="en-US" sz="1400" dirty="0" smtClean="0">
                <a:latin typeface="Arial" panose="020B0604020202020204" pitchFamily="34" charset="0"/>
                <a:cs typeface="Arial" panose="020B0604020202020204" pitchFamily="34" charset="0"/>
              </a:rPr>
              <a:t>1.   </a:t>
            </a:r>
            <a:r>
              <a:rPr lang="en-US" sz="1400" b="1" u="sng" dirty="0" smtClean="0">
                <a:solidFill>
                  <a:schemeClr val="accent6">
                    <a:lumMod val="50000"/>
                  </a:schemeClr>
                </a:solidFill>
                <a:latin typeface="Arial" panose="020B0604020202020204" pitchFamily="34" charset="0"/>
                <a:cs typeface="Arial" panose="020B0604020202020204" pitchFamily="34" charset="0"/>
              </a:rPr>
              <a:t>Initial state</a:t>
            </a:r>
            <a:endParaRPr lang="en-US" sz="1400" b="1" dirty="0" smtClean="0">
              <a:solidFill>
                <a:schemeClr val="accent6">
                  <a:lumMod val="50000"/>
                </a:schemeClr>
              </a:solidFill>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nominal parameters</a:t>
            </a:r>
          </a:p>
          <a:p>
            <a:r>
              <a:rPr lang="en-US" sz="1400" dirty="0" smtClean="0">
                <a:latin typeface="Arial" panose="020B0604020202020204" pitchFamily="34" charset="0"/>
                <a:cs typeface="Arial" panose="020B0604020202020204" pitchFamily="34" charset="0"/>
              </a:rPr>
              <a:t>      like in CEPC Z(2T) </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without impedance</a:t>
            </a:r>
          </a:p>
          <a:p>
            <a:r>
              <a:rPr lang="en-US" sz="1400" dirty="0" smtClean="0">
                <a:latin typeface="Arial" panose="020B0604020202020204" pitchFamily="34" charset="0"/>
                <a:cs typeface="Arial" panose="020B0604020202020204" pitchFamily="34" charset="0"/>
              </a:rPr>
              <a:t>      and collision</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2.   </a:t>
            </a:r>
            <a:r>
              <a:rPr lang="en-US" sz="1400" b="1" u="sng" dirty="0" smtClean="0">
                <a:solidFill>
                  <a:schemeClr val="accent6">
                    <a:lumMod val="50000"/>
                  </a:schemeClr>
                </a:solidFill>
                <a:latin typeface="Arial" panose="020B0604020202020204" pitchFamily="34" charset="0"/>
                <a:cs typeface="Arial" panose="020B0604020202020204" pitchFamily="34" charset="0"/>
              </a:rPr>
              <a:t>‘Impedance on’</a:t>
            </a:r>
          </a:p>
          <a:p>
            <a:r>
              <a:rPr lang="en-US" sz="1400" dirty="0" smtClean="0">
                <a:latin typeface="Arial" panose="020B0604020202020204" pitchFamily="34" charset="0"/>
                <a:cs typeface="Arial" panose="020B0604020202020204" pitchFamily="34" charset="0"/>
              </a:rPr>
              <a:t>      beam lengthening (CDR) is</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from 2.4</a:t>
            </a:r>
            <a:r>
              <a:rPr lang="ru-RU" sz="1400" dirty="0" smtClean="0">
                <a:latin typeface="Arial" panose="020B0604020202020204" pitchFamily="34" charset="0"/>
                <a:cs typeface="Arial" panose="020B0604020202020204" pitchFamily="34" charset="0"/>
              </a:rPr>
              <a:t>2</a:t>
            </a:r>
            <a:r>
              <a:rPr lang="en-US" sz="1400" dirty="0" smtClean="0">
                <a:latin typeface="Arial" panose="020B0604020202020204" pitchFamily="34" charset="0"/>
                <a:cs typeface="Arial" panose="020B0604020202020204" pitchFamily="34" charset="0"/>
              </a:rPr>
              <a:t> up to 5.1 mm;</a:t>
            </a:r>
          </a:p>
          <a:p>
            <a:r>
              <a:rPr lang="en-US" sz="1400" dirty="0" smtClean="0">
                <a:latin typeface="Arial" panose="020B0604020202020204" pitchFamily="34" charset="0"/>
                <a:cs typeface="Arial" panose="020B0604020202020204" pitchFamily="34" charset="0"/>
              </a:rPr>
              <a:t>      5.1/2.4</a:t>
            </a:r>
            <a:r>
              <a:rPr lang="ru-RU" sz="1400" dirty="0" smtClean="0">
                <a:latin typeface="Arial" panose="020B0604020202020204" pitchFamily="34" charset="0"/>
                <a:cs typeface="Arial" panose="020B0604020202020204" pitchFamily="34" charset="0"/>
              </a:rPr>
              <a:t>2</a:t>
            </a:r>
            <a:r>
              <a:rPr lang="en-US" sz="1400" dirty="0" smtClean="0">
                <a:latin typeface="Arial" panose="020B0604020202020204" pitchFamily="34" charset="0"/>
                <a:cs typeface="Arial" panose="020B0604020202020204" pitchFamily="34" charset="0"/>
              </a:rPr>
              <a:t> times reduction </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in synchrotron tune;</a:t>
            </a:r>
          </a:p>
          <a:p>
            <a:r>
              <a:rPr lang="en-US" sz="1400" dirty="0" smtClean="0">
                <a:latin typeface="Arial" panose="020B0604020202020204" pitchFamily="34" charset="0"/>
                <a:cs typeface="Arial" panose="020B0604020202020204" pitchFamily="34" charset="0"/>
              </a:rPr>
              <a:t>      no beam collision;</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‘no impedance variation’ </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when length changes </a:t>
            </a:r>
          </a:p>
          <a:p>
            <a:r>
              <a:rPr lang="en-US" sz="1400" dirty="0" smtClean="0">
                <a:latin typeface="Arial" panose="020B0604020202020204" pitchFamily="34" charset="0"/>
                <a:cs typeface="Arial" panose="020B0604020202020204" pitchFamily="34" charset="0"/>
              </a:rPr>
              <a:t>                                                                                                                                                                                                                                    3.   </a:t>
            </a:r>
            <a:r>
              <a:rPr lang="en-US" sz="1400" b="1" u="sng" dirty="0" smtClean="0">
                <a:solidFill>
                  <a:schemeClr val="accent6">
                    <a:lumMod val="50000"/>
                  </a:schemeClr>
                </a:solidFill>
                <a:latin typeface="Arial" panose="020B0604020202020204" pitchFamily="34" charset="0"/>
                <a:cs typeface="Arial" panose="020B0604020202020204" pitchFamily="34" charset="0"/>
              </a:rPr>
              <a:t>State at each iteration</a:t>
            </a:r>
          </a:p>
          <a:p>
            <a:r>
              <a:rPr lang="en-US" sz="1400" dirty="0" smtClean="0">
                <a:latin typeface="Arial" panose="020B0604020202020204" pitchFamily="34" charset="0"/>
                <a:cs typeface="Arial" panose="020B0604020202020204" pitchFamily="34" charset="0"/>
              </a:rPr>
              <a:t>      ‘collision on’;</a:t>
            </a:r>
          </a:p>
          <a:p>
            <a:r>
              <a:rPr lang="en-US" sz="1400" dirty="0" smtClean="0">
                <a:latin typeface="Arial" panose="020B0604020202020204" pitchFamily="34" charset="0"/>
                <a:cs typeface="Arial" panose="020B0604020202020204" pitchFamily="34" charset="0"/>
              </a:rPr>
              <a:t>      ‘impedance </a:t>
            </a:r>
            <a:r>
              <a:rPr lang="en-US" sz="1400" dirty="0">
                <a:latin typeface="Arial" panose="020B0604020202020204" pitchFamily="34" charset="0"/>
                <a:cs typeface="Arial" panose="020B0604020202020204" pitchFamily="34" charset="0"/>
              </a:rPr>
              <a:t>on</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BS depends on current  </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length and contributes with  </a:t>
            </a:r>
          </a:p>
          <a:p>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SR to energy diffusion rate  </a:t>
            </a:r>
          </a:p>
          <a:p>
            <a:r>
              <a:rPr lang="en-US" sz="1400" dirty="0" smtClean="0">
                <a:latin typeface="Arial" panose="020B0604020202020204" pitchFamily="34" charset="0"/>
                <a:cs typeface="Arial" panose="020B0604020202020204" pitchFamily="34" charset="0"/>
              </a:rPr>
              <a:t>      and thus  to ‘instant’ stationary</a:t>
            </a:r>
          </a:p>
          <a:p>
            <a:r>
              <a:rPr lang="en-US" sz="1400" dirty="0" smtClean="0">
                <a:latin typeface="Arial" panose="020B0604020202020204" pitchFamily="34" charset="0"/>
                <a:cs typeface="Arial" panose="020B0604020202020204" pitchFamily="34" charset="0"/>
              </a:rPr>
              <a:t>      energy spread and length</a:t>
            </a:r>
          </a:p>
        </p:txBody>
      </p:sp>
      <p:graphicFrame>
        <p:nvGraphicFramePr>
          <p:cNvPr id="11" name="Диаграмма 10"/>
          <p:cNvGraphicFramePr>
            <a:graphicFrameLocks/>
          </p:cNvGraphicFramePr>
          <p:nvPr>
            <p:extLst>
              <p:ext uri="{D42A27DB-BD31-4B8C-83A1-F6EECF244321}">
                <p14:modId xmlns:p14="http://schemas.microsoft.com/office/powerpoint/2010/main" val="1238587098"/>
              </p:ext>
            </p:extLst>
          </p:nvPr>
        </p:nvGraphicFramePr>
        <p:xfrm>
          <a:off x="2710036" y="813615"/>
          <a:ext cx="9373866" cy="5293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517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 y="93380"/>
            <a:ext cx="12188825" cy="455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anose="020B0604020202020204" pitchFamily="34" charset="0"/>
                <a:cs typeface="Arial" panose="020B0604020202020204" pitchFamily="34" charset="0"/>
              </a:rPr>
              <a:t>Discussion on model</a:t>
            </a:r>
            <a:endParaRPr lang="ru-RU" sz="24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anose="020B0604020202020204" pitchFamily="34" charset="0"/>
              <a:cs typeface="Arial" panose="020B0604020202020204" pitchFamily="34" charset="0"/>
            </a:endParaRPr>
          </a:p>
        </p:txBody>
      </p:sp>
      <p:sp>
        <p:nvSpPr>
          <p:cNvPr id="5" name="TextBox 4"/>
          <p:cNvSpPr txBox="1"/>
          <p:nvPr/>
        </p:nvSpPr>
        <p:spPr>
          <a:xfrm>
            <a:off x="0" y="5656007"/>
            <a:ext cx="12188823" cy="830997"/>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Bunch lengthening due to the beam coupling impedance results in </a:t>
            </a:r>
          </a:p>
          <a:p>
            <a:pPr algn="ctr"/>
            <a:r>
              <a:rPr lang="en-US" sz="2400" b="1" dirty="0" smtClean="0">
                <a:solidFill>
                  <a:srgbClr val="FF0000"/>
                </a:solidFill>
                <a:latin typeface="Arial" panose="020B0604020202020204" pitchFamily="34" charset="0"/>
                <a:cs typeface="Arial" panose="020B0604020202020204" pitchFamily="34" charset="0"/>
              </a:rPr>
              <a:t>energy spread reduction in colliding beams!</a:t>
            </a:r>
            <a:endParaRPr lang="ru-RU" sz="24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189757" y="796637"/>
            <a:ext cx="11809311" cy="4278094"/>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 model demonstrates, although slow, </a:t>
            </a:r>
            <a:r>
              <a:rPr lang="en-US" sz="1600" dirty="0" smtClean="0">
                <a:latin typeface="Arial" panose="020B0604020202020204" pitchFamily="34" charset="0"/>
                <a:cs typeface="Arial" panose="020B0604020202020204" pitchFamily="34" charset="0"/>
              </a:rPr>
              <a:t>but convergence</a:t>
            </a:r>
            <a:r>
              <a:rPr lang="en-US" sz="1600" dirty="0">
                <a:latin typeface="Arial" panose="020B0604020202020204" pitchFamily="34" charset="0"/>
                <a:cs typeface="Arial" panose="020B0604020202020204" pitchFamily="34" charset="0"/>
              </a:rPr>
              <a:t>. The asymptotic </a:t>
            </a:r>
            <a:r>
              <a:rPr lang="en-US" sz="1600" dirty="0" smtClean="0">
                <a:latin typeface="Arial" panose="020B0604020202020204" pitchFamily="34" charset="0"/>
                <a:cs typeface="Arial" panose="020B0604020202020204" pitchFamily="34" charset="0"/>
              </a:rPr>
              <a:t>value of the beam length, </a:t>
            </a:r>
            <a:r>
              <a:rPr lang="en-US" sz="1600" dirty="0">
                <a:latin typeface="Arial" panose="020B0604020202020204" pitchFamily="34" charset="0"/>
                <a:cs typeface="Arial" panose="020B0604020202020204" pitchFamily="34" charset="0"/>
              </a:rPr>
              <a:t>found as the average over the </a:t>
            </a:r>
            <a:r>
              <a:rPr lang="en-US" sz="1600" dirty="0" smtClean="0">
                <a:latin typeface="Arial" panose="020B0604020202020204" pitchFamily="34" charset="0"/>
                <a:cs typeface="Arial" panose="020B0604020202020204" pitchFamily="34" charset="0"/>
              </a:rPr>
              <a:t>'saw-tooth-like' </a:t>
            </a:r>
            <a:r>
              <a:rPr lang="en-US" sz="1600" dirty="0">
                <a:latin typeface="Arial" panose="020B0604020202020204" pitchFamily="34" charset="0"/>
                <a:cs typeface="Arial" panose="020B0604020202020204" pitchFamily="34" charset="0"/>
              </a:rPr>
              <a:t>sequence</a:t>
            </a:r>
            <a:r>
              <a:rPr lang="en-US" sz="1600" dirty="0" smtClean="0">
                <a:latin typeface="Arial" panose="020B0604020202020204" pitchFamily="34" charset="0"/>
                <a:cs typeface="Arial" panose="020B0604020202020204" pitchFamily="34" charset="0"/>
              </a:rPr>
              <a:t>, is self-consistent and is 9 mm. It </a:t>
            </a:r>
            <a:r>
              <a:rPr lang="en-US" sz="1600" dirty="0">
                <a:latin typeface="Arial" panose="020B0604020202020204" pitchFamily="34" charset="0"/>
                <a:cs typeface="Arial" panose="020B0604020202020204" pitchFamily="34" charset="0"/>
              </a:rPr>
              <a:t>is easily verified by its substitution into </a:t>
            </a:r>
            <a:r>
              <a:rPr lang="en-US" sz="1600" dirty="0" smtClean="0">
                <a:latin typeface="Arial" panose="020B0604020202020204" pitchFamily="34" charset="0"/>
                <a:cs typeface="Arial" panose="020B0604020202020204" pitchFamily="34" charset="0"/>
              </a:rPr>
              <a:t>the system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used equations</a:t>
            </a:r>
          </a:p>
          <a:p>
            <a:pPr marL="342900" indent="-34290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PWD, </a:t>
            </a:r>
            <a:r>
              <a:rPr lang="en-US" sz="1600" dirty="0">
                <a:latin typeface="Arial" panose="020B0604020202020204" pitchFamily="34" charset="0"/>
                <a:cs typeface="Arial" panose="020B0604020202020204" pitchFamily="34" charset="0"/>
              </a:rPr>
              <a:t>which lengthens the bunch, does not give rise </a:t>
            </a:r>
            <a:r>
              <a:rPr lang="en-US" sz="1600" dirty="0" smtClean="0">
                <a:latin typeface="Arial" panose="020B0604020202020204" pitchFamily="34" charset="0"/>
                <a:cs typeface="Arial" panose="020B0604020202020204" pitchFamily="34" charset="0"/>
              </a:rPr>
              <a:t>to the energy spread growth. Instead, in collision it leads </a:t>
            </a:r>
            <a:r>
              <a:rPr lang="en-US" sz="1600" dirty="0">
                <a:latin typeface="Arial" panose="020B0604020202020204" pitchFamily="34" charset="0"/>
                <a:cs typeface="Arial" panose="020B0604020202020204" pitchFamily="34" charset="0"/>
              </a:rPr>
              <a:t>to a decrease </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of</a:t>
            </a:r>
            <a:r>
              <a:rPr lang="ru-RU" sz="1600" dirty="0" smtClean="0">
                <a:latin typeface="Arial" panose="020B0604020202020204" pitchFamily="34" charset="0"/>
                <a:cs typeface="Arial" panose="020B0604020202020204" pitchFamily="34" charset="0"/>
              </a:rPr>
              <a:t> 30% </a:t>
            </a:r>
            <a:r>
              <a:rPr lang="en-US" sz="1600" dirty="0" smtClean="0">
                <a:latin typeface="Arial" panose="020B0604020202020204" pitchFamily="34" charset="0"/>
                <a:cs typeface="Arial" panose="020B0604020202020204" pitchFamily="34" charset="0"/>
              </a:rPr>
              <a:t>in the resulting energy </a:t>
            </a:r>
            <a:r>
              <a:rPr lang="en-US" sz="1600" dirty="0">
                <a:latin typeface="Arial" panose="020B0604020202020204" pitchFamily="34" charset="0"/>
                <a:cs typeface="Arial" panose="020B0604020202020204" pitchFamily="34" charset="0"/>
              </a:rPr>
              <a:t>spread due to a decrease in the total diffusion rate (BS + SR</a:t>
            </a:r>
            <a:r>
              <a:rPr lang="en-US" sz="1600" dirty="0" smtClean="0">
                <a:latin typeface="Arial" panose="020B0604020202020204" pitchFamily="34" charset="0"/>
                <a:cs typeface="Arial" panose="020B0604020202020204" pitchFamily="34" charset="0"/>
              </a:rPr>
              <a:t>). At the same time, the bunch length</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increases by a factor 1.5</a:t>
            </a:r>
            <a:endParaRPr lang="ru-RU"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ru-RU"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ru-RU" sz="1600" dirty="0" err="1" smtClean="0">
                <a:solidFill>
                  <a:srgbClr val="000099"/>
                </a:solidFill>
                <a:latin typeface="Arial" panose="020B0604020202020204" pitchFamily="34" charset="0"/>
                <a:cs typeface="Arial" panose="020B0604020202020204" pitchFamily="34" charset="0"/>
              </a:rPr>
              <a:t>So</a:t>
            </a:r>
            <a:r>
              <a:rPr lang="ru-RU" sz="1600" dirty="0" smtClean="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far</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this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model</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only</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indicates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that</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interaction</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between</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various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factors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such</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as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beam</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of</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beam</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and</a:t>
            </a:r>
            <a:r>
              <a:rPr lang="ru-RU" sz="1600" dirty="0">
                <a:solidFill>
                  <a:srgbClr val="000099"/>
                </a:solidFill>
                <a:latin typeface="Arial" panose="020B0604020202020204" pitchFamily="34" charset="0"/>
                <a:cs typeface="Arial" panose="020B0604020202020204" pitchFamily="34" charset="0"/>
              </a:rPr>
              <a:t> </a:t>
            </a:r>
            <a:r>
              <a:rPr lang="ru-RU" sz="1600" dirty="0" err="1" smtClean="0">
                <a:solidFill>
                  <a:srgbClr val="000099"/>
                </a:solidFill>
                <a:latin typeface="Arial" panose="020B0604020202020204" pitchFamily="34" charset="0"/>
                <a:cs typeface="Arial" panose="020B0604020202020204" pitchFamily="34" charset="0"/>
              </a:rPr>
              <a:t>impedance</a:t>
            </a:r>
            <a:r>
              <a:rPr lang="ru-RU" sz="1600" dirty="0" smtClean="0">
                <a:solidFill>
                  <a:srgbClr val="000099"/>
                </a:solidFill>
                <a:latin typeface="Arial" panose="020B0604020202020204" pitchFamily="34" charset="0"/>
                <a:cs typeface="Arial" panose="020B0604020202020204" pitchFamily="34" charset="0"/>
              </a:rPr>
              <a:t>,</a:t>
            </a:r>
            <a:r>
              <a:rPr lang="en-US" sz="1600" dirty="0" smtClean="0">
                <a:solidFill>
                  <a:srgbClr val="000099"/>
                </a:solidFill>
                <a:latin typeface="Arial" panose="020B0604020202020204" pitchFamily="34" charset="0"/>
                <a:cs typeface="Arial" panose="020B0604020202020204" pitchFamily="34" charset="0"/>
              </a:rPr>
              <a:t> </a:t>
            </a:r>
          </a:p>
          <a:p>
            <a:pPr algn="ctr"/>
            <a:r>
              <a:rPr lang="en-US" sz="1600" dirty="0">
                <a:solidFill>
                  <a:srgbClr val="000099"/>
                </a:solidFill>
                <a:latin typeface="Arial" panose="020B0604020202020204" pitchFamily="34" charset="0"/>
                <a:cs typeface="Arial" panose="020B0604020202020204" pitchFamily="34" charset="0"/>
              </a:rPr>
              <a:t> </a:t>
            </a:r>
            <a:r>
              <a:rPr lang="en-US" sz="1600" dirty="0" smtClean="0">
                <a:solidFill>
                  <a:srgbClr val="000099"/>
                </a:solidFill>
                <a:latin typeface="Arial" panose="020B0604020202020204" pitchFamily="34" charset="0"/>
                <a:cs typeface="Arial" panose="020B0604020202020204" pitchFamily="34" charset="0"/>
              </a:rPr>
              <a:t>     i</a:t>
            </a:r>
            <a:r>
              <a:rPr lang="ru-RU" sz="1600" dirty="0" smtClean="0">
                <a:solidFill>
                  <a:srgbClr val="000099"/>
                </a:solidFill>
                <a:latin typeface="Arial" panose="020B0604020202020204" pitchFamily="34" charset="0"/>
                <a:cs typeface="Arial" panose="020B0604020202020204" pitchFamily="34" charset="0"/>
              </a:rPr>
              <a:t>n </a:t>
            </a:r>
            <a:r>
              <a:rPr lang="ru-RU" sz="1600" dirty="0" err="1">
                <a:solidFill>
                  <a:srgbClr val="000099"/>
                </a:solidFill>
                <a:latin typeface="Arial" panose="020B0604020202020204" pitchFamily="34" charset="0"/>
                <a:cs typeface="Arial" panose="020B0604020202020204" pitchFamily="34" charset="0"/>
              </a:rPr>
              <a:t>this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case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can</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lead</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to</a:t>
            </a:r>
            <a:r>
              <a:rPr lang="ru-RU" sz="1600" dirty="0">
                <a:solidFill>
                  <a:srgbClr val="000099"/>
                </a:solidFill>
                <a:latin typeface="Arial" panose="020B0604020202020204" pitchFamily="34" charset="0"/>
                <a:cs typeface="Arial" panose="020B0604020202020204" pitchFamily="34" charset="0"/>
              </a:rPr>
              <a:t> a </a:t>
            </a:r>
            <a:r>
              <a:rPr lang="ru-RU" sz="1600" dirty="0" err="1">
                <a:solidFill>
                  <a:srgbClr val="000099"/>
                </a:solidFill>
                <a:latin typeface="Arial" panose="020B0604020202020204" pitchFamily="34" charset="0"/>
                <a:cs typeface="Arial" panose="020B0604020202020204" pitchFamily="34" charset="0"/>
              </a:rPr>
              <a:t>change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in</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parameters</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of</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the</a:t>
            </a:r>
            <a:r>
              <a:rPr lang="ru-RU" sz="1600" dirty="0">
                <a:solidFill>
                  <a:srgbClr val="000099"/>
                </a:solidFill>
                <a:latin typeface="Arial" panose="020B0604020202020204" pitchFamily="34" charset="0"/>
                <a:cs typeface="Arial" panose="020B0604020202020204" pitchFamily="34" charset="0"/>
              </a:rPr>
              <a:t> </a:t>
            </a:r>
            <a:r>
              <a:rPr lang="ru-RU" sz="1600" dirty="0" err="1">
                <a:solidFill>
                  <a:srgbClr val="000099"/>
                </a:solidFill>
                <a:latin typeface="Arial" panose="020B0604020202020204" pitchFamily="34" charset="0"/>
                <a:cs typeface="Arial" panose="020B0604020202020204" pitchFamily="34" charset="0"/>
              </a:rPr>
              <a:t>beam</a:t>
            </a:r>
            <a:r>
              <a:rPr lang="ru-RU" sz="1600" dirty="0">
                <a:solidFill>
                  <a:srgbClr val="000099"/>
                </a:solidFill>
                <a:latin typeface="Arial" panose="020B0604020202020204" pitchFamily="34" charset="0"/>
                <a:cs typeface="Arial" panose="020B0604020202020204" pitchFamily="34" charset="0"/>
              </a:rPr>
              <a:t>.</a:t>
            </a:r>
          </a:p>
          <a:p>
            <a:pPr algn="ctr"/>
            <a:r>
              <a:rPr lang="ru-RU" sz="1600" dirty="0">
                <a:solidFill>
                  <a:srgbClr val="000099"/>
                </a:solidFill>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By </a:t>
            </a:r>
            <a:r>
              <a:rPr lang="en-US" sz="1600" dirty="0">
                <a:latin typeface="Arial" panose="020B0604020202020204" pitchFamily="34" charset="0"/>
                <a:cs typeface="Arial" panose="020B0604020202020204" pitchFamily="34" charset="0"/>
              </a:rPr>
              <a:t>and large, a self-consistent iterative (on beam current) approach is needed, since</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 the length of the bunch depends on the current, impedance and BS, but in turn</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b) and effective impedance and BS depend on the length of the bunch</a:t>
            </a:r>
            <a:r>
              <a:rPr lang="en-US" sz="1600" dirty="0" smtClean="0">
                <a:latin typeface="Arial" panose="020B0604020202020204" pitchFamily="34" charset="0"/>
                <a:cs typeface="Arial" panose="020B0604020202020204" pitchFamily="34" charset="0"/>
              </a:rPr>
              <a:t>.</a:t>
            </a:r>
            <a:endParaRPr lang="en-US" sz="2200" dirty="0"/>
          </a:p>
          <a:p>
            <a:endParaRPr lang="en-US" sz="2200" dirty="0" smtClean="0"/>
          </a:p>
          <a:p>
            <a:pPr marL="342900" indent="-342900">
              <a:buFont typeface="Arial" panose="020B0604020202020204" pitchFamily="34" charset="0"/>
              <a:buChar char="•"/>
            </a:pPr>
            <a:endParaRPr lang="en-US" sz="2200" dirty="0"/>
          </a:p>
        </p:txBody>
      </p:sp>
      <p:graphicFrame>
        <p:nvGraphicFramePr>
          <p:cNvPr id="2" name="Таблица 1"/>
          <p:cNvGraphicFramePr>
            <a:graphicFrameLocks noGrp="1"/>
          </p:cNvGraphicFramePr>
          <p:nvPr>
            <p:extLst>
              <p:ext uri="{D42A27DB-BD31-4B8C-83A1-F6EECF244321}">
                <p14:modId xmlns:p14="http://schemas.microsoft.com/office/powerpoint/2010/main" val="3498193223"/>
              </p:ext>
            </p:extLst>
          </p:nvPr>
        </p:nvGraphicFramePr>
        <p:xfrm>
          <a:off x="261764" y="4586005"/>
          <a:ext cx="11783045" cy="880491"/>
        </p:xfrm>
        <a:graphic>
          <a:graphicData uri="http://schemas.openxmlformats.org/drawingml/2006/table">
            <a:tbl>
              <a:tblPr firstRow="1" firstCol="1" bandRow="1">
                <a:tableStyleId>{5940675A-B579-460E-94D1-54222C63F5DA}</a:tableStyleId>
              </a:tblPr>
              <a:tblGrid>
                <a:gridCol w="1897807"/>
                <a:gridCol w="1785273"/>
                <a:gridCol w="1864985"/>
                <a:gridCol w="1957589"/>
                <a:gridCol w="1724320"/>
                <a:gridCol w="2553071"/>
              </a:tblGrid>
              <a:tr h="0">
                <a:tc>
                  <a:txBody>
                    <a:bodyPr/>
                    <a:lstStyle/>
                    <a:p>
                      <a:pPr algn="ctr">
                        <a:lnSpc>
                          <a:spcPct val="107000"/>
                        </a:lnSpc>
                        <a:spcAft>
                          <a:spcPts val="0"/>
                        </a:spcAft>
                      </a:pPr>
                      <a:r>
                        <a:rPr lang="ru-RU" sz="1800" dirty="0">
                          <a:effectLst/>
                          <a:latin typeface="Arial" panose="020B0604020202020204" pitchFamily="34" charset="0"/>
                          <a:cs typeface="Arial" panose="020B0604020202020204" pitchFamily="34" charset="0"/>
                        </a:rPr>
                        <a:t> </a:t>
                      </a:r>
                      <a:endParaRPr lang="ru-RU" sz="1800"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b="1">
                          <a:effectLst/>
                          <a:latin typeface="Arial" panose="020B0604020202020204" pitchFamily="34" charset="0"/>
                          <a:cs typeface="Arial" panose="020B0604020202020204" pitchFamily="34" charset="0"/>
                        </a:rPr>
                        <a:t>SR</a:t>
                      </a:r>
                      <a:endParaRPr lang="ru-RU" sz="1800" b="1">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b="1">
                          <a:effectLst/>
                          <a:latin typeface="Arial" panose="020B0604020202020204" pitchFamily="34" charset="0"/>
                          <a:cs typeface="Arial" panose="020B0604020202020204" pitchFamily="34" charset="0"/>
                        </a:rPr>
                        <a:t>SR+PW </a:t>
                      </a:r>
                      <a:endParaRPr lang="ru-RU" sz="1800" b="1">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b="1">
                          <a:effectLst/>
                          <a:latin typeface="Arial" panose="020B0604020202020204" pitchFamily="34" charset="0"/>
                          <a:cs typeface="Arial" panose="020B0604020202020204" pitchFamily="34" charset="0"/>
                        </a:rPr>
                        <a:t>SR+BS</a:t>
                      </a:r>
                      <a:endParaRPr lang="ru-RU" sz="1800" b="1">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b="1">
                          <a:effectLst/>
                          <a:latin typeface="Arial" panose="020B0604020202020204" pitchFamily="34" charset="0"/>
                          <a:cs typeface="Arial" panose="020B0604020202020204" pitchFamily="34" charset="0"/>
                        </a:rPr>
                        <a:t>SR+BS+PW</a:t>
                      </a:r>
                      <a:endParaRPr lang="ru-RU" sz="1800" b="1">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b="1" dirty="0">
                          <a:effectLst/>
                          <a:latin typeface="Arial" panose="020B0604020202020204" pitchFamily="34" charset="0"/>
                          <a:cs typeface="Arial" panose="020B0604020202020204" pitchFamily="34" charset="0"/>
                        </a:rPr>
                        <a:t>(SR+BS+PW)/(SR+BS)</a:t>
                      </a:r>
                      <a:endParaRPr lang="ru-RU" sz="1800" b="1"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r>
              <a:tr h="0">
                <a:tc>
                  <a:txBody>
                    <a:bodyPr/>
                    <a:lstStyle/>
                    <a:p>
                      <a:pPr algn="ctr">
                        <a:lnSpc>
                          <a:spcPct val="107000"/>
                        </a:lnSpc>
                        <a:spcAft>
                          <a:spcPts val="0"/>
                        </a:spcAft>
                      </a:pPr>
                      <a:r>
                        <a:rPr lang="en-US" sz="1800" b="1">
                          <a:effectLst/>
                          <a:latin typeface="Arial" panose="020B0604020202020204" pitchFamily="34" charset="0"/>
                          <a:cs typeface="Arial" panose="020B0604020202020204" pitchFamily="34" charset="0"/>
                        </a:rPr>
                        <a:t>Energy spread</a:t>
                      </a:r>
                      <a:endParaRPr lang="ru-RU" sz="1800" b="1">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0.00038</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0.00038</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0.001</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0.00069</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0.69</a:t>
                      </a:r>
                      <a:endParaRPr lang="ru-RU" sz="1800"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r>
              <a:tr h="0">
                <a:tc>
                  <a:txBody>
                    <a:bodyPr/>
                    <a:lstStyle/>
                    <a:p>
                      <a:pPr algn="ctr">
                        <a:lnSpc>
                          <a:spcPct val="107000"/>
                        </a:lnSpc>
                        <a:spcAft>
                          <a:spcPts val="0"/>
                        </a:spcAft>
                      </a:pPr>
                      <a:r>
                        <a:rPr lang="en-US" sz="1800" b="1" dirty="0">
                          <a:effectLst/>
                          <a:latin typeface="Arial" panose="020B0604020202020204" pitchFamily="34" charset="0"/>
                          <a:cs typeface="Arial" panose="020B0604020202020204" pitchFamily="34" charset="0"/>
                        </a:rPr>
                        <a:t>Beam length</a:t>
                      </a:r>
                      <a:endParaRPr lang="ru-RU" sz="1800" b="1"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2.42mm</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5.1mm</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6.33mm</a:t>
                      </a:r>
                      <a:endParaRPr lang="ru-RU" sz="1800"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a:effectLst/>
                          <a:latin typeface="Arial" panose="020B0604020202020204" pitchFamily="34" charset="0"/>
                          <a:cs typeface="Arial" panose="020B0604020202020204" pitchFamily="34" charset="0"/>
                        </a:rPr>
                        <a:t>9mm</a:t>
                      </a:r>
                      <a:endParaRPr lang="ru-RU" sz="180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n-US" sz="1800" dirty="0">
                          <a:effectLst/>
                          <a:latin typeface="Arial" panose="020B0604020202020204" pitchFamily="34" charset="0"/>
                          <a:cs typeface="Arial" panose="020B0604020202020204" pitchFamily="34" charset="0"/>
                        </a:rPr>
                        <a:t>1.5</a:t>
                      </a:r>
                      <a:endParaRPr lang="ru-RU" sz="1800" dirty="0">
                        <a:effectLst/>
                        <a:latin typeface="Arial" panose="020B0604020202020204" pitchFamily="34" charset="0"/>
                        <a:ea typeface="Calibri"/>
                        <a:cs typeface="Arial" panose="020B0604020202020204" pitchFamily="34" charset="0"/>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1036298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756" y="645651"/>
            <a:ext cx="11809312" cy="5447645"/>
          </a:xfrm>
          <a:prstGeom prst="rect">
            <a:avLst/>
          </a:prstGeom>
          <a:noFill/>
        </p:spPr>
        <p:txBody>
          <a:bodyPr wrap="square" rtlCol="0">
            <a:spAutoFit/>
          </a:bodyPr>
          <a:lstStyle/>
          <a:p>
            <a:r>
              <a:rPr lang="en-US"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Conclusions:</a:t>
            </a:r>
          </a:p>
          <a:p>
            <a:endParaRPr lang="ru-RU" sz="2400" dirty="0" smtClean="0">
              <a:latin typeface="Arial" panose="020B0604020202020204" pitchFamily="34" charset="0"/>
              <a:cs typeface="Arial" panose="020B0604020202020204" pitchFamily="34" charset="0"/>
            </a:endParaRPr>
          </a:p>
          <a:p>
            <a:pPr marL="342900" indent="-342900">
              <a:buAutoNum type="arabicParenR"/>
            </a:pPr>
            <a:r>
              <a:rPr lang="en-US" sz="2000" dirty="0" smtClean="0">
                <a:latin typeface="Arial" panose="020B0604020202020204" pitchFamily="34" charset="0"/>
                <a:cs typeface="Arial" panose="020B0604020202020204" pitchFamily="34" charset="0"/>
              </a:rPr>
              <a:t>Shift of average </a:t>
            </a:r>
            <a:r>
              <a:rPr lang="en-US" sz="2000" dirty="0">
                <a:latin typeface="Arial" panose="020B0604020202020204" pitchFamily="34" charset="0"/>
                <a:cs typeface="Arial" panose="020B0604020202020204" pitchFamily="34" charset="0"/>
              </a:rPr>
              <a:t>energy </a:t>
            </a:r>
            <a:r>
              <a:rPr lang="en-US" sz="2000" dirty="0" smtClean="0">
                <a:latin typeface="Arial" panose="020B0604020202020204" pitchFamily="34" charset="0"/>
                <a:cs typeface="Arial" panose="020B0604020202020204" pitchFamily="34" charset="0"/>
              </a:rPr>
              <a:t>(measured by RD) relative </a:t>
            </a:r>
            <a:r>
              <a:rPr lang="en-US" sz="2000" dirty="0">
                <a:latin typeface="Arial" panose="020B0604020202020204" pitchFamily="34" charset="0"/>
                <a:cs typeface="Arial" panose="020B0604020202020204" pitchFamily="34" charset="0"/>
              </a:rPr>
              <a:t>to the energy </a:t>
            </a:r>
            <a:r>
              <a:rPr lang="en-US" sz="2000" dirty="0" smtClean="0">
                <a:latin typeface="Arial" panose="020B0604020202020204" pitchFamily="34" charset="0"/>
                <a:cs typeface="Arial" panose="020B0604020202020204" pitchFamily="34" charset="0"/>
              </a:rPr>
              <a:t>at IP due </a:t>
            </a:r>
            <a:r>
              <a:rPr lang="en-US" sz="2000" dirty="0">
                <a:latin typeface="Arial" panose="020B0604020202020204" pitchFamily="34" charset="0"/>
                <a:cs typeface="Arial" panose="020B0604020202020204" pitchFamily="34" charset="0"/>
              </a:rPr>
              <a:t>to the lack of mirror symmetry of </a:t>
            </a:r>
            <a:r>
              <a:rPr lang="en-US" sz="2000" dirty="0" smtClean="0">
                <a:latin typeface="Arial" panose="020B0604020202020204" pitchFamily="34" charset="0"/>
                <a:cs typeface="Arial" panose="020B0604020202020204" pitchFamily="34" charset="0"/>
              </a:rPr>
              <a:t>magnetic structure is negligible at energy 45.5 </a:t>
            </a:r>
            <a:r>
              <a:rPr lang="en-US" sz="2000" dirty="0" err="1" smtClean="0">
                <a:latin typeface="Arial" panose="020B0604020202020204" pitchFamily="34" charset="0"/>
                <a:cs typeface="Arial" panose="020B0604020202020204" pitchFamily="34" charset="0"/>
              </a:rPr>
              <a:t>GeV</a:t>
            </a:r>
            <a:r>
              <a:rPr lang="en-US" sz="2000" dirty="0" smtClean="0">
                <a:latin typeface="Arial" panose="020B0604020202020204" pitchFamily="34" charset="0"/>
                <a:cs typeface="Arial" panose="020B0604020202020204" pitchFamily="34" charset="0"/>
              </a:rPr>
              <a:t>. But at energy 80 </a:t>
            </a:r>
            <a:r>
              <a:rPr lang="en-US" sz="2000" dirty="0" err="1" smtClean="0">
                <a:latin typeface="Arial" panose="020B0604020202020204" pitchFamily="34" charset="0"/>
                <a:cs typeface="Arial" panose="020B0604020202020204" pitchFamily="34" charset="0"/>
              </a:rPr>
              <a:t>GeV</a:t>
            </a:r>
            <a:r>
              <a:rPr lang="en-US" sz="2000" dirty="0">
                <a:latin typeface="Arial" panose="020B0604020202020204" pitchFamily="34" charset="0"/>
                <a:cs typeface="Arial" panose="020B0604020202020204" pitchFamily="34" charset="0"/>
              </a:rPr>
              <a:t> this value </a:t>
            </a:r>
            <a:r>
              <a:rPr lang="en-US" sz="2000" dirty="0" smtClean="0">
                <a:latin typeface="Arial" panose="020B0604020202020204" pitchFamily="34" charset="0"/>
                <a:cs typeface="Arial" panose="020B0604020202020204" pitchFamily="34" charset="0"/>
              </a:rPr>
              <a:t>4.8285·10</a:t>
            </a:r>
            <a:r>
              <a:rPr lang="en-US" sz="2000" baseline="30000" dirty="0" smtClean="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of systematic error far </a:t>
            </a:r>
            <a:r>
              <a:rPr lang="en-US" sz="2000" dirty="0">
                <a:latin typeface="Arial" panose="020B0604020202020204" pitchFamily="34" charset="0"/>
                <a:cs typeface="Arial" panose="020B0604020202020204" pitchFamily="34" charset="0"/>
              </a:rPr>
              <a:t>exceeds the accuracy of </a:t>
            </a:r>
            <a:r>
              <a:rPr lang="en-US" sz="2000" dirty="0" smtClean="0">
                <a:latin typeface="Arial" panose="020B0604020202020204" pitchFamily="34" charset="0"/>
                <a:cs typeface="Arial" panose="020B0604020202020204" pitchFamily="34" charset="0"/>
              </a:rPr>
              <a:t>the experiment 10</a:t>
            </a:r>
            <a:r>
              <a:rPr lang="en-US" sz="2000" baseline="30000" dirty="0" smtClean="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a:t>
            </a:r>
          </a:p>
          <a:p>
            <a:pPr marL="342900" indent="-342900">
              <a:buAutoNum type="arabicParenR"/>
            </a:pPr>
            <a:endParaRPr lang="en-US" sz="2000" dirty="0">
              <a:latin typeface="Arial" panose="020B0604020202020204" pitchFamily="34" charset="0"/>
              <a:cs typeface="Arial" panose="020B0604020202020204" pitchFamily="34" charset="0"/>
            </a:endParaRPr>
          </a:p>
          <a:p>
            <a:pPr marL="342900" indent="-342900">
              <a:buFontTx/>
              <a:buAutoNum type="arabicParen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contribution of additional </a:t>
            </a:r>
            <a:r>
              <a:rPr lang="en-US" sz="2000" dirty="0" smtClean="0">
                <a:latin typeface="Arial" panose="020B0604020202020204" pitchFamily="34" charset="0"/>
                <a:cs typeface="Arial" panose="020B0604020202020204" pitchFamily="34" charset="0"/>
              </a:rPr>
              <a:t>radiation losses </a:t>
            </a:r>
            <a:r>
              <a:rPr lang="en-US" sz="2000" dirty="0">
                <a:latin typeface="Arial" panose="020B0604020202020204" pitchFamily="34" charset="0"/>
                <a:cs typeface="Arial" panose="020B0604020202020204" pitchFamily="34" charset="0"/>
              </a:rPr>
              <a:t>due to the error of magnetic field manufacture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t>
            </a:r>
            <a:r>
              <a:rPr lang="en-US" sz="2000" dirty="0" smtClean="0">
                <a:latin typeface="Arial" panose="020B0604020202020204" pitchFamily="34" charset="0"/>
                <a:cs typeface="Arial" panose="020B0604020202020204" pitchFamily="34" charset="0"/>
              </a:rPr>
              <a:t>negligible at both energies (45.5 and 80 </a:t>
            </a:r>
            <a:r>
              <a:rPr lang="en-US" sz="2000" dirty="0" err="1" smtClean="0">
                <a:latin typeface="Arial" panose="020B0604020202020204" pitchFamily="34" charset="0"/>
                <a:cs typeface="Arial" panose="020B0604020202020204" pitchFamily="34" charset="0"/>
              </a:rPr>
              <a:t>GeV</a:t>
            </a:r>
            <a:r>
              <a:rPr lang="en-US" sz="2000" dirty="0" smtClean="0">
                <a:latin typeface="Arial" panose="020B0604020202020204" pitchFamily="34" charset="0"/>
                <a:cs typeface="Arial" panose="020B0604020202020204" pitchFamily="34" charset="0"/>
              </a:rPr>
              <a:t>). The contribution of BS is negligible in this case. </a:t>
            </a:r>
          </a:p>
          <a:p>
            <a:pPr marL="342900" indent="-342900">
              <a:buAutoNum type="arabicParenR" startAt="2"/>
            </a:pPr>
            <a:endParaRPr lang="en-US" sz="2000" dirty="0">
              <a:latin typeface="Arial" panose="020B0604020202020204" pitchFamily="34" charset="0"/>
              <a:cs typeface="Arial" panose="020B0604020202020204" pitchFamily="34" charset="0"/>
            </a:endParaRPr>
          </a:p>
          <a:p>
            <a:pPr marL="342900" indent="-342900">
              <a:buAutoNum type="arabicParenR" startAt="3"/>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energy shift of the center of mass due to </a:t>
            </a:r>
            <a:r>
              <a:rPr lang="en-US" sz="2000" dirty="0" smtClean="0">
                <a:latin typeface="Arial" panose="020B0604020202020204" pitchFamily="34" charset="0"/>
                <a:cs typeface="Arial" panose="020B0604020202020204" pitchFamily="34" charset="0"/>
              </a:rPr>
              <a:t>non-zero </a:t>
            </a:r>
            <a:r>
              <a:rPr lang="en-US" sz="2000" dirty="0">
                <a:latin typeface="Arial" panose="020B0604020202020204" pitchFamily="34" charset="0"/>
                <a:cs typeface="Arial" panose="020B0604020202020204" pitchFamily="34" charset="0"/>
              </a:rPr>
              <a:t>angle of the beams intersection </a:t>
            </a:r>
            <a:r>
              <a:rPr lang="en-US" sz="2000" dirty="0" smtClean="0">
                <a:latin typeface="Arial" panose="020B0604020202020204" pitchFamily="34" charset="0"/>
                <a:cs typeface="Arial" panose="020B0604020202020204" pitchFamily="34" charset="0"/>
              </a:rPr>
              <a:t>is negligible without </a:t>
            </a:r>
            <a:r>
              <a:rPr lang="en-US" sz="2000" dirty="0">
                <a:latin typeface="Arial" panose="020B0604020202020204" pitchFamily="34" charset="0"/>
                <a:cs typeface="Arial" panose="020B0604020202020204" pitchFamily="34" charset="0"/>
              </a:rPr>
              <a:t>and with </a:t>
            </a:r>
            <a:r>
              <a:rPr lang="en-US" sz="2000" dirty="0" smtClean="0">
                <a:latin typeface="Arial" panose="020B0604020202020204" pitchFamily="34" charset="0"/>
                <a:cs typeface="Arial" panose="020B0604020202020204" pitchFamily="34" charset="0"/>
              </a:rPr>
              <a:t>BS at both energies.</a:t>
            </a:r>
            <a:endParaRPr lang="en-US" sz="2000" dirty="0">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pPr marL="342900" indent="-342900">
              <a:buAutoNum type="arabicParenR" startAt="4"/>
            </a:pPr>
            <a:r>
              <a:rPr lang="en-US" sz="2000" dirty="0">
                <a:latin typeface="Arial" panose="020B0604020202020204" pitchFamily="34" charset="0"/>
                <a:cs typeface="Arial" panose="020B0604020202020204" pitchFamily="34" charset="0"/>
              </a:rPr>
              <a:t>BS</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significantly affects the energy spread of the center of </a:t>
            </a:r>
            <a:r>
              <a:rPr lang="en-US" sz="2000" dirty="0" smtClean="0">
                <a:latin typeface="Arial" panose="020B0604020202020204" pitchFamily="34" charset="0"/>
                <a:cs typeface="Arial" panose="020B0604020202020204" pitchFamily="34" charset="0"/>
              </a:rPr>
              <a:t>mass. But at energy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Z-boson, </a:t>
            </a:r>
            <a:r>
              <a:rPr lang="en-US" sz="2000" dirty="0">
                <a:latin typeface="Arial" panose="020B0604020202020204" pitchFamily="34" charset="0"/>
                <a:cs typeface="Arial" panose="020B0604020202020204" pitchFamily="34" charset="0"/>
              </a:rPr>
              <a:t>this effect can be </a:t>
            </a:r>
            <a:r>
              <a:rPr lang="en-US" sz="2000" dirty="0" smtClean="0">
                <a:latin typeface="Arial" panose="020B0604020202020204" pitchFamily="34" charset="0"/>
                <a:cs typeface="Arial" panose="020B0604020202020204" pitchFamily="34" charset="0"/>
              </a:rPr>
              <a:t>neglected due to the large width of the resonance (</a:t>
            </a:r>
            <a:r>
              <a:rPr lang="ru-RU" sz="2000" dirty="0" smtClean="0">
                <a:latin typeface="Arial" panose="020B0604020202020204" pitchFamily="34" charset="0"/>
                <a:cs typeface="Arial" panose="020B0604020202020204" pitchFamily="34" charset="0"/>
              </a:rPr>
              <a:t>Г </a:t>
            </a:r>
            <a:r>
              <a:rPr lang="en-US" sz="2000" dirty="0" smtClean="0">
                <a:latin typeface="Arial" panose="020B0604020202020204" pitchFamily="34" charset="0"/>
                <a:cs typeface="Arial" panose="020B0604020202020204" pitchFamily="34" charset="0"/>
              </a:rPr>
              <a:t>≈ 2 </a:t>
            </a:r>
            <a:r>
              <a:rPr lang="en-US" sz="2000" dirty="0" err="1" smtClean="0">
                <a:latin typeface="Arial" panose="020B0604020202020204" pitchFamily="34" charset="0"/>
                <a:cs typeface="Arial" panose="020B0604020202020204" pitchFamily="34" charset="0"/>
              </a:rPr>
              <a:t>GeV</a:t>
            </a:r>
            <a:r>
              <a:rPr lang="en-US" sz="2000" dirty="0" smtClean="0">
                <a:latin typeface="Arial" panose="020B0604020202020204" pitchFamily="34" charset="0"/>
                <a:cs typeface="Arial" panose="020B0604020202020204" pitchFamily="34" charset="0"/>
              </a:rPr>
              <a:t>).</a:t>
            </a:r>
          </a:p>
          <a:p>
            <a:pPr marL="342900" indent="-342900">
              <a:buAutoNum type="arabicParenR" startAt="4"/>
            </a:pPr>
            <a:endParaRPr lang="en-US" sz="2000" dirty="0">
              <a:latin typeface="Arial" panose="020B0604020202020204" pitchFamily="34" charset="0"/>
              <a:cs typeface="Arial" panose="020B0604020202020204" pitchFamily="34" charset="0"/>
            </a:endParaRPr>
          </a:p>
          <a:p>
            <a:pPr marL="342900" indent="-342900">
              <a:buAutoNum type="arabicParenR" startAt="4"/>
            </a:pPr>
            <a:r>
              <a:rPr lang="en-US" sz="2000" dirty="0" smtClean="0">
                <a:latin typeface="Arial" panose="020B0604020202020204" pitchFamily="34" charset="0"/>
                <a:cs typeface="Arial" panose="020B0604020202020204" pitchFamily="34" charset="0"/>
              </a:rPr>
              <a:t>Our </a:t>
            </a:r>
            <a:r>
              <a:rPr lang="en-US" sz="2000" dirty="0">
                <a:latin typeface="Arial" panose="020B0604020202020204" pitchFamily="34" charset="0"/>
                <a:cs typeface="Arial" panose="020B0604020202020204" pitchFamily="34" charset="0"/>
              </a:rPr>
              <a:t>analytic-based </a:t>
            </a:r>
            <a:r>
              <a:rPr lang="en-US" sz="2000" dirty="0" smtClean="0">
                <a:latin typeface="Arial" panose="020B0604020202020204" pitchFamily="34" charset="0"/>
                <a:cs typeface="Arial" panose="020B0604020202020204" pitchFamily="34" charset="0"/>
              </a:rPr>
              <a:t>approach allows </a:t>
            </a:r>
            <a:r>
              <a:rPr lang="en-US" sz="2000" dirty="0">
                <a:latin typeface="Arial" panose="020B0604020202020204" pitchFamily="34" charset="0"/>
                <a:cs typeface="Arial" panose="020B0604020202020204" pitchFamily="34" charset="0"/>
              </a:rPr>
              <a:t>us to determine the corresponding energy loss and also the BS contribution to the diffusion rate without using beam-beam simulation codes</a:t>
            </a:r>
          </a:p>
        </p:txBody>
      </p:sp>
    </p:spTree>
    <p:extLst>
      <p:ext uri="{BB962C8B-B14F-4D97-AF65-F5344CB8AC3E}">
        <p14:creationId xmlns:p14="http://schemas.microsoft.com/office/powerpoint/2010/main" val="16900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 y="5517232"/>
            <a:ext cx="12188825" cy="719118"/>
          </a:xfrm>
          <a:prstGeom prst="rect">
            <a:avLst/>
          </a:prstGeom>
        </p:spPr>
        <p:txBody>
          <a:bodyPr vert="horz" lIns="91440" tIns="45720" rIns="91440" bIns="45720" rtlCol="0" anchor="b">
            <a:noAutofit/>
          </a:bodyPr>
          <a:lstStyle/>
          <a:p>
            <a:pPr lvl="0" algn="ctr">
              <a:lnSpc>
                <a:spcPct val="90000"/>
              </a:lnSpc>
              <a:spcBef>
                <a:spcPct val="0"/>
              </a:spcBef>
              <a:defRPr/>
            </a:pPr>
            <a:r>
              <a:rPr lang="en-US" sz="4000" b="1" dirty="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ea typeface="+mj-ea"/>
                <a:cs typeface="Arial" panose="020B0604020202020204" pitchFamily="34" charset="0"/>
              </a:rPr>
              <a:t>Thanks for your </a:t>
            </a:r>
            <a:r>
              <a:rPr lang="en-US" sz="4000" b="1" dirty="0" smtClean="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latin typeface="Arial" panose="020B0604020202020204" pitchFamily="34" charset="0"/>
                <a:ea typeface="+mj-ea"/>
                <a:cs typeface="Arial" panose="020B0604020202020204" pitchFamily="34" charset="0"/>
              </a:rPr>
              <a:t>attention.</a:t>
            </a:r>
            <a:endParaRPr kumimoji="0" lang="ru-RU" sz="4000" b="1" i="0" u="none" strike="noStrike" kern="1200" normalizeH="0" baseline="0" noProof="0" dirty="0">
              <a:ln w="31550" cmpd="sng">
                <a:no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40000" dir="5400000" algn="tl" rotWithShape="0">
                  <a:srgbClr val="000000">
                    <a:shade val="5000"/>
                    <a:satMod val="120000"/>
                    <a:alpha val="33000"/>
                  </a:srgbClr>
                </a:outerShdw>
              </a:effectLst>
              <a:uLnTx/>
              <a:uFillTx/>
              <a:latin typeface="Arial" panose="020B0604020202020204" pitchFamily="34" charset="0"/>
              <a:ea typeface="+mj-ea"/>
              <a:cs typeface="Arial" panose="020B0604020202020204" pitchFamily="34" charset="0"/>
            </a:endParaRPr>
          </a:p>
        </p:txBody>
      </p:sp>
      <p:sp>
        <p:nvSpPr>
          <p:cNvPr id="3" name="Прямоугольник 2"/>
          <p:cNvSpPr/>
          <p:nvPr/>
        </p:nvSpPr>
        <p:spPr>
          <a:xfrm>
            <a:off x="-1" y="457508"/>
            <a:ext cx="12188825" cy="523220"/>
          </a:xfrm>
          <a:prstGeom prst="rect">
            <a:avLst/>
          </a:prstGeom>
        </p:spPr>
        <p:txBody>
          <a:bodyPr wrap="square">
            <a:spAutoFit/>
          </a:bodyPr>
          <a:lstStyle/>
          <a:p>
            <a:pPr algn="ctr"/>
            <a:r>
              <a:rPr lang="en-US"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Acknowledgments</a:t>
            </a:r>
            <a:endParaRPr lang="ru-RU" sz="28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p:txBody>
      </p:sp>
      <p:sp>
        <p:nvSpPr>
          <p:cNvPr id="2" name="Прямоугольник 1"/>
          <p:cNvSpPr/>
          <p:nvPr/>
        </p:nvSpPr>
        <p:spPr>
          <a:xfrm>
            <a:off x="0" y="1412776"/>
            <a:ext cx="12188824" cy="1569660"/>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uthors </a:t>
            </a:r>
            <a:r>
              <a:rPr lang="en-US" sz="2400" dirty="0">
                <a:latin typeface="Arial" panose="020B0604020202020204" pitchFamily="34" charset="0"/>
                <a:cs typeface="Arial" panose="020B0604020202020204" pitchFamily="34" charset="0"/>
              </a:rPr>
              <a:t>thank</a:t>
            </a:r>
          </a:p>
          <a:p>
            <a:pPr algn="ctr"/>
            <a:r>
              <a:rPr lang="en-US" sz="2400" u="sng" dirty="0">
                <a:latin typeface="Arial" panose="020B0604020202020204" pitchFamily="34" charset="0"/>
                <a:cs typeface="Arial" panose="020B0604020202020204" pitchFamily="34" charset="0"/>
              </a:rPr>
              <a:t>Dmitry </a:t>
            </a:r>
            <a:r>
              <a:rPr lang="en-US" sz="2400" u="sng" dirty="0" err="1">
                <a:latin typeface="Arial" panose="020B0604020202020204" pitchFamily="34" charset="0"/>
                <a:cs typeface="Arial" panose="020B0604020202020204" pitchFamily="34" charset="0"/>
              </a:rPr>
              <a:t>Shatilov</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rPr>
              <a:t>Mikhail </a:t>
            </a:r>
            <a:r>
              <a:rPr lang="en-US" sz="2400" u="sng" dirty="0" err="1">
                <a:latin typeface="Arial" panose="020B0604020202020204" pitchFamily="34" charset="0"/>
                <a:cs typeface="Arial" panose="020B0604020202020204" pitchFamily="34" charset="0"/>
              </a:rPr>
              <a:t>Zobov</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discussions and useful </a:t>
            </a:r>
            <a:r>
              <a:rPr lang="en-US" sz="2400" dirty="0" smtClean="0">
                <a:latin typeface="Arial" panose="020B0604020202020204" pitchFamily="34" charset="0"/>
                <a:cs typeface="Arial" panose="020B0604020202020204" pitchFamily="34" charset="0"/>
              </a:rPr>
              <a:t>advice</a:t>
            </a:r>
          </a:p>
          <a:p>
            <a:pPr algn="ct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team of </a:t>
            </a:r>
            <a:r>
              <a:rPr lang="en-US" sz="2400" u="sng" dirty="0" smtClean="0">
                <a:latin typeface="Arial" panose="020B0604020202020204" pitchFamily="34" charset="0"/>
                <a:cs typeface="Arial" panose="020B0604020202020204" pitchFamily="34" charset="0"/>
              </a:rPr>
              <a:t>Chinese</a:t>
            </a:r>
            <a:r>
              <a:rPr lang="ru-RU" sz="2400" u="sng" dirty="0" smtClean="0">
                <a:latin typeface="Arial" panose="020B0604020202020204" pitchFamily="34" charset="0"/>
                <a:cs typeface="Arial" panose="020B0604020202020204" pitchFamily="34" charset="0"/>
              </a:rPr>
              <a:t> </a:t>
            </a:r>
            <a:r>
              <a:rPr lang="en-US" sz="2400" u="sng" dirty="0" smtClean="0">
                <a:latin typeface="Arial" panose="020B0604020202020204" pitchFamily="34" charset="0"/>
                <a:cs typeface="Arial" panose="020B0604020202020204" pitchFamily="34" charset="0"/>
              </a:rPr>
              <a:t>colleagues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the assistance provided</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781" y="620688"/>
            <a:ext cx="11377264" cy="5724644"/>
          </a:xfrm>
          <a:prstGeom prst="rect">
            <a:avLst/>
          </a:prstGeom>
          <a:noFill/>
        </p:spPr>
        <p:txBody>
          <a:bodyPr wrap="square" rtlCol="0">
            <a:spAutoFit/>
          </a:bodyPr>
          <a:lstStyle/>
          <a:p>
            <a:r>
              <a:rPr lang="en-US"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Motivation</a:t>
            </a:r>
            <a:r>
              <a:rPr 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r>
              <a:rPr lang="en-US" sz="2200" dirty="0">
                <a:solidFill>
                  <a:srgbClr val="2205F5"/>
                </a:solidFill>
                <a:latin typeface="Arial" panose="020B0604020202020204" pitchFamily="34" charset="0"/>
                <a:cs typeface="Arial" panose="020B0604020202020204" pitchFamily="34" charset="0"/>
              </a:rPr>
              <a:t>It is planned to carry out </a:t>
            </a:r>
            <a:r>
              <a:rPr lang="en-US" sz="2200" dirty="0" smtClean="0">
                <a:solidFill>
                  <a:srgbClr val="2205F5"/>
                </a:solidFill>
                <a:latin typeface="Arial" panose="020B0604020202020204" pitchFamily="34" charset="0"/>
                <a:cs typeface="Arial" panose="020B0604020202020204" pitchFamily="34" charset="0"/>
              </a:rPr>
              <a:t>at CEPC the precision mass </a:t>
            </a:r>
            <a:r>
              <a:rPr lang="en-US" sz="2200" dirty="0">
                <a:solidFill>
                  <a:srgbClr val="2205F5"/>
                </a:solidFill>
                <a:latin typeface="Arial" panose="020B0604020202020204" pitchFamily="34" charset="0"/>
                <a:cs typeface="Arial" panose="020B0604020202020204" pitchFamily="34" charset="0"/>
              </a:rPr>
              <a:t>measurement experiments </a:t>
            </a:r>
            <a:r>
              <a:rPr lang="en-US" sz="2200" dirty="0" smtClean="0">
                <a:solidFill>
                  <a:srgbClr val="2205F5"/>
                </a:solidFill>
                <a:latin typeface="Arial" panose="020B0604020202020204" pitchFamily="34" charset="0"/>
                <a:cs typeface="Arial" panose="020B0604020202020204" pitchFamily="34" charset="0"/>
              </a:rPr>
              <a:t>at 45.5 </a:t>
            </a:r>
            <a:r>
              <a:rPr lang="en-US" sz="2200" dirty="0">
                <a:solidFill>
                  <a:srgbClr val="2205F5"/>
                </a:solidFill>
                <a:latin typeface="Arial" panose="020B0604020202020204" pitchFamily="34" charset="0"/>
                <a:cs typeface="Arial" panose="020B0604020202020204" pitchFamily="34" charset="0"/>
              </a:rPr>
              <a:t>and 80 </a:t>
            </a:r>
            <a:r>
              <a:rPr lang="en-US" sz="2200" dirty="0" err="1" smtClean="0">
                <a:solidFill>
                  <a:srgbClr val="2205F5"/>
                </a:solidFill>
                <a:latin typeface="Arial" panose="020B0604020202020204" pitchFamily="34" charset="0"/>
                <a:cs typeface="Arial" panose="020B0604020202020204" pitchFamily="34" charset="0"/>
              </a:rPr>
              <a:t>GeV</a:t>
            </a:r>
            <a:r>
              <a:rPr lang="en-US" sz="2200" dirty="0" smtClean="0">
                <a:solidFill>
                  <a:srgbClr val="2205F5"/>
                </a:solidFill>
                <a:latin typeface="Arial" panose="020B0604020202020204" pitchFamily="34" charset="0"/>
                <a:cs typeface="Arial" panose="020B0604020202020204" pitchFamily="34" charset="0"/>
              </a:rPr>
              <a:t> with an accuracy of 10</a:t>
            </a:r>
            <a:r>
              <a:rPr lang="en-US" sz="2200" baseline="30000" dirty="0" smtClean="0">
                <a:solidFill>
                  <a:srgbClr val="2205F5"/>
                </a:solidFill>
                <a:latin typeface="Arial" panose="020B0604020202020204" pitchFamily="34" charset="0"/>
                <a:cs typeface="Arial" panose="020B0604020202020204" pitchFamily="34" charset="0"/>
              </a:rPr>
              <a:t>-6</a:t>
            </a:r>
            <a:r>
              <a:rPr lang="en-US" sz="2200" dirty="0" smtClean="0">
                <a:solidFill>
                  <a:srgbClr val="2205F5"/>
                </a:solidFill>
                <a:latin typeface="Arial" panose="020B0604020202020204" pitchFamily="34" charset="0"/>
                <a:cs typeface="Arial" panose="020B0604020202020204" pitchFamily="34" charset="0"/>
              </a:rPr>
              <a:t>.  With this aim, the resonant depolarization technique (RD) will be applied to measure the particle energy averaged over turns with the same accuracy.</a:t>
            </a:r>
            <a:r>
              <a:rPr lang="en-US" sz="2200" dirty="0" smtClean="0">
                <a:solidFill>
                  <a:srgbClr val="000099"/>
                </a:solidFill>
                <a:latin typeface="Arial" panose="020B0604020202020204" pitchFamily="34" charset="0"/>
                <a:cs typeface="Arial" panose="020B0604020202020204" pitchFamily="34" charset="0"/>
              </a:rPr>
              <a:t> </a:t>
            </a:r>
            <a:r>
              <a:rPr lang="en-US" sz="2200" dirty="0" smtClean="0">
                <a:solidFill>
                  <a:srgbClr val="2205F5"/>
                </a:solidFill>
                <a:latin typeface="Arial" panose="020B0604020202020204" pitchFamily="34" charset="0"/>
                <a:cs typeface="Arial" panose="020B0604020202020204" pitchFamily="34" charset="0"/>
              </a:rPr>
              <a:t>Various </a:t>
            </a:r>
            <a:r>
              <a:rPr lang="en-US" sz="2200" dirty="0">
                <a:solidFill>
                  <a:srgbClr val="2205F5"/>
                </a:solidFill>
                <a:latin typeface="Arial" panose="020B0604020202020204" pitchFamily="34" charset="0"/>
                <a:cs typeface="Arial" panose="020B0604020202020204" pitchFamily="34" charset="0"/>
              </a:rPr>
              <a:t>factors will contribute to the error of such experiments. Among them, we can distinguish those that determine the energy </a:t>
            </a:r>
            <a:r>
              <a:rPr lang="en-US" sz="2200" dirty="0" smtClean="0">
                <a:solidFill>
                  <a:srgbClr val="2205F5"/>
                </a:solidFill>
                <a:latin typeface="Arial" panose="020B0604020202020204" pitchFamily="34" charset="0"/>
                <a:cs typeface="Arial" panose="020B0604020202020204" pitchFamily="34" charset="0"/>
              </a:rPr>
              <a:t>losses </a:t>
            </a:r>
            <a:r>
              <a:rPr lang="en-US" sz="2200" dirty="0">
                <a:solidFill>
                  <a:srgbClr val="2205F5"/>
                </a:solidFill>
                <a:latin typeface="Arial" panose="020B0604020202020204" pitchFamily="34" charset="0"/>
                <a:cs typeface="Arial" panose="020B0604020202020204" pitchFamily="34" charset="0"/>
              </a:rPr>
              <a:t>by particles during motion in the accelerator ring and in </a:t>
            </a:r>
            <a:r>
              <a:rPr lang="en-US" sz="2200" dirty="0" smtClean="0">
                <a:solidFill>
                  <a:srgbClr val="2205F5"/>
                </a:solidFill>
                <a:latin typeface="Arial" panose="020B0604020202020204" pitchFamily="34" charset="0"/>
                <a:cs typeface="Arial" panose="020B0604020202020204" pitchFamily="34" charset="0"/>
              </a:rPr>
              <a:t>collisions with counter </a:t>
            </a:r>
            <a:r>
              <a:rPr lang="en-US" sz="2200" dirty="0">
                <a:solidFill>
                  <a:srgbClr val="2205F5"/>
                </a:solidFill>
                <a:latin typeface="Arial" panose="020B0604020202020204" pitchFamily="34" charset="0"/>
                <a:cs typeface="Arial" panose="020B0604020202020204" pitchFamily="34" charset="0"/>
              </a:rPr>
              <a:t>beam. </a:t>
            </a:r>
            <a:endParaRPr lang="en-US" sz="2200" dirty="0" smtClean="0">
              <a:solidFill>
                <a:srgbClr val="2205F5"/>
              </a:solidFill>
              <a:latin typeface="Arial" panose="020B0604020202020204" pitchFamily="34" charset="0"/>
              <a:cs typeface="Arial" panose="020B0604020202020204" pitchFamily="34" charset="0"/>
            </a:endParaRPr>
          </a:p>
          <a:p>
            <a:endParaRPr lang="en-US" sz="2200" dirty="0" smtClean="0">
              <a:solidFill>
                <a:srgbClr val="2205F5"/>
              </a:solidFill>
              <a:latin typeface="Arial" panose="020B0604020202020204" pitchFamily="34" charset="0"/>
              <a:cs typeface="Arial" panose="020B0604020202020204" pitchFamily="34" charset="0"/>
            </a:endParaRPr>
          </a:p>
          <a:p>
            <a:r>
              <a:rPr lang="en-US" sz="2200" dirty="0" smtClean="0">
                <a:solidFill>
                  <a:srgbClr val="FF0000"/>
                </a:solidFill>
                <a:latin typeface="Arial" panose="020B0604020202020204" pitchFamily="34" charset="0"/>
                <a:cs typeface="Arial" panose="020B0604020202020204" pitchFamily="34" charset="0"/>
              </a:rPr>
              <a:t>The </a:t>
            </a:r>
            <a:r>
              <a:rPr lang="en-US" sz="2200" dirty="0">
                <a:solidFill>
                  <a:srgbClr val="FF0000"/>
                </a:solidFill>
                <a:latin typeface="Arial" panose="020B0604020202020204" pitchFamily="34" charset="0"/>
                <a:cs typeface="Arial" panose="020B0604020202020204" pitchFamily="34" charset="0"/>
              </a:rPr>
              <a:t>items under study:</a:t>
            </a:r>
            <a:endParaRPr lang="en-US" sz="2200" dirty="0" smtClean="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solidFill>
                  <a:srgbClr val="2205F5"/>
                </a:solidFill>
                <a:latin typeface="Arial" panose="020B0604020202020204" pitchFamily="34" charset="0"/>
                <a:cs typeface="Arial" panose="020B0604020202020204" pitchFamily="34" charset="0"/>
              </a:rPr>
              <a:t>Due </a:t>
            </a:r>
            <a:r>
              <a:rPr lang="en-US" sz="2200" dirty="0">
                <a:solidFill>
                  <a:srgbClr val="2205F5"/>
                </a:solidFill>
                <a:latin typeface="Arial" panose="020B0604020202020204" pitchFamily="34" charset="0"/>
                <a:cs typeface="Arial" panose="020B0604020202020204" pitchFamily="34" charset="0"/>
              </a:rPr>
              <a:t>to the </a:t>
            </a:r>
            <a:r>
              <a:rPr lang="en-US" sz="2200" dirty="0" smtClean="0">
                <a:solidFill>
                  <a:srgbClr val="2205F5"/>
                </a:solidFill>
                <a:latin typeface="Arial" panose="020B0604020202020204" pitchFamily="34" charset="0"/>
                <a:cs typeface="Arial" panose="020B0604020202020204" pitchFamily="34" charset="0"/>
              </a:rPr>
              <a:t>distributed energy </a:t>
            </a:r>
            <a:r>
              <a:rPr lang="en-US" sz="2200" dirty="0">
                <a:solidFill>
                  <a:srgbClr val="2205F5"/>
                </a:solidFill>
                <a:latin typeface="Arial" panose="020B0604020202020204" pitchFamily="34" charset="0"/>
                <a:cs typeface="Arial" panose="020B0604020202020204" pitchFamily="34" charset="0"/>
              </a:rPr>
              <a:t>losses, the local particle energy at </a:t>
            </a:r>
            <a:r>
              <a:rPr lang="en-US" sz="2200" dirty="0" smtClean="0">
                <a:solidFill>
                  <a:srgbClr val="2205F5"/>
                </a:solidFill>
                <a:latin typeface="Arial" panose="020B0604020202020204" pitchFamily="34" charset="0"/>
                <a:cs typeface="Arial" panose="020B0604020202020204" pitchFamily="34" charset="0"/>
              </a:rPr>
              <a:t>IPs </a:t>
            </a:r>
            <a:r>
              <a:rPr lang="en-US" sz="2200" dirty="0">
                <a:solidFill>
                  <a:srgbClr val="2205F5"/>
                </a:solidFill>
                <a:latin typeface="Arial" panose="020B0604020202020204" pitchFamily="34" charset="0"/>
                <a:cs typeface="Arial" panose="020B0604020202020204" pitchFamily="34" charset="0"/>
              </a:rPr>
              <a:t>may differ from that measured by </a:t>
            </a:r>
            <a:r>
              <a:rPr lang="en-US" sz="2200" dirty="0" smtClean="0">
                <a:solidFill>
                  <a:srgbClr val="2205F5"/>
                </a:solidFill>
                <a:latin typeface="Arial" panose="020B0604020202020204" pitchFamily="34" charset="0"/>
                <a:cs typeface="Arial" panose="020B0604020202020204" pitchFamily="34" charset="0"/>
              </a:rPr>
              <a:t>RD. </a:t>
            </a:r>
          </a:p>
          <a:p>
            <a:pPr marL="342900" indent="-342900">
              <a:buFont typeface="Arial" panose="020B0604020202020204" pitchFamily="34" charset="0"/>
              <a:buChar char="•"/>
            </a:pPr>
            <a:r>
              <a:rPr lang="en-US" sz="2200" dirty="0">
                <a:solidFill>
                  <a:srgbClr val="2205F5"/>
                </a:solidFill>
                <a:latin typeface="Arial" panose="020B0604020202020204" pitchFamily="34" charset="0"/>
                <a:cs typeface="Arial" panose="020B0604020202020204" pitchFamily="34" charset="0"/>
              </a:rPr>
              <a:t>Mass measurement error related to the center-of-mass energy shift and spread, depending on the energy loss through the equilibrium parameters of the beams</a:t>
            </a:r>
          </a:p>
          <a:p>
            <a:endParaRPr lang="en-US" sz="2000" dirty="0">
              <a:solidFill>
                <a:srgbClr val="000099"/>
              </a:solidFill>
              <a:latin typeface="Comic Sans MS" panose="030F0702030302020204" pitchFamily="66" charset="0"/>
            </a:endParaRPr>
          </a:p>
          <a:p>
            <a:endParaRPr lang="en-US" sz="2000" dirty="0" smtClean="0">
              <a:solidFill>
                <a:srgbClr val="000099"/>
              </a:solidFill>
              <a:latin typeface="Comic Sans MS" panose="030F0702030302020204" pitchFamily="66" charset="0"/>
            </a:endParaRPr>
          </a:p>
          <a:p>
            <a:endParaRPr lang="en-US" sz="2000" dirty="0">
              <a:solidFill>
                <a:srgbClr val="000099"/>
              </a:solidFill>
              <a:latin typeface="Comic Sans MS" panose="030F0702030302020204" pitchFamily="66" charset="0"/>
            </a:endParaRPr>
          </a:p>
        </p:txBody>
      </p:sp>
    </p:spTree>
    <p:extLst>
      <p:ext uri="{BB962C8B-B14F-4D97-AF65-F5344CB8AC3E}">
        <p14:creationId xmlns:p14="http://schemas.microsoft.com/office/powerpoint/2010/main" val="111561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 y="99204"/>
                <a:ext cx="12188825" cy="4985980"/>
              </a:xfrm>
              <a:prstGeom prst="rect">
                <a:avLst/>
              </a:prstGeom>
              <a:noFill/>
            </p:spPr>
            <p:txBody>
              <a:bodyPr wrap="square" rtlCol="0">
                <a:spAutoFit/>
              </a:bodyPr>
              <a:lstStyle/>
              <a:p>
                <a:pPr algn="ctr"/>
                <a:r>
                  <a:rPr lang="en-US"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  Azimuthal </a:t>
                </a:r>
                <a:r>
                  <a:rPr lang="en-US"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dependence of </a:t>
                </a:r>
                <a:r>
                  <a:rPr lang="en-US"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energy</a:t>
                </a:r>
                <a:endParaRPr 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a:p>
                <a:r>
                  <a:rPr lang="en-US" dirty="0" smtClean="0">
                    <a:solidFill>
                      <a:srgbClr val="000099"/>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14:m>
                  <m:oMath xmlns:m="http://schemas.openxmlformats.org/officeDocument/2006/math">
                    <m:r>
                      <a:rPr lang="en-US" b="1" i="1" smtClean="0">
                        <a:solidFill>
                          <a:srgbClr val="C00000"/>
                        </a:solidFill>
                        <a:latin typeface="Cambria Math"/>
                      </a:rPr>
                      <m:t>𝑬</m:t>
                    </m:r>
                    <m:d>
                      <m:dPr>
                        <m:ctrlPr>
                          <a:rPr lang="en-US" b="1" i="1" smtClean="0">
                            <a:solidFill>
                              <a:srgbClr val="C00000"/>
                            </a:solidFill>
                            <a:latin typeface="Cambria Math"/>
                          </a:rPr>
                        </m:ctrlPr>
                      </m:dPr>
                      <m:e>
                        <m:r>
                          <a:rPr lang="en-US" b="1" i="1" smtClean="0">
                            <a:solidFill>
                              <a:srgbClr val="C00000"/>
                            </a:solidFill>
                            <a:latin typeface="Cambria Math"/>
                            <a:ea typeface="Cambria Math"/>
                          </a:rPr>
                          <m:t>𝜽</m:t>
                        </m:r>
                      </m:e>
                    </m:d>
                    <m:r>
                      <a:rPr lang="en-US" b="1" i="1" smtClean="0">
                        <a:solidFill>
                          <a:srgbClr val="C00000"/>
                        </a:solidFill>
                        <a:latin typeface="Cambria Math"/>
                      </a:rPr>
                      <m:t>=</m:t>
                    </m:r>
                    <m:sSub>
                      <m:sSubPr>
                        <m:ctrlPr>
                          <a:rPr lang="en-US" b="1" i="1" smtClean="0">
                            <a:solidFill>
                              <a:srgbClr val="C00000"/>
                            </a:solidFill>
                            <a:latin typeface="Cambria Math"/>
                          </a:rPr>
                        </m:ctrlPr>
                      </m:sSubPr>
                      <m:e>
                        <m:r>
                          <a:rPr lang="en-US" b="1" i="1" smtClean="0">
                            <a:solidFill>
                              <a:srgbClr val="C00000"/>
                            </a:solidFill>
                            <a:latin typeface="Cambria Math"/>
                          </a:rPr>
                          <m:t>𝑬</m:t>
                        </m:r>
                      </m:e>
                      <m:sub>
                        <m:r>
                          <a:rPr lang="en-US" b="1" i="1" smtClean="0">
                            <a:solidFill>
                              <a:srgbClr val="C00000"/>
                            </a:solidFill>
                            <a:latin typeface="Cambria Math"/>
                          </a:rPr>
                          <m:t>𝟎</m:t>
                        </m:r>
                      </m:sub>
                    </m:sSub>
                    <m:d>
                      <m:dPr>
                        <m:begChr m:val="["/>
                        <m:endChr m:val="]"/>
                        <m:ctrlPr>
                          <a:rPr lang="en-US" b="1" i="1" smtClean="0">
                            <a:solidFill>
                              <a:srgbClr val="C00000"/>
                            </a:solidFill>
                            <a:latin typeface="Cambria Math"/>
                          </a:rPr>
                        </m:ctrlPr>
                      </m:dPr>
                      <m:e>
                        <m:r>
                          <a:rPr lang="en-US" b="1" i="1" smtClean="0">
                            <a:solidFill>
                              <a:srgbClr val="C00000"/>
                            </a:solidFill>
                            <a:latin typeface="Cambria Math"/>
                          </a:rPr>
                          <m:t>𝟏</m:t>
                        </m:r>
                        <m:r>
                          <a:rPr lang="en-US" b="1" i="1" smtClean="0">
                            <a:solidFill>
                              <a:srgbClr val="C00000"/>
                            </a:solidFill>
                            <a:latin typeface="Cambria Math"/>
                          </a:rPr>
                          <m:t>+</m:t>
                        </m:r>
                        <m:r>
                          <a:rPr lang="en-US" b="1" i="1" smtClean="0">
                            <a:solidFill>
                              <a:srgbClr val="C00000"/>
                            </a:solidFill>
                            <a:latin typeface="Cambria Math"/>
                          </a:rPr>
                          <m:t>𝒇</m:t>
                        </m:r>
                        <m:d>
                          <m:dPr>
                            <m:ctrlPr>
                              <a:rPr lang="en-US" b="1" i="1" smtClean="0">
                                <a:solidFill>
                                  <a:srgbClr val="C00000"/>
                                </a:solidFill>
                                <a:latin typeface="Cambria Math"/>
                              </a:rPr>
                            </m:ctrlPr>
                          </m:dPr>
                          <m:e>
                            <m:r>
                              <a:rPr lang="en-US" b="1" i="1" smtClean="0">
                                <a:solidFill>
                                  <a:srgbClr val="C00000"/>
                                </a:solidFill>
                                <a:latin typeface="Cambria Math"/>
                                <a:ea typeface="Cambria Math"/>
                              </a:rPr>
                              <m:t>𝜽</m:t>
                            </m:r>
                          </m:e>
                        </m:d>
                        <m:r>
                          <a:rPr lang="en-US" b="1" i="1" smtClean="0">
                            <a:solidFill>
                              <a:srgbClr val="C00000"/>
                            </a:solidFill>
                            <a:latin typeface="Cambria Math"/>
                          </a:rPr>
                          <m:t>+</m:t>
                        </m:r>
                        <m:r>
                          <a:rPr lang="en-US" b="1" i="1" smtClean="0">
                            <a:solidFill>
                              <a:srgbClr val="C00000"/>
                            </a:solidFill>
                            <a:latin typeface="Cambria Math"/>
                            <a:ea typeface="Cambria Math"/>
                          </a:rPr>
                          <m:t>𝝁</m:t>
                        </m:r>
                      </m:e>
                    </m:d>
                  </m:oMath>
                </a14:m>
                <a:r>
                  <a:rPr lang="en-US" dirty="0" smtClean="0">
                    <a:solidFill>
                      <a:srgbClr val="000099"/>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the </a:t>
                </a: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zimuthal </a:t>
                </a:r>
                <a:r>
                  <a:rPr lang="en-US" dirty="0">
                    <a:latin typeface="Arial" panose="020B0604020202020204" pitchFamily="34" charset="0"/>
                    <a:cs typeface="Arial" panose="020B0604020202020204" pitchFamily="34" charset="0"/>
                  </a:rPr>
                  <a:t>dependence of energy (</a:t>
                </a:r>
                <a:r>
                  <a:rPr lang="ru-RU"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E</a:t>
                </a:r>
                <a:r>
                  <a:rPr lang="en-US" i="1" baseline="-25000" dirty="0" smtClean="0">
                    <a:latin typeface="Arial" panose="020B0604020202020204" pitchFamily="34" charset="0"/>
                    <a:cs typeface="Arial" panose="020B0604020202020204" pitchFamily="34" charset="0"/>
                  </a:rPr>
                  <a:t>0</a:t>
                </a:r>
                <a:r>
                  <a:rPr lang="en-US" dirty="0" smtClean="0">
                    <a:latin typeface="Arial" panose="020B0604020202020204" pitchFamily="34" charset="0"/>
                    <a:cs typeface="Arial" panose="020B0604020202020204" pitchFamily="34" charset="0"/>
                  </a:rPr>
                  <a:t> is the energy </a:t>
                </a:r>
                <a:r>
                  <a:rPr lang="en-US" dirty="0">
                    <a:latin typeface="Arial" panose="020B0604020202020204" pitchFamily="34" charset="0"/>
                    <a:cs typeface="Arial" panose="020B0604020202020204" pitchFamily="34" charset="0"/>
                  </a:rPr>
                  <a:t>without losses</a:t>
                </a:r>
                <a:r>
                  <a:rPr lang="en-US"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smtClean="0">
                    <a:solidFill>
                      <a:srgbClr val="C00000"/>
                    </a:solidFill>
                    <a:latin typeface="Arial" panose="020B0604020202020204" pitchFamily="34" charset="0"/>
                    <a:cs typeface="Arial" panose="020B0604020202020204" pitchFamily="34" charset="0"/>
                  </a:rPr>
                  <a:t>–</a:t>
                </a:r>
                <a:r>
                  <a:rPr lang="en-US" dirty="0">
                    <a:solidFill>
                      <a:srgbClr val="C00000"/>
                    </a:solidFill>
                    <a:latin typeface="Arial" panose="020B0604020202020204" pitchFamily="34" charset="0"/>
                    <a:cs typeface="Arial" panose="020B0604020202020204" pitchFamily="34" charset="0"/>
                  </a:rPr>
                  <a:t>U/2 ≤ </a:t>
                </a:r>
                <a:r>
                  <a:rPr lang="en-US" i="1" dirty="0">
                    <a:solidFill>
                      <a:srgbClr val="C00000"/>
                    </a:solidFill>
                    <a:latin typeface="Arial" panose="020B0604020202020204" pitchFamily="34" charset="0"/>
                    <a:cs typeface="Arial" panose="020B0604020202020204" pitchFamily="34" charset="0"/>
                  </a:rPr>
                  <a:t>f(</a:t>
                </a:r>
                <a:r>
                  <a:rPr lang="el-GR" i="1" dirty="0">
                    <a:solidFill>
                      <a:srgbClr val="C00000"/>
                    </a:solidFill>
                    <a:latin typeface="Arial" panose="020B0604020202020204" pitchFamily="34" charset="0"/>
                    <a:cs typeface="Arial" panose="020B0604020202020204" pitchFamily="34" charset="0"/>
                  </a:rPr>
                  <a:t>θ</a:t>
                </a:r>
                <a:r>
                  <a:rPr lang="en-US" i="1"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 U/2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normalized function describing the azimuthal distribution of losses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the total loss per turn</a:t>
                </a:r>
                <a:r>
                  <a:rPr lang="en-US"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shift </a:t>
                </a:r>
                <a:r>
                  <a:rPr lang="en-US" dirty="0">
                    <a:latin typeface="Arial" panose="020B0604020202020204" pitchFamily="34" charset="0"/>
                    <a:cs typeface="Arial" panose="020B0604020202020204" pitchFamily="34" charset="0"/>
                  </a:rPr>
                  <a:t>due to Saw-Tooth orbit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(K</a:t>
                </a:r>
                <a:r>
                  <a:rPr lang="ru-RU"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curvature; </a:t>
                </a:r>
                <a:r>
                  <a:rPr lang="el-GR" dirty="0" smtClean="0">
                    <a:latin typeface="Arial" panose="020B0604020202020204" pitchFamily="34" charset="0"/>
                    <a:cs typeface="Arial" panose="020B0604020202020204" pitchFamily="34" charset="0"/>
                  </a:rPr>
                  <a:t>η</a:t>
                </a:r>
                <a:r>
                  <a:rPr lang="en-US" baseline="-25000" dirty="0" smtClean="0">
                    <a:latin typeface="Arial" panose="020B0604020202020204" pitchFamily="34" charset="0"/>
                    <a:cs typeface="Arial" panose="020B0604020202020204" pitchFamily="34" charset="0"/>
                  </a:rPr>
                  <a:t>x</a:t>
                </a:r>
                <a:r>
                  <a:rPr lang="en-US" dirty="0" smtClean="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dispersion</a:t>
                </a:r>
                <a:r>
                  <a:rPr lang="en-US"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Difference </a:t>
                </a:r>
                <a:r>
                  <a:rPr lang="en-US" dirty="0">
                    <a:latin typeface="Arial" panose="020B0604020202020204" pitchFamily="34" charset="0"/>
                    <a:cs typeface="Arial" panose="020B0604020202020204" pitchFamily="34" charset="0"/>
                  </a:rPr>
                  <a:t>between </a:t>
                </a:r>
                <a:r>
                  <a:rPr lang="en-US" dirty="0" smtClean="0">
                    <a:latin typeface="Arial" panose="020B0604020202020204" pitchFamily="34" charset="0"/>
                    <a:cs typeface="Arial" panose="020B0604020202020204" pitchFamily="34" charset="0"/>
                  </a:rPr>
                  <a:t>local </a:t>
                </a:r>
                <a:r>
                  <a:rPr lang="en-US" i="1" dirty="0" smtClean="0">
                    <a:latin typeface="Arial" panose="020B0604020202020204" pitchFamily="34" charset="0"/>
                    <a:cs typeface="Arial" panose="020B0604020202020204" pitchFamily="34" charset="0"/>
                  </a:rPr>
                  <a:t>E(</a:t>
                </a:r>
                <a:r>
                  <a:rPr lang="el-GR" i="1" dirty="0" smtClean="0">
                    <a:latin typeface="Arial" panose="020B0604020202020204" pitchFamily="34" charset="0"/>
                    <a:cs typeface="Arial" panose="020B0604020202020204" pitchFamily="34" charset="0"/>
                  </a:rPr>
                  <a:t>θ</a:t>
                </a:r>
                <a:r>
                  <a:rPr lang="en-US" i="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average energy: </a:t>
                </a:r>
                <a:endParaRPr lang="en-US" dirty="0" smtClean="0">
                  <a:solidFill>
                    <a:srgbClr val="000099"/>
                  </a:solidFill>
                  <a:latin typeface="Arial" panose="020B0604020202020204" pitchFamily="34" charset="0"/>
                  <a:cs typeface="Arial" panose="020B0604020202020204" pitchFamily="34" charset="0"/>
                </a:endParaRPr>
              </a:p>
              <a:p>
                <a:r>
                  <a:rPr lang="en-US" dirty="0" smtClean="0">
                    <a:solidFill>
                      <a:srgbClr val="000099"/>
                    </a:solidFill>
                    <a:latin typeface="Arial" panose="020B0604020202020204" pitchFamily="34" charset="0"/>
                    <a:cs typeface="Arial" panose="020B0604020202020204" pitchFamily="34" charset="0"/>
                  </a:rPr>
                  <a:t>   </a:t>
                </a:r>
                <a:endParaRPr lang="ru-RU" dirty="0" smtClean="0">
                  <a:solidFill>
                    <a:srgbClr val="000099"/>
                  </a:solidFill>
                  <a:latin typeface="Arial" panose="020B0604020202020204" pitchFamily="34" charset="0"/>
                  <a:cs typeface="Arial" panose="020B0604020202020204" pitchFamily="34" charset="0"/>
                </a:endParaRPr>
              </a:p>
              <a:p>
                <a:r>
                  <a:rPr lang="ru-RU" dirty="0">
                    <a:solidFill>
                      <a:srgbClr val="000099"/>
                    </a:solidFill>
                    <a:latin typeface="Arial" panose="020B0604020202020204" pitchFamily="34" charset="0"/>
                    <a:cs typeface="Arial" panose="020B0604020202020204" pitchFamily="34" charset="0"/>
                  </a:rPr>
                  <a:t> </a:t>
                </a:r>
                <a:r>
                  <a:rPr lang="ru-RU" dirty="0" smtClean="0">
                    <a:solidFill>
                      <a:srgbClr val="000099"/>
                    </a:solidFill>
                    <a:latin typeface="Arial" panose="020B0604020202020204" pitchFamily="34" charset="0"/>
                    <a:cs typeface="Arial" panose="020B0604020202020204" pitchFamily="34" charset="0"/>
                  </a:rPr>
                  <a:t>  </a:t>
                </a:r>
                <a:r>
                  <a:rPr lang="en-US" dirty="0" smtClean="0">
                    <a:solidFill>
                      <a:srgbClr val="000099"/>
                    </a:solidFill>
                    <a:latin typeface="Arial" panose="020B0604020202020204" pitchFamily="34" charset="0"/>
                    <a:cs typeface="Arial" panose="020B0604020202020204" pitchFamily="34" charset="0"/>
                  </a:rPr>
                  <a:t>Spin precession frequency (</a:t>
                </a:r>
                <a:r>
                  <a:rPr lang="el-GR" dirty="0" smtClean="0">
                    <a:solidFill>
                      <a:srgbClr val="000099"/>
                    </a:solidFill>
                    <a:latin typeface="Arial" panose="020B0604020202020204" pitchFamily="34" charset="0"/>
                    <a:cs typeface="Arial" panose="020B0604020202020204" pitchFamily="34" charset="0"/>
                  </a:rPr>
                  <a:t>Ω</a:t>
                </a:r>
                <a:r>
                  <a:rPr lang="en-US" baseline="-25000" dirty="0" err="1" smtClean="0">
                    <a:solidFill>
                      <a:srgbClr val="000099"/>
                    </a:solidFill>
                    <a:latin typeface="Arial" panose="020B0604020202020204" pitchFamily="34" charset="0"/>
                    <a:cs typeface="Arial" panose="020B0604020202020204" pitchFamily="34" charset="0"/>
                  </a:rPr>
                  <a:t>sp</a:t>
                </a:r>
                <a:r>
                  <a:rPr lang="en-US" dirty="0" smtClean="0">
                    <a:solidFill>
                      <a:srgbClr val="000099"/>
                    </a:solidFill>
                    <a:latin typeface="Arial" panose="020B0604020202020204" pitchFamily="34" charset="0"/>
                    <a:cs typeface="Arial" panose="020B0604020202020204" pitchFamily="34" charset="0"/>
                  </a:rPr>
                  <a:t>) measured with RD technique (</a:t>
                </a:r>
                <a:r>
                  <a:rPr lang="el-GR" dirty="0" smtClean="0">
                    <a:solidFill>
                      <a:srgbClr val="000099"/>
                    </a:solidFill>
                    <a:latin typeface="Arial" panose="020B0604020202020204" pitchFamily="34" charset="0"/>
                    <a:cs typeface="Arial" panose="020B0604020202020204" pitchFamily="34" charset="0"/>
                  </a:rPr>
                  <a:t>Ω</a:t>
                </a:r>
                <a:r>
                  <a:rPr lang="en-US" baseline="-25000" dirty="0" smtClean="0">
                    <a:solidFill>
                      <a:srgbClr val="000099"/>
                    </a:solidFill>
                    <a:latin typeface="Arial" panose="020B0604020202020204" pitchFamily="34" charset="0"/>
                    <a:cs typeface="Arial" panose="020B0604020202020204" pitchFamily="34" charset="0"/>
                  </a:rPr>
                  <a:t>0 </a:t>
                </a:r>
                <a:r>
                  <a:rPr lang="en-US" dirty="0" smtClean="0">
                    <a:solidFill>
                      <a:srgbClr val="000099"/>
                    </a:solidFill>
                    <a:latin typeface="Arial" panose="020B0604020202020204" pitchFamily="34" charset="0"/>
                    <a:cs typeface="Arial" panose="020B0604020202020204" pitchFamily="34" charset="0"/>
                  </a:rPr>
                  <a:t>- angular revolution frequency)</a:t>
                </a:r>
                <a:r>
                  <a:rPr lang="en-US" b="1" dirty="0" smtClean="0">
                    <a:solidFill>
                      <a:srgbClr val="FF0000"/>
                    </a:solidFill>
                    <a:latin typeface="Arial" panose="020B0604020202020204" pitchFamily="34" charset="0"/>
                    <a:cs typeface="Arial" panose="020B0604020202020204" pitchFamily="34" charset="0"/>
                  </a:rPr>
                  <a:t/>
                </a:r>
                <a:br>
                  <a:rPr lang="en-US" b="1" dirty="0" smtClean="0">
                    <a:solidFill>
                      <a:srgbClr val="FF0000"/>
                    </a:solidFill>
                    <a:latin typeface="Arial" panose="020B0604020202020204" pitchFamily="34" charset="0"/>
                    <a:cs typeface="Arial" panose="020B0604020202020204" pitchFamily="34" charset="0"/>
                  </a:rPr>
                </a:br>
                <a:endParaRPr lang="en-US" b="1" dirty="0" smtClean="0">
                  <a:solidFill>
                    <a:srgbClr val="FF0000"/>
                  </a:solidFill>
                  <a:latin typeface="Arial" panose="020B0604020202020204" pitchFamily="34" charset="0"/>
                  <a:cs typeface="Arial" panose="020B0604020202020204" pitchFamily="34" charset="0"/>
                </a:endParaRPr>
              </a:p>
              <a:p>
                <a:pPr algn="ctr"/>
                <a:endParaRPr lang="en-US" b="1" dirty="0" smtClean="0">
                  <a:solidFill>
                    <a:srgbClr val="FF0000"/>
                  </a:solidFill>
                  <a:latin typeface="Arial" panose="020B0604020202020204" pitchFamily="34" charset="0"/>
                  <a:cs typeface="Arial" panose="020B0604020202020204" pitchFamily="34" charset="0"/>
                </a:endParaRPr>
              </a:p>
              <a:p>
                <a:pPr algn="ctr"/>
                <a:endParaRPr lang="en-US" b="1" dirty="0">
                  <a:solidFill>
                    <a:srgbClr val="FF0000"/>
                  </a:solidFill>
                  <a:latin typeface="Arial" panose="020B0604020202020204" pitchFamily="34" charset="0"/>
                  <a:cs typeface="Arial" panose="020B0604020202020204" pitchFamily="34" charset="0"/>
                </a:endParaRPr>
              </a:p>
              <a:p>
                <a:pPr algn="ctr"/>
                <a:r>
                  <a:rPr lang="en-US" b="1" dirty="0" smtClean="0">
                    <a:solidFill>
                      <a:srgbClr val="FF0000"/>
                    </a:solidFill>
                    <a:latin typeface="Arial" panose="020B0604020202020204" pitchFamily="34" charset="0"/>
                    <a:cs typeface="Arial" panose="020B0604020202020204" pitchFamily="34" charset="0"/>
                  </a:rPr>
                  <a:t>Difference </a:t>
                </a:r>
                <a:r>
                  <a:rPr lang="en-US" b="1" dirty="0">
                    <a:solidFill>
                      <a:srgbClr val="FF0000"/>
                    </a:solidFill>
                    <a:latin typeface="Arial" panose="020B0604020202020204" pitchFamily="34" charset="0"/>
                    <a:cs typeface="Arial" panose="020B0604020202020204" pitchFamily="34" charset="0"/>
                  </a:rPr>
                  <a:t>between energy in IP and energy measured </a:t>
                </a:r>
                <a:r>
                  <a:rPr lang="en-US" b="1" dirty="0" smtClean="0">
                    <a:solidFill>
                      <a:srgbClr val="FF0000"/>
                    </a:solidFill>
                    <a:latin typeface="Arial" panose="020B0604020202020204" pitchFamily="34" charset="0"/>
                    <a:cs typeface="Arial" panose="020B0604020202020204" pitchFamily="34" charset="0"/>
                  </a:rPr>
                  <a:t>by RD</a:t>
                </a:r>
                <a:r>
                  <a:rPr lang="en-US" b="1" dirty="0">
                    <a:solidFill>
                      <a:srgbClr val="FF0000"/>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method:</a:t>
                </a:r>
                <a:endParaRPr lang="ru-RU" b="1" dirty="0">
                  <a:solidFill>
                    <a:srgbClr val="FF0000"/>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 y="99204"/>
                <a:ext cx="12188825" cy="4985980"/>
              </a:xfrm>
              <a:prstGeom prst="rect">
                <a:avLst/>
              </a:prstGeom>
              <a:blipFill rotWithShape="1">
                <a:blip r:embed="rId3"/>
                <a:stretch>
                  <a:fillRect t="-856" b="-978"/>
                </a:stretch>
              </a:blipFill>
            </p:spPr>
            <p:txBody>
              <a:bodyPr/>
              <a:lstStyle/>
              <a:p>
                <a:r>
                  <a:rPr lang="ru-RU">
                    <a:noFill/>
                  </a:rPr>
                  <a:t> </a:t>
                </a:r>
              </a:p>
            </p:txBody>
          </p:sp>
        </mc:Fallback>
      </mc:AlternateContent>
      <p:sp>
        <p:nvSpPr>
          <p:cNvPr id="2"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522589046"/>
              </p:ext>
            </p:extLst>
          </p:nvPr>
        </p:nvGraphicFramePr>
        <p:xfrm>
          <a:off x="1566380" y="1685690"/>
          <a:ext cx="3375904" cy="951222"/>
        </p:xfrm>
        <a:graphic>
          <a:graphicData uri="http://schemas.openxmlformats.org/presentationml/2006/ole">
            <mc:AlternateContent xmlns:mc="http://schemas.openxmlformats.org/markup-compatibility/2006">
              <mc:Choice xmlns:v="urn:schemas-microsoft-com:vml" Requires="v">
                <p:oleObj spid="_x0000_s4136" name="Microsoft Equation 3.0" r:id="rId4" imgW="3479800" imgH="1016000" progId="Equation.3">
                  <p:embed/>
                </p:oleObj>
              </mc:Choice>
              <mc:Fallback>
                <p:oleObj name="Microsoft Equation 3.0" r:id="rId4" imgW="3479800" imgH="1016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380" y="1685690"/>
                        <a:ext cx="3375904" cy="951222"/>
                      </a:xfrm>
                      <a:prstGeom prst="rect">
                        <a:avLst/>
                      </a:prstGeom>
                      <a:noFill/>
                    </p:spPr>
                  </p:pic>
                </p:oleObj>
              </mc:Fallback>
            </mc:AlternateContent>
          </a:graphicData>
        </a:graphic>
      </p:graphicFrame>
      <p:sp>
        <p:nvSpPr>
          <p:cNvPr id="7" name="Rectangle 13"/>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ext uri="{D42A27DB-BD31-4B8C-83A1-F6EECF244321}">
                <p14:modId xmlns:p14="http://schemas.microsoft.com/office/powerpoint/2010/main" val="4044775553"/>
              </p:ext>
            </p:extLst>
          </p:nvPr>
        </p:nvGraphicFramePr>
        <p:xfrm>
          <a:off x="6323013" y="2852937"/>
          <a:ext cx="3907210" cy="576063"/>
        </p:xfrm>
        <a:graphic>
          <a:graphicData uri="http://schemas.openxmlformats.org/presentationml/2006/ole">
            <mc:AlternateContent xmlns:mc="http://schemas.openxmlformats.org/markup-compatibility/2006">
              <mc:Choice xmlns:v="urn:schemas-microsoft-com:vml" Requires="v">
                <p:oleObj spid="_x0000_s4137" name="Microsoft Equation 3.0" r:id="rId6" imgW="4470400" imgH="660400" progId="Equation.3">
                  <p:embed/>
                </p:oleObj>
              </mc:Choice>
              <mc:Fallback>
                <p:oleObj name="Microsoft Equation 3.0" r:id="rId6" imgW="44704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3013" y="2852937"/>
                        <a:ext cx="3907210" cy="576063"/>
                      </a:xfrm>
                      <a:prstGeom prst="rect">
                        <a:avLst/>
                      </a:prstGeom>
                      <a:noFill/>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775355080"/>
              </p:ext>
            </p:extLst>
          </p:nvPr>
        </p:nvGraphicFramePr>
        <p:xfrm>
          <a:off x="3862164" y="3861048"/>
          <a:ext cx="2614257" cy="648072"/>
        </p:xfrm>
        <a:graphic>
          <a:graphicData uri="http://schemas.openxmlformats.org/presentationml/2006/ole">
            <mc:AlternateContent xmlns:mc="http://schemas.openxmlformats.org/markup-compatibility/2006">
              <mc:Choice xmlns:v="urn:schemas-microsoft-com:vml" Requires="v">
                <p:oleObj spid="_x0000_s4138" name="Microsoft Equation 3.0" r:id="rId8" imgW="2260600" imgH="558800" progId="Equation.3">
                  <p:embed/>
                </p:oleObj>
              </mc:Choice>
              <mc:Fallback>
                <p:oleObj name="Microsoft Equation 3.0" r:id="rId8" imgW="2260600" imgH="558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2164" y="3861048"/>
                        <a:ext cx="2614257" cy="648072"/>
                      </a:xfrm>
                      <a:prstGeom prst="rect">
                        <a:avLst/>
                      </a:prstGeom>
                      <a:noFill/>
                      <a:ln>
                        <a:no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226533410"/>
              </p:ext>
            </p:extLst>
          </p:nvPr>
        </p:nvGraphicFramePr>
        <p:xfrm>
          <a:off x="6958508" y="3861048"/>
          <a:ext cx="1054490" cy="648072"/>
        </p:xfrm>
        <a:graphic>
          <a:graphicData uri="http://schemas.openxmlformats.org/presentationml/2006/ole">
            <mc:AlternateContent xmlns:mc="http://schemas.openxmlformats.org/markup-compatibility/2006">
              <mc:Choice xmlns:v="urn:schemas-microsoft-com:vml" Requires="v">
                <p:oleObj spid="_x0000_s4139" name="Microsoft Equation 3.0" r:id="rId10" imgW="914400" imgH="558800" progId="Equation.3">
                  <p:embed/>
                </p:oleObj>
              </mc:Choice>
              <mc:Fallback>
                <p:oleObj name="Microsoft Equation 3.0" r:id="rId10" imgW="914400" imgH="558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508" y="3861048"/>
                        <a:ext cx="1054490" cy="648072"/>
                      </a:xfrm>
                      <a:prstGeom prst="rect">
                        <a:avLst/>
                      </a:prstGeom>
                      <a:noFill/>
                      <a:ln>
                        <a:noFill/>
                      </a:ln>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254872929"/>
              </p:ext>
            </p:extLst>
          </p:nvPr>
        </p:nvGraphicFramePr>
        <p:xfrm>
          <a:off x="2704628" y="5220047"/>
          <a:ext cx="3581400" cy="657225"/>
        </p:xfrm>
        <a:graphic>
          <a:graphicData uri="http://schemas.openxmlformats.org/presentationml/2006/ole">
            <mc:AlternateContent xmlns:mc="http://schemas.openxmlformats.org/markup-compatibility/2006">
              <mc:Choice xmlns:v="urn:schemas-microsoft-com:vml" Requires="v">
                <p:oleObj spid="_x0000_s4140" name="Microsoft Equation 3.0" r:id="rId12" imgW="3530600" imgH="647700" progId="Equation.3">
                  <p:embed/>
                </p:oleObj>
              </mc:Choice>
              <mc:Fallback>
                <p:oleObj name="Microsoft Equation 3.0" r:id="rId12" imgW="3530600" imgH="647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4628" y="5220047"/>
                        <a:ext cx="3581400" cy="657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997170080"/>
              </p:ext>
            </p:extLst>
          </p:nvPr>
        </p:nvGraphicFramePr>
        <p:xfrm>
          <a:off x="7366148" y="5314156"/>
          <a:ext cx="1752600" cy="419100"/>
        </p:xfrm>
        <a:graphic>
          <a:graphicData uri="http://schemas.openxmlformats.org/presentationml/2006/ole">
            <mc:AlternateContent xmlns:mc="http://schemas.openxmlformats.org/markup-compatibility/2006">
              <mc:Choice xmlns:v="urn:schemas-microsoft-com:vml" Requires="v">
                <p:oleObj spid="_x0000_s4141" name="Microsoft Equation 3.0" r:id="rId14" imgW="1765300" imgH="381000" progId="Equation.3">
                  <p:embed/>
                </p:oleObj>
              </mc:Choice>
              <mc:Fallback>
                <p:oleObj name="Microsoft Equation 3.0" r:id="rId14" imgW="1765300" imgH="381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66148" y="5314156"/>
                        <a:ext cx="1752600" cy="419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9875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7376"/>
            <a:ext cx="12188825" cy="447328"/>
          </a:xfrm>
        </p:spPr>
        <p:txBody>
          <a:bodyPr>
            <a:noAutofit/>
          </a:bodyPr>
          <a:lstStyle/>
          <a:p>
            <a:pPr algn="ctr"/>
            <a:r>
              <a:rPr lang="en-US" sz="28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Factors of energy loss under consideration</a:t>
            </a:r>
            <a:endParaRPr lang="ru-RU" sz="2800" dirty="0">
              <a:latin typeface="Arial" panose="020B0604020202020204" pitchFamily="34" charset="0"/>
              <a:cs typeface="Arial" panose="020B0604020202020204" pitchFamily="34" charset="0"/>
            </a:endParaRPr>
          </a:p>
        </p:txBody>
      </p:sp>
      <p:sp>
        <p:nvSpPr>
          <p:cNvPr id="3" name="TextBox 2"/>
          <p:cNvSpPr txBox="1"/>
          <p:nvPr/>
        </p:nvSpPr>
        <p:spPr>
          <a:xfrm>
            <a:off x="0" y="1255400"/>
            <a:ext cx="12188825" cy="2677656"/>
          </a:xfrm>
          <a:prstGeom prst="rect">
            <a:avLst/>
          </a:prstGeom>
          <a:noFill/>
        </p:spPr>
        <p:txBody>
          <a:bodyPr wrap="square" rtlCol="0">
            <a:spAutoFit/>
          </a:bodyPr>
          <a:lstStyle/>
          <a:p>
            <a:pPr marL="1657350" lvl="3"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Synchrotron radiation (SR)</a:t>
            </a: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Beamstrahlung</a:t>
            </a:r>
            <a:r>
              <a:rPr lang="en-US" sz="2400" dirty="0" smtClean="0">
                <a:latin typeface="Arial" panose="020B0604020202020204" pitchFamily="34" charset="0"/>
                <a:cs typeface="Arial" panose="020B0604020202020204" pitchFamily="34" charset="0"/>
              </a:rPr>
              <a:t> (BS)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Impedance</a:t>
            </a: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79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44624"/>
            <a:ext cx="12188825" cy="470363"/>
          </a:xfrm>
          <a:prstGeom prst="rect">
            <a:avLst/>
          </a:prstGeom>
        </p:spPr>
        <p:txBody>
          <a:bodyPr wrap="square" lIns="100054" tIns="50027" rIns="100054" bIns="50027">
            <a:spAutoFit/>
          </a:bodyPr>
          <a:lstStyle/>
          <a:p>
            <a:pPr algn="ctr"/>
            <a:r>
              <a:rPr lang="en-US"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Features of the magnetic structure of CEPC</a:t>
            </a:r>
            <a:r>
              <a:rPr lang="ru-RU" sz="2000" b="1" dirty="0" smtClean="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Comic Sans MS" panose="030F0702030302020204" pitchFamily="66" charset="0"/>
              </a:rPr>
              <a:t> </a:t>
            </a:r>
            <a:endParaRPr lang="ru-RU" sz="2000" b="1" dirty="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Comic Sans MS" panose="030F0702030302020204" pitchFamily="66" charset="0"/>
            </a:endParaRPr>
          </a:p>
        </p:txBody>
      </p:sp>
      <p:sp>
        <p:nvSpPr>
          <p:cNvPr id="9" name="Прямоугольник 8"/>
          <p:cNvSpPr/>
          <p:nvPr/>
        </p:nvSpPr>
        <p:spPr>
          <a:xfrm>
            <a:off x="5086300" y="620688"/>
            <a:ext cx="6624736" cy="5355312"/>
          </a:xfrm>
          <a:prstGeom prst="rect">
            <a:avLst/>
          </a:prstGeom>
        </p:spPr>
        <p:txBody>
          <a:bodyPr wrap="square">
            <a:spAutoFit/>
          </a:bodyPr>
          <a:lstStyle/>
          <a:p>
            <a:pPr marL="285750" indent="-285750">
              <a:buClr>
                <a:srgbClr val="FF0000"/>
              </a:buClr>
              <a:buSzPct val="105000"/>
              <a:buFont typeface="Wingdings" panose="05000000000000000000" pitchFamily="2" charset="2"/>
              <a:buChar char="§"/>
            </a:pPr>
            <a:r>
              <a:rPr lang="en-US" dirty="0" smtClean="0">
                <a:solidFill>
                  <a:schemeClr val="accent3">
                    <a:lumMod val="75000"/>
                  </a:schemeClr>
                </a:solidFill>
                <a:latin typeface="Arial" panose="020B0604020202020204" pitchFamily="34" charset="0"/>
                <a:cs typeface="Arial" panose="020B0604020202020204" pitchFamily="34" charset="0"/>
              </a:rPr>
              <a:t>The </a:t>
            </a:r>
            <a:r>
              <a:rPr lang="en-US" dirty="0">
                <a:solidFill>
                  <a:schemeClr val="accent3">
                    <a:lumMod val="75000"/>
                  </a:schemeClr>
                </a:solidFill>
                <a:latin typeface="Arial" panose="020B0604020202020204" pitchFamily="34" charset="0"/>
                <a:cs typeface="Arial" panose="020B0604020202020204" pitchFamily="34" charset="0"/>
              </a:rPr>
              <a:t>energy losses per </a:t>
            </a:r>
            <a:r>
              <a:rPr lang="en-US" dirty="0" smtClean="0">
                <a:solidFill>
                  <a:schemeClr val="accent3">
                    <a:lumMod val="75000"/>
                  </a:schemeClr>
                </a:solidFill>
                <a:latin typeface="Arial" panose="020B0604020202020204" pitchFamily="34" charset="0"/>
                <a:cs typeface="Arial" panose="020B0604020202020204" pitchFamily="34" charset="0"/>
              </a:rPr>
              <a:t>revolution at CEPC </a:t>
            </a:r>
            <a:r>
              <a:rPr lang="en-US" dirty="0">
                <a:solidFill>
                  <a:schemeClr val="accent3">
                    <a:lumMod val="75000"/>
                  </a:schemeClr>
                </a:solidFill>
                <a:latin typeface="Arial" panose="020B0604020202020204" pitchFamily="34" charset="0"/>
                <a:cs typeface="Arial" panose="020B0604020202020204" pitchFamily="34" charset="0"/>
              </a:rPr>
              <a:t>are very </a:t>
            </a:r>
            <a:r>
              <a:rPr lang="en-US" dirty="0" smtClean="0">
                <a:solidFill>
                  <a:schemeClr val="accent3">
                    <a:lumMod val="75000"/>
                  </a:schemeClr>
                </a:solidFill>
                <a:latin typeface="Arial" panose="020B0604020202020204" pitchFamily="34" charset="0"/>
                <a:cs typeface="Arial" panose="020B0604020202020204" pitchFamily="34" charset="0"/>
              </a:rPr>
              <a:t>large</a:t>
            </a:r>
            <a:r>
              <a:rPr lang="ru-RU" dirty="0" smtClean="0">
                <a:solidFill>
                  <a:schemeClr val="accent3">
                    <a:lumMod val="75000"/>
                  </a:schemeClr>
                </a:solidFill>
                <a:latin typeface="Arial" panose="020B0604020202020204" pitchFamily="34" charset="0"/>
                <a:cs typeface="Arial" panose="020B0604020202020204" pitchFamily="34" charset="0"/>
              </a:rPr>
              <a:t>: </a:t>
            </a:r>
          </a:p>
          <a:p>
            <a:pPr>
              <a:buClr>
                <a:srgbClr val="FF0000"/>
              </a:buClr>
              <a:buSzPct val="105000"/>
            </a:pPr>
            <a:r>
              <a:rPr lang="ru-RU" dirty="0">
                <a:solidFill>
                  <a:schemeClr val="accent3">
                    <a:lumMod val="75000"/>
                  </a:schemeClr>
                </a:solidFill>
                <a:latin typeface="Arial" panose="020B060402020202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cs typeface="Arial" panose="020B0604020202020204" pitchFamily="34" charset="0"/>
              </a:rPr>
              <a:t>45.5 </a:t>
            </a:r>
            <a:r>
              <a:rPr lang="en-US" dirty="0" err="1" smtClean="0">
                <a:solidFill>
                  <a:schemeClr val="accent3">
                    <a:lumMod val="75000"/>
                  </a:schemeClr>
                </a:solidFill>
                <a:latin typeface="Arial" panose="020B0604020202020204" pitchFamily="34" charset="0"/>
                <a:cs typeface="Arial" panose="020B0604020202020204" pitchFamily="34" charset="0"/>
              </a:rPr>
              <a:t>GeV</a:t>
            </a:r>
            <a:r>
              <a:rPr lang="en-US" dirty="0" smtClean="0">
                <a:solidFill>
                  <a:schemeClr val="accent3">
                    <a:lumMod val="75000"/>
                  </a:schemeClr>
                </a:solidFill>
                <a:latin typeface="Arial" panose="020B0604020202020204" pitchFamily="34" charset="0"/>
                <a:cs typeface="Arial" panose="020B0604020202020204" pitchFamily="34" charset="0"/>
              </a:rPr>
              <a:t>:</a:t>
            </a:r>
            <a:r>
              <a:rPr lang="ru-RU" dirty="0" smtClean="0">
                <a:solidFill>
                  <a:schemeClr val="accent3">
                    <a:lumMod val="75000"/>
                  </a:schemeClr>
                </a:solidFill>
                <a:latin typeface="Arial" panose="020B0604020202020204" pitchFamily="34" charset="0"/>
                <a:cs typeface="Arial" panose="020B0604020202020204" pitchFamily="34" charset="0"/>
              </a:rPr>
              <a:t> 4·10</a:t>
            </a:r>
            <a:r>
              <a:rPr lang="ru-RU" baseline="30000" dirty="0" smtClean="0">
                <a:solidFill>
                  <a:schemeClr val="accent3">
                    <a:lumMod val="75000"/>
                  </a:schemeClr>
                </a:solidFill>
                <a:latin typeface="Arial" panose="020B0604020202020204" pitchFamily="34" charset="0"/>
                <a:cs typeface="Arial" panose="020B0604020202020204" pitchFamily="34" charset="0"/>
              </a:rPr>
              <a:t>-4</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err="1" smtClean="0">
                <a:solidFill>
                  <a:schemeClr val="accent3">
                    <a:lumMod val="75000"/>
                  </a:schemeClr>
                </a:solidFill>
                <a:latin typeface="Arial" panose="020B0604020202020204" pitchFamily="34" charset="0"/>
                <a:cs typeface="Arial" panose="020B0604020202020204" pitchFamily="34" charset="0"/>
              </a:rPr>
              <a:t>rel</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smtClean="0">
                <a:solidFill>
                  <a:schemeClr val="accent3">
                    <a:lumMod val="75000"/>
                  </a:schemeClr>
                </a:solidFill>
                <a:latin typeface="Arial" panose="020B0604020202020204" pitchFamily="34" charset="0"/>
                <a:cs typeface="Arial" panose="020B0604020202020204" pitchFamily="34" charset="0"/>
              </a:rPr>
              <a:t>un</a:t>
            </a:r>
            <a:r>
              <a:rPr lang="ru-RU" dirty="0" smtClean="0">
                <a:solidFill>
                  <a:schemeClr val="accent3">
                    <a:lumMod val="75000"/>
                  </a:schemeClr>
                </a:solidFill>
                <a:latin typeface="Arial" panose="020B0604020202020204" pitchFamily="34" charset="0"/>
                <a:cs typeface="Arial" panose="020B0604020202020204" pitchFamily="34" charset="0"/>
              </a:rPr>
              <a:t>.</a:t>
            </a:r>
          </a:p>
          <a:p>
            <a:pPr>
              <a:buClr>
                <a:srgbClr val="FF0000"/>
              </a:buClr>
              <a:buSzPct val="105000"/>
            </a:pPr>
            <a:r>
              <a:rPr lang="ru-RU" dirty="0">
                <a:solidFill>
                  <a:schemeClr val="accent3">
                    <a:lumMod val="75000"/>
                  </a:schemeClr>
                </a:solidFill>
                <a:latin typeface="Arial" panose="020B060402020202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cs typeface="Arial" panose="020B0604020202020204" pitchFamily="34" charset="0"/>
              </a:rPr>
              <a:t>80 </a:t>
            </a:r>
            <a:r>
              <a:rPr lang="en-US" dirty="0" err="1" smtClean="0">
                <a:solidFill>
                  <a:schemeClr val="accent3">
                    <a:lumMod val="75000"/>
                  </a:schemeClr>
                </a:solidFill>
                <a:latin typeface="Arial" panose="020B0604020202020204" pitchFamily="34" charset="0"/>
                <a:cs typeface="Arial" panose="020B0604020202020204" pitchFamily="34" charset="0"/>
              </a:rPr>
              <a:t>GeV</a:t>
            </a:r>
            <a:r>
              <a:rPr lang="en-US" dirty="0" smtClean="0">
                <a:solidFill>
                  <a:schemeClr val="accent3">
                    <a:lumMod val="75000"/>
                  </a:schemeClr>
                </a:solidFill>
                <a:latin typeface="Arial" panose="020B060402020202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cs typeface="Arial" panose="020B0604020202020204" pitchFamily="34" charset="0"/>
              </a:rPr>
              <a:t>2·10</a:t>
            </a:r>
            <a:r>
              <a:rPr lang="ru-RU" baseline="30000" dirty="0" smtClean="0">
                <a:solidFill>
                  <a:schemeClr val="accent3">
                    <a:lumMod val="75000"/>
                  </a:schemeClr>
                </a:solidFill>
                <a:latin typeface="Arial" panose="020B0604020202020204" pitchFamily="34" charset="0"/>
                <a:cs typeface="Arial" panose="020B0604020202020204" pitchFamily="34" charset="0"/>
              </a:rPr>
              <a:t>-3</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err="1" smtClean="0">
                <a:solidFill>
                  <a:schemeClr val="accent3">
                    <a:lumMod val="75000"/>
                  </a:schemeClr>
                </a:solidFill>
                <a:latin typeface="Arial" panose="020B0604020202020204" pitchFamily="34" charset="0"/>
                <a:cs typeface="Arial" panose="020B0604020202020204" pitchFamily="34" charset="0"/>
              </a:rPr>
              <a:t>rel</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smtClean="0">
                <a:solidFill>
                  <a:schemeClr val="accent3">
                    <a:lumMod val="75000"/>
                  </a:schemeClr>
                </a:solidFill>
                <a:latin typeface="Arial" panose="020B0604020202020204" pitchFamily="34" charset="0"/>
                <a:cs typeface="Arial" panose="020B0604020202020204" pitchFamily="34" charset="0"/>
              </a:rPr>
              <a:t>un</a:t>
            </a:r>
            <a:r>
              <a:rPr lang="ru-RU" dirty="0" smtClean="0">
                <a:solidFill>
                  <a:schemeClr val="accent3">
                    <a:lumMod val="75000"/>
                  </a:schemeClr>
                </a:solidFill>
                <a:latin typeface="Arial" panose="020B0604020202020204" pitchFamily="34" charset="0"/>
                <a:cs typeface="Arial" panose="020B0604020202020204" pitchFamily="34" charset="0"/>
              </a:rPr>
              <a:t>.</a:t>
            </a:r>
          </a:p>
          <a:p>
            <a:pPr>
              <a:buClr>
                <a:srgbClr val="FF0000"/>
              </a:buClr>
              <a:buSzPct val="105000"/>
            </a:pPr>
            <a:r>
              <a:rPr lang="ru-RU" dirty="0">
                <a:solidFill>
                  <a:schemeClr val="accent3">
                    <a:lumMod val="75000"/>
                  </a:schemeClr>
                </a:solidFill>
                <a:latin typeface="Arial" panose="020B060402020202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cs typeface="Arial" panose="020B0604020202020204" pitchFamily="34" charset="0"/>
              </a:rPr>
              <a:t>120 </a:t>
            </a:r>
            <a:r>
              <a:rPr lang="en-US" dirty="0" err="1" smtClean="0">
                <a:solidFill>
                  <a:schemeClr val="accent3">
                    <a:lumMod val="75000"/>
                  </a:schemeClr>
                </a:solidFill>
                <a:latin typeface="Arial" panose="020B0604020202020204" pitchFamily="34" charset="0"/>
                <a:cs typeface="Arial" panose="020B0604020202020204" pitchFamily="34" charset="0"/>
              </a:rPr>
              <a:t>GeV</a:t>
            </a:r>
            <a:r>
              <a:rPr lang="en-US" dirty="0" smtClean="0">
                <a:solidFill>
                  <a:schemeClr val="accent3">
                    <a:lumMod val="75000"/>
                  </a:schemeClr>
                </a:solidFill>
                <a:latin typeface="Arial" panose="020B060402020202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cs typeface="Arial" panose="020B0604020202020204" pitchFamily="34" charset="0"/>
              </a:rPr>
              <a:t>7·10</a:t>
            </a:r>
            <a:r>
              <a:rPr lang="ru-RU" baseline="30000" dirty="0" smtClean="0">
                <a:solidFill>
                  <a:schemeClr val="accent3">
                    <a:lumMod val="75000"/>
                  </a:schemeClr>
                </a:solidFill>
                <a:latin typeface="Arial" panose="020B0604020202020204" pitchFamily="34" charset="0"/>
                <a:cs typeface="Arial" panose="020B0604020202020204" pitchFamily="34" charset="0"/>
              </a:rPr>
              <a:t>-3</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err="1" smtClean="0">
                <a:solidFill>
                  <a:schemeClr val="accent3">
                    <a:lumMod val="75000"/>
                  </a:schemeClr>
                </a:solidFill>
                <a:latin typeface="Arial" panose="020B0604020202020204" pitchFamily="34" charset="0"/>
                <a:cs typeface="Arial" panose="020B0604020202020204" pitchFamily="34" charset="0"/>
              </a:rPr>
              <a:t>rel</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smtClean="0">
                <a:solidFill>
                  <a:schemeClr val="accent3">
                    <a:lumMod val="75000"/>
                  </a:schemeClr>
                </a:solidFill>
                <a:latin typeface="Arial" panose="020B0604020202020204" pitchFamily="34" charset="0"/>
                <a:cs typeface="Arial" panose="020B0604020202020204" pitchFamily="34" charset="0"/>
              </a:rPr>
              <a:t>un</a:t>
            </a:r>
            <a:r>
              <a:rPr lang="ru-RU" dirty="0" smtClean="0">
                <a:solidFill>
                  <a:schemeClr val="accent3">
                    <a:lumMod val="75000"/>
                  </a:schemeClr>
                </a:solidFill>
                <a:latin typeface="Arial" panose="020B0604020202020204" pitchFamily="34" charset="0"/>
                <a:cs typeface="Arial" panose="020B0604020202020204" pitchFamily="34" charset="0"/>
              </a:rPr>
              <a:t>.</a:t>
            </a:r>
          </a:p>
          <a:p>
            <a:pPr marL="285750" indent="-285750">
              <a:buClr>
                <a:srgbClr val="FF0000"/>
              </a:buClr>
              <a:buSzPct val="105000"/>
              <a:buFont typeface="Wingdings" panose="05000000000000000000" pitchFamily="2" charset="2"/>
              <a:buChar char="§"/>
            </a:pPr>
            <a:endParaRPr lang="ru-RU" dirty="0">
              <a:solidFill>
                <a:schemeClr val="accent3">
                  <a:lumMod val="75000"/>
                </a:schemeClr>
              </a:solidFill>
              <a:latin typeface="Arial" panose="020B0604020202020204" pitchFamily="34" charset="0"/>
              <a:cs typeface="Arial" panose="020B0604020202020204" pitchFamily="34" charset="0"/>
            </a:endParaRPr>
          </a:p>
          <a:p>
            <a:pPr marL="285750" indent="-285750">
              <a:buClr>
                <a:srgbClr val="FF0000"/>
              </a:buClr>
              <a:buSzPct val="105000"/>
              <a:buFont typeface="Wingdings" panose="05000000000000000000" pitchFamily="2" charset="2"/>
              <a:buChar char="§"/>
            </a:pPr>
            <a:r>
              <a:rPr lang="en-US" dirty="0">
                <a:solidFill>
                  <a:schemeClr val="accent3">
                    <a:lumMod val="75000"/>
                  </a:schemeClr>
                </a:solidFill>
                <a:latin typeface="Arial" panose="020B0604020202020204" pitchFamily="34" charset="0"/>
                <a:cs typeface="Arial" panose="020B0604020202020204" pitchFamily="34" charset="0"/>
              </a:rPr>
              <a:t>The magnetic structure of </a:t>
            </a:r>
            <a:r>
              <a:rPr lang="en-US" dirty="0" smtClean="0">
                <a:solidFill>
                  <a:schemeClr val="accent3">
                    <a:lumMod val="75000"/>
                  </a:schemeClr>
                </a:solidFill>
                <a:latin typeface="Arial" panose="020B0604020202020204" pitchFamily="34" charset="0"/>
                <a:cs typeface="Arial" panose="020B0604020202020204" pitchFamily="34" charset="0"/>
              </a:rPr>
              <a:t>CEPC </a:t>
            </a:r>
            <a:r>
              <a:rPr lang="en-US" dirty="0">
                <a:solidFill>
                  <a:schemeClr val="accent3">
                    <a:lumMod val="75000"/>
                  </a:schemeClr>
                </a:solidFill>
                <a:latin typeface="Arial" panose="020B0604020202020204" pitchFamily="34" charset="0"/>
                <a:cs typeface="Arial" panose="020B0604020202020204" pitchFamily="34" charset="0"/>
              </a:rPr>
              <a:t>is built on the principle of tapering</a:t>
            </a:r>
            <a:r>
              <a:rPr lang="en-US" dirty="0" smtClean="0">
                <a:solidFill>
                  <a:schemeClr val="accent3">
                    <a:lumMod val="75000"/>
                  </a:schemeClr>
                </a:solidFill>
                <a:latin typeface="Arial" panose="020B0604020202020204" pitchFamily="34" charset="0"/>
                <a:cs typeface="Arial" panose="020B0604020202020204" pitchFamily="34" charset="0"/>
              </a:rPr>
              <a:t>. Tapering implies </a:t>
            </a:r>
            <a:r>
              <a:rPr lang="en-US" dirty="0">
                <a:solidFill>
                  <a:schemeClr val="accent3">
                    <a:lumMod val="75000"/>
                  </a:schemeClr>
                </a:solidFill>
                <a:latin typeface="Arial" panose="020B0604020202020204" pitchFamily="34" charset="0"/>
                <a:cs typeface="Arial" panose="020B0604020202020204" pitchFamily="34" charset="0"/>
              </a:rPr>
              <a:t>a </a:t>
            </a:r>
            <a:r>
              <a:rPr lang="en-US" dirty="0" smtClean="0">
                <a:solidFill>
                  <a:schemeClr val="accent3">
                    <a:lumMod val="75000"/>
                  </a:schemeClr>
                </a:solidFill>
                <a:latin typeface="Arial" panose="020B0604020202020204" pitchFamily="34" charset="0"/>
                <a:cs typeface="Arial" panose="020B0604020202020204" pitchFamily="34" charset="0"/>
              </a:rPr>
              <a:t>variation of </a:t>
            </a:r>
            <a:r>
              <a:rPr lang="en-US" dirty="0">
                <a:solidFill>
                  <a:schemeClr val="accent3">
                    <a:lumMod val="75000"/>
                  </a:schemeClr>
                </a:solidFill>
                <a:latin typeface="Arial" panose="020B0604020202020204" pitchFamily="34" charset="0"/>
                <a:cs typeface="Arial" panose="020B0604020202020204" pitchFamily="34" charset="0"/>
              </a:rPr>
              <a:t>magnetic field of </a:t>
            </a:r>
            <a:r>
              <a:rPr lang="en-US" dirty="0" smtClean="0">
                <a:solidFill>
                  <a:schemeClr val="accent3">
                    <a:lumMod val="75000"/>
                  </a:schemeClr>
                </a:solidFill>
                <a:latin typeface="Arial" panose="020B0604020202020204" pitchFamily="34" charset="0"/>
                <a:cs typeface="Arial" panose="020B0604020202020204" pitchFamily="34" charset="0"/>
              </a:rPr>
              <a:t>dipoles</a:t>
            </a:r>
            <a:r>
              <a:rPr lang="ru-RU" dirty="0" smtClean="0">
                <a:solidFill>
                  <a:schemeClr val="accent3">
                    <a:lumMod val="75000"/>
                  </a:schemeClr>
                </a:solidFill>
                <a:latin typeface="Arial" panose="020B0604020202020204" pitchFamily="34" charset="0"/>
                <a:cs typeface="Arial" panose="020B0604020202020204" pitchFamily="34" charset="0"/>
              </a:rPr>
              <a:t> </a:t>
            </a:r>
            <a:r>
              <a:rPr lang="en-US" dirty="0" smtClean="0">
                <a:solidFill>
                  <a:schemeClr val="accent3">
                    <a:lumMod val="75000"/>
                  </a:schemeClr>
                </a:solidFill>
                <a:latin typeface="Arial" panose="020B0604020202020204" pitchFamily="34" charset="0"/>
                <a:cs typeface="Arial" panose="020B0604020202020204" pitchFamily="34" charset="0"/>
              </a:rPr>
              <a:t>in proportion to </a:t>
            </a:r>
            <a:r>
              <a:rPr lang="en-US" dirty="0">
                <a:solidFill>
                  <a:schemeClr val="accent3">
                    <a:lumMod val="75000"/>
                  </a:schemeClr>
                </a:solidFill>
                <a:latin typeface="Arial" panose="020B0604020202020204" pitchFamily="34" charset="0"/>
                <a:cs typeface="Arial" panose="020B0604020202020204" pitchFamily="34" charset="0"/>
              </a:rPr>
              <a:t>particle energy at each azimuth (ideal </a:t>
            </a:r>
            <a:r>
              <a:rPr lang="en-US" dirty="0" smtClean="0">
                <a:solidFill>
                  <a:schemeClr val="accent3">
                    <a:lumMod val="75000"/>
                  </a:schemeClr>
                </a:solidFill>
                <a:latin typeface="Arial" panose="020B0604020202020204" pitchFamily="34" charset="0"/>
                <a:cs typeface="Arial" panose="020B0604020202020204" pitchFamily="34" charset="0"/>
              </a:rPr>
              <a:t>tapering)</a:t>
            </a:r>
          </a:p>
          <a:p>
            <a:pPr>
              <a:buClr>
                <a:srgbClr val="FF0000"/>
              </a:buClr>
              <a:buSzPct val="105000"/>
            </a:pPr>
            <a:endParaRPr lang="ru-RU" dirty="0">
              <a:solidFill>
                <a:schemeClr val="accent3">
                  <a:lumMod val="75000"/>
                </a:schemeClr>
              </a:solidFill>
              <a:latin typeface="Arial" panose="020B0604020202020204" pitchFamily="34" charset="0"/>
              <a:cs typeface="Arial" panose="020B0604020202020204" pitchFamily="34" charset="0"/>
            </a:endParaRPr>
          </a:p>
          <a:p>
            <a:pPr marL="285750" indent="-285750">
              <a:buClr>
                <a:srgbClr val="FF0000"/>
              </a:buClr>
              <a:buSzPct val="105000"/>
              <a:buFont typeface="Wingdings" panose="05000000000000000000" pitchFamily="2" charset="2"/>
              <a:buChar char="§"/>
            </a:pPr>
            <a:r>
              <a:rPr lang="en-US" dirty="0" smtClean="0">
                <a:solidFill>
                  <a:schemeClr val="accent3">
                    <a:lumMod val="75000"/>
                  </a:schemeClr>
                </a:solidFill>
                <a:latin typeface="Arial" panose="020B0604020202020204" pitchFamily="34" charset="0"/>
                <a:cs typeface="Arial" panose="020B0604020202020204" pitchFamily="34" charset="0"/>
              </a:rPr>
              <a:t>Absence </a:t>
            </a:r>
            <a:r>
              <a:rPr lang="en-US" dirty="0">
                <a:solidFill>
                  <a:schemeClr val="accent3">
                    <a:lumMod val="75000"/>
                  </a:schemeClr>
                </a:solidFill>
                <a:latin typeface="Arial" panose="020B0604020202020204" pitchFamily="34" charset="0"/>
                <a:cs typeface="Arial" panose="020B0604020202020204" pitchFamily="34" charset="0"/>
              </a:rPr>
              <a:t>of noticeable distortions of the </a:t>
            </a:r>
            <a:r>
              <a:rPr lang="en-US" dirty="0" smtClean="0">
                <a:solidFill>
                  <a:schemeClr val="accent3">
                    <a:lumMod val="75000"/>
                  </a:schemeClr>
                </a:solidFill>
                <a:latin typeface="Arial" panose="020B0604020202020204" pitchFamily="34" charset="0"/>
                <a:cs typeface="Arial" panose="020B0604020202020204" pitchFamily="34" charset="0"/>
              </a:rPr>
              <a:t>orbit (Saw-Tooth orbit), </a:t>
            </a:r>
            <a:r>
              <a:rPr lang="en-US" dirty="0">
                <a:solidFill>
                  <a:schemeClr val="accent3">
                    <a:lumMod val="75000"/>
                  </a:schemeClr>
                </a:solidFill>
                <a:latin typeface="Arial" panose="020B0604020202020204" pitchFamily="34" charset="0"/>
                <a:cs typeface="Arial" panose="020B0604020202020204" pitchFamily="34" charset="0"/>
              </a:rPr>
              <a:t>compared with the case without </a:t>
            </a:r>
            <a:r>
              <a:rPr lang="en-US" dirty="0" smtClean="0">
                <a:solidFill>
                  <a:schemeClr val="accent3">
                    <a:lumMod val="75000"/>
                  </a:schemeClr>
                </a:solidFill>
                <a:latin typeface="Arial" panose="020B0604020202020204" pitchFamily="34" charset="0"/>
                <a:cs typeface="Arial" panose="020B0604020202020204" pitchFamily="34" charset="0"/>
              </a:rPr>
              <a:t>radiation is the </a:t>
            </a:r>
            <a:r>
              <a:rPr lang="en-US" dirty="0">
                <a:solidFill>
                  <a:schemeClr val="accent3">
                    <a:lumMod val="75000"/>
                  </a:schemeClr>
                </a:solidFill>
                <a:latin typeface="Arial" panose="020B0604020202020204" pitchFamily="34" charset="0"/>
                <a:cs typeface="Arial" panose="020B0604020202020204" pitchFamily="34" charset="0"/>
              </a:rPr>
              <a:t>result of </a:t>
            </a:r>
            <a:r>
              <a:rPr lang="en-US" dirty="0" smtClean="0">
                <a:solidFill>
                  <a:schemeClr val="accent3">
                    <a:lumMod val="75000"/>
                  </a:schemeClr>
                </a:solidFill>
                <a:latin typeface="Arial" panose="020B0604020202020204" pitchFamily="34" charset="0"/>
                <a:cs typeface="Arial" panose="020B0604020202020204" pitchFamily="34" charset="0"/>
              </a:rPr>
              <a:t>tapering </a:t>
            </a:r>
          </a:p>
          <a:p>
            <a:pPr>
              <a:buClr>
                <a:srgbClr val="FF0000"/>
              </a:buClr>
              <a:buSzPct val="105000"/>
            </a:pPr>
            <a:endParaRPr lang="ru-RU" dirty="0">
              <a:solidFill>
                <a:schemeClr val="accent3">
                  <a:lumMod val="75000"/>
                </a:schemeClr>
              </a:solidFill>
              <a:latin typeface="Arial" panose="020B0604020202020204" pitchFamily="34" charset="0"/>
              <a:cs typeface="Arial" panose="020B0604020202020204" pitchFamily="34" charset="0"/>
            </a:endParaRPr>
          </a:p>
          <a:p>
            <a:pPr marL="285750" indent="-285750">
              <a:buClr>
                <a:srgbClr val="FF0000"/>
              </a:buClr>
              <a:buSzPct val="105000"/>
              <a:buFont typeface="Wingdings" panose="05000000000000000000" pitchFamily="2" charset="2"/>
              <a:buChar char="§"/>
            </a:pPr>
            <a:r>
              <a:rPr lang="en-US" dirty="0">
                <a:solidFill>
                  <a:schemeClr val="accent3">
                    <a:lumMod val="75000"/>
                  </a:schemeClr>
                </a:solidFill>
                <a:latin typeface="Arial" panose="020B0604020202020204" pitchFamily="34" charset="0"/>
                <a:cs typeface="Arial" panose="020B0604020202020204" pitchFamily="34" charset="0"/>
              </a:rPr>
              <a:t>But it is actually assumed the separation into families of dipole magnets, each of which will have its own degree of tapering</a:t>
            </a:r>
            <a:endParaRPr lang="ru-RU" dirty="0">
              <a:solidFill>
                <a:schemeClr val="accent3">
                  <a:lumMod val="75000"/>
                </a:schemeClr>
              </a:solidFill>
              <a:latin typeface="Arial" panose="020B0604020202020204" pitchFamily="34" charset="0"/>
              <a:cs typeface="Arial" panose="020B0604020202020204" pitchFamily="34" charset="0"/>
            </a:endParaRPr>
          </a:p>
          <a:p>
            <a:pPr marL="285750" indent="-285750">
              <a:buClr>
                <a:srgbClr val="FF0000"/>
              </a:buClr>
              <a:buSzPct val="105000"/>
              <a:buFont typeface="Wingdings" panose="05000000000000000000" pitchFamily="2" charset="2"/>
              <a:buChar char="§"/>
            </a:pPr>
            <a:endParaRPr lang="en-US" dirty="0">
              <a:solidFill>
                <a:schemeClr val="accent3">
                  <a:lumMod val="75000"/>
                </a:schemeClr>
              </a:solidFill>
              <a:latin typeface="Arial" panose="020B0604020202020204" pitchFamily="34" charset="0"/>
              <a:cs typeface="Arial" panose="020B0604020202020204" pitchFamily="34" charset="0"/>
            </a:endParaRPr>
          </a:p>
          <a:p>
            <a:pPr marL="285750" indent="-285750">
              <a:buClr>
                <a:srgbClr val="FF0000"/>
              </a:buClr>
              <a:buSzPct val="105000"/>
              <a:buFont typeface="Wingdings" panose="05000000000000000000" pitchFamily="2" charset="2"/>
              <a:buChar char="§"/>
            </a:pPr>
            <a:r>
              <a:rPr lang="en-US" dirty="0" smtClean="0">
                <a:solidFill>
                  <a:schemeClr val="accent3">
                    <a:lumMod val="75000"/>
                  </a:schemeClr>
                </a:solidFill>
                <a:latin typeface="Arial" panose="020B0604020202020204" pitchFamily="34" charset="0"/>
                <a:cs typeface="Arial" panose="020B0604020202020204" pitchFamily="34" charset="0"/>
              </a:rPr>
              <a:t>In our calculation we used approximation of ideal tapering.</a:t>
            </a:r>
            <a:endParaRPr lang="ru-RU" dirty="0">
              <a:solidFill>
                <a:schemeClr val="accent3">
                  <a:lumMod val="75000"/>
                </a:schemeClr>
              </a:solidFill>
              <a:latin typeface="Arial" panose="020B0604020202020204" pitchFamily="34" charset="0"/>
              <a:cs typeface="Arial" panose="020B0604020202020204" pitchFamily="34" charset="0"/>
            </a:endParaRPr>
          </a:p>
        </p:txBody>
      </p:sp>
      <p:sp>
        <p:nvSpPr>
          <p:cNvPr id="11" name="Прямоугольник 10"/>
          <p:cNvSpPr/>
          <p:nvPr/>
        </p:nvSpPr>
        <p:spPr>
          <a:xfrm>
            <a:off x="1496035" y="5291916"/>
            <a:ext cx="2018501" cy="369332"/>
          </a:xfrm>
          <a:prstGeom prst="rect">
            <a:avLst/>
          </a:prstGeom>
        </p:spPr>
        <p:txBody>
          <a:bodyPr wrap="none">
            <a:spAutoFit/>
          </a:bodyPr>
          <a:lstStyle/>
          <a:p>
            <a:pPr algn="ctr"/>
            <a:r>
              <a:rPr lang="en-US" dirty="0" smtClean="0">
                <a:latin typeface="Arial" panose="020B0604020202020204" pitchFamily="34" charset="0"/>
                <a:cs typeface="Arial" panose="020B0604020202020204" pitchFamily="34" charset="0"/>
              </a:rPr>
              <a:t>Scheme of</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CEPC</a:t>
            </a:r>
            <a:endParaRPr lang="ru-RU" dirty="0">
              <a:effectLst/>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360" t="21655" r="47341" b="30106"/>
          <a:stretch/>
        </p:blipFill>
        <p:spPr bwMode="auto">
          <a:xfrm>
            <a:off x="261764" y="1012580"/>
            <a:ext cx="4429557" cy="410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96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44624"/>
            <a:ext cx="12188827" cy="77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054" tIns="50027" rIns="100054" bIns="50027" numCol="1" anchor="ctr" anchorCtr="0" compatLnSpc="1">
            <a:prstTxWarp prst="textNoShape">
              <a:avLst/>
            </a:prstTxWarp>
            <a:spAutoFit/>
          </a:bodyPr>
          <a:lstStyle/>
          <a:p>
            <a:pPr algn="ctr" fontAlgn="base">
              <a:spcBef>
                <a:spcPct val="0"/>
              </a:spcBef>
              <a:spcAft>
                <a:spcPct val="0"/>
              </a:spcAft>
            </a:pPr>
            <a:r>
              <a:rPr lang="en-US" altLang="ru-RU" sz="22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Calculation of </a:t>
            </a:r>
            <a:r>
              <a:rPr lang="en-US" altLang="ru-RU" sz="22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shift </a:t>
            </a:r>
            <a:r>
              <a:rPr lang="en-US" altLang="ru-RU" sz="22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of </a:t>
            </a:r>
            <a:r>
              <a:rPr lang="en-US" altLang="ru-RU" sz="22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average </a:t>
            </a:r>
            <a:r>
              <a:rPr lang="en-US" altLang="ru-RU" sz="22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energy relative to the local energy </a:t>
            </a:r>
            <a:endParaRPr lang="en-US" altLang="ru-RU" sz="22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a:p>
            <a:pPr algn="ctr" fontAlgn="base">
              <a:spcBef>
                <a:spcPct val="0"/>
              </a:spcBef>
              <a:spcAft>
                <a:spcPct val="0"/>
              </a:spcAft>
            </a:pPr>
            <a:r>
              <a:rPr lang="en-US" altLang="ru-RU" sz="22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at </a:t>
            </a:r>
            <a:r>
              <a:rPr lang="en-US" altLang="ru-RU" sz="22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the </a:t>
            </a:r>
            <a:r>
              <a:rPr lang="en-US" altLang="ru-RU" sz="22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interaction </a:t>
            </a:r>
            <a:r>
              <a:rPr lang="en-US" altLang="ru-RU" sz="22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point for CEPC in one super </a:t>
            </a:r>
            <a:r>
              <a:rPr lang="en-US" altLang="ru-RU" sz="22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period due to SR</a:t>
            </a:r>
            <a:endParaRPr lang="ru-RU" altLang="ru-RU" sz="31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endParaRPr>
          </a:p>
        </p:txBody>
      </p:sp>
      <p:grpSp>
        <p:nvGrpSpPr>
          <p:cNvPr id="6" name="Группа 5"/>
          <p:cNvGrpSpPr/>
          <p:nvPr/>
        </p:nvGrpSpPr>
        <p:grpSpPr>
          <a:xfrm>
            <a:off x="6661264" y="2556030"/>
            <a:ext cx="3113260" cy="2889194"/>
            <a:chOff x="5230316" y="1700808"/>
            <a:chExt cx="3939602" cy="3656062"/>
          </a:xfrm>
        </p:grpSpPr>
        <p:pic>
          <p:nvPicPr>
            <p:cNvPr id="7" name="Рисунок 28"/>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05" r="8047" b="2197"/>
            <a:stretch>
              <a:fillRect/>
            </a:stretch>
          </p:blipFill>
          <p:spPr bwMode="auto">
            <a:xfrm>
              <a:off x="5230316" y="1700808"/>
              <a:ext cx="3748122" cy="3656062"/>
            </a:xfrm>
            <a:prstGeom prst="rect">
              <a:avLst/>
            </a:prstGeom>
            <a:noFill/>
            <a:extLst>
              <a:ext uri="{909E8E84-426E-40DD-AFC4-6F175D3DCCD1}">
                <a14:hiddenFill xmlns:a14="http://schemas.microsoft.com/office/drawing/2010/main">
                  <a:solidFill>
                    <a:srgbClr val="FFFFFF"/>
                  </a:solidFill>
                </a14:hiddenFill>
              </a:ext>
            </a:extLst>
          </p:spPr>
        </p:pic>
        <p:sp>
          <p:nvSpPr>
            <p:cNvPr id="8" name="Поле 27"/>
            <p:cNvSpPr txBox="1">
              <a:spLocks noChangeArrowheads="1"/>
            </p:cNvSpPr>
            <p:nvPr/>
          </p:nvSpPr>
          <p:spPr bwMode="auto">
            <a:xfrm>
              <a:off x="8557426" y="3105150"/>
              <a:ext cx="612492" cy="42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2π</a:t>
              </a:r>
              <a:endParaRPr kumimoji="0" lang="en-US" altLang="ru-RU"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Rectangle 8"/>
          <p:cNvSpPr>
            <a:spLocks noChangeArrowheads="1"/>
          </p:cNvSpPr>
          <p:nvPr/>
        </p:nvSpPr>
        <p:spPr bwMode="auto">
          <a:xfrm>
            <a:off x="5942692" y="5541039"/>
            <a:ext cx="45442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ru-RU" dirty="0">
                <a:solidFill>
                  <a:srgbClr val="000099"/>
                </a:solidFill>
                <a:latin typeface="Arial" panose="020B0604020202020204" pitchFamily="34" charset="0"/>
                <a:cs typeface="Arial" panose="020B0604020202020204" pitchFamily="34" charset="0"/>
              </a:rPr>
              <a:t>Schematic view of the function</a:t>
            </a:r>
            <a:r>
              <a:rPr lang="ru-RU" altLang="ru-RU" dirty="0" smtClean="0">
                <a:solidFill>
                  <a:srgbClr val="000099"/>
                </a:solidFill>
                <a:latin typeface="Arial" panose="020B0604020202020204" pitchFamily="34" charset="0"/>
                <a:cs typeface="Arial" panose="020B0604020202020204" pitchFamily="34" charset="0"/>
              </a:rPr>
              <a:t> </a:t>
            </a:r>
            <a:r>
              <a:rPr lang="en-US" altLang="ru-RU" i="1" dirty="0">
                <a:solidFill>
                  <a:srgbClr val="000099"/>
                </a:solidFill>
                <a:latin typeface="Times New Roman" panose="02020603050405020304" pitchFamily="18" charset="0"/>
                <a:cs typeface="Times New Roman" panose="02020603050405020304" pitchFamily="18" charset="0"/>
              </a:rPr>
              <a:t>f</a:t>
            </a:r>
            <a:r>
              <a:rPr lang="ru-RU" altLang="ru-RU" i="1" dirty="0">
                <a:solidFill>
                  <a:srgbClr val="000099"/>
                </a:solidFill>
                <a:latin typeface="Times New Roman" panose="02020603050405020304" pitchFamily="18" charset="0"/>
                <a:cs typeface="Times New Roman" panose="02020603050405020304" pitchFamily="18" charset="0"/>
              </a:rPr>
              <a:t>(θ</a:t>
            </a:r>
            <a:r>
              <a:rPr lang="ru-RU" altLang="ru-RU" i="1" dirty="0" smtClean="0">
                <a:solidFill>
                  <a:srgbClr val="000099"/>
                </a:solidFill>
                <a:latin typeface="Times New Roman" panose="02020603050405020304" pitchFamily="18" charset="0"/>
                <a:cs typeface="Times New Roman" panose="02020603050405020304" pitchFamily="18" charset="0"/>
              </a:rPr>
              <a:t>)</a:t>
            </a:r>
            <a:r>
              <a:rPr lang="ru-RU" altLang="ru-RU" i="1" dirty="0" smtClean="0">
                <a:solidFill>
                  <a:srgbClr val="000099"/>
                </a:solidFill>
                <a:latin typeface="Arial" panose="020B0604020202020204" pitchFamily="34" charset="0"/>
                <a:cs typeface="Arial" panose="020B0604020202020204" pitchFamily="34" charset="0"/>
              </a:rPr>
              <a:t> </a:t>
            </a:r>
            <a:r>
              <a:rPr lang="en-US" altLang="ru-RU" dirty="0">
                <a:solidFill>
                  <a:srgbClr val="000099"/>
                </a:solidFill>
                <a:latin typeface="Arial" panose="020B0604020202020204" pitchFamily="34" charset="0"/>
                <a:cs typeface="Arial" panose="020B0604020202020204" pitchFamily="34" charset="0"/>
              </a:rPr>
              <a:t>in a </a:t>
            </a:r>
            <a:r>
              <a:rPr lang="en-US" altLang="ru-RU" dirty="0" smtClean="0">
                <a:solidFill>
                  <a:srgbClr val="000099"/>
                </a:solidFill>
                <a:latin typeface="Arial" panose="020B0604020202020204" pitchFamily="34" charset="0"/>
                <a:cs typeface="Arial" panose="020B0604020202020204" pitchFamily="34" charset="0"/>
              </a:rPr>
              <a:t>storage ring </a:t>
            </a:r>
            <a:r>
              <a:rPr lang="en-US" altLang="ru-RU" dirty="0">
                <a:solidFill>
                  <a:srgbClr val="000099"/>
                </a:solidFill>
                <a:latin typeface="Arial" panose="020B0604020202020204" pitchFamily="34" charset="0"/>
                <a:cs typeface="Arial" panose="020B0604020202020204" pitchFamily="34" charset="0"/>
              </a:rPr>
              <a:t>with one RF cavity taking into account BS at the </a:t>
            </a:r>
            <a:r>
              <a:rPr lang="en-US" altLang="ru-RU" dirty="0" smtClean="0">
                <a:solidFill>
                  <a:srgbClr val="000099"/>
                </a:solidFill>
                <a:latin typeface="Arial" panose="020B0604020202020204" pitchFamily="34" charset="0"/>
                <a:cs typeface="Arial" panose="020B0604020202020204" pitchFamily="34" charset="0"/>
              </a:rPr>
              <a:t>interaction </a:t>
            </a:r>
            <a:r>
              <a:rPr lang="en-US" altLang="ru-RU" dirty="0">
                <a:solidFill>
                  <a:srgbClr val="000099"/>
                </a:solidFill>
                <a:latin typeface="Arial" panose="020B0604020202020204" pitchFamily="34" charset="0"/>
                <a:cs typeface="Arial" panose="020B0604020202020204" pitchFamily="34" charset="0"/>
              </a:rPr>
              <a:t>point (mirror-symmetric case)</a:t>
            </a:r>
            <a:r>
              <a:rPr kumimoji="0" lang="ru-RU" altLang="ru-RU" b="0" i="0" u="none" strike="noStrike" cap="none" normalizeH="0" baseline="0" dirty="0" smtClean="0">
                <a:ln>
                  <a:noFill/>
                </a:ln>
                <a:solidFill>
                  <a:srgbClr val="000099"/>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Прямоугольник 16"/>
              <p:cNvSpPr/>
              <p:nvPr/>
            </p:nvSpPr>
            <p:spPr>
              <a:xfrm>
                <a:off x="1588" y="908720"/>
                <a:ext cx="12187239" cy="1646797"/>
              </a:xfrm>
              <a:prstGeom prst="rect">
                <a:avLst/>
              </a:prstGeom>
            </p:spPr>
            <p:txBody>
              <a:bodyPr wrap="square">
                <a:spAutoFit/>
              </a:bodyPr>
              <a:lstStyle/>
              <a:p>
                <a:pPr algn="ctr"/>
                <a:r>
                  <a:rPr lang="en-US" dirty="0">
                    <a:solidFill>
                      <a:srgbClr val="000099"/>
                    </a:solidFill>
                    <a:latin typeface="Arial" panose="020B0604020202020204" pitchFamily="34" charset="0"/>
                    <a:cs typeface="Arial" panose="020B0604020202020204" pitchFamily="34" charset="0"/>
                  </a:rPr>
                  <a:t>The difference between the local energy and the </a:t>
                </a:r>
                <a:r>
                  <a:rPr lang="en-US" dirty="0" smtClean="0">
                    <a:solidFill>
                      <a:srgbClr val="000099"/>
                    </a:solidFill>
                    <a:latin typeface="Arial" panose="020B0604020202020204" pitchFamily="34" charset="0"/>
                    <a:cs typeface="Arial" panose="020B0604020202020204" pitchFamily="34" charset="0"/>
                  </a:rPr>
                  <a:t>average energy measured </a:t>
                </a:r>
              </a:p>
              <a:p>
                <a:pPr algn="ctr"/>
                <a:r>
                  <a:rPr lang="en-US" dirty="0" smtClean="0">
                    <a:solidFill>
                      <a:srgbClr val="000099"/>
                    </a:solidFill>
                    <a:latin typeface="Arial" panose="020B0604020202020204" pitchFamily="34" charset="0"/>
                    <a:cs typeface="Arial" panose="020B0604020202020204" pitchFamily="34" charset="0"/>
                  </a:rPr>
                  <a:t>by </a:t>
                </a:r>
                <a:r>
                  <a:rPr lang="en-US" dirty="0">
                    <a:solidFill>
                      <a:srgbClr val="000099"/>
                    </a:solidFill>
                    <a:latin typeface="Arial" panose="020B0604020202020204" pitchFamily="34" charset="0"/>
                    <a:cs typeface="Arial" panose="020B0604020202020204" pitchFamily="34" charset="0"/>
                  </a:rPr>
                  <a:t>the method of resonant </a:t>
                </a:r>
                <a:r>
                  <a:rPr lang="en-US" dirty="0" smtClean="0">
                    <a:solidFill>
                      <a:srgbClr val="000099"/>
                    </a:solidFill>
                    <a:latin typeface="Arial" panose="020B0604020202020204" pitchFamily="34" charset="0"/>
                    <a:cs typeface="Arial" panose="020B0604020202020204" pitchFamily="34" charset="0"/>
                  </a:rPr>
                  <a:t>depolarization</a:t>
                </a:r>
                <a:r>
                  <a:rPr lang="ru-RU" dirty="0" smtClean="0">
                    <a:solidFill>
                      <a:srgbClr val="000099"/>
                    </a:solidFill>
                    <a:latin typeface="Arial" panose="020B0604020202020204" pitchFamily="34" charset="0"/>
                    <a:cs typeface="Arial" panose="020B0604020202020204" pitchFamily="34" charset="0"/>
                  </a:rPr>
                  <a:t> </a:t>
                </a:r>
                <a:r>
                  <a:rPr lang="en-US" dirty="0" smtClean="0">
                    <a:solidFill>
                      <a:srgbClr val="000099"/>
                    </a:solidFill>
                    <a:latin typeface="Arial" panose="020B0604020202020204" pitchFamily="34" charset="0"/>
                    <a:cs typeface="Arial" panose="020B0604020202020204" pitchFamily="34" charset="0"/>
                  </a:rPr>
                  <a:t>is</a:t>
                </a:r>
              </a:p>
              <a:p>
                <a:pPr algn="ctr"/>
                <a:endParaRPr lang="ru-RU" dirty="0">
                  <a:effectLst/>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a:t>
                </a:r>
                <a14:m>
                  <m:oMath xmlns:m="http://schemas.openxmlformats.org/officeDocument/2006/math">
                    <m:f>
                      <m:fPr>
                        <m:ctrlPr>
                          <a:rPr lang="ru-RU" b="1" i="1" smtClean="0">
                            <a:solidFill>
                              <a:srgbClr val="FF0000"/>
                            </a:solidFill>
                            <a:latin typeface="Cambria Math"/>
                          </a:rPr>
                        </m:ctrlPr>
                      </m:fPr>
                      <m:num>
                        <m:r>
                          <a:rPr lang="ru-RU" b="1" i="1">
                            <a:solidFill>
                              <a:srgbClr val="FF0000"/>
                            </a:solidFill>
                            <a:latin typeface="Cambria Math"/>
                          </a:rPr>
                          <m:t>𝑬</m:t>
                        </m:r>
                        <m:d>
                          <m:dPr>
                            <m:ctrlPr>
                              <a:rPr lang="ru-RU" b="1" i="1">
                                <a:solidFill>
                                  <a:srgbClr val="FF0000"/>
                                </a:solidFill>
                                <a:latin typeface="Cambria Math"/>
                              </a:rPr>
                            </m:ctrlPr>
                          </m:dPr>
                          <m:e>
                            <m:r>
                              <a:rPr lang="ru-RU" b="1" i="1">
                                <a:solidFill>
                                  <a:srgbClr val="FF0000"/>
                                </a:solidFill>
                                <a:latin typeface="Cambria Math"/>
                              </a:rPr>
                              <m:t>𝜽</m:t>
                            </m:r>
                          </m:e>
                        </m:d>
                        <m:r>
                          <a:rPr lang="ru-RU" b="1" i="1">
                            <a:solidFill>
                              <a:srgbClr val="FF0000"/>
                            </a:solidFill>
                            <a:latin typeface="Cambria Math"/>
                          </a:rPr>
                          <m:t>−</m:t>
                        </m:r>
                        <m:d>
                          <m:dPr>
                            <m:begChr m:val="〈"/>
                            <m:endChr m:val="〉"/>
                            <m:ctrlPr>
                              <a:rPr lang="ru-RU" b="1" i="1">
                                <a:solidFill>
                                  <a:srgbClr val="FF0000"/>
                                </a:solidFill>
                                <a:latin typeface="Cambria Math"/>
                              </a:rPr>
                            </m:ctrlPr>
                          </m:dPr>
                          <m:e>
                            <m:r>
                              <a:rPr lang="ru-RU" b="1" i="1">
                                <a:solidFill>
                                  <a:srgbClr val="FF0000"/>
                                </a:solidFill>
                                <a:latin typeface="Cambria Math"/>
                              </a:rPr>
                              <m:t>𝑬</m:t>
                            </m:r>
                          </m:e>
                        </m:d>
                      </m:num>
                      <m:den>
                        <m:sSub>
                          <m:sSubPr>
                            <m:ctrlPr>
                              <a:rPr lang="ru-RU" b="1" i="1">
                                <a:solidFill>
                                  <a:srgbClr val="FF0000"/>
                                </a:solidFill>
                                <a:latin typeface="Cambria Math"/>
                              </a:rPr>
                            </m:ctrlPr>
                          </m:sSubPr>
                          <m:e>
                            <m:r>
                              <a:rPr lang="ru-RU" b="1" i="1">
                                <a:solidFill>
                                  <a:srgbClr val="FF0000"/>
                                </a:solidFill>
                                <a:latin typeface="Cambria Math"/>
                              </a:rPr>
                              <m:t>𝑬</m:t>
                            </m:r>
                          </m:e>
                          <m:sub>
                            <m:r>
                              <a:rPr lang="ru-RU" b="1" i="1">
                                <a:solidFill>
                                  <a:srgbClr val="FF0000"/>
                                </a:solidFill>
                                <a:latin typeface="Cambria Math"/>
                              </a:rPr>
                              <m:t>𝟎</m:t>
                            </m:r>
                          </m:sub>
                        </m:sSub>
                      </m:den>
                    </m:f>
                    <m:r>
                      <a:rPr lang="ru-RU" b="1" i="1">
                        <a:solidFill>
                          <a:srgbClr val="FF0000"/>
                        </a:solidFill>
                        <a:latin typeface="Cambria Math"/>
                      </a:rPr>
                      <m:t>=</m:t>
                    </m:r>
                    <m:r>
                      <a:rPr lang="en-US" b="1" i="1">
                        <a:solidFill>
                          <a:srgbClr val="FF0000"/>
                        </a:solidFill>
                        <a:latin typeface="Cambria Math"/>
                      </a:rPr>
                      <m:t>𝒇</m:t>
                    </m:r>
                    <m:d>
                      <m:dPr>
                        <m:ctrlPr>
                          <a:rPr lang="ru-RU" b="1" i="1">
                            <a:solidFill>
                              <a:srgbClr val="FF0000"/>
                            </a:solidFill>
                            <a:latin typeface="Cambria Math"/>
                          </a:rPr>
                        </m:ctrlPr>
                      </m:dPr>
                      <m:e>
                        <m:r>
                          <a:rPr lang="en-US" b="1" i="1">
                            <a:solidFill>
                              <a:srgbClr val="FF0000"/>
                            </a:solidFill>
                            <a:latin typeface="Cambria Math"/>
                          </a:rPr>
                          <m:t>𝜽</m:t>
                        </m:r>
                      </m:e>
                    </m:d>
                    <m:r>
                      <a:rPr lang="ru-RU" b="1" i="1">
                        <a:solidFill>
                          <a:srgbClr val="FF0000"/>
                        </a:solidFill>
                        <a:latin typeface="Cambria Math"/>
                      </a:rPr>
                      <m:t>−</m:t>
                    </m:r>
                    <m:d>
                      <m:dPr>
                        <m:begChr m:val="〈"/>
                        <m:endChr m:val="〉"/>
                        <m:ctrlPr>
                          <a:rPr lang="ru-RU" b="1" i="1">
                            <a:solidFill>
                              <a:srgbClr val="FF0000"/>
                            </a:solidFill>
                            <a:latin typeface="Cambria Math"/>
                          </a:rPr>
                        </m:ctrlPr>
                      </m:dPr>
                      <m:e>
                        <m:r>
                          <a:rPr lang="en-US" b="1" i="1">
                            <a:solidFill>
                              <a:srgbClr val="FF0000"/>
                            </a:solidFill>
                            <a:latin typeface="Cambria Math"/>
                          </a:rPr>
                          <m:t>𝒇</m:t>
                        </m:r>
                      </m:e>
                    </m:d>
                  </m:oMath>
                </a14:m>
                <a:r>
                  <a:rPr lang="en-US" dirty="0" smtClean="0">
                    <a:latin typeface="Arial" panose="020B0604020202020204" pitchFamily="34" charset="0"/>
                    <a:cs typeface="Arial" panose="020B0604020202020204" pitchFamily="34" charset="0"/>
                  </a:rPr>
                  <a:t>, where –U/2 ≤ </a:t>
                </a:r>
                <a:r>
                  <a:rPr lang="en-US" i="1" dirty="0" smtClean="0">
                    <a:latin typeface="Arial" panose="020B0604020202020204" pitchFamily="34" charset="0"/>
                    <a:cs typeface="Arial" panose="020B0604020202020204" pitchFamily="34" charset="0"/>
                  </a:rPr>
                  <a:t>f(</a:t>
                </a:r>
                <a:r>
                  <a:rPr lang="el-GR" i="1" dirty="0" smtClean="0">
                    <a:latin typeface="Arial" panose="020B0604020202020204" pitchFamily="34" charset="0"/>
                    <a:cs typeface="Arial" panose="020B0604020202020204" pitchFamily="34" charset="0"/>
                  </a:rPr>
                  <a:t>θ</a:t>
                </a:r>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U/2 is a normalized function </a:t>
                </a:r>
                <a:r>
                  <a:rPr lang="en-US" dirty="0">
                    <a:latin typeface="Arial" panose="020B0604020202020204" pitchFamily="34" charset="0"/>
                    <a:cs typeface="Arial" panose="020B0604020202020204" pitchFamily="34" charset="0"/>
                  </a:rPr>
                  <a:t>describing the azimuthal </a:t>
                </a: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distribution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losses (U</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the </a:t>
                </a:r>
                <a:r>
                  <a:rPr lang="en-US" dirty="0">
                    <a:latin typeface="Arial" panose="020B0604020202020204" pitchFamily="34" charset="0"/>
                    <a:cs typeface="Arial" panose="020B0604020202020204" pitchFamily="34" charset="0"/>
                  </a:rPr>
                  <a:t>total loss per turn</a:t>
                </a:r>
                <a:r>
                  <a:rPr lang="en-US"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1588" y="908720"/>
                <a:ext cx="12187239" cy="1646797"/>
              </a:xfrm>
              <a:prstGeom prst="rect">
                <a:avLst/>
              </a:prstGeom>
              <a:blipFill rotWithShape="1">
                <a:blip r:embed="rId4"/>
                <a:stretch>
                  <a:fillRect t="-1852" b="-5185"/>
                </a:stretch>
              </a:blipFill>
            </p:spPr>
            <p:txBody>
              <a:bodyPr/>
              <a:lstStyle/>
              <a:p>
                <a:r>
                  <a:rPr lang="ru-RU">
                    <a:noFill/>
                  </a:rPr>
                  <a:t> </a:t>
                </a:r>
              </a:p>
            </p:txBody>
          </p:sp>
        </mc:Fallback>
      </mc:AlternateContent>
      <p:pic>
        <p:nvPicPr>
          <p:cNvPr id="2049" name="Рисунок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930" t="1904" r="7468" b="4509"/>
          <a:stretch>
            <a:fillRect/>
          </a:stretch>
        </p:blipFill>
        <p:spPr bwMode="auto">
          <a:xfrm>
            <a:off x="1197868" y="2555516"/>
            <a:ext cx="2831913" cy="2889707"/>
          </a:xfrm>
          <a:prstGeom prst="rect">
            <a:avLst/>
          </a:prstGeom>
          <a:noFill/>
          <a:extLst>
            <a:ext uri="{909E8E84-426E-40DD-AFC4-6F175D3DCCD1}">
              <a14:hiddenFill xmlns:a14="http://schemas.microsoft.com/office/drawing/2010/main">
                <a:solidFill>
                  <a:srgbClr val="FFFFFF"/>
                </a:solidFill>
              </a14:hiddenFill>
            </a:ext>
          </a:extLst>
        </p:spPr>
      </p:pic>
      <p:sp>
        <p:nvSpPr>
          <p:cNvPr id="2" name="Надпись 2"/>
          <p:cNvSpPr txBox="1">
            <a:spLocks noChangeArrowheads="1"/>
          </p:cNvSpPr>
          <p:nvPr/>
        </p:nvSpPr>
        <p:spPr bwMode="auto">
          <a:xfrm>
            <a:off x="3646140" y="3627090"/>
            <a:ext cx="579586" cy="4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Cambria" panose="02040503050406030204" pitchFamily="18" charset="0"/>
                <a:ea typeface="Calibri" pitchFamily="34" charset="0"/>
                <a:cs typeface="Times New Roman" panose="02020603050405020304" pitchFamily="18" charset="0"/>
              </a:rPr>
              <a:t>2π</a:t>
            </a:r>
            <a:endParaRPr kumimoji="0" lang="en-US" altLang="ru-RU" sz="2000" b="0" i="0" u="none" strike="noStrike" cap="none" normalizeH="0" baseline="0" dirty="0" smtClean="0">
              <a:ln>
                <a:noFill/>
              </a:ln>
              <a:solidFill>
                <a:schemeClr val="tx1"/>
              </a:solidFill>
              <a:effectLst/>
              <a:latin typeface="Cambria" panose="02040503050406030204" pitchFamily="18" charset="0"/>
              <a:cs typeface="Times New Roman" panose="02020603050405020304" pitchFamily="18" charset="0"/>
            </a:endParaRPr>
          </a:p>
        </p:txBody>
      </p:sp>
      <p:sp>
        <p:nvSpPr>
          <p:cNvPr id="4" name="Rectangle 3"/>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6"/>
          <p:cNvSpPr>
            <a:spLocks noChangeArrowheads="1"/>
          </p:cNvSpPr>
          <p:nvPr/>
        </p:nvSpPr>
        <p:spPr bwMode="auto">
          <a:xfrm>
            <a:off x="0" y="28384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Прямоугольник 19"/>
          <p:cNvSpPr/>
          <p:nvPr/>
        </p:nvSpPr>
        <p:spPr>
          <a:xfrm>
            <a:off x="981844" y="5541039"/>
            <a:ext cx="3474939" cy="923330"/>
          </a:xfrm>
          <a:prstGeom prst="rect">
            <a:avLst/>
          </a:prstGeom>
        </p:spPr>
        <p:txBody>
          <a:bodyPr wrap="square">
            <a:spAutoFit/>
          </a:bodyPr>
          <a:lstStyle/>
          <a:p>
            <a:pPr algn="ctr"/>
            <a:r>
              <a:rPr lang="en-US" dirty="0">
                <a:solidFill>
                  <a:schemeClr val="bg2">
                    <a:lumMod val="25000"/>
                  </a:schemeClr>
                </a:solidFill>
                <a:latin typeface="Arial" panose="020B0604020202020204" pitchFamily="34" charset="0"/>
                <a:cs typeface="Arial" panose="020B0604020202020204" pitchFamily="34" charset="0"/>
              </a:rPr>
              <a:t>An example of the function </a:t>
            </a:r>
            <a:r>
              <a:rPr lang="en-US" i="1" dirty="0" smtClean="0">
                <a:solidFill>
                  <a:schemeClr val="bg2">
                    <a:lumMod val="25000"/>
                  </a:schemeClr>
                </a:solidFill>
                <a:latin typeface="Times New Roman" panose="02020603050405020304" pitchFamily="18" charset="0"/>
                <a:cs typeface="Times New Roman" panose="02020603050405020304" pitchFamily="18" charset="0"/>
              </a:rPr>
              <a:t>f(θ</a:t>
            </a:r>
            <a:r>
              <a:rPr lang="en-US" i="1" dirty="0">
                <a:solidFill>
                  <a:schemeClr val="bg2">
                    <a:lumMod val="25000"/>
                  </a:schemeClr>
                </a:solidFill>
                <a:latin typeface="Times New Roman" panose="02020603050405020304" pitchFamily="18" charset="0"/>
                <a:cs typeface="Times New Roman" panose="02020603050405020304" pitchFamily="18" charset="0"/>
              </a:rPr>
              <a:t>)</a:t>
            </a:r>
            <a:r>
              <a:rPr lang="en-US" dirty="0">
                <a:solidFill>
                  <a:schemeClr val="bg2">
                    <a:lumMod val="25000"/>
                  </a:schemeClr>
                </a:solidFill>
                <a:latin typeface="Comic Sans MS" panose="030F0702030302020204" pitchFamily="66" charset="0"/>
              </a:rPr>
              <a:t> </a:t>
            </a:r>
            <a:r>
              <a:rPr lang="en-US" dirty="0" smtClean="0">
                <a:solidFill>
                  <a:schemeClr val="bg2">
                    <a:lumMod val="25000"/>
                  </a:schemeClr>
                </a:solidFill>
                <a:latin typeface="Arial" panose="020B0604020202020204" pitchFamily="34" charset="0"/>
                <a:cs typeface="Arial" panose="020B0604020202020204" pitchFamily="34" charset="0"/>
              </a:rPr>
              <a:t>in </a:t>
            </a:r>
            <a:r>
              <a:rPr lang="en-US" dirty="0">
                <a:solidFill>
                  <a:schemeClr val="bg2">
                    <a:lumMod val="25000"/>
                  </a:schemeClr>
                </a:solidFill>
                <a:latin typeface="Arial" panose="020B0604020202020204" pitchFamily="34" charset="0"/>
                <a:cs typeface="Arial" panose="020B0604020202020204" pitchFamily="34" charset="0"/>
              </a:rPr>
              <a:t>the azimuthally homogeneous case</a:t>
            </a:r>
            <a:endParaRPr lang="ru-RU" dirty="0">
              <a:solidFill>
                <a:schemeClr val="bg2">
                  <a:lumMod val="25000"/>
                </a:schemeClr>
              </a:solidFill>
              <a:latin typeface="Arial" panose="020B0604020202020204" pitchFamily="34" charset="0"/>
              <a:cs typeface="Arial" panose="020B0604020202020204" pitchFamily="34" charset="0"/>
            </a:endParaRPr>
          </a:p>
        </p:txBody>
      </p:sp>
      <p:sp>
        <p:nvSpPr>
          <p:cNvPr id="11" name="Прямоугольник 10"/>
          <p:cNvSpPr/>
          <p:nvPr/>
        </p:nvSpPr>
        <p:spPr>
          <a:xfrm>
            <a:off x="7318548" y="3665808"/>
            <a:ext cx="360040" cy="555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6" name="TextBox 15"/>
              <p:cNvSpPr txBox="1"/>
              <p:nvPr/>
            </p:nvSpPr>
            <p:spPr>
              <a:xfrm>
                <a:off x="7212757" y="3653431"/>
                <a:ext cx="609847"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1400" i="1" smtClean="0">
                              <a:latin typeface="Cambria Math"/>
                            </a:rPr>
                          </m:ctrlPr>
                        </m:fPr>
                        <m:num>
                          <m:r>
                            <a:rPr lang="ru-RU" sz="1400" i="1" smtClean="0">
                              <a:latin typeface="Cambria Math"/>
                              <a:ea typeface="Cambria Math"/>
                            </a:rPr>
                            <m:t>∆</m:t>
                          </m:r>
                          <m:sSub>
                            <m:sSubPr>
                              <m:ctrlPr>
                                <a:rPr lang="ru-RU" sz="1400" i="1" smtClean="0">
                                  <a:latin typeface="Cambria Math"/>
                                  <a:ea typeface="Cambria Math"/>
                                </a:rPr>
                              </m:ctrlPr>
                            </m:sSubPr>
                            <m:e>
                              <m:r>
                                <a:rPr lang="en-US" sz="1400" b="0" i="1" smtClean="0">
                                  <a:latin typeface="Cambria Math"/>
                                  <a:ea typeface="Cambria Math"/>
                                </a:rPr>
                                <m:t>𝐸</m:t>
                              </m:r>
                            </m:e>
                            <m:sub>
                              <m:r>
                                <a:rPr lang="en-US" sz="1400" b="0" i="1" smtClean="0">
                                  <a:latin typeface="Cambria Math"/>
                                  <a:ea typeface="Cambria Math"/>
                                </a:rPr>
                                <m:t>𝐵𝑆</m:t>
                              </m:r>
                            </m:sub>
                          </m:sSub>
                        </m:num>
                        <m:den>
                          <m:r>
                            <a:rPr lang="en-US" sz="1400" b="0" i="1" smtClean="0">
                              <a:latin typeface="Cambria Math"/>
                            </a:rPr>
                            <m:t>𝐸</m:t>
                          </m:r>
                        </m:den>
                      </m:f>
                    </m:oMath>
                  </m:oMathPara>
                </a14:m>
                <a:endParaRPr lang="ru-RU"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212757" y="3653431"/>
                <a:ext cx="609847" cy="495649"/>
              </a:xfrm>
              <a:prstGeom prst="rect">
                <a:avLst/>
              </a:prstGeom>
              <a:blipFill rotWithShape="1">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31839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val="2016984740"/>
              </p:ext>
            </p:extLst>
          </p:nvPr>
        </p:nvGraphicFramePr>
        <p:xfrm>
          <a:off x="837829" y="1196752"/>
          <a:ext cx="10513168" cy="3609243"/>
        </p:xfrm>
        <a:graphic>
          <a:graphicData uri="http://schemas.openxmlformats.org/drawingml/2006/table">
            <a:tbl>
              <a:tblPr firstRow="1" firstCol="1" bandRow="1">
                <a:tableStyleId>{5940675A-B579-460E-94D1-54222C63F5DA}</a:tableStyleId>
              </a:tblPr>
              <a:tblGrid>
                <a:gridCol w="3593309"/>
                <a:gridCol w="2674158"/>
                <a:gridCol w="2131912"/>
                <a:gridCol w="2113789"/>
              </a:tblGrid>
              <a:tr h="297600">
                <a:tc gridSpan="4">
                  <a:txBody>
                    <a:bodyPr/>
                    <a:lstStyle/>
                    <a:p>
                      <a:pPr algn="ctr">
                        <a:lnSpc>
                          <a:spcPct val="150000"/>
                        </a:lnSpc>
                      </a:pPr>
                      <a:r>
                        <a:rPr lang="en-US" sz="1800" b="0" dirty="0">
                          <a:solidFill>
                            <a:schemeClr val="bg1"/>
                          </a:solidFill>
                          <a:effectLst/>
                          <a:latin typeface="Arial" panose="020B0604020202020204" pitchFamily="34" charset="0"/>
                          <a:cs typeface="Arial" panose="020B0604020202020204" pitchFamily="34" charset="0"/>
                        </a:rPr>
                        <a:t>CEPC</a:t>
                      </a:r>
                      <a:endParaRPr lang="ru-RU" sz="1800" b="0" dirty="0">
                        <a:solidFill>
                          <a:schemeClr val="bg1"/>
                        </a:solidFill>
                        <a:effectLst/>
                        <a:latin typeface="Arial" panose="020B0604020202020204" pitchFamily="34" charset="0"/>
                        <a:cs typeface="Arial" panose="020B0604020202020204" pitchFamily="34" charset="0"/>
                      </a:endParaRPr>
                    </a:p>
                  </a:txBody>
                  <a:tcPr marL="27658" marR="27658" marT="0" marB="0">
                    <a:solidFill>
                      <a:srgbClr val="000099"/>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25738">
                <a:tc>
                  <a:txBody>
                    <a:bodyPr/>
                    <a:lstStyle/>
                    <a:p>
                      <a:pPr algn="ctr">
                        <a:lnSpc>
                          <a:spcPct val="150000"/>
                        </a:lnSpc>
                      </a:pPr>
                      <a:r>
                        <a:rPr lang="ru-RU" sz="1600">
                          <a:effectLst/>
                          <a:latin typeface="Arial" panose="020B0604020202020204" pitchFamily="34" charset="0"/>
                          <a:cs typeface="Arial" panose="020B0604020202020204" pitchFamily="34" charset="0"/>
                        </a:rPr>
                        <a:t> </a:t>
                      </a:r>
                    </a:p>
                  </a:txBody>
                  <a:tcPr marL="27658" marR="27658" marT="0" marB="0"/>
                </a:tc>
                <a:tc>
                  <a:txBody>
                    <a:bodyPr/>
                    <a:lstStyle/>
                    <a:p>
                      <a:pPr algn="ctr">
                        <a:lnSpc>
                          <a:spcPct val="150000"/>
                        </a:lnSpc>
                      </a:pPr>
                      <a:r>
                        <a:rPr lang="en-US" sz="1600" b="1" dirty="0">
                          <a:effectLst/>
                          <a:latin typeface="Arial" panose="020B0604020202020204" pitchFamily="34" charset="0"/>
                          <a:cs typeface="Arial" panose="020B0604020202020204" pitchFamily="34" charset="0"/>
                        </a:rPr>
                        <a:t>Z(3T)</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50000"/>
                        </a:lnSpc>
                      </a:pPr>
                      <a:r>
                        <a:rPr lang="en-US" sz="1600" b="1" dirty="0">
                          <a:effectLst/>
                          <a:latin typeface="Arial" panose="020B0604020202020204" pitchFamily="34" charset="0"/>
                          <a:cs typeface="Arial" panose="020B0604020202020204" pitchFamily="34" charset="0"/>
                        </a:rPr>
                        <a:t>Z(2T)</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50000"/>
                        </a:lnSpc>
                      </a:pPr>
                      <a:r>
                        <a:rPr lang="en-US" sz="1600" b="1" dirty="0">
                          <a:effectLst/>
                          <a:latin typeface="Arial" panose="020B0604020202020204" pitchFamily="34" charset="0"/>
                          <a:cs typeface="Arial" panose="020B0604020202020204" pitchFamily="34" charset="0"/>
                        </a:rPr>
                        <a:t>W</a:t>
                      </a:r>
                      <a:endParaRPr lang="ru-RU" sz="1600" b="1" dirty="0">
                        <a:effectLst/>
                        <a:latin typeface="Arial" panose="020B0604020202020204" pitchFamily="34" charset="0"/>
                        <a:cs typeface="Arial" panose="020B0604020202020204" pitchFamily="34" charset="0"/>
                      </a:endParaRPr>
                    </a:p>
                  </a:txBody>
                  <a:tcPr marL="27658" marR="27658" marT="0" marB="0"/>
                </a:tc>
              </a:tr>
              <a:tr h="297600">
                <a:tc>
                  <a:txBody>
                    <a:bodyPr/>
                    <a:lstStyle/>
                    <a:p>
                      <a:pPr algn="ctr">
                        <a:lnSpc>
                          <a:spcPct val="150000"/>
                        </a:lnSpc>
                      </a:pPr>
                      <a:r>
                        <a:rPr lang="en-US" sz="1600" b="1">
                          <a:effectLst/>
                          <a:latin typeface="Arial" panose="020B0604020202020204" pitchFamily="34" charset="0"/>
                          <a:cs typeface="Arial" panose="020B0604020202020204" pitchFamily="34" charset="0"/>
                        </a:rPr>
                        <a:t>E [GeV]</a:t>
                      </a:r>
                      <a:endParaRPr lang="ru-RU" sz="1600" b="1">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50000"/>
                        </a:lnSpc>
                      </a:pPr>
                      <a:r>
                        <a:rPr lang="en-US" sz="1600" dirty="0">
                          <a:effectLst/>
                          <a:latin typeface="Arial" panose="020B0604020202020204" pitchFamily="34" charset="0"/>
                          <a:cs typeface="Arial" panose="020B0604020202020204" pitchFamily="34" charset="0"/>
                        </a:rPr>
                        <a:t>45.5</a:t>
                      </a:r>
                      <a:endParaRPr lang="ru-RU" sz="1600"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50000"/>
                        </a:lnSpc>
                      </a:pPr>
                      <a:r>
                        <a:rPr lang="ru-RU" sz="1600" dirty="0">
                          <a:effectLst/>
                          <a:latin typeface="Arial" panose="020B0604020202020204" pitchFamily="34" charset="0"/>
                          <a:cs typeface="Arial" panose="020B0604020202020204" pitchFamily="34" charset="0"/>
                        </a:rPr>
                        <a:t>45.5</a:t>
                      </a: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80</a:t>
                      </a:r>
                      <a:endParaRPr lang="ru-RU" sz="1600" dirty="0">
                        <a:effectLst/>
                        <a:latin typeface="Arial" panose="020B0604020202020204" pitchFamily="34" charset="0"/>
                        <a:ea typeface="Calibri"/>
                        <a:cs typeface="Arial" panose="020B0604020202020204" pitchFamily="34" charset="0"/>
                      </a:endParaRPr>
                    </a:p>
                  </a:txBody>
                  <a:tcPr marL="27658" marR="27658" marT="0" marB="0"/>
                </a:tc>
              </a:tr>
              <a:tr h="297600">
                <a:tc>
                  <a:txBody>
                    <a:bodyPr/>
                    <a:lstStyle/>
                    <a:p>
                      <a:pPr algn="ctr">
                        <a:lnSpc>
                          <a:spcPct val="150000"/>
                        </a:lnSpc>
                      </a:pPr>
                      <a:r>
                        <a:rPr lang="en-US" sz="1600" b="1" dirty="0">
                          <a:effectLst/>
                          <a:latin typeface="Arial" panose="020B0604020202020204" pitchFamily="34" charset="0"/>
                          <a:cs typeface="Arial" panose="020B0604020202020204" pitchFamily="34" charset="0"/>
                        </a:rPr>
                        <a:t>ΔE</a:t>
                      </a:r>
                      <a:r>
                        <a:rPr lang="en-US" sz="1600" b="1" baseline="-25000" dirty="0">
                          <a:effectLst/>
                          <a:latin typeface="Arial" panose="020B0604020202020204" pitchFamily="34" charset="0"/>
                          <a:cs typeface="Arial" panose="020B0604020202020204" pitchFamily="34" charset="0"/>
                        </a:rPr>
                        <a:t>SR</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GeV</a:t>
                      </a:r>
                      <a:r>
                        <a:rPr lang="en-US" sz="1600" b="1" dirty="0">
                          <a:effectLst/>
                          <a:latin typeface="Arial" panose="020B0604020202020204" pitchFamily="34" charset="0"/>
                          <a:cs typeface="Arial" panose="020B0604020202020204" pitchFamily="34" charset="0"/>
                        </a:rPr>
                        <a:t>] / </a:t>
                      </a:r>
                      <a:r>
                        <a:rPr lang="en-US" sz="1600" b="1" dirty="0" smtClean="0">
                          <a:effectLst/>
                          <a:latin typeface="Arial" panose="020B0604020202020204" pitchFamily="34" charset="0"/>
                          <a:cs typeface="Arial" panose="020B0604020202020204" pitchFamily="34" charset="0"/>
                        </a:rPr>
                        <a:t>CEPC</a:t>
                      </a:r>
                      <a:r>
                        <a:rPr lang="en-US" sz="1600" b="1" baseline="0" dirty="0" smtClean="0">
                          <a:effectLst/>
                          <a:latin typeface="Arial" panose="020B0604020202020204" pitchFamily="34" charset="0"/>
                          <a:cs typeface="Arial" panose="020B0604020202020204" pitchFamily="34" charset="0"/>
                        </a:rPr>
                        <a:t> CDR</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50000"/>
                        </a:lnSpc>
                      </a:pPr>
                      <a:r>
                        <a:rPr lang="en-US" sz="1600" dirty="0">
                          <a:effectLst/>
                          <a:latin typeface="Arial" panose="020B0604020202020204" pitchFamily="34" charset="0"/>
                          <a:cs typeface="Arial" panose="020B0604020202020204" pitchFamily="34" charset="0"/>
                        </a:rPr>
                        <a:t>0.0</a:t>
                      </a:r>
                      <a:r>
                        <a:rPr lang="ru-RU" sz="1600" dirty="0">
                          <a:effectLst/>
                          <a:latin typeface="Arial" panose="020B0604020202020204" pitchFamily="34" charset="0"/>
                          <a:cs typeface="Arial" panose="020B0604020202020204" pitchFamily="34" charset="0"/>
                        </a:rPr>
                        <a:t>18</a:t>
                      </a:r>
                    </a:p>
                  </a:txBody>
                  <a:tcPr marL="27658" marR="27658" marT="0" marB="0"/>
                </a:tc>
                <a:tc>
                  <a:txBody>
                    <a:bodyPr/>
                    <a:lstStyle/>
                    <a:p>
                      <a:pPr algn="ctr">
                        <a:lnSpc>
                          <a:spcPct val="150000"/>
                        </a:lnSpc>
                      </a:pPr>
                      <a:r>
                        <a:rPr lang="en-US" sz="1600">
                          <a:effectLst/>
                          <a:latin typeface="Arial" panose="020B0604020202020204" pitchFamily="34" charset="0"/>
                          <a:cs typeface="Arial" panose="020B0604020202020204" pitchFamily="34" charset="0"/>
                        </a:rPr>
                        <a:t>0.</a:t>
                      </a:r>
                      <a:r>
                        <a:rPr lang="ru-RU" sz="1600">
                          <a:effectLst/>
                          <a:latin typeface="Arial" panose="020B0604020202020204" pitchFamily="34" charset="0"/>
                          <a:cs typeface="Arial" panose="020B0604020202020204" pitchFamily="34" charset="0"/>
                        </a:rPr>
                        <a:t>018</a:t>
                      </a: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0.17</a:t>
                      </a:r>
                      <a:endParaRPr lang="ru-RU" sz="1600">
                        <a:effectLst/>
                        <a:latin typeface="Arial" panose="020B0604020202020204" pitchFamily="34" charset="0"/>
                        <a:ea typeface="Calibri"/>
                        <a:cs typeface="Arial" panose="020B0604020202020204" pitchFamily="34" charset="0"/>
                      </a:endParaRPr>
                    </a:p>
                  </a:txBody>
                  <a:tcPr marL="27658" marR="27658" marT="0" marB="0"/>
                </a:tc>
              </a:tr>
              <a:tr h="325738">
                <a:tc>
                  <a:txBody>
                    <a:bodyPr/>
                    <a:lstStyle/>
                    <a:p>
                      <a:pPr algn="ctr">
                        <a:lnSpc>
                          <a:spcPct val="150000"/>
                        </a:lnSpc>
                      </a:pPr>
                      <a:r>
                        <a:rPr lang="en-US" sz="1600" b="1" dirty="0">
                          <a:effectLst/>
                          <a:latin typeface="Arial" panose="020B0604020202020204" pitchFamily="34" charset="0"/>
                          <a:cs typeface="Arial" panose="020B0604020202020204" pitchFamily="34" charset="0"/>
                        </a:rPr>
                        <a:t>ΔE</a:t>
                      </a:r>
                      <a:r>
                        <a:rPr lang="en-US" sz="1600" b="1" baseline="-25000" dirty="0">
                          <a:effectLst/>
                          <a:latin typeface="Arial" panose="020B0604020202020204" pitchFamily="34" charset="0"/>
                          <a:cs typeface="Arial" panose="020B0604020202020204" pitchFamily="34" charset="0"/>
                        </a:rPr>
                        <a:t>SR</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GeV</a:t>
                      </a:r>
                      <a:r>
                        <a:rPr lang="en-US" sz="1600" b="1" dirty="0">
                          <a:effectLst/>
                          <a:latin typeface="Arial" panose="020B0604020202020204" pitchFamily="34" charset="0"/>
                          <a:cs typeface="Arial" panose="020B0604020202020204" pitchFamily="34" charset="0"/>
                        </a:rPr>
                        <a:t>] /</a:t>
                      </a:r>
                      <a:r>
                        <a:rPr lang="ru-RU" sz="1600" b="1" dirty="0">
                          <a:effectLst/>
                          <a:latin typeface="Arial" panose="020B0604020202020204" pitchFamily="34" charset="0"/>
                          <a:cs typeface="Arial" panose="020B0604020202020204" pitchFamily="34" charset="0"/>
                        </a:rPr>
                        <a:t> </a:t>
                      </a:r>
                      <a:r>
                        <a:rPr lang="en-US" sz="1600" b="1" dirty="0" smtClean="0">
                          <a:effectLst/>
                          <a:latin typeface="Arial" panose="020B0604020202020204" pitchFamily="34" charset="0"/>
                          <a:cs typeface="Arial" panose="020B0604020202020204" pitchFamily="34" charset="0"/>
                        </a:rPr>
                        <a:t>our</a:t>
                      </a:r>
                      <a:r>
                        <a:rPr lang="en-US" sz="1600" b="1" baseline="0" dirty="0" smtClean="0">
                          <a:effectLst/>
                          <a:latin typeface="Arial" panose="020B0604020202020204" pitchFamily="34" charset="0"/>
                          <a:cs typeface="Arial" panose="020B0604020202020204" pitchFamily="34" charset="0"/>
                        </a:rPr>
                        <a:t> calc.</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01787</a:t>
                      </a:r>
                      <a:endParaRPr lang="ru-RU" sz="1600" dirty="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0</a:t>
                      </a:r>
                      <a:r>
                        <a:rPr lang="en-US" sz="1600">
                          <a:effectLst/>
                          <a:latin typeface="Arial" panose="020B0604020202020204" pitchFamily="34" charset="0"/>
                          <a:cs typeface="Arial" panose="020B0604020202020204" pitchFamily="34" charset="0"/>
                        </a:rPr>
                        <a:t>.</a:t>
                      </a:r>
                      <a:r>
                        <a:rPr lang="ru-RU" sz="1600">
                          <a:effectLst/>
                          <a:latin typeface="Arial" panose="020B0604020202020204" pitchFamily="34" charset="0"/>
                          <a:cs typeface="Arial" panose="020B0604020202020204" pitchFamily="34" charset="0"/>
                        </a:rPr>
                        <a:t>01787</a:t>
                      </a:r>
                      <a:endParaRPr lang="ru-RU" sz="160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0</a:t>
                      </a:r>
                      <a:r>
                        <a:rPr lang="en-US" sz="1600">
                          <a:effectLst/>
                          <a:latin typeface="Arial" panose="020B0604020202020204" pitchFamily="34" charset="0"/>
                          <a:cs typeface="Arial" panose="020B0604020202020204" pitchFamily="34" charset="0"/>
                        </a:rPr>
                        <a:t>.</a:t>
                      </a:r>
                      <a:r>
                        <a:rPr lang="ru-RU" sz="1600">
                          <a:effectLst/>
                          <a:latin typeface="Arial" panose="020B0604020202020204" pitchFamily="34" charset="0"/>
                          <a:cs typeface="Arial" panose="020B0604020202020204" pitchFamily="34" charset="0"/>
                        </a:rPr>
                        <a:t>170</a:t>
                      </a:r>
                      <a:r>
                        <a:rPr lang="en-US" sz="1600">
                          <a:effectLst/>
                          <a:latin typeface="Arial" panose="020B0604020202020204" pitchFamily="34" charset="0"/>
                          <a:cs typeface="Arial" panose="020B0604020202020204" pitchFamily="34" charset="0"/>
                        </a:rPr>
                        <a:t>8</a:t>
                      </a:r>
                      <a:endParaRPr lang="ru-RU" sz="1600">
                        <a:effectLst/>
                        <a:latin typeface="Arial" panose="020B0604020202020204" pitchFamily="34" charset="0"/>
                        <a:ea typeface="Calibri"/>
                        <a:cs typeface="Arial" panose="020B0604020202020204" pitchFamily="34" charset="0"/>
                      </a:endParaRPr>
                    </a:p>
                  </a:txBody>
                  <a:tcPr marL="27658" marR="27658" marT="0" marB="0"/>
                </a:tc>
              </a:tr>
              <a:tr h="297600">
                <a:tc gridSpan="4">
                  <a:txBody>
                    <a:bodyPr/>
                    <a:lstStyle/>
                    <a:p>
                      <a:pPr algn="ctr">
                        <a:lnSpc>
                          <a:spcPct val="150000"/>
                        </a:lnSpc>
                      </a:pPr>
                      <a:endParaRPr lang="ru-RU" sz="1600" b="1" dirty="0">
                        <a:effectLst/>
                        <a:latin typeface="Arial" panose="020B0604020202020204" pitchFamily="34" charset="0"/>
                        <a:cs typeface="Arial" panose="020B0604020202020204" pitchFamily="34" charset="0"/>
                      </a:endParaRPr>
                    </a:p>
                  </a:txBody>
                  <a:tcPr marL="27658" marR="27658" marT="0" marB="0">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56321">
                <a:tc>
                  <a:txBody>
                    <a:bodyPr/>
                    <a:lstStyle/>
                    <a:p>
                      <a:pPr algn="ctr">
                        <a:lnSpc>
                          <a:spcPct val="150000"/>
                        </a:lnSpc>
                      </a:pPr>
                      <a:r>
                        <a:rPr lang="en-US" sz="1600" b="1" dirty="0">
                          <a:effectLst/>
                          <a:latin typeface="Arial" panose="020B0604020202020204" pitchFamily="34" charset="0"/>
                          <a:cs typeface="Arial" panose="020B0604020202020204" pitchFamily="34" charset="0"/>
                        </a:rPr>
                        <a:t>&lt;f</a:t>
                      </a:r>
                      <a:r>
                        <a:rPr lang="en-US" sz="1600" b="1" baseline="300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&gt;</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75561·</a:t>
                      </a:r>
                      <a:r>
                        <a:rPr lang="en-US" sz="1600" dirty="0">
                          <a:effectLst/>
                          <a:latin typeface="Arial" panose="020B0604020202020204" pitchFamily="34" charset="0"/>
                          <a:cs typeface="Arial" panose="020B0604020202020204" pitchFamily="34" charset="0"/>
                        </a:rPr>
                        <a:t>10</a:t>
                      </a:r>
                      <a:r>
                        <a:rPr lang="ru-RU" sz="1600" baseline="300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75561·</a:t>
                      </a:r>
                      <a:r>
                        <a:rPr lang="en-US" sz="1600" dirty="0">
                          <a:effectLst/>
                          <a:latin typeface="Arial" panose="020B0604020202020204" pitchFamily="34" charset="0"/>
                          <a:cs typeface="Arial" panose="020B0604020202020204" pitchFamily="34" charset="0"/>
                        </a:rPr>
                        <a:t>10</a:t>
                      </a:r>
                      <a:r>
                        <a:rPr lang="ru-RU" sz="1600" baseline="30000" dirty="0">
                          <a:effectLst/>
                          <a:latin typeface="Arial" panose="020B0604020202020204" pitchFamily="34" charset="0"/>
                          <a:cs typeface="Arial" panose="020B0604020202020204" pitchFamily="34" charset="0"/>
                        </a:rPr>
                        <a:t>-7</a:t>
                      </a:r>
                      <a:endParaRPr lang="ru-RU" sz="1600" dirty="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4</a:t>
                      </a:r>
                      <a:r>
                        <a:rPr lang="en-US" sz="1600">
                          <a:effectLst/>
                          <a:latin typeface="Arial" panose="020B0604020202020204" pitchFamily="34" charset="0"/>
                          <a:cs typeface="Arial" panose="020B0604020202020204" pitchFamily="34" charset="0"/>
                        </a:rPr>
                        <a:t>.</a:t>
                      </a:r>
                      <a:r>
                        <a:rPr lang="ru-RU" sz="1600">
                          <a:effectLst/>
                          <a:latin typeface="Arial" panose="020B0604020202020204" pitchFamily="34" charset="0"/>
                          <a:cs typeface="Arial" panose="020B0604020202020204" pitchFamily="34" charset="0"/>
                        </a:rPr>
                        <a:t>93311·</a:t>
                      </a:r>
                      <a:r>
                        <a:rPr lang="en-US" sz="1600">
                          <a:effectLst/>
                          <a:latin typeface="Arial" panose="020B0604020202020204" pitchFamily="34" charset="0"/>
                          <a:cs typeface="Arial" panose="020B0604020202020204" pitchFamily="34" charset="0"/>
                        </a:rPr>
                        <a:t>10</a:t>
                      </a:r>
                      <a:r>
                        <a:rPr lang="ru-RU" sz="1600" baseline="30000">
                          <a:effectLst/>
                          <a:latin typeface="Arial" panose="020B0604020202020204" pitchFamily="34" charset="0"/>
                          <a:cs typeface="Arial" panose="020B0604020202020204" pitchFamily="34" charset="0"/>
                        </a:rPr>
                        <a:t>-7</a:t>
                      </a:r>
                      <a:endParaRPr lang="ru-RU" sz="1600">
                        <a:effectLst/>
                        <a:latin typeface="Arial" panose="020B0604020202020204" pitchFamily="34" charset="0"/>
                        <a:ea typeface="Calibri"/>
                        <a:cs typeface="Arial" panose="020B0604020202020204" pitchFamily="34" charset="0"/>
                      </a:endParaRPr>
                    </a:p>
                  </a:txBody>
                  <a:tcPr marL="27658" marR="27658" marT="0" marB="0"/>
                </a:tc>
              </a:tr>
              <a:tr h="456321">
                <a:tc>
                  <a:txBody>
                    <a:bodyPr/>
                    <a:lstStyle/>
                    <a:p>
                      <a:pPr algn="ctr">
                        <a:lnSpc>
                          <a:spcPct val="150000"/>
                        </a:lnSpc>
                      </a:pPr>
                      <a:r>
                        <a:rPr lang="en-US" sz="1600" b="1" dirty="0" err="1">
                          <a:effectLst/>
                          <a:latin typeface="Arial" panose="020B0604020202020204" pitchFamily="34" charset="0"/>
                          <a:cs typeface="Arial" panose="020B0604020202020204" pitchFamily="34" charset="0"/>
                        </a:rPr>
                        <a:t>f</a:t>
                      </a:r>
                      <a:r>
                        <a:rPr lang="en-US" sz="1600" b="1" baseline="-25000" dirty="0" err="1">
                          <a:effectLst/>
                          <a:latin typeface="Arial" panose="020B0604020202020204" pitchFamily="34" charset="0"/>
                          <a:cs typeface="Arial" panose="020B0604020202020204" pitchFamily="34" charset="0"/>
                        </a:rPr>
                        <a:t>IP</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1</a:t>
                      </a:r>
                      <a:r>
                        <a:rPr lang="en-US" sz="1600">
                          <a:effectLst/>
                          <a:latin typeface="Arial" panose="020B0604020202020204" pitchFamily="34" charset="0"/>
                          <a:cs typeface="Arial" panose="020B0604020202020204" pitchFamily="34" charset="0"/>
                        </a:rPr>
                        <a:t>.</a:t>
                      </a:r>
                      <a:r>
                        <a:rPr lang="ru-RU" sz="1600">
                          <a:effectLst/>
                          <a:latin typeface="Arial" panose="020B0604020202020204" pitchFamily="34" charset="0"/>
                          <a:cs typeface="Arial" panose="020B0604020202020204" pitchFamily="34" charset="0"/>
                        </a:rPr>
                        <a:t>321</a:t>
                      </a:r>
                      <a:r>
                        <a:rPr lang="en-US" sz="1600">
                          <a:effectLst/>
                          <a:latin typeface="Arial" panose="020B0604020202020204" pitchFamily="34" charset="0"/>
                          <a:cs typeface="Arial" panose="020B0604020202020204" pitchFamily="34" charset="0"/>
                        </a:rPr>
                        <a:t>3</a:t>
                      </a:r>
                      <a:r>
                        <a:rPr lang="ru-RU" sz="1600">
                          <a:effectLst/>
                          <a:latin typeface="Arial" panose="020B0604020202020204" pitchFamily="34" charset="0"/>
                          <a:cs typeface="Arial" panose="020B0604020202020204" pitchFamily="34" charset="0"/>
                        </a:rPr>
                        <a:t>·10</a:t>
                      </a:r>
                      <a:r>
                        <a:rPr lang="ru-RU" sz="1600" baseline="30000">
                          <a:effectLst/>
                          <a:latin typeface="Arial" panose="020B0604020202020204" pitchFamily="34" charset="0"/>
                          <a:cs typeface="Arial" panose="020B0604020202020204" pitchFamily="34" charset="0"/>
                        </a:rPr>
                        <a:t>-</a:t>
                      </a:r>
                      <a:r>
                        <a:rPr lang="en-US" sz="1600" baseline="30000">
                          <a:effectLst/>
                          <a:latin typeface="Arial" panose="020B0604020202020204" pitchFamily="34" charset="0"/>
                          <a:cs typeface="Arial" panose="020B0604020202020204" pitchFamily="34" charset="0"/>
                        </a:rPr>
                        <a:t>6</a:t>
                      </a:r>
                      <a:endParaRPr lang="ru-RU" sz="160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321</a:t>
                      </a:r>
                      <a:r>
                        <a:rPr lang="en-US" sz="1600" dirty="0">
                          <a:effectLst/>
                          <a:latin typeface="Arial" panose="020B0604020202020204" pitchFamily="34" charset="0"/>
                          <a:cs typeface="Arial" panose="020B0604020202020204" pitchFamily="34" charset="0"/>
                        </a:rPr>
                        <a:t>3</a:t>
                      </a:r>
                      <a:r>
                        <a:rPr lang="ru-RU" sz="1600" dirty="0">
                          <a:effectLst/>
                          <a:latin typeface="Arial" panose="020B0604020202020204" pitchFamily="34" charset="0"/>
                          <a:cs typeface="Arial" panose="020B0604020202020204" pitchFamily="34" charset="0"/>
                        </a:rPr>
                        <a:t>·10</a:t>
                      </a:r>
                      <a:r>
                        <a:rPr lang="ru-RU" sz="1600" baseline="30000" dirty="0">
                          <a:effectLst/>
                          <a:latin typeface="Arial" panose="020B0604020202020204" pitchFamily="34" charset="0"/>
                          <a:cs typeface="Arial" panose="020B0604020202020204" pitchFamily="34" charset="0"/>
                        </a:rPr>
                        <a:t>-</a:t>
                      </a:r>
                      <a:r>
                        <a:rPr lang="en-US" sz="1600" baseline="30000" dirty="0">
                          <a:effectLst/>
                          <a:latin typeface="Arial" panose="020B0604020202020204" pitchFamily="34" charset="0"/>
                          <a:cs typeface="Arial" panose="020B0604020202020204" pitchFamily="34" charset="0"/>
                        </a:rPr>
                        <a:t>6</a:t>
                      </a:r>
                      <a:endParaRPr lang="ru-RU" sz="1600" dirty="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5</a:t>
                      </a:r>
                      <a:r>
                        <a:rPr lang="en-US" sz="1600" dirty="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3218·10</a:t>
                      </a:r>
                      <a:r>
                        <a:rPr lang="ru-RU" sz="1600" baseline="30000" dirty="0">
                          <a:effectLst/>
                          <a:latin typeface="Arial" panose="020B0604020202020204" pitchFamily="34" charset="0"/>
                          <a:cs typeface="Arial" panose="020B0604020202020204" pitchFamily="34" charset="0"/>
                        </a:rPr>
                        <a:t>-</a:t>
                      </a:r>
                      <a:r>
                        <a:rPr lang="en-US" sz="1600" baseline="30000" dirty="0">
                          <a:effectLst/>
                          <a:latin typeface="Arial" panose="020B0604020202020204" pitchFamily="34" charset="0"/>
                          <a:cs typeface="Arial" panose="020B0604020202020204" pitchFamily="34" charset="0"/>
                        </a:rPr>
                        <a:t>6</a:t>
                      </a:r>
                      <a:endParaRPr lang="ru-RU" sz="1600" dirty="0">
                        <a:effectLst/>
                        <a:latin typeface="Arial" panose="020B0604020202020204" pitchFamily="34" charset="0"/>
                        <a:ea typeface="Calibri"/>
                        <a:cs typeface="Arial" panose="020B0604020202020204" pitchFamily="34" charset="0"/>
                      </a:endParaRPr>
                    </a:p>
                  </a:txBody>
                  <a:tcPr marL="27658" marR="27658" marT="0" marB="0"/>
                </a:tc>
              </a:tr>
              <a:tr h="456321">
                <a:tc>
                  <a:txBody>
                    <a:bodyPr/>
                    <a:lstStyle/>
                    <a:p>
                      <a:pPr algn="ctr">
                        <a:lnSpc>
                          <a:spcPct val="150000"/>
                        </a:lnSpc>
                      </a:pPr>
                      <a:r>
                        <a:rPr lang="en-US" sz="1600" b="1" dirty="0" err="1">
                          <a:effectLst/>
                          <a:latin typeface="Arial" panose="020B0604020202020204" pitchFamily="34" charset="0"/>
                          <a:cs typeface="Arial" panose="020B0604020202020204" pitchFamily="34" charset="0"/>
                        </a:rPr>
                        <a:t>f</a:t>
                      </a:r>
                      <a:r>
                        <a:rPr lang="en-US" sz="1600" b="1" baseline="-25000" dirty="0" err="1">
                          <a:effectLst/>
                          <a:latin typeface="Arial" panose="020B0604020202020204" pitchFamily="34" charset="0"/>
                          <a:cs typeface="Arial" panose="020B0604020202020204" pitchFamily="34" charset="0"/>
                        </a:rPr>
                        <a:t>IP</a:t>
                      </a:r>
                      <a:r>
                        <a:rPr lang="en-US" sz="1600" b="1" dirty="0">
                          <a:effectLst/>
                          <a:latin typeface="Arial" panose="020B0604020202020204" pitchFamily="34" charset="0"/>
                          <a:cs typeface="Arial" panose="020B0604020202020204" pitchFamily="34" charset="0"/>
                        </a:rPr>
                        <a:t> - &lt;f</a:t>
                      </a:r>
                      <a:r>
                        <a:rPr lang="en-US" sz="1600" b="1" baseline="300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&gt;</a:t>
                      </a:r>
                      <a:endParaRPr lang="ru-RU" sz="1600" b="1" dirty="0">
                        <a:effectLst/>
                        <a:latin typeface="Arial" panose="020B0604020202020204" pitchFamily="34" charset="0"/>
                        <a:cs typeface="Arial" panose="020B0604020202020204" pitchFamily="34" charset="0"/>
                      </a:endParaRP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1</a:t>
                      </a:r>
                      <a:r>
                        <a:rPr lang="en-US" sz="1600">
                          <a:effectLst/>
                          <a:latin typeface="Arial" panose="020B0604020202020204" pitchFamily="34" charset="0"/>
                          <a:cs typeface="Arial" panose="020B0604020202020204" pitchFamily="34" charset="0"/>
                        </a:rPr>
                        <a:t>.</a:t>
                      </a:r>
                      <a:r>
                        <a:rPr lang="ru-RU" sz="1600">
                          <a:effectLst/>
                          <a:latin typeface="Arial" panose="020B0604020202020204" pitchFamily="34" charset="0"/>
                          <a:cs typeface="Arial" panose="020B0604020202020204" pitchFamily="34" charset="0"/>
                        </a:rPr>
                        <a:t>145</a:t>
                      </a:r>
                      <a:r>
                        <a:rPr lang="en-US" sz="1600">
                          <a:effectLst/>
                          <a:latin typeface="Arial" panose="020B0604020202020204" pitchFamily="34" charset="0"/>
                          <a:cs typeface="Arial" panose="020B0604020202020204" pitchFamily="34" charset="0"/>
                        </a:rPr>
                        <a:t>7</a:t>
                      </a:r>
                      <a:r>
                        <a:rPr lang="ru-RU" sz="1600">
                          <a:effectLst/>
                          <a:latin typeface="Arial" panose="020B0604020202020204" pitchFamily="34" charset="0"/>
                          <a:cs typeface="Arial" panose="020B0604020202020204" pitchFamily="34" charset="0"/>
                        </a:rPr>
                        <a:t>·10</a:t>
                      </a:r>
                      <a:r>
                        <a:rPr lang="ru-RU" sz="1600" baseline="30000">
                          <a:effectLst/>
                          <a:latin typeface="Arial" panose="020B0604020202020204" pitchFamily="34" charset="0"/>
                          <a:cs typeface="Arial" panose="020B0604020202020204" pitchFamily="34" charset="0"/>
                        </a:rPr>
                        <a:t>-</a:t>
                      </a:r>
                      <a:r>
                        <a:rPr lang="en-US" sz="1600" baseline="30000">
                          <a:effectLst/>
                          <a:latin typeface="Arial" panose="020B0604020202020204" pitchFamily="34" charset="0"/>
                          <a:cs typeface="Arial" panose="020B0604020202020204" pitchFamily="34" charset="0"/>
                        </a:rPr>
                        <a:t>6</a:t>
                      </a:r>
                      <a:endParaRPr lang="ru-RU" sz="160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a:effectLst/>
                          <a:latin typeface="Arial" panose="020B0604020202020204" pitchFamily="34" charset="0"/>
                          <a:cs typeface="Arial" panose="020B0604020202020204" pitchFamily="34" charset="0"/>
                        </a:rPr>
                        <a:t>1</a:t>
                      </a:r>
                      <a:r>
                        <a:rPr lang="en-US" sz="1600">
                          <a:effectLst/>
                          <a:latin typeface="Arial" panose="020B0604020202020204" pitchFamily="34" charset="0"/>
                          <a:cs typeface="Arial" panose="020B0604020202020204" pitchFamily="34" charset="0"/>
                        </a:rPr>
                        <a:t>.</a:t>
                      </a:r>
                      <a:r>
                        <a:rPr lang="ru-RU" sz="1600">
                          <a:effectLst/>
                          <a:latin typeface="Arial" panose="020B0604020202020204" pitchFamily="34" charset="0"/>
                          <a:cs typeface="Arial" panose="020B0604020202020204" pitchFamily="34" charset="0"/>
                        </a:rPr>
                        <a:t>145</a:t>
                      </a:r>
                      <a:r>
                        <a:rPr lang="en-US" sz="1600">
                          <a:effectLst/>
                          <a:latin typeface="Arial" panose="020B0604020202020204" pitchFamily="34" charset="0"/>
                          <a:cs typeface="Arial" panose="020B0604020202020204" pitchFamily="34" charset="0"/>
                        </a:rPr>
                        <a:t>7</a:t>
                      </a:r>
                      <a:r>
                        <a:rPr lang="ru-RU" sz="1600">
                          <a:effectLst/>
                          <a:latin typeface="Arial" panose="020B0604020202020204" pitchFamily="34" charset="0"/>
                          <a:cs typeface="Arial" panose="020B0604020202020204" pitchFamily="34" charset="0"/>
                        </a:rPr>
                        <a:t>·10</a:t>
                      </a:r>
                      <a:r>
                        <a:rPr lang="ru-RU" sz="1600" baseline="30000">
                          <a:effectLst/>
                          <a:latin typeface="Arial" panose="020B0604020202020204" pitchFamily="34" charset="0"/>
                          <a:cs typeface="Arial" panose="020B0604020202020204" pitchFamily="34" charset="0"/>
                        </a:rPr>
                        <a:t>-</a:t>
                      </a:r>
                      <a:r>
                        <a:rPr lang="en-US" sz="1600" baseline="30000">
                          <a:effectLst/>
                          <a:latin typeface="Arial" panose="020B0604020202020204" pitchFamily="34" charset="0"/>
                          <a:cs typeface="Arial" panose="020B0604020202020204" pitchFamily="34" charset="0"/>
                        </a:rPr>
                        <a:t>6</a:t>
                      </a:r>
                      <a:endParaRPr lang="ru-RU" sz="1600">
                        <a:effectLst/>
                        <a:latin typeface="Arial" panose="020B0604020202020204" pitchFamily="34" charset="0"/>
                        <a:ea typeface="Calibri"/>
                        <a:cs typeface="Arial" panose="020B0604020202020204" pitchFamily="34" charset="0"/>
                      </a:endParaRPr>
                    </a:p>
                  </a:txBody>
                  <a:tcPr marL="27658" marR="27658" marT="0" marB="0"/>
                </a:tc>
                <a:tc>
                  <a:txBody>
                    <a:bodyPr/>
                    <a:lstStyle/>
                    <a:p>
                      <a:pPr algn="ctr">
                        <a:lnSpc>
                          <a:spcPct val="115000"/>
                        </a:lnSpc>
                        <a:spcAft>
                          <a:spcPts val="1000"/>
                        </a:spcAft>
                      </a:pPr>
                      <a:r>
                        <a:rPr lang="ru-RU" sz="1600" dirty="0">
                          <a:effectLst/>
                          <a:latin typeface="Arial" panose="020B0604020202020204" pitchFamily="34" charset="0"/>
                          <a:cs typeface="Arial" panose="020B0604020202020204" pitchFamily="34" charset="0"/>
                        </a:rPr>
                        <a:t>4</a:t>
                      </a:r>
                      <a:r>
                        <a:rPr lang="en-US" sz="1600" dirty="0">
                          <a:effectLst/>
                          <a:latin typeface="Arial" panose="020B0604020202020204" pitchFamily="34" charset="0"/>
                          <a:cs typeface="Arial" panose="020B0604020202020204" pitchFamily="34" charset="0"/>
                        </a:rPr>
                        <a:t>.</a:t>
                      </a:r>
                      <a:r>
                        <a:rPr lang="ru-RU" sz="1600" dirty="0">
                          <a:effectLst/>
                          <a:latin typeface="Arial" panose="020B0604020202020204" pitchFamily="34" charset="0"/>
                          <a:cs typeface="Arial" panose="020B0604020202020204" pitchFamily="34" charset="0"/>
                        </a:rPr>
                        <a:t>8285·10</a:t>
                      </a:r>
                      <a:r>
                        <a:rPr lang="ru-RU" sz="1600" baseline="30000" dirty="0">
                          <a:effectLst/>
                          <a:latin typeface="Arial" panose="020B0604020202020204" pitchFamily="34" charset="0"/>
                          <a:cs typeface="Arial" panose="020B0604020202020204" pitchFamily="34" charset="0"/>
                        </a:rPr>
                        <a:t>-</a:t>
                      </a:r>
                      <a:r>
                        <a:rPr lang="en-US" sz="1600" baseline="30000" dirty="0">
                          <a:effectLst/>
                          <a:latin typeface="Arial" panose="020B0604020202020204" pitchFamily="34" charset="0"/>
                          <a:cs typeface="Arial" panose="020B0604020202020204" pitchFamily="34" charset="0"/>
                        </a:rPr>
                        <a:t>6</a:t>
                      </a:r>
                      <a:endParaRPr lang="ru-RU" sz="1600" dirty="0">
                        <a:effectLst/>
                        <a:latin typeface="Arial" panose="020B0604020202020204" pitchFamily="34" charset="0"/>
                        <a:ea typeface="Calibri"/>
                        <a:cs typeface="Arial" panose="020B0604020202020204" pitchFamily="34" charset="0"/>
                      </a:endParaRPr>
                    </a:p>
                  </a:txBody>
                  <a:tcPr marL="27658" marR="27658" marT="0" marB="0"/>
                </a:tc>
              </a:tr>
            </a:tbl>
          </a:graphicData>
        </a:graphic>
      </p:graphicFrame>
      <p:sp>
        <p:nvSpPr>
          <p:cNvPr id="3" name="Прямоугольник 2"/>
          <p:cNvSpPr/>
          <p:nvPr/>
        </p:nvSpPr>
        <p:spPr>
          <a:xfrm>
            <a:off x="-26268" y="332656"/>
            <a:ext cx="12215095" cy="707886"/>
          </a:xfrm>
          <a:prstGeom prst="rect">
            <a:avLst/>
          </a:prstGeom>
        </p:spPr>
        <p:txBody>
          <a:bodyPr wrap="square">
            <a:spAutoFit/>
          </a:bodyPr>
          <a:lstStyle/>
          <a:p>
            <a:pPr algn="ctr"/>
            <a:r>
              <a:rPr lang="en-US" sz="2000" dirty="0" smtClean="0">
                <a:solidFill>
                  <a:schemeClr val="accent6">
                    <a:lumMod val="75000"/>
                  </a:schemeClr>
                </a:solidFill>
                <a:latin typeface="Arial" panose="020B0604020202020204" pitchFamily="34" charset="0"/>
                <a:cs typeface="Arial" panose="020B0604020202020204" pitchFamily="34" charset="0"/>
              </a:rPr>
              <a:t>Table presents the calculations of the systematic error (energy shift) caused by</a:t>
            </a:r>
          </a:p>
          <a:p>
            <a:pPr algn="ctr"/>
            <a:r>
              <a:rPr lang="en-US" sz="2000" dirty="0" smtClean="0">
                <a:solidFill>
                  <a:schemeClr val="accent6">
                    <a:lumMod val="75000"/>
                  </a:schemeClr>
                </a:solidFill>
                <a:latin typeface="Arial" panose="020B0604020202020204" pitchFamily="34" charset="0"/>
                <a:cs typeface="Arial" panose="020B0604020202020204" pitchFamily="34" charset="0"/>
              </a:rPr>
              <a:t>the absence of mirror symmetry of the magnetic structure</a:t>
            </a:r>
          </a:p>
        </p:txBody>
      </p:sp>
      <p:sp>
        <p:nvSpPr>
          <p:cNvPr id="2" name="Овал 1"/>
          <p:cNvSpPr/>
          <p:nvPr/>
        </p:nvSpPr>
        <p:spPr>
          <a:xfrm>
            <a:off x="9478788" y="4229931"/>
            <a:ext cx="1512168"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7390556" y="4229931"/>
            <a:ext cx="1512168" cy="504056"/>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4942284" y="4229931"/>
            <a:ext cx="1512168" cy="504056"/>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65820" y="5169966"/>
            <a:ext cx="10657184" cy="1477328"/>
          </a:xfrm>
          <a:prstGeom prst="rect">
            <a:avLst/>
          </a:prstGeom>
        </p:spPr>
        <p:txBody>
          <a:bodyPr wrap="square">
            <a:spAutoFit/>
          </a:bodyPr>
          <a:lstStyle/>
          <a:p>
            <a:pPr algn="ctr"/>
            <a:r>
              <a:rPr lang="en-US" b="1" dirty="0" smtClean="0">
                <a:solidFill>
                  <a:srgbClr val="C00000"/>
                </a:solidFill>
                <a:latin typeface="Arial" panose="020B0604020202020204" pitchFamily="34" charset="0"/>
                <a:cs typeface="Arial" panose="020B0604020202020204" pitchFamily="34" charset="0"/>
              </a:rPr>
              <a:t>Shift of average </a:t>
            </a:r>
            <a:r>
              <a:rPr lang="en-US" b="1" dirty="0">
                <a:solidFill>
                  <a:srgbClr val="C00000"/>
                </a:solidFill>
                <a:latin typeface="Arial" panose="020B0604020202020204" pitchFamily="34" charset="0"/>
                <a:cs typeface="Arial" panose="020B0604020202020204" pitchFamily="34" charset="0"/>
              </a:rPr>
              <a:t>energy relative to the local energy at the </a:t>
            </a:r>
            <a:r>
              <a:rPr lang="en-US" b="1" dirty="0" smtClean="0">
                <a:solidFill>
                  <a:srgbClr val="C00000"/>
                </a:solidFill>
                <a:latin typeface="Arial" panose="020B0604020202020204" pitchFamily="34" charset="0"/>
                <a:cs typeface="Arial" panose="020B0604020202020204" pitchFamily="34" charset="0"/>
              </a:rPr>
              <a:t>IP significantly exceeds </a:t>
            </a:r>
            <a:r>
              <a:rPr lang="en-US" b="1" dirty="0">
                <a:solidFill>
                  <a:srgbClr val="C00000"/>
                </a:solidFill>
                <a:latin typeface="Arial" panose="020B0604020202020204" pitchFamily="34" charset="0"/>
                <a:cs typeface="Arial" panose="020B0604020202020204" pitchFamily="34" charset="0"/>
              </a:rPr>
              <a:t>the declared accuracy of the experiment (10</a:t>
            </a:r>
            <a:r>
              <a:rPr lang="en-US" b="1" baseline="30000" dirty="0">
                <a:solidFill>
                  <a:srgbClr val="C00000"/>
                </a:solidFill>
                <a:latin typeface="Arial" panose="020B0604020202020204" pitchFamily="34" charset="0"/>
                <a:cs typeface="Arial" panose="020B0604020202020204" pitchFamily="34" charset="0"/>
              </a:rPr>
              <a:t>-6</a:t>
            </a:r>
            <a:r>
              <a:rPr lang="en-US" b="1" dirty="0">
                <a:solidFill>
                  <a:srgbClr val="C00000"/>
                </a:solidFill>
                <a:latin typeface="Arial" panose="020B0604020202020204" pitchFamily="34" charset="0"/>
                <a:cs typeface="Arial" panose="020B0604020202020204" pitchFamily="34" charset="0"/>
              </a:rPr>
              <a:t>) at energy 80 </a:t>
            </a:r>
            <a:r>
              <a:rPr lang="en-US" b="1" dirty="0" err="1">
                <a:solidFill>
                  <a:srgbClr val="C00000"/>
                </a:solidFill>
                <a:latin typeface="Arial" panose="020B0604020202020204" pitchFamily="34" charset="0"/>
                <a:cs typeface="Arial" panose="020B0604020202020204" pitchFamily="34" charset="0"/>
              </a:rPr>
              <a:t>GeV</a:t>
            </a:r>
            <a:r>
              <a:rPr lang="en-US" b="1" dirty="0">
                <a:solidFill>
                  <a:srgbClr val="C00000"/>
                </a:solidFill>
                <a:latin typeface="Arial" panose="020B0604020202020204" pitchFamily="34" charset="0"/>
                <a:cs typeface="Arial" panose="020B0604020202020204" pitchFamily="34" charset="0"/>
              </a:rPr>
              <a:t>. </a:t>
            </a:r>
            <a:endParaRPr lang="en-US" b="1" dirty="0" smtClean="0">
              <a:solidFill>
                <a:srgbClr val="C00000"/>
              </a:solidFill>
              <a:latin typeface="Arial" panose="020B0604020202020204" pitchFamily="34" charset="0"/>
              <a:cs typeface="Arial" panose="020B0604020202020204" pitchFamily="34" charset="0"/>
            </a:endParaRPr>
          </a:p>
          <a:p>
            <a:pPr algn="ctr"/>
            <a:endParaRPr lang="en-US" b="1" dirty="0">
              <a:solidFill>
                <a:srgbClr val="C00000"/>
              </a:solidFill>
              <a:latin typeface="Arial" panose="020B0604020202020204" pitchFamily="34" charset="0"/>
              <a:cs typeface="Arial" panose="020B0604020202020204" pitchFamily="34" charset="0"/>
            </a:endParaRPr>
          </a:p>
          <a:p>
            <a:pPr algn="ctr"/>
            <a:r>
              <a:rPr lang="en-US" b="1" dirty="0" smtClean="0">
                <a:solidFill>
                  <a:srgbClr val="C00000"/>
                </a:solidFill>
                <a:latin typeface="Arial" panose="020B0604020202020204" pitchFamily="34" charset="0"/>
                <a:cs typeface="Arial" panose="020B0604020202020204" pitchFamily="34" charset="0"/>
              </a:rPr>
              <a:t>Therefore</a:t>
            </a:r>
            <a:r>
              <a:rPr lang="en-US" b="1" dirty="0">
                <a:solidFill>
                  <a:srgbClr val="C00000"/>
                </a:solidFill>
                <a:latin typeface="Arial" panose="020B0604020202020204" pitchFamily="34" charset="0"/>
                <a:cs typeface="Arial" panose="020B0604020202020204" pitchFamily="34" charset="0"/>
              </a:rPr>
              <a:t>, it requires special consideration when processing the results of energy measurements.</a:t>
            </a:r>
            <a:endParaRPr lang="ru-RU"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94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477788" y="1556792"/>
            <a:ext cx="6120680" cy="3672408"/>
            <a:chOff x="0" y="-121797"/>
            <a:chExt cx="6886500" cy="3992217"/>
          </a:xfrm>
        </p:grpSpPr>
        <p:graphicFrame>
          <p:nvGraphicFramePr>
            <p:cNvPr id="4" name="Диаграмма 3"/>
            <p:cNvGraphicFramePr/>
            <p:nvPr>
              <p:extLst>
                <p:ext uri="{D42A27DB-BD31-4B8C-83A1-F6EECF244321}">
                  <p14:modId xmlns:p14="http://schemas.microsoft.com/office/powerpoint/2010/main" val="767966732"/>
                </p:ext>
              </p:extLst>
            </p:nvPr>
          </p:nvGraphicFramePr>
          <p:xfrm>
            <a:off x="0" y="0"/>
            <a:ext cx="6886500" cy="3870420"/>
          </p:xfrm>
          <a:graphic>
            <a:graphicData uri="http://schemas.openxmlformats.org/drawingml/2006/chart">
              <c:chart xmlns:c="http://schemas.openxmlformats.org/drawingml/2006/chart" xmlns:r="http://schemas.openxmlformats.org/officeDocument/2006/relationships" r:id="rId2"/>
            </a:graphicData>
          </a:graphic>
        </p:graphicFrame>
        <p:sp>
          <p:nvSpPr>
            <p:cNvPr id="5" name="Надпись 2"/>
            <p:cNvSpPr txBox="1">
              <a:spLocks noChangeArrowheads="1"/>
            </p:cNvSpPr>
            <p:nvPr/>
          </p:nvSpPr>
          <p:spPr bwMode="auto">
            <a:xfrm>
              <a:off x="1418475" y="-121797"/>
              <a:ext cx="5954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600" b="1" dirty="0" smtClean="0">
                  <a:latin typeface="Comic Sans MS" panose="030F0702030302020204" pitchFamily="66" charset="0"/>
                  <a:cs typeface="Times New Roman" pitchFamily="18" charset="0"/>
                </a:rPr>
                <a:t>RF</a:t>
              </a:r>
              <a:endParaRPr kumimoji="0" lang="ru-RU" altLang="ru-RU" sz="2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6" name="Text Box 2"/>
            <p:cNvSpPr txBox="1">
              <a:spLocks noChangeArrowheads="1"/>
            </p:cNvSpPr>
            <p:nvPr/>
          </p:nvSpPr>
          <p:spPr bwMode="auto">
            <a:xfrm>
              <a:off x="5524970" y="-121797"/>
              <a:ext cx="5954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600" b="1" dirty="0" smtClean="0">
                  <a:latin typeface="Comic Sans MS" panose="030F0702030302020204" pitchFamily="66" charset="0"/>
                  <a:cs typeface="Arial" pitchFamily="34" charset="0"/>
                </a:rPr>
                <a:t>RF</a:t>
              </a:r>
              <a:endParaRPr kumimoji="0" lang="ru-RU" altLang="ru-RU" sz="2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7" name="Text Box 4"/>
            <p:cNvSpPr txBox="1">
              <a:spLocks noChangeArrowheads="1"/>
            </p:cNvSpPr>
            <p:nvPr/>
          </p:nvSpPr>
          <p:spPr bwMode="auto">
            <a:xfrm>
              <a:off x="3338723" y="942794"/>
              <a:ext cx="5954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FF0000"/>
                  </a:solidFill>
                  <a:effectLst/>
                  <a:latin typeface="Comic Sans MS" panose="030F0702030302020204" pitchFamily="66" charset="0"/>
                  <a:ea typeface="Calibri" pitchFamily="34" charset="0"/>
                  <a:cs typeface="Times New Roman" pitchFamily="18" charset="0"/>
                </a:rPr>
                <a:t>IP</a:t>
              </a:r>
              <a:endParaRPr kumimoji="0" lang="en-US" altLang="ru-RU" sz="2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cxnSp>
          <p:nvCxnSpPr>
            <p:cNvPr id="8" name="Прямая со стрелкой 7"/>
            <p:cNvCxnSpPr/>
            <p:nvPr/>
          </p:nvCxnSpPr>
          <p:spPr>
            <a:xfrm>
              <a:off x="3548637" y="1297658"/>
              <a:ext cx="1" cy="4067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7"/>
          <p:cNvSpPr>
            <a:spLocks noChangeArrowheads="1"/>
          </p:cNvSpPr>
          <p:nvPr/>
        </p:nvSpPr>
        <p:spPr bwMode="auto">
          <a:xfrm>
            <a:off x="877448" y="5157192"/>
            <a:ext cx="55770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ru-RU" dirty="0">
                <a:solidFill>
                  <a:srgbClr val="9933FF"/>
                </a:solidFill>
                <a:latin typeface="Arial" panose="020B0604020202020204" pitchFamily="34" charset="0"/>
                <a:cs typeface="Arial" panose="020B0604020202020204" pitchFamily="34" charset="0"/>
              </a:rPr>
              <a:t>The symmetrized function</a:t>
            </a:r>
            <a:r>
              <a:rPr kumimoji="0" lang="ru-RU" altLang="ru-RU" b="0" i="0" u="none" strike="noStrike" cap="none" normalizeH="0" baseline="0" dirty="0" smtClean="0">
                <a:ln>
                  <a:noFill/>
                </a:ln>
                <a:solidFill>
                  <a:srgbClr val="9933FF"/>
                </a:solidFill>
                <a:effectLst/>
                <a:latin typeface="Comic Sans MS" panose="030F0702030302020204" pitchFamily="66" charset="0"/>
                <a:cs typeface="Times New Roman" pitchFamily="18" charset="0"/>
              </a:rPr>
              <a:t> </a:t>
            </a:r>
            <a:r>
              <a:rPr kumimoji="0" lang="en-US" altLang="ru-RU" b="0" i="1" u="none" strike="noStrike" cap="none" normalizeH="0" baseline="0" dirty="0" smtClean="0">
                <a:ln>
                  <a:noFill/>
                </a:ln>
                <a:solidFill>
                  <a:srgbClr val="9933FF"/>
                </a:solidFill>
                <a:effectLst/>
                <a:latin typeface="Times New Roman" panose="02020603050405020304" pitchFamily="18" charset="0"/>
                <a:cs typeface="Times New Roman" panose="02020603050405020304" pitchFamily="18" charset="0"/>
              </a:rPr>
              <a:t>f</a:t>
            </a:r>
            <a:r>
              <a:rPr kumimoji="0" lang="ru-RU" altLang="ru-RU" b="0" i="1" u="none" strike="noStrike" cap="none" normalizeH="0" baseline="0" dirty="0" smtClean="0">
                <a:ln>
                  <a:noFill/>
                </a:ln>
                <a:solidFill>
                  <a:srgbClr val="9933FF"/>
                </a:solidFill>
                <a:effectLst/>
                <a:latin typeface="Times New Roman" panose="02020603050405020304" pitchFamily="18" charset="0"/>
                <a:cs typeface="Times New Roman" panose="02020603050405020304" pitchFamily="18" charset="0"/>
              </a:rPr>
              <a:t>(θ)</a:t>
            </a:r>
            <a:r>
              <a:rPr kumimoji="0" lang="ru-RU" altLang="ru-RU" b="0" i="0" u="none" strike="noStrike" cap="none" normalizeH="0" baseline="0" dirty="0" smtClean="0">
                <a:ln>
                  <a:noFill/>
                </a:ln>
                <a:solidFill>
                  <a:srgbClr val="9933FF"/>
                </a:solidFill>
                <a:effectLst/>
                <a:latin typeface="Comic Sans MS" panose="030F0702030302020204" pitchFamily="66" charset="0"/>
                <a:cs typeface="Times New Roman" pitchFamily="18" charset="0"/>
              </a:rPr>
              <a:t> </a:t>
            </a:r>
            <a:r>
              <a:rPr lang="en-US" altLang="ru-RU" dirty="0">
                <a:solidFill>
                  <a:srgbClr val="9933FF"/>
                </a:solidFill>
                <a:latin typeface="Arial" panose="020B0604020202020204" pitchFamily="34" charset="0"/>
                <a:cs typeface="Arial" panose="020B0604020202020204" pitchFamily="34" charset="0"/>
              </a:rPr>
              <a:t>constructed for CEPC at an energy of 45.5 </a:t>
            </a:r>
            <a:r>
              <a:rPr lang="en-US" altLang="ru-RU" dirty="0" err="1">
                <a:solidFill>
                  <a:srgbClr val="9933FF"/>
                </a:solidFill>
                <a:latin typeface="Arial" panose="020B0604020202020204" pitchFamily="34" charset="0"/>
                <a:cs typeface="Arial" panose="020B0604020202020204" pitchFamily="34" charset="0"/>
              </a:rPr>
              <a:t>GeV</a:t>
            </a:r>
            <a:r>
              <a:rPr lang="en-US" altLang="ru-RU" dirty="0">
                <a:solidFill>
                  <a:srgbClr val="9933FF"/>
                </a:solidFill>
                <a:latin typeface="Arial" panose="020B0604020202020204" pitchFamily="34" charset="0"/>
                <a:cs typeface="Arial" panose="020B0604020202020204" pitchFamily="34" charset="0"/>
              </a:rPr>
              <a:t> on one </a:t>
            </a:r>
            <a:endParaRPr lang="en-US" altLang="ru-RU" dirty="0" smtClean="0">
              <a:solidFill>
                <a:srgbClr val="9933FF"/>
              </a:solidFill>
              <a:latin typeface="Arial" panose="020B0604020202020204" pitchFamily="34" charset="0"/>
              <a:cs typeface="Arial" panose="020B0604020202020204" pitchFamily="34" charset="0"/>
            </a:endParaRPr>
          </a:p>
          <a:p>
            <a:pPr lvl="0" algn="ctr" fontAlgn="base">
              <a:spcBef>
                <a:spcPct val="0"/>
              </a:spcBef>
              <a:spcAft>
                <a:spcPct val="0"/>
              </a:spcAft>
            </a:pPr>
            <a:r>
              <a:rPr lang="en-US" altLang="ru-RU" dirty="0" smtClean="0">
                <a:solidFill>
                  <a:srgbClr val="9933FF"/>
                </a:solidFill>
                <a:latin typeface="Arial" panose="020B0604020202020204" pitchFamily="34" charset="0"/>
                <a:cs typeface="Arial" panose="020B0604020202020204" pitchFamily="34" charset="0"/>
              </a:rPr>
              <a:t>super-period</a:t>
            </a:r>
            <a:endParaRPr kumimoji="0" lang="ru-RU" altLang="ru-RU" sz="2400" b="0" i="0" u="none" strike="noStrike" cap="none" normalizeH="0" baseline="0" dirty="0" smtClean="0">
              <a:ln>
                <a:noFill/>
              </a:ln>
              <a:solidFill>
                <a:srgbClr val="9933FF"/>
              </a:solidFill>
              <a:effectLst/>
              <a:latin typeface="Arial" panose="020B0604020202020204" pitchFamily="34" charset="0"/>
              <a:cs typeface="Arial" panose="020B0604020202020204" pitchFamily="34" charset="0"/>
            </a:endParaRPr>
          </a:p>
        </p:txBody>
      </p:sp>
      <p:sp>
        <p:nvSpPr>
          <p:cNvPr id="2" name="Прямоугольник 1"/>
          <p:cNvSpPr/>
          <p:nvPr/>
        </p:nvSpPr>
        <p:spPr>
          <a:xfrm>
            <a:off x="6589722" y="1679897"/>
            <a:ext cx="5355655" cy="3693319"/>
          </a:xfrm>
          <a:prstGeom prst="rect">
            <a:avLst/>
          </a:prstGeom>
        </p:spPr>
        <p:txBody>
          <a:bodyPr wrap="square">
            <a:spAutoFit/>
          </a:bodyPr>
          <a:lstStyle/>
          <a:p>
            <a:pPr marL="285750" indent="-285750" algn="ctr">
              <a:buFont typeface="Arial" panose="020B0604020202020204" pitchFamily="34" charset="0"/>
              <a:buChar char="•"/>
            </a:pPr>
            <a:r>
              <a:rPr lang="en-US" dirty="0" smtClean="0">
                <a:latin typeface="Arial" panose="020B0604020202020204" pitchFamily="34" charset="0"/>
                <a:cs typeface="Arial" panose="020B0604020202020204" pitchFamily="34" charset="0"/>
              </a:rPr>
              <a:t>BS </a:t>
            </a:r>
            <a:r>
              <a:rPr lang="en-US" dirty="0">
                <a:latin typeface="Arial" panose="020B0604020202020204" pitchFamily="34" charset="0"/>
                <a:cs typeface="Arial" panose="020B0604020202020204" pitchFamily="34" charset="0"/>
              </a:rPr>
              <a:t>is radiation of an individual particle in the collective electromagnetic field of the </a:t>
            </a:r>
            <a:r>
              <a:rPr lang="en-US" dirty="0" smtClean="0">
                <a:latin typeface="Arial" panose="020B0604020202020204" pitchFamily="34" charset="0"/>
                <a:cs typeface="Arial" panose="020B0604020202020204" pitchFamily="34" charset="0"/>
              </a:rPr>
              <a:t>counter </a:t>
            </a:r>
            <a:r>
              <a:rPr lang="en-US" dirty="0">
                <a:latin typeface="Arial" panose="020B0604020202020204" pitchFamily="34" charset="0"/>
                <a:cs typeface="Arial" panose="020B0604020202020204" pitchFamily="34" charset="0"/>
              </a:rPr>
              <a:t>beam. </a:t>
            </a:r>
            <a:endParaRPr lang="en-US"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US" dirty="0" smtClean="0">
                <a:latin typeface="Arial" panose="020B0604020202020204" pitchFamily="34" charset="0"/>
                <a:cs typeface="Arial" panose="020B0604020202020204" pitchFamily="34" charset="0"/>
              </a:rPr>
              <a:t>BS </a:t>
            </a:r>
            <a:r>
              <a:rPr lang="en-US" dirty="0">
                <a:latin typeface="Arial" panose="020B0604020202020204" pitchFamily="34" charset="0"/>
                <a:cs typeface="Arial" panose="020B0604020202020204" pitchFamily="34" charset="0"/>
              </a:rPr>
              <a:t>has two features: it depends on the spatial distribution of particles in the beam and on the square of the current of the counter bunch</a:t>
            </a:r>
            <a:r>
              <a:rPr lang="en-US" dirty="0" smtClean="0">
                <a:latin typeface="Arial" panose="020B0604020202020204" pitchFamily="34" charset="0"/>
                <a:cs typeface="Arial" panose="020B0604020202020204" pitchFamily="34" charset="0"/>
              </a:rPr>
              <a:t>.</a:t>
            </a:r>
            <a:endParaRPr lang="ru-RU" dirty="0" smtClean="0">
              <a:latin typeface="Arial" panose="020B0604020202020204" pitchFamily="34" charset="0"/>
              <a:cs typeface="Arial" panose="020B0604020202020204" pitchFamily="34" charset="0"/>
            </a:endParaRPr>
          </a:p>
          <a:p>
            <a:pPr algn="ctr"/>
            <a:endParaRPr lang="ru-RU" b="1" dirty="0" smtClean="0">
              <a:solidFill>
                <a:srgbClr val="C00000"/>
              </a:solidFill>
              <a:latin typeface="Arial" panose="020B0604020202020204" pitchFamily="34" charset="0"/>
              <a:cs typeface="Arial" panose="020B0604020202020204" pitchFamily="34" charset="0"/>
            </a:endParaRPr>
          </a:p>
          <a:p>
            <a:pPr algn="ctr"/>
            <a:endParaRPr lang="ru-RU" b="1" dirty="0">
              <a:solidFill>
                <a:srgbClr val="C00000"/>
              </a:solidFill>
              <a:latin typeface="Arial" panose="020B0604020202020204" pitchFamily="34" charset="0"/>
              <a:cs typeface="Arial" panose="020B0604020202020204" pitchFamily="34" charset="0"/>
            </a:endParaRPr>
          </a:p>
          <a:p>
            <a:pPr algn="ctr"/>
            <a:r>
              <a:rPr lang="en-US" b="1" dirty="0">
                <a:solidFill>
                  <a:srgbClr val="C00000"/>
                </a:solidFill>
                <a:latin typeface="Arial" panose="020B0604020202020204" pitchFamily="34" charset="0"/>
                <a:cs typeface="Arial" panose="020B0604020202020204" pitchFamily="34" charset="0"/>
              </a:rPr>
              <a:t>According to </a:t>
            </a:r>
            <a:r>
              <a:rPr lang="en-US" b="1" dirty="0" smtClean="0">
                <a:solidFill>
                  <a:srgbClr val="C00000"/>
                </a:solidFill>
                <a:latin typeface="Arial" panose="020B0604020202020204" pitchFamily="34" charset="0"/>
                <a:cs typeface="Arial" panose="020B0604020202020204" pitchFamily="34" charset="0"/>
              </a:rPr>
              <a:t>estimates of Dmitry </a:t>
            </a:r>
            <a:r>
              <a:rPr lang="en-US" b="1" dirty="0" err="1" smtClean="0">
                <a:solidFill>
                  <a:srgbClr val="C00000"/>
                </a:solidFill>
                <a:latin typeface="Arial" panose="020B0604020202020204" pitchFamily="34" charset="0"/>
                <a:cs typeface="Arial" panose="020B0604020202020204" pitchFamily="34" charset="0"/>
              </a:rPr>
              <a:t>Shatilov</a:t>
            </a:r>
            <a:r>
              <a:rPr lang="en-US" b="1" dirty="0" smtClean="0">
                <a:solidFill>
                  <a:srgbClr val="C00000"/>
                </a:solidFill>
                <a:latin typeface="Arial" panose="020B0604020202020204" pitchFamily="34" charset="0"/>
                <a:cs typeface="Arial" panose="020B0604020202020204" pitchFamily="34" charset="0"/>
              </a:rPr>
              <a:t> and our calculations, </a:t>
            </a:r>
            <a:r>
              <a:rPr lang="en-US" b="1" dirty="0">
                <a:solidFill>
                  <a:srgbClr val="C00000"/>
                </a:solidFill>
                <a:latin typeface="Arial" panose="020B0604020202020204" pitchFamily="34" charset="0"/>
                <a:cs typeface="Arial" panose="020B0604020202020204" pitchFamily="34" charset="0"/>
              </a:rPr>
              <a:t>the additional energy losses </a:t>
            </a:r>
            <a:r>
              <a:rPr lang="en-US" b="1" dirty="0" smtClean="0">
                <a:solidFill>
                  <a:srgbClr val="C00000"/>
                </a:solidFill>
                <a:latin typeface="Arial" panose="020B0604020202020204" pitchFamily="34" charset="0"/>
                <a:cs typeface="Arial" panose="020B0604020202020204" pitchFamily="34" charset="0"/>
              </a:rPr>
              <a:t>on BS </a:t>
            </a:r>
            <a:r>
              <a:rPr lang="en-US" b="1" dirty="0">
                <a:solidFill>
                  <a:srgbClr val="C00000"/>
                </a:solidFill>
                <a:latin typeface="Arial" panose="020B0604020202020204" pitchFamily="34" charset="0"/>
                <a:cs typeface="Arial" panose="020B0604020202020204" pitchFamily="34" charset="0"/>
              </a:rPr>
              <a:t>(at energies of 45.5 and 80 </a:t>
            </a:r>
            <a:r>
              <a:rPr lang="en-US" b="1" dirty="0" err="1">
                <a:solidFill>
                  <a:srgbClr val="C00000"/>
                </a:solidFill>
                <a:latin typeface="Arial" panose="020B0604020202020204" pitchFamily="34" charset="0"/>
                <a:cs typeface="Arial" panose="020B0604020202020204" pitchFamily="34" charset="0"/>
              </a:rPr>
              <a:t>GeV</a:t>
            </a:r>
            <a:r>
              <a:rPr lang="en-US" b="1" dirty="0">
                <a:solidFill>
                  <a:srgbClr val="C00000"/>
                </a:solidFill>
                <a:latin typeface="Arial" panose="020B0604020202020204" pitchFamily="34" charset="0"/>
                <a:cs typeface="Arial" panose="020B0604020202020204" pitchFamily="34" charset="0"/>
              </a:rPr>
              <a:t>) can be neglected due to their smallness</a:t>
            </a:r>
            <a:endParaRPr lang="ru-RU" b="1" dirty="0">
              <a:solidFill>
                <a:srgbClr val="C00000"/>
              </a:solidFill>
              <a:latin typeface="Arial" panose="020B0604020202020204" pitchFamily="34" charset="0"/>
              <a:cs typeface="Arial" panose="020B0604020202020204" pitchFamily="34" charset="0"/>
            </a:endParaRPr>
          </a:p>
        </p:txBody>
      </p:sp>
      <p:sp>
        <p:nvSpPr>
          <p:cNvPr id="10" name="Заголовок 1"/>
          <p:cNvSpPr>
            <a:spLocks noGrp="1"/>
          </p:cNvSpPr>
          <p:nvPr>
            <p:ph type="title"/>
          </p:nvPr>
        </p:nvSpPr>
        <p:spPr>
          <a:xfrm>
            <a:off x="0" y="44624"/>
            <a:ext cx="12188825" cy="864096"/>
          </a:xfrm>
        </p:spPr>
        <p:txBody>
          <a:bodyPr>
            <a:normAutofit/>
          </a:bodyPr>
          <a:lstStyle/>
          <a:p>
            <a:pPr algn="ctr" fontAlgn="base">
              <a:spcAft>
                <a:spcPct val="0"/>
              </a:spcAft>
            </a:pP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Shift </a:t>
            </a:r>
            <a:r>
              <a:rPr lang="en-US" alt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of </a:t>
            </a: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average </a:t>
            </a:r>
            <a:r>
              <a:rPr lang="en-US" alt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energy relative to </a:t>
            </a: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local </a:t>
            </a:r>
            <a:r>
              <a:rPr lang="en-US" alt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energy </a:t>
            </a:r>
            <a:br>
              <a:rPr lang="en-US" altLang="ru-RU" sz="2400" b="1" dirty="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br>
            <a:r>
              <a:rPr lang="en-US" altLang="ru-RU"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with </a:t>
            </a:r>
            <a:r>
              <a:rPr lang="en-US" sz="2400" b="1" dirty="0" smtClean="0">
                <a:gradFill>
                  <a:gsLst>
                    <a:gs pos="0">
                      <a:srgbClr val="000082"/>
                    </a:gs>
                    <a:gs pos="30000">
                      <a:srgbClr val="66008F"/>
                    </a:gs>
                    <a:gs pos="64999">
                      <a:srgbClr val="BA0066"/>
                    </a:gs>
                    <a:gs pos="89999">
                      <a:srgbClr val="FF0000"/>
                    </a:gs>
                    <a:gs pos="100000">
                      <a:srgbClr val="FF8200"/>
                    </a:gs>
                  </a:gsLst>
                  <a:lin ang="5400000" scaled="0"/>
                </a:gradFill>
                <a:latin typeface="Arial" panose="020B0604020202020204" pitchFamily="34" charset="0"/>
                <a:cs typeface="Arial" panose="020B0604020202020204" pitchFamily="34" charset="0"/>
              </a:rPr>
              <a:t>Beamstrahlung (BS)</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96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f02886637">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10793120_TF02886637_TF02886637.potx" id="{73ACD70C-3AB4-47AB-8335-319F4983FF55}" vid="{199FA249-678D-48C7-B7BC-DFDA8EECE67F}"/>
    </a:ext>
  </a:extLst>
</a:theme>
</file>

<file path=ppt/theme/theme2.xml><?xml version="1.0" encoding="utf-8"?>
<a:theme xmlns:a="http://schemas.openxmlformats.org/drawingml/2006/main" name="Тема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tf02886637</Template>
  <TotalTime>18769</TotalTime>
  <Words>2015</Words>
  <Application>Microsoft Office PowerPoint</Application>
  <PresentationFormat>Произвольный</PresentationFormat>
  <Paragraphs>317</Paragraphs>
  <Slides>24</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tf02886637</vt:lpstr>
      <vt:lpstr>Microsoft Equation 3.0</vt:lpstr>
      <vt:lpstr>Презентация PowerPoint</vt:lpstr>
      <vt:lpstr>Презентация PowerPoint</vt:lpstr>
      <vt:lpstr>Презентация PowerPoint</vt:lpstr>
      <vt:lpstr>Презентация PowerPoint</vt:lpstr>
      <vt:lpstr>Factors of energy loss under consideration</vt:lpstr>
      <vt:lpstr>Презентация PowerPoint</vt:lpstr>
      <vt:lpstr>Презентация PowerPoint</vt:lpstr>
      <vt:lpstr>Презентация PowerPoint</vt:lpstr>
      <vt:lpstr>Shift of average energy relative to local energy  with Beamstrahlung (BS)</vt:lpstr>
      <vt:lpstr>Презентация PowerPoint</vt:lpstr>
      <vt:lpstr>Презентация PowerPoint</vt:lpstr>
      <vt:lpstr>Презентация PowerPoint</vt:lpstr>
      <vt:lpstr>How do corrections to center-of-mass energy  effect on mass measurement experiments?  </vt:lpstr>
      <vt:lpstr>How do beam lengthening effect on luminosity?</vt:lpstr>
      <vt:lpstr>Презентация PowerPoint</vt:lpstr>
      <vt:lpstr>Презентация PowerPoint</vt:lpstr>
      <vt:lpstr>Model to estimate energy loss due to Beamstrahlung (BS)</vt:lpstr>
      <vt:lpstr>Accounting BS in energy diffusion rate</vt:lpstr>
      <vt:lpstr>Презентация PowerPoint</vt:lpstr>
      <vt:lpstr>To study SR + BS + Potential Well distortion effect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влияния потерь энергии на излучение и угловых возмущений оси ВЧ резонаторов на разведение орбит электронов и позитронов в коллайдере ВЭПП-4М</dc:title>
  <dc:creator>Admin</dc:creator>
  <cp:lastModifiedBy>RePack by Diakov</cp:lastModifiedBy>
  <cp:revision>959</cp:revision>
  <dcterms:created xsi:type="dcterms:W3CDTF">2018-05-10T14:49:40Z</dcterms:created>
  <dcterms:modified xsi:type="dcterms:W3CDTF">2019-11-16T08:57:01Z</dcterms:modified>
</cp:coreProperties>
</file>