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7" r:id="rId10"/>
    <p:sldId id="27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2E0DE7F-94DF-4B97-B4B7-EE79F6319B61}">
          <p14:sldIdLst>
            <p14:sldId id="256"/>
            <p14:sldId id="257"/>
            <p14:sldId id="258"/>
            <p14:sldId id="259"/>
            <p14:sldId id="260"/>
            <p14:sldId id="261"/>
            <p14:sldId id="263"/>
            <p14:sldId id="264"/>
            <p14:sldId id="267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78113-1EC5-4002-BFC3-F6C4D44C099F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A5D9C-55E0-493B-993F-50471EF0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840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A5D9C-55E0-493B-993F-50471EF04D1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943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892D7F8-5123-46B2-B52A-DC4E2C30CF1B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E5887C0-D545-40E9-B8B4-F1CEEA016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784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D7F8-5123-46B2-B52A-DC4E2C30CF1B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87C0-D545-40E9-B8B4-F1CEEA016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259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892D7F8-5123-46B2-B52A-DC4E2C30CF1B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E5887C0-D545-40E9-B8B4-F1CEEA016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785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D7F8-5123-46B2-B52A-DC4E2C30CF1B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7E5887C0-D545-40E9-B8B4-F1CEEA016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441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892D7F8-5123-46B2-B52A-DC4E2C30CF1B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E5887C0-D545-40E9-B8B4-F1CEEA016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27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D7F8-5123-46B2-B52A-DC4E2C30CF1B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87C0-D545-40E9-B8B4-F1CEEA016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89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D7F8-5123-46B2-B52A-DC4E2C30CF1B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87C0-D545-40E9-B8B4-F1CEEA016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153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D7F8-5123-46B2-B52A-DC4E2C30CF1B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87C0-D545-40E9-B8B4-F1CEEA016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02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D7F8-5123-46B2-B52A-DC4E2C30CF1B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87C0-D545-40E9-B8B4-F1CEEA016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296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892D7F8-5123-46B2-B52A-DC4E2C30CF1B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E5887C0-D545-40E9-B8B4-F1CEEA016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95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D7F8-5123-46B2-B52A-DC4E2C30CF1B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87C0-D545-40E9-B8B4-F1CEEA0165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147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892D7F8-5123-46B2-B52A-DC4E2C30CF1B}" type="datetimeFigureOut">
              <a:rPr lang="ru-RU" smtClean="0"/>
              <a:t>14.11.2019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E5887C0-D545-40E9-B8B4-F1CEEA01650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53176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atcollab/a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Dynamic Aperture optimization</a:t>
            </a:r>
            <a:endParaRPr lang="ru-RU" sz="4800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5965" y="4223830"/>
            <a:ext cx="9144000" cy="1655762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Kseniia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Kariukina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</a:p>
          <a:p>
            <a:pPr algn="ctr"/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Accelerator laboratory, </a:t>
            </a:r>
          </a:p>
          <a:p>
            <a:pPr algn="ctr"/>
            <a:r>
              <a:rPr lang="en-US" sz="2400" dirty="0" err="1" smtClean="0">
                <a:solidFill>
                  <a:schemeClr val="bg1">
                    <a:lumMod val="9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Budker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Institute of Nuclear Physics</a:t>
            </a:r>
            <a:endParaRPr lang="ru-RU" sz="2400" dirty="0">
              <a:solidFill>
                <a:schemeClr val="bg1">
                  <a:lumMod val="9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10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5314596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264664" y="3648456"/>
            <a:ext cx="76626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THANK YOU!</a:t>
            </a:r>
            <a:endParaRPr lang="ru-RU" sz="4400" dirty="0">
              <a:solidFill>
                <a:schemeClr val="bg1">
                  <a:lumMod val="6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79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Accelerator toolbox code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1883664"/>
            <a:ext cx="11029616" cy="4498848"/>
          </a:xfrm>
        </p:spPr>
        <p:txBody>
          <a:bodyPr>
            <a:normAutofit fontScale="62500" lnSpcReduction="20000"/>
          </a:bodyPr>
          <a:lstStyle/>
          <a:p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3800" dirty="0" smtClean="0">
                <a:latin typeface="Cambria" panose="02040503050406030204" pitchFamily="18" charset="0"/>
                <a:ea typeface="Cambria" panose="02040503050406030204" pitchFamily="18" charset="0"/>
              </a:rPr>
              <a:t>Accelerator </a:t>
            </a:r>
            <a:r>
              <a:rPr lang="en-US" sz="3800" dirty="0">
                <a:latin typeface="Cambria" panose="02040503050406030204" pitchFamily="18" charset="0"/>
                <a:ea typeface="Cambria" panose="02040503050406030204" pitchFamily="18" charset="0"/>
              </a:rPr>
              <a:t>Toolbox (</a:t>
            </a:r>
            <a:r>
              <a:rPr lang="en-US" sz="3800" b="1" dirty="0">
                <a:latin typeface="Cambria" panose="02040503050406030204" pitchFamily="18" charset="0"/>
                <a:ea typeface="Cambria" panose="02040503050406030204" pitchFamily="18" charset="0"/>
              </a:rPr>
              <a:t>AT</a:t>
            </a:r>
            <a:r>
              <a:rPr lang="en-US" sz="38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r>
              <a:rPr lang="ru-RU" sz="3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800" dirty="0" smtClean="0">
                <a:latin typeface="Cambria" panose="02040503050406030204" pitchFamily="18" charset="0"/>
                <a:ea typeface="Cambria" panose="02040503050406030204" pitchFamily="18" charset="0"/>
              </a:rPr>
              <a:t>is a tracking code implemented in Matlab to model accelerator rings and beam dynamics.</a:t>
            </a:r>
          </a:p>
          <a:p>
            <a:r>
              <a:rPr lang="en-US" sz="3800" dirty="0" smtClean="0">
                <a:latin typeface="Cambria" panose="02040503050406030204" pitchFamily="18" charset="0"/>
                <a:ea typeface="Cambria" panose="02040503050406030204" pitchFamily="18" charset="0"/>
              </a:rPr>
              <a:t>With </a:t>
            </a:r>
            <a:r>
              <a:rPr lang="en-US" sz="3800" dirty="0">
                <a:latin typeface="Cambria" panose="02040503050406030204" pitchFamily="18" charset="0"/>
                <a:ea typeface="Cambria" panose="02040503050406030204" pitchFamily="18" charset="0"/>
              </a:rPr>
              <a:t>AT it is possible to:</a:t>
            </a:r>
          </a:p>
          <a:p>
            <a:pPr lvl="1"/>
            <a:r>
              <a:rPr lang="en-US" sz="3800" b="1" dirty="0">
                <a:latin typeface="Cambria" panose="02040503050406030204" pitchFamily="18" charset="0"/>
                <a:ea typeface="Cambria" panose="02040503050406030204" pitchFamily="18" charset="0"/>
              </a:rPr>
              <a:t>create and manipulate accelerator lattice </a:t>
            </a:r>
            <a:r>
              <a:rPr lang="en-US" sz="3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elements</a:t>
            </a:r>
          </a:p>
          <a:p>
            <a:pPr lvl="1"/>
            <a:r>
              <a:rPr lang="en-US" sz="3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track </a:t>
            </a:r>
            <a:r>
              <a:rPr lang="en-US" sz="3800" b="1" dirty="0">
                <a:latin typeface="Cambria" panose="02040503050406030204" pitchFamily="18" charset="0"/>
                <a:ea typeface="Cambria" panose="02040503050406030204" pitchFamily="18" charset="0"/>
              </a:rPr>
              <a:t>particles through the </a:t>
            </a:r>
            <a:r>
              <a:rPr lang="en-US" sz="3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lattice</a:t>
            </a:r>
          </a:p>
          <a:p>
            <a:pPr lvl="1"/>
            <a:r>
              <a:rPr lang="en-US" sz="3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compute </a:t>
            </a:r>
            <a:r>
              <a:rPr lang="en-US" sz="3800" b="1" dirty="0">
                <a:latin typeface="Cambria" panose="02040503050406030204" pitchFamily="18" charset="0"/>
                <a:ea typeface="Cambria" panose="02040503050406030204" pitchFamily="18" charset="0"/>
              </a:rPr>
              <a:t>accelerator parameters and beam </a:t>
            </a:r>
            <a:r>
              <a:rPr lang="en-US" sz="3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properties</a:t>
            </a:r>
            <a:endParaRPr lang="en-US" sz="38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3800" dirty="0" smtClean="0">
                <a:latin typeface="Cambria" panose="02040503050406030204" pitchFamily="18" charset="0"/>
                <a:ea typeface="Cambria" panose="02040503050406030204" pitchFamily="18" charset="0"/>
              </a:rPr>
              <a:t>AT is a collaboration of scientist around the world from 15 institute (about 27 members) who is writing the code.</a:t>
            </a:r>
            <a:endParaRPr lang="en-US" sz="3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3800" dirty="0" smtClean="0">
                <a:latin typeface="Cambria" panose="02040503050406030204" pitchFamily="18" charset="0"/>
                <a:ea typeface="Cambria" panose="02040503050406030204" pitchFamily="18" charset="0"/>
              </a:rPr>
              <a:t>The latest version you could find at:            </a:t>
            </a:r>
            <a:r>
              <a:rPr lang="en-US" sz="3800" dirty="0" smtClean="0"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https</a:t>
            </a:r>
            <a:r>
              <a:rPr lang="en-US" sz="3800" dirty="0"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://github.com/atcollab/at</a:t>
            </a:r>
            <a:endParaRPr lang="en-US" sz="38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435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50" dirty="0" err="1"/>
              <a:t>N</a:t>
            </a:r>
            <a:r>
              <a:rPr lang="en-US" dirty="0" err="1"/>
              <a:t>uclotron</a:t>
            </a:r>
            <a:r>
              <a:rPr lang="en-US" dirty="0"/>
              <a:t>-based </a:t>
            </a:r>
            <a:r>
              <a:rPr lang="en-US" sz="4050" dirty="0"/>
              <a:t>I</a:t>
            </a:r>
            <a:r>
              <a:rPr lang="en-US" dirty="0"/>
              <a:t>on </a:t>
            </a:r>
            <a:r>
              <a:rPr lang="en-US" sz="4050" dirty="0"/>
              <a:t>C</a:t>
            </a:r>
            <a:r>
              <a:rPr lang="en-US" dirty="0"/>
              <a:t>ollider </a:t>
            </a:r>
            <a:r>
              <a:rPr lang="en-US" dirty="0" err="1"/>
              <a:t>f</a:t>
            </a:r>
            <a:r>
              <a:rPr lang="en-US" sz="4500" dirty="0" err="1"/>
              <a:t>A</a:t>
            </a:r>
            <a:r>
              <a:rPr lang="en-US" dirty="0" err="1"/>
              <a:t>сility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56232"/>
            <a:ext cx="11153607" cy="4453128"/>
          </a:xfrm>
        </p:spPr>
        <p:txBody>
          <a:bodyPr>
            <a:normAutofit lnSpcReduction="10000"/>
          </a:bodyPr>
          <a:lstStyle/>
          <a:p>
            <a:endParaRPr lang="ru-RU" b="1" dirty="0" smtClean="0">
              <a:solidFill>
                <a:srgbClr val="333333"/>
              </a:solidFill>
              <a:latin typeface="wf_SegoeUINormal"/>
            </a:endParaRPr>
          </a:p>
          <a:p>
            <a:endParaRPr lang="ru-RU" b="1" dirty="0">
              <a:solidFill>
                <a:srgbClr val="333333"/>
              </a:solidFill>
              <a:latin typeface="wf_SegoeUINormal"/>
            </a:endParaRPr>
          </a:p>
          <a:p>
            <a:r>
              <a:rPr lang="en-US" sz="2400" b="1" dirty="0" smtClean="0">
                <a:solidFill>
                  <a:srgbClr val="333333"/>
                </a:solidFill>
                <a:latin typeface="wf_SegoeUINormal"/>
              </a:rPr>
              <a:t>NICA</a:t>
            </a:r>
            <a:r>
              <a:rPr lang="en-US" sz="2400" dirty="0">
                <a:solidFill>
                  <a:srgbClr val="333333"/>
                </a:solidFill>
                <a:latin typeface="wf_SegoeUINormal"/>
              </a:rPr>
              <a:t> is a new accelerator complex designed at the Joint Institute for Nuclear Research (</a:t>
            </a:r>
            <a:r>
              <a:rPr lang="en-US" sz="2400" dirty="0" err="1">
                <a:solidFill>
                  <a:srgbClr val="333333"/>
                </a:solidFill>
                <a:latin typeface="wf_SegoeUINormal"/>
              </a:rPr>
              <a:t>Dubna</a:t>
            </a:r>
            <a:r>
              <a:rPr lang="en-US" sz="2400" dirty="0">
                <a:solidFill>
                  <a:srgbClr val="333333"/>
                </a:solidFill>
                <a:latin typeface="wf_SegoeUINormal"/>
              </a:rPr>
              <a:t>, Russia) to study properties of dense baryonic matter</a:t>
            </a:r>
            <a:r>
              <a:rPr lang="en-US" sz="2400" dirty="0" smtClean="0">
                <a:solidFill>
                  <a:srgbClr val="333333"/>
                </a:solidFill>
                <a:latin typeface="wf_SegoeUINormal"/>
              </a:rPr>
              <a:t>.</a:t>
            </a:r>
            <a:endParaRPr lang="ru-RU" sz="2400" dirty="0" smtClean="0">
              <a:solidFill>
                <a:srgbClr val="333333"/>
              </a:solidFill>
              <a:latin typeface="wf_SegoeUINormal"/>
            </a:endParaRPr>
          </a:p>
          <a:p>
            <a:r>
              <a:rPr lang="en-US" sz="2400" dirty="0" smtClean="0">
                <a:solidFill>
                  <a:srgbClr val="333333"/>
                </a:solidFill>
                <a:latin typeface="wf_SegoeUINormal"/>
              </a:rPr>
              <a:t>Start </a:t>
            </a:r>
            <a:r>
              <a:rPr lang="en-US" sz="2400" dirty="0">
                <a:solidFill>
                  <a:srgbClr val="333333"/>
                </a:solidFill>
                <a:latin typeface="wf_SegoeUINormal"/>
              </a:rPr>
              <a:t>of the construction: 2013.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rgbClr val="333333"/>
                </a:solidFill>
                <a:latin typeface="wf_SegoeUINormal"/>
              </a:rPr>
              <a:t>Commissioning: </a:t>
            </a:r>
            <a:r>
              <a:rPr lang="en-US" sz="2400" dirty="0" smtClean="0">
                <a:solidFill>
                  <a:srgbClr val="333333"/>
                </a:solidFill>
                <a:latin typeface="wf_SegoeUINormal"/>
              </a:rPr>
              <a:t>2020</a:t>
            </a:r>
            <a:endParaRPr lang="ru-RU" sz="2400" dirty="0">
              <a:solidFill>
                <a:srgbClr val="333333"/>
              </a:solidFill>
              <a:latin typeface="wf_SegoeUINormal"/>
            </a:endParaRPr>
          </a:p>
          <a:p>
            <a:r>
              <a:rPr lang="en-US" sz="2400" dirty="0">
                <a:solidFill>
                  <a:srgbClr val="333333"/>
                </a:solidFill>
                <a:latin typeface="wf_SegoeUINormal"/>
              </a:rPr>
              <a:t>NICA will provide variety of beam species ranged from protons and polarized deuterons to very massive gold ions. </a:t>
            </a:r>
          </a:p>
          <a:p>
            <a:r>
              <a:rPr lang="en-US" sz="2400" dirty="0" smtClean="0">
                <a:solidFill>
                  <a:srgbClr val="333333"/>
                </a:solidFill>
                <a:latin typeface="wf_SegoeUINormal"/>
              </a:rPr>
              <a:t>Heavy </a:t>
            </a:r>
            <a:r>
              <a:rPr lang="en-US" sz="2400" dirty="0">
                <a:solidFill>
                  <a:srgbClr val="333333"/>
                </a:solidFill>
                <a:latin typeface="wf_SegoeUINormal"/>
              </a:rPr>
              <a:t>ions will be accelerated up to kinetic energy of 4.5 </a:t>
            </a:r>
            <a:r>
              <a:rPr lang="en-US" sz="2400" dirty="0" err="1">
                <a:solidFill>
                  <a:srgbClr val="333333"/>
                </a:solidFill>
                <a:latin typeface="wf_SegoeUINormal"/>
              </a:rPr>
              <a:t>GeV</a:t>
            </a:r>
            <a:r>
              <a:rPr lang="en-US" sz="2400" dirty="0">
                <a:solidFill>
                  <a:srgbClr val="333333"/>
                </a:solidFill>
                <a:latin typeface="wf_SegoeUINormal"/>
              </a:rPr>
              <a:t> per nucleon,</a:t>
            </a:r>
          </a:p>
          <a:p>
            <a:r>
              <a:rPr lang="en-US" sz="2400" dirty="0">
                <a:solidFill>
                  <a:srgbClr val="333333"/>
                </a:solidFill>
                <a:latin typeface="wf_SegoeUINormal"/>
              </a:rPr>
              <a:t>the protons – up to 12.6 </a:t>
            </a:r>
            <a:r>
              <a:rPr lang="en-US" sz="2400" dirty="0" err="1">
                <a:solidFill>
                  <a:srgbClr val="333333"/>
                </a:solidFill>
                <a:latin typeface="wf_SegoeUINormal"/>
              </a:rPr>
              <a:t>GeV</a:t>
            </a:r>
            <a:r>
              <a:rPr lang="en-US" sz="2400" dirty="0">
                <a:solidFill>
                  <a:srgbClr val="333333"/>
                </a:solidFill>
                <a:latin typeface="wf_SegoeUINormal"/>
              </a:rPr>
              <a:t>. </a:t>
            </a:r>
            <a:endParaRPr lang="ru-RU" sz="2400" dirty="0"/>
          </a:p>
          <a:p>
            <a:endParaRPr lang="ru-RU" dirty="0" smtClean="0">
              <a:solidFill>
                <a:srgbClr val="333333"/>
              </a:solidFill>
              <a:latin typeface="wf_SegoeUINormal"/>
            </a:endParaRP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104" y="5251235"/>
            <a:ext cx="2022080" cy="105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63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NICA LATTICE</a:t>
            </a:r>
            <a:endParaRPr lang="ru-RU" dirty="0"/>
          </a:p>
        </p:txBody>
      </p:sp>
      <p:pic>
        <p:nvPicPr>
          <p:cNvPr id="4" name="Объект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073" y="1843972"/>
            <a:ext cx="9187854" cy="4902669"/>
          </a:xfrm>
        </p:spPr>
      </p:pic>
    </p:spTree>
    <p:extLst>
      <p:ext uri="{BB962C8B-B14F-4D97-AF65-F5344CB8AC3E}">
        <p14:creationId xmlns:p14="http://schemas.microsoft.com/office/powerpoint/2010/main" val="113998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Fringe field effects of final focusing quadrupoles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832" y="2439040"/>
            <a:ext cx="5328530" cy="367823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6168029" y="2565990"/>
                <a:ext cx="5616515" cy="30292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118745"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2400" kern="8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The dynamic aperture shown in figure is estimated as</a:t>
                </a:r>
                <a:endParaRPr lang="ru-RU" sz="2400" kern="800" dirty="0" smtClean="0">
                  <a:effectLst/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indent="118745" algn="ctr">
                  <a:lnSpc>
                    <a:spcPct val="115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kern="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400" i="1" kern="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ru-RU" sz="2400" i="1" kern="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r>
                      <a:rPr lang="ru-RU" sz="2400" i="1" kern="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≈9</m:t>
                    </m:r>
                    <m:r>
                      <a:rPr lang="en-US" sz="2400" i="1" kern="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𝑚𝑚</m:t>
                    </m:r>
                  </m:oMath>
                </a14:m>
                <a:r>
                  <a:rPr lang="ru-RU" sz="2400" kern="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r>
                      <a:rPr lang="ru-RU" sz="2400" i="1" kern="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ru-RU" sz="2400" i="1" kern="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400" b="0" i="1" kern="800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ru-RU" sz="2400" i="1" kern="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ru-RU" sz="2400" i="1" kern="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𝑧</m:t>
                        </m:r>
                      </m:sub>
                    </m:sSub>
                    <m:r>
                      <a:rPr lang="ru-RU" sz="2400" i="1" kern="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≈10</m:t>
                    </m:r>
                    <m:r>
                      <a:rPr lang="en-US" sz="2400" i="1" kern="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𝑚𝑚</m:t>
                    </m:r>
                  </m:oMath>
                </a14:m>
                <a:r>
                  <a:rPr lang="en-US" sz="2400" kern="8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if fringe fields are neglected and</a:t>
                </a:r>
                <a:endParaRPr lang="ru-RU" sz="2400" kern="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indent="118745" algn="ctr">
                  <a:lnSpc>
                    <a:spcPct val="115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kern="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400" i="1" kern="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ru-RU" sz="2400" i="1" kern="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r>
                      <a:rPr lang="ru-RU" sz="2400" i="1" kern="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≈6</m:t>
                    </m:r>
                    <m:r>
                      <a:rPr lang="en-US" sz="2400" i="1" kern="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𝑚𝑚</m:t>
                    </m:r>
                  </m:oMath>
                </a14:m>
                <a:r>
                  <a:rPr lang="ru-RU" sz="2400" kern="800" dirty="0"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r>
                      <a:rPr lang="ru-RU" sz="2400" i="1" kern="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ru-RU" sz="2400" i="1" kern="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400" i="1" kern="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ru-RU" sz="2400" i="1" kern="8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𝑧</m:t>
                        </m:r>
                      </m:sub>
                    </m:sSub>
                    <m:r>
                      <a:rPr lang="ru-RU" sz="2400" i="1" kern="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≈5</m:t>
                    </m:r>
                    <m:r>
                      <a:rPr lang="en-US" sz="2400" i="1" kern="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𝑚𝑚</m:t>
                    </m:r>
                  </m:oMath>
                </a14:m>
                <a:r>
                  <a:rPr lang="en-US" sz="2400" kern="8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 if they are considered.</a:t>
                </a:r>
                <a:endParaRPr lang="ru-RU" sz="2400" kern="800" dirty="0" smtClean="0">
                  <a:effectLst/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indent="118745"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2400" kern="8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Since the DA </a:t>
                </a:r>
                <a:r>
                  <a:rPr lang="en-US" sz="2400" kern="8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decreases</a:t>
                </a:r>
                <a:r>
                  <a:rPr lang="en-US" sz="2400" kern="8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ru-RU" sz="2400" kern="8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1.5-2 </a:t>
                </a:r>
                <a:r>
                  <a:rPr lang="en-US" sz="2400" kern="8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times</a:t>
                </a:r>
                <a:r>
                  <a:rPr lang="ru-RU" sz="2400" kern="800" dirty="0" smtClean="0"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.</a:t>
                </a:r>
                <a:endParaRPr lang="ru-RU" sz="2400" kern="800" dirty="0">
                  <a:effectLst/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8029" y="2565990"/>
                <a:ext cx="5616515" cy="3029227"/>
              </a:xfrm>
              <a:prstGeom prst="rect">
                <a:avLst/>
              </a:prstGeom>
              <a:blipFill rotWithShape="0">
                <a:blip r:embed="rId3"/>
                <a:stretch>
                  <a:fillRect t="-1006" r="-2280" b="-36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602992" y="1912923"/>
            <a:ext cx="2755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Red line – without fringes.</a:t>
            </a:r>
          </a:p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Blue line – with fringes.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13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Horizontal and vertical betatron </a:t>
            </a:r>
            <a:r>
              <a:rPr lang="en-US" dirty="0" smtClean="0"/>
              <a:t>tunes as </a:t>
            </a:r>
            <a:r>
              <a:rPr lang="en-US" dirty="0"/>
              <a:t>functions of the </a:t>
            </a:r>
            <a:r>
              <a:rPr lang="en-US" dirty="0" smtClean="0"/>
              <a:t>amplitudes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19" y="1987802"/>
            <a:ext cx="4554245" cy="262642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808" y="2011408"/>
            <a:ext cx="4554245" cy="26264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6152" y="4909683"/>
            <a:ext cx="96652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The contribution of quadrupoles fringe to the tunes significantly exceeds that of chromatic sextupoles . Since the unperturbed tunes is selected close to the half integer resonance, increasing the oscillation amplitude shifts the horizontal and vertical tunes, which may result in a particle loss at the half-integer resonance. 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36608" y="3001456"/>
            <a:ext cx="2755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Red line – without fringes.</a:t>
            </a:r>
          </a:p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Blue line – with fringes.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07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Object  and parameters of  the optimization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353" y="2474966"/>
            <a:ext cx="6694007" cy="3898402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062" y="2828084"/>
            <a:ext cx="3801586" cy="341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88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the work of genetic algorithm optimization</a:t>
            </a:r>
            <a:endParaRPr lang="ru-RU" dirty="0"/>
          </a:p>
        </p:txBody>
      </p:sp>
      <p:pic>
        <p:nvPicPr>
          <p:cNvPr id="8" name="Рисунок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09" y="2036569"/>
            <a:ext cx="4844365" cy="336696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78952"/>
            <a:ext cx="5141085" cy="36821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5209" y="5640980"/>
            <a:ext cx="81345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The blue line is the initial dynamic aperture and detuning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The green one is the result of the optimization by only two families of octupoles. </a:t>
            </a:r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The red one is the result of the optimization by 4 families of octupoles.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941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About CEPC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0529"/>
            <a:ext cx="5874472" cy="258232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735027" y="4967422"/>
                <a:ext cx="1444370" cy="11299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1700 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b="0" dirty="0" smtClean="0"/>
              </a:p>
              <a:p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215 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b="0" dirty="0" smtClean="0"/>
              </a:p>
              <a:p>
                <a:endParaRPr lang="ru-RU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5027" y="4967422"/>
                <a:ext cx="1444370" cy="1129925"/>
              </a:xfrm>
              <a:prstGeom prst="rect">
                <a:avLst/>
              </a:prstGeom>
              <a:blipFill rotWithShape="0">
                <a:blip r:embed="rId3"/>
                <a:stretch>
                  <a:fillRect l="-21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54106" y="4967424"/>
                <a:ext cx="1546385" cy="11299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=20.9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b="0" dirty="0" smtClean="0"/>
              </a:p>
              <a:p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0.06 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b="0" dirty="0" smtClean="0"/>
              </a:p>
              <a:p>
                <a:endParaRPr lang="ru-RU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106" y="4967424"/>
                <a:ext cx="1546385" cy="112992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853" y="2770631"/>
            <a:ext cx="6872147" cy="276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17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TM03457464[[fn=Дивиденд]]</Template>
  <TotalTime>784</TotalTime>
  <Words>267</Words>
  <Application>Microsoft Office PowerPoint</Application>
  <PresentationFormat>Широкоэкранный</PresentationFormat>
  <Paragraphs>49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Calibri</vt:lpstr>
      <vt:lpstr>Cambria</vt:lpstr>
      <vt:lpstr>Cambria Math</vt:lpstr>
      <vt:lpstr>Corbel</vt:lpstr>
      <vt:lpstr>Gill Sans MT</vt:lpstr>
      <vt:lpstr>Times New Roman</vt:lpstr>
      <vt:lpstr>wf_SegoeUINormal</vt:lpstr>
      <vt:lpstr>Wingdings 2</vt:lpstr>
      <vt:lpstr>Дивиденд</vt:lpstr>
      <vt:lpstr>Dynamic Aperture optimization</vt:lpstr>
      <vt:lpstr>Accelerator toolbox code</vt:lpstr>
      <vt:lpstr>Nuclotron-based Ion Collider fAсility</vt:lpstr>
      <vt:lpstr>The NICA LATTICE</vt:lpstr>
      <vt:lpstr>Fringe field effects of final focusing quadrupoles</vt:lpstr>
      <vt:lpstr>Horizontal and vertical betatron tunes as functions of the amplitudes</vt:lpstr>
      <vt:lpstr>The Object  and parameters of  the optimization</vt:lpstr>
      <vt:lpstr>Results of the work of genetic algorithm optimization</vt:lpstr>
      <vt:lpstr>About CEPC</vt:lpstr>
      <vt:lpstr>THANK YOU!</vt:lpstr>
    </vt:vector>
  </TitlesOfParts>
  <Company>BINP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Aperture optimization</dc:title>
  <dc:creator>Ksenia</dc:creator>
  <cp:lastModifiedBy>Ksenia</cp:lastModifiedBy>
  <cp:revision>32</cp:revision>
  <dcterms:created xsi:type="dcterms:W3CDTF">2019-11-13T02:37:32Z</dcterms:created>
  <dcterms:modified xsi:type="dcterms:W3CDTF">2019-11-14T09:58:29Z</dcterms:modified>
</cp:coreProperties>
</file>