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5" r:id="rId3"/>
    <p:sldId id="284" r:id="rId4"/>
    <p:sldId id="321" r:id="rId5"/>
    <p:sldId id="323" r:id="rId6"/>
    <p:sldId id="322" r:id="rId7"/>
    <p:sldId id="324" r:id="rId8"/>
    <p:sldId id="309" r:id="rId9"/>
    <p:sldId id="294" r:id="rId10"/>
    <p:sldId id="336" r:id="rId11"/>
    <p:sldId id="338" r:id="rId12"/>
    <p:sldId id="337" r:id="rId13"/>
    <p:sldId id="339" r:id="rId14"/>
    <p:sldId id="320" r:id="rId15"/>
    <p:sldId id="308" r:id="rId16"/>
    <p:sldId id="330" r:id="rId17"/>
    <p:sldId id="326" r:id="rId18"/>
    <p:sldId id="345" r:id="rId19"/>
    <p:sldId id="340" r:id="rId20"/>
    <p:sldId id="343" r:id="rId21"/>
    <p:sldId id="344" r:id="rId22"/>
    <p:sldId id="331" r:id="rId23"/>
    <p:sldId id="327" r:id="rId24"/>
    <p:sldId id="333" r:id="rId25"/>
    <p:sldId id="346" r:id="rId2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3109" autoAdjust="0"/>
  </p:normalViewPr>
  <p:slideViewPr>
    <p:cSldViewPr>
      <p:cViewPr varScale="1">
        <p:scale>
          <a:sx n="74" d="100"/>
          <a:sy n="74" d="100"/>
        </p:scale>
        <p:origin x="6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/>
            </a:lvl1pPr>
          </a:lstStyle>
          <a:p>
            <a:pPr>
              <a:defRPr/>
            </a:pPr>
            <a:fld id="{E4D093D4-FE3A-4878-92C3-23142F478C30}" type="datetimeFigureOut">
              <a:rPr lang="zh-CN" altLang="en-US"/>
              <a:pPr>
                <a:defRPr/>
              </a:pPr>
              <a:t>2019-11-18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D3D36FDC-2AE2-4AD0-8B6F-EB9BD3B67C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932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509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  <a:p>
            <a:endParaRPr lang="en-US" altLang="zh-CN" sz="13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357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320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94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68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211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969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463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60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91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73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61C576-1D02-4A01-AFF6-A749135C48B1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77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270FA3-CD37-4E87-9623-482A5A8125D6}" type="slidenum">
              <a:rPr lang="zh-CN" altLang="en-US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7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61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92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45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45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E665A-D8DD-48AA-8A99-9B824A907AC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874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EB3D-9686-4C52-82A7-9EA23C8507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433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E58A-B295-4B61-A69F-FB113B9426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206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B5D80C-E3DC-4E09-85A2-72A4990DCCC2}" type="datetime1">
              <a:rPr kumimoji="1" lang="zh-CN" altLang="en-US" smtClean="0"/>
              <a:t>2019-11-18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7DE8-5FAF-A942-A211-06B6BD84DCE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05ED3-CA30-4503-A522-713CEC0E462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7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0154-123B-4188-B967-06DD934B0E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159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C5B7-8979-432E-A533-74BAA7B6488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193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5C64-5B6E-4118-8ED8-78C0563E40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503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2365-41B0-4BEA-8DC6-2AE4A3EB66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066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44EA-F9E3-4AB3-8145-672908264C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282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1391-6DB3-44EC-83B7-AD53145FAF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41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7B71-57FF-4BCF-886D-4FC2CB7780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868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AA129B4-61F9-4096-8869-D902247EF4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700808"/>
            <a:ext cx="7344742" cy="1470025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rgbClr val="7030A0"/>
                </a:solidFill>
                <a:ea typeface="宋体" panose="02010600030101010101" pitchFamily="2" charset="-122"/>
              </a:rPr>
              <a:t>Imperfection and correction</a:t>
            </a:r>
            <a:r>
              <a:rPr lang="en-US" altLang="ru-RU" dirty="0" smtClean="0">
                <a:solidFill>
                  <a:srgbClr val="7030A0"/>
                </a:solidFill>
              </a:rPr>
              <a:t> for </a:t>
            </a:r>
            <a:r>
              <a:rPr lang="en-US" altLang="zh-CN" dirty="0" smtClean="0">
                <a:solidFill>
                  <a:srgbClr val="7030A0"/>
                </a:solidFill>
                <a:ea typeface="宋体" panose="02010600030101010101" pitchFamily="2" charset="-122"/>
              </a:rPr>
              <a:t>CEPC</a:t>
            </a:r>
            <a:endParaRPr lang="ru-RU" altLang="ru-RU" dirty="0" smtClean="0">
              <a:solidFill>
                <a:srgbClr val="7030A0"/>
              </a:solidFill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357374" y="3429000"/>
            <a:ext cx="8568952" cy="170932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600" dirty="0" err="1" smtClean="0">
                <a:solidFill>
                  <a:schemeClr val="tx1"/>
                </a:solidFill>
              </a:rPr>
              <a:t>Yuanyuan</a:t>
            </a:r>
            <a:r>
              <a:rPr lang="en-US" altLang="zh-CN" sz="2600" dirty="0" smtClean="0">
                <a:solidFill>
                  <a:schemeClr val="tx1"/>
                </a:solidFill>
              </a:rPr>
              <a:t> Wei, Bin Wang, </a:t>
            </a:r>
            <a:r>
              <a:rPr lang="en-US" altLang="zh-CN" sz="2600" dirty="0" err="1" smtClean="0">
                <a:solidFill>
                  <a:schemeClr val="tx1"/>
                </a:solidFill>
              </a:rPr>
              <a:t>Yiwei</a:t>
            </a:r>
            <a:r>
              <a:rPr lang="en-US" altLang="zh-CN" sz="2600" dirty="0" smtClean="0">
                <a:solidFill>
                  <a:schemeClr val="tx1"/>
                </a:solidFill>
              </a:rPr>
              <a:t> Wang, </a:t>
            </a:r>
            <a:r>
              <a:rPr lang="en-US" altLang="zh-CN" sz="2600" dirty="0">
                <a:solidFill>
                  <a:schemeClr val="tx1"/>
                </a:solidFill>
              </a:rPr>
              <a:t>Chenghui Yu, Yuan </a:t>
            </a:r>
            <a:r>
              <a:rPr lang="en-US" altLang="zh-CN" sz="2600" dirty="0" smtClean="0">
                <a:solidFill>
                  <a:schemeClr val="tx1"/>
                </a:solidFill>
              </a:rPr>
              <a:t>Zhang</a:t>
            </a:r>
          </a:p>
          <a:p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The Institute of High Energy Physics, Beijing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200" b="1" dirty="0" smtClean="0"/>
              <a:t>CEPC workshop</a:t>
            </a:r>
            <a:r>
              <a:rPr lang="en-US" altLang="zh-CN" sz="2200" b="1" dirty="0" smtClean="0">
                <a:solidFill>
                  <a:schemeClr val="tx1"/>
                </a:solidFill>
              </a:rPr>
              <a:t> 18 </a:t>
            </a:r>
            <a:r>
              <a:rPr lang="en-US" altLang="zh-CN" sz="2200" b="1" dirty="0" smtClean="0"/>
              <a:t>Nov</a:t>
            </a:r>
            <a:r>
              <a:rPr lang="en-US" altLang="zh-CN" sz="2200" b="1" dirty="0" smtClean="0">
                <a:solidFill>
                  <a:schemeClr val="tx1"/>
                </a:solidFill>
              </a:rPr>
              <a:t> 2019, </a:t>
            </a:r>
            <a:r>
              <a:rPr lang="en-US" altLang="zh-CN" sz="2200" b="1" dirty="0" smtClean="0"/>
              <a:t>IHEP</a:t>
            </a:r>
            <a:endParaRPr lang="en-US" altLang="zh-CN" sz="2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633413"/>
          </a:xfrm>
        </p:spPr>
        <p:txBody>
          <a:bodyPr/>
          <a:lstStyle/>
          <a:p>
            <a:pPr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Dispersion correction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239713" y="1989138"/>
            <a:ext cx="8280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endParaRPr lang="en-US" altLang="ru-RU" sz="240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l"/>
            </a:pPr>
            <a:endParaRPr lang="en-US" altLang="ru-RU" sz="2400">
              <a:sym typeface="Symbol" panose="05050102010706020507" pitchFamily="18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3249" y="134280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Dispersion free steering principle (DFS): </a:t>
            </a:r>
            <a:r>
              <a:rPr lang="en-US" altLang="zh-CN" dirty="0" smtClean="0"/>
              <a:t>orbit manipulation by knob correctors.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051720" y="2481263"/>
                <a:ext cx="1613262" cy="557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US" altLang="zh-CN" b="0" i="1" baseline="-2500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481263"/>
                <a:ext cx="1613262" cy="557460"/>
              </a:xfrm>
              <a:prstGeom prst="rect">
                <a:avLst/>
              </a:prstGeom>
              <a:blipFill rotWithShape="0">
                <a:blip r:embed="rId3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72000" y="2454028"/>
                <a:ext cx="1544462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b="0" i="1" dirty="0" smtClean="0"/>
                  <a:t>M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54028"/>
                <a:ext cx="1544462" cy="479042"/>
              </a:xfrm>
              <a:prstGeom prst="rect">
                <a:avLst/>
              </a:prstGeom>
              <a:blipFill rotWithShape="0">
                <a:blip r:embed="rId4"/>
                <a:stretch>
                  <a:fillRect l="-9091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664982" y="3212876"/>
                <a:ext cx="1339066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982" y="3212876"/>
                <a:ext cx="1339066" cy="317972"/>
              </a:xfrm>
              <a:prstGeom prst="rect">
                <a:avLst/>
              </a:prstGeom>
              <a:blipFill rotWithShape="0">
                <a:blip r:embed="rId5"/>
                <a:stretch>
                  <a:fillRect t="-40385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051720" y="3861048"/>
                <a:ext cx="5904656" cy="182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   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CN" dirty="0" smtClean="0">
                    <a:latin typeface="+mn-lt"/>
                  </a:rPr>
                  <a:t>rbit vector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i="1" baseline="-2500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 baseline="-2500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Dispersion</m:t>
                    </m:r>
                  </m:oMath>
                </a14:m>
                <a:r>
                  <a:rPr lang="en-US" altLang="zh-CN" dirty="0" smtClean="0">
                    <a:latin typeface="+mn-lt"/>
                  </a:rPr>
                  <a:t>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Corrector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strengths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vector</m:t>
                      </m:r>
                    </m:oMath>
                  </m:oMathPara>
                </a14:m>
                <a:endParaRPr lang="en-US" altLang="zh-CN" b="0" dirty="0" smtClean="0"/>
              </a:p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 smtClean="0"/>
                  <a:t>:    Weight factor</a:t>
                </a:r>
              </a:p>
              <a:p>
                <a:r>
                  <a:rPr lang="en-US" altLang="zh-CN" i="1" dirty="0" smtClean="0"/>
                  <a:t>A</a:t>
                </a:r>
                <a:r>
                  <a:rPr lang="en-US" altLang="zh-CN" dirty="0" smtClean="0"/>
                  <a:t>:    Orbit response matrix</a:t>
                </a:r>
              </a:p>
              <a:p>
                <a:r>
                  <a:rPr lang="en-US" altLang="zh-CN" i="1" dirty="0" smtClean="0"/>
                  <a:t>B</a:t>
                </a:r>
                <a:r>
                  <a:rPr lang="en-US" altLang="zh-CN" dirty="0" smtClean="0"/>
                  <a:t>:    Dispersion response matrix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861048"/>
                <a:ext cx="5904656" cy="1825693"/>
              </a:xfrm>
              <a:prstGeom prst="rect">
                <a:avLst/>
              </a:prstGeom>
              <a:blipFill rotWithShape="0">
                <a:blip r:embed="rId6"/>
                <a:stretch>
                  <a:fillRect l="-930" t="-1667" b="-4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8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39752" y="404813"/>
            <a:ext cx="5688632" cy="635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ru-RU" sz="3600" kern="0" dirty="0" smtClean="0">
                <a:solidFill>
                  <a:srgbClr val="7030A0"/>
                </a:solidFill>
              </a:rPr>
              <a:t>Beta-beating  correction</a:t>
            </a:r>
            <a:endParaRPr lang="ru-RU" altLang="ru-RU" sz="3600" kern="0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539552" y="1268760"/>
            <a:ext cx="8172648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800" dirty="0">
                <a:sym typeface="Symbol" panose="05050102010706020507" pitchFamily="18" charset="2"/>
              </a:rPr>
              <a:t>C</a:t>
            </a:r>
            <a:r>
              <a:rPr lang="en-US" altLang="ru-RU" sz="1800" dirty="0" smtClean="0">
                <a:sym typeface="Symbol" panose="05050102010706020507" pitchFamily="18" charset="2"/>
              </a:rPr>
              <a:t>orrect the beta functions with </a:t>
            </a:r>
            <a:r>
              <a:rPr lang="en-US" altLang="ru-RU" sz="1800" dirty="0" err="1" smtClean="0">
                <a:sym typeface="Symbol" panose="05050102010706020507" pitchFamily="18" charset="2"/>
              </a:rPr>
              <a:t>sextupoles</a:t>
            </a:r>
            <a:r>
              <a:rPr lang="en-US" altLang="ru-RU" sz="1800" dirty="0" smtClean="0">
                <a:sym typeface="Symbol" panose="05050102010706020507" pitchFamily="18" charset="2"/>
              </a:rPr>
              <a:t> on.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Based on AT LOCO</a:t>
            </a:r>
            <a:r>
              <a:rPr lang="en-US" altLang="ru-RU" sz="1800" dirty="0" smtClean="0">
                <a:sym typeface="Symbol" panose="05050102010706020507" pitchFamily="18" charset="2"/>
              </a:rPr>
              <a:t>: model based correction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600" dirty="0" smtClean="0">
                <a:sym typeface="Symbol" panose="05050102010706020507" pitchFamily="18" charset="2"/>
              </a:rPr>
              <a:t>Establish lattice model </a:t>
            </a:r>
            <a:r>
              <a:rPr lang="en-US" altLang="zh-CN" sz="1600" b="1" i="1" dirty="0" err="1" smtClean="0">
                <a:sym typeface="Symbol" panose="05050102010706020507" pitchFamily="18" charset="2"/>
              </a:rPr>
              <a:t>M</a:t>
            </a:r>
            <a:r>
              <a:rPr lang="en-US" altLang="zh-CN" sz="1600" b="1" i="1" baseline="-25000" dirty="0" err="1" smtClean="0">
                <a:sym typeface="Symbol" panose="05050102010706020507" pitchFamily="18" charset="2"/>
              </a:rPr>
              <a:t>mod</a:t>
            </a:r>
            <a:r>
              <a:rPr lang="en-US" altLang="zh-CN" sz="1600" i="1" dirty="0" smtClean="0">
                <a:sym typeface="Symbol" panose="05050102010706020507" pitchFamily="18" charset="2"/>
              </a:rPr>
              <a:t>, </a:t>
            </a:r>
            <a:r>
              <a:rPr lang="en-US" altLang="zh-CN" sz="1600" dirty="0" smtClean="0">
                <a:sym typeface="Symbol" panose="05050102010706020507" pitchFamily="18" charset="2"/>
              </a:rPr>
              <a:t>multi-parameter fit to the orbit response matrix </a:t>
            </a:r>
            <a:r>
              <a:rPr lang="en-US" altLang="zh-CN" sz="1600" b="1" i="1" dirty="0" err="1" smtClean="0">
                <a:sym typeface="Symbol" panose="05050102010706020507" pitchFamily="18" charset="2"/>
              </a:rPr>
              <a:t>M</a:t>
            </a:r>
            <a:r>
              <a:rPr lang="en-US" altLang="zh-CN" sz="1600" b="1" i="1" baseline="-25000" dirty="0" err="1" smtClean="0">
                <a:sym typeface="Symbol" panose="05050102010706020507" pitchFamily="18" charset="2"/>
              </a:rPr>
              <a:t>meas</a:t>
            </a:r>
            <a:r>
              <a:rPr lang="en-US" altLang="zh-CN" sz="1600" i="1" baseline="-25000" dirty="0" smtClean="0">
                <a:sym typeface="Symbol" panose="05050102010706020507" pitchFamily="18" charset="2"/>
              </a:rPr>
              <a:t> </a:t>
            </a:r>
            <a:r>
              <a:rPr lang="en-US" altLang="ru-RU" sz="1600" dirty="0" smtClean="0">
                <a:sym typeface="Symbol" panose="05050102010706020507" pitchFamily="18" charset="2"/>
              </a:rPr>
              <a:t>to obtain calibrated model: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ru-RU" sz="1600" dirty="0">
              <a:sym typeface="Symbol" panose="05050102010706020507" pitchFamily="18" charset="2"/>
            </a:endParaRP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ru-RU" sz="1600" dirty="0" smtClean="0">
              <a:sym typeface="Symbol" panose="05050102010706020507" pitchFamily="18" charset="2"/>
            </a:endParaRPr>
          </a:p>
          <a:p>
            <a:pPr lvl="1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ru-RU" sz="1600" dirty="0">
              <a:sym typeface="Symbol" panose="05050102010706020507" pitchFamily="18" charset="2"/>
            </a:endParaRP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ru-RU" sz="1600" dirty="0" smtClean="0">
              <a:sym typeface="Symbol" panose="05050102010706020507" pitchFamily="18" charset="2"/>
            </a:endParaRP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ru-RU" sz="1600" dirty="0">
              <a:sym typeface="Symbol" panose="05050102010706020507" pitchFamily="18" charset="2"/>
            </a:endParaRP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600" dirty="0" smtClean="0">
                <a:sym typeface="Symbol" panose="05050102010706020507" pitchFamily="18" charset="2"/>
              </a:rPr>
              <a:t>Parameters fitted: K, KS …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600" dirty="0" smtClean="0">
                <a:sym typeface="Symbol" panose="05050102010706020507" pitchFamily="18" charset="2"/>
              </a:rPr>
              <a:t>Use calibrated model to perform correction and apply to machine.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600" dirty="0" smtClean="0">
                <a:sym typeface="Symbol" panose="05050102010706020507" pitchFamily="18" charset="2"/>
              </a:rPr>
              <a:t>Application to</a:t>
            </a:r>
            <a:r>
              <a:rPr lang="en-US" altLang="ru-RU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 correct beta-beating</a:t>
            </a:r>
            <a:r>
              <a:rPr lang="en-US" altLang="ru-RU" sz="1600" dirty="0" smtClean="0">
                <a:sym typeface="Symbol" panose="05050102010706020507" pitchFamily="18" charset="2"/>
              </a:rPr>
              <a:t>, </a:t>
            </a:r>
            <a:r>
              <a:rPr lang="en-US" altLang="ru-RU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dispersion</a:t>
            </a:r>
            <a:r>
              <a:rPr lang="en-US" altLang="ru-RU" sz="1600" dirty="0" smtClean="0">
                <a:sym typeface="Symbol" panose="05050102010706020507" pitchFamily="18" charset="2"/>
              </a:rPr>
              <a:t> and </a:t>
            </a:r>
            <a:r>
              <a:rPr lang="en-US" altLang="ru-RU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coupled response matrix</a:t>
            </a:r>
            <a:r>
              <a:rPr lang="en-US" altLang="ru-RU" sz="1600" dirty="0" smtClean="0">
                <a:sym typeface="Symbol" panose="05050102010706020507" pitchFamily="18" charset="2"/>
              </a:rPr>
              <a:t>.</a:t>
            </a:r>
          </a:p>
          <a:p>
            <a:pPr marL="1028700" lvl="1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ru-RU" sz="14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ru-RU" sz="1400" dirty="0" smtClean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ym typeface="Symbol" panose="05050102010706020507" pitchFamily="18" charset="2"/>
              </a:rPr>
              <a:t> </a:t>
            </a:r>
            <a:endParaRPr lang="en-US" altLang="ru-RU" sz="2400" dirty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endParaRPr lang="ru-RU" alt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>
            <p:extLst/>
          </p:nvPr>
        </p:nvGraphicFramePr>
        <p:xfrm>
          <a:off x="2555776" y="3284984"/>
          <a:ext cx="32400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" name="公式" r:id="rId4" imgW="3060700" imgH="660400" progId="Equation.3">
                  <p:embed/>
                </p:oleObj>
              </mc:Choice>
              <mc:Fallback>
                <p:oleObj name="公式" r:id="rId4" imgW="30607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284984"/>
                        <a:ext cx="3240087" cy="6746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7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9525"/>
            <a:ext cx="5903913" cy="839788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Coupling correction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755576" y="849313"/>
                <a:ext cx="7993062" cy="5832177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ru-RU" sz="1600" dirty="0" smtClean="0"/>
                  <a:t>Neglecting beam-beam effects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en-US" altLang="ru-RU" sz="1600" dirty="0" smtClean="0"/>
              </a:p>
              <a:p>
                <a:pPr eaLnBrk="1" hangingPunct="1">
                  <a:lnSpc>
                    <a:spcPct val="120000"/>
                  </a:lnSpc>
                </a:pPr>
                <a:endParaRPr lang="en-US" altLang="ru-RU" sz="1600" dirty="0" smtClean="0"/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ru-RU" sz="1600" dirty="0" smtClean="0">
                    <a:sym typeface="Wingdings" panose="05000000000000000000" pitchFamily="2" charset="2"/>
                  </a:rPr>
                  <a:t>Local coupling parameter matching was developed for BEPCII.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ru-RU" sz="1600" dirty="0" smtClean="0">
                    <a:sym typeface="Wingdings" panose="05000000000000000000" pitchFamily="2" charset="2"/>
                  </a:rPr>
                  <a:t>Both coupling and vertical dispersion are controlled.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ru-RU" sz="1600" dirty="0" smtClean="0">
                    <a:sym typeface="Wingdings" panose="05000000000000000000" pitchFamily="2" charset="2"/>
                  </a:rPr>
                  <a:t>Using the trim coils of the </a:t>
                </a:r>
                <a:r>
                  <a:rPr lang="en-US" altLang="ru-RU" sz="1600" dirty="0" err="1" smtClean="0">
                    <a:sym typeface="Wingdings" panose="05000000000000000000" pitchFamily="2" charset="2"/>
                  </a:rPr>
                  <a:t>sextupoles</a:t>
                </a:r>
                <a:r>
                  <a:rPr lang="en-US" altLang="ru-RU" sz="1600" dirty="0" smtClean="0">
                    <a:sym typeface="Wingdings" panose="05000000000000000000" pitchFamily="2" charset="2"/>
                  </a:rPr>
                  <a:t> (~1000), which providing skew-quadrupole field, to perform emittance tuning</a:t>
                </a:r>
                <a:r>
                  <a:rPr lang="en-US" altLang="ru-RU" sz="1600" dirty="0">
                    <a:sym typeface="Wingdings" panose="05000000000000000000" pitchFamily="2" charset="2"/>
                  </a:rPr>
                  <a:t> </a:t>
                </a:r>
                <a:r>
                  <a:rPr lang="en-US" altLang="ru-RU" sz="1600" dirty="0" smtClean="0">
                    <a:sym typeface="Wingdings" panose="05000000000000000000" pitchFamily="2" charset="2"/>
                  </a:rPr>
                  <a:t>for CEPC.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ru-RU" sz="1600" dirty="0" smtClean="0">
                    <a:sym typeface="Wingdings" panose="05000000000000000000" pitchFamily="2" charset="2"/>
                  </a:rPr>
                  <a:t>The vertical orbit distortion due to a horizontal deflection at a  BPM is: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2000" dirty="0" smtClean="0">
                    <a:sym typeface="Wingdings" panose="05000000000000000000" pitchFamily="2" charset="2"/>
                  </a:rPr>
                  <a:t>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l-GR" altLang="ru-RU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sSub>
                          <m:sSubPr>
                            <m:ctrlPr>
                              <a:rPr lang="el-GR" alt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𝑐𝑜𝑑</m:t>
                            </m:r>
                          </m:sub>
                        </m:sSub>
                      </m:num>
                      <m:den>
                        <m:r>
                          <a:rPr lang="el-GR" altLang="ru-RU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sSub>
                          <m:sSubPr>
                            <m:ctrlPr>
                              <a:rPr lang="el-GR" alt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𝑐𝑜𝑑</m:t>
                            </m:r>
                          </m:sub>
                        </m:sSub>
                      </m:den>
                    </m:f>
                    <m:r>
                      <a:rPr lang="en-US" altLang="ru-RU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,22</m:t>
                        </m:r>
                      </m:sub>
                    </m:sSub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altLang="ru-RU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,12</m:t>
                        </m:r>
                      </m:sub>
                    </m:sSub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ru-RU" sz="2000" i="1" dirty="0" smtClean="0">
                    <a:sym typeface="Wingdings" panose="05000000000000000000" pitchFamily="2" charset="2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ru-RU" sz="2000" i="1" dirty="0" smtClean="0">
                    <a:sym typeface="Wingdings" panose="05000000000000000000" pitchFamily="2" charset="2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endParaRPr lang="en-US" altLang="ru-RU" sz="2000" i="1" dirty="0">
                  <a:sym typeface="Wingdings" panose="05000000000000000000" pitchFamily="2" charset="2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2000" i="1" dirty="0" smtClean="0">
                    <a:sym typeface="Wingdings" panose="05000000000000000000" pitchFamily="2" charset="2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ru-RU" sz="1600" i="1" dirty="0" smtClean="0">
                    <a:sym typeface="Wingdings" panose="05000000000000000000" pitchFamily="2" charset="2"/>
                  </a:rPr>
                  <a:t>,</a:t>
                </a:r>
                <a:r>
                  <a:rPr lang="en-US" altLang="ru-RU" sz="16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a:rPr lang="en-US" altLang="ru-RU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ru-RU" sz="1600" i="1" dirty="0" smtClean="0">
                    <a:sym typeface="Wingdings" panose="05000000000000000000" pitchFamily="2" charset="2"/>
                  </a:rPr>
                  <a:t> </a:t>
                </a:r>
                <a:r>
                  <a:rPr lang="zh-CN" altLang="en-US" sz="1600" dirty="0" smtClean="0">
                    <a:sym typeface="Wingdings" panose="05000000000000000000" pitchFamily="2" charset="2"/>
                  </a:rPr>
                  <a:t>：</a:t>
                </a:r>
                <a:r>
                  <a:rPr lang="en-US" altLang="zh-CN" sz="1600" dirty="0" smtClean="0">
                    <a:sym typeface="Wingdings" panose="05000000000000000000" pitchFamily="2" charset="2"/>
                  </a:rPr>
                  <a:t>only related to the decoupled linear optics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1600" dirty="0">
                    <a:sym typeface="Wingdings" panose="05000000000000000000" pitchFamily="2" charset="2"/>
                  </a:rPr>
                  <a:t> </a:t>
                </a:r>
                <a:r>
                  <a:rPr lang="en-US" altLang="ru-RU" sz="1600" dirty="0" smtClean="0">
                    <a:sym typeface="Wingdings" panose="05000000000000000000" pitchFamily="2" charset="2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,22</m:t>
                        </m:r>
                      </m:sub>
                    </m:sSub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,12</m:t>
                        </m:r>
                      </m:sub>
                    </m:sSub>
                    <m:r>
                      <a:rPr lang="en-US" altLang="ru-RU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,11</m:t>
                        </m:r>
                      </m:sub>
                    </m:sSub>
                    <m:r>
                      <a:rPr lang="en-US" altLang="ru-RU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,12</m:t>
                        </m:r>
                      </m:sub>
                    </m:sSub>
                  </m:oMath>
                </a14:m>
                <a:r>
                  <a:rPr lang="en-US" altLang="ru-RU" sz="1600" dirty="0" smtClean="0">
                    <a:sym typeface="Wingdings" panose="05000000000000000000" pitchFamily="2" charset="2"/>
                  </a:rPr>
                  <a:t>: local coupling parameters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2000" dirty="0">
                    <a:sym typeface="Wingdings" panose="05000000000000000000" pitchFamily="2" charset="2"/>
                  </a:rPr>
                  <a:t> </a:t>
                </a:r>
                <a:r>
                  <a:rPr lang="en-US" altLang="ru-RU" sz="2000" dirty="0" smtClean="0">
                    <a:sym typeface="Wingdings" panose="05000000000000000000" pitchFamily="2" charset="2"/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,12</m:t>
                        </m:r>
                      </m:sub>
                    </m:sSub>
                    <m:r>
                      <a:rPr lang="en-US" altLang="ru-RU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𝑘𝑠</m:t>
                        </m:r>
                      </m:e>
                    </m:acc>
                  </m:oMath>
                </a14:m>
                <a:endParaRPr lang="en-US" altLang="ru-RU" sz="2000" dirty="0" smtClean="0">
                  <a:sym typeface="Wingdings" panose="05000000000000000000" pitchFamily="2" charset="2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1600" dirty="0">
                    <a:sym typeface="Wingdings" panose="05000000000000000000" pitchFamily="2" charset="2"/>
                  </a:rPr>
                  <a:t> </a:t>
                </a:r>
                <a:r>
                  <a:rPr lang="en-US" altLang="ru-RU" sz="1600" dirty="0" smtClean="0">
                    <a:sym typeface="Wingdings" panose="05000000000000000000" pitchFamily="2" charset="2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1600" dirty="0" smtClean="0">
                    <a:sym typeface="Wingdings" panose="05000000000000000000" pitchFamily="2" charset="2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,12</m:t>
                        </m:r>
                      </m:sub>
                    </m:sSub>
                  </m:oMath>
                </a14:m>
                <a:r>
                  <a:rPr lang="en-US" altLang="ru-RU" sz="1600" dirty="0" smtClean="0">
                    <a:sym typeface="Wingdings" panose="05000000000000000000" pitchFamily="2" charset="2"/>
                  </a:rPr>
                  <a:t> response matrix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1600" dirty="0" smtClean="0">
                    <a:sym typeface="Wingdings" panose="05000000000000000000" pitchFamily="2" charset="2"/>
                  </a:rPr>
                  <a:t>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RU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𝑘𝑠</m:t>
                        </m:r>
                      </m:e>
                    </m:acc>
                  </m:oMath>
                </a14:m>
                <a:r>
                  <a:rPr lang="en-US" altLang="ru-RU" sz="1600" dirty="0" smtClean="0">
                    <a:sym typeface="Wingdings" panose="05000000000000000000" pitchFamily="2" charset="2"/>
                  </a:rPr>
                  <a:t> :  skew-quadrupole vector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ru-RU" sz="20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55576" y="849313"/>
                <a:ext cx="7993062" cy="5832177"/>
              </a:xfrm>
              <a:blipFill>
                <a:blip r:embed="rId3"/>
                <a:stretch>
                  <a:fillRect l="-3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42143" r="37946" b="46428"/>
          <a:stretch>
            <a:fillRect/>
          </a:stretch>
        </p:blipFill>
        <p:spPr bwMode="auto">
          <a:xfrm>
            <a:off x="2350560" y="1215196"/>
            <a:ext cx="4046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95736" y="3665475"/>
            <a:ext cx="475252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75843" y="5067119"/>
            <a:ext cx="2376264" cy="430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1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5724128" y="1124744"/>
          <a:ext cx="3312343" cy="1439837"/>
        </p:xfrm>
        <a:graphic>
          <a:graphicData uri="http://schemas.openxmlformats.org/drawingml/2006/table">
            <a:tbl>
              <a:tblPr/>
              <a:tblGrid>
                <a:gridCol w="1772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9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5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Field error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0.02%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051336"/>
              </p:ext>
            </p:extLst>
          </p:nvPr>
        </p:nvGraphicFramePr>
        <p:xfrm>
          <a:off x="233862" y="1124744"/>
          <a:ext cx="5325489" cy="1586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20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60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600" dirty="0" smtClean="0"/>
                        <a:t>m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600" dirty="0" smtClean="0"/>
                        <a:t>m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6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 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666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5625258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60648"/>
            <a:ext cx="6274816" cy="635000"/>
          </a:xfrm>
        </p:spPr>
        <p:txBody>
          <a:bodyPr/>
          <a:lstStyle/>
          <a:p>
            <a:pPr algn="l" eaLnBrk="1" hangingPunct="1"/>
            <a:r>
              <a:rPr lang="en-US" altLang="ru-RU" sz="3600" dirty="0">
                <a:solidFill>
                  <a:srgbClr val="7030A0"/>
                </a:solidFill>
              </a:rPr>
              <a:t>C</a:t>
            </a:r>
            <a:r>
              <a:rPr lang="en-US" altLang="ru-RU" sz="3600" dirty="0" smtClean="0">
                <a:solidFill>
                  <a:srgbClr val="7030A0"/>
                </a:solidFill>
              </a:rPr>
              <a:t>orrection results  </a:t>
            </a:r>
            <a:r>
              <a:rPr lang="en-US" altLang="ru-RU" sz="2400" dirty="0" smtClean="0">
                <a:solidFill>
                  <a:srgbClr val="7030A0"/>
                </a:solidFill>
              </a:rPr>
              <a:t>(</a:t>
            </a:r>
            <a:r>
              <a:rPr lang="en-US" altLang="zh-CN" sz="2400" dirty="0" smtClean="0">
                <a:solidFill>
                  <a:srgbClr val="7030A0"/>
                </a:solidFill>
              </a:rPr>
              <a:t>FF=30</a:t>
            </a:r>
            <a:r>
              <a:rPr lang="en-US" altLang="zh-CN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400" dirty="0" smtClean="0">
                <a:solidFill>
                  <a:srgbClr val="7030A0"/>
                </a:solidFill>
              </a:rPr>
              <a:t>m)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DC0D7E1-5AA5-49F0-B49D-08A0A020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7" y="2711139"/>
            <a:ext cx="5084874" cy="19442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99D4503-C338-46C8-81B8-563D261F8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81" y="4623933"/>
            <a:ext cx="5079069" cy="1941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D47733F7-32A4-428B-9718-09FD648BDEF6}"/>
                  </a:ext>
                </a:extLst>
              </p:cNvPr>
              <p:cNvSpPr/>
              <p:nvPr/>
            </p:nvSpPr>
            <p:spPr>
              <a:xfrm>
                <a:off x="6300192" y="3768766"/>
                <a:ext cx="2531527" cy="850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COD correction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𝑅𝑀𝑆</m:t>
                        </m:r>
                      </m:e>
                      <m:sub>
                        <m:r>
                          <a:rPr kumimoji="1"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𝐶𝑂𝐷</m:t>
                        </m:r>
                      </m:sub>
                    </m:sSub>
                    <m:r>
                      <a:rPr kumimoji="1"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&lt;0.05 </m:t>
                    </m:r>
                    <m:r>
                      <a:rPr kumimoji="1"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7733F7-32A4-428B-9718-09FD648BD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68766"/>
                <a:ext cx="2531527" cy="850939"/>
              </a:xfrm>
              <a:prstGeom prst="rect">
                <a:avLst/>
              </a:prstGeom>
              <a:blipFill rotWithShape="0">
                <a:blip r:embed="rId5"/>
                <a:stretch>
                  <a:fillRect l="-2404" b="-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36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224" y="294485"/>
            <a:ext cx="8054342" cy="635000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Dispersion correction   </a:t>
            </a:r>
            <a:r>
              <a:rPr lang="en-US" altLang="ru-RU" sz="2400" dirty="0" smtClean="0">
                <a:solidFill>
                  <a:srgbClr val="7030A0"/>
                </a:solidFill>
              </a:rPr>
              <a:t>(</a:t>
            </a:r>
            <a:r>
              <a:rPr lang="en-US" altLang="zh-CN" sz="2400" dirty="0">
                <a:solidFill>
                  <a:srgbClr val="7030A0"/>
                </a:solidFill>
              </a:rPr>
              <a:t>FF=30</a:t>
            </a:r>
            <a:r>
              <a:rPr lang="en-US" altLang="zh-CN" sz="2400" dirty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400" dirty="0">
                <a:solidFill>
                  <a:srgbClr val="7030A0"/>
                </a:solidFill>
              </a:rPr>
              <a:t>m)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Прямоугольник 2"/>
              <p:cNvSpPr>
                <a:spLocks noChangeArrowheads="1"/>
              </p:cNvSpPr>
              <p:nvPr/>
            </p:nvSpPr>
            <p:spPr bwMode="auto">
              <a:xfrm>
                <a:off x="5785582" y="2002959"/>
                <a:ext cx="3168352" cy="84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decreased from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30mm </a:t>
                </a:r>
                <a:r>
                  <a:rPr lang="en-US" altLang="ru-RU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to </a:t>
                </a:r>
                <a:r>
                  <a:rPr lang="en-US" altLang="ru-RU" sz="1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2.9mm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Factor 10 improvement </a:t>
                </a:r>
                <a:endParaRPr lang="en-US" altLang="ru-RU" sz="16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36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5582" y="2002959"/>
                <a:ext cx="3168352" cy="841769"/>
              </a:xfrm>
              <a:prstGeom prst="rect">
                <a:avLst/>
              </a:prstGeom>
              <a:blipFill rotWithShape="0">
                <a:blip r:embed="rId3"/>
                <a:stretch>
                  <a:fillRect t="-2174" b="-86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2"/>
              <p:cNvSpPr>
                <a:spLocks noChangeArrowheads="1"/>
              </p:cNvSpPr>
              <p:nvPr/>
            </p:nvSpPr>
            <p:spPr bwMode="auto">
              <a:xfrm>
                <a:off x="5835148" y="4477211"/>
                <a:ext cx="3358418" cy="850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decreased from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77mm </a:t>
                </a:r>
                <a:r>
                  <a:rPr lang="en-US" altLang="ru-RU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to </a:t>
                </a:r>
                <a:r>
                  <a:rPr lang="en-US" altLang="ru-RU" sz="1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0.5mm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Factor 154 improvement </a:t>
                </a:r>
                <a:endParaRPr lang="en-US" altLang="ru-RU" sz="16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5148" y="4477211"/>
                <a:ext cx="3358418" cy="850426"/>
              </a:xfrm>
              <a:prstGeom prst="rect">
                <a:avLst/>
              </a:prstGeom>
              <a:blipFill rotWithShape="0">
                <a:blip r:embed="rId4"/>
                <a:stretch>
                  <a:fillRect t="-2143" b="-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C3251A5-5F82-4D84-A8EF-EDBA71A5E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86718"/>
            <a:ext cx="5906133" cy="24742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4C2097C-D7C6-467A-B6D3-7E709AAC0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04" y="3965074"/>
            <a:ext cx="5801263" cy="221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539552" y="1264212"/>
            <a:ext cx="81726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800" dirty="0">
                <a:sym typeface="Symbol" panose="05050102010706020507" pitchFamily="18" charset="2"/>
              </a:rPr>
              <a:t>1/5 quadrupole (~600 out of 3000 </a:t>
            </a:r>
            <a:r>
              <a:rPr lang="en-US" altLang="ru-RU" sz="1800" dirty="0" smtClean="0">
                <a:sym typeface="Symbol" panose="05050102010706020507" pitchFamily="18" charset="2"/>
              </a:rPr>
              <a:t>quadrupoles</a:t>
            </a:r>
            <a:r>
              <a:rPr lang="en-US" altLang="ru-RU" sz="1800" dirty="0">
                <a:sym typeface="Symbol" panose="05050102010706020507" pitchFamily="18" charset="2"/>
              </a:rPr>
              <a:t>) strengths are changed to restore beta  functions </a:t>
            </a:r>
            <a:r>
              <a:rPr lang="en-US" altLang="ru-RU" sz="1800" dirty="0" smtClean="0">
                <a:sym typeface="Symbol" panose="05050102010706020507" pitchFamily="18" charset="2"/>
              </a:rPr>
              <a:t>along the ring.</a:t>
            </a:r>
            <a:endParaRPr lang="en-US" altLang="ru-RU" sz="1800" dirty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ym typeface="Symbol" panose="05050102010706020507" pitchFamily="18" charset="2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endParaRPr lang="ru-RU" altLang="ru-RU" sz="2400" dirty="0">
              <a:solidFill>
                <a:srgbClr val="7030A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404813"/>
            <a:ext cx="7596336" cy="635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ru-RU" sz="3600" kern="0" dirty="0" smtClean="0">
                <a:solidFill>
                  <a:srgbClr val="7030A0"/>
                </a:solidFill>
              </a:rPr>
              <a:t>Beta-beating  correction </a:t>
            </a:r>
            <a:r>
              <a:rPr lang="en-US" altLang="ru-RU" sz="2400" dirty="0" smtClean="0">
                <a:solidFill>
                  <a:srgbClr val="7030A0"/>
                </a:solidFill>
              </a:rPr>
              <a:t>(</a:t>
            </a:r>
            <a:r>
              <a:rPr lang="en-US" altLang="zh-CN" sz="2400" dirty="0" smtClean="0">
                <a:solidFill>
                  <a:srgbClr val="7030A0"/>
                </a:solidFill>
              </a:rPr>
              <a:t>FF=30</a:t>
            </a:r>
            <a:r>
              <a:rPr lang="en-US" altLang="zh-CN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400" dirty="0" smtClean="0">
                <a:solidFill>
                  <a:srgbClr val="7030A0"/>
                </a:solidFill>
              </a:rPr>
              <a:t>m</a:t>
            </a:r>
            <a:r>
              <a:rPr lang="en-US" altLang="zh-CN" sz="2400" dirty="0">
                <a:solidFill>
                  <a:srgbClr val="7030A0"/>
                </a:solidFill>
              </a:rPr>
              <a:t>)</a:t>
            </a:r>
            <a:endParaRPr lang="ru-RU" altLang="ru-RU" sz="2400" kern="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2"/>
              <p:cNvSpPr>
                <a:spLocks noChangeArrowheads="1"/>
              </p:cNvSpPr>
              <p:nvPr/>
            </p:nvSpPr>
            <p:spPr bwMode="auto">
              <a:xfrm>
                <a:off x="6240799" y="2649207"/>
                <a:ext cx="2940686" cy="595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decreased from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5.7% </a:t>
                </a:r>
                <a:r>
                  <a:rPr lang="en-US" altLang="ru-RU" sz="16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to </a:t>
                </a:r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0.8%</a:t>
                </a:r>
              </a:p>
            </p:txBody>
          </p:sp>
        </mc:Choice>
        <mc:Fallback xmlns="">
          <p:sp>
            <p:nvSpPr>
              <p:cNvPr id="12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0799" y="2649207"/>
                <a:ext cx="2940686" cy="595548"/>
              </a:xfrm>
              <a:prstGeom prst="rect">
                <a:avLst/>
              </a:prstGeom>
              <a:blipFill rotWithShape="0">
                <a:blip r:embed="rId2"/>
                <a:stretch>
                  <a:fillRect t="-3093" b="-13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2"/>
              <p:cNvSpPr>
                <a:spLocks noChangeArrowheads="1"/>
              </p:cNvSpPr>
              <p:nvPr/>
            </p:nvSpPr>
            <p:spPr bwMode="auto">
              <a:xfrm>
                <a:off x="5547700" y="4857511"/>
                <a:ext cx="4385303" cy="604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decreased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from 6.8% </a:t>
                </a:r>
                <a:r>
                  <a:rPr lang="en-US" altLang="ru-RU" sz="16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to </a:t>
                </a:r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0.5%</a:t>
                </a:r>
              </a:p>
            </p:txBody>
          </p:sp>
        </mc:Choice>
        <mc:Fallback xmlns="">
          <p:sp>
            <p:nvSpPr>
              <p:cNvPr id="1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7700" y="4857511"/>
                <a:ext cx="4385303" cy="604204"/>
              </a:xfrm>
              <a:prstGeom prst="rect">
                <a:avLst/>
              </a:prstGeom>
              <a:blipFill rotWithShape="0">
                <a:blip r:embed="rId3"/>
                <a:stretch>
                  <a:fillRect t="-3030" b="-131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777CFCF-CD8E-4367-B22A-9EF584256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22" y="2191347"/>
            <a:ext cx="6026516" cy="23042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D4D4E28-F194-4F5A-9EE6-D87C8D9A6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22" y="4459097"/>
            <a:ext cx="6098524" cy="233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9525"/>
            <a:ext cx="5903913" cy="839788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Emittance </a:t>
            </a:r>
            <a:r>
              <a:rPr lang="en-US" altLang="zh-CN" sz="3600" dirty="0" smtClean="0">
                <a:solidFill>
                  <a:srgbClr val="7030A0"/>
                </a:solidFill>
              </a:rPr>
              <a:t>tuning </a:t>
            </a:r>
            <a:r>
              <a:rPr lang="en-US" altLang="ru-RU" sz="2400" dirty="0" smtClean="0">
                <a:solidFill>
                  <a:srgbClr val="7030A0"/>
                </a:solidFill>
              </a:rPr>
              <a:t>(</a:t>
            </a:r>
            <a:r>
              <a:rPr lang="en-US" altLang="zh-CN" sz="2400" dirty="0">
                <a:solidFill>
                  <a:srgbClr val="7030A0"/>
                </a:solidFill>
              </a:rPr>
              <a:t>FF=30</a:t>
            </a:r>
            <a:r>
              <a:rPr lang="en-US" altLang="zh-CN" sz="2400" dirty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400" dirty="0">
                <a:solidFill>
                  <a:srgbClr val="7030A0"/>
                </a:solidFill>
              </a:rPr>
              <a:t>m)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85427"/>
              </p:ext>
            </p:extLst>
          </p:nvPr>
        </p:nvGraphicFramePr>
        <p:xfrm>
          <a:off x="5796136" y="892683"/>
          <a:ext cx="3164496" cy="1249782"/>
        </p:xfrm>
        <a:graphic>
          <a:graphicData uri="http://schemas.openxmlformats.org/drawingml/2006/table">
            <a:tbl>
              <a:tblPr/>
              <a:tblGrid>
                <a:gridCol w="19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1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Field error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0.02%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967548"/>
              </p:ext>
            </p:extLst>
          </p:nvPr>
        </p:nvGraphicFramePr>
        <p:xfrm>
          <a:off x="438180" y="868429"/>
          <a:ext cx="5325489" cy="1586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20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60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600" dirty="0" smtClean="0"/>
                        <a:t>m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600" dirty="0" smtClean="0"/>
                        <a:t>m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6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 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666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56252582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2D60936-2F9C-4272-954B-2CA25E053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77566"/>
            <a:ext cx="3420474" cy="245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175387D-BF55-41A7-9AE4-1A9FCBF0A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7" y="2566695"/>
            <a:ext cx="3435601" cy="2468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3215B07C-EB69-43B0-B1C3-D3FEFC5BE3A2}"/>
                  </a:ext>
                </a:extLst>
              </p:cNvPr>
              <p:cNvSpPr/>
              <p:nvPr/>
            </p:nvSpPr>
            <p:spPr>
              <a:xfrm>
                <a:off x="1187624" y="5158236"/>
                <a:ext cx="7200800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Out of 1000 seeds, 831 converged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ex = 1.21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7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0.00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5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nm 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                                ey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= 0.0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43</a:t>
                </a:r>
                <a:r>
                  <a:rPr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0.00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2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pm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ey/ex =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0.00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35</a:t>
                </a:r>
                <a:r>
                  <a:rPr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0.0002)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%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215B07C-EB69-43B0-B1C3-D3FEFC5BE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158236"/>
                <a:ext cx="7200800" cy="1172629"/>
              </a:xfrm>
              <a:prstGeom prst="rect">
                <a:avLst/>
              </a:prstGeom>
              <a:blipFill rotWithShape="0">
                <a:blip r:embed="rId5"/>
                <a:stretch>
                  <a:fillRect l="-762" b="-4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1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2275" y="277813"/>
            <a:ext cx="6985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kern="0" dirty="0">
                <a:solidFill>
                  <a:srgbClr val="7030A0"/>
                </a:solidFill>
              </a:rPr>
              <a:t> </a:t>
            </a:r>
            <a:r>
              <a:rPr lang="en-US" altLang="ru-RU" kern="0" dirty="0" smtClean="0">
                <a:solidFill>
                  <a:srgbClr val="7030A0"/>
                </a:solidFill>
              </a:rPr>
              <a:t>          </a:t>
            </a:r>
            <a:r>
              <a:rPr lang="en-US" altLang="ru-RU" sz="3600" kern="0" dirty="0" smtClean="0">
                <a:solidFill>
                  <a:srgbClr val="7030A0"/>
                </a:solidFill>
              </a:rPr>
              <a:t>D</a:t>
            </a:r>
            <a:r>
              <a:rPr lang="en-US" altLang="zh-CN" sz="3600" kern="0" dirty="0" smtClean="0">
                <a:solidFill>
                  <a:srgbClr val="7030A0"/>
                </a:solidFill>
              </a:rPr>
              <a:t>A and MA </a:t>
            </a:r>
            <a:r>
              <a:rPr lang="en-US" altLang="ru-RU" sz="2400" dirty="0">
                <a:solidFill>
                  <a:srgbClr val="7030A0"/>
                </a:solidFill>
              </a:rPr>
              <a:t>(</a:t>
            </a:r>
            <a:r>
              <a:rPr lang="en-US" altLang="zh-CN" sz="2400" dirty="0">
                <a:solidFill>
                  <a:srgbClr val="7030A0"/>
                </a:solidFill>
              </a:rPr>
              <a:t>FF=30</a:t>
            </a:r>
            <a:r>
              <a:rPr lang="en-US" altLang="zh-CN" sz="2400" dirty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400" dirty="0">
                <a:solidFill>
                  <a:srgbClr val="7030A0"/>
                </a:solidFill>
              </a:rPr>
              <a:t>m)</a:t>
            </a:r>
            <a:endParaRPr lang="ru-RU" altLang="ru-RU" sz="2400" kern="0" dirty="0" smtClean="0">
              <a:solidFill>
                <a:srgbClr val="7030A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43FE4AC-34B4-4283-A759-4436A1193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806183" y="5464223"/>
                <a:ext cx="3481274" cy="523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satisfy </a:t>
                </a:r>
                <a:r>
                  <a:rPr lang="en-US" altLang="zh-CN" sz="2000" dirty="0"/>
                  <a:t>10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dirty="0"/>
                  <a:t>17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dirty="0" smtClean="0"/>
                  <a:t>0.014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183" y="5464223"/>
                <a:ext cx="3481274" cy="523861"/>
              </a:xfrm>
              <a:prstGeom prst="rect">
                <a:avLst/>
              </a:prstGeom>
              <a:blipFill rotWithShape="0">
                <a:blip r:embed="rId3"/>
                <a:stretch>
                  <a:fillRect r="-701" b="-10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6AED46F-901A-48EA-A4A2-CC72D57A8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988840"/>
            <a:ext cx="4007832" cy="28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9632" y="1365046"/>
            <a:ext cx="151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&gt;500 seeds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935956" y="498210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Tracking by Bin Wang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5724128" y="1124744"/>
          <a:ext cx="3312343" cy="1439837"/>
        </p:xfrm>
        <a:graphic>
          <a:graphicData uri="http://schemas.openxmlformats.org/drawingml/2006/table">
            <a:tbl>
              <a:tblPr/>
              <a:tblGrid>
                <a:gridCol w="1772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9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5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Field error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0.02%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内容占位符 3"/>
          <p:cNvGraphicFramePr>
            <a:graphicFrameLocks/>
          </p:cNvGraphicFramePr>
          <p:nvPr>
            <p:extLst/>
          </p:nvPr>
        </p:nvGraphicFramePr>
        <p:xfrm>
          <a:off x="233862" y="1124744"/>
          <a:ext cx="5325489" cy="1586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20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60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600" dirty="0" smtClean="0"/>
                        <a:t>m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600" dirty="0" smtClean="0"/>
                        <a:t>m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6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 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666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5625258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60648"/>
            <a:ext cx="6274816" cy="635000"/>
          </a:xfrm>
        </p:spPr>
        <p:txBody>
          <a:bodyPr/>
          <a:lstStyle/>
          <a:p>
            <a:pPr algn="l" eaLnBrk="1" hangingPunct="1"/>
            <a:r>
              <a:rPr lang="en-US" altLang="ru-RU" sz="3600" dirty="0">
                <a:solidFill>
                  <a:srgbClr val="7030A0"/>
                </a:solidFill>
              </a:rPr>
              <a:t>C</a:t>
            </a:r>
            <a:r>
              <a:rPr lang="en-US" altLang="ru-RU" sz="3600" dirty="0" smtClean="0">
                <a:solidFill>
                  <a:srgbClr val="7030A0"/>
                </a:solidFill>
              </a:rPr>
              <a:t>orrection results  </a:t>
            </a:r>
            <a:r>
              <a:rPr lang="en-US" altLang="ru-RU" sz="2400" dirty="0" smtClean="0">
                <a:solidFill>
                  <a:srgbClr val="7030A0"/>
                </a:solidFill>
              </a:rPr>
              <a:t>(</a:t>
            </a:r>
            <a:r>
              <a:rPr lang="en-US" altLang="zh-CN" sz="2400" dirty="0" smtClean="0">
                <a:solidFill>
                  <a:srgbClr val="7030A0"/>
                </a:solidFill>
              </a:rPr>
              <a:t>FF=50</a:t>
            </a:r>
            <a:r>
              <a:rPr lang="en-US" altLang="zh-CN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400" dirty="0" smtClean="0">
                <a:solidFill>
                  <a:srgbClr val="7030A0"/>
                </a:solidFill>
              </a:rPr>
              <a:t>m)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D47733F7-32A4-428B-9718-09FD648BDEF6}"/>
                  </a:ext>
                </a:extLst>
              </p:cNvPr>
              <p:cNvSpPr/>
              <p:nvPr/>
            </p:nvSpPr>
            <p:spPr>
              <a:xfrm>
                <a:off x="6300192" y="3768766"/>
                <a:ext cx="2531527" cy="850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COD correction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𝑅𝑀𝑆</m:t>
                        </m:r>
                      </m:e>
                      <m:sub>
                        <m:r>
                          <a:rPr kumimoji="1"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𝐶𝑂𝐷</m:t>
                        </m:r>
                      </m:sub>
                    </m:sSub>
                    <m:r>
                      <a:rPr kumimoji="1"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&lt;0.05 </m:t>
                    </m:r>
                    <m:r>
                      <a:rPr kumimoji="1"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7733F7-32A4-428B-9718-09FD648BD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68766"/>
                <a:ext cx="2531527" cy="850939"/>
              </a:xfrm>
              <a:prstGeom prst="rect">
                <a:avLst/>
              </a:prstGeom>
              <a:blipFill rotWithShape="0">
                <a:blip r:embed="rId3"/>
                <a:stretch>
                  <a:fillRect l="-2404" b="-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9B600B9-C4AF-4401-8093-CDA0EC30B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503581"/>
            <a:ext cx="583818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8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60648"/>
            <a:ext cx="6274816" cy="635000"/>
          </a:xfrm>
        </p:spPr>
        <p:txBody>
          <a:bodyPr/>
          <a:lstStyle/>
          <a:p>
            <a:pPr algn="l" eaLnBrk="1" hangingPunct="1"/>
            <a:r>
              <a:rPr lang="en-US" altLang="ru-RU" sz="3600" dirty="0">
                <a:solidFill>
                  <a:srgbClr val="7030A0"/>
                </a:solidFill>
              </a:rPr>
              <a:t>C</a:t>
            </a:r>
            <a:r>
              <a:rPr lang="en-US" altLang="ru-RU" sz="3600" dirty="0" smtClean="0">
                <a:solidFill>
                  <a:srgbClr val="7030A0"/>
                </a:solidFill>
              </a:rPr>
              <a:t>orrection results  </a:t>
            </a:r>
            <a:r>
              <a:rPr lang="en-US" altLang="ru-RU" sz="2400" dirty="0" smtClean="0">
                <a:solidFill>
                  <a:srgbClr val="7030A0"/>
                </a:solidFill>
              </a:rPr>
              <a:t>(</a:t>
            </a:r>
            <a:r>
              <a:rPr lang="en-US" altLang="zh-CN" sz="2400" dirty="0" smtClean="0">
                <a:solidFill>
                  <a:srgbClr val="7030A0"/>
                </a:solidFill>
              </a:rPr>
              <a:t>FF=50</a:t>
            </a:r>
            <a:r>
              <a:rPr lang="en-US" altLang="zh-CN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400" dirty="0" smtClean="0">
                <a:solidFill>
                  <a:srgbClr val="7030A0"/>
                </a:solidFill>
              </a:rPr>
              <a:t>m)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85031408-2D93-490E-AAAE-D5B6D349C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6832"/>
              </p:ext>
            </p:extLst>
          </p:nvPr>
        </p:nvGraphicFramePr>
        <p:xfrm>
          <a:off x="251520" y="3789040"/>
          <a:ext cx="439248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51707635"/>
                    </a:ext>
                  </a:extLst>
                </a:gridCol>
                <a:gridCol w="1286463">
                  <a:extLst>
                    <a:ext uri="{9D8B030D-6E8A-4147-A177-3AD203B41FA5}">
                      <a16:colId xmlns="" xmlns:a16="http://schemas.microsoft.com/office/drawing/2014/main" val="1982444197"/>
                    </a:ext>
                  </a:extLst>
                </a:gridCol>
                <a:gridCol w="1449841">
                  <a:extLst>
                    <a:ext uri="{9D8B030D-6E8A-4147-A177-3AD203B41FA5}">
                      <a16:colId xmlns="" xmlns:a16="http://schemas.microsoft.com/office/drawing/2014/main" val="2033054503"/>
                    </a:ext>
                  </a:extLst>
                </a:gridCol>
              </a:tblGrid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Observable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Before correction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After 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correction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584713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Hori. disp.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30.0 mm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2.9 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4915247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Vert. disp.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77.0 mm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0.5 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9958449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Hori. Beta-beating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5.7%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0.8%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2136513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Vert. </a:t>
                      </a:r>
                      <a:r>
                        <a:rPr lang="en-US" altLang="zh-CN" sz="1400" dirty="0"/>
                        <a:t>Beta-beating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6.8%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0.5%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00533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="" xmlns:a16="http://schemas.microsoft.com/office/drawing/2014/main" id="{134DA3D6-617F-48E0-B1FA-5AED27A05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71438"/>
              </p:ext>
            </p:extLst>
          </p:nvPr>
        </p:nvGraphicFramePr>
        <p:xfrm>
          <a:off x="4709665" y="3765934"/>
          <a:ext cx="426117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105">
                  <a:extLst>
                    <a:ext uri="{9D8B030D-6E8A-4147-A177-3AD203B41FA5}">
                      <a16:colId xmlns="" xmlns:a16="http://schemas.microsoft.com/office/drawing/2014/main" val="51707635"/>
                    </a:ext>
                  </a:extLst>
                </a:gridCol>
                <a:gridCol w="1169537">
                  <a:extLst>
                    <a:ext uri="{9D8B030D-6E8A-4147-A177-3AD203B41FA5}">
                      <a16:colId xmlns="" xmlns:a16="http://schemas.microsoft.com/office/drawing/2014/main" val="1982444197"/>
                    </a:ext>
                  </a:extLst>
                </a:gridCol>
                <a:gridCol w="1340530">
                  <a:extLst>
                    <a:ext uri="{9D8B030D-6E8A-4147-A177-3AD203B41FA5}">
                      <a16:colId xmlns="" xmlns:a16="http://schemas.microsoft.com/office/drawing/2014/main" val="2033054503"/>
                    </a:ext>
                  </a:extLst>
                </a:gridCol>
              </a:tblGrid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Observable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Before correction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After correction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584713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Hori. disp.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32.3 mm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4.9 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4915247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Vert. disp.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133.7 mm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1.0 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9958449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Hori. Beta-beating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5.5%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1.2%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2136513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Vert. Beta-beating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10.7%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0.9%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00533"/>
                  </a:ext>
                </a:extLst>
              </a:tr>
            </a:tbl>
          </a:graphicData>
        </a:graphic>
      </p:graphicFrame>
      <p:graphicFrame>
        <p:nvGraphicFramePr>
          <p:cNvPr id="11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351725"/>
              </p:ext>
            </p:extLst>
          </p:nvPr>
        </p:nvGraphicFramePr>
        <p:xfrm>
          <a:off x="391021" y="1253986"/>
          <a:ext cx="4041479" cy="21536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9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63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5802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400" dirty="0" smtClean="0"/>
                        <a:t>m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400" dirty="0" smtClean="0"/>
                        <a:t>m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4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b="1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  <a:r>
                        <a:rPr lang="en-US" altLang="zh-CN" sz="14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 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altLang="zh-CN" sz="14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73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5625258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9512" y="895648"/>
            <a:ext cx="4464496" cy="5269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44008" y="895648"/>
            <a:ext cx="4392487" cy="5269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060593"/>
              </p:ext>
            </p:extLst>
          </p:nvPr>
        </p:nvGraphicFramePr>
        <p:xfrm>
          <a:off x="4897545" y="1244517"/>
          <a:ext cx="3885411" cy="21536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5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5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13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679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400" dirty="0" smtClean="0"/>
                        <a:t>m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400" dirty="0" smtClean="0"/>
                        <a:t>m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4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b="1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  <a:r>
                        <a:rPr lang="en-US" altLang="zh-CN" sz="14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 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altLang="zh-CN" sz="14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73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5625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35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The sensitivity of CEPC lattice</a:t>
            </a:r>
          </a:p>
          <a:p>
            <a:r>
              <a:rPr lang="en-US" altLang="zh-CN" sz="2400" dirty="0" smtClean="0"/>
              <a:t>The correction scheme</a:t>
            </a:r>
          </a:p>
          <a:p>
            <a:r>
              <a:rPr lang="en-US" altLang="zh-CN" sz="2400" dirty="0" smtClean="0"/>
              <a:t>The correction results</a:t>
            </a:r>
          </a:p>
          <a:p>
            <a:pPr lvl="1"/>
            <a:r>
              <a:rPr lang="en-US" altLang="zh-CN" sz="2400" dirty="0" smtClean="0"/>
              <a:t> 50</a:t>
            </a:r>
            <a:r>
              <a:rPr lang="en-US" altLang="zh-CN" sz="2400" dirty="0" smtClean="0">
                <a:latin typeface="Symbol" panose="05050102010706020507" pitchFamily="18" charset="2"/>
              </a:rPr>
              <a:t>m</a:t>
            </a:r>
            <a:r>
              <a:rPr lang="en-US" altLang="zh-CN" sz="2400" dirty="0" smtClean="0"/>
              <a:t>m FF </a:t>
            </a:r>
            <a:r>
              <a:rPr lang="en-US" altLang="zh-CN" sz="2400" dirty="0" err="1" smtClean="0"/>
              <a:t>quadupole</a:t>
            </a:r>
            <a:r>
              <a:rPr lang="en-US" altLang="zh-CN" sz="2400" dirty="0" smtClean="0"/>
              <a:t> misalignment</a:t>
            </a:r>
          </a:p>
          <a:p>
            <a:pPr lvl="1"/>
            <a:r>
              <a:rPr lang="en-US" altLang="zh-CN" sz="2400" dirty="0" smtClean="0"/>
              <a:t> 30</a:t>
            </a:r>
            <a:r>
              <a:rPr lang="en-US" altLang="zh-CN" sz="2400" dirty="0" smtClean="0">
                <a:latin typeface="Symbol" panose="05050102010706020507" pitchFamily="18" charset="2"/>
              </a:rPr>
              <a:t>m</a:t>
            </a:r>
            <a:r>
              <a:rPr lang="en-US" altLang="zh-CN" sz="2400" dirty="0" smtClean="0"/>
              <a:t>m FF </a:t>
            </a:r>
            <a:r>
              <a:rPr lang="en-US" altLang="zh-CN" sz="2400" dirty="0" err="1" smtClean="0"/>
              <a:t>quadupole</a:t>
            </a:r>
            <a:r>
              <a:rPr lang="en-US" altLang="zh-CN" sz="2400" dirty="0" smtClean="0"/>
              <a:t> misalignment</a:t>
            </a:r>
          </a:p>
          <a:p>
            <a:pPr lvl="1"/>
            <a:endParaRPr lang="zh-CN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3337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kern="0" dirty="0" smtClean="0">
                <a:solidFill>
                  <a:srgbClr val="7030A0"/>
                </a:solidFill>
              </a:rPr>
              <a:t>Outline</a:t>
            </a:r>
            <a:endParaRPr lang="ru-RU" altLang="ru-RU" sz="3600" kern="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2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9525"/>
            <a:ext cx="5903913" cy="839788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Emittance </a:t>
            </a:r>
            <a:r>
              <a:rPr lang="en-US" altLang="zh-CN" sz="3600" dirty="0" smtClean="0">
                <a:solidFill>
                  <a:srgbClr val="7030A0"/>
                </a:solidFill>
              </a:rPr>
              <a:t>tuning </a:t>
            </a:r>
            <a:r>
              <a:rPr lang="en-US" altLang="ru-RU" sz="2400" dirty="0" smtClean="0">
                <a:solidFill>
                  <a:srgbClr val="7030A0"/>
                </a:solidFill>
              </a:rPr>
              <a:t>(</a:t>
            </a:r>
            <a:r>
              <a:rPr lang="en-US" altLang="zh-CN" sz="2400" dirty="0" smtClean="0">
                <a:solidFill>
                  <a:srgbClr val="7030A0"/>
                </a:solidFill>
              </a:rPr>
              <a:t>FF=50</a:t>
            </a:r>
            <a:r>
              <a:rPr lang="en-US" altLang="zh-CN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400" dirty="0" smtClean="0">
                <a:solidFill>
                  <a:srgbClr val="7030A0"/>
                </a:solidFill>
              </a:rPr>
              <a:t>m</a:t>
            </a:r>
            <a:r>
              <a:rPr lang="en-US" altLang="zh-CN" sz="2400" dirty="0">
                <a:solidFill>
                  <a:srgbClr val="7030A0"/>
                </a:solidFill>
              </a:rPr>
              <a:t>)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34624"/>
              </p:ext>
            </p:extLst>
          </p:nvPr>
        </p:nvGraphicFramePr>
        <p:xfrm>
          <a:off x="5789501" y="868429"/>
          <a:ext cx="3164496" cy="1249782"/>
        </p:xfrm>
        <a:graphic>
          <a:graphicData uri="http://schemas.openxmlformats.org/drawingml/2006/table">
            <a:tbl>
              <a:tblPr/>
              <a:tblGrid>
                <a:gridCol w="19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1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Field error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0.02%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3215B07C-EB69-43B0-B1C3-D3FEFC5BE3A2}"/>
                  </a:ext>
                </a:extLst>
              </p:cNvPr>
              <p:cNvSpPr/>
              <p:nvPr/>
            </p:nvSpPr>
            <p:spPr>
              <a:xfrm>
                <a:off x="1187624" y="5349084"/>
                <a:ext cx="7200800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Out of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5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00 seeds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:r>
                  <a:rPr lang="en-US" altLang="zh-CN" dirty="0"/>
                  <a:t>3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00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converged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ex = 1.21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8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0.00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9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nm 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                                ey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= 0.0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59</a:t>
                </a:r>
                <a:r>
                  <a:rPr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0.00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2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pm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ey/ex = =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0.00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48</a:t>
                </a:r>
                <a:r>
                  <a:rPr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0.0002) 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%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215B07C-EB69-43B0-B1C3-D3FEFC5BE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49084"/>
                <a:ext cx="7200800" cy="1172629"/>
              </a:xfrm>
              <a:prstGeom prst="rect">
                <a:avLst/>
              </a:prstGeom>
              <a:blipFill rotWithShape="0">
                <a:blip r:embed="rId3"/>
                <a:stretch>
                  <a:fillRect l="-762" b="-4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455DEC6-85AD-4862-8DBD-D9ADBE97B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599498"/>
            <a:ext cx="3816424" cy="27424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A24877C-8C0A-46FF-938F-E39DBA65F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868" y="2555352"/>
            <a:ext cx="3720948" cy="2673847"/>
          </a:xfrm>
          <a:prstGeom prst="rect">
            <a:avLst/>
          </a:prstGeom>
        </p:spPr>
      </p:pic>
      <p:graphicFrame>
        <p:nvGraphicFramePr>
          <p:cNvPr id="1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804459"/>
              </p:ext>
            </p:extLst>
          </p:nvPr>
        </p:nvGraphicFramePr>
        <p:xfrm>
          <a:off x="438180" y="868429"/>
          <a:ext cx="5325489" cy="1586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20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60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600" dirty="0" smtClean="0"/>
                        <a:t>m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600" dirty="0" smtClean="0"/>
                        <a:t>m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6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 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666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5625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3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47664" y="377127"/>
            <a:ext cx="6985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kern="0" dirty="0">
                <a:solidFill>
                  <a:srgbClr val="7030A0"/>
                </a:solidFill>
              </a:rPr>
              <a:t> </a:t>
            </a:r>
            <a:r>
              <a:rPr lang="en-US" altLang="ru-RU" kern="0" dirty="0" smtClean="0">
                <a:solidFill>
                  <a:srgbClr val="7030A0"/>
                </a:solidFill>
              </a:rPr>
              <a:t>          </a:t>
            </a:r>
            <a:r>
              <a:rPr lang="en-US" altLang="ru-RU" sz="3600" kern="0" dirty="0" smtClean="0">
                <a:solidFill>
                  <a:srgbClr val="7030A0"/>
                </a:solidFill>
              </a:rPr>
              <a:t>D</a:t>
            </a:r>
            <a:r>
              <a:rPr lang="en-US" altLang="zh-CN" sz="3600" kern="0" dirty="0" smtClean="0">
                <a:solidFill>
                  <a:srgbClr val="7030A0"/>
                </a:solidFill>
              </a:rPr>
              <a:t>A and MA </a:t>
            </a:r>
            <a:r>
              <a:rPr lang="en-US" altLang="ru-RU" sz="2400" dirty="0">
                <a:solidFill>
                  <a:srgbClr val="7030A0"/>
                </a:solidFill>
              </a:rPr>
              <a:t>(</a:t>
            </a:r>
            <a:r>
              <a:rPr lang="en-US" altLang="zh-CN" sz="2400" dirty="0" smtClean="0">
                <a:solidFill>
                  <a:srgbClr val="7030A0"/>
                </a:solidFill>
              </a:rPr>
              <a:t>FF=50</a:t>
            </a:r>
            <a:r>
              <a:rPr lang="en-US" altLang="zh-CN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400" dirty="0" smtClean="0">
                <a:solidFill>
                  <a:srgbClr val="7030A0"/>
                </a:solidFill>
              </a:rPr>
              <a:t>m</a:t>
            </a:r>
            <a:r>
              <a:rPr lang="en-US" altLang="zh-CN" sz="2400" dirty="0">
                <a:solidFill>
                  <a:srgbClr val="7030A0"/>
                </a:solidFill>
              </a:rPr>
              <a:t>)</a:t>
            </a:r>
            <a:endParaRPr lang="ru-RU" altLang="ru-RU" sz="2400" kern="0" dirty="0" smtClean="0">
              <a:solidFill>
                <a:srgbClr val="7030A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1365046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25 seeds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935956" y="498210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Tracking by Bin Wang</a:t>
            </a:r>
            <a:endParaRPr lang="zh-CN" altLang="en-US" sz="1400" dirty="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625EF3A-7694-4841-82C6-B54F80150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31" y="1798940"/>
            <a:ext cx="4007832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980C4A4-E24A-4028-BA23-A5C515004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765" y="1765156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369938" y="5315575"/>
                <a:ext cx="4002261" cy="923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/>
                  <a:t>            </a:t>
                </a:r>
                <a:r>
                  <a:rPr lang="en-US" altLang="zh-CN" sz="2000" dirty="0"/>
                  <a:t>9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dirty="0" smtClean="0"/>
                  <a:t>18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dirty="0" smtClean="0"/>
                  <a:t>0.012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/>
                  <a:t>    More seeds need to be studied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38" y="5315575"/>
                <a:ext cx="4002261" cy="923971"/>
              </a:xfrm>
              <a:prstGeom prst="rect">
                <a:avLst/>
              </a:prstGeom>
              <a:blipFill rotWithShape="0">
                <a:blip r:embed="rId5"/>
                <a:stretch>
                  <a:fillRect r="-152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333375"/>
            <a:ext cx="3322638" cy="633413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Summary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23850" y="1341438"/>
            <a:ext cx="84248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ru-RU" sz="2000" dirty="0" smtClean="0">
                <a:sym typeface="Symbol" panose="05050102010706020507" pitchFamily="18" charset="2"/>
              </a:rPr>
              <a:t>CEPC lattice is sensitive to the imperfections. Therefore, the optics correction is very challenging.</a:t>
            </a: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000" dirty="0" smtClean="0">
                <a:sym typeface="Symbol" panose="05050102010706020507" pitchFamily="18" charset="2"/>
              </a:rPr>
              <a:t>CEPC optics correction procedure was demonstrated to be effective.</a:t>
            </a: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000" dirty="0" smtClean="0">
                <a:sym typeface="Symbol" panose="05050102010706020507" pitchFamily="18" charset="2"/>
              </a:rPr>
              <a:t>With the abovementioned imperfections, both DA and MA after correction are acceptable</a:t>
            </a:r>
            <a:r>
              <a:rPr lang="en-US" altLang="ru-RU" sz="2000" dirty="0">
                <a:sym typeface="Symbol" panose="05050102010706020507" pitchFamily="18" charset="2"/>
              </a:rPr>
              <a:t> </a:t>
            </a:r>
            <a:r>
              <a:rPr lang="en-US" altLang="ru-RU" sz="2000" dirty="0" smtClean="0">
                <a:sym typeface="Symbol" panose="05050102010706020507" pitchFamily="18" charset="2"/>
              </a:rPr>
              <a:t> for the on-axis injection.</a:t>
            </a:r>
          </a:p>
        </p:txBody>
      </p:sp>
    </p:spTree>
    <p:extLst>
      <p:ext uri="{BB962C8B-B14F-4D97-AF65-F5344CB8AC3E}">
        <p14:creationId xmlns:p14="http://schemas.microsoft.com/office/powerpoint/2010/main" val="10074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476672"/>
            <a:ext cx="2304256" cy="633413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To do list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23850" y="1341438"/>
            <a:ext cx="842486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ru-RU" sz="2000" dirty="0" smtClean="0">
                <a:sym typeface="Symbol" panose="05050102010706020507" pitchFamily="18" charset="2"/>
              </a:rPr>
              <a:t>Study whether the tolerance of the imperfections can be relaxed.</a:t>
            </a:r>
          </a:p>
          <a:p>
            <a:pPr eaLnBrk="1" hangingPunct="1">
              <a:spcBef>
                <a:spcPct val="0"/>
              </a:spcBef>
            </a:pPr>
            <a:endParaRPr lang="en-US" altLang="ru-RU" sz="24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000" dirty="0" smtClean="0">
                <a:sym typeface="Symbol" panose="05050102010706020507" pitchFamily="18" charset="2"/>
              </a:rPr>
              <a:t>Optimize the correction strategy to achieve finer tuning of optics. </a:t>
            </a:r>
            <a:endParaRPr lang="en-US" altLang="ru-RU" sz="2000" dirty="0">
              <a:sym typeface="Symbol" panose="05050102010706020507" pitchFamily="18" charset="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ru-RU" sz="20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000" dirty="0" smtClean="0">
                <a:sym typeface="Symbol" panose="05050102010706020507" pitchFamily="18" charset="2"/>
              </a:rPr>
              <a:t>Include</a:t>
            </a:r>
            <a:r>
              <a:rPr lang="en-US" altLang="ru-RU" sz="2000" dirty="0" smtClean="0">
                <a:sym typeface="Symbol" panose="05050102010706020507" pitchFamily="18" charset="2"/>
              </a:rPr>
              <a:t> more types of imperfections.</a:t>
            </a: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000" dirty="0" smtClean="0">
                <a:sym typeface="Symbol" panose="05050102010706020507" pitchFamily="18" charset="2"/>
              </a:rPr>
              <a:t>Study off-momentum correction.</a:t>
            </a: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ru-RU" sz="24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ru-RU" sz="24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852936"/>
            <a:ext cx="5832648" cy="6334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ru-RU" sz="3600" i="1" dirty="0" smtClean="0">
                <a:solidFill>
                  <a:srgbClr val="7030A0"/>
                </a:solidFill>
              </a:rPr>
              <a:t>Thanks for your attention </a:t>
            </a:r>
            <a:br>
              <a:rPr lang="en-US" altLang="ru-RU" sz="3600" i="1" dirty="0" smtClean="0">
                <a:solidFill>
                  <a:srgbClr val="7030A0"/>
                </a:solidFill>
              </a:rPr>
            </a:br>
            <a:endParaRPr lang="ru-RU" altLang="ru-RU" sz="3600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689AAF17-E6B9-4F1A-B5E6-27B64174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7DE8-5FAF-A942-A211-06B6BD84DCE0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33AD5BA2-048A-4DB8-8459-251BAB99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Case3</a:t>
            </a:r>
            <a:r>
              <a:rPr lang="en-US" altLang="zh-CN" dirty="0"/>
              <a:t>: preliminary result (25 seeds)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625EF3A-7694-4841-82C6-B54F8015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000"/>
            <a:ext cx="4007832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980C4A4-E24A-4028-BA23-A5C51500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0" y="1800000"/>
            <a:ext cx="4007832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DEB289F-7E4D-45D8-8344-209A3FE77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000" y="4500000"/>
            <a:ext cx="3256364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9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633413"/>
          </a:xfrm>
        </p:spPr>
        <p:txBody>
          <a:bodyPr/>
          <a:lstStyle/>
          <a:p>
            <a:pPr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Lattice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Прямоугольник 7"/>
              <p:cNvSpPr>
                <a:spLocks noChangeArrowheads="1"/>
              </p:cNvSpPr>
              <p:nvPr/>
            </p:nvSpPr>
            <p:spPr bwMode="auto">
              <a:xfrm>
                <a:off x="6156176" y="1196752"/>
                <a:ext cx="2480742" cy="467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E=120GeV</a:t>
                </a:r>
              </a:p>
              <a:p>
                <a:pPr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ν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=363.11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ν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=365.22</a:t>
                </a:r>
              </a:p>
              <a:p>
                <a:pPr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β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</m:sub>
                      <m: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0.36m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ru-RU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β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</m:sub>
                      <m: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0.0015m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β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=599m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β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=4023m</a:t>
                </a:r>
              </a:p>
              <a:p>
                <a:pPr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𝜀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1.21nm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ru-RU" sz="2000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    </a:t>
                </a:r>
                <a:endParaRPr lang="en-US" altLang="ru-RU" dirty="0"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en-US" altLang="ru-RU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9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1196752"/>
                <a:ext cx="2480742" cy="4671792"/>
              </a:xfrm>
              <a:prstGeom prst="rect">
                <a:avLst/>
              </a:prstGeom>
              <a:blipFill rotWithShape="0">
                <a:blip r:embed="rId3"/>
                <a:stretch>
                  <a:fillRect l="-2457" t="-6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9"/>
          <a:stretch/>
        </p:blipFill>
        <p:spPr>
          <a:xfrm>
            <a:off x="107504" y="1196753"/>
            <a:ext cx="5718621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182563"/>
            <a:ext cx="7848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sz="3800" kern="0" dirty="0" smtClean="0">
                <a:solidFill>
                  <a:srgbClr val="7030A0"/>
                </a:solidFill>
              </a:rPr>
              <a:t>             </a:t>
            </a:r>
            <a:r>
              <a:rPr lang="en-US" altLang="ru-RU" sz="3600" kern="0" dirty="0" smtClean="0">
                <a:solidFill>
                  <a:srgbClr val="7030A0"/>
                </a:solidFill>
              </a:rPr>
              <a:t>Orbit amplification factor</a:t>
            </a:r>
            <a:endParaRPr lang="ru-RU" altLang="ru-RU" sz="3600" kern="0" dirty="0" smtClean="0">
              <a:solidFill>
                <a:srgbClr val="7030A0"/>
              </a:solidFill>
            </a:endParaRPr>
          </a:p>
        </p:txBody>
      </p:sp>
      <p:pic>
        <p:nvPicPr>
          <p:cNvPr id="512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152525"/>
            <a:ext cx="6913563" cy="4092575"/>
          </a:xfrm>
        </p:spPr>
      </p:pic>
      <p:sp>
        <p:nvSpPr>
          <p:cNvPr id="7" name="文本框 9"/>
          <p:cNvSpPr txBox="1">
            <a:spLocks noChangeArrowheads="1"/>
          </p:cNvSpPr>
          <p:nvPr/>
        </p:nvSpPr>
        <p:spPr bwMode="auto">
          <a:xfrm>
            <a:off x="1620043" y="5248874"/>
            <a:ext cx="5832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600" dirty="0" smtClean="0">
                <a:ea typeface="宋体" panose="02010600030101010101" pitchFamily="2" charset="-122"/>
              </a:rPr>
              <a:t>&lt;</a:t>
            </a:r>
            <a:r>
              <a:rPr lang="el-GR" altLang="zh-CN" sz="1600" dirty="0" smtClean="0">
                <a:ea typeface="宋体" panose="02010600030101010101" pitchFamily="2" charset="-122"/>
              </a:rPr>
              <a:t>Δ</a:t>
            </a:r>
            <a:r>
              <a:rPr lang="en-US" altLang="zh-CN" sz="1600" dirty="0" err="1" smtClean="0">
                <a:ea typeface="宋体" panose="02010600030101010101" pitchFamily="2" charset="-122"/>
              </a:rPr>
              <a:t>y</a:t>
            </a:r>
            <a:r>
              <a:rPr lang="en-US" altLang="zh-CN" sz="1600" baseline="-25000" dirty="0" err="1" smtClean="0">
                <a:ea typeface="宋体" panose="02010600030101010101" pitchFamily="2" charset="-122"/>
              </a:rPr>
              <a:t>rms</a:t>
            </a:r>
            <a:r>
              <a:rPr lang="en-US" altLang="zh-CN" sz="1600" dirty="0" smtClean="0">
                <a:ea typeface="宋体" panose="02010600030101010101" pitchFamily="2" charset="-122"/>
              </a:rPr>
              <a:t>&gt; = 4.69mm  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600" dirty="0" smtClean="0">
                <a:ea typeface="宋体" panose="02010600030101010101" pitchFamily="2" charset="-122"/>
              </a:rPr>
              <a:t>Orbit amplification factor = 4.69/50e-3 = 94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600" dirty="0">
                <a:ea typeface="宋体" panose="02010600030101010101" pitchFamily="2" charset="-122"/>
              </a:rPr>
              <a:t>Turn off </a:t>
            </a:r>
            <a:r>
              <a:rPr lang="en-US" altLang="zh-CN" sz="1600" dirty="0" err="1">
                <a:ea typeface="宋体" panose="02010600030101010101" pitchFamily="2" charset="-122"/>
              </a:rPr>
              <a:t>sextupoles</a:t>
            </a:r>
            <a:r>
              <a:rPr lang="en-US" altLang="zh-CN" sz="1600" dirty="0">
                <a:ea typeface="宋体" panose="02010600030101010101" pitchFamily="2" charset="-122"/>
              </a:rPr>
              <a:t> and </a:t>
            </a:r>
            <a:r>
              <a:rPr lang="en-US" altLang="ru-RU" sz="1600" dirty="0">
                <a:sym typeface="Symbol" panose="05050102010706020507" pitchFamily="18" charset="2"/>
              </a:rPr>
              <a:t>FF is left perfectly aligned</a:t>
            </a:r>
            <a:r>
              <a:rPr lang="en-US" altLang="zh-CN" sz="1600" dirty="0">
                <a:ea typeface="宋体" panose="02010600030101010101" pitchFamily="2" charset="-122"/>
              </a:rPr>
              <a:t>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zh-CN" sz="1800" dirty="0" smtClean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zh-CN" altLang="en-US" sz="1800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273050"/>
            <a:ext cx="785018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sz="3800" kern="0" dirty="0" smtClean="0">
                <a:solidFill>
                  <a:srgbClr val="7030A0"/>
                </a:solidFill>
              </a:rPr>
              <a:t>             </a:t>
            </a:r>
            <a:r>
              <a:rPr lang="en-US" altLang="ru-RU" sz="3600" kern="0" dirty="0" smtClean="0">
                <a:solidFill>
                  <a:srgbClr val="7030A0"/>
                </a:solidFill>
              </a:rPr>
              <a:t>Quadrupole jitter sensitivity</a:t>
            </a:r>
            <a:endParaRPr lang="ru-RU" altLang="ru-RU" sz="3600" kern="0" dirty="0" smtClean="0">
              <a:solidFill>
                <a:srgbClr val="7030A0"/>
              </a:solidFill>
            </a:endParaRPr>
          </a:p>
        </p:txBody>
      </p:sp>
      <p:sp>
        <p:nvSpPr>
          <p:cNvPr id="7" name="文本框 9"/>
          <p:cNvSpPr txBox="1">
            <a:spLocks noChangeArrowheads="1"/>
          </p:cNvSpPr>
          <p:nvPr/>
        </p:nvSpPr>
        <p:spPr bwMode="auto">
          <a:xfrm>
            <a:off x="1691680" y="5157192"/>
            <a:ext cx="70564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600" dirty="0" smtClean="0">
                <a:ea typeface="宋体" panose="02010600030101010101" pitchFamily="2" charset="-122"/>
              </a:rPr>
              <a:t>The RMS vertical orbit distortion caused by </a:t>
            </a:r>
            <a:r>
              <a:rPr lang="en-US" altLang="zh-CN" sz="1600" dirty="0" smtClean="0">
                <a:solidFill>
                  <a:srgbClr val="FF0000"/>
                </a:solidFill>
                <a:ea typeface="宋体" panose="02010600030101010101" pitchFamily="2" charset="-122"/>
              </a:rPr>
              <a:t>0.15</a:t>
            </a:r>
            <a:r>
              <a:rPr lang="el-GR" altLang="zh-CN" sz="1600" i="1" dirty="0" smtClean="0">
                <a:solidFill>
                  <a:srgbClr val="FF0000"/>
                </a:solidFill>
                <a:ea typeface="宋体" panose="02010600030101010101" pitchFamily="2" charset="-122"/>
              </a:rPr>
              <a:t>μ</a:t>
            </a:r>
            <a:r>
              <a:rPr lang="en-US" altLang="zh-CN" sz="1600" dirty="0" smtClean="0">
                <a:solidFill>
                  <a:srgbClr val="FF0000"/>
                </a:solidFill>
                <a:ea typeface="宋体" panose="02010600030101010101" pitchFamily="2" charset="-122"/>
              </a:rPr>
              <a:t>m </a:t>
            </a:r>
            <a:r>
              <a:rPr lang="en-US" altLang="zh-CN" sz="1600" dirty="0" smtClean="0">
                <a:ea typeface="宋体" panose="02010600030101010101" pitchFamily="2" charset="-122"/>
              </a:rPr>
              <a:t>quadrupole jitter is equal to beam size at 2.4pm vertical emittance.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600" dirty="0" smtClean="0">
                <a:ea typeface="宋体" panose="02010600030101010101" pitchFamily="2" charset="-122"/>
              </a:rPr>
              <a:t>Turn off </a:t>
            </a:r>
            <a:r>
              <a:rPr lang="en-US" altLang="zh-CN" sz="1600" dirty="0" err="1" smtClean="0">
                <a:ea typeface="宋体" panose="02010600030101010101" pitchFamily="2" charset="-122"/>
              </a:rPr>
              <a:t>sextupoles</a:t>
            </a:r>
            <a:r>
              <a:rPr lang="en-US" altLang="zh-CN" sz="1600" dirty="0" smtClean="0">
                <a:ea typeface="宋体" panose="02010600030101010101" pitchFamily="2" charset="-122"/>
              </a:rPr>
              <a:t> and </a:t>
            </a:r>
            <a:r>
              <a:rPr lang="en-US" altLang="ru-RU" sz="1600" dirty="0" smtClean="0">
                <a:sym typeface="Symbol" panose="05050102010706020507" pitchFamily="18" charset="2"/>
              </a:rPr>
              <a:t>FF is left perfectly aligned</a:t>
            </a:r>
            <a:r>
              <a:rPr lang="en-US" altLang="zh-CN" sz="1600" dirty="0" smtClean="0">
                <a:ea typeface="宋体" panose="02010600030101010101" pitchFamily="2" charset="-122"/>
              </a:rPr>
              <a:t>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zh-CN" sz="1800" dirty="0" smtClean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zh-CN" altLang="en-US" sz="1800" dirty="0" smtClean="0">
              <a:ea typeface="宋体" panose="02010600030101010101" pitchFamily="2" charset="-122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38000"/>
            <a:ext cx="6696744" cy="41480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65175"/>
            <a:ext cx="8640763" cy="635000"/>
          </a:xfrm>
        </p:spPr>
        <p:txBody>
          <a:bodyPr/>
          <a:lstStyle/>
          <a:p>
            <a:pPr eaLnBrk="1" hangingPunct="1"/>
            <a:r>
              <a:rPr lang="en-US" altLang="ru-RU" sz="3200" dirty="0" smtClean="0">
                <a:solidFill>
                  <a:srgbClr val="7030A0"/>
                </a:solidFill>
              </a:rPr>
              <a:t>Quadrupoles and </a:t>
            </a:r>
            <a:r>
              <a:rPr lang="en-US" altLang="ru-RU" sz="3200" dirty="0" err="1" smtClean="0">
                <a:solidFill>
                  <a:srgbClr val="7030A0"/>
                </a:solidFill>
              </a:rPr>
              <a:t>sextupoles</a:t>
            </a:r>
            <a:r>
              <a:rPr lang="en-US" altLang="ru-RU" sz="3200" dirty="0" smtClean="0">
                <a:solidFill>
                  <a:srgbClr val="7030A0"/>
                </a:solidFill>
              </a:rPr>
              <a:t> tilt sensitivity</a:t>
            </a:r>
            <a:r>
              <a:rPr lang="en-US" altLang="ru-RU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altLang="ru-RU" sz="3600" dirty="0" smtClean="0">
                <a:solidFill>
                  <a:srgbClr val="7030A0"/>
                </a:solidFill>
              </a:rPr>
              <a:t/>
            </a:r>
            <a:br>
              <a:rPr lang="ru-RU" altLang="ru-RU" sz="3600" dirty="0" smtClean="0">
                <a:solidFill>
                  <a:srgbClr val="7030A0"/>
                </a:solidFill>
              </a:rPr>
            </a:br>
            <a:endParaRPr lang="ru-RU" altLang="ru-RU" sz="3600" dirty="0" smtClean="0">
              <a:solidFill>
                <a:srgbClr val="7030A0"/>
              </a:solidFill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1263" r="25188" b="22755"/>
          <a:stretch>
            <a:fillRect/>
          </a:stretch>
        </p:blipFill>
        <p:spPr bwMode="auto">
          <a:xfrm>
            <a:off x="971550" y="1268413"/>
            <a:ext cx="70199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9"/>
          <p:cNvSpPr txBox="1">
            <a:spLocks noChangeArrowheads="1"/>
          </p:cNvSpPr>
          <p:nvPr/>
        </p:nvSpPr>
        <p:spPr bwMode="auto">
          <a:xfrm>
            <a:off x="1979613" y="5776913"/>
            <a:ext cx="70564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ru-RU" sz="1800" dirty="0" smtClean="0">
                <a:sym typeface="Symbol" panose="05050102010706020507" pitchFamily="18" charset="2"/>
              </a:rPr>
              <a:t>FF is left perfectly aligned</a:t>
            </a:r>
            <a:r>
              <a:rPr lang="en-US" altLang="zh-CN" sz="1800" dirty="0" smtClean="0">
                <a:ea typeface="宋体" panose="02010600030101010101" pitchFamily="2" charset="-122"/>
              </a:rPr>
              <a:t>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zh-CN" sz="1800" dirty="0" smtClean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zh-CN" altLang="en-US" sz="1800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9"/>
          <p:cNvSpPr txBox="1">
            <a:spLocks noChangeArrowheads="1"/>
          </p:cNvSpPr>
          <p:nvPr/>
        </p:nvSpPr>
        <p:spPr bwMode="auto">
          <a:xfrm>
            <a:off x="1260475" y="4149725"/>
            <a:ext cx="583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The alignments are included in the calculation now.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102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65175"/>
            <a:ext cx="8640763" cy="635000"/>
          </a:xfrm>
        </p:spPr>
        <p:txBody>
          <a:bodyPr/>
          <a:lstStyle/>
          <a:p>
            <a:pPr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Misalignment sensitivity</a:t>
            </a:r>
            <a:r>
              <a:rPr lang="en-US" altLang="ru-RU" sz="36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altLang="ru-RU" sz="3600" dirty="0" smtClean="0">
                <a:solidFill>
                  <a:srgbClr val="7030A0"/>
                </a:solidFill>
              </a:rPr>
              <a:t/>
            </a:r>
            <a:br>
              <a:rPr lang="ru-RU" altLang="ru-RU" sz="3600" dirty="0" smtClean="0">
                <a:solidFill>
                  <a:srgbClr val="7030A0"/>
                </a:solidFill>
              </a:rPr>
            </a:br>
            <a:endParaRPr lang="ru-RU" altLang="ru-RU" sz="36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645509"/>
              </p:ext>
            </p:extLst>
          </p:nvPr>
        </p:nvGraphicFramePr>
        <p:xfrm>
          <a:off x="539751" y="2060848"/>
          <a:ext cx="8424736" cy="28113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39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0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40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0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6134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altLang="zh-CN" sz="1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LER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ILC </a:t>
                      </a:r>
                      <a:endParaRPr lang="en-US" altLang="zh-CN" sz="14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DRs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KEK</a:t>
                      </a: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ATF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CEPC</a:t>
                      </a:r>
                    </a:p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emittance (pm)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(0.2%couplig)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61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Orbit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amplification factor</a:t>
                      </a:r>
                      <a:endParaRPr lang="zh-CN" alt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61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jitter sensitivity (nm)</a:t>
                      </a:r>
                      <a:endParaRPr lang="zh-CN" alt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6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alignment sensitivity (</a:t>
                      </a:r>
                      <a:r>
                        <a:rPr lang="el-GR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zh-CN" alt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6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tilt sensitivity (</a:t>
                      </a:r>
                      <a:r>
                        <a:rPr lang="el-GR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rad)</a:t>
                      </a:r>
                      <a:endParaRPr lang="zh-CN" altLang="en-US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sextupoles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included)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596336" y="2060848"/>
            <a:ext cx="1368151" cy="28113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77800"/>
            <a:ext cx="8229600" cy="633413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rgbClr val="7030A0"/>
                </a:solidFill>
              </a:rPr>
              <a:t> </a:t>
            </a:r>
            <a:r>
              <a:rPr lang="en-US" altLang="ru-RU" sz="3600" dirty="0" smtClean="0">
                <a:solidFill>
                  <a:srgbClr val="7030A0"/>
                </a:solidFill>
              </a:rPr>
              <a:t>Correction scheme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12291" name="Прямоугольник 7"/>
          <p:cNvSpPr>
            <a:spLocks noChangeArrowheads="1"/>
          </p:cNvSpPr>
          <p:nvPr/>
        </p:nvSpPr>
        <p:spPr bwMode="auto">
          <a:xfrm>
            <a:off x="905868" y="1484784"/>
            <a:ext cx="77771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0015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COD correction with </a:t>
            </a:r>
            <a:r>
              <a:rPr lang="en-US" altLang="ru-RU" sz="1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sextupoles</a:t>
            </a:r>
            <a:r>
              <a:rPr lang="en-US" altLang="ru-RU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 off </a:t>
            </a:r>
            <a:endParaRPr lang="en-US" altLang="ru-RU" sz="1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Turn on the </a:t>
            </a:r>
            <a:r>
              <a:rPr lang="en-US" altLang="ru-RU" sz="1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sextupoles</a:t>
            </a:r>
            <a:r>
              <a:rPr lang="en-US" altLang="ru-RU" sz="1800" dirty="0" smtClean="0">
                <a:sym typeface="Symbol" panose="05050102010706020507" pitchFamily="18" charset="2"/>
              </a:rPr>
              <a:t> and perform COD correction again. </a:t>
            </a:r>
            <a:endParaRPr lang="en-US" altLang="ru-RU" sz="180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Dispersion correction</a:t>
            </a:r>
            <a:r>
              <a:rPr lang="en-US" altLang="ru-RU" sz="1800" dirty="0">
                <a:sym typeface="Symbol" panose="05050102010706020507" pitchFamily="18" charset="2"/>
              </a:rPr>
              <a:t> </a:t>
            </a:r>
            <a:r>
              <a:rPr lang="en-US" altLang="ru-RU" sz="1800" dirty="0" smtClean="0">
                <a:sym typeface="Symbol" panose="05050102010706020507" pitchFamily="18" charset="2"/>
              </a:rPr>
              <a:t>(DFS)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Beta beating correction (LOCO)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Coupling and vertical dispersion correction (</a:t>
            </a:r>
            <a:r>
              <a:rPr lang="en-US" altLang="zh-CN" sz="1800" dirty="0" smtClean="0">
                <a:sym typeface="Symbol" panose="05050102010706020507" pitchFamily="18" charset="2"/>
              </a:rPr>
              <a:t>Local coupling parameter correction</a:t>
            </a:r>
            <a:r>
              <a:rPr lang="zh-CN" altLang="en-US" sz="1800" dirty="0" smtClean="0">
                <a:sym typeface="Symbol" panose="05050102010706020507" pitchFamily="18" charset="2"/>
              </a:rPr>
              <a:t>）</a:t>
            </a:r>
            <a:r>
              <a:rPr lang="en-US" altLang="ru-RU" sz="1800" dirty="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endParaRPr lang="en-US" altLang="ru-RU" sz="20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6475" y="351115"/>
            <a:ext cx="4616450" cy="635000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COD  correction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264" y="1071839"/>
            <a:ext cx="7848872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 smtClean="0">
                <a:sym typeface="Symbol" panose="05050102010706020507" pitchFamily="18" charset="2"/>
              </a:rPr>
              <a:t>BPMs placed at quadrupoles (</a:t>
            </a:r>
            <a:r>
              <a:rPr lang="en-US" altLang="zh-CN" dirty="0" smtClean="0">
                <a:sym typeface="Symbol" panose="05050102010706020507" pitchFamily="18" charset="2"/>
              </a:rPr>
              <a:t>~1500,</a:t>
            </a:r>
            <a:r>
              <a:rPr lang="en-US" altLang="ru-RU" dirty="0">
                <a:sym typeface="Wingdings" panose="05000000000000000000" pitchFamily="2" charset="2"/>
              </a:rPr>
              <a:t> </a:t>
            </a:r>
            <a:r>
              <a:rPr lang="en-US" altLang="ru-RU" dirty="0" smtClean="0">
                <a:sym typeface="Wingdings" panose="05000000000000000000" pitchFamily="2" charset="2"/>
              </a:rPr>
              <a:t>4 </a:t>
            </a:r>
            <a:r>
              <a:rPr lang="en-US" altLang="ru-RU" dirty="0">
                <a:sym typeface="Wingdings" panose="05000000000000000000" pitchFamily="2" charset="2"/>
              </a:rPr>
              <a:t>per </a:t>
            </a:r>
            <a:r>
              <a:rPr lang="en-US" altLang="ru-RU" dirty="0" err="1">
                <a:sym typeface="Wingdings" panose="05000000000000000000" pitchFamily="2" charset="2"/>
              </a:rPr>
              <a:t>betatron</a:t>
            </a:r>
            <a:r>
              <a:rPr lang="en-US" altLang="ru-RU" dirty="0">
                <a:sym typeface="Wingdings" panose="05000000000000000000" pitchFamily="2" charset="2"/>
              </a:rPr>
              <a:t> wave) </a:t>
            </a:r>
            <a:endParaRPr lang="en-US" altLang="zh-CN" dirty="0">
              <a:sym typeface="Symbol" panose="05050102010706020507" pitchFamily="18" charset="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ym typeface="Symbol" panose="05050102010706020507" pitchFamily="18" charset="2"/>
              </a:rPr>
              <a:t>H</a:t>
            </a:r>
            <a:r>
              <a:rPr lang="en-US" altLang="ru-RU" dirty="0" smtClean="0">
                <a:sym typeface="Symbol" panose="05050102010706020507" pitchFamily="18" charset="2"/>
              </a:rPr>
              <a:t>orizontal correctors placed beside focusing quadrupoles</a:t>
            </a:r>
            <a:r>
              <a:rPr lang="zh-CN" altLang="en-US" dirty="0" smtClean="0">
                <a:sym typeface="Symbol" panose="05050102010706020507" pitchFamily="18" charset="2"/>
              </a:rPr>
              <a:t>（</a:t>
            </a:r>
            <a:r>
              <a:rPr lang="en-US" altLang="zh-CN" dirty="0" smtClean="0">
                <a:sym typeface="Symbol" panose="05050102010706020507" pitchFamily="18" charset="2"/>
              </a:rPr>
              <a:t>~1500</a:t>
            </a:r>
            <a:r>
              <a:rPr lang="zh-CN" altLang="en-US" dirty="0" smtClean="0">
                <a:sym typeface="Symbol" panose="05050102010706020507" pitchFamily="18" charset="2"/>
              </a:rPr>
              <a:t>）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ym typeface="Symbol" panose="05050102010706020507" pitchFamily="18" charset="2"/>
              </a:rPr>
              <a:t>Vertical </a:t>
            </a:r>
            <a:r>
              <a:rPr lang="en-US" altLang="ru-RU" dirty="0" smtClean="0">
                <a:sym typeface="Symbol" panose="05050102010706020507" pitchFamily="18" charset="2"/>
              </a:rPr>
              <a:t>correctors </a:t>
            </a:r>
            <a:r>
              <a:rPr lang="en-US" altLang="ru-RU" dirty="0">
                <a:sym typeface="Symbol" panose="05050102010706020507" pitchFamily="18" charset="2"/>
              </a:rPr>
              <a:t>placed beside </a:t>
            </a:r>
            <a:r>
              <a:rPr lang="en-US" altLang="ru-RU" dirty="0" smtClean="0">
                <a:sym typeface="Symbol" panose="05050102010706020507" pitchFamily="18" charset="2"/>
              </a:rPr>
              <a:t>defocusing quadrupoles</a:t>
            </a:r>
            <a:r>
              <a:rPr lang="zh-CN" altLang="en-US" dirty="0">
                <a:sym typeface="Symbol" panose="05050102010706020507" pitchFamily="18" charset="2"/>
              </a:rPr>
              <a:t>（</a:t>
            </a:r>
            <a:r>
              <a:rPr lang="en-US" altLang="zh-CN" dirty="0">
                <a:sym typeface="Symbol" panose="05050102010706020507" pitchFamily="18" charset="2"/>
              </a:rPr>
              <a:t>~1500</a:t>
            </a:r>
            <a:r>
              <a:rPr lang="zh-CN" altLang="en-US" dirty="0" smtClean="0">
                <a:sym typeface="Symbol" panose="05050102010706020507" pitchFamily="18" charset="2"/>
              </a:rPr>
              <a:t>）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 panose="05050102010706020507" pitchFamily="18" charset="2"/>
              </a:rPr>
              <a:t>Orbit correction is applied using orbit response matrix and SVD method.</a:t>
            </a:r>
          </a:p>
          <a:p>
            <a:endParaRPr lang="zh-CN" altLang="en-US" dirty="0"/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dirty="0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14108</TotalTime>
  <Words>1055</Words>
  <Application>Microsoft Office PowerPoint</Application>
  <PresentationFormat>全屏显示(4:3)</PresentationFormat>
  <Paragraphs>390</Paragraphs>
  <Slides>25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宋体</vt:lpstr>
      <vt:lpstr>Arial</vt:lpstr>
      <vt:lpstr>Calibri</vt:lpstr>
      <vt:lpstr>Cambria Math</vt:lpstr>
      <vt:lpstr>Symbol</vt:lpstr>
      <vt:lpstr>Times New Roman</vt:lpstr>
      <vt:lpstr>Wingdings</vt:lpstr>
      <vt:lpstr>Оформление по умолчанию</vt:lpstr>
      <vt:lpstr>公式</vt:lpstr>
      <vt:lpstr>Imperfection and correction for CEPC</vt:lpstr>
      <vt:lpstr>PowerPoint 演示文稿</vt:lpstr>
      <vt:lpstr>Lattice</vt:lpstr>
      <vt:lpstr>PowerPoint 演示文稿</vt:lpstr>
      <vt:lpstr>PowerPoint 演示文稿</vt:lpstr>
      <vt:lpstr>Quadrupoles and sextupoles tilt sensitivity  </vt:lpstr>
      <vt:lpstr>Misalignment sensitivity  </vt:lpstr>
      <vt:lpstr> Correction scheme</vt:lpstr>
      <vt:lpstr>COD  correction</vt:lpstr>
      <vt:lpstr>Dispersion correction</vt:lpstr>
      <vt:lpstr>PowerPoint 演示文稿</vt:lpstr>
      <vt:lpstr>Coupling correction</vt:lpstr>
      <vt:lpstr>Correction results  (FF=30mm)</vt:lpstr>
      <vt:lpstr>Dispersion correction   (FF=30mm)</vt:lpstr>
      <vt:lpstr>PowerPoint 演示文稿</vt:lpstr>
      <vt:lpstr>Emittance tuning (FF=30mm)</vt:lpstr>
      <vt:lpstr>PowerPoint 演示文稿</vt:lpstr>
      <vt:lpstr>Correction results  (FF=50mm)</vt:lpstr>
      <vt:lpstr>Correction results  (FF=50mm)</vt:lpstr>
      <vt:lpstr>Emittance tuning (FF=50mm)</vt:lpstr>
      <vt:lpstr>PowerPoint 演示文稿</vt:lpstr>
      <vt:lpstr>Summary</vt:lpstr>
      <vt:lpstr>To do list</vt:lpstr>
      <vt:lpstr>Thanks for your attention  </vt:lpstr>
      <vt:lpstr>Case3: preliminary result (25 seeds)</vt:lpstr>
    </vt:vector>
  </TitlesOfParts>
  <Company>NhT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</dc:creator>
  <cp:lastModifiedBy>Windows 用户</cp:lastModifiedBy>
  <cp:revision>419</cp:revision>
  <cp:lastPrinted>2019-11-18T05:22:02Z</cp:lastPrinted>
  <dcterms:created xsi:type="dcterms:W3CDTF">2016-07-21T07:22:59Z</dcterms:created>
  <dcterms:modified xsi:type="dcterms:W3CDTF">2019-11-18T05:22:50Z</dcterms:modified>
</cp:coreProperties>
</file>