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92" r:id="rId3"/>
    <p:sldId id="355" r:id="rId4"/>
    <p:sldId id="1069" r:id="rId5"/>
    <p:sldId id="1070" r:id="rId6"/>
    <p:sldId id="1071" r:id="rId7"/>
    <p:sldId id="1073" r:id="rId8"/>
    <p:sldId id="257" r:id="rId9"/>
    <p:sldId id="364" r:id="rId10"/>
    <p:sldId id="1067" r:id="rId11"/>
    <p:sldId id="1068" r:id="rId12"/>
    <p:sldId id="1072" r:id="rId13"/>
    <p:sldId id="261" r:id="rId14"/>
    <p:sldId id="263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0066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1" autoAdjust="0"/>
    <p:restoredTop sz="94364" autoAdjust="0"/>
  </p:normalViewPr>
  <p:slideViewPr>
    <p:cSldViewPr>
      <p:cViewPr varScale="1">
        <p:scale>
          <a:sx n="57" d="100"/>
          <a:sy n="57" d="100"/>
        </p:scale>
        <p:origin x="141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954A4-1217-4F93-87D7-FF4C61CFB1EA}" type="datetimeFigureOut">
              <a:rPr lang="zh-CN" altLang="en-US" smtClean="0"/>
              <a:t>2019/11/15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C401D-E9FD-4CBF-B80F-4E59FDB443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366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2019/11/20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Cost of HCAL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2019/11/20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Cost of HCAL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2019/11/20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Cost of HCAL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2019/11/20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Cost of HCAL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2019/11/20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Cost of HCAL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2019/11/20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Cost of HCAL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2019/11/20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Cost of HCAL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2019/11/20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Cost of HCAL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2019/11/20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Cost of HCAL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2019/11/20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Cost of HCAL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2019/11/20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Cost of HCAL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2019/11/20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Cost of HCAL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desy.de/display/ILD/The+ILD+Design+Report,+IDR" TargetMode="External"/><Relationship Id="rId2" Type="http://schemas.openxmlformats.org/officeDocument/2006/relationships/hyperlink" Target="https://arxiv.org/abs/1306.632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epc.ihep.ac.cn/CEPC_CDR_Vol2_Physics-Detector.pdf" TargetMode="External"/><Relationship Id="rId4" Type="http://schemas.openxmlformats.org/officeDocument/2006/relationships/hyperlink" Target="https://edms.cern.ch/document/2027873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 bwMode="auto">
          <a:xfrm>
            <a:off x="720080" y="620688"/>
            <a:ext cx="7668344" cy="99167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 u="sng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 u="sng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 u="sng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 u="sng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 u="sng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 u="sng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 u="sng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 u="sng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 u="sng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宋体" charset="-122"/>
              </a:defRPr>
            </a:lvl9pPr>
          </a:lstStyle>
          <a:p>
            <a:r>
              <a:rPr lang="en-US" altLang="zh-CN" sz="4000" u="none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Cost Estimation for HCAL</a:t>
            </a:r>
            <a:endParaRPr lang="zh-CN" altLang="en-US" sz="4000" u="none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1720" y="2460861"/>
            <a:ext cx="46043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33CC"/>
                </a:solidFill>
              </a:rPr>
              <a:t>Haijun Yang (SJTU)</a:t>
            </a:r>
          </a:p>
          <a:p>
            <a:pPr algn="ctr"/>
            <a:r>
              <a:rPr lang="en-US" altLang="zh-CN" sz="2800" b="1" dirty="0">
                <a:solidFill>
                  <a:srgbClr val="0033CC"/>
                </a:solidFill>
              </a:rPr>
              <a:t>for CEPC </a:t>
            </a:r>
            <a:r>
              <a:rPr lang="en-US" altLang="zh-CN" sz="2800" b="1" dirty="0" err="1">
                <a:solidFill>
                  <a:srgbClr val="0033CC"/>
                </a:solidFill>
              </a:rPr>
              <a:t>Calo</a:t>
            </a:r>
            <a:r>
              <a:rPr lang="en-US" altLang="zh-CN" sz="2800" b="1" dirty="0">
                <a:solidFill>
                  <a:srgbClr val="0033CC"/>
                </a:solidFill>
              </a:rPr>
              <a:t> Working Group </a:t>
            </a:r>
            <a:endParaRPr lang="zh-CN" altLang="en-US" sz="2800" b="1" dirty="0">
              <a:solidFill>
                <a:srgbClr val="0033CC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59632" y="5334307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International Workshop on CEPC</a:t>
            </a:r>
          </a:p>
          <a:p>
            <a:pPr algn="ctr"/>
            <a:r>
              <a:rPr lang="en-US" altLang="zh-CN" sz="2400" b="1" dirty="0"/>
              <a:t>IHEP, November 18-20, 2019</a:t>
            </a:r>
            <a:endParaRPr lang="zh-CN" altLang="en-US" sz="2400" b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4F8DDF9-E575-429C-83B9-44DADDDC8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667570"/>
            <a:ext cx="5202324" cy="1016079"/>
          </a:xfrm>
          <a:prstGeom prst="rect">
            <a:avLst/>
          </a:prstGeom>
        </p:spPr>
      </p:pic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3E3ADA1-F8A5-47AF-8651-9A2231CD8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2019/11/20</a:t>
            </a:r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267A989-6B0D-45BA-B71B-477B31E4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Cost of HCAL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768059"/>
      </p:ext>
    </p:extLst>
  </p:cSld>
  <p:clrMapOvr>
    <a:masterClrMapping/>
  </p:clrMapOvr>
  <p:transition spd="slow" advClick="0" advTm="4584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67544" y="188640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00FF"/>
                </a:solidFill>
              </a:rPr>
              <a:t>Outline of CEPC Calorimeters</a:t>
            </a:r>
            <a:endParaRPr lang="zh-CN" altLang="en-US" sz="3200" b="1" dirty="0">
              <a:solidFill>
                <a:srgbClr val="0000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908720"/>
            <a:ext cx="9144000" cy="1080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ED5E4FDA-FEBF-4DB2-90FA-EF0679B2DDF1}"/>
              </a:ext>
            </a:extLst>
          </p:cNvPr>
          <p:cNvSpPr txBox="1">
            <a:spLocks/>
          </p:cNvSpPr>
          <p:nvPr/>
        </p:nvSpPr>
        <p:spPr>
          <a:xfrm>
            <a:off x="467544" y="1246999"/>
            <a:ext cx="8229600" cy="4906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PFA Concept</a:t>
            </a:r>
          </a:p>
          <a:p>
            <a:pPr lvl="1"/>
            <a:r>
              <a:rPr lang="en-US" altLang="zh-CN" dirty="0"/>
              <a:t>ECAL: 30 layers, W, 24 X</a:t>
            </a:r>
            <a:r>
              <a:rPr lang="en-US" altLang="zh-CN" baseline="-25000" dirty="0"/>
              <a:t>0</a:t>
            </a:r>
            <a:r>
              <a:rPr lang="en-US" altLang="zh-CN" dirty="0"/>
              <a:t> , </a:t>
            </a:r>
            <a:r>
              <a:rPr lang="en-US" altLang="zh-CN" dirty="0">
                <a:sym typeface="Symbol" panose="05050102010706020507" pitchFamily="18" charset="2"/>
              </a:rPr>
              <a:t>1 </a:t>
            </a:r>
            <a:r>
              <a:rPr lang="en-US" altLang="zh-CN" baseline="-25000" dirty="0">
                <a:sym typeface="Symbol" panose="05050102010706020507" pitchFamily="18" charset="2"/>
              </a:rPr>
              <a:t>I </a:t>
            </a:r>
            <a:endParaRPr lang="en-US" altLang="zh-CN" dirty="0"/>
          </a:p>
          <a:p>
            <a:pPr lvl="2"/>
            <a:r>
              <a:rPr lang="en-US" altLang="zh-CN" dirty="0"/>
              <a:t>10mm*10mm Si pads;  5mm*45mm scintillator strips</a:t>
            </a:r>
          </a:p>
          <a:p>
            <a:pPr lvl="1"/>
            <a:r>
              <a:rPr lang="en-US" altLang="zh-CN" dirty="0"/>
              <a:t>HCAL: 40 layers, Fe, </a:t>
            </a:r>
            <a:r>
              <a:rPr lang="en-US" altLang="zh-CN" dirty="0">
                <a:sym typeface="Symbol" panose="05050102010706020507" pitchFamily="18" charset="2"/>
              </a:rPr>
              <a:t>5 </a:t>
            </a:r>
            <a:r>
              <a:rPr lang="en-US" altLang="zh-CN" baseline="-25000" dirty="0">
                <a:sym typeface="Symbol" panose="05050102010706020507" pitchFamily="18" charset="2"/>
              </a:rPr>
              <a:t>I</a:t>
            </a:r>
            <a:endParaRPr lang="en-US" altLang="zh-CN" dirty="0"/>
          </a:p>
          <a:p>
            <a:pPr lvl="2"/>
            <a:r>
              <a:rPr lang="en-US" altLang="zh-CN" dirty="0"/>
              <a:t>SDHCAL: 1cm*1cm;   </a:t>
            </a:r>
            <a:r>
              <a:rPr lang="en-US" altLang="zh-CN" dirty="0" err="1"/>
              <a:t>gRPC</a:t>
            </a:r>
            <a:r>
              <a:rPr lang="en-US" altLang="zh-CN" dirty="0"/>
              <a:t>, THGEM</a:t>
            </a:r>
          </a:p>
          <a:p>
            <a:pPr lvl="2"/>
            <a:r>
              <a:rPr lang="en-US" altLang="zh-CN" dirty="0"/>
              <a:t>AHCAL:   3cm*3cm;   scintillator tiles + </a:t>
            </a:r>
            <a:r>
              <a:rPr lang="en-US" altLang="zh-CN" dirty="0" err="1"/>
              <a:t>SiPM</a:t>
            </a:r>
            <a:endParaRPr lang="en-US" altLang="zh-CN" dirty="0"/>
          </a:p>
          <a:p>
            <a:r>
              <a:rPr lang="en-US" altLang="zh-CN" dirty="0"/>
              <a:t>Dual readout concept</a:t>
            </a:r>
          </a:p>
          <a:p>
            <a:pPr lvl="1"/>
            <a:r>
              <a:rPr lang="en-US" altLang="zh-CN" dirty="0">
                <a:sym typeface="Symbol" panose="05050102010706020507" pitchFamily="18" charset="2"/>
              </a:rPr>
              <a:t>Cu/Fe, 10 </a:t>
            </a:r>
            <a:r>
              <a:rPr lang="en-US" altLang="zh-CN" baseline="-25000" dirty="0">
                <a:sym typeface="Symbol" panose="05050102010706020507" pitchFamily="18" charset="2"/>
              </a:rPr>
              <a:t>I</a:t>
            </a:r>
          </a:p>
          <a:p>
            <a:pPr lvl="1"/>
            <a:r>
              <a:rPr lang="en-US" altLang="zh-CN" dirty="0"/>
              <a:t>Scintillation fibers + quartz fibers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C7B6A3-1974-4A2B-85AB-20F53CF87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2019/11/20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920D38-734C-4E5E-A5F0-D5E7E6536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Cost of HCAL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874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51520" y="195305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00FF"/>
                </a:solidFill>
              </a:rPr>
              <a:t>Estimation of HCAL Power Consumption</a:t>
            </a:r>
            <a:endParaRPr lang="zh-CN" altLang="en-US" sz="3200" b="1" dirty="0">
              <a:solidFill>
                <a:srgbClr val="0000F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764704"/>
            <a:ext cx="9144000" cy="1080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33253D8-3406-4FF8-88CC-7FC60A4A8D41}"/>
              </a:ext>
            </a:extLst>
          </p:cNvPr>
          <p:cNvSpPr txBox="1"/>
          <p:nvPr/>
        </p:nvSpPr>
        <p:spPr>
          <a:xfrm>
            <a:off x="107504" y="1071567"/>
            <a:ext cx="883966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- Barrel, R</a:t>
            </a:r>
            <a:r>
              <a:rPr lang="en-US" sz="2200" b="1" baseline="-25000" dirty="0"/>
              <a:t>in</a:t>
            </a:r>
            <a:r>
              <a:rPr lang="en-US" sz="2200" b="1" dirty="0"/>
              <a:t> = 203.6cm, R</a:t>
            </a:r>
            <a:r>
              <a:rPr lang="en-US" sz="2200" b="1" baseline="-25000" dirty="0"/>
              <a:t>out</a:t>
            </a:r>
            <a:r>
              <a:rPr lang="en-US" sz="2200" b="1" dirty="0"/>
              <a:t> = 310.4cm, length = 2.34*2=4.68m, </a:t>
            </a:r>
            <a:r>
              <a:rPr lang="en-US" sz="2200" b="1" dirty="0" err="1"/>
              <a:t>N</a:t>
            </a:r>
            <a:r>
              <a:rPr lang="en-US" sz="2200" b="1" baseline="-25000" dirty="0" err="1"/>
              <a:t>layer</a:t>
            </a:r>
            <a:r>
              <a:rPr lang="en-US" sz="2200" b="1" dirty="0"/>
              <a:t>=40</a:t>
            </a:r>
          </a:p>
          <a:p>
            <a:r>
              <a:rPr lang="en-US" sz="2200" b="1" dirty="0">
                <a:solidFill>
                  <a:srgbClr val="0000FF"/>
                </a:solidFill>
              </a:rPr>
              <a:t>     Area of HCAL barrel = 2*PI*[(</a:t>
            </a:r>
            <a:r>
              <a:rPr lang="en-US" sz="2200" b="1" dirty="0" err="1">
                <a:solidFill>
                  <a:srgbClr val="0000FF"/>
                </a:solidFill>
              </a:rPr>
              <a:t>R</a:t>
            </a:r>
            <a:r>
              <a:rPr lang="en-US" sz="2200" b="1" baseline="-25000" dirty="0" err="1">
                <a:solidFill>
                  <a:srgbClr val="0000FF"/>
                </a:solidFill>
              </a:rPr>
              <a:t>in</a:t>
            </a:r>
            <a:r>
              <a:rPr lang="en-US" sz="2200" b="1" dirty="0" err="1">
                <a:solidFill>
                  <a:srgbClr val="0000FF"/>
                </a:solidFill>
              </a:rPr>
              <a:t>+R</a:t>
            </a:r>
            <a:r>
              <a:rPr lang="en-US" sz="2200" b="1" baseline="-25000" dirty="0" err="1">
                <a:solidFill>
                  <a:srgbClr val="0000FF"/>
                </a:solidFill>
              </a:rPr>
              <a:t>out</a:t>
            </a:r>
            <a:r>
              <a:rPr lang="en-US" sz="2200" b="1" dirty="0">
                <a:solidFill>
                  <a:srgbClr val="0000FF"/>
                </a:solidFill>
              </a:rPr>
              <a:t>)/2]*L*</a:t>
            </a:r>
            <a:r>
              <a:rPr lang="en-US" sz="2200" b="1" dirty="0" err="1">
                <a:solidFill>
                  <a:srgbClr val="0000FF"/>
                </a:solidFill>
              </a:rPr>
              <a:t>N</a:t>
            </a:r>
            <a:r>
              <a:rPr lang="en-US" sz="2200" b="1" baseline="-25000" dirty="0" err="1">
                <a:solidFill>
                  <a:srgbClr val="0000FF"/>
                </a:solidFill>
              </a:rPr>
              <a:t>layer</a:t>
            </a:r>
            <a:r>
              <a:rPr lang="en-US" sz="2200" b="1" dirty="0">
                <a:solidFill>
                  <a:srgbClr val="0000FF"/>
                </a:solidFill>
              </a:rPr>
              <a:t> =  3021 m</a:t>
            </a:r>
            <a:r>
              <a:rPr lang="en-US" sz="2200" b="1" baseline="30000" dirty="0">
                <a:solidFill>
                  <a:srgbClr val="0000FF"/>
                </a:solidFill>
              </a:rPr>
              <a:t>2</a:t>
            </a:r>
            <a:endParaRPr lang="en-US" sz="2200" b="1" baseline="30000" dirty="0"/>
          </a:p>
          <a:p>
            <a:r>
              <a:rPr lang="en-US" sz="2200" b="1" dirty="0"/>
              <a:t>- Endcap (2), R</a:t>
            </a:r>
            <a:r>
              <a:rPr lang="en-US" sz="2200" b="1" baseline="-25000" dirty="0"/>
              <a:t>in</a:t>
            </a:r>
            <a:r>
              <a:rPr lang="en-US" sz="2200" b="1" dirty="0"/>
              <a:t> = 35cm, R</a:t>
            </a:r>
            <a:r>
              <a:rPr lang="en-US" sz="2200" b="1" baseline="-25000" dirty="0"/>
              <a:t>out</a:t>
            </a:r>
            <a:r>
              <a:rPr lang="en-US" sz="2200" b="1" dirty="0"/>
              <a:t> = 285.78cm, </a:t>
            </a:r>
            <a:r>
              <a:rPr lang="en-US" sz="2200" b="1" dirty="0" err="1"/>
              <a:t>N</a:t>
            </a:r>
            <a:r>
              <a:rPr lang="en-US" sz="2200" b="1" baseline="-25000" dirty="0" err="1"/>
              <a:t>layer</a:t>
            </a:r>
            <a:r>
              <a:rPr lang="en-US" sz="2200" b="1" dirty="0"/>
              <a:t>=40</a:t>
            </a:r>
          </a:p>
          <a:p>
            <a:r>
              <a:rPr lang="en-US" sz="2200" b="1" dirty="0">
                <a:solidFill>
                  <a:srgbClr val="0000FF"/>
                </a:solidFill>
              </a:rPr>
              <a:t>     Area of HCAL endcap = 2*PI*(R</a:t>
            </a:r>
            <a:r>
              <a:rPr lang="en-US" sz="2200" b="1" baseline="-25000" dirty="0">
                <a:solidFill>
                  <a:srgbClr val="0000FF"/>
                </a:solidFill>
              </a:rPr>
              <a:t>out</a:t>
            </a:r>
            <a:r>
              <a:rPr lang="en-US" sz="2200" b="1" dirty="0">
                <a:solidFill>
                  <a:srgbClr val="0000FF"/>
                </a:solidFill>
              </a:rPr>
              <a:t>*R</a:t>
            </a:r>
            <a:r>
              <a:rPr lang="en-US" sz="2200" b="1" baseline="-25000" dirty="0">
                <a:solidFill>
                  <a:srgbClr val="0000FF"/>
                </a:solidFill>
              </a:rPr>
              <a:t>out</a:t>
            </a:r>
            <a:r>
              <a:rPr lang="en-US" sz="2200" b="1" dirty="0">
                <a:solidFill>
                  <a:srgbClr val="0000FF"/>
                </a:solidFill>
              </a:rPr>
              <a:t> – R</a:t>
            </a:r>
            <a:r>
              <a:rPr lang="en-US" sz="2200" b="1" baseline="-25000" dirty="0">
                <a:solidFill>
                  <a:srgbClr val="0000FF"/>
                </a:solidFill>
              </a:rPr>
              <a:t>in</a:t>
            </a:r>
            <a:r>
              <a:rPr lang="en-US" sz="2200" b="1" dirty="0">
                <a:solidFill>
                  <a:srgbClr val="0000FF"/>
                </a:solidFill>
              </a:rPr>
              <a:t>*R</a:t>
            </a:r>
            <a:r>
              <a:rPr lang="en-US" sz="2200" b="1" baseline="-25000" dirty="0">
                <a:solidFill>
                  <a:srgbClr val="0000FF"/>
                </a:solidFill>
              </a:rPr>
              <a:t>in</a:t>
            </a:r>
            <a:r>
              <a:rPr lang="en-US" sz="2200" b="1" dirty="0">
                <a:solidFill>
                  <a:srgbClr val="0000FF"/>
                </a:solidFill>
              </a:rPr>
              <a:t>)*</a:t>
            </a:r>
            <a:r>
              <a:rPr lang="en-US" sz="2200" b="1" dirty="0" err="1">
                <a:solidFill>
                  <a:srgbClr val="0000FF"/>
                </a:solidFill>
              </a:rPr>
              <a:t>N</a:t>
            </a:r>
            <a:r>
              <a:rPr lang="en-US" sz="2200" b="1" baseline="-25000" dirty="0" err="1">
                <a:solidFill>
                  <a:srgbClr val="0000FF"/>
                </a:solidFill>
              </a:rPr>
              <a:t>layer</a:t>
            </a:r>
            <a:r>
              <a:rPr lang="en-US" sz="2200" b="1" dirty="0">
                <a:solidFill>
                  <a:srgbClr val="0000FF"/>
                </a:solidFill>
              </a:rPr>
              <a:t> = 2020 m</a:t>
            </a:r>
            <a:r>
              <a:rPr lang="en-US" sz="2200" b="1" baseline="30000" dirty="0">
                <a:solidFill>
                  <a:srgbClr val="0000FF"/>
                </a:solidFill>
              </a:rPr>
              <a:t>2</a:t>
            </a: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98B924F3-64A4-408A-9D05-C761CF0B9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097978"/>
              </p:ext>
            </p:extLst>
          </p:nvPr>
        </p:nvGraphicFramePr>
        <p:xfrm>
          <a:off x="276919" y="2913025"/>
          <a:ext cx="834879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3670">
                  <a:extLst>
                    <a:ext uri="{9D8B030D-6E8A-4147-A177-3AD203B41FA5}">
                      <a16:colId xmlns:a16="http://schemas.microsoft.com/office/drawing/2014/main" val="95996349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46233635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2313356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4066442849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740405674"/>
                    </a:ext>
                  </a:extLst>
                </a:gridCol>
                <a:gridCol w="1594520">
                  <a:extLst>
                    <a:ext uri="{9D8B030D-6E8A-4147-A177-3AD203B41FA5}">
                      <a16:colId xmlns:a16="http://schemas.microsoft.com/office/drawing/2014/main" val="12171233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Cell Size  </a:t>
                      </a:r>
                    </a:p>
                    <a:p>
                      <a:r>
                        <a:rPr lang="en-US" dirty="0"/>
                        <a:t>\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channels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HCAL Barrel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HCAL Endcap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Channels (</a:t>
                      </a:r>
                      <a:r>
                        <a:rPr lang="en-US" dirty="0" err="1"/>
                        <a:t>N</a:t>
                      </a:r>
                      <a:r>
                        <a:rPr lang="en-US" baseline="-25000" dirty="0" err="1"/>
                        <a:t>ch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Power</a:t>
                      </a:r>
                    </a:p>
                    <a:p>
                      <a:r>
                        <a:rPr lang="en-US" dirty="0"/>
                        <a:t>AHCAL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Power</a:t>
                      </a:r>
                    </a:p>
                    <a:p>
                      <a:r>
                        <a:rPr lang="en-US" dirty="0"/>
                        <a:t>SDHCAL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193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1cm x 1cm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30.21M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20.2M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50.4M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77.6 kW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608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786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3cm x 3cm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3.36M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2.24M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5.6M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84.2 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995"/>
                  </a:ext>
                </a:extLst>
              </a:tr>
            </a:tbl>
          </a:graphicData>
        </a:graphic>
      </p:graphicFrame>
      <p:sp>
        <p:nvSpPr>
          <p:cNvPr id="12" name="文本框 11">
            <a:extLst>
              <a:ext uri="{FF2B5EF4-FFF2-40B4-BE49-F238E27FC236}">
                <a16:creationId xmlns:a16="http://schemas.microsoft.com/office/drawing/2014/main" id="{8FF6FA57-9C5F-4F87-B00E-8C93AD0B122B}"/>
              </a:ext>
            </a:extLst>
          </p:cNvPr>
          <p:cNvSpPr txBox="1"/>
          <p:nvPr/>
        </p:nvSpPr>
        <p:spPr>
          <a:xfrm>
            <a:off x="539552" y="5032408"/>
            <a:ext cx="72610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Power Consumption (rough estimation):</a:t>
            </a:r>
          </a:p>
          <a:p>
            <a:r>
              <a:rPr lang="en-US" sz="2400" dirty="0"/>
              <a:t>AHCAL: 7mW/</a:t>
            </a:r>
            <a:r>
              <a:rPr lang="en-US" sz="2400" dirty="0" err="1"/>
              <a:t>ch</a:t>
            </a:r>
            <a:r>
              <a:rPr lang="en-US" sz="2400" dirty="0"/>
              <a:t> * N</a:t>
            </a:r>
            <a:r>
              <a:rPr lang="en-US" sz="2400" baseline="-25000" dirty="0"/>
              <a:t>ch3</a:t>
            </a:r>
            <a:r>
              <a:rPr lang="en-US" sz="2400" dirty="0"/>
              <a:t> + 9W/DIF/m</a:t>
            </a:r>
            <a:r>
              <a:rPr lang="en-US" sz="2400" baseline="30000" dirty="0"/>
              <a:t>2</a:t>
            </a:r>
            <a:r>
              <a:rPr lang="en-US" sz="2400" dirty="0"/>
              <a:t> * 5041 (45kW) </a:t>
            </a:r>
          </a:p>
          <a:p>
            <a:r>
              <a:rPr lang="en-US" sz="2400" dirty="0"/>
              <a:t>SDHCAL: 1mW/</a:t>
            </a:r>
            <a:r>
              <a:rPr lang="en-US" sz="2400" dirty="0" err="1"/>
              <a:t>ch</a:t>
            </a:r>
            <a:r>
              <a:rPr lang="en-US" sz="2400" dirty="0"/>
              <a:t> * N</a:t>
            </a:r>
            <a:r>
              <a:rPr lang="en-US" sz="2400" baseline="-25000" dirty="0"/>
              <a:t>ch1</a:t>
            </a:r>
            <a:r>
              <a:rPr lang="en-US" sz="2400" dirty="0"/>
              <a:t> + 5.4W/DIF/m</a:t>
            </a:r>
            <a:r>
              <a:rPr lang="en-US" sz="2400" baseline="30000" dirty="0"/>
              <a:t>2</a:t>
            </a:r>
            <a:r>
              <a:rPr lang="en-US" sz="2400" dirty="0"/>
              <a:t> * 5041 (27.2kW)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3D7D469-1ACA-430C-8CE2-0259CF33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2019/11/20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43CAFEA-CC7E-4B66-B410-779C1ED74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Cost of HCAL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436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F6D4BCA-10CC-4C2D-8AB9-E88D9E5B3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2019/11/20</a:t>
            </a:r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F046DEF-750C-43BE-83AD-9C9C41D20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Cost of HCAL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D1288CC-B9A4-40E8-BCB5-EEBE8E691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E8A16AA-2910-4FEE-BC92-03DE235AC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" y="132250"/>
            <a:ext cx="8393525" cy="471003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6A08FE4-6177-4170-B653-95FC2DE5C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66" y="3763050"/>
            <a:ext cx="4629237" cy="259770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C2F8801-02BC-4FCB-B00B-815B0C468FF3}"/>
              </a:ext>
            </a:extLst>
          </p:cNvPr>
          <p:cNvSpPr/>
          <p:nvPr/>
        </p:nvSpPr>
        <p:spPr>
          <a:xfrm>
            <a:off x="0" y="908720"/>
            <a:ext cx="9144000" cy="1080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67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61165"/>
            <a:ext cx="8163970" cy="450170"/>
          </a:xfrm>
        </p:spPr>
        <p:txBody>
          <a:bodyPr>
            <a:normAutofit fontScale="90000"/>
          </a:bodyPr>
          <a:lstStyle/>
          <a:p>
            <a:r>
              <a:rPr lang="en-US" dirty="0"/>
              <a:t>AHCAL: geometry and #channels</a:t>
            </a:r>
            <a:endParaRPr lang="en-GB" dirty="0"/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062687"/>
              </p:ext>
            </p:extLst>
          </p:nvPr>
        </p:nvGraphicFramePr>
        <p:xfrm>
          <a:off x="267462" y="1772816"/>
          <a:ext cx="8599935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2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2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9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2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Configurations</a:t>
                      </a:r>
                      <a:endParaRPr lang="en-GB" sz="1400" dirty="0"/>
                    </a:p>
                  </a:txBody>
                  <a:tcPr marL="68580" marR="68580" marT="34290" marB="34290" anchor="ctr" anchorCtr="1"/>
                </a:tc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AHCAL in ILD</a:t>
                      </a:r>
                      <a:endParaRPr lang="en-GB" sz="1400" dirty="0"/>
                    </a:p>
                  </a:txBody>
                  <a:tcPr marL="68580" marR="68580" marT="34290" marB="34290" anchor="ctr" anchorCtr="1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AHCAL</a:t>
                      </a:r>
                      <a:r>
                        <a:rPr lang="en-US" sz="1400" baseline="0" dirty="0"/>
                        <a:t> for CEPC</a:t>
                      </a:r>
                      <a:endParaRPr lang="en-GB" sz="1400" dirty="0"/>
                    </a:p>
                  </a:txBody>
                  <a:tcPr marL="68580" marR="68580" marT="34290" marB="34290" anchor="ctr" anchorCtr="1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Model</a:t>
                      </a:r>
                      <a:endParaRPr lang="en-GB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IDR-S</a:t>
                      </a:r>
                      <a:endParaRPr lang="en-GB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IDR-L (DBD in TDR)</a:t>
                      </a:r>
                      <a:endParaRPr lang="en-GB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CDR Baseline</a:t>
                      </a:r>
                      <a:endParaRPr lang="en-GB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>
                          <a:solidFill>
                            <a:srgbClr val="0070C0"/>
                          </a:solidFill>
                        </a:rPr>
                        <a:t>Depth for 380GeV</a:t>
                      </a:r>
                      <a:endParaRPr lang="en-GB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Barrel </a:t>
                      </a:r>
                      <a:r>
                        <a:rPr lang="en-US" sz="1400" b="1" dirty="0" err="1">
                          <a:solidFill>
                            <a:srgbClr val="0070C0"/>
                          </a:solidFill>
                        </a:rPr>
                        <a:t>R_in</a:t>
                      </a:r>
                      <a:endParaRPr lang="en-GB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171.5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cm</a:t>
                      </a:r>
                      <a:endParaRPr lang="en-GB" sz="14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205.8 cm</a:t>
                      </a:r>
                      <a:endParaRPr lang="en-GB" sz="1400" dirty="0"/>
                    </a:p>
                  </a:txBody>
                  <a:tcPr marL="68580" marR="68580" marT="34290" marB="34290" anchor="ctr" anchorCtr="1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205.8 cm [*]</a:t>
                      </a:r>
                      <a:endParaRPr lang="en-GB" sz="1400" dirty="0"/>
                    </a:p>
                  </a:txBody>
                  <a:tcPr marL="68580" marR="68580" marT="34290" marB="34290" anchor="ctr" anchorCtr="1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Barrel Depth</a:t>
                      </a:r>
                      <a:endParaRPr lang="en-GB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128.7 cm, 48 layers</a:t>
                      </a:r>
                      <a:endParaRPr lang="en-GB" sz="1400" dirty="0"/>
                    </a:p>
                  </a:txBody>
                  <a:tcPr marL="68580" marR="68580" marT="34290" marB="34290" anchor="ctr" anchorCtr="1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40 layers</a:t>
                      </a:r>
                      <a:endParaRPr lang="en-GB" sz="14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48 layers</a:t>
                      </a:r>
                      <a:endParaRPr lang="en-GB" sz="1400" dirty="0"/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Barrel Segments</a:t>
                      </a:r>
                      <a:endParaRPr lang="en-GB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2 in Z, 16 in phi;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z_max</a:t>
                      </a:r>
                      <a:r>
                        <a:rPr lang="en-US" sz="1400" baseline="0" dirty="0"/>
                        <a:t>=235 cm</a:t>
                      </a:r>
                      <a:endParaRPr lang="en-GB" sz="1400" dirty="0"/>
                    </a:p>
                  </a:txBody>
                  <a:tcPr marL="68580" marR="68580" marT="34290" marB="34290" anchor="ctr" anchorCtr="1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 anchorCtr="1"/>
                </a:tc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idem</a:t>
                      </a:r>
                      <a:endParaRPr lang="en-GB" sz="1400" dirty="0"/>
                    </a:p>
                  </a:txBody>
                  <a:tcPr marL="68580" marR="68580" marT="34290" marB="34290" anchor="ctr" anchorCtr="1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Barrel #channels</a:t>
                      </a:r>
                      <a:endParaRPr lang="en-GB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3.73 M</a:t>
                      </a:r>
                      <a:endParaRPr lang="en-GB" sz="14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4.27 M</a:t>
                      </a:r>
                      <a:endParaRPr lang="en-GB" sz="14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3.59 M</a:t>
                      </a:r>
                      <a:endParaRPr lang="en-GB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4.27 M</a:t>
                      </a:r>
                      <a:endParaRPr lang="en-GB" sz="1400" dirty="0"/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rgbClr val="0070C0"/>
                          </a:solidFill>
                        </a:rPr>
                        <a:t>Endcap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70C0"/>
                          </a:solidFill>
                        </a:rPr>
                        <a:t>R_max</a:t>
                      </a:r>
                      <a:endParaRPr lang="en-GB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287.6 </a:t>
                      </a:r>
                      <a:r>
                        <a:rPr lang="en-US" sz="1400" dirty="0"/>
                        <a:t>cm</a:t>
                      </a:r>
                      <a:endParaRPr lang="en-GB" sz="14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322.6 cm</a:t>
                      </a:r>
                      <a:endParaRPr lang="en-GB" sz="14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301.2 cm</a:t>
                      </a:r>
                      <a:endParaRPr lang="en-GB" sz="14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322.6 cm</a:t>
                      </a:r>
                      <a:endParaRPr lang="en-GB" sz="1400" dirty="0"/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rgbClr val="0070C0"/>
                          </a:solidFill>
                        </a:rPr>
                        <a:t>Endcap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70C0"/>
                          </a:solidFill>
                        </a:rPr>
                        <a:t>R_min</a:t>
                      </a:r>
                      <a:endParaRPr lang="en-GB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35</a:t>
                      </a:r>
                      <a:r>
                        <a:rPr lang="en-US" sz="1400" baseline="0" dirty="0"/>
                        <a:t> cm</a:t>
                      </a:r>
                      <a:endParaRPr lang="en-GB" sz="1400" dirty="0"/>
                    </a:p>
                  </a:txBody>
                  <a:tcPr marL="68580" marR="68580" marT="34290" marB="34290" anchor="ctr" anchorCtr="1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 anchorCtr="1"/>
                </a:tc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40 cm</a:t>
                      </a:r>
                      <a:endParaRPr lang="en-GB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solidFill>
                            <a:srgbClr val="0070C0"/>
                          </a:solidFill>
                        </a:rPr>
                        <a:t>Endcap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 Depth</a:t>
                      </a:r>
                      <a:endParaRPr lang="en-GB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128.7 cm, 48 layers</a:t>
                      </a:r>
                      <a:endParaRPr lang="en-GB" sz="1400" dirty="0"/>
                    </a:p>
                  </a:txBody>
                  <a:tcPr marL="68580" marR="68580" marT="34290" marB="34290" anchor="ctr" anchorCtr="1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40 layers</a:t>
                      </a:r>
                      <a:endParaRPr lang="en-GB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48 layers</a:t>
                      </a:r>
                      <a:endParaRPr lang="en-GB" sz="1400" dirty="0"/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rgbClr val="0070C0"/>
                          </a:solidFill>
                        </a:rPr>
                        <a:t>Endcap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 Segments</a:t>
                      </a:r>
                      <a:endParaRPr lang="en-GB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16 in phi;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2 </a:t>
                      </a:r>
                      <a:r>
                        <a:rPr lang="en-US" sz="1400" dirty="0" err="1"/>
                        <a:t>endcap</a:t>
                      </a:r>
                      <a:r>
                        <a:rPr lang="en-US" sz="1400" baseline="0" dirty="0" err="1"/>
                        <a:t>s</a:t>
                      </a:r>
                      <a:endParaRPr lang="en-GB" sz="1400" dirty="0"/>
                    </a:p>
                  </a:txBody>
                  <a:tcPr marL="68580" marR="68580" marT="34290" marB="34290" anchor="ctr" anchorCtr="1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 anchorCtr="1"/>
                </a:tc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idem</a:t>
                      </a:r>
                      <a:endParaRPr lang="en-GB" sz="1400" dirty="0"/>
                    </a:p>
                  </a:txBody>
                  <a:tcPr marL="68580" marR="68580" marT="34290" marB="34290" anchor="ctr" anchorCtr="1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solidFill>
                            <a:srgbClr val="0070C0"/>
                          </a:solidFill>
                        </a:rPr>
                        <a:t>Endcap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 #channels</a:t>
                      </a:r>
                      <a:endParaRPr lang="en-GB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2.74 M</a:t>
                      </a:r>
                      <a:endParaRPr lang="en-GB" sz="14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3.44 M</a:t>
                      </a:r>
                      <a:endParaRPr lang="en-GB" sz="14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C00000"/>
                          </a:solidFill>
                        </a:rPr>
                        <a:t>2.49 M</a:t>
                      </a:r>
                      <a:endParaRPr lang="en-GB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3.43 M</a:t>
                      </a:r>
                      <a:endParaRPr lang="en-GB" sz="1400" dirty="0"/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Total #channels</a:t>
                      </a:r>
                      <a:endParaRPr lang="en-GB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6.47</a:t>
                      </a:r>
                      <a:r>
                        <a:rPr lang="en-US" sz="1400" baseline="0" dirty="0"/>
                        <a:t> M</a:t>
                      </a:r>
                      <a:endParaRPr lang="en-GB" sz="14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7.71 M</a:t>
                      </a:r>
                      <a:endParaRPr lang="en-GB" sz="14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6.08 M</a:t>
                      </a:r>
                      <a:endParaRPr lang="en-GB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7.70 M</a:t>
                      </a:r>
                      <a:endParaRPr lang="en-GB" sz="1400" dirty="0"/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2019/11/20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Cost of HCAL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B4BF-7720-4B02-B910-75DFC3EC1F7E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98883" y="5664291"/>
            <a:ext cx="882624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050" dirty="0"/>
              <a:t>[*] CEPC CDR: </a:t>
            </a:r>
            <a:r>
              <a:rPr lang="en-GB" sz="1050" dirty="0" err="1"/>
              <a:t>SiW</a:t>
            </a:r>
            <a:r>
              <a:rPr lang="en-GB" sz="1050" dirty="0"/>
              <a:t>-ECAL inner radius R=184.3 cm, with a total depth of 24X0 (30 sampling layers, the first 20 layers with 2.1mm W, 10 with 4.2mm W); </a:t>
            </a:r>
            <a:r>
              <a:rPr lang="en-US" sz="1050" dirty="0"/>
              <a:t>0.5mm thick silicon layer; 2.1mm 14-layer PCB (CALICE </a:t>
            </a:r>
            <a:r>
              <a:rPr lang="en-US" sz="1050" dirty="0" err="1"/>
              <a:t>SiW</a:t>
            </a:r>
            <a:r>
              <a:rPr lang="en-US" sz="1050" dirty="0"/>
              <a:t> prototype); no cooling plates yet. This value 205.8 cm is taken from Ref [1], the same as ILD.</a:t>
            </a:r>
            <a:endParaRPr lang="en-GB" sz="1050" dirty="0"/>
          </a:p>
        </p:txBody>
      </p:sp>
      <p:sp>
        <p:nvSpPr>
          <p:cNvPr id="11" name="矩形 10"/>
          <p:cNvSpPr/>
          <p:nvPr/>
        </p:nvSpPr>
        <p:spPr>
          <a:xfrm>
            <a:off x="4736132" y="1205113"/>
            <a:ext cx="38850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AHCAL detector unit: 30×30×3mm</a:t>
            </a:r>
            <a:r>
              <a:rPr lang="de-DE" sz="2000" b="1" dirty="0"/>
              <a:t>³</a:t>
            </a:r>
            <a:endParaRPr lang="en-GB" sz="2000" b="1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72792B4-B4BE-4493-A205-BDEEA5D6021D}"/>
              </a:ext>
            </a:extLst>
          </p:cNvPr>
          <p:cNvSpPr/>
          <p:nvPr/>
        </p:nvSpPr>
        <p:spPr>
          <a:xfrm>
            <a:off x="0" y="908720"/>
            <a:ext cx="9144000" cy="1080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2980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4531"/>
          </a:xfrm>
        </p:spPr>
        <p:txBody>
          <a:bodyPr>
            <a:normAutofit fontScale="90000"/>
          </a:bodyPr>
          <a:lstStyle/>
          <a:p>
            <a:r>
              <a:rPr lang="en-US" dirty="0"/>
              <a:t>AHCAL cost reduction: further R&amp;D</a:t>
            </a:r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7034" y="1544136"/>
            <a:ext cx="8643668" cy="3797166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/>
              <a:t>Photosensor</a:t>
            </a:r>
            <a:endParaRPr lang="en-US" dirty="0"/>
          </a:p>
          <a:p>
            <a:pPr lvl="1"/>
            <a:r>
              <a:rPr lang="en-US" dirty="0"/>
              <a:t>A new option for SiPMs from a local Chinese vendor (Novel Device Lab, aka NDL)</a:t>
            </a:r>
          </a:p>
          <a:p>
            <a:pPr lvl="1"/>
            <a:r>
              <a:rPr lang="en-US" dirty="0"/>
              <a:t>Can be a significant cost saver</a:t>
            </a:r>
          </a:p>
          <a:p>
            <a:r>
              <a:rPr lang="en-US" dirty="0"/>
              <a:t>Front-end electronics</a:t>
            </a:r>
          </a:p>
          <a:p>
            <a:pPr lvl="1"/>
            <a:r>
              <a:rPr lang="en-US" dirty="0"/>
              <a:t>Currently no existing ASIC that is designed and verified for the PFA calorimeters at CEPC (continuous working mode, fast readout, minimal dead time). </a:t>
            </a:r>
          </a:p>
          <a:p>
            <a:pPr lvl="1"/>
            <a:r>
              <a:rPr lang="en-US" dirty="0"/>
              <a:t>Thus no solid information on the power consumption, but only knowledge from ASICs designed for ILD at ILC. Further info could be learned from the “HGCROC” for CMS HGCAL.</a:t>
            </a:r>
          </a:p>
          <a:p>
            <a:pPr lvl="1"/>
            <a:r>
              <a:rPr lang="en-US" b="1" dirty="0"/>
              <a:t>Requires further R&amp;D, especially in China</a:t>
            </a:r>
          </a:p>
          <a:p>
            <a:pPr lvl="1"/>
            <a:r>
              <a:rPr lang="en-US" dirty="0"/>
              <a:t>Can be a significant cost saver</a:t>
            </a:r>
          </a:p>
          <a:p>
            <a:r>
              <a:rPr lang="en-US" dirty="0"/>
              <a:t>Active cooling system</a:t>
            </a:r>
          </a:p>
          <a:p>
            <a:pPr lvl="1"/>
            <a:r>
              <a:rPr lang="en-US" dirty="0"/>
              <a:t>The current cost estimate of cooling is from ILD, which requires no active cooling. So it can be underestimated.</a:t>
            </a:r>
          </a:p>
          <a:p>
            <a:pPr lvl="1"/>
            <a:r>
              <a:rPr lang="en-US" dirty="0"/>
              <a:t>Need thorough R&amp;D studies in a scalable way towards the final system level, and identify the items that can not be scaled.</a:t>
            </a:r>
          </a:p>
          <a:p>
            <a:pPr lvl="1"/>
            <a:endParaRPr lang="en-US" dirty="0"/>
          </a:p>
          <a:p>
            <a:pPr lvl="1"/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2019/11/20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Cost of HCAL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B4BF-7720-4B02-B910-75DFC3EC1F7E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398299" y="5341301"/>
            <a:ext cx="669467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350" dirty="0"/>
              <a:t>[*] </a:t>
            </a:r>
            <a:r>
              <a:rPr lang="en-US" sz="1350" dirty="0"/>
              <a:t>Disclaimers: these are my personal remarks and understandings. All the errors are mine.</a:t>
            </a:r>
            <a:endParaRPr lang="en-GB" sz="135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AFC9EC3-AA94-4E2A-AD15-CD8BA392526C}"/>
              </a:ext>
            </a:extLst>
          </p:cNvPr>
          <p:cNvSpPr/>
          <p:nvPr/>
        </p:nvSpPr>
        <p:spPr>
          <a:xfrm>
            <a:off x="0" y="908720"/>
            <a:ext cx="9144000" cy="1080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740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7504" y="105782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CEPC HCAL: Geometry and Layout </a:t>
            </a:r>
            <a:endParaRPr lang="zh-CN" altLang="en-US" sz="36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836712"/>
            <a:ext cx="9144000" cy="1080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23C0C8A-A41F-4482-8A4E-2A0D5F9E6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39353"/>
            <a:ext cx="8208912" cy="570201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FB8728A-B7AE-4AD7-AF7B-528B8525A9FF}"/>
              </a:ext>
            </a:extLst>
          </p:cNvPr>
          <p:cNvSpPr/>
          <p:nvPr/>
        </p:nvSpPr>
        <p:spPr>
          <a:xfrm>
            <a:off x="467544" y="1039353"/>
            <a:ext cx="2088232" cy="445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8A0A932F-612E-461E-8E16-F278210E3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2019/11/20</a:t>
            </a:r>
            <a:endParaRPr lang="zh-CN" altLang="en-US"/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5A86A21A-3A27-41F8-BE5A-BB94CAFCE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Cost of HCAL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561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2019/11/20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Cost of HCAL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8239-109B-4941-9AB1-9AA364F0AC56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C239896-8BC6-4726-9946-CC548E9C1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492896"/>
            <a:ext cx="6672501" cy="288181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FB2FE53-5953-44EE-96F6-A8A5FA23DC4C}"/>
              </a:ext>
            </a:extLst>
          </p:cNvPr>
          <p:cNvSpPr txBox="1"/>
          <p:nvPr/>
        </p:nvSpPr>
        <p:spPr>
          <a:xfrm>
            <a:off x="467544" y="188640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00FF"/>
                </a:solidFill>
              </a:rPr>
              <a:t>Cost Estimation: SDHCAL</a:t>
            </a:r>
            <a:endParaRPr lang="zh-CN" altLang="en-US" sz="4000" b="1" dirty="0">
              <a:solidFill>
                <a:srgbClr val="0000FF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B991D2B-BCF4-4883-8A02-8D630C3CA97F}"/>
              </a:ext>
            </a:extLst>
          </p:cNvPr>
          <p:cNvSpPr/>
          <p:nvPr/>
        </p:nvSpPr>
        <p:spPr>
          <a:xfrm>
            <a:off x="0" y="908720"/>
            <a:ext cx="9144000" cy="1080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EFF7DDA-579C-4CCE-80F1-050457EA67E9}"/>
              </a:ext>
            </a:extLst>
          </p:cNvPr>
          <p:cNvSpPr txBox="1"/>
          <p:nvPr/>
        </p:nvSpPr>
        <p:spPr>
          <a:xfrm>
            <a:off x="196832" y="1071567"/>
            <a:ext cx="883966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- Barrel, R</a:t>
            </a:r>
            <a:r>
              <a:rPr lang="en-US" sz="2200" b="1" baseline="-25000" dirty="0"/>
              <a:t>in</a:t>
            </a:r>
            <a:r>
              <a:rPr lang="en-US" sz="2200" b="1" dirty="0"/>
              <a:t> = 203.6cm, R</a:t>
            </a:r>
            <a:r>
              <a:rPr lang="en-US" sz="2200" b="1" baseline="-25000" dirty="0"/>
              <a:t>out</a:t>
            </a:r>
            <a:r>
              <a:rPr lang="en-US" sz="2200" b="1" dirty="0"/>
              <a:t> = 310.4cm, length = 2.34*2=4.68m, </a:t>
            </a:r>
            <a:r>
              <a:rPr lang="en-US" sz="2200" b="1" dirty="0" err="1"/>
              <a:t>N</a:t>
            </a:r>
            <a:r>
              <a:rPr lang="en-US" sz="2200" b="1" baseline="-25000" dirty="0" err="1"/>
              <a:t>layer</a:t>
            </a:r>
            <a:r>
              <a:rPr lang="en-US" sz="2200" b="1" dirty="0"/>
              <a:t>=40</a:t>
            </a:r>
          </a:p>
          <a:p>
            <a:r>
              <a:rPr lang="en-US" sz="2200" b="1" dirty="0">
                <a:solidFill>
                  <a:srgbClr val="0000FF"/>
                </a:solidFill>
              </a:rPr>
              <a:t>     Area of HCAL barrel = 2*PI*[(</a:t>
            </a:r>
            <a:r>
              <a:rPr lang="en-US" sz="2200" b="1" dirty="0" err="1">
                <a:solidFill>
                  <a:srgbClr val="0000FF"/>
                </a:solidFill>
              </a:rPr>
              <a:t>R</a:t>
            </a:r>
            <a:r>
              <a:rPr lang="en-US" sz="2200" b="1" baseline="-25000" dirty="0" err="1">
                <a:solidFill>
                  <a:srgbClr val="0000FF"/>
                </a:solidFill>
              </a:rPr>
              <a:t>in</a:t>
            </a:r>
            <a:r>
              <a:rPr lang="en-US" sz="2200" b="1" dirty="0" err="1">
                <a:solidFill>
                  <a:srgbClr val="0000FF"/>
                </a:solidFill>
              </a:rPr>
              <a:t>+R</a:t>
            </a:r>
            <a:r>
              <a:rPr lang="en-US" sz="2200" b="1" baseline="-25000" dirty="0" err="1">
                <a:solidFill>
                  <a:srgbClr val="0000FF"/>
                </a:solidFill>
              </a:rPr>
              <a:t>out</a:t>
            </a:r>
            <a:r>
              <a:rPr lang="en-US" sz="2200" b="1" dirty="0">
                <a:solidFill>
                  <a:srgbClr val="0000FF"/>
                </a:solidFill>
              </a:rPr>
              <a:t>)/2]*L*</a:t>
            </a:r>
            <a:r>
              <a:rPr lang="en-US" sz="2200" b="1" dirty="0" err="1">
                <a:solidFill>
                  <a:srgbClr val="0000FF"/>
                </a:solidFill>
              </a:rPr>
              <a:t>N</a:t>
            </a:r>
            <a:r>
              <a:rPr lang="en-US" sz="2200" b="1" baseline="-25000" dirty="0" err="1">
                <a:solidFill>
                  <a:srgbClr val="0000FF"/>
                </a:solidFill>
              </a:rPr>
              <a:t>layer</a:t>
            </a:r>
            <a:r>
              <a:rPr lang="en-US" sz="2200" b="1" dirty="0">
                <a:solidFill>
                  <a:srgbClr val="0000FF"/>
                </a:solidFill>
              </a:rPr>
              <a:t> =  3021 m</a:t>
            </a:r>
            <a:r>
              <a:rPr lang="en-US" sz="2200" b="1" baseline="30000" dirty="0">
                <a:solidFill>
                  <a:srgbClr val="0000FF"/>
                </a:solidFill>
              </a:rPr>
              <a:t>2</a:t>
            </a:r>
            <a:endParaRPr lang="en-US" sz="2200" b="1" baseline="30000" dirty="0"/>
          </a:p>
          <a:p>
            <a:r>
              <a:rPr lang="en-US" sz="2200" b="1" dirty="0"/>
              <a:t>- Endcap (2), R</a:t>
            </a:r>
            <a:r>
              <a:rPr lang="en-US" sz="2200" b="1" baseline="-25000" dirty="0"/>
              <a:t>in</a:t>
            </a:r>
            <a:r>
              <a:rPr lang="en-US" sz="2200" b="1" dirty="0"/>
              <a:t> = 35cm, R</a:t>
            </a:r>
            <a:r>
              <a:rPr lang="en-US" sz="2200" b="1" baseline="-25000" dirty="0"/>
              <a:t>out</a:t>
            </a:r>
            <a:r>
              <a:rPr lang="en-US" sz="2200" b="1" dirty="0"/>
              <a:t> = 285.78cm, </a:t>
            </a:r>
            <a:r>
              <a:rPr lang="en-US" sz="2200" b="1" dirty="0" err="1"/>
              <a:t>N</a:t>
            </a:r>
            <a:r>
              <a:rPr lang="en-US" sz="2200" b="1" baseline="-25000" dirty="0" err="1"/>
              <a:t>layer</a:t>
            </a:r>
            <a:r>
              <a:rPr lang="en-US" sz="2200" b="1" dirty="0"/>
              <a:t>=40</a:t>
            </a:r>
          </a:p>
          <a:p>
            <a:r>
              <a:rPr lang="en-US" sz="2200" b="1" dirty="0">
                <a:solidFill>
                  <a:srgbClr val="0000FF"/>
                </a:solidFill>
              </a:rPr>
              <a:t>     Area of HCAL endcap = 2*PI*(R</a:t>
            </a:r>
            <a:r>
              <a:rPr lang="en-US" sz="2200" b="1" baseline="-25000" dirty="0">
                <a:solidFill>
                  <a:srgbClr val="0000FF"/>
                </a:solidFill>
              </a:rPr>
              <a:t>out</a:t>
            </a:r>
            <a:r>
              <a:rPr lang="en-US" sz="2200" b="1" dirty="0">
                <a:solidFill>
                  <a:srgbClr val="0000FF"/>
                </a:solidFill>
              </a:rPr>
              <a:t>*R</a:t>
            </a:r>
            <a:r>
              <a:rPr lang="en-US" sz="2200" b="1" baseline="-25000" dirty="0">
                <a:solidFill>
                  <a:srgbClr val="0000FF"/>
                </a:solidFill>
              </a:rPr>
              <a:t>out</a:t>
            </a:r>
            <a:r>
              <a:rPr lang="en-US" sz="2200" b="1" dirty="0">
                <a:solidFill>
                  <a:srgbClr val="0000FF"/>
                </a:solidFill>
              </a:rPr>
              <a:t> – R</a:t>
            </a:r>
            <a:r>
              <a:rPr lang="en-US" sz="2200" b="1" baseline="-25000" dirty="0">
                <a:solidFill>
                  <a:srgbClr val="0000FF"/>
                </a:solidFill>
              </a:rPr>
              <a:t>in</a:t>
            </a:r>
            <a:r>
              <a:rPr lang="en-US" sz="2200" b="1" dirty="0">
                <a:solidFill>
                  <a:srgbClr val="0000FF"/>
                </a:solidFill>
              </a:rPr>
              <a:t>*R</a:t>
            </a:r>
            <a:r>
              <a:rPr lang="en-US" sz="2200" b="1" baseline="-25000" dirty="0">
                <a:solidFill>
                  <a:srgbClr val="0000FF"/>
                </a:solidFill>
              </a:rPr>
              <a:t>in</a:t>
            </a:r>
            <a:r>
              <a:rPr lang="en-US" sz="2200" b="1" dirty="0">
                <a:solidFill>
                  <a:srgbClr val="0000FF"/>
                </a:solidFill>
              </a:rPr>
              <a:t>)*</a:t>
            </a:r>
            <a:r>
              <a:rPr lang="en-US" sz="2200" b="1" dirty="0" err="1">
                <a:solidFill>
                  <a:srgbClr val="0000FF"/>
                </a:solidFill>
              </a:rPr>
              <a:t>N</a:t>
            </a:r>
            <a:r>
              <a:rPr lang="en-US" sz="2200" b="1" baseline="-25000" dirty="0" err="1">
                <a:solidFill>
                  <a:srgbClr val="0000FF"/>
                </a:solidFill>
              </a:rPr>
              <a:t>layer</a:t>
            </a:r>
            <a:r>
              <a:rPr lang="en-US" sz="2200" b="1" dirty="0">
                <a:solidFill>
                  <a:srgbClr val="0000FF"/>
                </a:solidFill>
              </a:rPr>
              <a:t> = 2020 m</a:t>
            </a:r>
            <a:r>
              <a:rPr lang="en-US" sz="2200" b="1" baseline="30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68B2791-3D78-46BC-AA1A-BD0445D6BEF5}"/>
              </a:ext>
            </a:extLst>
          </p:cNvPr>
          <p:cNvSpPr txBox="1"/>
          <p:nvPr/>
        </p:nvSpPr>
        <p:spPr>
          <a:xfrm>
            <a:off x="7830332" y="5083410"/>
            <a:ext cx="120616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ym typeface="Symbol" panose="05050102010706020507" pitchFamily="18" charset="2"/>
              </a:rPr>
              <a:t> </a:t>
            </a:r>
            <a:r>
              <a:rPr lang="en-US" b="1" dirty="0"/>
              <a:t>100 Euro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9A2F64E5-BD5C-4458-ACCD-84A820309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5373216"/>
            <a:ext cx="4315250" cy="145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1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2019/11/20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Cost of HCAL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8239-109B-4941-9AB1-9AA364F0AC56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A253C6A-7297-4DB4-A93B-7B631529B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92896"/>
            <a:ext cx="6511191" cy="393058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FB2FE53-5953-44EE-96F6-A8A5FA23DC4C}"/>
              </a:ext>
            </a:extLst>
          </p:cNvPr>
          <p:cNvSpPr txBox="1"/>
          <p:nvPr/>
        </p:nvSpPr>
        <p:spPr>
          <a:xfrm>
            <a:off x="467544" y="188640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00FF"/>
                </a:solidFill>
              </a:rPr>
              <a:t>Cost Estimation: SDHCAL</a:t>
            </a:r>
            <a:endParaRPr lang="zh-CN" altLang="en-US" sz="4000" b="1" dirty="0">
              <a:solidFill>
                <a:srgbClr val="0000FF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B991D2B-BCF4-4883-8A02-8D630C3CA97F}"/>
              </a:ext>
            </a:extLst>
          </p:cNvPr>
          <p:cNvSpPr/>
          <p:nvPr/>
        </p:nvSpPr>
        <p:spPr>
          <a:xfrm>
            <a:off x="0" y="908720"/>
            <a:ext cx="9144000" cy="1080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AB2F500-D42C-4902-84FC-EC5FACEF1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016732"/>
            <a:ext cx="2843808" cy="128110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D005A76-DA26-47CA-BAA5-A96D950937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897" y="4610335"/>
            <a:ext cx="2133600" cy="16002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367F576-A47A-455F-B326-42E01A0C64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9605" y="1051106"/>
            <a:ext cx="3172595" cy="1513798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0DC29B96-625B-4076-984B-368726626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605" y="1051106"/>
            <a:ext cx="2242058" cy="14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777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2019/11/20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Cost of HCAL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8239-109B-4941-9AB1-9AA364F0AC56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FB2FE53-5953-44EE-96F6-A8A5FA23DC4C}"/>
              </a:ext>
            </a:extLst>
          </p:cNvPr>
          <p:cNvSpPr txBox="1"/>
          <p:nvPr/>
        </p:nvSpPr>
        <p:spPr>
          <a:xfrm>
            <a:off x="467544" y="188640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00FF"/>
                </a:solidFill>
              </a:rPr>
              <a:t>Cost Estimation: SDHCAL</a:t>
            </a:r>
            <a:endParaRPr lang="zh-CN" altLang="en-US" sz="4000" b="1" dirty="0">
              <a:solidFill>
                <a:srgbClr val="0000FF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B991D2B-BCF4-4883-8A02-8D630C3CA97F}"/>
              </a:ext>
            </a:extLst>
          </p:cNvPr>
          <p:cNvSpPr/>
          <p:nvPr/>
        </p:nvSpPr>
        <p:spPr>
          <a:xfrm>
            <a:off x="0" y="908720"/>
            <a:ext cx="9144000" cy="1080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5" name="内容占位符 6">
            <a:extLst>
              <a:ext uri="{FF2B5EF4-FFF2-40B4-BE49-F238E27FC236}">
                <a16:creationId xmlns:a16="http://schemas.microsoft.com/office/drawing/2014/main" id="{62CAA18F-8E80-4012-8C78-517995FF90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10721"/>
              </p:ext>
            </p:extLst>
          </p:nvPr>
        </p:nvGraphicFramePr>
        <p:xfrm>
          <a:off x="538167" y="1227631"/>
          <a:ext cx="8066281" cy="4665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3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51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Item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Cost (M€)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for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CDR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baseline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518">
                <a:tc>
                  <a:txBody>
                    <a:bodyPr/>
                    <a:lstStyle/>
                    <a:p>
                      <a:r>
                        <a:rPr lang="en-GB" sz="20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Absorber</a:t>
                      </a:r>
                      <a:endParaRPr lang="en-GB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518">
                <a:tc>
                  <a:txBody>
                    <a:bodyPr/>
                    <a:lstStyle/>
                    <a:p>
                      <a:r>
                        <a:rPr lang="en-GB" sz="20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RPCs</a:t>
                      </a:r>
                      <a:endParaRPr lang="en-GB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518">
                <a:tc>
                  <a:txBody>
                    <a:bodyPr/>
                    <a:lstStyle/>
                    <a:p>
                      <a:r>
                        <a:rPr lang="en-GB" sz="20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Cassettes</a:t>
                      </a:r>
                      <a:endParaRPr lang="en-GB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518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FF0000"/>
                          </a:solidFill>
                        </a:rPr>
                        <a:t>Readout Electronics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22.7</a:t>
                      </a: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518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FF0000"/>
                          </a:solidFill>
                        </a:rPr>
                        <a:t>Gas system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518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FF0000"/>
                          </a:solidFill>
                        </a:rPr>
                        <a:t>HV/LV Supplies, Cabling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4110190203"/>
                  </a:ext>
                </a:extLst>
              </a:tr>
              <a:tr h="390518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FF0000"/>
                          </a:solidFill>
                        </a:rPr>
                        <a:t>Assembly, Installation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518">
                <a:tc>
                  <a:txBody>
                    <a:bodyPr/>
                    <a:lstStyle/>
                    <a:p>
                      <a:r>
                        <a:rPr lang="en-GB" sz="20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Cooling system</a:t>
                      </a:r>
                      <a:endParaRPr lang="en-GB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518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FF0000"/>
                          </a:solidFill>
                        </a:rPr>
                        <a:t>DAQ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FF0000"/>
                          </a:solidFill>
                        </a:rPr>
                        <a:t>0.5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02932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Sum SDHCAL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rgbClr val="FF0000"/>
                          </a:solidFill>
                          <a:effectLst/>
                        </a:rPr>
                        <a:t>36.8</a:t>
                      </a:r>
                    </a:p>
                    <a:p>
                      <a:pPr algn="ctr"/>
                      <a:r>
                        <a:rPr lang="de-DE" sz="2000" b="1" dirty="0">
                          <a:solidFill>
                            <a:srgbClr val="FF0000"/>
                          </a:solidFill>
                          <a:effectLst/>
                        </a:rPr>
                        <a:t>(*7.7 </a:t>
                      </a:r>
                      <a:r>
                        <a:rPr lang="de-DE" sz="2000" b="1" dirty="0">
                          <a:solidFill>
                            <a:srgbClr val="FF0000"/>
                          </a:solidFill>
                          <a:effectLst/>
                          <a:sym typeface="Symbol" panose="05050102010706020507" pitchFamily="18" charset="2"/>
                        </a:rPr>
                        <a:t> </a:t>
                      </a:r>
                      <a:r>
                        <a:rPr lang="de-DE" sz="2000" b="1" dirty="0">
                          <a:solidFill>
                            <a:srgbClr val="FF0000"/>
                          </a:solidFill>
                          <a:effectLst/>
                        </a:rPr>
                        <a:t> 283M RMB)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5500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B7E8434-78B3-4130-9E08-A17EDF329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2019/11/20</a:t>
            </a:r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F00F474-4F6B-4921-AAEA-8D7DC131B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Cost of HCAL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578E5E7-5A25-4F81-8861-EE7DA9C87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838589A-7B7F-4D81-98D8-855552CAC492}"/>
              </a:ext>
            </a:extLst>
          </p:cNvPr>
          <p:cNvSpPr txBox="1"/>
          <p:nvPr/>
        </p:nvSpPr>
        <p:spPr>
          <a:xfrm>
            <a:off x="467544" y="188640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00FF"/>
                </a:solidFill>
              </a:rPr>
              <a:t>Cost Estimation: AHCAL (From Y. Liu)</a:t>
            </a:r>
            <a:endParaRPr lang="zh-CN" altLang="en-US" sz="4000" b="1" dirty="0">
              <a:solidFill>
                <a:srgbClr val="0000FF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2BB87C3-138D-4A27-A5CF-94D148FB24D1}"/>
              </a:ext>
            </a:extLst>
          </p:cNvPr>
          <p:cNvSpPr/>
          <p:nvPr/>
        </p:nvSpPr>
        <p:spPr>
          <a:xfrm>
            <a:off x="0" y="908720"/>
            <a:ext cx="9144000" cy="1080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内容占位符 6">
            <a:extLst>
              <a:ext uri="{FF2B5EF4-FFF2-40B4-BE49-F238E27FC236}">
                <a16:creationId xmlns:a16="http://schemas.microsoft.com/office/drawing/2014/main" id="{4ECC8689-F80C-4C11-9315-47578796F7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4583839"/>
              </p:ext>
            </p:extLst>
          </p:nvPr>
        </p:nvGraphicFramePr>
        <p:xfrm>
          <a:off x="179513" y="2000165"/>
          <a:ext cx="8784976" cy="3056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64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5283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Material</a:t>
                      </a:r>
                      <a:endParaRPr lang="en-GB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Cost (EUR in 2018) [*]</a:t>
                      </a:r>
                      <a:endParaRPr lang="en-GB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Comments (in 2013)</a:t>
                      </a:r>
                      <a:endParaRPr lang="en-GB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11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Stainless</a:t>
                      </a:r>
                      <a:r>
                        <a:rPr lang="en-US" baseline="0" dirty="0"/>
                        <a:t> Steel</a:t>
                      </a:r>
                      <a:endParaRPr lang="en-GB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/kg</a:t>
                      </a:r>
                      <a:endParaRPr lang="en-GB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processing costs to be added (1-4 EUR/ kg)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113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Photosensor</a:t>
                      </a:r>
                      <a:r>
                        <a:rPr lang="en-US" baseline="0" dirty="0"/>
                        <a:t> (e.g. </a:t>
                      </a:r>
                      <a:r>
                        <a:rPr lang="en-US" dirty="0"/>
                        <a:t>SiPM)</a:t>
                      </a:r>
                      <a:endParaRPr lang="en-GB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/piece</a:t>
                      </a:r>
                      <a:endParaRPr lang="en-GB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based on manufacturer extrapolation, </a:t>
                      </a:r>
                    </a:p>
                    <a:p>
                      <a:pPr algn="ctr"/>
                      <a:r>
                        <a:rPr lang="en-GB" dirty="0"/>
                        <a:t>current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/>
                        <a:t>price 7-10 EUR/piece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11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Front-End</a:t>
                      </a:r>
                      <a:r>
                        <a:rPr lang="en-US" baseline="0" dirty="0"/>
                        <a:t> Electronics (</a:t>
                      </a:r>
                      <a:r>
                        <a:rPr lang="en-US" dirty="0"/>
                        <a:t>ASIC)</a:t>
                      </a:r>
                      <a:endParaRPr lang="en-GB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0.22 – 0.25 /</a:t>
                      </a:r>
                      <a:r>
                        <a:rPr lang="en-US" dirty="0" err="1"/>
                        <a:t>ch</a:t>
                      </a:r>
                      <a:endParaRPr lang="en-GB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Current</a:t>
                      </a:r>
                      <a:r>
                        <a:rPr lang="de-DE" baseline="0" dirty="0"/>
                        <a:t> price 0.5 EUR/ch</a:t>
                      </a:r>
                      <a:endParaRPr lang="en-GB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11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PCB</a:t>
                      </a:r>
                      <a:endParaRPr lang="en-GB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1800 /m²</a:t>
                      </a:r>
                      <a:endParaRPr lang="en-GB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AHCAL extrapolated from the CALICE AHCAL prototype price of 10800/m</a:t>
                      </a:r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²</a:t>
                      </a:r>
                      <a:endParaRPr lang="en-GB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EA76011F-AC00-49E2-88E8-228066099051}"/>
              </a:ext>
            </a:extLst>
          </p:cNvPr>
          <p:cNvSpPr/>
          <p:nvPr/>
        </p:nvSpPr>
        <p:spPr>
          <a:xfrm>
            <a:off x="401694" y="1119219"/>
            <a:ext cx="8418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Scintillator-Steel Hadronic Calorimetry is conventionally referred to AHCAL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032CFF3-C28C-45DD-AC5D-83299DCFD4AB}"/>
              </a:ext>
            </a:extLst>
          </p:cNvPr>
          <p:cNvSpPr/>
          <p:nvPr/>
        </p:nvSpPr>
        <p:spPr>
          <a:xfrm>
            <a:off x="4067944" y="1519329"/>
            <a:ext cx="4538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Based on the Table III-7.3 </a:t>
            </a:r>
            <a:r>
              <a:rPr lang="en-US" altLang="zh-CN" dirty="0"/>
              <a:t>(page 306)</a:t>
            </a:r>
            <a:r>
              <a:rPr lang="zh-CN" altLang="en-US" dirty="0"/>
              <a:t> </a:t>
            </a:r>
            <a:r>
              <a:rPr lang="en-GB" dirty="0"/>
              <a:t>in Ref. </a:t>
            </a:r>
            <a:r>
              <a:rPr lang="en-US" altLang="zh-CN" dirty="0"/>
              <a:t>[1]</a:t>
            </a:r>
            <a:endParaRPr lang="en-GB" dirty="0"/>
          </a:p>
        </p:txBody>
      </p:sp>
      <p:pic>
        <p:nvPicPr>
          <p:cNvPr id="10" name="图片 1">
            <a:extLst>
              <a:ext uri="{FF2B5EF4-FFF2-40B4-BE49-F238E27FC236}">
                <a16:creationId xmlns:a16="http://schemas.microsoft.com/office/drawing/2014/main" id="{4980BA72-F782-4BA1-B26D-57292F80D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81" y="5252091"/>
            <a:ext cx="2784278" cy="97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25AF7CA-5BBF-4AD4-9A03-51D7495E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57" y="5108075"/>
            <a:ext cx="6275040" cy="128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68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B7E8434-78B3-4130-9E08-A17EDF329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2019/11/20</a:t>
            </a:r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F00F474-4F6B-4921-AAEA-8D7DC131B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Cost of HCAL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578E5E7-5A25-4F81-8861-EE7DA9C87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838589A-7B7F-4D81-98D8-855552CAC492}"/>
              </a:ext>
            </a:extLst>
          </p:cNvPr>
          <p:cNvSpPr txBox="1"/>
          <p:nvPr/>
        </p:nvSpPr>
        <p:spPr>
          <a:xfrm>
            <a:off x="467544" y="188640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00FF"/>
                </a:solidFill>
              </a:rPr>
              <a:t>Cost Estimation: AHCAL</a:t>
            </a:r>
            <a:endParaRPr lang="zh-CN" altLang="en-US" sz="4000" b="1" dirty="0">
              <a:solidFill>
                <a:srgbClr val="0000FF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2BB87C3-138D-4A27-A5CF-94D148FB24D1}"/>
              </a:ext>
            </a:extLst>
          </p:cNvPr>
          <p:cNvSpPr/>
          <p:nvPr/>
        </p:nvSpPr>
        <p:spPr>
          <a:xfrm>
            <a:off x="0" y="908720"/>
            <a:ext cx="9144000" cy="1080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内容占位符 6">
            <a:extLst>
              <a:ext uri="{FF2B5EF4-FFF2-40B4-BE49-F238E27FC236}">
                <a16:creationId xmlns:a16="http://schemas.microsoft.com/office/drawing/2014/main" id="{7D379316-2002-4DD3-9B9C-C454B7C57E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5276816"/>
              </p:ext>
            </p:extLst>
          </p:nvPr>
        </p:nvGraphicFramePr>
        <p:xfrm>
          <a:off x="218625" y="1435544"/>
          <a:ext cx="474435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2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en-US" sz="1800" b="1" dirty="0"/>
                        <a:t>Item</a:t>
                      </a:r>
                      <a:endParaRPr lang="en-GB" sz="1800" b="1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Cost (M€)</a:t>
                      </a:r>
                      <a:r>
                        <a:rPr lang="en-US" sz="1800" b="1" baseline="0" dirty="0"/>
                        <a:t> for </a:t>
                      </a:r>
                      <a:r>
                        <a:rPr lang="en-US" sz="1800" b="1" dirty="0"/>
                        <a:t>CDR</a:t>
                      </a:r>
                      <a:r>
                        <a:rPr lang="en-US" sz="1800" b="1" baseline="0" dirty="0"/>
                        <a:t> baseline</a:t>
                      </a:r>
                      <a:r>
                        <a:rPr lang="en-US" sz="1800" b="1" dirty="0"/>
                        <a:t> [*]</a:t>
                      </a:r>
                      <a:endParaRPr lang="en-GB" sz="1800" b="1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Cost with</a:t>
                      </a:r>
                    </a:p>
                    <a:p>
                      <a:r>
                        <a:rPr lang="en-US" sz="1800" b="1" dirty="0"/>
                        <a:t>current price of </a:t>
                      </a:r>
                      <a:r>
                        <a:rPr lang="en-US" sz="1800" b="1" dirty="0" err="1"/>
                        <a:t>SiPM</a:t>
                      </a:r>
                      <a:endParaRPr lang="en-GB" sz="1800" b="1" dirty="0"/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Absorber</a:t>
                      </a:r>
                      <a:endParaRPr lang="en-GB" sz="1800" b="1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</a:t>
                      </a:r>
                    </a:p>
                  </a:txBody>
                  <a:tcPr marL="7144" marR="7144" marT="7144" marB="0" anchor="ctr" anchorCtr="1"/>
                </a:tc>
                <a:tc>
                  <a:txBody>
                    <a:bodyPr/>
                    <a:lstStyle/>
                    <a:p>
                      <a:r>
                        <a:rPr lang="en-GB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4.1</a:t>
                      </a:r>
                      <a:endParaRPr lang="en-GB" sz="1800" b="1" dirty="0"/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Module production</a:t>
                      </a:r>
                      <a:endParaRPr lang="en-GB" sz="1800" b="1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7144" marR="7144" marT="7144" marB="0" anchor="ctr" anchorCtr="1"/>
                </a:tc>
                <a:tc>
                  <a:txBody>
                    <a:bodyPr/>
                    <a:lstStyle/>
                    <a:p>
                      <a:r>
                        <a:rPr lang="en-GB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  <a:endParaRPr lang="en-GB" sz="1800" b="1" dirty="0"/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800" b="1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Cassettes</a:t>
                      </a:r>
                      <a:endParaRPr lang="en-GB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7144" marR="7144" marT="7144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1.7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800" b="1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Scintillators</a:t>
                      </a:r>
                      <a:endParaRPr lang="en-GB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7144" marR="7144" marT="7144" marB="0" anchor="ctr" anchorCtr="1"/>
                </a:tc>
                <a:tc>
                  <a:txBody>
                    <a:bodyPr/>
                    <a:lstStyle/>
                    <a:p>
                      <a:r>
                        <a:rPr lang="en-GB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800" b="1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Reflective Foil</a:t>
                      </a:r>
                      <a:endParaRPr lang="en-GB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7144" marR="7144" marT="7144" marB="0" anchor="ctr" anchorCtr="1"/>
                </a:tc>
                <a:tc>
                  <a:txBody>
                    <a:bodyPr/>
                    <a:lstStyle/>
                    <a:p>
                      <a:r>
                        <a:rPr lang="en-GB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0.9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rgbClr val="0070C0"/>
                          </a:solidFill>
                        </a:rPr>
                        <a:t>Photosensor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 (SiPM)</a:t>
                      </a:r>
                      <a:endParaRPr lang="en-GB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</a:t>
                      </a:r>
                    </a:p>
                  </a:txBody>
                  <a:tcPr marL="7144" marR="7144" marT="7144" marB="0" anchor="ctr" anchorCtr="1"/>
                </a:tc>
                <a:tc>
                  <a:txBody>
                    <a:bodyPr/>
                    <a:lstStyle/>
                    <a:p>
                      <a:r>
                        <a:rPr lang="en-GB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42.7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Cooling system</a:t>
                      </a:r>
                      <a:endParaRPr lang="en-GB" sz="1800" b="1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7144" marR="7144" marT="7144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3.5</a:t>
                      </a:r>
                      <a:endParaRPr lang="en-GB" sz="1800" b="1" dirty="0"/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Sum AHCAL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tx1"/>
                          </a:solidFill>
                          <a:effectLst/>
                        </a:rPr>
                        <a:t>38.8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38.8 + 36.6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8" name="内容占位符 6">
            <a:extLst>
              <a:ext uri="{FF2B5EF4-FFF2-40B4-BE49-F238E27FC236}">
                <a16:creationId xmlns:a16="http://schemas.microsoft.com/office/drawing/2014/main" id="{A4F88390-8B57-41AF-B93E-76A6DEA90F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6799747"/>
              </p:ext>
            </p:extLst>
          </p:nvPr>
        </p:nvGraphicFramePr>
        <p:xfrm>
          <a:off x="5292080" y="1464156"/>
          <a:ext cx="3700060" cy="390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en-US" sz="1800" b="1" dirty="0"/>
                        <a:t>Item</a:t>
                      </a:r>
                      <a:endParaRPr lang="en-GB" sz="1800" b="1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Cost (M€)</a:t>
                      </a:r>
                      <a:r>
                        <a:rPr lang="en-US" sz="1800" b="1" baseline="0" dirty="0"/>
                        <a:t> for </a:t>
                      </a:r>
                      <a:r>
                        <a:rPr lang="en-US" sz="1800" b="1" dirty="0"/>
                        <a:t>CDR</a:t>
                      </a:r>
                      <a:r>
                        <a:rPr lang="en-US" sz="1800" b="1" baseline="0" dirty="0"/>
                        <a:t> baseline</a:t>
                      </a:r>
                      <a:r>
                        <a:rPr lang="en-US" sz="1800" b="1" dirty="0"/>
                        <a:t> [*]</a:t>
                      </a:r>
                      <a:endParaRPr lang="en-GB" sz="1800" b="1" dirty="0"/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ASIC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7144" marR="7144" marT="7144" marB="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Readout Board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</a:t>
                      </a:r>
                    </a:p>
                  </a:txBody>
                  <a:tcPr marL="7144" marR="7144" marT="7144" marB="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Readout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7144" marR="7144" marT="7144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Cabling, connections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7144" marR="7144" marT="7144" marB="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HV/ LV supplies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7144" marR="7144" marT="7144" marB="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800" b="1" i="0" u="none" strike="noStrike" kern="1200" baseline="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Tooling, testing</a:t>
                      </a:r>
                      <a:endParaRPr lang="en-GB" sz="1800" b="1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7144" marR="7144" marT="7144" marB="0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800" b="1" i="0" u="none" strike="noStrike" kern="1200" baseline="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Assembly, installation</a:t>
                      </a:r>
                      <a:endParaRPr lang="en-GB" sz="1800" b="1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7144" marR="7144" marT="7144" marB="0"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DAQ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7144" marR="7144" marT="7144" marB="0"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47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/>
              <a:t>Notes and references</a:t>
            </a:r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9383" y="1543050"/>
            <a:ext cx="8779535" cy="4066794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/>
              <a:t>Notes</a:t>
            </a:r>
          </a:p>
          <a:p>
            <a:pPr lvl="1"/>
            <a:r>
              <a:rPr lang="en-US" sz="1600" dirty="0"/>
              <a:t>The cost estimate of scintillator-steel HCAL for CEPC is based on the ILC TDR for the ILD detector, as these two designs are very similar.</a:t>
            </a:r>
          </a:p>
          <a:p>
            <a:pPr lvl="1"/>
            <a:r>
              <a:rPr lang="en-US" sz="1600" dirty="0"/>
              <a:t>PFA-calorimetry prototyping within the CALICE collaboration provides solid inputs for the cost estimate of ILD calorimetry (also for the detector for CLIC, aka “</a:t>
            </a:r>
            <a:r>
              <a:rPr lang="en-US" sz="1600" dirty="0" err="1"/>
              <a:t>CLICdet</a:t>
            </a:r>
            <a:r>
              <a:rPr lang="en-US" sz="1600" dirty="0"/>
              <a:t>”)</a:t>
            </a:r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2000" b="1" dirty="0"/>
              <a:t>References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GB" sz="1600" dirty="0"/>
              <a:t>The International Linear Collider Technical Design Report - Volume 4: Detectors, 2013</a:t>
            </a:r>
          </a:p>
          <a:p>
            <a:pPr lvl="2"/>
            <a:r>
              <a:rPr lang="en-GB" sz="1400" dirty="0">
                <a:hlinkClick r:id="rId2"/>
              </a:rPr>
              <a:t>https://arxiv.org/abs/1306.6329</a:t>
            </a:r>
            <a:endParaRPr lang="en-GB" sz="1400" dirty="0"/>
          </a:p>
          <a:p>
            <a:pPr marL="685800" lvl="1" indent="-342900">
              <a:buFont typeface="+mj-lt"/>
              <a:buAutoNum type="arabicPeriod"/>
            </a:pPr>
            <a:r>
              <a:rPr lang="en-GB" sz="1600" dirty="0"/>
              <a:t>The International Large Detector (ILD) IDR (ILD Design Report), 2019</a:t>
            </a:r>
          </a:p>
          <a:p>
            <a:pPr lvl="2"/>
            <a:r>
              <a:rPr lang="en-US" sz="1400" dirty="0"/>
              <a:t>Only </a:t>
            </a:r>
            <a:r>
              <a:rPr lang="en-US" sz="1400" b="1" dirty="0"/>
              <a:t>draft version </a:t>
            </a:r>
            <a:r>
              <a:rPr lang="en-US" sz="1400" dirty="0"/>
              <a:t>available till now, to be reviewed within the ILD collaboration</a:t>
            </a:r>
          </a:p>
          <a:p>
            <a:pPr lvl="2"/>
            <a:r>
              <a:rPr lang="en-GB" sz="1400" dirty="0">
                <a:hlinkClick r:id="rId3"/>
              </a:rPr>
              <a:t>https://confluence.desy.de/display/ILD/The+ILD+Design+Report%2C+IDR</a:t>
            </a:r>
            <a:endParaRPr lang="en-GB" sz="1400" dirty="0"/>
          </a:p>
          <a:p>
            <a:pPr marL="685800" lvl="1" indent="-342900">
              <a:buFont typeface="+mj-lt"/>
              <a:buAutoNum type="arabicPeriod"/>
            </a:pPr>
            <a:r>
              <a:rPr lang="en-GB" sz="1600" dirty="0"/>
              <a:t>Cost estimate for </a:t>
            </a:r>
            <a:r>
              <a:rPr lang="en-GB" sz="1600" dirty="0" err="1"/>
              <a:t>CLICdet</a:t>
            </a:r>
            <a:r>
              <a:rPr lang="en-GB" sz="1600" dirty="0"/>
              <a:t>, 2018</a:t>
            </a:r>
          </a:p>
          <a:p>
            <a:pPr lvl="2"/>
            <a:r>
              <a:rPr lang="en-GB" sz="1400" dirty="0">
                <a:hlinkClick r:id="rId4"/>
              </a:rPr>
              <a:t>https://edms.cern.ch/document/2027873</a:t>
            </a:r>
            <a:endParaRPr lang="en-GB" sz="1400" dirty="0"/>
          </a:p>
          <a:p>
            <a:pPr marL="685800" lvl="1" indent="-342900">
              <a:buFont typeface="+mj-lt"/>
              <a:buAutoNum type="arabicPeriod"/>
            </a:pPr>
            <a:r>
              <a:rPr lang="en-US" sz="1600" dirty="0"/>
              <a:t>CEPC Conceptual Design Report, 2018</a:t>
            </a:r>
          </a:p>
          <a:p>
            <a:pPr lvl="2"/>
            <a:r>
              <a:rPr lang="en-US" sz="1400" dirty="0">
                <a:hlinkClick r:id="rId5"/>
              </a:rPr>
              <a:t>http://cepc.ihep.ac.cn/CEPC_CDR_Vol2_Physics-Detector.pdf</a:t>
            </a:r>
            <a:endParaRPr lang="en-US" sz="1400" dirty="0"/>
          </a:p>
          <a:p>
            <a:pPr lvl="2"/>
            <a:endParaRPr lang="en-GB" sz="14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2019/11/20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Cost of HCAL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B4BF-7720-4B02-B910-75DFC3EC1F7E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8D808A8-9755-4E61-A4CD-9A3AD6C53D1A}"/>
              </a:ext>
            </a:extLst>
          </p:cNvPr>
          <p:cNvSpPr/>
          <p:nvPr/>
        </p:nvSpPr>
        <p:spPr>
          <a:xfrm>
            <a:off x="0" y="908720"/>
            <a:ext cx="9144000" cy="1080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401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67544" y="188640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00FF"/>
                </a:solidFill>
              </a:rPr>
              <a:t>Schematic of CEPC Detector</a:t>
            </a:r>
            <a:endParaRPr lang="zh-CN" altLang="en-US" sz="3200" b="1" dirty="0">
              <a:solidFill>
                <a:srgbClr val="0000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908720"/>
            <a:ext cx="9144000" cy="1080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284FCB0-7BFE-41E3-B940-3C4903EF3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264" y="1531814"/>
            <a:ext cx="6991487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2F74DB-0EB2-46B5-B668-3657B8454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2019/11/20</a:t>
            </a:r>
            <a:endParaRPr lang="zh-CN" altLang="en-US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C775225D-10AA-4111-8C55-F6AEA3D04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Cost of HCAL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27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38199</TotalTime>
  <Words>1252</Words>
  <Application>Microsoft Office PowerPoint</Application>
  <PresentationFormat>全屏显示(4:3)</PresentationFormat>
  <Paragraphs>264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等线</vt:lpstr>
      <vt:lpstr>Arial</vt:lpstr>
      <vt:lpstr>Calibri</vt:lpstr>
      <vt:lpstr>Symbol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Notes and references</vt:lpstr>
      <vt:lpstr>PowerPoint 演示文稿</vt:lpstr>
      <vt:lpstr>PowerPoint 演示文稿</vt:lpstr>
      <vt:lpstr>PowerPoint 演示文稿</vt:lpstr>
      <vt:lpstr>PowerPoint 演示文稿</vt:lpstr>
      <vt:lpstr>AHCAL: geometry and #channels</vt:lpstr>
      <vt:lpstr>AHCAL cost reduction: further R&amp;D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 Calorimeter</dc:title>
  <dc:creator>emc</dc:creator>
  <cp:lastModifiedBy>Haijun Yang</cp:lastModifiedBy>
  <cp:revision>964</cp:revision>
  <dcterms:created xsi:type="dcterms:W3CDTF">2017-04-16T06:12:03Z</dcterms:created>
  <dcterms:modified xsi:type="dcterms:W3CDTF">2019-11-20T00:59:45Z</dcterms:modified>
</cp:coreProperties>
</file>