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17"/>
  </p:notesMasterIdLst>
  <p:handoutMasterIdLst>
    <p:handoutMasterId r:id="rId18"/>
  </p:handoutMasterIdLst>
  <p:sldIdLst>
    <p:sldId id="408" r:id="rId2"/>
    <p:sldId id="415" r:id="rId3"/>
    <p:sldId id="429" r:id="rId4"/>
    <p:sldId id="443" r:id="rId5"/>
    <p:sldId id="445" r:id="rId6"/>
    <p:sldId id="444" r:id="rId7"/>
    <p:sldId id="446" r:id="rId8"/>
    <p:sldId id="447" r:id="rId9"/>
    <p:sldId id="463" r:id="rId10"/>
    <p:sldId id="464" r:id="rId11"/>
    <p:sldId id="462" r:id="rId12"/>
    <p:sldId id="465" r:id="rId13"/>
    <p:sldId id="467" r:id="rId14"/>
    <p:sldId id="466" r:id="rId15"/>
    <p:sldId id="437" r:id="rId16"/>
  </p:sldIdLst>
  <p:sldSz cx="9144000" cy="6858000" type="letter"/>
  <p:notesSz cx="7102475" cy="10234613"/>
  <p:custDataLst>
    <p:tags r:id="rId19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3C60"/>
    <a:srgbClr val="FFFF00"/>
    <a:srgbClr val="6C6CDC"/>
    <a:srgbClr val="FF0000"/>
    <a:srgbClr val="7B96E1"/>
    <a:srgbClr val="FF9900"/>
    <a:srgbClr val="CC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1" autoAdjust="0"/>
    <p:restoredTop sz="97356" autoAdjust="0"/>
  </p:normalViewPr>
  <p:slideViewPr>
    <p:cSldViewPr snapToGrid="0">
      <p:cViewPr varScale="1">
        <p:scale>
          <a:sx n="60" d="100"/>
          <a:sy n="60" d="100"/>
        </p:scale>
        <p:origin x="579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1882" y="-58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57750"/>
            <a:ext cx="52133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638300" y="381000"/>
            <a:ext cx="63627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 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Riunione CSN1, Roma, Gennaio 2012</a:t>
            </a:r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524000" cy="1219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1535013" y="381000"/>
            <a:ext cx="6411951" cy="685800"/>
          </a:xfrm>
        </p:spPr>
        <p:txBody>
          <a:bodyPr/>
          <a:lstStyle/>
          <a:p>
            <a:pPr eaLnBrk="1" hangingPunct="1"/>
            <a:r>
              <a:rPr lang="it-IT" sz="3200" dirty="0" smtClean="0"/>
              <a:t>Dual readout calorimeter for CepC </a:t>
            </a:r>
            <a:endParaRPr lang="en-US" sz="3200" dirty="0" smtClean="0"/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764398" y="3315824"/>
            <a:ext cx="7328041" cy="2572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Basic geometry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Options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Cost evaluation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costs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cost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R&amp;D for cost consolidation</a:t>
            </a:r>
            <a:endParaRPr lang="it-IT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err="1" smtClean="0">
                <a:solidFill>
                  <a:schemeClr val="bg1"/>
                </a:solidFill>
              </a:rPr>
              <a:t>CepC</a:t>
            </a:r>
            <a:r>
              <a:rPr lang="en-US" sz="1400" dirty="0" smtClean="0">
                <a:solidFill>
                  <a:schemeClr val="bg1"/>
                </a:solidFill>
              </a:rPr>
              <a:t> Int. Workshop, Beijing, Nov. 2019</a:t>
            </a:r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F. Bedeschi, INFN-Pisa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 smtClean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4876800" y="1343025"/>
            <a:ext cx="4166839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2400" u="sng" dirty="0" smtClean="0"/>
              <a:t>Franco Bedeschi.</a:t>
            </a: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CepC International Workshop,</a:t>
            </a:r>
            <a:endParaRPr lang="it-IT" sz="2400" dirty="0">
              <a:solidFill>
                <a:srgbClr val="CCFFFF"/>
              </a:solidFill>
            </a:endParaRP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Beijing, November 2019</a:t>
            </a:r>
            <a:endParaRPr lang="it-IT" sz="2400" dirty="0">
              <a:solidFill>
                <a:srgbClr val="CCFFFF"/>
              </a:solidFill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1808399" y="2468026"/>
            <a:ext cx="24048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4000" u="sng" dirty="0" smtClean="0">
                <a:solidFill>
                  <a:srgbClr val="FF0000"/>
                </a:solidFill>
              </a:rPr>
              <a:t>OUTLINE</a:t>
            </a:r>
            <a:endParaRPr lang="it-IT" sz="4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- </a:t>
            </a:r>
            <a:r>
              <a:rPr lang="en-US" dirty="0" err="1" smtClean="0"/>
              <a:t>SiREAD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7387"/>
            <a:ext cx="7772400" cy="4114800"/>
          </a:xfrm>
        </p:spPr>
        <p:txBody>
          <a:bodyPr/>
          <a:lstStyle/>
          <a:p>
            <a:r>
              <a:rPr lang="en-US" dirty="0" err="1" smtClean="0"/>
              <a:t>Nalu</a:t>
            </a:r>
            <a:r>
              <a:rPr lang="en-US" dirty="0" smtClean="0"/>
              <a:t> Scientific – </a:t>
            </a:r>
            <a:r>
              <a:rPr lang="en-US" dirty="0" err="1" smtClean="0"/>
              <a:t>SiREAD</a:t>
            </a:r>
            <a:r>
              <a:rPr lang="en-US" dirty="0" smtClean="0"/>
              <a:t> chip</a:t>
            </a:r>
          </a:p>
          <a:p>
            <a:pPr lvl="1"/>
            <a:r>
              <a:rPr lang="en-US" dirty="0" smtClean="0"/>
              <a:t>Next version 32 </a:t>
            </a:r>
            <a:r>
              <a:rPr lang="en-US" dirty="0" smtClean="0">
                <a:sym typeface="Wingdings" panose="05000000000000000000" pitchFamily="2" charset="2"/>
              </a:rPr>
              <a:t> 64 </a:t>
            </a:r>
            <a:r>
              <a:rPr lang="en-US" dirty="0" err="1" smtClean="0">
                <a:sym typeface="Wingdings" panose="05000000000000000000" pitchFamily="2" charset="2"/>
              </a:rPr>
              <a:t>ch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529" y="1881887"/>
            <a:ext cx="5112165" cy="3353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57" y="2384652"/>
            <a:ext cx="5770543" cy="41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11" y="2641275"/>
            <a:ext cx="3558708" cy="36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5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assumptions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63" y="1355097"/>
            <a:ext cx="8955741" cy="4114800"/>
          </a:xfrm>
        </p:spPr>
        <p:txBody>
          <a:bodyPr/>
          <a:lstStyle/>
          <a:p>
            <a:r>
              <a:rPr lang="en-US" dirty="0" smtClean="0"/>
              <a:t>Metal tubes (Source ALIBABA):</a:t>
            </a:r>
          </a:p>
          <a:p>
            <a:pPr lvl="1"/>
            <a:r>
              <a:rPr lang="en-US" dirty="0" smtClean="0"/>
              <a:t>Iron:       2,000 €/ton		[</a:t>
            </a:r>
            <a:r>
              <a:rPr lang="en-US" dirty="0" smtClean="0">
                <a:solidFill>
                  <a:srgbClr val="D23C60"/>
                </a:solidFill>
              </a:rPr>
              <a:t>1.1 </a:t>
            </a:r>
            <a:r>
              <a:rPr lang="en-US" dirty="0" err="1" smtClean="0">
                <a:solidFill>
                  <a:srgbClr val="D23C60"/>
                </a:solidFill>
              </a:rPr>
              <a:t>kton</a:t>
            </a:r>
            <a:r>
              <a:rPr lang="en-US" dirty="0" smtClean="0"/>
              <a:t>]	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   2.1 M</a:t>
            </a:r>
            <a:r>
              <a:rPr lang="en-US" b="1" dirty="0" smtClean="0">
                <a:solidFill>
                  <a:srgbClr val="92D050"/>
                </a:solidFill>
              </a:rPr>
              <a:t>€</a:t>
            </a:r>
          </a:p>
          <a:p>
            <a:pPr lvl="1"/>
            <a:r>
              <a:rPr lang="en-US" dirty="0" smtClean="0"/>
              <a:t>Copper:  6,000 </a:t>
            </a:r>
            <a:r>
              <a:rPr lang="en-US" dirty="0"/>
              <a:t>€/</a:t>
            </a:r>
            <a:r>
              <a:rPr lang="en-US" dirty="0" smtClean="0"/>
              <a:t>ton		[</a:t>
            </a:r>
            <a:r>
              <a:rPr lang="en-US" dirty="0" smtClean="0">
                <a:solidFill>
                  <a:srgbClr val="D23C60"/>
                </a:solidFill>
              </a:rPr>
              <a:t>1.2 </a:t>
            </a:r>
            <a:r>
              <a:rPr lang="en-US" dirty="0" err="1" smtClean="0">
                <a:solidFill>
                  <a:srgbClr val="D23C60"/>
                </a:solidFill>
              </a:rPr>
              <a:t>kton</a:t>
            </a:r>
            <a:r>
              <a:rPr lang="en-US" dirty="0" smtClean="0"/>
              <a:t>]	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  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 7.3 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M</a:t>
            </a:r>
            <a:r>
              <a:rPr lang="en-US" b="1" dirty="0" smtClean="0">
                <a:solidFill>
                  <a:srgbClr val="92D050"/>
                </a:solidFill>
              </a:rPr>
              <a:t>€</a:t>
            </a:r>
            <a:endParaRPr lang="en-US" dirty="0" smtClean="0"/>
          </a:p>
          <a:p>
            <a:r>
              <a:rPr lang="en-US" dirty="0" smtClean="0"/>
              <a:t>Fibers:</a:t>
            </a:r>
          </a:p>
          <a:p>
            <a:pPr lvl="1"/>
            <a:r>
              <a:rPr lang="en-US" dirty="0" smtClean="0"/>
              <a:t>Scintillating:	250 </a:t>
            </a:r>
            <a:r>
              <a:rPr lang="en-US" dirty="0"/>
              <a:t>€</a:t>
            </a:r>
            <a:r>
              <a:rPr lang="en-US" dirty="0" smtClean="0"/>
              <a:t>/km	[</a:t>
            </a:r>
            <a:r>
              <a:rPr lang="en-US" dirty="0" smtClean="0">
                <a:solidFill>
                  <a:srgbClr val="D23C60"/>
                </a:solidFill>
              </a:rPr>
              <a:t>83,500 km</a:t>
            </a:r>
            <a:r>
              <a:rPr lang="en-US" dirty="0" smtClean="0"/>
              <a:t>] 	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  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20.9 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M</a:t>
            </a:r>
            <a:r>
              <a:rPr lang="en-US" b="1" dirty="0" smtClean="0">
                <a:solidFill>
                  <a:srgbClr val="92D050"/>
                </a:solidFill>
              </a:rPr>
              <a:t>€</a:t>
            </a:r>
            <a:r>
              <a:rPr lang="en-US" dirty="0" smtClean="0"/>
              <a:t>	</a:t>
            </a:r>
          </a:p>
          <a:p>
            <a:pPr lvl="1"/>
            <a:r>
              <a:rPr lang="en-US" dirty="0"/>
              <a:t>Clear:		100 €</a:t>
            </a:r>
            <a:r>
              <a:rPr lang="en-US" dirty="0" smtClean="0"/>
              <a:t>/km	[</a:t>
            </a:r>
            <a:r>
              <a:rPr lang="en-US" dirty="0" smtClean="0">
                <a:solidFill>
                  <a:srgbClr val="D23C60"/>
                </a:solidFill>
              </a:rPr>
              <a:t>83,500 km</a:t>
            </a:r>
            <a:r>
              <a:rPr lang="en-US" dirty="0" smtClean="0"/>
              <a:t>]	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   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 8.3 M</a:t>
            </a:r>
            <a:r>
              <a:rPr lang="en-US" b="1" dirty="0" smtClean="0">
                <a:solidFill>
                  <a:srgbClr val="92D050"/>
                </a:solidFill>
              </a:rPr>
              <a:t>€</a:t>
            </a:r>
            <a:endParaRPr lang="en-US" dirty="0" smtClean="0"/>
          </a:p>
          <a:p>
            <a:r>
              <a:rPr lang="en-US" dirty="0" err="1" smtClean="0"/>
              <a:t>SiPM</a:t>
            </a:r>
            <a:r>
              <a:rPr lang="en-US" dirty="0" smtClean="0"/>
              <a:t> (1 mm): 0.30 € each (goal) </a:t>
            </a:r>
            <a:r>
              <a:rPr lang="en-US" dirty="0" smtClean="0">
                <a:sym typeface="Wingdings" panose="05000000000000000000" pitchFamily="2" charset="2"/>
              </a:rPr>
              <a:t> 0.1</a:t>
            </a:r>
            <a:r>
              <a:rPr lang="en-US" dirty="0"/>
              <a:t> € each </a:t>
            </a:r>
            <a:r>
              <a:rPr lang="en-US" dirty="0" smtClean="0"/>
              <a:t>(maybe)</a:t>
            </a:r>
          </a:p>
          <a:p>
            <a:pPr lvl="1"/>
            <a:r>
              <a:rPr lang="en-US" dirty="0" smtClean="0"/>
              <a:t>Opt 1: full readout		[</a:t>
            </a:r>
            <a:r>
              <a:rPr lang="en-US" dirty="0" smtClean="0">
                <a:solidFill>
                  <a:srgbClr val="D23C60"/>
                </a:solidFill>
              </a:rPr>
              <a:t>131 M</a:t>
            </a:r>
            <a:r>
              <a:rPr lang="en-US" dirty="0" smtClean="0"/>
              <a:t>]	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   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39.2 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M</a:t>
            </a:r>
            <a:r>
              <a:rPr lang="en-US" b="1" dirty="0">
                <a:solidFill>
                  <a:srgbClr val="92D050"/>
                </a:solidFill>
              </a:rPr>
              <a:t>€</a:t>
            </a:r>
            <a:endParaRPr lang="en-US" dirty="0" smtClean="0"/>
          </a:p>
          <a:p>
            <a:pPr lvl="1"/>
            <a:r>
              <a:rPr lang="en-US" dirty="0" smtClean="0"/>
              <a:t>Opt 2: optical concentrator	[  </a:t>
            </a:r>
            <a:r>
              <a:rPr lang="en-US" dirty="0" smtClean="0">
                <a:solidFill>
                  <a:srgbClr val="D23C60"/>
                </a:solidFill>
              </a:rPr>
              <a:t>73 M</a:t>
            </a:r>
            <a:r>
              <a:rPr lang="en-US" dirty="0" smtClean="0"/>
              <a:t>]	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   </a:t>
            </a:r>
            <a:r>
              <a:rPr lang="en-US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22.1 </a:t>
            </a:r>
            <a:r>
              <a:rPr lang="en-US" b="1" dirty="0">
                <a:solidFill>
                  <a:srgbClr val="92D050"/>
                </a:solidFill>
                <a:sym typeface="Wingdings" panose="05000000000000000000" pitchFamily="2" charset="2"/>
              </a:rPr>
              <a:t>M</a:t>
            </a:r>
            <a:r>
              <a:rPr lang="en-US" b="1" dirty="0">
                <a:solidFill>
                  <a:srgbClr val="92D050"/>
                </a:solidFill>
              </a:rPr>
              <a:t>€</a:t>
            </a:r>
            <a:endParaRPr lang="en-US" dirty="0" smtClean="0"/>
          </a:p>
          <a:p>
            <a:r>
              <a:rPr lang="en-US" dirty="0" smtClean="0"/>
              <a:t>Readout:</a:t>
            </a:r>
            <a:r>
              <a:rPr lang="it-IT" dirty="0"/>
              <a:t> </a:t>
            </a:r>
            <a:r>
              <a:rPr lang="it-IT" dirty="0" smtClean="0"/>
              <a:t>1.5 </a:t>
            </a:r>
            <a:r>
              <a:rPr lang="en-US" dirty="0"/>
              <a:t>€</a:t>
            </a:r>
            <a:r>
              <a:rPr lang="en-US" dirty="0" smtClean="0"/>
              <a:t>/channel (goal)	</a:t>
            </a:r>
            <a:r>
              <a:rPr lang="en-US" sz="2400" dirty="0" smtClean="0"/>
              <a:t>[  </a:t>
            </a:r>
            <a:r>
              <a:rPr lang="en-US" sz="2400" dirty="0" smtClean="0">
                <a:solidFill>
                  <a:srgbClr val="D23C60"/>
                </a:solidFill>
              </a:rPr>
              <a:t>16 M</a:t>
            </a:r>
            <a:r>
              <a:rPr lang="en-US" sz="2400" dirty="0" smtClean="0"/>
              <a:t>]	</a:t>
            </a:r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   </a:t>
            </a:r>
            <a:r>
              <a:rPr lang="en-US" sz="24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25.5 </a:t>
            </a:r>
            <a:r>
              <a:rPr lang="en-US" sz="2400" b="1" dirty="0">
                <a:solidFill>
                  <a:srgbClr val="92D050"/>
                </a:solidFill>
                <a:sym typeface="Wingdings" panose="05000000000000000000" pitchFamily="2" charset="2"/>
              </a:rPr>
              <a:t>M</a:t>
            </a:r>
            <a:r>
              <a:rPr lang="en-US" sz="2400" b="1" dirty="0" smtClean="0">
                <a:solidFill>
                  <a:srgbClr val="92D050"/>
                </a:solidFill>
              </a:rPr>
              <a:t>€</a:t>
            </a:r>
          </a:p>
          <a:p>
            <a:pPr lvl="1"/>
            <a:r>
              <a:rPr lang="en-US" sz="2000" dirty="0" smtClean="0"/>
              <a:t>Could bring down to </a:t>
            </a:r>
            <a:r>
              <a:rPr lang="en-US" sz="2000" dirty="0"/>
              <a:t>13-15 M€ 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7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summary baseline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29" y="1271905"/>
            <a:ext cx="7772400" cy="4114800"/>
          </a:xfrm>
        </p:spPr>
        <p:txBody>
          <a:bodyPr/>
          <a:lstStyle/>
          <a:p>
            <a:r>
              <a:rPr lang="en-US" dirty="0" smtClean="0"/>
              <a:t>4 options related to absorber and # </a:t>
            </a:r>
            <a:r>
              <a:rPr lang="en-US" dirty="0" err="1" smtClean="0"/>
              <a:t>SiPM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SiPM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0.1 </a:t>
            </a:r>
            <a:r>
              <a:rPr lang="en-US" dirty="0"/>
              <a:t>€ </a:t>
            </a:r>
            <a:r>
              <a:rPr lang="en-US" dirty="0" smtClean="0"/>
              <a:t>each, Readout total 15 M</a:t>
            </a:r>
            <a:r>
              <a:rPr lang="en-US" dirty="0"/>
              <a:t> </a:t>
            </a:r>
            <a:r>
              <a:rPr lang="en-US" dirty="0" smtClean="0"/>
              <a:t>€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61" y="1760698"/>
            <a:ext cx="7287768" cy="2116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93" y="4330782"/>
            <a:ext cx="7297136" cy="211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9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6550" y="234696"/>
            <a:ext cx="6362700" cy="685800"/>
          </a:xfrm>
        </p:spPr>
        <p:txBody>
          <a:bodyPr/>
          <a:lstStyle/>
          <a:p>
            <a:r>
              <a:rPr lang="en-US" dirty="0" smtClean="0"/>
              <a:t>Scaling granularity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26" y="1299337"/>
            <a:ext cx="7772400" cy="4114800"/>
          </a:xfrm>
        </p:spPr>
        <p:txBody>
          <a:bodyPr/>
          <a:lstStyle/>
          <a:p>
            <a:r>
              <a:rPr lang="en-US" dirty="0" smtClean="0"/>
              <a:t>Scale by tube diameter (1.5 </a:t>
            </a:r>
            <a:r>
              <a:rPr lang="en-US" dirty="0" smtClean="0">
                <a:sym typeface="Wingdings" panose="05000000000000000000" pitchFamily="2" charset="2"/>
              </a:rPr>
              <a:t> 2.5 mm)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All costs but material scale as 1/d^2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30285" y="2315692"/>
            <a:ext cx="6441178" cy="3474267"/>
            <a:chOff x="2182812" y="2283972"/>
            <a:chExt cx="6572631" cy="39580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2812" y="2283972"/>
              <a:ext cx="6572631" cy="3958067"/>
            </a:xfrm>
            <a:prstGeom prst="rect">
              <a:avLst/>
            </a:prstGeom>
          </p:spPr>
        </p:pic>
        <p:sp>
          <p:nvSpPr>
            <p:cNvPr id="8" name="Left Brace 7"/>
            <p:cNvSpPr/>
            <p:nvPr/>
          </p:nvSpPr>
          <p:spPr bwMode="auto">
            <a:xfrm>
              <a:off x="4785626" y="2826133"/>
              <a:ext cx="148396" cy="832104"/>
            </a:xfrm>
            <a:prstGeom prst="lef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Left Brace 8"/>
            <p:cNvSpPr/>
            <p:nvPr/>
          </p:nvSpPr>
          <p:spPr bwMode="auto">
            <a:xfrm>
              <a:off x="4778386" y="3811716"/>
              <a:ext cx="155635" cy="460033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78017" y="2855767"/>
              <a:ext cx="1417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Baseline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87725" y="3706812"/>
              <a:ext cx="16979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Optimistic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9" y="3241971"/>
            <a:ext cx="4961487" cy="30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comments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1514"/>
            <a:ext cx="9165400" cy="5119751"/>
          </a:xfrm>
        </p:spPr>
        <p:txBody>
          <a:bodyPr/>
          <a:lstStyle/>
          <a:p>
            <a:r>
              <a:rPr lang="en-US" dirty="0" smtClean="0"/>
              <a:t>Total cost &lt; 100 M€</a:t>
            </a:r>
          </a:p>
          <a:p>
            <a:pPr lvl="1"/>
            <a:r>
              <a:rPr lang="en-US" dirty="0" smtClean="0"/>
              <a:t>Includes both </a:t>
            </a:r>
            <a:r>
              <a:rPr lang="en-US" dirty="0" err="1" smtClean="0"/>
              <a:t>Em</a:t>
            </a:r>
            <a:r>
              <a:rPr lang="en-US" dirty="0" smtClean="0"/>
              <a:t> and Had calorimeters</a:t>
            </a:r>
          </a:p>
          <a:p>
            <a:r>
              <a:rPr lang="en-US" dirty="0" smtClean="0"/>
              <a:t>Forward/backward made of iron reduce needs for yoke</a:t>
            </a:r>
          </a:p>
          <a:p>
            <a:r>
              <a:rPr lang="en-US" dirty="0" smtClean="0"/>
              <a:t>Critical items:</a:t>
            </a:r>
          </a:p>
          <a:p>
            <a:pPr lvl="1"/>
            <a:r>
              <a:rPr lang="en-US" dirty="0" err="1" smtClean="0"/>
              <a:t>SiPM</a:t>
            </a:r>
            <a:endParaRPr lang="en-US" dirty="0" smtClean="0"/>
          </a:p>
          <a:p>
            <a:pPr lvl="1"/>
            <a:r>
              <a:rPr lang="en-US" dirty="0" smtClean="0"/>
              <a:t>Readout electronics</a:t>
            </a:r>
          </a:p>
          <a:p>
            <a:pPr lvl="2"/>
            <a:r>
              <a:rPr lang="en-US" dirty="0" smtClean="0"/>
              <a:t>Needs much larger integration ~ 4096 </a:t>
            </a:r>
            <a:r>
              <a:rPr lang="en-US" dirty="0" err="1" smtClean="0"/>
              <a:t>ch</a:t>
            </a:r>
            <a:r>
              <a:rPr lang="en-US" dirty="0" smtClean="0"/>
              <a:t>/board</a:t>
            </a:r>
          </a:p>
          <a:p>
            <a:pPr lvl="2"/>
            <a:r>
              <a:rPr lang="en-US" dirty="0" smtClean="0"/>
              <a:t>Preliminary estimates indicate that total costs of 13-15 M€ could be possible i.e.  &lt; 1 €/</a:t>
            </a:r>
            <a:r>
              <a:rPr lang="en-US" dirty="0" err="1" smtClean="0"/>
              <a:t>ch</a:t>
            </a:r>
            <a:endParaRPr lang="en-US" dirty="0" smtClean="0"/>
          </a:p>
          <a:p>
            <a:r>
              <a:rPr lang="en-US" dirty="0" smtClean="0"/>
              <a:t>Additional savings possible on fibers due to large quantity</a:t>
            </a:r>
          </a:p>
          <a:p>
            <a:r>
              <a:rPr lang="en-US" dirty="0" smtClean="0"/>
              <a:t>Sampling fraction/EM resolution drives 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78" y="2693414"/>
            <a:ext cx="6306244" cy="339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955941">
            <a:off x="827906" y="3150471"/>
            <a:ext cx="729056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BACKUP</a:t>
            </a:r>
            <a:endParaRPr lang="en-US" sz="115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7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DR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899" y="1713155"/>
            <a:ext cx="3675285" cy="2037956"/>
          </a:xfrm>
        </p:spPr>
        <p:txBody>
          <a:bodyPr/>
          <a:lstStyle/>
          <a:p>
            <a:r>
              <a:rPr lang="en-US" dirty="0" smtClean="0"/>
              <a:t>Fiber size &amp; spacing</a:t>
            </a:r>
          </a:p>
          <a:p>
            <a:pPr lvl="1"/>
            <a:r>
              <a:rPr lang="en-US" dirty="0" smtClean="0"/>
              <a:t>1.0 mm fibers</a:t>
            </a:r>
          </a:p>
          <a:p>
            <a:pPr lvl="1"/>
            <a:r>
              <a:rPr lang="en-US" dirty="0" smtClean="0"/>
              <a:t>0.5 mm absorber</a:t>
            </a:r>
          </a:p>
          <a:p>
            <a:pPr lvl="2"/>
            <a:r>
              <a:rPr lang="en-US" dirty="0" smtClean="0"/>
              <a:t>1.5 mm pitch</a:t>
            </a:r>
            <a:endParaRPr lang="it-IT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331" y="6544235"/>
            <a:ext cx="4365625" cy="304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754" y="1326435"/>
            <a:ext cx="4830995" cy="45714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3699" y="3826396"/>
            <a:ext cx="3341916" cy="1866900"/>
            <a:chOff x="110330" y="3374572"/>
            <a:chExt cx="3341916" cy="18669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8416" t="12937" r="45703" b="13273"/>
            <a:stretch/>
          </p:blipFill>
          <p:spPr>
            <a:xfrm>
              <a:off x="110330" y="3374572"/>
              <a:ext cx="1861458" cy="1866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1273" t="12937" r="2237" b="13273"/>
            <a:stretch/>
          </p:blipFill>
          <p:spPr>
            <a:xfrm>
              <a:off x="1971788" y="3374572"/>
              <a:ext cx="1480458" cy="186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30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995" y="381000"/>
            <a:ext cx="6674005" cy="685800"/>
          </a:xfrm>
        </p:spPr>
        <p:txBody>
          <a:bodyPr/>
          <a:lstStyle/>
          <a:p>
            <a:r>
              <a:rPr lang="en-US" dirty="0" smtClean="0"/>
              <a:t>IDEA DR geometry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4750"/>
            <a:ext cx="3794760" cy="2174269"/>
          </a:xfrm>
        </p:spPr>
        <p:txBody>
          <a:bodyPr/>
          <a:lstStyle/>
          <a:p>
            <a:r>
              <a:rPr lang="en-US" dirty="0" smtClean="0"/>
              <a:t>2x75 </a:t>
            </a:r>
            <a:r>
              <a:rPr lang="en-US" dirty="0" smtClean="0">
                <a:latin typeface="Symbol" panose="05050102010706020507" pitchFamily="18" charset="2"/>
              </a:rPr>
              <a:t>q </a:t>
            </a:r>
            <a:r>
              <a:rPr lang="en-US" dirty="0" smtClean="0">
                <a:latin typeface="+mj-lt"/>
              </a:rPr>
              <a:t>slices</a:t>
            </a:r>
            <a:endParaRPr lang="en-US" dirty="0">
              <a:latin typeface="+mj-lt"/>
            </a:endParaRPr>
          </a:p>
          <a:p>
            <a:pPr lvl="1"/>
            <a:r>
              <a:rPr lang="en-US" dirty="0" smtClean="0"/>
              <a:t>Each split in 36 </a:t>
            </a:r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 towers</a:t>
            </a:r>
          </a:p>
          <a:p>
            <a:r>
              <a:rPr lang="en-US" dirty="0" err="1" smtClean="0">
                <a:latin typeface="Symbol" panose="05050102010706020507" pitchFamily="18" charset="2"/>
              </a:rPr>
              <a:t>Dq</a:t>
            </a:r>
            <a:r>
              <a:rPr lang="en-US" dirty="0" smtClean="0"/>
              <a:t> = 1.125º</a:t>
            </a:r>
          </a:p>
          <a:p>
            <a:r>
              <a:rPr lang="en-US" dirty="0" err="1" smtClean="0">
                <a:latin typeface="Symbol" panose="05050102010706020507" pitchFamily="18" charset="2"/>
              </a:rPr>
              <a:t>Df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10º</a:t>
            </a:r>
          </a:p>
          <a:p>
            <a:endParaRPr lang="en-US" dirty="0"/>
          </a:p>
          <a:p>
            <a:r>
              <a:rPr lang="en-US" dirty="0" smtClean="0"/>
              <a:t>Total number of fibers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130,729,608 ~ 131 M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466" r="2655"/>
          <a:stretch/>
        </p:blipFill>
        <p:spPr>
          <a:xfrm>
            <a:off x="3619545" y="1382747"/>
            <a:ext cx="5432796" cy="2680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462" r="9084"/>
          <a:stretch/>
        </p:blipFill>
        <p:spPr>
          <a:xfrm>
            <a:off x="4069080" y="4062984"/>
            <a:ext cx="4601753" cy="24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DR Geometry</a:t>
            </a:r>
            <a:endParaRPr lang="en-US" dirty="0"/>
          </a:p>
        </p:txBody>
      </p:sp>
      <p:sp>
        <p:nvSpPr>
          <p:cNvPr id="3" name="Content Placeholder 2" descr=" 3"/>
          <p:cNvSpPr>
            <a:spLocks noGrp="1"/>
          </p:cNvSpPr>
          <p:nvPr>
            <p:ph idx="1"/>
          </p:nvPr>
        </p:nvSpPr>
        <p:spPr>
          <a:xfrm>
            <a:off x="115239" y="1289765"/>
            <a:ext cx="4672661" cy="1343707"/>
          </a:xfrm>
        </p:spPr>
        <p:txBody>
          <a:bodyPr/>
          <a:lstStyle/>
          <a:p>
            <a:pPr lvl="0"/>
            <a:r>
              <a:rPr lang="en-US" sz="2400" dirty="0" smtClean="0">
                <a:latin typeface="Times New Roman" panose="02020603050405020304" pitchFamily="18" charset="0"/>
              </a:rPr>
              <a:t>Fibers have different lengths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</a:rPr>
              <a:t>~35% are 2m long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</a:rPr>
              <a:t>~38% are &lt; 1m long</a:t>
            </a:r>
          </a:p>
          <a:p>
            <a:pPr lvl="0"/>
            <a:r>
              <a:rPr lang="en-US" sz="2400" dirty="0" smtClean="0">
                <a:latin typeface="Times New Roman" panose="02020603050405020304" pitchFamily="18" charset="0"/>
              </a:rPr>
              <a:t>Total length 166,987 km ~167,000 km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4" name="Date Placeholder 3" descr="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FCC week, Amsterdam, April 2018</a:t>
            </a:r>
            <a:endParaRPr lang="en-US" dirty="0"/>
          </a:p>
        </p:txBody>
      </p:sp>
      <p:sp>
        <p:nvSpPr>
          <p:cNvPr id="5" name="Footer Placeholder 4" descr="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7" y="3319272"/>
            <a:ext cx="3593921" cy="3136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888" y="1752976"/>
            <a:ext cx="5352510" cy="424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64220" y="5799861"/>
            <a:ext cx="1589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Tower 75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DR fiber grouping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86840"/>
            <a:ext cx="9144000" cy="1959864"/>
          </a:xfrm>
        </p:spPr>
        <p:txBody>
          <a:bodyPr/>
          <a:lstStyle/>
          <a:p>
            <a:r>
              <a:rPr lang="en-US" dirty="0" smtClean="0"/>
              <a:t>Optimal grouping is 8 + 8 = 16 fibers  </a:t>
            </a:r>
            <a:r>
              <a:rPr lang="en-US" dirty="0" smtClean="0">
                <a:sym typeface="Wingdings" panose="05000000000000000000" pitchFamily="2" charset="2"/>
              </a:rPr>
              <a:t> 2 readout channels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Granularity is 6 mm x 6 mm</a:t>
            </a:r>
          </a:p>
          <a:p>
            <a:r>
              <a:rPr lang="en-US" dirty="0" smtClean="0"/>
              <a:t>Total readout channels: 131 M/8 = 16 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53490" y="3035808"/>
            <a:ext cx="5631942" cy="3517392"/>
            <a:chOff x="1224572" y="3516836"/>
            <a:chExt cx="4993817" cy="29224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4572" y="3516836"/>
              <a:ext cx="4993817" cy="292242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55694" y="4733365"/>
              <a:ext cx="1550894" cy="1541929"/>
            </a:xfrm>
            <a:prstGeom prst="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5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47330"/>
            <a:ext cx="6362700" cy="685800"/>
          </a:xfrm>
        </p:spPr>
        <p:txBody>
          <a:bodyPr/>
          <a:lstStyle/>
          <a:p>
            <a:r>
              <a:rPr lang="en-US" dirty="0" smtClean="0"/>
              <a:t>IDEA DR fiber grouping. Opt 1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38" y="1376473"/>
            <a:ext cx="8967592" cy="4114800"/>
          </a:xfrm>
        </p:spPr>
        <p:txBody>
          <a:bodyPr/>
          <a:lstStyle/>
          <a:p>
            <a:r>
              <a:rPr lang="en-US" dirty="0" smtClean="0"/>
              <a:t>8 </a:t>
            </a:r>
            <a:r>
              <a:rPr lang="en-US" dirty="0" err="1" smtClean="0"/>
              <a:t>SiPM</a:t>
            </a:r>
            <a:r>
              <a:rPr lang="en-US" dirty="0" smtClean="0"/>
              <a:t> are summed electronically</a:t>
            </a:r>
          </a:p>
          <a:p>
            <a:pPr lvl="1"/>
            <a:r>
              <a:rPr lang="en-US" dirty="0" smtClean="0"/>
              <a:t>Demonstrated with custom board</a:t>
            </a:r>
          </a:p>
          <a:p>
            <a:pPr lvl="1"/>
            <a:r>
              <a:rPr lang="en-US" dirty="0" smtClean="0"/>
              <a:t>Investigating use of dedicated chip: MUSIC (made for CTA)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270624" y="2806880"/>
            <a:ext cx="5617172" cy="3623675"/>
            <a:chOff x="5744410" y="4625851"/>
            <a:chExt cx="6743441" cy="4623454"/>
          </a:xfrm>
        </p:grpSpPr>
        <p:pic>
          <p:nvPicPr>
            <p:cNvPr id="9" name="Total.pdf" descr="Total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744410" y="4625851"/>
              <a:ext cx="5803398" cy="4623454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0" name="Group"/>
            <p:cNvGrpSpPr/>
            <p:nvPr/>
          </p:nvGrpSpPr>
          <p:grpSpPr>
            <a:xfrm>
              <a:off x="8363929" y="5660035"/>
              <a:ext cx="4123922" cy="1399912"/>
              <a:chOff x="-356952" y="12897"/>
              <a:chExt cx="4123920" cy="1399911"/>
            </a:xfrm>
          </p:grpSpPr>
          <p:sp>
            <p:nvSpPr>
              <p:cNvPr id="11" name="Multi-Photon spectrum preserved also with 9…"/>
              <p:cNvSpPr txBox="1"/>
              <p:nvPr/>
            </p:nvSpPr>
            <p:spPr>
              <a:xfrm>
                <a:off x="-256203" y="12897"/>
                <a:ext cx="4023171" cy="13999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2000"/>
                </a:pPr>
                <a:r>
                  <a:rPr dirty="0">
                    <a:solidFill>
                      <a:schemeClr val="tx1"/>
                    </a:solidFill>
                  </a:rPr>
                  <a:t>Multi-Photon spectrum preserved also with 9 </a:t>
                </a:r>
              </a:p>
              <a:p>
                <a:pPr>
                  <a:defRPr sz="2000"/>
                </a:pPr>
                <a:r>
                  <a:rPr dirty="0">
                    <a:solidFill>
                      <a:schemeClr val="tx1"/>
                    </a:solidFill>
                  </a:rPr>
                  <a:t>grouped </a:t>
                </a:r>
                <a:r>
                  <a:rPr dirty="0" err="1">
                    <a:solidFill>
                      <a:schemeClr val="tx1"/>
                    </a:solidFill>
                  </a:rPr>
                  <a:t>SiPM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"/>
              <p:cNvSpPr/>
              <p:nvPr/>
            </p:nvSpPr>
            <p:spPr>
              <a:xfrm>
                <a:off x="-356952" y="119991"/>
                <a:ext cx="3124541" cy="1279920"/>
              </a:xfrm>
              <a:prstGeom prst="roundRect">
                <a:avLst>
                  <a:gd name="adj" fmla="val 15280"/>
                </a:avLst>
              </a:prstGeom>
              <a:noFill/>
              <a:ln w="38100" cap="flat">
                <a:solidFill>
                  <a:srgbClr val="9411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19100">
                  <a:defRPr sz="2800">
                    <a:solidFill>
                      <a:srgbClr val="232323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37" y="1307593"/>
            <a:ext cx="5241229" cy="1105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52" y="2777621"/>
            <a:ext cx="6033418" cy="377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DR fiber grouping. Opt </a:t>
            </a:r>
            <a:r>
              <a:rPr lang="en-US" dirty="0" smtClean="0"/>
              <a:t>2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84" y="1278652"/>
            <a:ext cx="8509720" cy="4114800"/>
          </a:xfrm>
        </p:spPr>
        <p:txBody>
          <a:bodyPr/>
          <a:lstStyle/>
          <a:p>
            <a:r>
              <a:rPr lang="en-US" dirty="0" smtClean="0"/>
              <a:t>Try using fewer </a:t>
            </a:r>
            <a:r>
              <a:rPr lang="en-US" dirty="0" err="1" smtClean="0"/>
              <a:t>SiPM’s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Save ~57 M </a:t>
            </a:r>
            <a:r>
              <a:rPr lang="en-US" dirty="0" err="1" smtClean="0"/>
              <a:t>SiPM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Treat Cherenkov fibers electronically (low light levels) </a:t>
            </a:r>
          </a:p>
          <a:p>
            <a:pPr lvl="1"/>
            <a:r>
              <a:rPr lang="en-US" dirty="0" smtClean="0"/>
              <a:t>Merge Scintillator fibers optically with concentrator cookie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Bedeschi</a:t>
            </a:r>
            <a:r>
              <a:rPr lang="en-US" dirty="0" smtClean="0"/>
              <a:t>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Immagine 5" descr="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2740910"/>
            <a:ext cx="2537671" cy="25166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84" y="5363609"/>
            <a:ext cx="2834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Cherenkov fiber </a:t>
            </a:r>
            <a:r>
              <a:rPr lang="en-US" sz="2000" dirty="0" err="1" smtClean="0">
                <a:solidFill>
                  <a:schemeClr val="bg1"/>
                </a:solidFill>
              </a:rPr>
              <a:t>SiPM</a:t>
            </a:r>
            <a:r>
              <a:rPr lang="en-US" sz="2000" dirty="0" smtClean="0">
                <a:solidFill>
                  <a:schemeClr val="bg1"/>
                </a:solidFill>
              </a:rPr>
              <a:t> board with holes for Scintillating fibers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2" name="Immagine 7" descr="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424" y="3079262"/>
            <a:ext cx="3727638" cy="2284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4656" y="5446452"/>
            <a:ext cx="283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Current two layer readout to minimize optical x-talk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026032" y="2752829"/>
            <a:ext cx="1887202" cy="3626442"/>
            <a:chOff x="7026032" y="2752829"/>
            <a:chExt cx="1887202" cy="3626442"/>
          </a:xfrm>
        </p:grpSpPr>
        <p:sp>
          <p:nvSpPr>
            <p:cNvPr id="34" name="Rectangle 33"/>
            <p:cNvSpPr/>
            <p:nvPr/>
          </p:nvSpPr>
          <p:spPr bwMode="auto">
            <a:xfrm>
              <a:off x="7026032" y="2752829"/>
              <a:ext cx="1887202" cy="362644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189344" y="2836984"/>
              <a:ext cx="1596602" cy="3542287"/>
              <a:chOff x="1920579" y="1878786"/>
              <a:chExt cx="1993053" cy="4205022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 flipH="1" flipV="1">
                <a:off x="2161794" y="2944368"/>
                <a:ext cx="30162" cy="3139440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2634678" y="2944368"/>
                <a:ext cx="0" cy="3139440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H="1" flipV="1">
                <a:off x="3070224" y="2944368"/>
                <a:ext cx="9144" cy="3139440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3524058" y="2944368"/>
                <a:ext cx="15810" cy="3139440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H="1" flipV="1">
                <a:off x="2390076" y="3779520"/>
                <a:ext cx="9144" cy="2304288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H="1" flipV="1">
                <a:off x="2832798" y="3779520"/>
                <a:ext cx="9144" cy="2304288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 flipV="1">
                <a:off x="3277488" y="3779520"/>
                <a:ext cx="9144" cy="2304288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 flipV="1">
                <a:off x="3722178" y="3779520"/>
                <a:ext cx="9144" cy="2304288"/>
              </a:xfrm>
              <a:prstGeom prst="line">
                <a:avLst/>
              </a:prstGeom>
              <a:noFill/>
              <a:ln w="762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Rectangle 22"/>
              <p:cNvSpPr/>
              <p:nvPr/>
            </p:nvSpPr>
            <p:spPr bwMode="auto">
              <a:xfrm>
                <a:off x="1947672" y="3465576"/>
                <a:ext cx="1965960" cy="31394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Chord 23"/>
              <p:cNvSpPr/>
              <p:nvPr/>
            </p:nvSpPr>
            <p:spPr bwMode="auto">
              <a:xfrm rot="6628412">
                <a:off x="1925006" y="2023005"/>
                <a:ext cx="1833871" cy="1842725"/>
              </a:xfrm>
              <a:prstGeom prst="chord">
                <a:avLst>
                  <a:gd name="adj1" fmla="val 3867675"/>
                  <a:gd name="adj2" fmla="val 15198642"/>
                </a:avLst>
              </a:prstGeom>
              <a:solidFill>
                <a:srgbClr val="6C6CDC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 bwMode="auto">
              <a:xfrm>
                <a:off x="2930652" y="2002536"/>
                <a:ext cx="618426" cy="1026321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>
                <a:off x="2654435" y="2101169"/>
                <a:ext cx="233479" cy="927688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2911350" y="2101169"/>
                <a:ext cx="158874" cy="907207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>
                <a:off x="2148720" y="2002536"/>
                <a:ext cx="749556" cy="100584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Rectangle 28"/>
              <p:cNvSpPr/>
              <p:nvPr/>
            </p:nvSpPr>
            <p:spPr bwMode="auto">
              <a:xfrm>
                <a:off x="2287398" y="3622548"/>
                <a:ext cx="182880" cy="14825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2741414" y="3631265"/>
                <a:ext cx="182880" cy="14825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3202083" y="3631265"/>
                <a:ext cx="182880" cy="14825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3643917" y="3631887"/>
                <a:ext cx="182880" cy="14825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2813373" y="1878786"/>
                <a:ext cx="182880" cy="14825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533400" marR="0" indent="-5334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SzTx/>
                  <a:buFont typeface="Wingdings" pitchFamily="2" charset="2"/>
                  <a:buNone/>
                  <a:tabLst/>
                </a:pPr>
                <a:endParaRPr kumimoji="0" lang="it-IT" sz="2800" b="0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cxnSp>
        <p:nvCxnSpPr>
          <p:cNvPr id="39" name="Straight Arrow Connector 38"/>
          <p:cNvCxnSpPr/>
          <p:nvPr/>
        </p:nvCxnSpPr>
        <p:spPr bwMode="auto">
          <a:xfrm>
            <a:off x="6314831" y="2633785"/>
            <a:ext cx="1019534" cy="515815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378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DR metal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48" y="1340036"/>
            <a:ext cx="7772400" cy="4114800"/>
          </a:xfrm>
        </p:spPr>
        <p:txBody>
          <a:bodyPr/>
          <a:lstStyle/>
          <a:p>
            <a:r>
              <a:rPr lang="en-US" sz="2400" dirty="0" smtClean="0"/>
              <a:t>Current options use capillary tube assembly</a:t>
            </a:r>
          </a:p>
          <a:p>
            <a:pPr lvl="1"/>
            <a:r>
              <a:rPr lang="en-US" sz="2000" dirty="0" smtClean="0"/>
              <a:t>Total weight – Iron:      </a:t>
            </a:r>
            <a:r>
              <a:rPr lang="en-US" sz="2000" dirty="0" smtClean="0"/>
              <a:t>1.1</a:t>
            </a:r>
            <a:r>
              <a:rPr lang="en-US" sz="2000" dirty="0" smtClean="0"/>
              <a:t> </a:t>
            </a:r>
            <a:r>
              <a:rPr lang="en-US" sz="2000" dirty="0" err="1" smtClean="0"/>
              <a:t>kton</a:t>
            </a:r>
            <a:endParaRPr lang="en-US" sz="2000" dirty="0" smtClean="0"/>
          </a:p>
          <a:p>
            <a:pPr lvl="1"/>
            <a:r>
              <a:rPr lang="en-US" sz="2000" dirty="0" smtClean="0"/>
              <a:t>Total weight – Copper: </a:t>
            </a:r>
            <a:r>
              <a:rPr lang="en-US" sz="2000" dirty="0" smtClean="0"/>
              <a:t>1.2</a:t>
            </a:r>
            <a:r>
              <a:rPr lang="en-US" sz="2000" dirty="0" smtClean="0"/>
              <a:t> </a:t>
            </a:r>
            <a:r>
              <a:rPr lang="en-US" sz="2000" dirty="0" err="1" smtClean="0"/>
              <a:t>kton</a:t>
            </a:r>
            <a:r>
              <a:rPr lang="en-US" sz="2000" dirty="0" smtClean="0"/>
              <a:t> </a:t>
            </a:r>
          </a:p>
          <a:p>
            <a:pPr lvl="1"/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CepC</a:t>
            </a:r>
            <a:r>
              <a:rPr lang="en-US" dirty="0" smtClean="0"/>
              <a:t>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633478" y="5928782"/>
                <a:ext cx="722185" cy="429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ra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478" y="5928782"/>
                <a:ext cx="722185" cy="429156"/>
              </a:xfrm>
              <a:prstGeom prst="rect">
                <a:avLst/>
              </a:prstGeom>
              <a:blipFill>
                <a:blip r:embed="rId4"/>
                <a:stretch>
                  <a:fillRect l="-8403" t="-1429" b="-2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9" y="2800492"/>
            <a:ext cx="3724133" cy="3724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663" y="1340035"/>
            <a:ext cx="2464325" cy="1839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512" y="3179885"/>
            <a:ext cx="3992310" cy="33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2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- </a:t>
            </a:r>
            <a:r>
              <a:rPr lang="en-US" dirty="0" err="1" smtClean="0"/>
              <a:t>Citiroc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9921"/>
            <a:ext cx="9047639" cy="4114800"/>
          </a:xfrm>
        </p:spPr>
        <p:txBody>
          <a:bodyPr/>
          <a:lstStyle/>
          <a:p>
            <a:r>
              <a:rPr lang="en-US" dirty="0" smtClean="0"/>
              <a:t>Some options already on the market</a:t>
            </a:r>
          </a:p>
          <a:p>
            <a:pPr lvl="1"/>
            <a:r>
              <a:rPr lang="en-US" dirty="0" smtClean="0"/>
              <a:t>CAEN FERS system based on </a:t>
            </a:r>
            <a:r>
              <a:rPr lang="en-US" dirty="0" err="1" smtClean="0"/>
              <a:t>Citiroc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64 </a:t>
            </a:r>
            <a:r>
              <a:rPr lang="en-US" dirty="0" err="1" smtClean="0">
                <a:sym typeface="Wingdings" panose="05000000000000000000" pitchFamily="2" charset="2"/>
              </a:rPr>
              <a:t>ch</a:t>
            </a:r>
            <a:r>
              <a:rPr lang="en-US" dirty="0" smtClean="0">
                <a:sym typeface="Wingdings" panose="05000000000000000000" pitchFamily="2" charset="2"/>
              </a:rPr>
              <a:t>/board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                                 16 boards/opt link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                                   4 opt link/concentrator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                                                                 4096 </a:t>
            </a:r>
            <a:r>
              <a:rPr lang="en-US" dirty="0" err="1" smtClean="0">
                <a:sym typeface="Wingdings" panose="05000000000000000000" pitchFamily="2" charset="2"/>
              </a:rPr>
              <a:t>ch</a:t>
            </a:r>
            <a:r>
              <a:rPr lang="en-US" dirty="0" smtClean="0">
                <a:sym typeface="Wingdings" panose="05000000000000000000" pitchFamily="2" charset="2"/>
              </a:rPr>
              <a:t>/concentrator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CepC Int. Workshop, Beijing, Nov.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Immagine 12">
            <a:extLst>
              <a:ext uri="{FF2B5EF4-FFF2-40B4-BE49-F238E27FC236}">
                <a16:creationId xmlns:a16="http://schemas.microsoft.com/office/drawing/2014/main" id="{041C2EE9-A331-854C-830E-C4186890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85" y="4553768"/>
            <a:ext cx="4405140" cy="1852392"/>
          </a:xfrm>
          <a:prstGeom prst="rect">
            <a:avLst/>
          </a:prstGeom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33B5743B-8451-7547-8B7D-1EF986868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31718" y="1140240"/>
            <a:ext cx="1755673" cy="4405141"/>
          </a:xfrm>
          <a:prstGeom prst="rect">
            <a:avLst/>
          </a:prstGeom>
        </p:spPr>
      </p:pic>
      <p:pic>
        <p:nvPicPr>
          <p:cNvPr id="9" name="Immagine 14">
            <a:extLst>
              <a:ext uri="{FF2B5EF4-FFF2-40B4-BE49-F238E27FC236}">
                <a16:creationId xmlns:a16="http://schemas.microsoft.com/office/drawing/2014/main" id="{E9A8F00F-FF34-CC4D-8F8F-7DED30C8D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78" y="3901287"/>
            <a:ext cx="4338402" cy="253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655</Words>
  <Application>Microsoft Office PowerPoint</Application>
  <PresentationFormat>Letter Paper (8.5x11 in)</PresentationFormat>
  <Paragraphs>142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 Math</vt:lpstr>
      <vt:lpstr>Gill Sans</vt:lpstr>
      <vt:lpstr>Helvetica</vt:lpstr>
      <vt:lpstr>Symbol</vt:lpstr>
      <vt:lpstr>Times</vt:lpstr>
      <vt:lpstr>Times New Roman</vt:lpstr>
      <vt:lpstr>Wingdings</vt:lpstr>
      <vt:lpstr>Lezioni_CERN_2003</vt:lpstr>
      <vt:lpstr>Dual readout calorimeter for CepC </vt:lpstr>
      <vt:lpstr>IDEA DR geometry</vt:lpstr>
      <vt:lpstr>IDEA DR geometry</vt:lpstr>
      <vt:lpstr>IDEA DR Geometry</vt:lpstr>
      <vt:lpstr>IDEA DR fiber grouping</vt:lpstr>
      <vt:lpstr>IDEA DR fiber grouping. Opt 1 </vt:lpstr>
      <vt:lpstr>IDEA DR fiber grouping. Opt 2 </vt:lpstr>
      <vt:lpstr>IDEA DR metal</vt:lpstr>
      <vt:lpstr>Readout - Citiroc</vt:lpstr>
      <vt:lpstr>Readout - SiREAD</vt:lpstr>
      <vt:lpstr>Cost assumptions</vt:lpstr>
      <vt:lpstr>Cost summary baseline</vt:lpstr>
      <vt:lpstr>Scaling granularity</vt:lpstr>
      <vt:lpstr>Final comments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2329</cp:revision>
  <cp:lastPrinted>2016-07-07T09:28:22Z</cp:lastPrinted>
  <dcterms:created xsi:type="dcterms:W3CDTF">1997-01-27T15:41:37Z</dcterms:created>
  <dcterms:modified xsi:type="dcterms:W3CDTF">2019-11-20T00:54:54Z</dcterms:modified>
</cp:coreProperties>
</file>