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5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  <p:sldMasterId id="2147483703" r:id="rId5"/>
    <p:sldMasterId id="2147483715" r:id="rId6"/>
  </p:sldMasterIdLst>
  <p:notesMasterIdLst>
    <p:notesMasterId r:id="rId43"/>
  </p:notesMasterIdLst>
  <p:sldIdLst>
    <p:sldId id="257" r:id="rId7"/>
    <p:sldId id="263" r:id="rId8"/>
    <p:sldId id="274" r:id="rId9"/>
    <p:sldId id="264" r:id="rId10"/>
    <p:sldId id="275" r:id="rId11"/>
    <p:sldId id="258" r:id="rId12"/>
    <p:sldId id="276" r:id="rId13"/>
    <p:sldId id="295" r:id="rId14"/>
    <p:sldId id="293" r:id="rId15"/>
    <p:sldId id="277" r:id="rId16"/>
    <p:sldId id="279" r:id="rId17"/>
    <p:sldId id="280" r:id="rId18"/>
    <p:sldId id="281" r:id="rId19"/>
    <p:sldId id="282" r:id="rId20"/>
    <p:sldId id="283" r:id="rId21"/>
    <p:sldId id="284" r:id="rId22"/>
    <p:sldId id="285" r:id="rId23"/>
    <p:sldId id="286" r:id="rId24"/>
    <p:sldId id="287" r:id="rId25"/>
    <p:sldId id="296" r:id="rId26"/>
    <p:sldId id="297" r:id="rId27"/>
    <p:sldId id="298" r:id="rId28"/>
    <p:sldId id="288" r:id="rId29"/>
    <p:sldId id="289" r:id="rId30"/>
    <p:sldId id="265" r:id="rId31"/>
    <p:sldId id="290" r:id="rId32"/>
    <p:sldId id="291" r:id="rId33"/>
    <p:sldId id="260" r:id="rId34"/>
    <p:sldId id="261" r:id="rId35"/>
    <p:sldId id="262" r:id="rId36"/>
    <p:sldId id="266" r:id="rId37"/>
    <p:sldId id="267" r:id="rId38"/>
    <p:sldId id="268" r:id="rId39"/>
    <p:sldId id="271" r:id="rId40"/>
    <p:sldId id="294" r:id="rId41"/>
    <p:sldId id="299" r:id="rId4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16" autoAdjust="0"/>
    <p:restoredTop sz="94660"/>
  </p:normalViewPr>
  <p:slideViewPr>
    <p:cSldViewPr snapToGrid="0">
      <p:cViewPr varScale="1">
        <p:scale>
          <a:sx n="72" d="100"/>
          <a:sy n="72" d="100"/>
        </p:scale>
        <p:origin x="328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tableStyles" Target="tableStyle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slide" Target="slides/slide35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oleObject" Target="file:///C:\frankz\FCC\parameters\FCC-ee\lumi-plot-FCCWeek2019-ilc-clic-cepc-fcc-ee.xlsx" TargetMode="External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2701405027209881"/>
          <c:y val="0.1334092510674629"/>
          <c:w val="0.80614681906511343"/>
          <c:h val="0.68038456445383222"/>
        </c:manualLayout>
      </c:layout>
      <c:scatterChart>
        <c:scatterStyle val="lineMarker"/>
        <c:varyColors val="0"/>
        <c:ser>
          <c:idx val="0"/>
          <c:order val="0"/>
          <c:tx>
            <c:v>FCC-ee CDR (2 IPs)</c:v>
          </c:tx>
          <c:spPr>
            <a:ln w="44450"/>
          </c:spPr>
          <c:marker>
            <c:symbol val="none"/>
          </c:marker>
          <c:dPt>
            <c:idx val="0"/>
            <c:marker>
              <c:symbol val="auto"/>
            </c:marker>
            <c:bubble3D val="0"/>
            <c:extLst>
              <c:ext xmlns:c16="http://schemas.microsoft.com/office/drawing/2014/chart" uri="{C3380CC4-5D6E-409C-BE32-E72D297353CC}">
                <c16:uniqueId val="{00000000-63DA-4892-8101-06B36358DA56}"/>
              </c:ext>
            </c:extLst>
          </c:dPt>
          <c:dPt>
            <c:idx val="2"/>
            <c:marker>
              <c:symbol val="auto"/>
            </c:marker>
            <c:bubble3D val="0"/>
            <c:extLst>
              <c:ext xmlns:c16="http://schemas.microsoft.com/office/drawing/2014/chart" uri="{C3380CC4-5D6E-409C-BE32-E72D297353CC}">
                <c16:uniqueId val="{00000001-63DA-4892-8101-06B36358DA56}"/>
              </c:ext>
            </c:extLst>
          </c:dPt>
          <c:dPt>
            <c:idx val="4"/>
            <c:marker>
              <c:symbol val="auto"/>
            </c:marker>
            <c:bubble3D val="0"/>
            <c:extLst>
              <c:ext xmlns:c16="http://schemas.microsoft.com/office/drawing/2014/chart" uri="{C3380CC4-5D6E-409C-BE32-E72D297353CC}">
                <c16:uniqueId val="{00000002-63DA-4892-8101-06B36358DA56}"/>
              </c:ext>
            </c:extLst>
          </c:dPt>
          <c:dPt>
            <c:idx val="6"/>
            <c:marker>
              <c:symbol val="auto"/>
            </c:marker>
            <c:bubble3D val="0"/>
            <c:extLst>
              <c:ext xmlns:c16="http://schemas.microsoft.com/office/drawing/2014/chart" uri="{C3380CC4-5D6E-409C-BE32-E72D297353CC}">
                <c16:uniqueId val="{00000003-63DA-4892-8101-06B36358DA56}"/>
              </c:ext>
            </c:extLst>
          </c:dPt>
          <c:dPt>
            <c:idx val="7"/>
            <c:marker>
              <c:symbol val="auto"/>
            </c:marker>
            <c:bubble3D val="0"/>
            <c:extLst>
              <c:ext xmlns:c16="http://schemas.microsoft.com/office/drawing/2014/chart" uri="{C3380CC4-5D6E-409C-BE32-E72D297353CC}">
                <c16:uniqueId val="{00000004-63DA-4892-8101-06B36358DA56}"/>
              </c:ext>
            </c:extLst>
          </c:dPt>
          <c:xVal>
            <c:numRef>
              <c:f>Sheet1!$A$3:$A$10</c:f>
              <c:numCache>
                <c:formatCode>General</c:formatCode>
                <c:ptCount val="8"/>
                <c:pt idx="0">
                  <c:v>90</c:v>
                </c:pt>
                <c:pt idx="1">
                  <c:v>125</c:v>
                </c:pt>
                <c:pt idx="2">
                  <c:v>160</c:v>
                </c:pt>
                <c:pt idx="3">
                  <c:v>200</c:v>
                </c:pt>
                <c:pt idx="4">
                  <c:v>240</c:v>
                </c:pt>
                <c:pt idx="5">
                  <c:v>250</c:v>
                </c:pt>
                <c:pt idx="6">
                  <c:v>350</c:v>
                </c:pt>
                <c:pt idx="7">
                  <c:v>365</c:v>
                </c:pt>
              </c:numCache>
            </c:numRef>
          </c:xVal>
          <c:yVal>
            <c:numRef>
              <c:f>Sheet1!$K$3:$K$11</c:f>
              <c:numCache>
                <c:formatCode>General</c:formatCode>
                <c:ptCount val="9"/>
                <c:pt idx="0">
                  <c:v>460</c:v>
                </c:pt>
                <c:pt idx="2">
                  <c:v>56</c:v>
                </c:pt>
                <c:pt idx="4">
                  <c:v>17</c:v>
                </c:pt>
                <c:pt idx="6">
                  <c:v>3.6</c:v>
                </c:pt>
                <c:pt idx="7">
                  <c:v>3.1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63DA-4892-8101-06B36358DA56}"/>
            </c:ext>
          </c:extLst>
        </c:ser>
        <c:ser>
          <c:idx val="7"/>
          <c:order val="1"/>
          <c:tx>
            <c:v>FCC-ee monochr. H (2 IPs)</c:v>
          </c:tx>
          <c:spPr>
            <a:ln>
              <a:solidFill>
                <a:srgbClr val="00B0F0"/>
              </a:solidFill>
            </a:ln>
          </c:spPr>
          <c:marker>
            <c:symbol val="diamond"/>
            <c:size val="8"/>
            <c:spPr>
              <a:solidFill>
                <a:srgbClr val="0070C0"/>
              </a:solidFill>
              <a:ln w="34925">
                <a:solidFill>
                  <a:srgbClr val="0070C0"/>
                </a:solidFill>
              </a:ln>
            </c:spPr>
          </c:marker>
          <c:dPt>
            <c:idx val="0"/>
            <c:marker>
              <c:spPr>
                <a:solidFill>
                  <a:srgbClr val="00B0F0"/>
                </a:solidFill>
                <a:ln w="34925">
                  <a:solidFill>
                    <a:srgbClr val="00B0F0"/>
                  </a:solidFill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6-63DA-4892-8101-06B36358DA56}"/>
              </c:ext>
            </c:extLst>
          </c:dPt>
          <c:xVal>
            <c:numRef>
              <c:f>Sheet1!$A$4:$A$5</c:f>
              <c:numCache>
                <c:formatCode>General</c:formatCode>
                <c:ptCount val="2"/>
                <c:pt idx="0">
                  <c:v>125</c:v>
                </c:pt>
                <c:pt idx="1">
                  <c:v>160</c:v>
                </c:pt>
              </c:numCache>
            </c:numRef>
          </c:xVal>
          <c:yVal>
            <c:numRef>
              <c:f>Sheet1!$M$4:$M$5</c:f>
              <c:numCache>
                <c:formatCode>General</c:formatCode>
                <c:ptCount val="2"/>
                <c:pt idx="0">
                  <c:v>57.4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7-63DA-4892-8101-06B36358DA5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29139600"/>
        <c:axId val="329139992"/>
      </c:scatterChart>
      <c:valAx>
        <c:axId val="329139600"/>
        <c:scaling>
          <c:logBase val="2"/>
          <c:orientation val="minMax"/>
          <c:max val="400"/>
          <c:min val="80"/>
        </c:scaling>
        <c:delete val="0"/>
        <c:axPos val="b"/>
        <c:numFmt formatCode="General" sourceLinked="1"/>
        <c:majorTickMark val="in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329139992"/>
        <c:crossesAt val="0.1"/>
        <c:crossBetween val="midCat"/>
      </c:valAx>
      <c:valAx>
        <c:axId val="329139992"/>
        <c:scaling>
          <c:logBase val="10"/>
          <c:orientation val="minMax"/>
          <c:min val="1"/>
        </c:scaling>
        <c:delete val="0"/>
        <c:axPos val="l"/>
        <c:majorGridlines>
          <c:spPr>
            <a:ln>
              <a:solidFill>
                <a:sysClr val="windowText" lastClr="000000"/>
              </a:solidFill>
            </a:ln>
          </c:spPr>
        </c:majorGridlines>
        <c:numFmt formatCode="General" sourceLinked="1"/>
        <c:majorTickMark val="in"/>
        <c:minorTickMark val="in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329139600"/>
        <c:crosses val="autoZero"/>
        <c:crossBetween val="midCat"/>
        <c:majorUnit val="10"/>
        <c:minorUnit val="10"/>
      </c:valAx>
      <c:spPr>
        <a:noFill/>
        <a:ln>
          <a:solidFill>
            <a:schemeClr val="tx1"/>
          </a:solidFill>
        </a:ln>
      </c:spPr>
    </c:plotArea>
    <c:plotVisOnly val="1"/>
    <c:dispBlanksAs val="span"/>
    <c:showDLblsOverMax val="0"/>
  </c:chart>
  <c:externalData r:id="rId2">
    <c:autoUpdate val="0"/>
  </c:externalData>
  <c:userShapes r:id="rId3"/>
</c:chartSpace>
</file>

<file path=ppt/drawings/_rels/drawing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image" Target="../media/image66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</cdr:x>
      <cdr:y>0</cdr:y>
    </cdr:from>
    <cdr:to>
      <cdr:x>0.35967</cdr:x>
      <cdr:y>0.10444</cdr:y>
    </cdr:to>
    <cdr:pic>
      <cdr:nvPicPr>
        <cdr:cNvPr id="2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0" y="0"/>
          <a:ext cx="2267909" cy="451143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0.40937</cdr:x>
      <cdr:y>0.89746</cdr:y>
    </cdr:from>
    <cdr:to>
      <cdr:x>0.69362</cdr:x>
      <cdr:y>0.98779</cdr:y>
    </cdr:to>
    <cdr:pic>
      <cdr:nvPicPr>
        <cdr:cNvPr id="3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2"/>
        <a:stretch xmlns:a="http://schemas.openxmlformats.org/drawingml/2006/main">
          <a:fillRect/>
        </a:stretch>
      </cdr:blipFill>
      <cdr:spPr>
        <a:xfrm xmlns:a="http://schemas.openxmlformats.org/drawingml/2006/main">
          <a:off x="2581275" y="3876675"/>
          <a:ext cx="1792379" cy="390178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0.18367</cdr:x>
      <cdr:y>0.20447</cdr:y>
    </cdr:from>
    <cdr:to>
      <cdr:x>0.18592</cdr:x>
      <cdr:y>0.81199</cdr:y>
    </cdr:to>
    <cdr:cxnSp macro="">
      <cdr:nvCxnSpPr>
        <cdr:cNvPr id="4" name="Straight Connector 3"/>
        <cdr:cNvCxnSpPr/>
      </cdr:nvCxnSpPr>
      <cdr:spPr>
        <a:xfrm xmlns:a="http://schemas.openxmlformats.org/drawingml/2006/main">
          <a:off x="1243013" y="828675"/>
          <a:ext cx="15194" cy="2462211"/>
        </a:xfrm>
        <a:prstGeom xmlns:a="http://schemas.openxmlformats.org/drawingml/2006/main" prst="line">
          <a:avLst/>
        </a:prstGeom>
        <a:ln xmlns:a="http://schemas.openxmlformats.org/drawingml/2006/main" w="12700">
          <a:solidFill>
            <a:srgbClr val="0070C0"/>
          </a:solidFill>
        </a:ln>
      </cdr:spPr>
      <cdr:style>
        <a:lnRef xmlns:a="http://schemas.openxmlformats.org/drawingml/2006/main" idx="2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0.16215</cdr:x>
      <cdr:y>0.24748</cdr:y>
    </cdr:from>
    <cdr:to>
      <cdr:x>0.29781</cdr:x>
      <cdr:y>0.36297</cdr:y>
    </cdr:to>
    <cdr:sp macro="" textlink="">
      <cdr:nvSpPr>
        <cdr:cNvPr id="5" name="TextBox 5"/>
        <cdr:cNvSpPr txBox="1"/>
      </cdr:nvSpPr>
      <cdr:spPr>
        <a:xfrm xmlns:a="http://schemas.openxmlformats.org/drawingml/2006/main">
          <a:off x="1097353" y="1003014"/>
          <a:ext cx="918081" cy="468077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marL="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200" b="1" dirty="0">
              <a:solidFill>
                <a:srgbClr val="0070C0"/>
              </a:solidFill>
            </a:rPr>
            <a:t>Z </a:t>
          </a:r>
        </a:p>
        <a:p xmlns:a="http://schemas.openxmlformats.org/drawingml/2006/main">
          <a:pPr algn="ctr"/>
          <a:r>
            <a:rPr lang="en-US" sz="1200" b="1" dirty="0">
              <a:solidFill>
                <a:srgbClr val="0070C0"/>
              </a:solidFill>
            </a:rPr>
            <a:t>91 GeV</a:t>
          </a:r>
          <a:endParaRPr lang="en-GB" sz="1200" b="1" dirty="0">
            <a:solidFill>
              <a:srgbClr val="0070C0"/>
            </a:solidFill>
          </a:endParaRPr>
        </a:p>
      </cdr:txBody>
    </cdr:sp>
  </cdr:relSizeAnchor>
  <cdr:relSizeAnchor xmlns:cdr="http://schemas.openxmlformats.org/drawingml/2006/chartDrawing">
    <cdr:from>
      <cdr:x>0.4722</cdr:x>
      <cdr:y>0.41363</cdr:y>
    </cdr:from>
    <cdr:to>
      <cdr:x>0.47221</cdr:x>
      <cdr:y>0.81552</cdr:y>
    </cdr:to>
    <cdr:cxnSp macro="">
      <cdr:nvCxnSpPr>
        <cdr:cNvPr id="6" name="Straight Connector 5"/>
        <cdr:cNvCxnSpPr/>
      </cdr:nvCxnSpPr>
      <cdr:spPr>
        <a:xfrm xmlns:a="http://schemas.openxmlformats.org/drawingml/2006/main">
          <a:off x="3195638" y="1676400"/>
          <a:ext cx="22" cy="1628793"/>
        </a:xfrm>
        <a:prstGeom xmlns:a="http://schemas.openxmlformats.org/drawingml/2006/main" prst="line">
          <a:avLst/>
        </a:prstGeom>
        <a:ln xmlns:a="http://schemas.openxmlformats.org/drawingml/2006/main" w="12700">
          <a:solidFill>
            <a:srgbClr val="0070C0"/>
          </a:solidFill>
        </a:ln>
      </cdr:spPr>
      <cdr:style>
        <a:lnRef xmlns:a="http://schemas.openxmlformats.org/drawingml/2006/main" idx="2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0.461</cdr:x>
      <cdr:y>0.45177</cdr:y>
    </cdr:from>
    <cdr:to>
      <cdr:x>0.58868</cdr:x>
      <cdr:y>0.56726</cdr:y>
    </cdr:to>
    <cdr:sp macro="" textlink="">
      <cdr:nvSpPr>
        <cdr:cNvPr id="7" name="TextBox 7"/>
        <cdr:cNvSpPr txBox="1"/>
      </cdr:nvSpPr>
      <cdr:spPr>
        <a:xfrm xmlns:a="http://schemas.openxmlformats.org/drawingml/2006/main">
          <a:off x="3119827" y="1830975"/>
          <a:ext cx="864076" cy="468077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marL="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200" b="1" dirty="0">
              <a:solidFill>
                <a:srgbClr val="0070C0"/>
              </a:solidFill>
            </a:rPr>
            <a:t>WW</a:t>
          </a:r>
        </a:p>
        <a:p xmlns:a="http://schemas.openxmlformats.org/drawingml/2006/main">
          <a:pPr algn="ctr"/>
          <a:r>
            <a:rPr lang="en-US" sz="1200" b="1" dirty="0">
              <a:solidFill>
                <a:srgbClr val="0070C0"/>
              </a:solidFill>
            </a:rPr>
            <a:t>160 GeV</a:t>
          </a:r>
          <a:endParaRPr lang="en-GB" sz="1200" b="1" dirty="0">
            <a:solidFill>
              <a:srgbClr val="0070C0"/>
            </a:solidFill>
          </a:endParaRPr>
        </a:p>
      </cdr:txBody>
    </cdr:sp>
  </cdr:relSizeAnchor>
  <cdr:relSizeAnchor xmlns:cdr="http://schemas.openxmlformats.org/drawingml/2006/chartDrawing">
    <cdr:from>
      <cdr:x>0.67488</cdr:x>
      <cdr:y>0.53349</cdr:y>
    </cdr:from>
    <cdr:to>
      <cdr:x>0.67769</cdr:x>
      <cdr:y>0.81316</cdr:y>
    </cdr:to>
    <cdr:cxnSp macro="">
      <cdr:nvCxnSpPr>
        <cdr:cNvPr id="8" name="Straight Connector 7"/>
        <cdr:cNvCxnSpPr/>
      </cdr:nvCxnSpPr>
      <cdr:spPr>
        <a:xfrm xmlns:a="http://schemas.openxmlformats.org/drawingml/2006/main">
          <a:off x="4567238" y="2162175"/>
          <a:ext cx="19026" cy="1133490"/>
        </a:xfrm>
        <a:prstGeom xmlns:a="http://schemas.openxmlformats.org/drawingml/2006/main" prst="line">
          <a:avLst/>
        </a:prstGeom>
        <a:ln xmlns:a="http://schemas.openxmlformats.org/drawingml/2006/main" w="12700">
          <a:solidFill>
            <a:srgbClr val="0070C0"/>
          </a:solidFill>
        </a:ln>
      </cdr:spPr>
      <cdr:style>
        <a:lnRef xmlns:a="http://schemas.openxmlformats.org/drawingml/2006/main" idx="2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0.65926</cdr:x>
      <cdr:y>0.41229</cdr:y>
    </cdr:from>
    <cdr:to>
      <cdr:x>0.78694</cdr:x>
      <cdr:y>0.52778</cdr:y>
    </cdr:to>
    <cdr:sp macro="" textlink="">
      <cdr:nvSpPr>
        <cdr:cNvPr id="9" name="TextBox 9"/>
        <cdr:cNvSpPr txBox="1"/>
      </cdr:nvSpPr>
      <cdr:spPr>
        <a:xfrm xmlns:a="http://schemas.openxmlformats.org/drawingml/2006/main">
          <a:off x="4461523" y="1670957"/>
          <a:ext cx="864076" cy="468077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marL="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200" b="1" dirty="0">
              <a:solidFill>
                <a:srgbClr val="0070C0"/>
              </a:solidFill>
            </a:rPr>
            <a:t>ZH</a:t>
          </a:r>
        </a:p>
        <a:p xmlns:a="http://schemas.openxmlformats.org/drawingml/2006/main">
          <a:pPr algn="ctr"/>
          <a:r>
            <a:rPr lang="en-US" sz="1200" b="1" dirty="0">
              <a:solidFill>
                <a:srgbClr val="0070C0"/>
              </a:solidFill>
            </a:rPr>
            <a:t>240 GeV</a:t>
          </a:r>
          <a:endParaRPr lang="en-GB" sz="1200" b="1" dirty="0">
            <a:solidFill>
              <a:srgbClr val="0070C0"/>
            </a:solidFill>
          </a:endParaRPr>
        </a:p>
      </cdr:txBody>
    </cdr:sp>
  </cdr:relSizeAnchor>
  <cdr:relSizeAnchor xmlns:cdr="http://schemas.openxmlformats.org/drawingml/2006/chartDrawing">
    <cdr:from>
      <cdr:x>0.87361</cdr:x>
      <cdr:y>0.69565</cdr:y>
    </cdr:from>
    <cdr:to>
      <cdr:x>0.87403</cdr:x>
      <cdr:y>0.81434</cdr:y>
    </cdr:to>
    <cdr:cxnSp macro="">
      <cdr:nvCxnSpPr>
        <cdr:cNvPr id="10" name="Straight Connector 9"/>
        <cdr:cNvCxnSpPr/>
      </cdr:nvCxnSpPr>
      <cdr:spPr>
        <a:xfrm xmlns:a="http://schemas.openxmlformats.org/drawingml/2006/main" flipH="1">
          <a:off x="5912147" y="2819400"/>
          <a:ext cx="2878" cy="481011"/>
        </a:xfrm>
        <a:prstGeom xmlns:a="http://schemas.openxmlformats.org/drawingml/2006/main" prst="line">
          <a:avLst/>
        </a:prstGeom>
        <a:ln xmlns:a="http://schemas.openxmlformats.org/drawingml/2006/main" w="12700">
          <a:solidFill>
            <a:srgbClr val="0070C0"/>
          </a:solidFill>
        </a:ln>
      </cdr:spPr>
      <cdr:style>
        <a:lnRef xmlns:a="http://schemas.openxmlformats.org/drawingml/2006/main" idx="2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0.75006</cdr:x>
      <cdr:y>0.66405</cdr:y>
    </cdr:from>
    <cdr:to>
      <cdr:x>0.87774</cdr:x>
      <cdr:y>0.8259</cdr:y>
    </cdr:to>
    <cdr:sp macro="" textlink="">
      <cdr:nvSpPr>
        <cdr:cNvPr id="11" name="TextBox 11"/>
        <cdr:cNvSpPr txBox="1"/>
      </cdr:nvSpPr>
      <cdr:spPr>
        <a:xfrm xmlns:a="http://schemas.openxmlformats.org/drawingml/2006/main">
          <a:off x="5076055" y="2691333"/>
          <a:ext cx="864076" cy="655949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marL="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200" b="1" dirty="0" err="1">
              <a:solidFill>
                <a:srgbClr val="0070C0"/>
              </a:solidFill>
            </a:rPr>
            <a:t>ttbar</a:t>
          </a:r>
          <a:endParaRPr lang="en-US" sz="1200" b="1" dirty="0">
            <a:solidFill>
              <a:srgbClr val="0070C0"/>
            </a:solidFill>
          </a:endParaRPr>
        </a:p>
        <a:p xmlns:a="http://schemas.openxmlformats.org/drawingml/2006/main">
          <a:pPr algn="ctr"/>
          <a:r>
            <a:rPr lang="en-US" sz="1200" b="1" dirty="0" smtClean="0">
              <a:solidFill>
                <a:srgbClr val="0070C0"/>
              </a:solidFill>
            </a:rPr>
            <a:t>350-365 </a:t>
          </a:r>
          <a:r>
            <a:rPr lang="en-US" sz="1200" b="1" dirty="0">
              <a:solidFill>
                <a:srgbClr val="0070C0"/>
              </a:solidFill>
            </a:rPr>
            <a:t>GeV</a:t>
          </a:r>
          <a:endParaRPr lang="en-GB" sz="1200" b="1" dirty="0">
            <a:solidFill>
              <a:srgbClr val="0070C0"/>
            </a:solidFill>
          </a:endParaRPr>
        </a:p>
      </cdr:txBody>
    </cdr:sp>
  </cdr:relSizeAnchor>
  <cdr:relSizeAnchor xmlns:cdr="http://schemas.openxmlformats.org/drawingml/2006/chartDrawing">
    <cdr:from>
      <cdr:x>0.34975</cdr:x>
      <cdr:y>0.01293</cdr:y>
    </cdr:from>
    <cdr:to>
      <cdr:x>0.48487</cdr:x>
      <cdr:y>0.23854</cdr:y>
    </cdr:to>
    <cdr:sp macro="" textlink="">
      <cdr:nvSpPr>
        <cdr:cNvPr id="12" name="TextBox 11"/>
        <cdr:cNvSpPr txBox="1"/>
      </cdr:nvSpPr>
      <cdr:spPr>
        <a:xfrm xmlns:a="http://schemas.openxmlformats.org/drawingml/2006/main">
          <a:off x="2366962" y="52388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GB" sz="1600" b="1">
              <a:latin typeface="Times New Roman" panose="02020603050405020304" pitchFamily="18" charset="0"/>
              <a:cs typeface="Times New Roman" panose="02020603050405020304" pitchFamily="18" charset="0"/>
            </a:rPr>
            <a:t>(2 IPs)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C97304-E779-4CFE-B60B-2BA85CD9138E}" type="datetimeFigureOut">
              <a:rPr lang="en-GB" smtClean="0"/>
              <a:t>26/11/2019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27864C-CD01-44E4-9B83-25DD8DD7859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27044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957210-7F66-4993-86DA-C4808AC66EF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12792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604DCD-C511-4B12-9DBB-AC80DD19A492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34032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D14A73-B9A0-4385-9E9A-34FD13BABFAA}" type="slidenum">
              <a:rPr kumimoji="0" lang="fr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fr-CH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27420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D14A73-B9A0-4385-9E9A-34FD13BABFAA}" type="slidenum">
              <a:rPr kumimoji="0" lang="fr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fr-CH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61288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31800" y="708025"/>
            <a:ext cx="6302375" cy="35448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317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EBDC04-82DE-414C-8AF1-05700581879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3177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74824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0BDA81-3FB2-49EB-95B6-9165AF10FC92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41991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957210-7F66-4993-86DA-C4808AC66EF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65235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957210-7F66-4993-86DA-C4808AC66EF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29563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957210-7F66-4993-86DA-C4808AC66EF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57535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604DCD-C511-4B12-9DBB-AC80DD19A492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67470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604DCD-C511-4B12-9DBB-AC80DD19A492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57231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42175B-8F2A-4632-B91F-E8C1C53FD7C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26256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D3CB2-CB46-4D73-9AF3-8191DEA4D6E1}" type="datetimeFigureOut">
              <a:rPr lang="en-GB" smtClean="0"/>
              <a:t>26/11/2019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4100A-E962-4EDC-8177-67B64A99A0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14463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D3CB2-CB46-4D73-9AF3-8191DEA4D6E1}" type="datetimeFigureOut">
              <a:rPr lang="en-GB" smtClean="0"/>
              <a:t>26/11/2019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4100A-E962-4EDC-8177-67B64A99A0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58182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D3CB2-CB46-4D73-9AF3-8191DEA4D6E1}" type="datetimeFigureOut">
              <a:rPr lang="en-GB" smtClean="0"/>
              <a:t>26/11/2019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4100A-E962-4EDC-8177-67B64A99A0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31943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3D3CB2-CB46-4D73-9AF3-8191DEA4D6E1}" type="datetimeFigureOut">
              <a:rPr lang="en-GB" smtClean="0"/>
              <a:t>26/11/2019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4100A-E962-4EDC-8177-67B64A99A0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77770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3D3CB2-CB46-4D73-9AF3-8191DEA4D6E1}" type="datetimeFigureOut">
              <a:rPr lang="en-GB" smtClean="0"/>
              <a:t>26/11/2019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4100A-E962-4EDC-8177-67B64A99A0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56652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3D3CB2-CB46-4D73-9AF3-8191DEA4D6E1}" type="datetimeFigureOut">
              <a:rPr lang="en-GB" smtClean="0"/>
              <a:t>26/11/2019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4100A-E962-4EDC-8177-67B64A99A0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7241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3D3CB2-CB46-4D73-9AF3-8191DEA4D6E1}" type="datetimeFigureOut">
              <a:rPr lang="en-GB" smtClean="0"/>
              <a:t>26/11/2019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4100A-E962-4EDC-8177-67B64A99A0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96934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3D3CB2-CB46-4D73-9AF3-8191DEA4D6E1}" type="datetimeFigureOut">
              <a:rPr lang="en-GB" smtClean="0"/>
              <a:t>26/11/2019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4100A-E962-4EDC-8177-67B64A99A0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2442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3D3CB2-CB46-4D73-9AF3-8191DEA4D6E1}" type="datetimeFigureOut">
              <a:rPr lang="en-GB" smtClean="0"/>
              <a:t>26/11/2019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4100A-E962-4EDC-8177-67B64A99A0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72079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3D3CB2-CB46-4D73-9AF3-8191DEA4D6E1}" type="datetimeFigureOut">
              <a:rPr lang="en-GB" smtClean="0"/>
              <a:t>26/11/2019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4100A-E962-4EDC-8177-67B64A99A0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1215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3D3CB2-CB46-4D73-9AF3-8191DEA4D6E1}" type="datetimeFigureOut">
              <a:rPr lang="en-GB" smtClean="0"/>
              <a:t>26/11/2019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4100A-E962-4EDC-8177-67B64A99A0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70728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D3CB2-CB46-4D73-9AF3-8191DEA4D6E1}" type="datetimeFigureOut">
              <a:rPr lang="en-GB" smtClean="0"/>
              <a:t>26/11/2019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4100A-E962-4EDC-8177-67B64A99A0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37870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3D3CB2-CB46-4D73-9AF3-8191DEA4D6E1}" type="datetimeFigureOut">
              <a:rPr lang="en-GB" smtClean="0"/>
              <a:t>26/11/2019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4100A-E962-4EDC-8177-67B64A99A0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25385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3D3CB2-CB46-4D73-9AF3-8191DEA4D6E1}" type="datetimeFigureOut">
              <a:rPr lang="en-GB" smtClean="0"/>
              <a:t>26/11/2019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4100A-E962-4EDC-8177-67B64A99A0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27065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3D3CB2-CB46-4D73-9AF3-8191DEA4D6E1}" type="datetimeFigureOut">
              <a:rPr lang="en-GB" smtClean="0"/>
              <a:t>26/11/2019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4100A-E962-4EDC-8177-67B64A99A0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7847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D3CB2-CB46-4D73-9AF3-8191DEA4D6E1}" type="datetimeFigureOut">
              <a:rPr lang="en-GB" smtClean="0"/>
              <a:t>26/11/2019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4100A-E962-4EDC-8177-67B64A99A0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629523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D3CB2-CB46-4D73-9AF3-8191DEA4D6E1}" type="datetimeFigureOut">
              <a:rPr lang="en-GB" smtClean="0"/>
              <a:t>26/11/2019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4100A-E962-4EDC-8177-67B64A99A0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323649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D3CB2-CB46-4D73-9AF3-8191DEA4D6E1}" type="datetimeFigureOut">
              <a:rPr lang="en-GB" smtClean="0"/>
              <a:t>26/11/2019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4100A-E962-4EDC-8177-67B64A99A0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95105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D3CB2-CB46-4D73-9AF3-8191DEA4D6E1}" type="datetimeFigureOut">
              <a:rPr lang="en-GB" smtClean="0"/>
              <a:t>26/11/2019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4100A-E962-4EDC-8177-67B64A99A0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643868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D3CB2-CB46-4D73-9AF3-8191DEA4D6E1}" type="datetimeFigureOut">
              <a:rPr lang="en-GB" smtClean="0"/>
              <a:t>26/11/2019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4100A-E962-4EDC-8177-67B64A99A0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429151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D3CB2-CB46-4D73-9AF3-8191DEA4D6E1}" type="datetimeFigureOut">
              <a:rPr lang="en-GB" smtClean="0"/>
              <a:t>26/11/2019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4100A-E962-4EDC-8177-67B64A99A0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368615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D3CB2-CB46-4D73-9AF3-8191DEA4D6E1}" type="datetimeFigureOut">
              <a:rPr lang="en-GB" smtClean="0"/>
              <a:t>26/11/2019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4100A-E962-4EDC-8177-67B64A99A0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77715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D3CB2-CB46-4D73-9AF3-8191DEA4D6E1}" type="datetimeFigureOut">
              <a:rPr lang="en-GB" smtClean="0"/>
              <a:t>26/11/2019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4100A-E962-4EDC-8177-67B64A99A0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7606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D3CB2-CB46-4D73-9AF3-8191DEA4D6E1}" type="datetimeFigureOut">
              <a:rPr lang="en-GB" smtClean="0"/>
              <a:t>26/11/2019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4100A-E962-4EDC-8177-67B64A99A0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641397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D3CB2-CB46-4D73-9AF3-8191DEA4D6E1}" type="datetimeFigureOut">
              <a:rPr lang="en-GB" smtClean="0"/>
              <a:t>26/11/2019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4100A-E962-4EDC-8177-67B64A99A0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34893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D3CB2-CB46-4D73-9AF3-8191DEA4D6E1}" type="datetimeFigureOut">
              <a:rPr lang="en-GB" smtClean="0"/>
              <a:t>26/11/2019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4100A-E962-4EDC-8177-67B64A99A0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669599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D3CB2-CB46-4D73-9AF3-8191DEA4D6E1}" type="datetimeFigureOut">
              <a:rPr lang="en-GB" smtClean="0"/>
              <a:t>26/11/2019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4100A-E962-4EDC-8177-67B64A99A0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970317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1941447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261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4_Diapositive de titr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4767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Diapositive de titr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LOGOfin.eps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55635" y="2420889"/>
            <a:ext cx="1563273" cy="1467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1850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  <a:prstGeom prst="rect">
            <a:avLst/>
          </a:prstGeom>
        </p:spPr>
        <p:txBody>
          <a:bodyPr/>
          <a:lstStyle>
            <a:lvl1pPr>
              <a:defRPr>
                <a:effectLst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9479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9956800" cy="1143000"/>
          </a:xfrm>
        </p:spPr>
        <p:txBody>
          <a:bodyPr/>
          <a:lstStyle/>
          <a:p>
            <a:r>
              <a:rPr kumimoji="0" lang="fr-CH"/>
              <a:t>Click to edit Master title style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4876800" cy="4350384"/>
          </a:xfrm>
        </p:spPr>
        <p:txBody>
          <a:bodyPr/>
          <a:lstStyle>
            <a:lvl1pPr>
              <a:defRPr sz="3467"/>
            </a:lvl1pPr>
            <a:lvl2pPr>
              <a:defRPr sz="2933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</a:lstStyle>
          <a:p>
            <a:pPr lvl="0" eaLnBrk="1" latinLnBrk="0" hangingPunct="1"/>
            <a:r>
              <a:rPr lang="fr-CH"/>
              <a:t>Click to edit Master text styles</a:t>
            </a:r>
          </a:p>
          <a:p>
            <a:pPr lvl="1" eaLnBrk="1" latinLnBrk="0" hangingPunct="1"/>
            <a:r>
              <a:rPr lang="fr-CH"/>
              <a:t>Second level</a:t>
            </a:r>
          </a:p>
          <a:p>
            <a:pPr lvl="2" eaLnBrk="1" latinLnBrk="0" hangingPunct="1"/>
            <a:r>
              <a:rPr lang="fr-CH"/>
              <a:t>Third level</a:t>
            </a:r>
          </a:p>
          <a:p>
            <a:pPr lvl="3" eaLnBrk="1" latinLnBrk="0" hangingPunct="1"/>
            <a:r>
              <a:rPr lang="fr-CH"/>
              <a:t>Fourth level</a:t>
            </a:r>
          </a:p>
          <a:p>
            <a:pPr lvl="4" eaLnBrk="1" latinLnBrk="0" hangingPunct="1"/>
            <a:r>
              <a:rPr lang="fr-CH"/>
              <a:t>Fifth level</a:t>
            </a:r>
            <a:endParaRPr kumimoji="0"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5689600" y="1600201"/>
            <a:ext cx="4876800" cy="4350385"/>
          </a:xfrm>
        </p:spPr>
        <p:txBody>
          <a:bodyPr/>
          <a:lstStyle>
            <a:lvl1pPr>
              <a:defRPr sz="3467"/>
            </a:lvl1pPr>
            <a:lvl2pPr>
              <a:defRPr sz="2933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</a:lstStyle>
          <a:p>
            <a:pPr lvl="0" eaLnBrk="1" latinLnBrk="0" hangingPunct="1"/>
            <a:r>
              <a:rPr lang="fr-CH"/>
              <a:t>Click to edit Master text styles</a:t>
            </a:r>
          </a:p>
          <a:p>
            <a:pPr lvl="1" eaLnBrk="1" latinLnBrk="0" hangingPunct="1"/>
            <a:r>
              <a:rPr lang="fr-CH"/>
              <a:t>Second level</a:t>
            </a:r>
          </a:p>
          <a:p>
            <a:pPr lvl="2" eaLnBrk="1" latinLnBrk="0" hangingPunct="1"/>
            <a:r>
              <a:rPr lang="fr-CH"/>
              <a:t>Third level</a:t>
            </a:r>
          </a:p>
          <a:p>
            <a:pPr lvl="3" eaLnBrk="1" latinLnBrk="0" hangingPunct="1"/>
            <a:r>
              <a:rPr lang="fr-CH"/>
              <a:t>Fourth level</a:t>
            </a:r>
          </a:p>
          <a:p>
            <a:pPr lvl="4" eaLnBrk="1" latinLnBrk="0" hangingPunct="1"/>
            <a:r>
              <a:rPr lang="fr-CH"/>
              <a:t>Fifth level</a:t>
            </a:r>
            <a:endParaRPr kumimoji="0" lang="en-US"/>
          </a:p>
        </p:txBody>
      </p:sp>
      <p:sp>
        <p:nvSpPr>
          <p:cNvPr id="8" name="Date Placeholder 1"/>
          <p:cNvSpPr>
            <a:spLocks noGrp="1"/>
          </p:cNvSpPr>
          <p:nvPr>
            <p:ph type="dt" sz="half" idx="10"/>
          </p:nvPr>
        </p:nvSpPr>
        <p:spPr>
          <a:xfrm>
            <a:off x="3959113" y="6362378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23/11/2018</a:t>
            </a:r>
            <a:endParaRPr lang="en-US" dirty="0"/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910341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Etude FCC</a:t>
            </a:r>
            <a:endParaRPr lang="en-US" dirty="0"/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0913835" y="6356351"/>
            <a:ext cx="6685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26656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D3CB2-CB46-4D73-9AF3-8191DEA4D6E1}" type="datetimeFigureOut">
              <a:rPr lang="en-GB" smtClean="0"/>
              <a:t>26/11/2019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4100A-E962-4EDC-8177-67B64A99A0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34673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EC837-F44E-45FA-87A2-E846FF7E2B7B}" type="datetimeFigureOut">
              <a:rPr lang="en-GB" smtClean="0"/>
              <a:t>26/11/2019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127AF-8BD6-45E7-A671-DE98A3C7C2B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638303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EC837-F44E-45FA-87A2-E846FF7E2B7B}" type="datetimeFigureOut">
              <a:rPr lang="en-GB" smtClean="0"/>
              <a:t>26/11/2019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127AF-8BD6-45E7-A671-DE98A3C7C2B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494800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2" y="170974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2" y="4589466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EC837-F44E-45FA-87A2-E846FF7E2B7B}" type="datetimeFigureOut">
              <a:rPr lang="en-GB" smtClean="0"/>
              <a:t>26/11/2019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127AF-8BD6-45E7-A671-DE98A3C7C2B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991144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EC837-F44E-45FA-87A2-E846FF7E2B7B}" type="datetimeFigureOut">
              <a:rPr lang="en-GB" smtClean="0"/>
              <a:t>26/11/2019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127AF-8BD6-45E7-A671-DE98A3C7C2B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258091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365128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EC837-F44E-45FA-87A2-E846FF7E2B7B}" type="datetimeFigureOut">
              <a:rPr lang="en-GB" smtClean="0"/>
              <a:t>26/11/2019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127AF-8BD6-45E7-A671-DE98A3C7C2B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839611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EC837-F44E-45FA-87A2-E846FF7E2B7B}" type="datetimeFigureOut">
              <a:rPr lang="en-GB" smtClean="0"/>
              <a:t>26/11/2019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127AF-8BD6-45E7-A671-DE98A3C7C2B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766680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EC837-F44E-45FA-87A2-E846FF7E2B7B}" type="datetimeFigureOut">
              <a:rPr lang="en-GB" smtClean="0"/>
              <a:t>26/11/2019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127AF-8BD6-45E7-A671-DE98A3C7C2B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881826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9" y="987429"/>
            <a:ext cx="6172201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1"/>
            <a:ext cx="3932239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EC837-F44E-45FA-87A2-E846FF7E2B7B}" type="datetimeFigureOut">
              <a:rPr lang="en-GB" smtClean="0"/>
              <a:t>26/11/2019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127AF-8BD6-45E7-A671-DE98A3C7C2B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715626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9" y="987429"/>
            <a:ext cx="6172201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1"/>
            <a:ext cx="3932239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EC837-F44E-45FA-87A2-E846FF7E2B7B}" type="datetimeFigureOut">
              <a:rPr lang="en-GB" smtClean="0"/>
              <a:t>26/11/2019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127AF-8BD6-45E7-A671-DE98A3C7C2B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413708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EC837-F44E-45FA-87A2-E846FF7E2B7B}" type="datetimeFigureOut">
              <a:rPr lang="en-GB" smtClean="0"/>
              <a:t>26/11/2019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127AF-8BD6-45E7-A671-DE98A3C7C2B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75387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D3CB2-CB46-4D73-9AF3-8191DEA4D6E1}" type="datetimeFigureOut">
              <a:rPr lang="en-GB" smtClean="0"/>
              <a:t>26/11/2019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4100A-E962-4EDC-8177-67B64A99A0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72983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7"/>
            <a:ext cx="2628900" cy="581183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365127"/>
            <a:ext cx="7734300" cy="5811839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EC837-F44E-45FA-87A2-E846FF7E2B7B}" type="datetimeFigureOut">
              <a:rPr lang="en-GB" smtClean="0"/>
              <a:t>26/11/2019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127AF-8BD6-45E7-A671-DE98A3C7C2B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519191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838501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5733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4_Diapositive de titr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226057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Diapositive de titr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LOGOfin.eps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55635" y="2420889"/>
            <a:ext cx="1563273" cy="1467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990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  <a:prstGeom prst="rect">
            <a:avLst/>
          </a:prstGeom>
        </p:spPr>
        <p:txBody>
          <a:bodyPr/>
          <a:lstStyle>
            <a:lvl1pPr>
              <a:defRPr>
                <a:effectLst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6037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9956800" cy="1143000"/>
          </a:xfrm>
        </p:spPr>
        <p:txBody>
          <a:bodyPr/>
          <a:lstStyle/>
          <a:p>
            <a:r>
              <a:rPr kumimoji="0" lang="fr-CH"/>
              <a:t>Click to edit Master title style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4876800" cy="4350384"/>
          </a:xfrm>
        </p:spPr>
        <p:txBody>
          <a:bodyPr/>
          <a:lstStyle>
            <a:lvl1pPr>
              <a:defRPr sz="3467"/>
            </a:lvl1pPr>
            <a:lvl2pPr>
              <a:defRPr sz="2933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</a:lstStyle>
          <a:p>
            <a:pPr lvl="0" eaLnBrk="1" latinLnBrk="0" hangingPunct="1"/>
            <a:r>
              <a:rPr lang="fr-CH"/>
              <a:t>Click to edit Master text styles</a:t>
            </a:r>
          </a:p>
          <a:p>
            <a:pPr lvl="1" eaLnBrk="1" latinLnBrk="0" hangingPunct="1"/>
            <a:r>
              <a:rPr lang="fr-CH"/>
              <a:t>Second level</a:t>
            </a:r>
          </a:p>
          <a:p>
            <a:pPr lvl="2" eaLnBrk="1" latinLnBrk="0" hangingPunct="1"/>
            <a:r>
              <a:rPr lang="fr-CH"/>
              <a:t>Third level</a:t>
            </a:r>
          </a:p>
          <a:p>
            <a:pPr lvl="3" eaLnBrk="1" latinLnBrk="0" hangingPunct="1"/>
            <a:r>
              <a:rPr lang="fr-CH"/>
              <a:t>Fourth level</a:t>
            </a:r>
          </a:p>
          <a:p>
            <a:pPr lvl="4" eaLnBrk="1" latinLnBrk="0" hangingPunct="1"/>
            <a:r>
              <a:rPr lang="fr-CH"/>
              <a:t>Fifth level</a:t>
            </a:r>
            <a:endParaRPr kumimoji="0"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5689600" y="1600201"/>
            <a:ext cx="4876800" cy="4350385"/>
          </a:xfrm>
        </p:spPr>
        <p:txBody>
          <a:bodyPr/>
          <a:lstStyle>
            <a:lvl1pPr>
              <a:defRPr sz="3467"/>
            </a:lvl1pPr>
            <a:lvl2pPr>
              <a:defRPr sz="2933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</a:lstStyle>
          <a:p>
            <a:pPr lvl="0" eaLnBrk="1" latinLnBrk="0" hangingPunct="1"/>
            <a:r>
              <a:rPr lang="fr-CH"/>
              <a:t>Click to edit Master text styles</a:t>
            </a:r>
          </a:p>
          <a:p>
            <a:pPr lvl="1" eaLnBrk="1" latinLnBrk="0" hangingPunct="1"/>
            <a:r>
              <a:rPr lang="fr-CH"/>
              <a:t>Second level</a:t>
            </a:r>
          </a:p>
          <a:p>
            <a:pPr lvl="2" eaLnBrk="1" latinLnBrk="0" hangingPunct="1"/>
            <a:r>
              <a:rPr lang="fr-CH"/>
              <a:t>Third level</a:t>
            </a:r>
          </a:p>
          <a:p>
            <a:pPr lvl="3" eaLnBrk="1" latinLnBrk="0" hangingPunct="1"/>
            <a:r>
              <a:rPr lang="fr-CH"/>
              <a:t>Fourth level</a:t>
            </a:r>
          </a:p>
          <a:p>
            <a:pPr lvl="4" eaLnBrk="1" latinLnBrk="0" hangingPunct="1"/>
            <a:r>
              <a:rPr lang="fr-CH"/>
              <a:t>Fifth level</a:t>
            </a:r>
            <a:endParaRPr kumimoji="0" lang="en-US"/>
          </a:p>
        </p:txBody>
      </p:sp>
      <p:sp>
        <p:nvSpPr>
          <p:cNvPr id="8" name="Date Placeholder 1"/>
          <p:cNvSpPr>
            <a:spLocks noGrp="1"/>
          </p:cNvSpPr>
          <p:nvPr>
            <p:ph type="dt" sz="half" idx="10"/>
          </p:nvPr>
        </p:nvSpPr>
        <p:spPr>
          <a:xfrm>
            <a:off x="3959113" y="6362378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23/11/2018</a:t>
            </a:r>
            <a:endParaRPr lang="en-US" dirty="0"/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910341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Etude FCC</a:t>
            </a:r>
            <a:endParaRPr lang="en-US" dirty="0"/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0913835" y="6356351"/>
            <a:ext cx="6685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35448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D3CB2-CB46-4D73-9AF3-8191DEA4D6E1}" type="datetimeFigureOut">
              <a:rPr lang="en-GB" smtClean="0"/>
              <a:t>26/11/2019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4100A-E962-4EDC-8177-67B64A99A0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28639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D3CB2-CB46-4D73-9AF3-8191DEA4D6E1}" type="datetimeFigureOut">
              <a:rPr lang="en-GB" smtClean="0"/>
              <a:t>26/11/2019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4100A-E962-4EDC-8177-67B64A99A0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00191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D3CB2-CB46-4D73-9AF3-8191DEA4D6E1}" type="datetimeFigureOut">
              <a:rPr lang="en-GB" smtClean="0"/>
              <a:t>26/11/2019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4100A-E962-4EDC-8177-67B64A99A0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45055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D3CB2-CB46-4D73-9AF3-8191DEA4D6E1}" type="datetimeFigureOut">
              <a:rPr lang="en-GB" smtClean="0"/>
              <a:t>26/11/2019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4100A-E962-4EDC-8177-67B64A99A0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09257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slideLayout" Target="../slideLayouts/slideLayout36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slideLayout" Target="../slideLayouts/slideLayout53.xml"/><Relationship Id="rId7" Type="http://schemas.openxmlformats.org/officeDocument/2006/relationships/theme" Target="../theme/theme6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5.xml"/><Relationship Id="rId4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3D3CB2-CB46-4D73-9AF3-8191DEA4D6E1}" type="datetimeFigureOut">
              <a:rPr lang="en-GB" smtClean="0"/>
              <a:t>26/11/2019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F4100A-E962-4EDC-8177-67B64A99A0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04837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F4100A-E962-4EDC-8177-67B64A99A0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6662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smtClean="0"/>
              <a:t>11/26/2019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01926D-BD55-4F99-B46D-3C231A52E354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779341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4" descr="bande-01.eps"/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82813" y="6158311"/>
            <a:ext cx="9833867" cy="727073"/>
          </a:xfrm>
          <a:prstGeom prst="rect">
            <a:avLst/>
          </a:prstGeom>
        </p:spPr>
      </p:pic>
      <p:sp>
        <p:nvSpPr>
          <p:cNvPr id="9" name="Espace réservé du titre 8"/>
          <p:cNvSpPr>
            <a:spLocks noGrp="1"/>
          </p:cNvSpPr>
          <p:nvPr>
            <p:ph type="title"/>
          </p:nvPr>
        </p:nvSpPr>
        <p:spPr>
          <a:xfrm>
            <a:off x="1227765" y="274638"/>
            <a:ext cx="99568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fr-CH" smtClean="0"/>
              <a:t>Cliquez et modifiez le titre</a:t>
            </a:r>
            <a:endParaRPr kumimoji="0" lang="en-US"/>
          </a:p>
        </p:txBody>
      </p:sp>
      <p:sp>
        <p:nvSpPr>
          <p:cNvPr id="30" name="Espace réservé du texte 29"/>
          <p:cNvSpPr>
            <a:spLocks noGrp="1"/>
          </p:cNvSpPr>
          <p:nvPr>
            <p:ph type="body" idx="1"/>
          </p:nvPr>
        </p:nvSpPr>
        <p:spPr>
          <a:xfrm>
            <a:off x="1173856" y="1598526"/>
            <a:ext cx="995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r-CH" dirty="0" smtClean="0"/>
              <a:t>Cliquez pour modifier les styles du texte du masque</a:t>
            </a:r>
          </a:p>
          <a:p>
            <a:pPr lvl="1" eaLnBrk="1" latinLnBrk="0" hangingPunct="1"/>
            <a:r>
              <a:rPr kumimoji="0" lang="fr-CH" dirty="0" smtClean="0"/>
              <a:t>Deuxième niveau</a:t>
            </a:r>
          </a:p>
          <a:p>
            <a:pPr lvl="2" eaLnBrk="1" latinLnBrk="0" hangingPunct="1"/>
            <a:r>
              <a:rPr kumimoji="0" lang="fr-CH" dirty="0" smtClean="0"/>
              <a:t>Troisième niveau</a:t>
            </a:r>
          </a:p>
          <a:p>
            <a:pPr lvl="3" eaLnBrk="1" latinLnBrk="0" hangingPunct="1"/>
            <a:r>
              <a:rPr kumimoji="0" lang="fr-CH" dirty="0" smtClean="0"/>
              <a:t>Quatrième niveau</a:t>
            </a:r>
          </a:p>
          <a:p>
            <a:pPr lvl="4" eaLnBrk="1" latinLnBrk="0" hangingPunct="1"/>
            <a:r>
              <a:rPr kumimoji="0" lang="fr-CH" dirty="0" smtClean="0"/>
              <a:t>Cinquième niveau</a:t>
            </a:r>
            <a:endParaRPr kumimoji="0"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96534" y="6356823"/>
            <a:ext cx="1056117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fld id="{6501926D-BD55-4F99-B46D-3C231A52E354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27915" y="6338551"/>
            <a:ext cx="5184576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pic>
        <p:nvPicPr>
          <p:cNvPr id="7" name="Image 4" descr="bande-01.eps"/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591" y="6158311"/>
            <a:ext cx="9833867" cy="727073"/>
          </a:xfrm>
          <a:prstGeom prst="rect">
            <a:avLst/>
          </a:prstGeom>
        </p:spPr>
      </p:pic>
      <p:sp>
        <p:nvSpPr>
          <p:cNvPr id="10" name="Slide Number Placeholder 2"/>
          <p:cNvSpPr txBox="1">
            <a:spLocks/>
          </p:cNvSpPr>
          <p:nvPr userDrawn="1"/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628D0A3-5C9A-4901-9C42-FBE507C34AF3}" type="slidenum">
              <a:rPr lang="en-GB" sz="1200" smtClean="0"/>
              <a:pPr/>
              <a:t>‹#›</a:t>
            </a:fld>
            <a:endParaRPr lang="en-GB" sz="1200" dirty="0"/>
          </a:p>
        </p:txBody>
      </p:sp>
      <p:sp>
        <p:nvSpPr>
          <p:cNvPr id="12" name="TextBox 11"/>
          <p:cNvSpPr txBox="1"/>
          <p:nvPr userDrawn="1"/>
        </p:nvSpPr>
        <p:spPr>
          <a:xfrm>
            <a:off x="695400" y="6244114"/>
            <a:ext cx="619766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b="1" baseline="0" dirty="0" smtClean="0">
                <a:solidFill>
                  <a:schemeClr val="bg1"/>
                </a:solidFill>
              </a:rPr>
              <a:t>CEPC2019 Workshop</a:t>
            </a:r>
            <a:r>
              <a:rPr lang="en-GB" sz="1000" b="1" dirty="0" smtClean="0">
                <a:solidFill>
                  <a:schemeClr val="bg1"/>
                </a:solidFill>
              </a:rPr>
              <a:t/>
            </a:r>
            <a:br>
              <a:rPr lang="en-GB" sz="1000" b="1" dirty="0" smtClean="0">
                <a:solidFill>
                  <a:schemeClr val="bg1"/>
                </a:solidFill>
              </a:rPr>
            </a:br>
            <a:r>
              <a:rPr lang="en-US" sz="1000" b="0" dirty="0" smtClean="0">
                <a:solidFill>
                  <a:schemeClr val="bg1"/>
                </a:solidFill>
              </a:rPr>
              <a:t>Frank</a:t>
            </a:r>
            <a:r>
              <a:rPr lang="en-US" sz="1000" b="0" baseline="0" dirty="0" smtClean="0">
                <a:solidFill>
                  <a:schemeClr val="bg1"/>
                </a:solidFill>
              </a:rPr>
              <a:t> Zimmermann</a:t>
            </a:r>
            <a:endParaRPr lang="en-US" sz="1000" b="0" dirty="0" smtClean="0">
              <a:solidFill>
                <a:schemeClr val="bg1"/>
              </a:solidFill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b="0" baseline="0" dirty="0" smtClean="0">
                <a:solidFill>
                  <a:schemeClr val="bg1"/>
                </a:solidFill>
              </a:rPr>
              <a:t>Beijing, 18 November 2019</a:t>
            </a:r>
            <a:endParaRPr lang="en-GB" sz="1000" b="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1849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</p:sldLayoutIdLst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hdr="0" dt="0"/>
  <p:txStyles>
    <p:titleStyle>
      <a:lvl1pPr algn="l" rtl="0" eaLnBrk="1" latinLnBrk="0" hangingPunct="1">
        <a:spcBef>
          <a:spcPct val="0"/>
        </a:spcBef>
        <a:buNone/>
        <a:defRPr kumimoji="0"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93776" indent="-457200" algn="l" rtl="0" eaLnBrk="1" latinLnBrk="0" hangingPunct="1">
        <a:spcBef>
          <a:spcPct val="20000"/>
        </a:spcBef>
        <a:buClr>
          <a:schemeClr val="accent1"/>
        </a:buClr>
        <a:buSzPct val="80000"/>
        <a:buFont typeface="Arial"/>
        <a:buChar char="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905256" indent="-457200" algn="l" rtl="0" eaLnBrk="1" latinLnBrk="0" hangingPunct="1">
        <a:spcBef>
          <a:spcPct val="20000"/>
        </a:spcBef>
        <a:buClr>
          <a:schemeClr val="accent1"/>
        </a:buClr>
        <a:buSzPct val="90000"/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92708" indent="-342900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85316" indent="-342900" algn="l" rtl="0" eaLnBrk="1" latinLnBrk="0" hangingPunct="1">
        <a:spcBef>
          <a:spcPct val="20000"/>
        </a:spcBef>
        <a:buClr>
          <a:schemeClr val="accent3"/>
        </a:buClr>
        <a:buSzPct val="90000"/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50492" indent="-34290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1" y="36512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1" y="63563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2EC837-F44E-45FA-87A2-E846FF7E2B7B}" type="datetimeFigureOut">
              <a:rPr lang="en-GB" smtClean="0"/>
              <a:t>26/11/2019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1" y="635635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563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A127AF-8BD6-45E7-A671-DE98A3C7C2B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38446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4" descr="bande-01.eps"/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82813" y="6158311"/>
            <a:ext cx="9833867" cy="727073"/>
          </a:xfrm>
          <a:prstGeom prst="rect">
            <a:avLst/>
          </a:prstGeom>
        </p:spPr>
      </p:pic>
      <p:sp>
        <p:nvSpPr>
          <p:cNvPr id="9" name="Espace réservé du titre 8"/>
          <p:cNvSpPr>
            <a:spLocks noGrp="1"/>
          </p:cNvSpPr>
          <p:nvPr>
            <p:ph type="title"/>
          </p:nvPr>
        </p:nvSpPr>
        <p:spPr>
          <a:xfrm>
            <a:off x="1227765" y="274638"/>
            <a:ext cx="99568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fr-CH" smtClean="0"/>
              <a:t>Cliquez et modifiez le titre</a:t>
            </a:r>
            <a:endParaRPr kumimoji="0" lang="en-US"/>
          </a:p>
        </p:txBody>
      </p:sp>
      <p:sp>
        <p:nvSpPr>
          <p:cNvPr id="30" name="Espace réservé du texte 29"/>
          <p:cNvSpPr>
            <a:spLocks noGrp="1"/>
          </p:cNvSpPr>
          <p:nvPr>
            <p:ph type="body" idx="1"/>
          </p:nvPr>
        </p:nvSpPr>
        <p:spPr>
          <a:xfrm>
            <a:off x="1173856" y="1598526"/>
            <a:ext cx="995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r-CH" dirty="0" smtClean="0"/>
              <a:t>Cliquez pour modifier les styles du texte du masque</a:t>
            </a:r>
          </a:p>
          <a:p>
            <a:pPr lvl="1" eaLnBrk="1" latinLnBrk="0" hangingPunct="1"/>
            <a:r>
              <a:rPr kumimoji="0" lang="fr-CH" dirty="0" smtClean="0"/>
              <a:t>Deuxième niveau</a:t>
            </a:r>
          </a:p>
          <a:p>
            <a:pPr lvl="2" eaLnBrk="1" latinLnBrk="0" hangingPunct="1"/>
            <a:r>
              <a:rPr kumimoji="0" lang="fr-CH" dirty="0" smtClean="0"/>
              <a:t>Troisième niveau</a:t>
            </a:r>
          </a:p>
          <a:p>
            <a:pPr lvl="3" eaLnBrk="1" latinLnBrk="0" hangingPunct="1"/>
            <a:r>
              <a:rPr kumimoji="0" lang="fr-CH" dirty="0" smtClean="0"/>
              <a:t>Quatrième niveau</a:t>
            </a:r>
          </a:p>
          <a:p>
            <a:pPr lvl="4" eaLnBrk="1" latinLnBrk="0" hangingPunct="1"/>
            <a:r>
              <a:rPr kumimoji="0" lang="fr-CH" dirty="0" smtClean="0"/>
              <a:t>Cinquième niveau</a:t>
            </a:r>
            <a:endParaRPr kumimoji="0"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96534" y="6356823"/>
            <a:ext cx="1056117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fld id="{6501926D-BD55-4F99-B46D-3C231A52E354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27915" y="6338551"/>
            <a:ext cx="5184576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pic>
        <p:nvPicPr>
          <p:cNvPr id="7" name="Image 4" descr="bande-01.eps"/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591" y="6158311"/>
            <a:ext cx="9833867" cy="727073"/>
          </a:xfrm>
          <a:prstGeom prst="rect">
            <a:avLst/>
          </a:prstGeom>
        </p:spPr>
      </p:pic>
      <p:sp>
        <p:nvSpPr>
          <p:cNvPr id="10" name="Slide Number Placeholder 2"/>
          <p:cNvSpPr txBox="1">
            <a:spLocks/>
          </p:cNvSpPr>
          <p:nvPr userDrawn="1"/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628D0A3-5C9A-4901-9C42-FBE507C34AF3}" type="slidenum">
              <a:rPr lang="en-GB" sz="1200" smtClean="0"/>
              <a:pPr/>
              <a:t>‹#›</a:t>
            </a:fld>
            <a:endParaRPr lang="en-GB" sz="1200" dirty="0"/>
          </a:p>
        </p:txBody>
      </p:sp>
      <p:sp>
        <p:nvSpPr>
          <p:cNvPr id="12" name="TextBox 11"/>
          <p:cNvSpPr txBox="1"/>
          <p:nvPr userDrawn="1"/>
        </p:nvSpPr>
        <p:spPr>
          <a:xfrm>
            <a:off x="695400" y="6244114"/>
            <a:ext cx="619766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b="1" dirty="0" smtClean="0">
                <a:solidFill>
                  <a:schemeClr val="bg1"/>
                </a:solidFill>
              </a:rPr>
              <a:t>FCC</a:t>
            </a:r>
            <a:r>
              <a:rPr lang="en-GB" sz="1000" b="1" baseline="0" dirty="0" smtClean="0">
                <a:solidFill>
                  <a:schemeClr val="bg1"/>
                </a:solidFill>
              </a:rPr>
              <a:t> – France Meeting</a:t>
            </a:r>
            <a:r>
              <a:rPr lang="en-GB" sz="1000" b="1" dirty="0" smtClean="0">
                <a:solidFill>
                  <a:schemeClr val="bg1"/>
                </a:solidFill>
              </a:rPr>
              <a:t/>
            </a:r>
            <a:br>
              <a:rPr lang="en-GB" sz="1000" b="1" dirty="0" smtClean="0">
                <a:solidFill>
                  <a:schemeClr val="bg1"/>
                </a:solidFill>
              </a:rPr>
            </a:br>
            <a:r>
              <a:rPr lang="en-US" sz="1000" b="0" dirty="0" smtClean="0">
                <a:solidFill>
                  <a:schemeClr val="bg1"/>
                </a:solidFill>
              </a:rPr>
              <a:t>Michael Benedikt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b="0" baseline="0" dirty="0" smtClean="0">
                <a:solidFill>
                  <a:schemeClr val="bg1"/>
                </a:solidFill>
              </a:rPr>
              <a:t>Paris, 14 November 2019</a:t>
            </a:r>
            <a:endParaRPr lang="en-GB" sz="1000" b="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65682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</p:sldLayoutIdLst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hdr="0" dt="0"/>
  <p:txStyles>
    <p:titleStyle>
      <a:lvl1pPr algn="l" rtl="0" eaLnBrk="1" latinLnBrk="0" hangingPunct="1">
        <a:spcBef>
          <a:spcPct val="0"/>
        </a:spcBef>
        <a:buNone/>
        <a:defRPr kumimoji="0"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93776" indent="-457200" algn="l" rtl="0" eaLnBrk="1" latinLnBrk="0" hangingPunct="1">
        <a:spcBef>
          <a:spcPct val="20000"/>
        </a:spcBef>
        <a:buClr>
          <a:schemeClr val="accent1"/>
        </a:buClr>
        <a:buSzPct val="80000"/>
        <a:buFont typeface="Arial"/>
        <a:buChar char="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905256" indent="-457200" algn="l" rtl="0" eaLnBrk="1" latinLnBrk="0" hangingPunct="1">
        <a:spcBef>
          <a:spcPct val="20000"/>
        </a:spcBef>
        <a:buClr>
          <a:schemeClr val="accent1"/>
        </a:buClr>
        <a:buSzPct val="90000"/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92708" indent="-342900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85316" indent="-342900" algn="l" rtl="0" eaLnBrk="1" latinLnBrk="0" hangingPunct="1">
        <a:spcBef>
          <a:spcPct val="20000"/>
        </a:spcBef>
        <a:buClr>
          <a:schemeClr val="accent3"/>
        </a:buClr>
        <a:buSzPct val="90000"/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50492" indent="-34290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3.emf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hyperlink" Target="http://cern.ch/fcc" TargetMode="External"/><Relationship Id="rId10" Type="http://schemas.openxmlformats.org/officeDocument/2006/relationships/image" Target="../media/image9.png"/><Relationship Id="rId4" Type="http://schemas.openxmlformats.org/officeDocument/2006/relationships/image" Target="../media/image4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png"/><Relationship Id="rId4" Type="http://schemas.openxmlformats.org/officeDocument/2006/relationships/image" Target="../media/image65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48.png"/><Relationship Id="rId4" Type="http://schemas.openxmlformats.org/officeDocument/2006/relationships/image" Target="../media/image7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0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0.png"/><Relationship Id="rId3" Type="http://schemas.openxmlformats.org/officeDocument/2006/relationships/image" Target="../media/image79.png"/><Relationship Id="rId7" Type="http://schemas.openxmlformats.org/officeDocument/2006/relationships/image" Target="../media/image78.png"/><Relationship Id="rId2" Type="http://schemas.openxmlformats.org/officeDocument/2006/relationships/image" Target="../media/image78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emf"/><Relationship Id="rId5" Type="http://schemas.openxmlformats.org/officeDocument/2006/relationships/image" Target="../media/image81.emf"/><Relationship Id="rId10" Type="http://schemas.openxmlformats.org/officeDocument/2006/relationships/image" Target="../media/image48.png"/><Relationship Id="rId4" Type="http://schemas.openxmlformats.org/officeDocument/2006/relationships/image" Target="../media/image80.emf"/><Relationship Id="rId9" Type="http://schemas.openxmlformats.org/officeDocument/2006/relationships/image" Target="../media/image8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jpg"/><Relationship Id="rId3" Type="http://schemas.openxmlformats.org/officeDocument/2006/relationships/image" Target="../media/image11.jpg"/><Relationship Id="rId7" Type="http://schemas.openxmlformats.org/officeDocument/2006/relationships/image" Target="../media/image15.jpeg"/><Relationship Id="rId12" Type="http://schemas.openxmlformats.org/officeDocument/2006/relationships/image" Target="../media/image20.jpeg"/><Relationship Id="rId2" Type="http://schemas.openxmlformats.org/officeDocument/2006/relationships/image" Target="../media/image10.jpg"/><Relationship Id="rId16" Type="http://schemas.openxmlformats.org/officeDocument/2006/relationships/image" Target="../media/image24.jpe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4.jpg"/><Relationship Id="rId11" Type="http://schemas.openxmlformats.org/officeDocument/2006/relationships/image" Target="../media/image19.jpg"/><Relationship Id="rId5" Type="http://schemas.openxmlformats.org/officeDocument/2006/relationships/image" Target="../media/image13.JPG"/><Relationship Id="rId15" Type="http://schemas.openxmlformats.org/officeDocument/2006/relationships/image" Target="../media/image23.gif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Relationship Id="rId14" Type="http://schemas.openxmlformats.org/officeDocument/2006/relationships/image" Target="../media/image2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7" Type="http://schemas.openxmlformats.org/officeDocument/2006/relationships/image" Target="../media/image48.pn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87.jpeg"/><Relationship Id="rId7" Type="http://schemas.openxmlformats.org/officeDocument/2006/relationships/image" Target="../media/image920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png"/><Relationship Id="rId5" Type="http://schemas.openxmlformats.org/officeDocument/2006/relationships/image" Target="../media/image90.jpeg"/><Relationship Id="rId4" Type="http://schemas.openxmlformats.org/officeDocument/2006/relationships/image" Target="../media/image8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png"/><Relationship Id="rId4" Type="http://schemas.openxmlformats.org/officeDocument/2006/relationships/image" Target="../media/image9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7.png"/><Relationship Id="rId4" Type="http://schemas.openxmlformats.org/officeDocument/2006/relationships/image" Target="../media/image4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hyperlink" Target="https://arxiv.org/abs/1909.04437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8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1.png"/><Relationship Id="rId4" Type="http://schemas.openxmlformats.org/officeDocument/2006/relationships/image" Target="../media/image100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3" Type="http://schemas.openxmlformats.org/officeDocument/2006/relationships/image" Target="../media/image48.png"/><Relationship Id="rId7" Type="http://schemas.openxmlformats.org/officeDocument/2006/relationships/image" Target="../media/image105.png"/><Relationship Id="rId12" Type="http://schemas.openxmlformats.org/officeDocument/2006/relationships/image" Target="../media/image1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4.png"/><Relationship Id="rId11" Type="http://schemas.openxmlformats.org/officeDocument/2006/relationships/image" Target="../media/image109.emf"/><Relationship Id="rId5" Type="http://schemas.openxmlformats.org/officeDocument/2006/relationships/image" Target="../media/image103.png"/><Relationship Id="rId10" Type="http://schemas.openxmlformats.org/officeDocument/2006/relationships/image" Target="../media/image108.JPG"/><Relationship Id="rId4" Type="http://schemas.openxmlformats.org/officeDocument/2006/relationships/image" Target="../media/image102.png"/><Relationship Id="rId9" Type="http://schemas.openxmlformats.org/officeDocument/2006/relationships/image" Target="../media/image107.gi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112.png"/><Relationship Id="rId4" Type="http://schemas.openxmlformats.org/officeDocument/2006/relationships/hyperlink" Target="https://arxiv.org/abs/1903.08121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6.jpg"/><Relationship Id="rId7" Type="http://schemas.openxmlformats.org/officeDocument/2006/relationships/image" Target="../media/image29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8.png"/><Relationship Id="rId5" Type="http://schemas.openxmlformats.org/officeDocument/2006/relationships/image" Target="../media/image16.png"/><Relationship Id="rId4" Type="http://schemas.openxmlformats.org/officeDocument/2006/relationships/image" Target="../media/image27.png"/><Relationship Id="rId9" Type="http://schemas.openxmlformats.org/officeDocument/2006/relationships/hyperlink" Target="https://indico.cern.ch/event/223094/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14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17.png"/><Relationship Id="rId5" Type="http://schemas.openxmlformats.org/officeDocument/2006/relationships/image" Target="../media/image116.png"/><Relationship Id="rId4" Type="http://schemas.openxmlformats.org/officeDocument/2006/relationships/image" Target="../media/image11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119.emf"/><Relationship Id="rId4" Type="http://schemas.openxmlformats.org/officeDocument/2006/relationships/image" Target="../media/image4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121.png"/><Relationship Id="rId4" Type="http://schemas.openxmlformats.org/officeDocument/2006/relationships/image" Target="../media/image12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33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13" Type="http://schemas.openxmlformats.org/officeDocument/2006/relationships/hyperlink" Target="https://indico.fnal.gov/event/5775/" TargetMode="External"/><Relationship Id="rId18" Type="http://schemas.openxmlformats.org/officeDocument/2006/relationships/image" Target="../media/image42.jpeg"/><Relationship Id="rId3" Type="http://schemas.openxmlformats.org/officeDocument/2006/relationships/image" Target="../media/image35.jpeg"/><Relationship Id="rId21" Type="http://schemas.openxmlformats.org/officeDocument/2006/relationships/image" Target="../media/image45.jpg"/><Relationship Id="rId7" Type="http://schemas.openxmlformats.org/officeDocument/2006/relationships/image" Target="../media/image39.jpeg"/><Relationship Id="rId12" Type="http://schemas.openxmlformats.org/officeDocument/2006/relationships/hyperlink" Target="http://indico.cern.ch/conferenceDisplay.py?confId=211018" TargetMode="External"/><Relationship Id="rId17" Type="http://schemas.openxmlformats.org/officeDocument/2006/relationships/hyperlink" Target="https://indico.cern.ch/event/257713/contributions/1587941/" TargetMode="External"/><Relationship Id="rId2" Type="http://schemas.openxmlformats.org/officeDocument/2006/relationships/image" Target="../media/image34.jpeg"/><Relationship Id="rId16" Type="http://schemas.openxmlformats.org/officeDocument/2006/relationships/hyperlink" Target="http://indico.cern.ch/conferenceDisplay.py?confId=246137" TargetMode="External"/><Relationship Id="rId20" Type="http://schemas.openxmlformats.org/officeDocument/2006/relationships/image" Target="../media/image44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8.jpeg"/><Relationship Id="rId11" Type="http://schemas.openxmlformats.org/officeDocument/2006/relationships/hyperlink" Target="http://indico.cern.ch/conferenceDisplay.py?confId=193791" TargetMode="External"/><Relationship Id="rId5" Type="http://schemas.openxmlformats.org/officeDocument/2006/relationships/image" Target="../media/image37.jpeg"/><Relationship Id="rId15" Type="http://schemas.openxmlformats.org/officeDocument/2006/relationships/hyperlink" Target="http://indico.cern.ch/conferenceDisplay.py?confId=240814" TargetMode="External"/><Relationship Id="rId23" Type="http://schemas.openxmlformats.org/officeDocument/2006/relationships/image" Target="../media/image30.png"/><Relationship Id="rId10" Type="http://schemas.openxmlformats.org/officeDocument/2006/relationships/image" Target="../media/image38.png"/><Relationship Id="rId19" Type="http://schemas.openxmlformats.org/officeDocument/2006/relationships/image" Target="../media/image43.jpg"/><Relationship Id="rId4" Type="http://schemas.openxmlformats.org/officeDocument/2006/relationships/image" Target="../media/image36.jpeg"/><Relationship Id="rId9" Type="http://schemas.openxmlformats.org/officeDocument/2006/relationships/image" Target="../media/image41.jpeg"/><Relationship Id="rId14" Type="http://schemas.openxmlformats.org/officeDocument/2006/relationships/hyperlink" Target="https://indico.cern.ch/conferenceDisplay.py?confId=222458" TargetMode="External"/><Relationship Id="rId22" Type="http://schemas.openxmlformats.org/officeDocument/2006/relationships/image" Target="../media/image46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12" Type="http://schemas.openxmlformats.org/officeDocument/2006/relationships/image" Target="../media/image5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0.png"/><Relationship Id="rId11" Type="http://schemas.openxmlformats.org/officeDocument/2006/relationships/image" Target="../media/image55.gif"/><Relationship Id="rId5" Type="http://schemas.openxmlformats.org/officeDocument/2006/relationships/image" Target="../media/image49.png"/><Relationship Id="rId10" Type="http://schemas.openxmlformats.org/officeDocument/2006/relationships/image" Target="../media/image54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8.tiff"/><Relationship Id="rId4" Type="http://schemas.openxmlformats.org/officeDocument/2006/relationships/image" Target="../media/image4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link.springer.com/article/10.1140/epjst/e2019-900045-4" TargetMode="External"/><Relationship Id="rId3" Type="http://schemas.openxmlformats.org/officeDocument/2006/relationships/image" Target="../media/image59.tiff"/><Relationship Id="rId7" Type="http://schemas.openxmlformats.org/officeDocument/2006/relationships/hyperlink" Target="https://link.springer.com/article/10.1140/epjc/s10052-019-6904-3" TargetMode="External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10" Type="http://schemas.openxmlformats.org/officeDocument/2006/relationships/hyperlink" Target="https://link.springer.com/article/10.1140%2Fepjst%2Fe2019-900088-6" TargetMode="External"/><Relationship Id="rId4" Type="http://schemas.openxmlformats.org/officeDocument/2006/relationships/image" Target="../media/image60.png"/><Relationship Id="rId9" Type="http://schemas.openxmlformats.org/officeDocument/2006/relationships/hyperlink" Target="https://link.springer.com/article/10.1140/epjst/e2019-900087-0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rc 9"/>
          <p:cNvSpPr/>
          <p:nvPr/>
        </p:nvSpPr>
        <p:spPr>
          <a:xfrm>
            <a:off x="583469" y="4094589"/>
            <a:ext cx="6030464" cy="1358292"/>
          </a:xfrm>
          <a:prstGeom prst="arc">
            <a:avLst>
              <a:gd name="adj1" fmla="val 11568746"/>
              <a:gd name="adj2" fmla="val 488561"/>
            </a:avLst>
          </a:prstGeom>
          <a:noFill/>
          <a:ln w="38100" cap="flat" cmpd="sng" algn="ctr">
            <a:solidFill>
              <a:schemeClr val="bg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760825" y="6577816"/>
            <a:ext cx="16560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photo: J. Wenninger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-906377" y="0"/>
            <a:ext cx="16992593" cy="6858000"/>
            <a:chOff x="786608" y="-54911"/>
            <a:chExt cx="12644785" cy="6917447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34218" y="-54911"/>
              <a:ext cx="9171384" cy="6917447"/>
            </a:xfrm>
            <a:prstGeom prst="rect">
              <a:avLst/>
            </a:prstGeom>
          </p:spPr>
        </p:pic>
        <p:sp>
          <p:nvSpPr>
            <p:cNvPr id="7" name="Oval 6"/>
            <p:cNvSpPr/>
            <p:nvPr/>
          </p:nvSpPr>
          <p:spPr>
            <a:xfrm>
              <a:off x="3187800" y="4113292"/>
              <a:ext cx="2884972" cy="617406"/>
            </a:xfrm>
            <a:prstGeom prst="ellipse">
              <a:avLst/>
            </a:prstGeom>
            <a:noFill/>
            <a:ln w="38100" cap="flat" cmpd="sng" algn="ctr">
              <a:solidFill>
                <a:srgbClr val="00B0F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6072772" y="4196756"/>
              <a:ext cx="381668" cy="107375"/>
            </a:xfrm>
            <a:prstGeom prst="ellipse">
              <a:avLst/>
            </a:prstGeom>
            <a:noFill/>
            <a:ln w="28575" cap="flat" cmpd="sng" algn="ctr">
              <a:solidFill>
                <a:srgbClr val="33FF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" name="Arc 22"/>
            <p:cNvSpPr/>
            <p:nvPr/>
          </p:nvSpPr>
          <p:spPr>
            <a:xfrm>
              <a:off x="3352800" y="3011602"/>
              <a:ext cx="10078593" cy="1638687"/>
            </a:xfrm>
            <a:prstGeom prst="arc">
              <a:avLst>
                <a:gd name="adj1" fmla="val 776254"/>
                <a:gd name="adj2" fmla="val 11036784"/>
              </a:avLst>
            </a:prstGeom>
            <a:ln w="28575" cap="rnd" cmpd="sng">
              <a:solidFill>
                <a:srgbClr val="800000"/>
              </a:solidFill>
              <a:prstDash val="sysDash"/>
              <a:headEnd type="none"/>
              <a:tailEnd type="none"/>
            </a:ln>
            <a:effectLst>
              <a:glow rad="101600">
                <a:schemeClr val="accent4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Arc 24"/>
            <p:cNvSpPr/>
            <p:nvPr/>
          </p:nvSpPr>
          <p:spPr>
            <a:xfrm rot="10800000">
              <a:off x="786608" y="4073016"/>
              <a:ext cx="5667832" cy="1362322"/>
            </a:xfrm>
            <a:prstGeom prst="arc">
              <a:avLst>
                <a:gd name="adj1" fmla="val 413169"/>
                <a:gd name="adj2" fmla="val 11745777"/>
              </a:avLst>
            </a:prstGeom>
            <a:ln w="28575" cap="rnd" cmpd="sng">
              <a:solidFill>
                <a:srgbClr val="800000"/>
              </a:solidFill>
              <a:prstDash val="sysDash"/>
              <a:headEnd type="none"/>
              <a:tailEnd type="none"/>
            </a:ln>
            <a:effectLst>
              <a:glow rad="101600">
                <a:schemeClr val="accent4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9" name="Picture 2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076" y="5483967"/>
            <a:ext cx="1551182" cy="648723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0" name="Rectangle 29"/>
          <p:cNvSpPr/>
          <p:nvPr/>
        </p:nvSpPr>
        <p:spPr>
          <a:xfrm>
            <a:off x="6144493" y="5769087"/>
            <a:ext cx="2043893" cy="40011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/>
                <a:cs typeface="Times New Roman"/>
                <a:hlinkClick r:id="rId5"/>
              </a:rPr>
              <a:t>http://cern.ch/fcc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9000082" y="4747472"/>
            <a:ext cx="8783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FCC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698324" y="4090748"/>
            <a:ext cx="6515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PS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033743" y="4741846"/>
            <a:ext cx="8875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SPS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42603" y="3741747"/>
            <a:ext cx="9219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LHC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5500" y="5464950"/>
            <a:ext cx="1020573" cy="717159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8" name="TextBox 37"/>
          <p:cNvSpPr txBox="1"/>
          <p:nvPr/>
        </p:nvSpPr>
        <p:spPr>
          <a:xfrm>
            <a:off x="9831517" y="6577816"/>
            <a:ext cx="16560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photo: J. Wenninger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89018" y="4215767"/>
            <a:ext cx="16217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HE-LHC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142603" y="6261169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Work supported by the </a:t>
            </a:r>
            <a:r>
              <a:rPr kumimoji="0" lang="en-US" sz="1400" b="1" i="1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European Commission </a:t>
            </a:r>
            <a:r>
              <a:rPr kumimoji="0" lang="en-US" sz="1400" b="0" i="1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under </a:t>
            </a:r>
            <a:r>
              <a:rPr kumimoji="0" lang="en-GB" sz="14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</a:t>
            </a:r>
            <a:r>
              <a:rPr kumimoji="0" lang="en-GB" sz="1400" b="1" i="1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HORIZON 2020 </a:t>
            </a:r>
            <a:r>
              <a:rPr kumimoji="0" lang="en-GB" sz="14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projects </a:t>
            </a:r>
            <a:r>
              <a:rPr kumimoji="0" lang="en-GB" sz="1400" b="1" i="1" u="none" strike="noStrike" kern="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EuroCirCol</a:t>
            </a:r>
            <a:r>
              <a:rPr kumimoji="0" lang="en-GB" sz="1400" b="0" i="1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grant agreement </a:t>
            </a:r>
            <a:r>
              <a:rPr kumimoji="0" lang="en-GB" sz="14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654305</a:t>
            </a:r>
            <a:r>
              <a:rPr kumimoji="0" lang="en-GB" sz="1400" b="0" i="1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;</a:t>
            </a:r>
            <a:r>
              <a:rPr kumimoji="0" lang="en-GB" sz="14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14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EASITrain</a:t>
            </a:r>
            <a:r>
              <a:rPr kumimoji="0" lang="en-GB" sz="14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GB" sz="14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grant </a:t>
            </a:r>
            <a:r>
              <a:rPr kumimoji="0" lang="en-GB" sz="1400" b="0" i="1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agreement no. </a:t>
            </a:r>
            <a:r>
              <a:rPr kumimoji="0" lang="en-GB" sz="14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764879; </a:t>
            </a:r>
            <a:r>
              <a:rPr kumimoji="0" lang="en-GB" sz="14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ARIES</a:t>
            </a:r>
            <a:r>
              <a:rPr kumimoji="0" lang="en-GB" sz="14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GB" sz="1400" b="0" i="1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grant </a:t>
            </a:r>
            <a:r>
              <a:rPr kumimoji="0" lang="en-GB" sz="14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agreement 730871; and </a:t>
            </a:r>
            <a:r>
              <a:rPr kumimoji="0" lang="en-GB" sz="14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E-JADE,</a:t>
            </a:r>
            <a:r>
              <a:rPr kumimoji="0" lang="en-GB" sz="14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contract no. 645479</a:t>
            </a:r>
            <a:endParaRPr kumimoji="0" lang="en-GB" sz="1400" b="0" i="1" u="none" strike="noStrike" kern="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1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4579" y="6187558"/>
            <a:ext cx="2814032" cy="43923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8191" y="5461345"/>
            <a:ext cx="1302192" cy="626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1543" y="5469673"/>
            <a:ext cx="920203" cy="59882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97" t="16876" r="24262" b="24372"/>
          <a:stretch/>
        </p:blipFill>
        <p:spPr>
          <a:xfrm>
            <a:off x="5573667" y="5479620"/>
            <a:ext cx="486132" cy="732938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627942" y="512652"/>
            <a:ext cx="1120116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</a:rPr>
              <a:t>Future </a:t>
            </a:r>
            <a:r>
              <a:rPr kumimoji="0" lang="de-DE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</a:rPr>
              <a:t>Circular Collider </a:t>
            </a:r>
            <a:r>
              <a:rPr lang="de-DE" sz="6000" b="1" dirty="0" smtClean="0">
                <a:solidFill>
                  <a:srgbClr val="FFFF00"/>
                </a:solidFill>
                <a:latin typeface="Calibri" panose="020F0502020204030204"/>
              </a:rPr>
              <a:t>(FCC)</a:t>
            </a:r>
            <a:endParaRPr kumimoji="0" lang="de-DE" sz="6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658475" y="1982135"/>
            <a:ext cx="99109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i="0" u="none" strike="noStrike" kern="1200" cap="none" spc="0" normalizeH="0" baseline="0" noProof="0" dirty="0" smtClean="0">
                <a:ln>
                  <a:noFill/>
                </a:ln>
                <a:solidFill>
                  <a:srgbClr val="A5A5A5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Frank Zimmermann, CEPC 2019, 18 Nov. 2019,  Beijing</a:t>
            </a:r>
            <a:endParaRPr kumimoji="0" lang="en-GB" sz="32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2828105" y="3111911"/>
            <a:ext cx="946069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gratefully acknowledging input from FCC coordination </a:t>
            </a:r>
            <a:r>
              <a:rPr kumimoji="0" lang="en-GB" sz="280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group,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28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global </a:t>
            </a:r>
            <a:r>
              <a:rPr kumimoji="0" lang="en-GB" sz="280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FCC design </a:t>
            </a:r>
            <a:r>
              <a:rPr kumimoji="0" lang="en-GB" sz="28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study team and all other contributors</a:t>
            </a:r>
          </a:p>
        </p:txBody>
      </p:sp>
    </p:spTree>
    <p:extLst>
      <p:ext uri="{BB962C8B-B14F-4D97-AF65-F5344CB8AC3E}">
        <p14:creationId xmlns:p14="http://schemas.microsoft.com/office/powerpoint/2010/main" val="2785549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/>
      <p:bldP spid="32" grpId="0"/>
      <p:bldP spid="33" grpId="0"/>
      <p:bldP spid="34" grpId="0"/>
      <p:bldP spid="39" grpId="0"/>
      <p:bldP spid="40" grpId="0"/>
      <p:bldP spid="28" grpId="0"/>
      <p:bldP spid="35" grpId="0"/>
      <p:bldP spid="3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1466828-276D-2144-BC1C-29522FA08D6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03"/>
          <a:stretch/>
        </p:blipFill>
        <p:spPr>
          <a:xfrm>
            <a:off x="1181100" y="1845973"/>
            <a:ext cx="5095428" cy="4497861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373130" y="1233905"/>
            <a:ext cx="9108504" cy="1224136"/>
          </a:xfrm>
          <a:prstGeom prst="rect">
            <a:avLst/>
          </a:prstGeom>
        </p:spPr>
        <p:txBody>
          <a:bodyPr>
            <a:noAutofit/>
          </a:bodyPr>
          <a:lstStyle>
            <a:lvl1pPr marL="493776" indent="-4572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Arial"/>
              <a:buChar char="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5256" indent="-4572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2708" indent="-34290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Arial"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5316" indent="-3429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0000"/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0492" indent="-3429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76" indent="0">
              <a:spcBef>
                <a:spcPts val="600"/>
              </a:spcBef>
              <a:buClr>
                <a:srgbClr val="0C377B"/>
              </a:buClr>
              <a:buNone/>
              <a:defRPr/>
            </a:pPr>
            <a:r>
              <a:rPr lang="en-US" sz="2800" b="1" dirty="0">
                <a:solidFill>
                  <a:srgbClr val="0C377B"/>
                </a:solidFill>
                <a:latin typeface="Calibri" panose="020F0502020204030204"/>
              </a:rPr>
              <a:t>    </a:t>
            </a:r>
            <a:r>
              <a:rPr lang="en-US" sz="2800" b="1" dirty="0" err="1">
                <a:solidFill>
                  <a:srgbClr val="0C377B"/>
                </a:solidFill>
                <a:latin typeface="Calibri" panose="020F0502020204030204"/>
              </a:rPr>
              <a:t>i</a:t>
            </a:r>
            <a:r>
              <a:rPr lang="en-US" sz="2800" b="1" dirty="0">
                <a:solidFill>
                  <a:srgbClr val="0C377B"/>
                </a:solidFill>
                <a:latin typeface="Calibri" panose="020F0502020204030204"/>
              </a:rPr>
              <a:t>n the baseline two main IPs in A, G for both machines</a:t>
            </a:r>
            <a:endParaRPr lang="en-US" sz="2800" dirty="0">
              <a:solidFill>
                <a:srgbClr val="0C377B"/>
              </a:solidFill>
              <a:latin typeface="Calibri" panose="020F0502020204030204"/>
            </a:endParaRPr>
          </a:p>
        </p:txBody>
      </p:sp>
      <p:pic>
        <p:nvPicPr>
          <p:cNvPr id="9" name="Picture 8" descr="layout_c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0378" y="1773963"/>
            <a:ext cx="4595922" cy="4787417"/>
          </a:xfrm>
          <a:prstGeom prst="rect">
            <a:avLst/>
          </a:prstGeom>
        </p:spPr>
      </p:pic>
      <p:sp>
        <p:nvSpPr>
          <p:cNvPr id="10" name="Content Placeholder 2"/>
          <p:cNvSpPr txBox="1">
            <a:spLocks/>
          </p:cNvSpPr>
          <p:nvPr/>
        </p:nvSpPr>
        <p:spPr>
          <a:xfrm>
            <a:off x="10444066" y="6022307"/>
            <a:ext cx="1512168" cy="751570"/>
          </a:xfrm>
          <a:prstGeom prst="rect">
            <a:avLst/>
          </a:prstGeom>
        </p:spPr>
        <p:txBody>
          <a:bodyPr>
            <a:noAutofit/>
          </a:bodyPr>
          <a:lstStyle>
            <a:lvl1pPr marL="493776" indent="-4572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Arial"/>
              <a:buChar char="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5256" indent="-4572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2708" indent="-34290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Arial"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5316" indent="-3429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0000"/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0492" indent="-3429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76" indent="0">
              <a:spcBef>
                <a:spcPts val="1000"/>
              </a:spcBef>
              <a:buClr>
                <a:srgbClr val="0C377B"/>
              </a:buClr>
              <a:buNone/>
              <a:defRPr/>
            </a:pPr>
            <a:r>
              <a:rPr lang="en-US" b="1" dirty="0">
                <a:solidFill>
                  <a:srgbClr val="FF0000"/>
                </a:solidFill>
                <a:latin typeface="Calibri" panose="020F0502020204030204"/>
              </a:rPr>
              <a:t>FCC-</a:t>
            </a:r>
            <a:r>
              <a:rPr lang="en-US" b="1" dirty="0" err="1">
                <a:solidFill>
                  <a:srgbClr val="FF0000"/>
                </a:solidFill>
                <a:latin typeface="Calibri" panose="020F0502020204030204"/>
              </a:rPr>
              <a:t>hh</a:t>
            </a:r>
            <a:endParaRPr lang="en-US" dirty="0">
              <a:solidFill>
                <a:srgbClr val="FF0000"/>
              </a:solidFill>
              <a:latin typeface="Calibri" panose="020F0502020204030204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281779" y="6185595"/>
            <a:ext cx="1512168" cy="751570"/>
          </a:xfrm>
          <a:prstGeom prst="rect">
            <a:avLst/>
          </a:prstGeom>
        </p:spPr>
        <p:txBody>
          <a:bodyPr>
            <a:noAutofit/>
          </a:bodyPr>
          <a:lstStyle>
            <a:lvl1pPr marL="493776" indent="-4572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Arial"/>
              <a:buChar char="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5256" indent="-4572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2708" indent="-34290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Arial"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5316" indent="-3429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0000"/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0492" indent="-3429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76" indent="0">
              <a:spcBef>
                <a:spcPts val="1000"/>
              </a:spcBef>
              <a:buClr>
                <a:srgbClr val="0C377B"/>
              </a:buClr>
              <a:buNone/>
              <a:defRPr/>
            </a:pPr>
            <a:r>
              <a:rPr lang="en-US" b="1" dirty="0">
                <a:solidFill>
                  <a:srgbClr val="FF0000"/>
                </a:solidFill>
                <a:latin typeface="Calibri" panose="020F0502020204030204"/>
              </a:rPr>
              <a:t>FCC-ee</a:t>
            </a:r>
            <a:endParaRPr lang="en-US" dirty="0">
              <a:solidFill>
                <a:srgbClr val="FF0000"/>
              </a:solidFill>
              <a:latin typeface="Calibri" panose="020F0502020204030204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0" y="-27384"/>
            <a:ext cx="12191999" cy="1008112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4400" kern="0" dirty="0">
                <a:latin typeface="Arial"/>
              </a:rPr>
              <a:t>      </a:t>
            </a:r>
            <a:r>
              <a:rPr lang="en-US" sz="4400" kern="0" dirty="0" smtClean="0">
                <a:latin typeface="Arial"/>
              </a:rPr>
              <a:t>common </a:t>
            </a:r>
            <a:r>
              <a:rPr lang="en-US" sz="4400" kern="0" dirty="0">
                <a:latin typeface="Arial"/>
              </a:rPr>
              <a:t>layouts for </a:t>
            </a:r>
            <a:r>
              <a:rPr lang="en-US" sz="4400" kern="0" dirty="0" err="1">
                <a:latin typeface="Arial"/>
              </a:rPr>
              <a:t>hh</a:t>
            </a:r>
            <a:r>
              <a:rPr lang="en-US" sz="4400" kern="0" dirty="0">
                <a:latin typeface="Arial"/>
              </a:rPr>
              <a:t> &amp; </a:t>
            </a:r>
            <a:r>
              <a:rPr lang="en-US" sz="4400" kern="0" dirty="0" err="1">
                <a:latin typeface="Arial"/>
              </a:rPr>
              <a:t>ee</a:t>
            </a:r>
            <a:endParaRPr lang="en-US" sz="4400" kern="0" dirty="0">
              <a:latin typeface="Arial"/>
            </a:endParaRPr>
          </a:p>
        </p:txBody>
      </p:sp>
      <p:pic>
        <p:nvPicPr>
          <p:cNvPr id="13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779" y="112479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832116" y="6028760"/>
            <a:ext cx="857927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K. </a:t>
            </a:r>
            <a:r>
              <a:rPr lang="en-US" dirty="0" err="1">
                <a:solidFill>
                  <a:prstClr val="black"/>
                </a:solidFill>
                <a:latin typeface="Calibri" panose="020F0502020204030204"/>
              </a:rPr>
              <a:t>Oide</a:t>
            </a:r>
            <a:endParaRPr lang="en-GB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698722" y="1319269"/>
            <a:ext cx="2169055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A. Chance, D. Schulte</a:t>
            </a:r>
            <a:endParaRPr lang="en-GB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997223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2012064"/>
              </p:ext>
            </p:extLst>
          </p:nvPr>
        </p:nvGraphicFramePr>
        <p:xfrm>
          <a:off x="0" y="1007245"/>
          <a:ext cx="12192000" cy="5936421"/>
        </p:xfrm>
        <a:graphic>
          <a:graphicData uri="http://schemas.openxmlformats.org/drawingml/2006/table">
            <a:tbl>
              <a:tblPr firstRow="1" bandRow="1"/>
              <a:tblGrid>
                <a:gridCol w="49923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549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1845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70044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825804">
                  <a:extLst>
                    <a:ext uri="{9D8B030D-6E8A-4147-A177-3AD203B41FA5}">
                      <a16:colId xmlns:a16="http://schemas.microsoft.com/office/drawing/2014/main" val="818795718"/>
                    </a:ext>
                  </a:extLst>
                </a:gridCol>
              </a:tblGrid>
              <a:tr h="525896">
                <a:tc>
                  <a:txBody>
                    <a:bodyPr/>
                    <a:lstStyle>
                      <a:lvl1pPr marL="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GB" sz="1900" b="1" dirty="0" smtClean="0">
                          <a:solidFill>
                            <a:schemeClr val="bg1"/>
                          </a:solidFill>
                        </a:rPr>
                        <a:t>parameter</a:t>
                      </a:r>
                      <a:endParaRPr lang="en-GB" sz="19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solidFill>
                        <a:srgbClr val="A26B2D"/>
                      </a:solidFill>
                    </a:lnL>
                    <a:lnR>
                      <a:noFill/>
                    </a:lnR>
                    <a:lnT w="12700" cmpd="sng">
                      <a:solidFill>
                        <a:srgbClr val="A26B2D"/>
                      </a:solidFill>
                    </a:lnT>
                    <a:lnB w="12700" cmpd="sng">
                      <a:solidFill>
                        <a:srgbClr val="A26B2D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000" b="1" dirty="0" smtClean="0">
                          <a:solidFill>
                            <a:schemeClr val="bg1"/>
                          </a:solidFill>
                        </a:rPr>
                        <a:t>Z</a:t>
                      </a:r>
                      <a:endParaRPr lang="en-GB" sz="20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A26B2D"/>
                      </a:solidFill>
                    </a:lnT>
                    <a:lnB w="12700" cmpd="sng">
                      <a:solidFill>
                        <a:srgbClr val="A26B2D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smtClean="0">
                          <a:solidFill>
                            <a:schemeClr val="bg1"/>
                          </a:solidFill>
                        </a:rPr>
                        <a:t>WW</a:t>
                      </a:r>
                      <a:endParaRPr lang="en-GB" sz="20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A26B2D"/>
                      </a:solidFill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2000" b="1" dirty="0" smtClean="0">
                          <a:solidFill>
                            <a:schemeClr val="bg1"/>
                          </a:solidFill>
                        </a:rPr>
                        <a:t>H</a:t>
                      </a:r>
                      <a:r>
                        <a:rPr lang="de-AT" sz="2000" b="1" baseline="0" dirty="0" smtClean="0">
                          <a:solidFill>
                            <a:schemeClr val="bg1"/>
                          </a:solidFill>
                        </a:rPr>
                        <a:t> (ZH)</a:t>
                      </a:r>
                      <a:endParaRPr lang="de-AT" sz="2000" b="1" dirty="0" smtClean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2000" b="1" dirty="0" smtClean="0">
                          <a:solidFill>
                            <a:schemeClr val="bg1"/>
                          </a:solidFill>
                        </a:rPr>
                        <a:t>ttbar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5920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kumimoji="0" lang="en-GB" sz="1600" b="1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beam energy [GeV]</a:t>
                      </a:r>
                      <a:endParaRPr kumimoji="0" lang="en-GB" sz="16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A26B2D"/>
                      </a:solidFill>
                    </a:lnT>
                    <a:lnB w="12700" cmpd="sng">
                      <a:solidFill>
                        <a:srgbClr val="A26B2D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rtl="0" eaLnBrk="1" latinLnBrk="0" hangingPunct="1"/>
                      <a:r>
                        <a:rPr kumimoji="0" lang="en-US" sz="1900" b="1" kern="1200" dirty="0" smtClean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45</a:t>
                      </a:r>
                      <a:endParaRPr kumimoji="0" lang="en-GB" sz="1900" b="1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A26B2D"/>
                      </a:solidFill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900" b="1" kern="1200" dirty="0" smtClean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80</a:t>
                      </a:r>
                      <a:endParaRPr kumimoji="0" lang="en-GB" sz="1900" b="1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de-AT" sz="1900" b="1" kern="1200" dirty="0" smtClean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120</a:t>
                      </a:r>
                      <a:endParaRPr kumimoji="0" lang="de-AT" sz="1900" b="1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de-AT" sz="1900" b="1" kern="1200" dirty="0" smtClean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182.5</a:t>
                      </a:r>
                      <a:endParaRPr kumimoji="0" lang="de-AT" sz="1900" b="1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5528">
                <a:tc>
                  <a:txBody>
                    <a:bodyPr/>
                    <a:lstStyle/>
                    <a:p>
                      <a:r>
                        <a:rPr kumimoji="0" lang="en-GB" sz="1600" b="1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beam current [mA]</a:t>
                      </a:r>
                      <a:endParaRPr kumimoji="0" lang="en-GB" sz="16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900" b="1" kern="1200" dirty="0" smtClean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1390</a:t>
                      </a:r>
                      <a:endParaRPr kumimoji="0" lang="en-GB" sz="1900" b="1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GB" sz="1900" b="1" kern="1200" dirty="0" smtClean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147</a:t>
                      </a:r>
                      <a:endParaRPr kumimoji="0" lang="en-GB" sz="1900" b="1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de-AT" sz="1900" b="1" kern="1200" dirty="0" smtClean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29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de-AT" sz="1900" b="1" kern="1200" dirty="0" smtClean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5.4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15528">
                <a:tc>
                  <a:txBody>
                    <a:bodyPr/>
                    <a:lstStyle/>
                    <a:p>
                      <a:r>
                        <a:rPr kumimoji="0" lang="en-US" sz="1600" b="1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no. bunches/beam</a:t>
                      </a:r>
                      <a:endParaRPr kumimoji="0" lang="en-GB" sz="16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US" sz="1900" b="1" kern="1200" dirty="0" smtClean="0">
                          <a:solidFill>
                            <a:srgbClr val="FF3300"/>
                          </a:solidFill>
                          <a:latin typeface="Arial"/>
                          <a:ea typeface="+mn-ea"/>
                          <a:cs typeface="+mn-cs"/>
                        </a:rPr>
                        <a:t>16640</a:t>
                      </a:r>
                      <a:endParaRPr kumimoji="0" lang="en-GB" sz="1900" b="1" kern="1200" dirty="0">
                        <a:solidFill>
                          <a:srgbClr val="FF33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US" sz="1900" b="1" kern="1200" dirty="0" smtClean="0">
                          <a:solidFill>
                            <a:srgbClr val="FF3300"/>
                          </a:solidFill>
                          <a:latin typeface="Arial"/>
                          <a:ea typeface="+mn-ea"/>
                          <a:cs typeface="+mn-cs"/>
                        </a:rPr>
                        <a:t>2000</a:t>
                      </a:r>
                      <a:endParaRPr kumimoji="0" lang="en-GB" sz="1900" b="1" kern="1200" dirty="0">
                        <a:solidFill>
                          <a:srgbClr val="FF33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de-AT" sz="1900" b="1" kern="1200" dirty="0" smtClean="0">
                          <a:solidFill>
                            <a:srgbClr val="FF3300"/>
                          </a:solidFill>
                          <a:latin typeface="Arial"/>
                          <a:ea typeface="+mn-ea"/>
                          <a:cs typeface="+mn-cs"/>
                        </a:rPr>
                        <a:t>393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de-AT" sz="1900" b="1" kern="1200" dirty="0" smtClean="0">
                          <a:solidFill>
                            <a:srgbClr val="FF3300"/>
                          </a:solidFill>
                          <a:latin typeface="Arial"/>
                          <a:ea typeface="+mn-ea"/>
                          <a:cs typeface="+mn-cs"/>
                        </a:rPr>
                        <a:t>48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2529601"/>
                  </a:ext>
                </a:extLst>
              </a:tr>
              <a:tr h="375920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kumimoji="0" lang="en-GB" sz="1600" b="1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bunch intensity  [10</a:t>
                      </a:r>
                      <a:r>
                        <a:rPr kumimoji="0" lang="en-GB" sz="1600" b="1" kern="1200" baseline="300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11</a:t>
                      </a:r>
                      <a:r>
                        <a:rPr kumimoji="0" lang="en-GB" sz="1600" b="1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]</a:t>
                      </a:r>
                      <a:endParaRPr kumimoji="0" lang="en-GB" sz="16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en-US" sz="1900" b="1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1.7</a:t>
                      </a:r>
                      <a:endParaRPr kumimoji="0" lang="en-GB" sz="19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900" b="1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1.5</a:t>
                      </a:r>
                      <a:endParaRPr kumimoji="0" lang="en-GB" sz="1900" b="1" kern="1200" dirty="0" smtClean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900" b="1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1.5</a:t>
                      </a:r>
                      <a:endParaRPr kumimoji="0" lang="en-GB" sz="1900" b="1" kern="1200" dirty="0" smtClean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900" b="1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2.3</a:t>
                      </a:r>
                      <a:endParaRPr kumimoji="0" lang="en-GB" sz="1900" b="1" kern="1200" dirty="0" smtClean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5920">
                <a:tc>
                  <a:txBody>
                    <a:bodyPr/>
                    <a:lstStyle/>
                    <a:p>
                      <a:r>
                        <a:rPr kumimoji="0" lang="en-GB" sz="1600" b="1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SR</a:t>
                      </a:r>
                      <a:r>
                        <a:rPr kumimoji="0" lang="en-GB" sz="1600" b="1" kern="1200" baseline="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 e</a:t>
                      </a:r>
                      <a:r>
                        <a:rPr kumimoji="0" lang="en-GB" sz="1600" b="1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nergy loss / turn [GeV]</a:t>
                      </a:r>
                      <a:endParaRPr kumimoji="0" lang="en-GB" sz="16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900" b="1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0.036</a:t>
                      </a:r>
                      <a:endParaRPr kumimoji="0" lang="en-GB" sz="19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900" b="1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0.34</a:t>
                      </a:r>
                      <a:endParaRPr kumimoji="0" lang="en-GB" sz="1900" b="1" kern="1200" dirty="0" smtClean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900" b="1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1.72</a:t>
                      </a:r>
                      <a:endParaRPr kumimoji="0" lang="en-GB" sz="19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900" b="1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9.21</a:t>
                      </a:r>
                      <a:endParaRPr kumimoji="0" lang="en-GB" sz="1900" b="1" kern="1200" dirty="0" smtClean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88469">
                <a:tc>
                  <a:txBody>
                    <a:bodyPr/>
                    <a:lstStyle/>
                    <a:p>
                      <a:r>
                        <a:rPr kumimoji="0" lang="en-US" sz="1600" b="1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total RF voltage [GV]</a:t>
                      </a:r>
                      <a:endParaRPr kumimoji="0" lang="en-GB" sz="16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900" b="1" kern="1200" dirty="0" smtClean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0.1</a:t>
                      </a:r>
                      <a:endParaRPr kumimoji="0" lang="en-GB" sz="1900" b="1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900" b="1" kern="1200" dirty="0" smtClean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0.44</a:t>
                      </a:r>
                      <a:endParaRPr kumimoji="0" lang="en-GB" sz="1900" b="1" kern="1200" dirty="0" smtClean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900" b="1" kern="1200" dirty="0" smtClean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2.0</a:t>
                      </a:r>
                      <a:endParaRPr kumimoji="0" lang="en-GB" sz="1900" b="1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900" b="1" kern="1200" dirty="0" smtClean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10.9</a:t>
                      </a:r>
                      <a:endParaRPr kumimoji="0" lang="en-GB" sz="1900" b="1" kern="1200" dirty="0" smtClean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4200603"/>
                  </a:ext>
                </a:extLst>
              </a:tr>
              <a:tr h="375920">
                <a:tc>
                  <a:txBody>
                    <a:bodyPr/>
                    <a:lstStyle/>
                    <a:p>
                      <a:r>
                        <a:rPr kumimoji="0" lang="en-GB" sz="1600" b="1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long.</a:t>
                      </a:r>
                      <a:r>
                        <a:rPr kumimoji="0" lang="en-GB" sz="1600" b="1" kern="12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GB" sz="1600" b="1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damping time [turns]</a:t>
                      </a:r>
                      <a:endParaRPr kumimoji="0" lang="en-GB" sz="16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900" b="1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1281</a:t>
                      </a:r>
                      <a:endParaRPr kumimoji="0" lang="en-GB" sz="19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900" b="1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235</a:t>
                      </a:r>
                      <a:endParaRPr kumimoji="0" lang="en-GB" sz="1900" b="1" kern="1200" dirty="0" smtClean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900" b="1" kern="1200" baseline="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70</a:t>
                      </a:r>
                      <a:endParaRPr kumimoji="0" lang="en-GB" sz="19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900" b="1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20</a:t>
                      </a:r>
                      <a:endParaRPr kumimoji="0" lang="en-GB" sz="1900" b="1" kern="1200" dirty="0" smtClean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3873614"/>
                  </a:ext>
                </a:extLst>
              </a:tr>
              <a:tr h="37592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AT" sz="1600" b="1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horizontal beta*</a:t>
                      </a:r>
                      <a:r>
                        <a:rPr kumimoji="0" lang="de-AT" sz="1600" b="1" kern="1200" baseline="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GB" sz="16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[m]</a:t>
                      </a:r>
                      <a:endParaRPr kumimoji="0" lang="en-GB" sz="1600" b="1" kern="1200" dirty="0" smtClean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de-AT" sz="1900" b="1" kern="1200" dirty="0" smtClean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0.15</a:t>
                      </a:r>
                      <a:endParaRPr kumimoji="0" lang="en-GB" sz="1900" b="1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de-AT" sz="1900" b="1" kern="1200" dirty="0" smtClean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0.2</a:t>
                      </a:r>
                      <a:endParaRPr kumimoji="0" lang="de-AT" sz="1900" b="1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AT" sz="1900" b="1" kern="1200" dirty="0" smtClean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0.3</a:t>
                      </a:r>
                      <a:endParaRPr kumimoji="0" lang="en-GB" sz="1900" b="1" kern="1200" dirty="0" smtClean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900" b="1" kern="1200" dirty="0" smtClean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1</a:t>
                      </a:r>
                      <a:endParaRPr kumimoji="0" lang="en-GB" sz="1900" b="1" kern="1200" dirty="0" smtClean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3994486"/>
                  </a:ext>
                </a:extLst>
              </a:tr>
              <a:tr h="37592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vertical</a:t>
                      </a:r>
                      <a:r>
                        <a:rPr kumimoji="0" lang="en-US" sz="1600" b="1" kern="1200" baseline="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 beta* [mm]</a:t>
                      </a:r>
                      <a:endParaRPr kumimoji="0" lang="en-GB" sz="1600" b="1" kern="1200" dirty="0" smtClean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900" b="1" kern="1200" dirty="0" smtClean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0.8</a:t>
                      </a:r>
                      <a:endParaRPr kumimoji="0" lang="en-GB" sz="1900" b="1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de-AT" sz="1900" b="1" kern="1200" dirty="0" smtClean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1</a:t>
                      </a:r>
                      <a:endParaRPr kumimoji="0" lang="de-AT" sz="1900" b="1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900" b="1" kern="1200" dirty="0" smtClean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1</a:t>
                      </a:r>
                      <a:endParaRPr kumimoji="0" lang="en-GB" sz="1900" b="1" kern="1200" dirty="0" smtClean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900" b="1" kern="1200" dirty="0" smtClean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1.6</a:t>
                      </a:r>
                      <a:endParaRPr kumimoji="0" lang="en-GB" sz="1900" b="1" kern="1200" dirty="0" smtClean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9530520"/>
                  </a:ext>
                </a:extLst>
              </a:tr>
              <a:tr h="37592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kern="1200" dirty="0" err="1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horiz</a:t>
                      </a:r>
                      <a:r>
                        <a:rPr kumimoji="0" lang="en-US" sz="1600" b="1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. geometric emittance</a:t>
                      </a:r>
                      <a:r>
                        <a:rPr kumimoji="0" lang="en-US" sz="1600" b="1" kern="1200" baseline="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 [nm]</a:t>
                      </a:r>
                      <a:endParaRPr kumimoji="0" lang="en-GB" sz="1600" b="1" kern="1200" dirty="0" smtClean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900" b="1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0.27</a:t>
                      </a:r>
                      <a:endParaRPr kumimoji="0" lang="en-GB" sz="19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de-AT" sz="1900" b="1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0.28</a:t>
                      </a:r>
                      <a:endParaRPr kumimoji="0" lang="de-AT" sz="19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900" b="1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0.63</a:t>
                      </a:r>
                      <a:endParaRPr kumimoji="0" lang="en-GB" sz="1900" b="1" kern="1200" dirty="0" smtClean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900" b="1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1.46</a:t>
                      </a:r>
                      <a:endParaRPr kumimoji="0" lang="en-GB" sz="1900" b="1" kern="1200" dirty="0" smtClean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3858396"/>
                  </a:ext>
                </a:extLst>
              </a:tr>
              <a:tr h="37592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vert. geom. emittance [pm]</a:t>
                      </a:r>
                      <a:endParaRPr kumimoji="0" lang="en-GB" sz="1600" b="1" kern="1200" dirty="0" smtClean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900" b="1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1.0</a:t>
                      </a:r>
                      <a:endParaRPr kumimoji="0" lang="en-GB" sz="19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de-AT" sz="1900" b="1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1.7</a:t>
                      </a:r>
                      <a:endParaRPr kumimoji="0" lang="de-AT" sz="19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900" b="1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1.3</a:t>
                      </a:r>
                      <a:endParaRPr kumimoji="0" lang="en-GB" sz="1900" b="1" kern="1200" dirty="0" smtClean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900" b="1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2.9</a:t>
                      </a:r>
                      <a:endParaRPr kumimoji="0" lang="en-GB" sz="1900" b="1" kern="1200" dirty="0" smtClean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4920261"/>
                  </a:ext>
                </a:extLst>
              </a:tr>
              <a:tr h="37592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bunch length with SR / BS [mm]</a:t>
                      </a:r>
                      <a:endParaRPr kumimoji="0" lang="en-GB" sz="1600" b="1" kern="1200" dirty="0" smtClean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900" b="1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3.5 / 12.1</a:t>
                      </a:r>
                      <a:endParaRPr kumimoji="0" lang="en-GB" sz="19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de-AT" sz="1900" b="1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3.0 / 6.0</a:t>
                      </a:r>
                      <a:endParaRPr kumimoji="0" lang="de-AT" sz="19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900" b="1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3.3 / 5.3</a:t>
                      </a:r>
                      <a:endParaRPr kumimoji="0" lang="en-GB" sz="1900" b="1" kern="1200" dirty="0" smtClean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900" b="1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2.0 / 2.</a:t>
                      </a:r>
                      <a:r>
                        <a:rPr kumimoji="0" lang="en-GB" sz="1900" b="1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6397388"/>
                  </a:ext>
                </a:extLst>
              </a:tr>
              <a:tr h="375920">
                <a:tc>
                  <a:txBody>
                    <a:bodyPr/>
                    <a:lstStyle/>
                    <a:p>
                      <a:r>
                        <a:rPr kumimoji="0" lang="en-US" sz="1600" b="1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luminosity per IP [10</a:t>
                      </a:r>
                      <a:r>
                        <a:rPr kumimoji="0" lang="en-US" sz="1600" b="1" kern="1200" baseline="300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34</a:t>
                      </a:r>
                      <a:r>
                        <a:rPr kumimoji="0" lang="en-US" sz="1600" b="1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 cm</a:t>
                      </a:r>
                      <a:r>
                        <a:rPr kumimoji="0" lang="en-US" sz="1600" b="1" kern="1200" baseline="300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-2</a:t>
                      </a:r>
                      <a:r>
                        <a:rPr kumimoji="0" lang="en-US" sz="1600" b="1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s</a:t>
                      </a:r>
                      <a:r>
                        <a:rPr kumimoji="0" lang="en-US" sz="1600" b="1" kern="1200" baseline="300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-1</a:t>
                      </a:r>
                      <a:r>
                        <a:rPr kumimoji="0" lang="en-US" sz="1600" b="1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]</a:t>
                      </a:r>
                      <a:endParaRPr kumimoji="0" lang="en-GB" sz="16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900" b="1" kern="1200" dirty="0" smtClean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230</a:t>
                      </a:r>
                      <a:endParaRPr kumimoji="0" lang="en-GB" sz="1900" b="1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900" b="1" kern="1200" dirty="0" smtClean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28</a:t>
                      </a:r>
                      <a:endParaRPr kumimoji="0" lang="en-GB" sz="1900" b="1" kern="1200" dirty="0" smtClean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900" b="1" kern="1200" dirty="0" smtClean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8.5</a:t>
                      </a:r>
                      <a:endParaRPr kumimoji="0" lang="en-GB" sz="1900" b="1" kern="1200" dirty="0" smtClean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900" b="1" kern="1200" dirty="0" smtClean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1.5</a:t>
                      </a:r>
                      <a:r>
                        <a:rPr kumimoji="0" lang="en-GB" sz="1900" b="1" kern="1200" dirty="0" smtClean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4538425"/>
                  </a:ext>
                </a:extLst>
              </a:tr>
              <a:tr h="375920">
                <a:tc>
                  <a:txBody>
                    <a:bodyPr/>
                    <a:lstStyle/>
                    <a:p>
                      <a:r>
                        <a:rPr kumimoji="0" lang="en-US" sz="1600" b="1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beam lifetime rad </a:t>
                      </a:r>
                      <a:r>
                        <a:rPr kumimoji="0" lang="en-US" sz="1600" b="1" kern="1200" dirty="0" err="1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Bhabha</a:t>
                      </a:r>
                      <a:r>
                        <a:rPr kumimoji="0" lang="en-US" sz="1600" b="1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 / BS [min]</a:t>
                      </a:r>
                      <a:endParaRPr kumimoji="0" lang="en-GB" sz="16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900" b="1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68 / &gt;200</a:t>
                      </a:r>
                      <a:endParaRPr kumimoji="0" lang="en-GB" sz="19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900" b="1" kern="1200" baseline="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49 / &gt;1000</a:t>
                      </a:r>
                      <a:endParaRPr kumimoji="0" lang="en-GB" sz="1900" b="1" kern="1200" dirty="0" smtClean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900" b="1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38 / 18</a:t>
                      </a:r>
                      <a:endParaRPr kumimoji="0" lang="en-GB" sz="1900" b="1" kern="1200" dirty="0" smtClean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900" b="1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40 / 18</a:t>
                      </a:r>
                      <a:endParaRPr kumimoji="0" lang="en-GB" sz="1900" b="1" kern="1200" dirty="0" smtClean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2015532"/>
                  </a:ext>
                </a:extLst>
              </a:tr>
            </a:tbl>
          </a:graphicData>
        </a:graphic>
      </p:graphicFrame>
      <p:sp>
        <p:nvSpPr>
          <p:cNvPr id="3" name="Title 1"/>
          <p:cNvSpPr txBox="1">
            <a:spLocks/>
          </p:cNvSpPr>
          <p:nvPr/>
        </p:nvSpPr>
        <p:spPr>
          <a:xfrm>
            <a:off x="0" y="-27383"/>
            <a:ext cx="12191999" cy="1034628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377">
              <a:defRPr/>
            </a:pPr>
            <a:r>
              <a:rPr lang="en-US" sz="4267" dirty="0">
                <a:latin typeface="Arial"/>
              </a:rPr>
              <a:t>            </a:t>
            </a:r>
            <a:r>
              <a:rPr lang="en-US" sz="3733" dirty="0">
                <a:latin typeface="Arial"/>
              </a:rPr>
              <a:t>FCC-</a:t>
            </a:r>
            <a:r>
              <a:rPr lang="en-US" sz="3733" dirty="0" err="1">
                <a:latin typeface="Arial"/>
              </a:rPr>
              <a:t>ee</a:t>
            </a:r>
            <a:r>
              <a:rPr lang="en-US" sz="4267" dirty="0">
                <a:latin typeface="Arial"/>
              </a:rPr>
              <a:t> collider parameters </a:t>
            </a:r>
            <a:endParaRPr lang="en-US" sz="4267" kern="0" dirty="0">
              <a:latin typeface="Arial"/>
            </a:endParaRPr>
          </a:p>
        </p:txBody>
      </p:sp>
      <p:pic>
        <p:nvPicPr>
          <p:cNvPr id="4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319" y="64651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37017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0" y="0"/>
            <a:ext cx="12192000" cy="1008112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377">
              <a:defRPr/>
            </a:pPr>
            <a:r>
              <a:rPr lang="en-US" sz="3733" kern="0" dirty="0">
                <a:latin typeface="Arial"/>
              </a:rPr>
              <a:t>             </a:t>
            </a:r>
            <a:r>
              <a:rPr lang="en-US" sz="3200" kern="0" dirty="0">
                <a:latin typeface="Arial"/>
              </a:rPr>
              <a:t>FCC-</a:t>
            </a:r>
            <a:r>
              <a:rPr lang="en-US" sz="3200" kern="0" dirty="0" err="1">
                <a:latin typeface="Arial"/>
              </a:rPr>
              <a:t>ee</a:t>
            </a:r>
            <a:r>
              <a:rPr lang="en-US" sz="3200" kern="0" dirty="0">
                <a:latin typeface="Arial"/>
              </a:rPr>
              <a:t> luminosity versus energy</a:t>
            </a:r>
            <a:endParaRPr lang="en-US" sz="1467" kern="0" dirty="0">
              <a:latin typeface="Arial"/>
            </a:endParaRPr>
          </a:p>
        </p:txBody>
      </p:sp>
      <p:pic>
        <p:nvPicPr>
          <p:cNvPr id="4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78775"/>
            <a:ext cx="1866013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8" name="Chart 7"/>
          <p:cNvGraphicFramePr>
            <a:graphicFrameLocks/>
          </p:cNvGraphicFramePr>
          <p:nvPr>
            <p:extLst/>
          </p:nvPr>
        </p:nvGraphicFramePr>
        <p:xfrm>
          <a:off x="1644652" y="1242988"/>
          <a:ext cx="9023349" cy="55012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TextBox 7"/>
          <p:cNvSpPr txBox="1"/>
          <p:nvPr/>
        </p:nvSpPr>
        <p:spPr>
          <a:xfrm>
            <a:off x="4470401" y="3742771"/>
            <a:ext cx="1361652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 defTabSz="1219170">
              <a:defRPr/>
            </a:pPr>
            <a:r>
              <a:rPr lang="en-US" sz="1600" b="1" kern="0">
                <a:solidFill>
                  <a:srgbClr val="00B0F0"/>
                </a:solidFill>
                <a:latin typeface="Calibri" panose="020F0502020204030204"/>
              </a:rPr>
              <a:t>H s-channel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092539" y="4443270"/>
            <a:ext cx="15947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dirty="0">
                <a:solidFill>
                  <a:srgbClr val="00B0F0"/>
                </a:solidFill>
                <a:latin typeface="Calibri" panose="020F0502020204030204"/>
              </a:rPr>
              <a:t>with mono-</a:t>
            </a:r>
          </a:p>
          <a:p>
            <a:pPr defTabSz="457200"/>
            <a:r>
              <a:rPr lang="en-US" dirty="0" err="1">
                <a:solidFill>
                  <a:srgbClr val="00B0F0"/>
                </a:solidFill>
                <a:latin typeface="Calibri" panose="020F0502020204030204"/>
              </a:rPr>
              <a:t>chromatization</a:t>
            </a:r>
            <a:endParaRPr lang="en-GB" dirty="0">
              <a:solidFill>
                <a:srgbClr val="00B0F0"/>
              </a:solidFill>
              <a:latin typeface="Calibri" panose="020F0502020204030204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4287749" y="3742771"/>
            <a:ext cx="410967" cy="700498"/>
          </a:xfrm>
          <a:prstGeom prst="straightConnector1">
            <a:avLst/>
          </a:prstGeom>
          <a:ln w="31750">
            <a:solidFill>
              <a:srgbClr val="00B0F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09777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1" t="5148"/>
          <a:stretch/>
        </p:blipFill>
        <p:spPr>
          <a:xfrm>
            <a:off x="48298" y="817698"/>
            <a:ext cx="8001346" cy="5661891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 flipV="1">
            <a:off x="2739546" y="1256918"/>
            <a:ext cx="2857690" cy="1656050"/>
          </a:xfrm>
          <a:prstGeom prst="straightConnector1">
            <a:avLst/>
          </a:prstGeom>
          <a:ln w="34925">
            <a:solidFill>
              <a:srgbClr val="FF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6494207" y="2360389"/>
            <a:ext cx="330767" cy="598821"/>
          </a:xfrm>
          <a:prstGeom prst="straightConnector1">
            <a:avLst/>
          </a:prstGeom>
          <a:ln w="34925">
            <a:solidFill>
              <a:srgbClr val="FF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4505348" y="1183576"/>
            <a:ext cx="1332614" cy="1176813"/>
          </a:xfrm>
          <a:prstGeom prst="straightConnector1">
            <a:avLst/>
          </a:prstGeom>
          <a:ln w="34925">
            <a:solidFill>
              <a:srgbClr val="FF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6039822" y="5647927"/>
            <a:ext cx="1146468" cy="276999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 defTabSz="685783">
              <a:defRPr/>
            </a:pPr>
            <a:r>
              <a:rPr lang="en-GB" sz="1200" dirty="0">
                <a:solidFill>
                  <a:srgbClr val="0C377B"/>
                </a:solidFill>
                <a:latin typeface="Arial"/>
              </a:rPr>
              <a:t>Marica Biagini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7654766" y="869754"/>
            <a:ext cx="4463343" cy="51629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783">
              <a:defRPr/>
            </a:pPr>
            <a:r>
              <a:rPr lang="de-AT" sz="2400" b="1" i="1" dirty="0">
                <a:solidFill>
                  <a:srgbClr val="0C377B"/>
                </a:solidFill>
                <a:latin typeface="Calibri"/>
              </a:rPr>
              <a:t>B-factories:</a:t>
            </a:r>
            <a:r>
              <a:rPr lang="en-GB" sz="2400" b="1" i="1" dirty="0">
                <a:solidFill>
                  <a:srgbClr val="0C377B"/>
                </a:solidFill>
                <a:latin typeface="Calibri"/>
              </a:rPr>
              <a:t> </a:t>
            </a:r>
            <a:r>
              <a:rPr lang="en-GB" sz="2400" b="1" dirty="0">
                <a:solidFill>
                  <a:srgbClr val="0C377B"/>
                </a:solidFill>
                <a:latin typeface="Calibri"/>
              </a:rPr>
              <a:t>KEKB &amp; PEP-II:</a:t>
            </a:r>
          </a:p>
          <a:p>
            <a:pPr defTabSz="200020">
              <a:defRPr/>
            </a:pPr>
            <a:r>
              <a:rPr lang="en-GB" sz="2400" b="1" dirty="0">
                <a:solidFill>
                  <a:srgbClr val="FF0000"/>
                </a:solidFill>
                <a:latin typeface="Calibri"/>
              </a:rPr>
              <a:t>	double-ring lepton colliders, </a:t>
            </a:r>
          </a:p>
          <a:p>
            <a:pPr defTabSz="200020">
              <a:defRPr/>
            </a:pPr>
            <a:r>
              <a:rPr lang="en-GB" sz="2400" b="1" dirty="0">
                <a:solidFill>
                  <a:srgbClr val="0C377B"/>
                </a:solidFill>
                <a:latin typeface="Calibri"/>
              </a:rPr>
              <a:t>	</a:t>
            </a:r>
            <a:r>
              <a:rPr lang="en-GB" sz="2400" b="1" dirty="0">
                <a:solidFill>
                  <a:srgbClr val="FF0000"/>
                </a:solidFill>
                <a:latin typeface="Calibri"/>
              </a:rPr>
              <a:t>high beam currents,</a:t>
            </a:r>
            <a:endParaRPr lang="en-GB" sz="2400" b="1" dirty="0">
              <a:solidFill>
                <a:srgbClr val="0C377B"/>
              </a:solidFill>
              <a:latin typeface="Calibri"/>
            </a:endParaRPr>
          </a:p>
          <a:p>
            <a:pPr defTabSz="200020">
              <a:defRPr/>
            </a:pPr>
            <a:r>
              <a:rPr lang="en-GB" sz="2400" b="1" dirty="0">
                <a:solidFill>
                  <a:srgbClr val="0C377B"/>
                </a:solidFill>
                <a:latin typeface="Calibri"/>
              </a:rPr>
              <a:t>	</a:t>
            </a:r>
            <a:r>
              <a:rPr lang="en-GB" sz="2400" b="1" dirty="0">
                <a:solidFill>
                  <a:srgbClr val="FF0000"/>
                </a:solidFill>
                <a:latin typeface="Calibri"/>
              </a:rPr>
              <a:t>top-up injection</a:t>
            </a:r>
          </a:p>
          <a:p>
            <a:pPr defTabSz="200020">
              <a:defRPr/>
            </a:pPr>
            <a:r>
              <a:rPr lang="en-GB" sz="1050" b="1" dirty="0">
                <a:solidFill>
                  <a:srgbClr val="0C377B"/>
                </a:solidFill>
                <a:latin typeface="Calibri"/>
              </a:rPr>
              <a:t>  </a:t>
            </a:r>
          </a:p>
          <a:p>
            <a:pPr defTabSz="200020">
              <a:defRPr/>
            </a:pPr>
            <a:r>
              <a:rPr lang="en-GB" sz="2400" b="1" dirty="0">
                <a:solidFill>
                  <a:srgbClr val="0C377B"/>
                </a:solidFill>
                <a:latin typeface="Calibri"/>
              </a:rPr>
              <a:t>DAFNE: </a:t>
            </a:r>
            <a:r>
              <a:rPr lang="en-GB" sz="2400" b="1" dirty="0">
                <a:solidFill>
                  <a:srgbClr val="FF0000"/>
                </a:solidFill>
                <a:latin typeface="Calibri"/>
              </a:rPr>
              <a:t>crab waist, double ring</a:t>
            </a:r>
          </a:p>
          <a:p>
            <a:pPr defTabSz="685783">
              <a:defRPr/>
            </a:pPr>
            <a:endParaRPr lang="de-AT" sz="1100" b="1" i="1" dirty="0">
              <a:solidFill>
                <a:srgbClr val="0C377B"/>
              </a:solidFill>
              <a:latin typeface="Calibri"/>
            </a:endParaRPr>
          </a:p>
          <a:p>
            <a:pPr defTabSz="685783">
              <a:defRPr/>
            </a:pPr>
            <a:r>
              <a:rPr lang="de-AT" sz="2400" b="1" i="1" dirty="0">
                <a:solidFill>
                  <a:srgbClr val="0C377B"/>
                </a:solidFill>
                <a:latin typeface="Calibri"/>
              </a:rPr>
              <a:t>SuperB-factories,</a:t>
            </a:r>
            <a:r>
              <a:rPr lang="en-GB" sz="2400" b="1" i="1" dirty="0">
                <a:solidFill>
                  <a:srgbClr val="0C377B"/>
                </a:solidFill>
                <a:latin typeface="Calibri"/>
              </a:rPr>
              <a:t> </a:t>
            </a:r>
            <a:r>
              <a:rPr lang="en-GB" sz="2400" b="1" dirty="0">
                <a:solidFill>
                  <a:srgbClr val="0C377B"/>
                </a:solidFill>
                <a:latin typeface="Calibri"/>
              </a:rPr>
              <a:t>S-KEKB: </a:t>
            </a:r>
            <a:r>
              <a:rPr lang="en-GB" sz="2400" b="1" dirty="0">
                <a:solidFill>
                  <a:srgbClr val="FF0000"/>
                </a:solidFill>
                <a:latin typeface="Calibri"/>
              </a:rPr>
              <a:t>low </a:t>
            </a:r>
            <a:r>
              <a:rPr lang="en-GB" sz="2400" b="1" dirty="0">
                <a:solidFill>
                  <a:srgbClr val="FF0000"/>
                </a:solidFill>
                <a:latin typeface="Symbol" panose="05050102010706020507" pitchFamily="18" charset="2"/>
              </a:rPr>
              <a:t>b</a:t>
            </a:r>
            <a:r>
              <a:rPr lang="en-GB" sz="2400" b="1" baseline="-25000" dirty="0">
                <a:solidFill>
                  <a:srgbClr val="FF0000"/>
                </a:solidFill>
                <a:latin typeface="Calibri"/>
              </a:rPr>
              <a:t>y</a:t>
            </a:r>
            <a:r>
              <a:rPr lang="en-GB" sz="2400" b="1" dirty="0">
                <a:solidFill>
                  <a:srgbClr val="FF0000"/>
                </a:solidFill>
                <a:latin typeface="Calibri"/>
              </a:rPr>
              <a:t>* </a:t>
            </a:r>
          </a:p>
          <a:p>
            <a:pPr defTabSz="685783">
              <a:defRPr/>
            </a:pPr>
            <a:endParaRPr lang="de-AT" sz="1100" b="1" i="1" dirty="0">
              <a:solidFill>
                <a:srgbClr val="0C377B"/>
              </a:solidFill>
              <a:latin typeface="Calibri"/>
            </a:endParaRPr>
          </a:p>
          <a:p>
            <a:pPr defTabSz="685783">
              <a:defRPr/>
            </a:pPr>
            <a:r>
              <a:rPr lang="en-GB" sz="2400" b="1" dirty="0">
                <a:solidFill>
                  <a:srgbClr val="0C377B"/>
                </a:solidFill>
                <a:latin typeface="Calibri" panose="020F0502020204030204"/>
              </a:rPr>
              <a:t>LEP: </a:t>
            </a:r>
            <a:r>
              <a:rPr lang="en-GB" sz="2400" b="1" dirty="0" smtClean="0">
                <a:solidFill>
                  <a:srgbClr val="FF0000"/>
                </a:solidFill>
                <a:latin typeface="Calibri" panose="020F0502020204030204"/>
              </a:rPr>
              <a:t>high </a:t>
            </a:r>
            <a:r>
              <a:rPr lang="en-GB" sz="2400" b="1" dirty="0">
                <a:solidFill>
                  <a:srgbClr val="FF0000"/>
                </a:solidFill>
                <a:latin typeface="Calibri" panose="020F0502020204030204"/>
              </a:rPr>
              <a:t>energy</a:t>
            </a:r>
            <a:r>
              <a:rPr lang="en-GB" sz="2400" b="1" dirty="0">
                <a:solidFill>
                  <a:srgbClr val="0C377B"/>
                </a:solidFill>
                <a:latin typeface="Calibri" panose="020F0502020204030204"/>
              </a:rPr>
              <a:t>, SR effects</a:t>
            </a:r>
          </a:p>
          <a:p>
            <a:pPr defTabSz="685783">
              <a:defRPr/>
            </a:pPr>
            <a:endParaRPr lang="en-GB" sz="1100" b="1" i="1" dirty="0">
              <a:solidFill>
                <a:srgbClr val="0C377B"/>
              </a:solidFill>
              <a:latin typeface="Calibri"/>
            </a:endParaRPr>
          </a:p>
          <a:p>
            <a:pPr defTabSz="685783">
              <a:defRPr/>
            </a:pPr>
            <a:r>
              <a:rPr lang="en-GB" sz="2400" b="1" dirty="0">
                <a:solidFill>
                  <a:srgbClr val="0C377B"/>
                </a:solidFill>
                <a:latin typeface="Calibri" panose="020F0502020204030204"/>
              </a:rPr>
              <a:t>VEPP-4M, LEP: </a:t>
            </a:r>
            <a:r>
              <a:rPr lang="en-GB" sz="2400" b="1" dirty="0">
                <a:solidFill>
                  <a:srgbClr val="FF0000"/>
                </a:solidFill>
                <a:latin typeface="Calibri" panose="020F0502020204030204"/>
              </a:rPr>
              <a:t>precision </a:t>
            </a:r>
            <a:r>
              <a:rPr lang="en-GB" sz="2400" b="1" dirty="0" smtClean="0">
                <a:solidFill>
                  <a:srgbClr val="FF0000"/>
                </a:solidFill>
                <a:latin typeface="Calibri" panose="020F0502020204030204"/>
              </a:rPr>
              <a:t>energy </a:t>
            </a:r>
            <a:r>
              <a:rPr lang="en-GB" sz="2400" b="1" dirty="0">
                <a:solidFill>
                  <a:srgbClr val="FF0000"/>
                </a:solidFill>
                <a:latin typeface="Calibri" panose="020F0502020204030204"/>
              </a:rPr>
              <a:t>calibration </a:t>
            </a:r>
            <a:r>
              <a:rPr lang="en-GB" sz="2400" b="1" dirty="0" smtClean="0">
                <a:solidFill>
                  <a:srgbClr val="FF0000"/>
                </a:solidFill>
                <a:latin typeface="Calibri" panose="020F0502020204030204"/>
              </a:rPr>
              <a:t>w. res. depolarisation</a:t>
            </a:r>
            <a:endParaRPr lang="en-GB" sz="2400" b="1" dirty="0">
              <a:solidFill>
                <a:srgbClr val="FF0000"/>
              </a:solidFill>
              <a:latin typeface="Calibri" panose="020F0502020204030204"/>
            </a:endParaRPr>
          </a:p>
          <a:p>
            <a:pPr defTabSz="685783">
              <a:defRPr/>
            </a:pPr>
            <a:endParaRPr lang="en-GB" sz="1100" b="1" i="1" dirty="0">
              <a:solidFill>
                <a:srgbClr val="0C377B"/>
              </a:solidFill>
              <a:latin typeface="Calibri"/>
            </a:endParaRPr>
          </a:p>
          <a:p>
            <a:pPr defTabSz="685783">
              <a:defRPr/>
            </a:pPr>
            <a:r>
              <a:rPr lang="en-GB" sz="2400" b="1" dirty="0">
                <a:solidFill>
                  <a:srgbClr val="0C377B"/>
                </a:solidFill>
                <a:latin typeface="Calibri"/>
              </a:rPr>
              <a:t>KEKB: </a:t>
            </a:r>
            <a:r>
              <a:rPr lang="en-GB" sz="2400" b="1" i="1" dirty="0">
                <a:solidFill>
                  <a:srgbClr val="FF0000"/>
                </a:solidFill>
                <a:latin typeface="Calibri"/>
              </a:rPr>
              <a:t>e</a:t>
            </a:r>
            <a:r>
              <a:rPr lang="en-GB" sz="2400" b="1" baseline="30000" dirty="0">
                <a:solidFill>
                  <a:srgbClr val="FF0000"/>
                </a:solidFill>
                <a:latin typeface="Calibri"/>
              </a:rPr>
              <a:t>+</a:t>
            </a:r>
            <a:r>
              <a:rPr lang="en-GB" sz="2400" b="1" dirty="0">
                <a:solidFill>
                  <a:srgbClr val="FF0000"/>
                </a:solidFill>
                <a:latin typeface="Calibri"/>
              </a:rPr>
              <a:t> source </a:t>
            </a:r>
          </a:p>
          <a:p>
            <a:pPr defTabSz="685783">
              <a:defRPr/>
            </a:pPr>
            <a:endParaRPr lang="en-GB" sz="1100" b="1" i="1" dirty="0">
              <a:solidFill>
                <a:srgbClr val="0C377B"/>
              </a:solidFill>
              <a:latin typeface="Calibri"/>
            </a:endParaRPr>
          </a:p>
          <a:p>
            <a:pPr defTabSz="685783">
              <a:defRPr/>
            </a:pPr>
            <a:r>
              <a:rPr lang="en-GB" sz="2400" b="1" dirty="0">
                <a:solidFill>
                  <a:srgbClr val="0C377B"/>
                </a:solidFill>
                <a:latin typeface="Calibri"/>
              </a:rPr>
              <a:t>HERA, LEP, RHIC: spin gymnastics 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6434732"/>
            <a:ext cx="12192000" cy="461665"/>
          </a:xfrm>
          <a:prstGeom prst="rect">
            <a:avLst/>
          </a:prstGeom>
          <a:solidFill>
            <a:srgbClr val="66FF66">
              <a:alpha val="69804"/>
            </a:srgbClr>
          </a:solidFill>
        </p:spPr>
        <p:txBody>
          <a:bodyPr wrap="square" rtlCol="0">
            <a:spAutoFit/>
          </a:bodyPr>
          <a:lstStyle/>
          <a:p>
            <a:pPr algn="ctr" defTabSz="457189">
              <a:defRPr/>
            </a:pPr>
            <a:r>
              <a:rPr lang="en-GB" sz="2400" b="1" dirty="0">
                <a:solidFill>
                  <a:prstClr val="black"/>
                </a:solidFill>
                <a:latin typeface="Calibri"/>
              </a:rPr>
              <a:t>combining successful ingredients of several recent colliders → highest luminosities &amp; energies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593210" y="1634978"/>
            <a:ext cx="5485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189">
              <a:defRPr/>
            </a:pPr>
            <a:r>
              <a:rPr lang="en-US" i="1" dirty="0">
                <a:solidFill>
                  <a:srgbClr val="FF0000"/>
                </a:solidFill>
                <a:latin typeface="Calibri" panose="020F0502020204030204"/>
              </a:rPr>
              <a:t>L</a:t>
            </a:r>
            <a:r>
              <a:rPr lang="en-US" dirty="0">
                <a:solidFill>
                  <a:srgbClr val="FF0000"/>
                </a:solidFill>
                <a:latin typeface="Calibri" panose="020F0502020204030204"/>
              </a:rPr>
              <a:t>/IP</a:t>
            </a:r>
            <a:endParaRPr lang="en-GB" dirty="0">
              <a:solidFill>
                <a:srgbClr val="FF0000"/>
              </a:solidFill>
              <a:latin typeface="Calibri" panose="020F0502020204030204"/>
            </a:endParaRP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0" y="0"/>
            <a:ext cx="12192000" cy="756084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457200">
              <a:defRPr/>
            </a:pPr>
            <a:r>
              <a:rPr lang="en-US" sz="2250" dirty="0">
                <a:latin typeface="Arial" panose="020B0604020202020204" pitchFamily="34" charset="0"/>
                <a:cs typeface="Arial" panose="020B0604020202020204" pitchFamily="34" charset="0"/>
              </a:rPr>
              <a:t>	    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FCC-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ee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design </a:t>
            </a:r>
          </a:p>
          <a:p>
            <a:pPr defTabSz="457200">
              <a:defRPr/>
            </a:pPr>
            <a:r>
              <a:rPr lang="en-US" sz="2250" dirty="0">
                <a:latin typeface="Arial" panose="020B0604020202020204" pitchFamily="34" charset="0"/>
                <a:cs typeface="Arial" panose="020B0604020202020204" pitchFamily="34" charset="0"/>
              </a:rPr>
              <a:t>			based on lessons and techniques from past colliders</a:t>
            </a:r>
            <a:endParaRPr lang="en-US" sz="2250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1" name="Straight Arrow Connector 30"/>
          <p:cNvCxnSpPr/>
          <p:nvPr/>
        </p:nvCxnSpPr>
        <p:spPr>
          <a:xfrm flipV="1">
            <a:off x="2640392" y="1926773"/>
            <a:ext cx="506322" cy="867232"/>
          </a:xfrm>
          <a:prstGeom prst="straightConnector1">
            <a:avLst/>
          </a:prstGeom>
          <a:ln w="34925">
            <a:solidFill>
              <a:srgbClr val="FF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H="1" flipV="1">
            <a:off x="4255228" y="1266864"/>
            <a:ext cx="8050" cy="368114"/>
          </a:xfrm>
          <a:prstGeom prst="straightConnector1">
            <a:avLst/>
          </a:prstGeom>
          <a:ln w="34925">
            <a:solidFill>
              <a:srgbClr val="FF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flipH="1" flipV="1">
            <a:off x="3590096" y="1733726"/>
            <a:ext cx="404589" cy="168439"/>
          </a:xfrm>
          <a:prstGeom prst="straightConnector1">
            <a:avLst/>
          </a:prstGeom>
          <a:ln w="34925">
            <a:solidFill>
              <a:srgbClr val="FF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flipV="1">
            <a:off x="4566197" y="1256918"/>
            <a:ext cx="1473625" cy="660643"/>
          </a:xfrm>
          <a:prstGeom prst="straightConnector1">
            <a:avLst/>
          </a:prstGeom>
          <a:ln w="34925">
            <a:solidFill>
              <a:srgbClr val="FF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V="1">
            <a:off x="4692217" y="1035860"/>
            <a:ext cx="1023630" cy="78252"/>
          </a:xfrm>
          <a:prstGeom prst="straightConnector1">
            <a:avLst/>
          </a:prstGeom>
          <a:ln w="34925">
            <a:solidFill>
              <a:srgbClr val="FF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4236755" y="1634978"/>
            <a:ext cx="1652209" cy="2111037"/>
          </a:xfrm>
          <a:prstGeom prst="straightConnector1">
            <a:avLst/>
          </a:prstGeom>
          <a:ln w="34925">
            <a:solidFill>
              <a:srgbClr val="FF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8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98" y="69463"/>
            <a:ext cx="1475702" cy="617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86045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0" y="-16471"/>
            <a:ext cx="12191999" cy="579532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>
              <a:defRPr/>
            </a:pPr>
            <a:r>
              <a:rPr lang="en-GB" sz="2700" kern="0" dirty="0" err="1">
                <a:latin typeface="Arial"/>
              </a:rPr>
              <a:t>SuperKEKB</a:t>
            </a:r>
            <a:r>
              <a:rPr lang="en-GB" sz="2700" kern="0" dirty="0">
                <a:latin typeface="Arial"/>
              </a:rPr>
              <a:t> – pushing luminosity and </a:t>
            </a:r>
            <a:r>
              <a:rPr lang="en-GB" sz="2700" kern="0" dirty="0">
                <a:latin typeface="Symbol" panose="05050102010706020507" pitchFamily="18" charset="2"/>
              </a:rPr>
              <a:t>b</a:t>
            </a:r>
            <a:r>
              <a:rPr lang="en-GB" sz="2700" kern="0" dirty="0">
                <a:latin typeface="Arial"/>
              </a:rPr>
              <a:t>*</a:t>
            </a:r>
            <a:endParaRPr lang="en-US" sz="2700" kern="0" dirty="0">
              <a:latin typeface="Arial"/>
            </a:endParaRPr>
          </a:p>
        </p:txBody>
      </p:sp>
      <p:pic>
        <p:nvPicPr>
          <p:cNvPr id="3" name="Picture 2" descr=" Ring4.JPG                                                      04FFC802Macintosh HD                   C12DDCCD:"/>
          <p:cNvPicPr>
            <a:picLocks noChangeAspect="1" noChangeArrowheads="1"/>
          </p:cNvPicPr>
          <p:nvPr/>
        </p:nvPicPr>
        <p:blipFill rotWithShape="1">
          <a:blip r:embed="rId2"/>
          <a:srcRect l="14027" t="2080" r="21234" b="11344"/>
          <a:stretch/>
        </p:blipFill>
        <p:spPr bwMode="auto">
          <a:xfrm>
            <a:off x="251965" y="1789660"/>
            <a:ext cx="5703829" cy="5231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7367105" y="6015852"/>
            <a:ext cx="3300896" cy="61555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400" b="1" kern="0" dirty="0">
                <a:solidFill>
                  <a:prstClr val="black"/>
                </a:solidFill>
                <a:latin typeface="Symbol" panose="05050102010706020507" pitchFamily="18" charset="2"/>
              </a:rPr>
              <a:t>b</a:t>
            </a:r>
            <a:r>
              <a:rPr lang="en-US" sz="2400" b="1" i="1" kern="0" baseline="-25000" dirty="0">
                <a:solidFill>
                  <a:prstClr val="black"/>
                </a:solidFill>
                <a:latin typeface="Calibri"/>
              </a:rPr>
              <a:t>y</a:t>
            </a:r>
            <a:r>
              <a:rPr lang="en-US" sz="2400" b="1" kern="0" baseline="30000" dirty="0">
                <a:solidFill>
                  <a:prstClr val="black"/>
                </a:solidFill>
                <a:latin typeface="Calibri"/>
              </a:rPr>
              <a:t>* </a:t>
            </a:r>
            <a:r>
              <a:rPr lang="en-US" sz="24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400" b="1" dirty="0" smtClean="0">
                <a:solidFill>
                  <a:prstClr val="black"/>
                </a:solidFill>
                <a:latin typeface="Calibri"/>
              </a:rPr>
              <a:t>=1.2 </a:t>
            </a:r>
            <a:r>
              <a:rPr lang="en-US" sz="2400" b="1" dirty="0">
                <a:solidFill>
                  <a:prstClr val="black"/>
                </a:solidFill>
                <a:latin typeface="Calibri"/>
              </a:rPr>
              <a:t>mm achieved!</a:t>
            </a:r>
          </a:p>
          <a:p>
            <a:pPr>
              <a:defRPr/>
            </a:pPr>
            <a:endParaRPr lang="en-US" sz="10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9170" y="1723383"/>
            <a:ext cx="5556766" cy="405547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Прямоугольник 6"/>
              <p:cNvSpPr/>
              <p:nvPr/>
            </p:nvSpPr>
            <p:spPr>
              <a:xfrm>
                <a:off x="0" y="563061"/>
                <a:ext cx="12191999" cy="923330"/>
              </a:xfrm>
              <a:prstGeom prst="rect">
                <a:avLst/>
              </a:prstGeom>
              <a:solidFill>
                <a:srgbClr val="ED7D31">
                  <a:lumMod val="40000"/>
                  <a:lumOff val="60000"/>
                </a:srgbClr>
              </a:solidFill>
            </p:spPr>
            <p:txBody>
              <a:bodyPr wrap="square">
                <a:spAutoFit/>
              </a:bodyPr>
              <a:lstStyle/>
              <a:p>
                <a:pPr>
                  <a:defRPr/>
                </a:pPr>
                <a:r>
                  <a:rPr lang="en-US" b="1" kern="0" dirty="0">
                    <a:solidFill>
                      <a:srgbClr val="4472C4">
                        <a:lumMod val="75000"/>
                      </a:srgbClr>
                    </a:solidFill>
                    <a:latin typeface="Calibri"/>
                  </a:rPr>
                  <a:t>double ring </a:t>
                </a:r>
                <a:r>
                  <a:rPr lang="en-US" b="1" kern="0" dirty="0" err="1">
                    <a:solidFill>
                      <a:srgbClr val="4472C4">
                        <a:lumMod val="75000"/>
                      </a:srgbClr>
                    </a:solidFill>
                    <a:latin typeface="Calibri"/>
                  </a:rPr>
                  <a:t>e</a:t>
                </a:r>
                <a:r>
                  <a:rPr lang="en-US" b="1" kern="0" baseline="30000" dirty="0" err="1">
                    <a:solidFill>
                      <a:srgbClr val="4472C4">
                        <a:lumMod val="75000"/>
                      </a:srgbClr>
                    </a:solidFill>
                    <a:latin typeface="Calibri"/>
                  </a:rPr>
                  <a:t>+</a:t>
                </a:r>
                <a:r>
                  <a:rPr lang="en-US" b="1" kern="0" dirty="0" err="1">
                    <a:solidFill>
                      <a:srgbClr val="4472C4">
                        <a:lumMod val="75000"/>
                      </a:srgbClr>
                    </a:solidFill>
                    <a:latin typeface="Calibri"/>
                  </a:rPr>
                  <a:t>e</a:t>
                </a:r>
                <a:r>
                  <a:rPr lang="en-US" b="1" kern="0" baseline="30000" dirty="0">
                    <a:solidFill>
                      <a:srgbClr val="4472C4">
                        <a:lumMod val="75000"/>
                      </a:srgbClr>
                    </a:solidFill>
                    <a:latin typeface="Calibri"/>
                  </a:rPr>
                  <a:t>-</a:t>
                </a:r>
                <a:r>
                  <a:rPr lang="en-US" b="1" kern="0" dirty="0">
                    <a:solidFill>
                      <a:srgbClr val="4472C4">
                        <a:lumMod val="75000"/>
                      </a:srgbClr>
                    </a:solidFill>
                    <a:latin typeface="Calibri"/>
                  </a:rPr>
                  <a:t> collider as </a:t>
                </a:r>
                <a:r>
                  <a:rPr lang="en-US" b="1" i="1" kern="0" dirty="0">
                    <a:solidFill>
                      <a:srgbClr val="4472C4">
                        <a:lumMod val="75000"/>
                      </a:srgbClr>
                    </a:solidFill>
                    <a:latin typeface="Calibri"/>
                  </a:rPr>
                  <a:t>B</a:t>
                </a:r>
                <a:r>
                  <a:rPr lang="en-US" b="1" kern="0" dirty="0">
                    <a:solidFill>
                      <a:srgbClr val="4472C4">
                        <a:lumMod val="75000"/>
                      </a:srgbClr>
                    </a:solidFill>
                    <a:latin typeface="Calibri"/>
                  </a:rPr>
                  <a:t>-factory </a:t>
                </a:r>
                <a:r>
                  <a:rPr lang="en-US" kern="0" dirty="0">
                    <a:solidFill>
                      <a:prstClr val="black"/>
                    </a:solidFill>
                    <a:latin typeface="Calibri"/>
                  </a:rPr>
                  <a:t>at 7(e</a:t>
                </a:r>
                <a:r>
                  <a:rPr lang="en-US" kern="0" baseline="30000" dirty="0">
                    <a:solidFill>
                      <a:prstClr val="black"/>
                    </a:solidFill>
                    <a:latin typeface="Calibri"/>
                  </a:rPr>
                  <a:t>-</a:t>
                </a:r>
                <a:r>
                  <a:rPr lang="en-US" kern="0" dirty="0">
                    <a:solidFill>
                      <a:prstClr val="black"/>
                    </a:solidFill>
                    <a:latin typeface="Calibri"/>
                  </a:rPr>
                  <a:t>) &amp; 4(e</a:t>
                </a:r>
                <a:r>
                  <a:rPr lang="en-US" kern="0" baseline="30000" dirty="0">
                    <a:solidFill>
                      <a:prstClr val="black"/>
                    </a:solidFill>
                    <a:latin typeface="Calibri"/>
                  </a:rPr>
                  <a:t>+</a:t>
                </a:r>
                <a:r>
                  <a:rPr lang="en-US" kern="0" dirty="0">
                    <a:solidFill>
                      <a:prstClr val="black"/>
                    </a:solidFill>
                    <a:latin typeface="Calibri"/>
                  </a:rPr>
                  <a:t>) GeV; </a:t>
                </a:r>
                <a:r>
                  <a:rPr lang="en-US" b="1" kern="0" dirty="0">
                    <a:solidFill>
                      <a:srgbClr val="4472C4">
                        <a:lumMod val="75000"/>
                      </a:srgbClr>
                    </a:solidFill>
                    <a:latin typeface="Calibri"/>
                  </a:rPr>
                  <a:t>design luminosity </a:t>
                </a:r>
                <a14:m>
                  <m:oMath xmlns:m="http://schemas.openxmlformats.org/officeDocument/2006/math">
                    <m:r>
                      <a:rPr lang="en-US" b="1" i="1" kern="0" dirty="0">
                        <a:solidFill>
                          <a:srgbClr val="4472C4">
                            <a:lumMod val="75000"/>
                          </a:srgbClr>
                        </a:solidFill>
                        <a:latin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US" b="1" kern="0" dirty="0">
                    <a:solidFill>
                      <a:srgbClr val="4472C4">
                        <a:lumMod val="75000"/>
                      </a:srgbClr>
                    </a:solidFill>
                    <a:latin typeface="Calibri"/>
                  </a:rPr>
                  <a:t>8 x 10</a:t>
                </a:r>
                <a:r>
                  <a:rPr lang="en-US" b="1" kern="0" baseline="30000" dirty="0">
                    <a:solidFill>
                      <a:srgbClr val="4472C4">
                        <a:lumMod val="75000"/>
                      </a:srgbClr>
                    </a:solidFill>
                    <a:latin typeface="Calibri"/>
                  </a:rPr>
                  <a:t>35</a:t>
                </a:r>
                <a:r>
                  <a:rPr lang="en-US" b="1" kern="0" dirty="0">
                    <a:solidFill>
                      <a:srgbClr val="4472C4">
                        <a:lumMod val="75000"/>
                      </a:srgbClr>
                    </a:solidFill>
                    <a:latin typeface="Calibri"/>
                  </a:rPr>
                  <a:t> cm</a:t>
                </a:r>
                <a:r>
                  <a:rPr lang="en-US" b="1" kern="0" baseline="30000" dirty="0">
                    <a:solidFill>
                      <a:srgbClr val="4472C4">
                        <a:lumMod val="75000"/>
                      </a:srgbClr>
                    </a:solidFill>
                    <a:latin typeface="Calibri"/>
                  </a:rPr>
                  <a:t>-2</a:t>
                </a:r>
                <a:r>
                  <a:rPr lang="en-US" b="1" kern="0" dirty="0">
                    <a:solidFill>
                      <a:srgbClr val="4472C4">
                        <a:lumMod val="75000"/>
                      </a:srgbClr>
                    </a:solidFill>
                    <a:latin typeface="Calibri"/>
                  </a:rPr>
                  <a:t>s</a:t>
                </a:r>
                <a:r>
                  <a:rPr lang="en-US" b="1" kern="0" baseline="30000" dirty="0">
                    <a:solidFill>
                      <a:srgbClr val="4472C4">
                        <a:lumMod val="75000"/>
                      </a:srgbClr>
                    </a:solidFill>
                    <a:latin typeface="Calibri"/>
                  </a:rPr>
                  <a:t>-1</a:t>
                </a:r>
                <a:r>
                  <a:rPr lang="en-US" kern="0" dirty="0">
                    <a:solidFill>
                      <a:prstClr val="black"/>
                    </a:solidFill>
                    <a:latin typeface="Calibri"/>
                  </a:rPr>
                  <a:t>; </a:t>
                </a:r>
                <a:r>
                  <a:rPr lang="en-US" b="1" kern="0" dirty="0">
                    <a:solidFill>
                      <a:srgbClr val="4472C4">
                        <a:lumMod val="75000"/>
                      </a:srgbClr>
                    </a:solidFill>
                    <a:latin typeface="Symbol" panose="05050102010706020507" pitchFamily="18" charset="2"/>
                  </a:rPr>
                  <a:t>b</a:t>
                </a:r>
                <a:r>
                  <a:rPr lang="en-US" b="1" i="1" kern="0" baseline="-25000" dirty="0">
                    <a:solidFill>
                      <a:srgbClr val="4472C4">
                        <a:lumMod val="75000"/>
                      </a:srgbClr>
                    </a:solidFill>
                    <a:latin typeface="Calibri"/>
                  </a:rPr>
                  <a:t>y</a:t>
                </a:r>
                <a:r>
                  <a:rPr lang="en-US" b="1" kern="0" baseline="30000" dirty="0">
                    <a:solidFill>
                      <a:srgbClr val="4472C4">
                        <a:lumMod val="75000"/>
                      </a:srgbClr>
                    </a:solidFill>
                    <a:latin typeface="Calibri"/>
                  </a:rPr>
                  <a:t>*</a:t>
                </a:r>
                <a:r>
                  <a:rPr lang="en-US" dirty="0">
                    <a:solidFill>
                      <a:srgbClr val="0000CC"/>
                    </a:solidFill>
                    <a:latin typeface="Calibri"/>
                  </a:rPr>
                  <a:t> </a:t>
                </a:r>
                <a14:m>
                  <m:oMath xmlns:m="http://schemas.openxmlformats.org/officeDocument/2006/math">
                    <m:r>
                      <a:rPr lang="en-US" b="1" i="1" dirty="0">
                        <a:solidFill>
                          <a:srgbClr val="0000CC"/>
                        </a:solidFill>
                        <a:latin typeface="Cambria Math" panose="02040503050406030204" pitchFamily="18" charset="0"/>
                      </a:rPr>
                      <m:t>~ </m:t>
                    </m:r>
                  </m:oMath>
                </a14:m>
                <a:r>
                  <a:rPr lang="en-US" b="1" kern="0" dirty="0">
                    <a:solidFill>
                      <a:srgbClr val="4472C4">
                        <a:lumMod val="75000"/>
                      </a:srgbClr>
                    </a:solidFill>
                    <a:latin typeface="Calibri"/>
                  </a:rPr>
                  <a:t>0.3 mm; </a:t>
                </a:r>
                <a:r>
                  <a:rPr lang="en-US" b="1" kern="0" dirty="0" err="1">
                    <a:solidFill>
                      <a:srgbClr val="4472C4">
                        <a:lumMod val="75000"/>
                      </a:srgbClr>
                    </a:solidFill>
                    <a:latin typeface="Calibri"/>
                  </a:rPr>
                  <a:t>nano</a:t>
                </a:r>
                <a:r>
                  <a:rPr lang="en-US" b="1" kern="0" dirty="0">
                    <a:solidFill>
                      <a:srgbClr val="4472C4">
                        <a:lumMod val="75000"/>
                      </a:srgbClr>
                    </a:solidFill>
                    <a:latin typeface="Calibri"/>
                  </a:rPr>
                  <a:t>-beam – large crossing angle </a:t>
                </a:r>
                <a:r>
                  <a:rPr lang="en-US" kern="0" dirty="0">
                    <a:solidFill>
                      <a:prstClr val="black"/>
                    </a:solidFill>
                    <a:latin typeface="Calibri"/>
                  </a:rPr>
                  <a:t>collision scheme </a:t>
                </a:r>
                <a:r>
                  <a:rPr lang="en-US" b="1" kern="0" dirty="0">
                    <a:solidFill>
                      <a:srgbClr val="4472C4">
                        <a:lumMod val="75000"/>
                      </a:srgbClr>
                    </a:solidFill>
                    <a:latin typeface="Calibri"/>
                  </a:rPr>
                  <a:t>(crab waist w/o </a:t>
                </a:r>
                <a:r>
                  <a:rPr lang="en-US" b="1" kern="0" dirty="0" err="1">
                    <a:solidFill>
                      <a:srgbClr val="4472C4">
                        <a:lumMod val="75000"/>
                      </a:srgbClr>
                    </a:solidFill>
                    <a:latin typeface="Calibri"/>
                  </a:rPr>
                  <a:t>sextupoles</a:t>
                </a:r>
                <a:r>
                  <a:rPr lang="en-US" b="1" kern="0" dirty="0">
                    <a:solidFill>
                      <a:srgbClr val="4472C4">
                        <a:lumMod val="75000"/>
                      </a:srgbClr>
                    </a:solidFill>
                    <a:latin typeface="Calibri"/>
                  </a:rPr>
                  <a:t>)</a:t>
                </a:r>
                <a:r>
                  <a:rPr lang="en-US" kern="0" dirty="0">
                    <a:solidFill>
                      <a:prstClr val="black"/>
                    </a:solidFill>
                    <a:latin typeface="Calibri"/>
                  </a:rPr>
                  <a:t>; </a:t>
                </a:r>
                <a:r>
                  <a:rPr lang="en-US" b="1" kern="0" dirty="0">
                    <a:solidFill>
                      <a:srgbClr val="4472C4">
                        <a:lumMod val="75000"/>
                      </a:srgbClr>
                    </a:solidFill>
                    <a:latin typeface="Calibri"/>
                  </a:rPr>
                  <a:t>beam lifetime</a:t>
                </a:r>
                <a14:m>
                  <m:oMath xmlns:m="http://schemas.openxmlformats.org/officeDocument/2006/math">
                    <m:r>
                      <a:rPr lang="en-US" b="1" i="1" kern="0" dirty="0">
                        <a:solidFill>
                          <a:srgbClr val="4472C4">
                            <a:lumMod val="75000"/>
                          </a:srgbClr>
                        </a:solidFill>
                        <a:latin typeface="Cambria Math" panose="02040503050406030204" pitchFamily="18" charset="0"/>
                      </a:rPr>
                      <m:t> ~</m:t>
                    </m:r>
                  </m:oMath>
                </a14:m>
                <a:r>
                  <a:rPr lang="en-US" b="1" kern="0" dirty="0">
                    <a:solidFill>
                      <a:srgbClr val="4472C4">
                        <a:lumMod val="75000"/>
                      </a:srgbClr>
                    </a:solidFill>
                    <a:latin typeface="Calibri"/>
                  </a:rPr>
                  <a:t>5 minutes</a:t>
                </a:r>
                <a:r>
                  <a:rPr lang="en-US" kern="0" dirty="0">
                    <a:solidFill>
                      <a:prstClr val="black"/>
                    </a:solidFill>
                    <a:latin typeface="Calibri"/>
                  </a:rPr>
                  <a:t>; </a:t>
                </a:r>
                <a:r>
                  <a:rPr lang="en-US" b="1" kern="0" dirty="0">
                    <a:solidFill>
                      <a:srgbClr val="4472C4">
                        <a:lumMod val="75000"/>
                      </a:srgbClr>
                    </a:solidFill>
                    <a:latin typeface="Calibri"/>
                  </a:rPr>
                  <a:t>top-up </a:t>
                </a:r>
                <a:r>
                  <a:rPr lang="en-US" kern="0" dirty="0">
                    <a:solidFill>
                      <a:prstClr val="black"/>
                    </a:solidFill>
                    <a:latin typeface="Calibri"/>
                  </a:rPr>
                  <a:t>injection; </a:t>
                </a:r>
                <a:r>
                  <a:rPr lang="en-US" b="1" kern="0" dirty="0">
                    <a:solidFill>
                      <a:srgbClr val="4472C4">
                        <a:lumMod val="75000"/>
                      </a:srgbClr>
                    </a:solidFill>
                    <a:latin typeface="Calibri"/>
                  </a:rPr>
                  <a:t>e</a:t>
                </a:r>
                <a:r>
                  <a:rPr lang="en-US" b="1" kern="0" baseline="30000" dirty="0">
                    <a:solidFill>
                      <a:srgbClr val="4472C4">
                        <a:lumMod val="75000"/>
                      </a:srgbClr>
                    </a:solidFill>
                    <a:latin typeface="Calibri"/>
                  </a:rPr>
                  <a:t>+</a:t>
                </a:r>
                <a:r>
                  <a:rPr lang="en-US" b="1" kern="0" dirty="0">
                    <a:solidFill>
                      <a:srgbClr val="4472C4">
                        <a:lumMod val="75000"/>
                      </a:srgbClr>
                    </a:solidFill>
                    <a:latin typeface="Calibri"/>
                  </a:rPr>
                  <a:t> rate up to </a:t>
                </a:r>
                <a14:m>
                  <m:oMath xmlns:m="http://schemas.openxmlformats.org/officeDocument/2006/math">
                    <m:r>
                      <a:rPr lang="en-US" b="1" i="1" kern="0" dirty="0">
                        <a:solidFill>
                          <a:srgbClr val="4472C4">
                            <a:lumMod val="75000"/>
                          </a:srgbClr>
                        </a:solidFill>
                        <a:latin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US" b="1" kern="0" dirty="0">
                    <a:solidFill>
                      <a:srgbClr val="4472C4">
                        <a:lumMod val="75000"/>
                      </a:srgbClr>
                    </a:solidFill>
                    <a:latin typeface="Calibri"/>
                  </a:rPr>
                  <a:t> 2.5 10</a:t>
                </a:r>
                <a:r>
                  <a:rPr lang="en-US" b="1" kern="0" baseline="30000" dirty="0">
                    <a:solidFill>
                      <a:srgbClr val="4472C4">
                        <a:lumMod val="75000"/>
                      </a:srgbClr>
                    </a:solidFill>
                    <a:latin typeface="Calibri"/>
                  </a:rPr>
                  <a:t>12</a:t>
                </a:r>
                <a:r>
                  <a:rPr lang="en-US" b="1" kern="0" dirty="0">
                    <a:solidFill>
                      <a:srgbClr val="4472C4">
                        <a:lumMod val="75000"/>
                      </a:srgbClr>
                    </a:solidFill>
                    <a:latin typeface="Calibri"/>
                  </a:rPr>
                  <a:t> /s ; </a:t>
                </a:r>
                <a:r>
                  <a:rPr lang="en-US" b="1" kern="0" dirty="0">
                    <a:solidFill>
                      <a:srgbClr val="00B050"/>
                    </a:solidFill>
                    <a:latin typeface="Calibri"/>
                  </a:rPr>
                  <a:t>under commissioning</a:t>
                </a:r>
              </a:p>
            </p:txBody>
          </p:sp>
        </mc:Choice>
        <mc:Fallback xmlns="">
          <p:sp>
            <p:nvSpPr>
              <p:cNvPr id="8" name="Прямоугольник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563061"/>
                <a:ext cx="12191999" cy="923330"/>
              </a:xfrm>
              <a:prstGeom prst="rect">
                <a:avLst/>
              </a:prstGeom>
              <a:blipFill>
                <a:blip r:embed="rId4"/>
                <a:stretch>
                  <a:fillRect l="-400" t="-4605" b="-921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/>
          <p:cNvSpPr txBox="1"/>
          <p:nvPr/>
        </p:nvSpPr>
        <p:spPr>
          <a:xfrm>
            <a:off x="251965" y="6581001"/>
            <a:ext cx="2145972" cy="276999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prstClr val="black"/>
                </a:solidFill>
                <a:latin typeface="Calibri"/>
              </a:rPr>
              <a:t>Y. Funakoshi, Y. Ohnishi, K. Oide</a:t>
            </a:r>
            <a:endParaRPr lang="en-GB" sz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Rectangle 9"/>
          <p:cNvSpPr/>
          <p:nvPr/>
        </p:nvSpPr>
        <p:spPr>
          <a:xfrm rot="20689448">
            <a:off x="2769059" y="4160356"/>
            <a:ext cx="4360308" cy="1077218"/>
          </a:xfrm>
          <a:prstGeom prst="rect">
            <a:avLst/>
          </a:prstGeom>
          <a:solidFill>
            <a:srgbClr val="FF0000">
              <a:alpha val="50000"/>
            </a:srgbClr>
          </a:solidFill>
        </p:spPr>
        <p:txBody>
          <a:bodyPr wrap="square">
            <a:spAutoFit/>
          </a:bodyPr>
          <a:lstStyle/>
          <a:p>
            <a:pPr algn="ctr" defTabSz="457200"/>
            <a:r>
              <a:rPr lang="en-US" sz="3200" dirty="0" err="1">
                <a:solidFill>
                  <a:prstClr val="white"/>
                </a:solidFill>
                <a:latin typeface="Calibri" panose="020F0502020204030204"/>
              </a:rPr>
              <a:t>SuperKEKB</a:t>
            </a:r>
            <a:r>
              <a:rPr lang="en-US" sz="3200" dirty="0">
                <a:solidFill>
                  <a:prstClr val="white"/>
                </a:solidFill>
                <a:latin typeface="Calibri" panose="020F0502020204030204"/>
              </a:rPr>
              <a:t> is </a:t>
            </a:r>
            <a:r>
              <a:rPr lang="en-US" sz="3200" dirty="0" smtClean="0">
                <a:solidFill>
                  <a:prstClr val="white"/>
                </a:solidFill>
                <a:latin typeface="Calibri" panose="020F0502020204030204"/>
              </a:rPr>
              <a:t>exploring </a:t>
            </a:r>
            <a:r>
              <a:rPr lang="en-US" sz="3200" dirty="0">
                <a:solidFill>
                  <a:prstClr val="white"/>
                </a:solidFill>
                <a:latin typeface="Calibri" panose="020F0502020204030204"/>
              </a:rPr>
              <a:t>FCC-</a:t>
            </a:r>
            <a:r>
              <a:rPr lang="en-US" sz="3200" dirty="0" err="1">
                <a:solidFill>
                  <a:prstClr val="white"/>
                </a:solidFill>
                <a:latin typeface="Calibri" panose="020F0502020204030204"/>
              </a:rPr>
              <a:t>ee</a:t>
            </a:r>
            <a:r>
              <a:rPr lang="en-US" sz="3200" dirty="0">
                <a:solidFill>
                  <a:prstClr val="white"/>
                </a:solidFill>
                <a:latin typeface="Calibri" panose="020F0502020204030204"/>
              </a:rPr>
              <a:t> key concepts </a:t>
            </a:r>
            <a:endParaRPr lang="en-GB" sz="3200" dirty="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827512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185" y="1229949"/>
            <a:ext cx="7736830" cy="5512096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0"/>
            <a:ext cx="12192000" cy="1008112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377">
              <a:defRPr/>
            </a:pPr>
            <a:r>
              <a:rPr lang="en-US" b="0" kern="0" dirty="0">
                <a:latin typeface="Arial"/>
              </a:rPr>
              <a:t>              FCC-ee a</a:t>
            </a:r>
            <a:r>
              <a:rPr lang="en-GB" b="0" kern="0" dirty="0">
                <a:latin typeface="Arial"/>
              </a:rPr>
              <a:t>symmetric crab-waist IR optics</a:t>
            </a:r>
            <a:endParaRPr lang="en-US" sz="2000" b="0" kern="0" dirty="0">
              <a:latin typeface="Arial"/>
            </a:endParaRPr>
          </a:p>
        </p:txBody>
      </p:sp>
      <p:pic>
        <p:nvPicPr>
          <p:cNvPr id="6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3667" y="157551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778101" y="3072479"/>
            <a:ext cx="1672181" cy="369330"/>
          </a:xfrm>
          <a:prstGeom prst="rect">
            <a:avLst/>
          </a:prstGeom>
          <a:noFill/>
        </p:spPr>
        <p:txBody>
          <a:bodyPr wrap="none" lIns="91436" tIns="45719" rIns="91436" bIns="45719" rtlCol="0">
            <a:spAutoFit/>
          </a:bodyPr>
          <a:lstStyle/>
          <a:p>
            <a:pPr defTabSz="457200"/>
            <a:r>
              <a:rPr lang="en-US" dirty="0" err="1">
                <a:solidFill>
                  <a:prstClr val="black"/>
                </a:solidFill>
                <a:latin typeface="Calibri" panose="020F0502020204030204"/>
              </a:rPr>
              <a:t>ttbar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 182.5 GeV</a:t>
            </a:r>
          </a:p>
        </p:txBody>
      </p:sp>
      <p:sp>
        <p:nvSpPr>
          <p:cNvPr id="10" name="Rectangle 9"/>
          <p:cNvSpPr/>
          <p:nvPr/>
        </p:nvSpPr>
        <p:spPr>
          <a:xfrm>
            <a:off x="7824192" y="1229949"/>
            <a:ext cx="4204085" cy="4482635"/>
          </a:xfrm>
          <a:prstGeom prst="rect">
            <a:avLst/>
          </a:prstGeom>
        </p:spPr>
        <p:txBody>
          <a:bodyPr wrap="square" lIns="91436" tIns="45719" rIns="91436" bIns="45719">
            <a:spAutoFit/>
          </a:bodyPr>
          <a:lstStyle/>
          <a:p>
            <a:pPr defTabSz="457200"/>
            <a:r>
              <a:rPr lang="en-US" sz="2133" b="1" dirty="0">
                <a:solidFill>
                  <a:srgbClr val="0000CC"/>
                </a:solidFill>
                <a:latin typeface="Calibri" panose="020F0502020204030204"/>
              </a:rPr>
              <a:t>Novel asymmetric IR optics </a:t>
            </a:r>
            <a:r>
              <a:rPr lang="en-US" sz="2133" dirty="0">
                <a:solidFill>
                  <a:prstClr val="black"/>
                </a:solidFill>
                <a:latin typeface="Calibri" panose="020F0502020204030204"/>
              </a:rPr>
              <a:t>to suppress synchrotron radiation toward the IP, </a:t>
            </a:r>
            <a:r>
              <a:rPr lang="en-US" sz="2133" b="1" dirty="0">
                <a:solidFill>
                  <a:srgbClr val="0C377B"/>
                </a:solidFill>
                <a:latin typeface="Calibri" panose="020F0502020204030204"/>
                <a:cs typeface="Calibri"/>
              </a:rPr>
              <a:t>E</a:t>
            </a:r>
            <a:r>
              <a:rPr lang="en-US" sz="2133" b="1" baseline="-25000" dirty="0">
                <a:solidFill>
                  <a:srgbClr val="0C377B"/>
                </a:solidFill>
                <a:latin typeface="Calibri" panose="020F0502020204030204"/>
                <a:cs typeface="Calibri"/>
              </a:rPr>
              <a:t>critical</a:t>
            </a:r>
            <a:r>
              <a:rPr lang="en-US" sz="2133" b="1" dirty="0">
                <a:solidFill>
                  <a:srgbClr val="0C377B"/>
                </a:solidFill>
                <a:latin typeface="Calibri" panose="020F0502020204030204"/>
                <a:cs typeface="Calibri"/>
              </a:rPr>
              <a:t> &lt;100 </a:t>
            </a:r>
            <a:r>
              <a:rPr lang="en-US" sz="2133" b="1" dirty="0" err="1">
                <a:solidFill>
                  <a:srgbClr val="0C377B"/>
                </a:solidFill>
                <a:latin typeface="Calibri" panose="020F0502020204030204"/>
                <a:cs typeface="Calibri"/>
              </a:rPr>
              <a:t>keV</a:t>
            </a:r>
            <a:r>
              <a:rPr lang="en-US" sz="2133" b="1" dirty="0">
                <a:solidFill>
                  <a:srgbClr val="0C377B"/>
                </a:solidFill>
                <a:latin typeface="Calibri" panose="020F0502020204030204"/>
                <a:cs typeface="Calibri"/>
              </a:rPr>
              <a:t> from 450 m from IP (e) </a:t>
            </a:r>
            <a:r>
              <a:rPr lang="en-US" sz="2133" b="1" dirty="0">
                <a:solidFill>
                  <a:srgbClr val="FF0000"/>
                </a:solidFill>
                <a:latin typeface="Calibri" panose="020F0502020204030204"/>
                <a:cs typeface="Calibri"/>
              </a:rPr>
              <a:t>– lesson from LEP</a:t>
            </a:r>
            <a:r>
              <a:rPr lang="en-US" sz="2133" dirty="0">
                <a:solidFill>
                  <a:prstClr val="black"/>
                </a:solidFill>
                <a:latin typeface="Calibri" panose="020F0502020204030204"/>
              </a:rPr>
              <a:t>   </a:t>
            </a:r>
            <a:endParaRPr lang="en-US" sz="2133" dirty="0" smtClean="0">
              <a:solidFill>
                <a:prstClr val="black"/>
              </a:solidFill>
              <a:latin typeface="Calibri" panose="020F0502020204030204"/>
            </a:endParaRPr>
          </a:p>
          <a:p>
            <a:pPr defTabSz="457200"/>
            <a:endParaRPr lang="en-US" sz="2133" b="1" dirty="0" smtClean="0">
              <a:solidFill>
                <a:prstClr val="black"/>
              </a:solidFill>
            </a:endParaRPr>
          </a:p>
          <a:p>
            <a:pPr defTabSz="457200"/>
            <a:r>
              <a:rPr lang="en-US" sz="2133" b="1" dirty="0" smtClean="0">
                <a:solidFill>
                  <a:prstClr val="black"/>
                </a:solidFill>
              </a:rPr>
              <a:t>4 </a:t>
            </a:r>
            <a:r>
              <a:rPr lang="en-US" sz="2133" b="1" dirty="0" err="1">
                <a:solidFill>
                  <a:prstClr val="black"/>
                </a:solidFill>
              </a:rPr>
              <a:t>sextupoles</a:t>
            </a:r>
            <a:r>
              <a:rPr lang="en-US" sz="2133" b="1" dirty="0">
                <a:solidFill>
                  <a:prstClr val="black"/>
                </a:solidFill>
              </a:rPr>
              <a:t> (a – d) for local vertical chromaticity correction combined with crab waist, </a:t>
            </a:r>
            <a:r>
              <a:rPr lang="en-US" sz="2133" dirty="0">
                <a:solidFill>
                  <a:prstClr val="black"/>
                </a:solidFill>
              </a:rPr>
              <a:t>optimized for each working point </a:t>
            </a:r>
            <a:r>
              <a:rPr lang="en-US" sz="2133" dirty="0">
                <a:solidFill>
                  <a:srgbClr val="0000CC"/>
                </a:solidFill>
              </a:rPr>
              <a:t>– </a:t>
            </a:r>
            <a:r>
              <a:rPr lang="en-US" sz="2133" b="1" dirty="0">
                <a:solidFill>
                  <a:srgbClr val="0000CC"/>
                </a:solidFill>
              </a:rPr>
              <a:t>novel “virtual crab waist”</a:t>
            </a:r>
            <a:r>
              <a:rPr lang="en-US" sz="2133" b="1" dirty="0">
                <a:solidFill>
                  <a:prstClr val="black"/>
                </a:solidFill>
              </a:rPr>
              <a:t>, </a:t>
            </a:r>
            <a:r>
              <a:rPr lang="en-US" sz="2133" b="1" dirty="0">
                <a:solidFill>
                  <a:srgbClr val="FF0000"/>
                </a:solidFill>
              </a:rPr>
              <a:t>standard crab waist demonstrated  at DAFNE</a:t>
            </a:r>
          </a:p>
          <a:p>
            <a:pPr defTabSz="457200"/>
            <a:r>
              <a:rPr lang="en-US" sz="1467" dirty="0">
                <a:solidFill>
                  <a:prstClr val="black"/>
                </a:solidFill>
              </a:rPr>
              <a:t>  </a:t>
            </a:r>
            <a:endParaRPr lang="en-US" sz="2133" dirty="0">
              <a:solidFill>
                <a:prstClr val="black"/>
              </a:solidFill>
            </a:endParaRPr>
          </a:p>
          <a:p>
            <a:pPr defTabSz="457200"/>
            <a:r>
              <a:rPr lang="en-US" sz="2133" dirty="0" smtClean="0">
                <a:solidFill>
                  <a:prstClr val="black"/>
                </a:solidFill>
                <a:latin typeface="Calibri" panose="020F0502020204030204"/>
              </a:rPr>
              <a:t>                   </a:t>
            </a:r>
            <a:endParaRPr lang="en-US" sz="2133" b="1" dirty="0">
              <a:solidFill>
                <a:srgbClr val="FF0000"/>
              </a:solidFill>
              <a:latin typeface="Calibri" panose="020F0502020204030204"/>
            </a:endParaRPr>
          </a:p>
          <a:p>
            <a:pPr defTabSz="457200"/>
            <a:r>
              <a:rPr lang="en-US" sz="1467" dirty="0">
                <a:solidFill>
                  <a:prstClr val="black"/>
                </a:solidFill>
                <a:latin typeface="Calibri" panose="020F0502020204030204"/>
              </a:rPr>
              <a:t> 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096000" y="6311553"/>
            <a:ext cx="1728192" cy="58477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wrap="square" lIns="91436" tIns="45719" rIns="91436" bIns="45719" rtlCol="0">
            <a:spAutoFit/>
          </a:bodyPr>
          <a:lstStyle/>
          <a:p>
            <a:pPr algn="ctr" defTabSz="457200"/>
            <a:r>
              <a:rPr lang="en-US" sz="1600" b="1" dirty="0">
                <a:solidFill>
                  <a:srgbClr val="FFFF00"/>
                </a:solidFill>
                <a:latin typeface="Calibri" panose="020F0502020204030204"/>
              </a:rPr>
              <a:t>yellow boxes: </a:t>
            </a:r>
          </a:p>
          <a:p>
            <a:pPr algn="ctr" defTabSz="457200"/>
            <a:r>
              <a:rPr lang="en-US" sz="1600" b="1" dirty="0">
                <a:solidFill>
                  <a:srgbClr val="FFFF00"/>
                </a:solidFill>
                <a:latin typeface="Calibri" panose="020F0502020204030204"/>
              </a:rPr>
              <a:t>dipole magnets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026400" y="5491741"/>
            <a:ext cx="4076700" cy="124162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defTabSz="457200"/>
            <a:r>
              <a:rPr lang="en-US" sz="1867" dirty="0">
                <a:solidFill>
                  <a:prstClr val="black"/>
                </a:solidFill>
                <a:latin typeface="Calibri" panose="020F0502020204030204"/>
              </a:rPr>
              <a:t>K. Oide et al., </a:t>
            </a:r>
            <a:r>
              <a:rPr lang="en-GB" sz="1867" dirty="0">
                <a:solidFill>
                  <a:prstClr val="black"/>
                </a:solidFill>
                <a:latin typeface="Calibri" panose="020F0502020204030204"/>
              </a:rPr>
              <a:t>Design of beam optics for the future circular collider  </a:t>
            </a:r>
            <a:r>
              <a:rPr lang="en-GB" sz="1867" dirty="0" err="1">
                <a:solidFill>
                  <a:prstClr val="black"/>
                </a:solidFill>
                <a:latin typeface="Calibri" panose="020F0502020204030204"/>
              </a:rPr>
              <a:t>e</a:t>
            </a:r>
            <a:r>
              <a:rPr lang="en-GB" sz="1867" baseline="30000" dirty="0" err="1">
                <a:solidFill>
                  <a:prstClr val="black"/>
                </a:solidFill>
                <a:latin typeface="Calibri" panose="020F0502020204030204"/>
              </a:rPr>
              <a:t>+</a:t>
            </a:r>
            <a:r>
              <a:rPr lang="en-GB" sz="1867" dirty="0" err="1">
                <a:solidFill>
                  <a:prstClr val="black"/>
                </a:solidFill>
                <a:latin typeface="Calibri" panose="020F0502020204030204"/>
              </a:rPr>
              <a:t>e</a:t>
            </a:r>
            <a:r>
              <a:rPr lang="en-GB" sz="1867" baseline="30000" dirty="0">
                <a:solidFill>
                  <a:prstClr val="black"/>
                </a:solidFill>
                <a:latin typeface="Calibri" panose="020F0502020204030204"/>
              </a:rPr>
              <a:t>-</a:t>
            </a:r>
            <a:r>
              <a:rPr lang="en-GB" sz="1867" dirty="0">
                <a:solidFill>
                  <a:prstClr val="black"/>
                </a:solidFill>
                <a:latin typeface="Calibri" panose="020F0502020204030204"/>
              </a:rPr>
              <a:t> collider rings, </a:t>
            </a:r>
            <a:r>
              <a:rPr lang="en-GB" sz="1867" b="1" dirty="0">
                <a:solidFill>
                  <a:prstClr val="black"/>
                </a:solidFill>
                <a:latin typeface="Calibri" panose="020F0502020204030204"/>
              </a:rPr>
              <a:t>Phys. Rev. </a:t>
            </a:r>
            <a:r>
              <a:rPr lang="en-GB" sz="1867" b="1" dirty="0" err="1">
                <a:solidFill>
                  <a:prstClr val="black"/>
                </a:solidFill>
                <a:latin typeface="Calibri" panose="020F0502020204030204"/>
              </a:rPr>
              <a:t>Accel</a:t>
            </a:r>
            <a:r>
              <a:rPr lang="en-GB" sz="1867" b="1" dirty="0">
                <a:solidFill>
                  <a:prstClr val="black"/>
                </a:solidFill>
                <a:latin typeface="Calibri" panose="020F0502020204030204"/>
              </a:rPr>
              <a:t>. Beams 19</a:t>
            </a:r>
            <a:r>
              <a:rPr lang="en-GB" sz="1867" dirty="0">
                <a:solidFill>
                  <a:prstClr val="black"/>
                </a:solidFill>
                <a:latin typeface="Calibri" panose="020F0502020204030204"/>
              </a:rPr>
              <a:t>, 111005 (2016).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4800" y="6519446"/>
            <a:ext cx="2576344" cy="33855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defTabSz="457200"/>
            <a:r>
              <a:rPr lang="en-US" sz="1600" dirty="0">
                <a:solidFill>
                  <a:prstClr val="black"/>
                </a:solidFill>
                <a:latin typeface="Calibri" panose="020F0502020204030204"/>
              </a:rPr>
              <a:t>H. Burkhardt, K. Oide, et al.</a:t>
            </a:r>
            <a:endParaRPr lang="en-GB" sz="16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3" name="Rectangle 12"/>
          <p:cNvSpPr/>
          <p:nvPr/>
        </p:nvSpPr>
        <p:spPr>
          <a:xfrm rot="20689448">
            <a:off x="3208455" y="2188095"/>
            <a:ext cx="4360308" cy="1077218"/>
          </a:xfrm>
          <a:prstGeom prst="rect">
            <a:avLst/>
          </a:prstGeom>
          <a:solidFill>
            <a:srgbClr val="FF0000">
              <a:alpha val="50000"/>
            </a:srgbClr>
          </a:solidFill>
        </p:spPr>
        <p:txBody>
          <a:bodyPr wrap="square">
            <a:spAutoFit/>
          </a:bodyPr>
          <a:lstStyle/>
          <a:p>
            <a:pPr algn="ctr" defTabSz="457200"/>
            <a:r>
              <a:rPr lang="en-US" sz="3200" dirty="0">
                <a:solidFill>
                  <a:prstClr val="white"/>
                </a:solidFill>
                <a:latin typeface="Calibri" panose="020F0502020204030204"/>
              </a:rPr>
              <a:t>low incident SR,</a:t>
            </a:r>
          </a:p>
          <a:p>
            <a:pPr algn="ctr" defTabSz="457200"/>
            <a:r>
              <a:rPr lang="en-US" sz="3200" dirty="0">
                <a:solidFill>
                  <a:prstClr val="white"/>
                </a:solidFill>
                <a:latin typeface="Calibri" panose="020F0502020204030204"/>
              </a:rPr>
              <a:t>minimum nonlinearities</a:t>
            </a:r>
            <a:endParaRPr lang="en-GB" sz="3200" dirty="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924873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5086" y="565887"/>
            <a:ext cx="4261739" cy="307691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-54799"/>
            <a:ext cx="12192000" cy="748988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>
            <a:spAutoFit/>
          </a:bodyPr>
          <a:lstStyle/>
          <a:p>
            <a:pPr algn="ctr" defTabSz="609585"/>
            <a:r>
              <a:rPr lang="en-GB" sz="4267" dirty="0" smtClean="0">
                <a:solidFill>
                  <a:srgbClr val="FFFF00"/>
                </a:solidFill>
                <a:latin typeface="Calibri" panose="020F0502020204030204"/>
              </a:rPr>
              <a:t>      advanced </a:t>
            </a:r>
            <a:r>
              <a:rPr lang="en-GB" sz="4267" dirty="0">
                <a:solidFill>
                  <a:srgbClr val="FFFF00"/>
                </a:solidFill>
                <a:latin typeface="Calibri" panose="020F0502020204030204"/>
              </a:rPr>
              <a:t>SC final-focus magnets </a:t>
            </a:r>
          </a:p>
        </p:txBody>
      </p:sp>
      <p:sp>
        <p:nvSpPr>
          <p:cNvPr id="5" name="Rectangle 4"/>
          <p:cNvSpPr/>
          <p:nvPr/>
        </p:nvSpPr>
        <p:spPr>
          <a:xfrm>
            <a:off x="377821" y="3552880"/>
            <a:ext cx="3187104" cy="3005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09585"/>
            <a:r>
              <a:rPr lang="en-GB" sz="2400" dirty="0">
                <a:solidFill>
                  <a:prstClr val="black"/>
                </a:solidFill>
                <a:latin typeface="Calibri" panose="020F0502020204030204"/>
              </a:rPr>
              <a:t>final quadrupole pair near IP; canted-cosine-theta concept;</a:t>
            </a:r>
            <a:endParaRPr lang="en-GB" sz="2133" dirty="0">
              <a:solidFill>
                <a:prstClr val="black"/>
              </a:solidFill>
              <a:latin typeface="Calibri" panose="020F0502020204030204"/>
            </a:endParaRPr>
          </a:p>
          <a:p>
            <a:pPr defTabSz="609585"/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with orbit corrector &amp; skew quadrupole ;</a:t>
            </a:r>
          </a:p>
          <a:p>
            <a:pPr defTabSz="609585"/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to be built with</a:t>
            </a:r>
          </a:p>
          <a:p>
            <a:pPr defTabSz="609585"/>
            <a:r>
              <a:rPr lang="en-US" sz="2400" dirty="0" err="1">
                <a:solidFill>
                  <a:prstClr val="black"/>
                </a:solidFill>
                <a:latin typeface="Calibri" panose="020F0502020204030204"/>
              </a:rPr>
              <a:t>Nb-Ti</a:t>
            </a:r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 or HTS  wires</a:t>
            </a:r>
          </a:p>
          <a:p>
            <a:pPr defTabSz="609585"/>
            <a:endParaRPr lang="en-GB" sz="2133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235879" y="6332933"/>
            <a:ext cx="1572610" cy="379656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 defTabSz="609585"/>
            <a:r>
              <a:rPr lang="en-US" sz="1867" dirty="0">
                <a:solidFill>
                  <a:prstClr val="black"/>
                </a:solidFill>
                <a:latin typeface="Calibri" panose="020F0502020204030204"/>
              </a:rPr>
              <a:t>M. Koratzinos </a:t>
            </a:r>
            <a:endParaRPr lang="en-GB" sz="1867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0597" y="3976721"/>
            <a:ext cx="5180605" cy="286189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20411" y="1086687"/>
            <a:ext cx="3769769" cy="22672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09585"/>
            <a:r>
              <a:rPr lang="en-GB" sz="2400" dirty="0">
                <a:solidFill>
                  <a:prstClr val="black"/>
                </a:solidFill>
                <a:latin typeface="Calibri" panose="020F0502020204030204"/>
              </a:rPr>
              <a:t>final-focus </a:t>
            </a:r>
            <a:r>
              <a:rPr lang="en-GB" sz="2400" dirty="0" err="1">
                <a:solidFill>
                  <a:prstClr val="black"/>
                </a:solidFill>
                <a:latin typeface="Calibri" panose="020F0502020204030204"/>
              </a:rPr>
              <a:t>sextupole</a:t>
            </a:r>
            <a:r>
              <a:rPr lang="en-GB" sz="2400" dirty="0">
                <a:solidFill>
                  <a:prstClr val="black"/>
                </a:solidFill>
                <a:latin typeface="Calibri" panose="020F0502020204030204"/>
              </a:rPr>
              <a:t>:</a:t>
            </a:r>
          </a:p>
          <a:p>
            <a:pPr defTabSz="609585"/>
            <a:r>
              <a:rPr lang="en-GB" sz="2400" dirty="0">
                <a:solidFill>
                  <a:prstClr val="black"/>
                </a:solidFill>
                <a:latin typeface="Calibri" panose="020F0502020204030204"/>
              </a:rPr>
              <a:t>7350 T/m</a:t>
            </a:r>
            <a:r>
              <a:rPr lang="en-GB" sz="2400" baseline="30000" dirty="0">
                <a:solidFill>
                  <a:prstClr val="black"/>
                </a:solidFill>
                <a:latin typeface="Calibri" panose="020F0502020204030204"/>
              </a:rPr>
              <a:t>2</a:t>
            </a:r>
            <a:r>
              <a:rPr lang="en-GB" sz="2400" dirty="0">
                <a:solidFill>
                  <a:prstClr val="black"/>
                </a:solidFill>
                <a:latin typeface="Calibri" panose="020F0502020204030204"/>
              </a:rPr>
              <a:t>; 30 cm long;  canted-cosine-theta concept; 10-11 T on surface ;</a:t>
            </a:r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 HTS wires</a:t>
            </a:r>
          </a:p>
          <a:p>
            <a:pPr defTabSz="609585"/>
            <a:endParaRPr lang="en-GB" sz="2133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743474" y="955313"/>
            <a:ext cx="1572610" cy="379656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 defTabSz="609585"/>
            <a:r>
              <a:rPr lang="en-US" sz="1867" dirty="0">
                <a:solidFill>
                  <a:prstClr val="black"/>
                </a:solidFill>
                <a:latin typeface="Calibri" panose="020F0502020204030204"/>
              </a:rPr>
              <a:t>M. Koratzinos </a:t>
            </a:r>
            <a:endParaRPr lang="en-GB" sz="1867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9" name="Rectangle 8"/>
          <p:cNvSpPr/>
          <p:nvPr/>
        </p:nvSpPr>
        <p:spPr>
          <a:xfrm rot="20689448">
            <a:off x="2594792" y="1967880"/>
            <a:ext cx="5564439" cy="584775"/>
          </a:xfrm>
          <a:prstGeom prst="rect">
            <a:avLst/>
          </a:prstGeom>
          <a:solidFill>
            <a:srgbClr val="FF0000">
              <a:alpha val="60000"/>
            </a:srgbClr>
          </a:solidFill>
        </p:spPr>
        <p:txBody>
          <a:bodyPr wrap="square">
            <a:spAutoFit/>
          </a:bodyPr>
          <a:lstStyle/>
          <a:p>
            <a:pPr algn="ctr" defTabSz="609585"/>
            <a:r>
              <a:rPr lang="en-US" sz="3200" dirty="0">
                <a:solidFill>
                  <a:prstClr val="white"/>
                </a:solidFill>
                <a:latin typeface="Calibri" panose="020F0502020204030204"/>
              </a:rPr>
              <a:t>the strongest magnet in FCC-</a:t>
            </a:r>
            <a:r>
              <a:rPr lang="en-US" sz="3200" dirty="0" err="1">
                <a:solidFill>
                  <a:prstClr val="white"/>
                </a:solidFill>
                <a:latin typeface="Calibri" panose="020F0502020204030204"/>
              </a:rPr>
              <a:t>ee</a:t>
            </a:r>
            <a:endParaRPr lang="en-GB" sz="32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Rectangle 12"/>
          <p:cNvSpPr/>
          <p:nvPr/>
        </p:nvSpPr>
        <p:spPr>
          <a:xfrm rot="20689448">
            <a:off x="3234531" y="3976731"/>
            <a:ext cx="5156005" cy="584775"/>
          </a:xfrm>
          <a:prstGeom prst="rect">
            <a:avLst/>
          </a:prstGeom>
          <a:solidFill>
            <a:srgbClr val="FF0000">
              <a:alpha val="60000"/>
            </a:srgbClr>
          </a:solidFill>
        </p:spPr>
        <p:txBody>
          <a:bodyPr wrap="square">
            <a:spAutoFit/>
          </a:bodyPr>
          <a:lstStyle/>
          <a:p>
            <a:pPr algn="ctr" defTabSz="609585"/>
            <a:r>
              <a:rPr lang="en-US" sz="3200" dirty="0">
                <a:solidFill>
                  <a:prstClr val="white"/>
                </a:solidFill>
                <a:latin typeface="Calibri" panose="020F0502020204030204"/>
              </a:rPr>
              <a:t>prototype under construction</a:t>
            </a:r>
            <a:endParaRPr lang="en-GB" sz="3200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4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552" y="84883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05337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10" grpId="0"/>
      <p:bldP spid="11" grpId="0" animBg="1"/>
      <p:bldP spid="9" grpId="0" animBg="1"/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-54800"/>
            <a:ext cx="12192000" cy="748988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>
            <a:spAutoFit/>
          </a:bodyPr>
          <a:lstStyle/>
          <a:p>
            <a:pPr algn="ctr" defTabSz="609585"/>
            <a:r>
              <a:rPr lang="en-GB" sz="4267" dirty="0">
                <a:solidFill>
                  <a:srgbClr val="FFFF00"/>
                </a:solidFill>
                <a:latin typeface="Calibri" panose="020F0502020204030204"/>
              </a:rPr>
              <a:t>FCC-</a:t>
            </a:r>
            <a:r>
              <a:rPr lang="en-GB" sz="4267" dirty="0" err="1">
                <a:solidFill>
                  <a:srgbClr val="FFFF00"/>
                </a:solidFill>
                <a:latin typeface="Calibri" panose="020F0502020204030204"/>
              </a:rPr>
              <a:t>ee</a:t>
            </a:r>
            <a:r>
              <a:rPr lang="en-GB" sz="4267" dirty="0">
                <a:solidFill>
                  <a:srgbClr val="FFFF00"/>
                </a:solidFill>
                <a:latin typeface="Calibri" panose="020F0502020204030204"/>
              </a:rPr>
              <a:t> interaction </a:t>
            </a:r>
            <a:r>
              <a:rPr lang="en-GB" sz="4267" dirty="0" smtClean="0">
                <a:solidFill>
                  <a:srgbClr val="FFFF00"/>
                </a:solidFill>
                <a:latin typeface="Calibri" panose="020F0502020204030204"/>
              </a:rPr>
              <a:t>region (IR)</a:t>
            </a:r>
            <a:endParaRPr lang="en-GB" sz="4267" dirty="0">
              <a:solidFill>
                <a:srgbClr val="FFFF00"/>
              </a:solidFill>
              <a:latin typeface="Calibri" panose="020F0502020204030204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8112" y="1349123"/>
            <a:ext cx="5255804" cy="372033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1"/>
          <a:stretch/>
        </p:blipFill>
        <p:spPr>
          <a:xfrm>
            <a:off x="44608" y="1246811"/>
            <a:ext cx="5051713" cy="380587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34020" y="5014821"/>
            <a:ext cx="7526145" cy="379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09585"/>
            <a:r>
              <a:rPr lang="en-GB" sz="1867" dirty="0">
                <a:solidFill>
                  <a:prstClr val="black"/>
                </a:solidFill>
                <a:latin typeface="Calibri" panose="020F0502020204030204"/>
              </a:rPr>
              <a:t>3D sketch of key IR systems over ﬁrst 3 m from IP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-13884" y="5670652"/>
            <a:ext cx="5096321" cy="120032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defTabSz="609585"/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M. Boscolo, N. Bacchetta, A. Bogomyagkov, H. Burkhardt, M. Dam, D. El Khechen, M. Koratzinos, E. Levichev, M. Luckhof, A. Novokhatski, L. Pellegrino, S. Sinyatkin, M. Sullivan, et al.</a:t>
            </a:r>
            <a:endParaRPr lang="en-GB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572661" y="696525"/>
            <a:ext cx="5619339" cy="646331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defTabSz="609585"/>
            <a:r>
              <a:rPr lang="en-GB" sz="1200" dirty="0">
                <a:solidFill>
                  <a:prstClr val="black"/>
                </a:solidFill>
                <a:latin typeface="Calibri" panose="020F0502020204030204"/>
              </a:rPr>
              <a:t>M. Boscolo, H. Burkhardt, and M. Sullivan, </a:t>
            </a:r>
            <a:r>
              <a:rPr lang="en-GB" sz="1200" i="1" dirty="0">
                <a:solidFill>
                  <a:prstClr val="black"/>
                </a:solidFill>
                <a:latin typeface="Calibri" panose="020F0502020204030204"/>
              </a:rPr>
              <a:t>Machine detector interface studies: Layout and synchrotron radiation estimate in the future circular collider interaction region</a:t>
            </a:r>
            <a:r>
              <a:rPr lang="en-GB" sz="1200" dirty="0">
                <a:solidFill>
                  <a:prstClr val="black"/>
                </a:solidFill>
                <a:latin typeface="Calibri" panose="020F0502020204030204"/>
              </a:rPr>
              <a:t>, </a:t>
            </a:r>
            <a:r>
              <a:rPr lang="en-GB" sz="1200" b="1" dirty="0">
                <a:solidFill>
                  <a:prstClr val="black"/>
                </a:solidFill>
                <a:latin typeface="Calibri" panose="020F0502020204030204"/>
              </a:rPr>
              <a:t>Phys. Rev. </a:t>
            </a:r>
            <a:r>
              <a:rPr lang="en-GB" sz="1200" b="1" dirty="0" err="1">
                <a:solidFill>
                  <a:prstClr val="black"/>
                </a:solidFill>
                <a:latin typeface="Calibri" panose="020F0502020204030204"/>
              </a:rPr>
              <a:t>Accel</a:t>
            </a:r>
            <a:r>
              <a:rPr lang="en-GB" sz="1200" b="1" dirty="0">
                <a:solidFill>
                  <a:prstClr val="black"/>
                </a:solidFill>
                <a:latin typeface="Calibri" panose="020F0502020204030204"/>
              </a:rPr>
              <a:t>. Beams 20</a:t>
            </a:r>
            <a:r>
              <a:rPr lang="en-GB" sz="1200" dirty="0">
                <a:solidFill>
                  <a:prstClr val="black"/>
                </a:solidFill>
                <a:latin typeface="Calibri" panose="020F0502020204030204"/>
              </a:rPr>
              <a:t>, 011008 (2017)</a:t>
            </a:r>
          </a:p>
        </p:txBody>
      </p:sp>
      <p:sp>
        <p:nvSpPr>
          <p:cNvPr id="9" name="Rectangle 8"/>
          <p:cNvSpPr/>
          <p:nvPr/>
        </p:nvSpPr>
        <p:spPr>
          <a:xfrm>
            <a:off x="44608" y="713327"/>
            <a:ext cx="6591623" cy="46166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defTabSz="609585"/>
            <a:r>
              <a:rPr lang="en-GB" sz="1200" dirty="0">
                <a:solidFill>
                  <a:prstClr val="black"/>
                </a:solidFill>
                <a:latin typeface="Calibri" panose="020F0502020204030204"/>
              </a:rPr>
              <a:t>A. Novokhatski, M. Sullivan, E. Belli, M. Gil Costa, and R. Kersevan,  </a:t>
            </a:r>
            <a:r>
              <a:rPr lang="en-GB" sz="1200" i="1" dirty="0">
                <a:solidFill>
                  <a:prstClr val="black"/>
                </a:solidFill>
                <a:latin typeface="Calibri" panose="020F0502020204030204"/>
              </a:rPr>
              <a:t>Unavoidable trapped mode in the interaction region of colliding beams</a:t>
            </a:r>
            <a:r>
              <a:rPr lang="en-GB" sz="1200" dirty="0">
                <a:solidFill>
                  <a:prstClr val="black"/>
                </a:solidFill>
                <a:latin typeface="Calibri" panose="020F0502020204030204"/>
              </a:rPr>
              <a:t>, </a:t>
            </a:r>
            <a:r>
              <a:rPr lang="en-GB" sz="1200" b="1" dirty="0">
                <a:solidFill>
                  <a:prstClr val="black"/>
                </a:solidFill>
                <a:latin typeface="Calibri" panose="020F0502020204030204"/>
              </a:rPr>
              <a:t>Phys. Rev. </a:t>
            </a:r>
            <a:r>
              <a:rPr lang="en-GB" sz="1200" b="1" dirty="0" err="1">
                <a:solidFill>
                  <a:prstClr val="black"/>
                </a:solidFill>
                <a:latin typeface="Calibri" panose="020F0502020204030204"/>
              </a:rPr>
              <a:t>Accel</a:t>
            </a:r>
            <a:r>
              <a:rPr lang="en-GB" sz="1200" b="1" dirty="0">
                <a:solidFill>
                  <a:prstClr val="black"/>
                </a:solidFill>
                <a:latin typeface="Calibri" panose="020F0502020204030204"/>
              </a:rPr>
              <a:t>. Beams 20</a:t>
            </a:r>
            <a:r>
              <a:rPr lang="en-GB" sz="1200" dirty="0">
                <a:solidFill>
                  <a:prstClr val="black"/>
                </a:solidFill>
                <a:latin typeface="Calibri" panose="020F0502020204030204"/>
              </a:rPr>
              <a:t>, 111005 (2017)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6972" y="5082932"/>
            <a:ext cx="4610485" cy="148985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162713" y="5119720"/>
            <a:ext cx="12714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585"/>
            <a:r>
              <a:rPr lang="en-US" sz="1600" dirty="0" err="1">
                <a:solidFill>
                  <a:srgbClr val="44546A">
                    <a:lumMod val="75000"/>
                  </a:srgbClr>
                </a:solidFill>
                <a:latin typeface="Calibri" panose="020F0502020204030204"/>
              </a:rPr>
              <a:t>luminometer</a:t>
            </a:r>
            <a:endParaRPr lang="en-GB" sz="1600" dirty="0">
              <a:solidFill>
                <a:srgbClr val="44546A">
                  <a:lumMod val="75000"/>
                </a:srgbClr>
              </a:solidFill>
              <a:latin typeface="Calibri" panose="020F0502020204030204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940441" y="6247766"/>
            <a:ext cx="13672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585"/>
            <a:r>
              <a:rPr lang="en-US" sz="1600" dirty="0">
                <a:solidFill>
                  <a:srgbClr val="C00000"/>
                </a:solidFill>
                <a:latin typeface="Calibri" panose="020F0502020204030204"/>
              </a:rPr>
              <a:t>compensation</a:t>
            </a:r>
          </a:p>
          <a:p>
            <a:pPr defTabSz="609585"/>
            <a:r>
              <a:rPr lang="en-US" sz="1600" dirty="0">
                <a:solidFill>
                  <a:srgbClr val="C00000"/>
                </a:solidFill>
                <a:latin typeface="Calibri" panose="020F0502020204030204"/>
              </a:rPr>
              <a:t>solenoid</a:t>
            </a:r>
            <a:endParaRPr lang="en-GB" sz="1600" dirty="0">
              <a:solidFill>
                <a:srgbClr val="C00000"/>
              </a:solidFill>
              <a:latin typeface="Calibri" panose="020F0502020204030204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307675" y="5102090"/>
            <a:ext cx="16305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585"/>
            <a:r>
              <a:rPr lang="en-US" sz="1600" dirty="0">
                <a:solidFill>
                  <a:srgbClr val="5B9BD5">
                    <a:lumMod val="75000"/>
                  </a:srgbClr>
                </a:solidFill>
                <a:latin typeface="Calibri" panose="020F0502020204030204"/>
              </a:rPr>
              <a:t>Q1 with shielding</a:t>
            </a:r>
          </a:p>
          <a:p>
            <a:pPr defTabSz="609585"/>
            <a:r>
              <a:rPr lang="en-US" sz="1600" dirty="0">
                <a:solidFill>
                  <a:srgbClr val="5B9BD5">
                    <a:lumMod val="75000"/>
                  </a:srgbClr>
                </a:solidFill>
                <a:latin typeface="Calibri" panose="020F0502020204030204"/>
              </a:rPr>
              <a:t>solenoid</a:t>
            </a:r>
            <a:endParaRPr lang="en-GB" sz="1600" dirty="0">
              <a:solidFill>
                <a:srgbClr val="5B9BD5">
                  <a:lumMod val="75000"/>
                </a:srgbClr>
              </a:solidFill>
              <a:latin typeface="Calibri" panose="020F0502020204030204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501776" y="5905330"/>
            <a:ext cx="3417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585"/>
            <a:r>
              <a:rPr lang="en-US" sz="1600" dirty="0">
                <a:solidFill>
                  <a:prstClr val="black"/>
                </a:solidFill>
                <a:latin typeface="Calibri" panose="020F0502020204030204"/>
              </a:rPr>
              <a:t>IP</a:t>
            </a:r>
            <a:endParaRPr lang="en-GB" sz="16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038912" y="1376088"/>
            <a:ext cx="1835560" cy="203132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defTabSz="457200">
              <a:defRPr/>
            </a:pPr>
            <a:r>
              <a:rPr lang="en-US" u="sng" dirty="0" smtClean="0">
                <a:solidFill>
                  <a:prstClr val="black"/>
                </a:solidFill>
                <a:latin typeface="Calibri" panose="020F0502020204030204"/>
              </a:rPr>
              <a:t>IR heat </a:t>
            </a:r>
            <a:r>
              <a:rPr lang="en-US" u="sng" dirty="0">
                <a:solidFill>
                  <a:prstClr val="black"/>
                </a:solidFill>
                <a:latin typeface="Calibri" panose="020F0502020204030204"/>
              </a:rPr>
              <a:t>loads: 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rad </a:t>
            </a:r>
            <a:r>
              <a:rPr lang="en-US" dirty="0" err="1">
                <a:solidFill>
                  <a:prstClr val="black"/>
                </a:solidFill>
                <a:latin typeface="Calibri" panose="020F0502020204030204"/>
              </a:rPr>
              <a:t>Bhabha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 (kW), </a:t>
            </a:r>
            <a:r>
              <a:rPr lang="en-US" dirty="0" err="1">
                <a:solidFill>
                  <a:prstClr val="black"/>
                </a:solidFill>
                <a:latin typeface="Calibri" panose="020F0502020204030204"/>
              </a:rPr>
              <a:t>beamstrahlung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 (MW), res. wall (kW), HOMs, </a:t>
            </a:r>
            <a:r>
              <a:rPr lang="en-US" dirty="0" err="1">
                <a:solidFill>
                  <a:prstClr val="black"/>
                </a:solidFill>
                <a:latin typeface="Calibri" panose="020F0502020204030204"/>
              </a:rPr>
              <a:t>quadr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. synchrotron rad. </a:t>
            </a:r>
            <a:endParaRPr lang="en-GB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162713" y="6401655"/>
            <a:ext cx="1697452" cy="27699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pPr defTabSz="457200"/>
            <a:r>
              <a:rPr lang="en-US" sz="1200" dirty="0">
                <a:solidFill>
                  <a:prstClr val="black"/>
                </a:solidFill>
                <a:latin typeface="Calibri" panose="020F0502020204030204"/>
              </a:rPr>
              <a:t>stiff-skeleton cryostats? </a:t>
            </a:r>
            <a:endParaRPr lang="en-GB" sz="12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7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0517"/>
            <a:ext cx="1670137" cy="698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58702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"/>
            <a:ext cx="12192000" cy="748988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 defTabSz="457200">
              <a:defRPr/>
            </a:pPr>
            <a:r>
              <a:rPr lang="en-US" sz="4267" dirty="0">
                <a:solidFill>
                  <a:srgbClr val="FFFF00"/>
                </a:solidFill>
                <a:latin typeface="Calibri" panose="020F0502020204030204"/>
              </a:rPr>
              <a:t>off-energy d</a:t>
            </a:r>
            <a:r>
              <a:rPr lang="en-US" sz="4267" dirty="0" err="1">
                <a:solidFill>
                  <a:srgbClr val="FFFF00"/>
                </a:solidFill>
                <a:latin typeface="Calibri" panose="020F0502020204030204"/>
              </a:rPr>
              <a:t>ynamic</a:t>
            </a:r>
            <a:r>
              <a:rPr lang="en-US" sz="4267" dirty="0">
                <a:solidFill>
                  <a:srgbClr val="FFFF00"/>
                </a:solidFill>
                <a:latin typeface="Calibri" panose="020F0502020204030204"/>
              </a:rPr>
              <a:t> aperture</a:t>
            </a:r>
            <a:endParaRPr lang="en-GB" sz="4267" dirty="0">
              <a:solidFill>
                <a:srgbClr val="FFFF00"/>
              </a:solidFill>
              <a:latin typeface="Calibri" panose="020F0502020204030204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48989"/>
            <a:ext cx="9051449" cy="533454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137986" y="5862887"/>
            <a:ext cx="1080745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defTabSz="457200"/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K. Oide</a:t>
            </a:r>
            <a:endParaRPr lang="en-GB" sz="24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6324552"/>
            <a:ext cx="12323310" cy="58477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none" rtlCol="0">
            <a:spAutoFit/>
          </a:bodyPr>
          <a:lstStyle/>
          <a:p>
            <a:pPr defTabSz="457200"/>
            <a:r>
              <a:rPr lang="en-US" sz="3200" dirty="0">
                <a:solidFill>
                  <a:prstClr val="white"/>
                </a:solidFill>
                <a:latin typeface="Calibri" panose="020F0502020204030204"/>
              </a:rPr>
              <a:t>important for top-up injection and for beam lifetime with </a:t>
            </a:r>
            <a:r>
              <a:rPr lang="en-US" sz="3200" dirty="0" err="1">
                <a:solidFill>
                  <a:prstClr val="white"/>
                </a:solidFill>
                <a:latin typeface="Calibri" panose="020F0502020204030204"/>
              </a:rPr>
              <a:t>beamstrahlung</a:t>
            </a:r>
            <a:endParaRPr lang="en-GB" sz="3200" dirty="0">
              <a:solidFill>
                <a:prstClr val="white"/>
              </a:solidFill>
              <a:latin typeface="Calibri" panose="020F050202020403020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8736655" y="3575389"/>
                <a:ext cx="3205577" cy="230832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defTabSz="457200"/>
                <a:r>
                  <a:rPr lang="en-GB" sz="2400" dirty="0">
                    <a:solidFill>
                      <a:prstClr val="black"/>
                    </a:solidFill>
                    <a:latin typeface="Calibri" panose="020F0502020204030204"/>
                  </a:rPr>
                  <a:t>The initial vertical amplitude for the tracking is always set to </a:t>
                </a:r>
                <a:r>
                  <a:rPr lang="en-GB" sz="2400" dirty="0" err="1">
                    <a:solidFill>
                      <a:prstClr val="black"/>
                    </a:solidFill>
                    <a:latin typeface="Calibri" panose="020F0502020204030204"/>
                  </a:rPr>
                  <a:t>J</a:t>
                </a:r>
                <a:r>
                  <a:rPr lang="en-GB" sz="2400" baseline="-25000" dirty="0" err="1">
                    <a:solidFill>
                      <a:prstClr val="black"/>
                    </a:solidFill>
                    <a:latin typeface="Calibri" panose="020F0502020204030204"/>
                  </a:rPr>
                  <a:t>y</a:t>
                </a:r>
                <a:r>
                  <a:rPr lang="en-GB" sz="2400" dirty="0">
                    <a:solidFill>
                      <a:prstClr val="black"/>
                    </a:solidFill>
                    <a:latin typeface="Calibri" panose="020F0502020204030204"/>
                  </a:rPr>
                  <a:t>/</a:t>
                </a:r>
                <a:r>
                  <a:rPr lang="en-GB" sz="2400" dirty="0" err="1">
                    <a:solidFill>
                      <a:prstClr val="black"/>
                    </a:solidFill>
                    <a:latin typeface="Calibri" panose="020F0502020204030204"/>
                  </a:rPr>
                  <a:t>J</a:t>
                </a:r>
                <a:r>
                  <a:rPr lang="en-GB" sz="2400" baseline="-25000" dirty="0" err="1">
                    <a:solidFill>
                      <a:prstClr val="black"/>
                    </a:solidFill>
                    <a:latin typeface="Calibri" panose="020F0502020204030204"/>
                  </a:rPr>
                  <a:t>x</a:t>
                </a:r>
                <a:r>
                  <a:rPr lang="en-GB" sz="2400" dirty="0">
                    <a:solidFill>
                      <a:prstClr val="black"/>
                    </a:solidFill>
                    <a:latin typeface="Calibri" panose="020F0502020204030204"/>
                  </a:rPr>
                  <a:t> = </a:t>
                </a:r>
                <a:r>
                  <a:rPr lang="en-GB" sz="2400" dirty="0" err="1">
                    <a:solidFill>
                      <a:prstClr val="black"/>
                    </a:solidFill>
                    <a:latin typeface="Calibri" panose="020F0502020204030204"/>
                  </a:rPr>
                  <a:t>ε</a:t>
                </a:r>
                <a:r>
                  <a:rPr lang="en-GB" sz="2400" baseline="-25000" dirty="0" err="1">
                    <a:solidFill>
                      <a:prstClr val="black"/>
                    </a:solidFill>
                    <a:latin typeface="Calibri" panose="020F0502020204030204"/>
                  </a:rPr>
                  <a:t>y</a:t>
                </a:r>
                <a:r>
                  <a:rPr lang="en-GB" sz="2400" dirty="0">
                    <a:solidFill>
                      <a:prstClr val="black"/>
                    </a:solidFill>
                    <a:latin typeface="Calibri" panose="020F0502020204030204"/>
                  </a:rPr>
                  <a:t>/</a:t>
                </a:r>
                <a:r>
                  <a:rPr lang="en-GB" sz="2400" dirty="0" err="1">
                    <a:solidFill>
                      <a:prstClr val="black"/>
                    </a:solidFill>
                    <a:latin typeface="Calibri" panose="020F0502020204030204"/>
                  </a:rPr>
                  <a:t>ε</a:t>
                </a:r>
                <a:r>
                  <a:rPr lang="en-GB" sz="2400" baseline="-25000" dirty="0" err="1">
                    <a:solidFill>
                      <a:prstClr val="black"/>
                    </a:solidFill>
                    <a:latin typeface="Calibri" panose="020F0502020204030204"/>
                  </a:rPr>
                  <a:t>x</a:t>
                </a:r>
                <a:r>
                  <a:rPr lang="en-GB" sz="2400" dirty="0">
                    <a:solidFill>
                      <a:prstClr val="black"/>
                    </a:solidFill>
                    <a:latin typeface="Calibri" panose="020F0502020204030204"/>
                  </a:rPr>
                  <a:t>. Number of turns </a:t>
                </a:r>
                <a14:m>
                  <m:oMath xmlns:m="http://schemas.openxmlformats.org/officeDocument/2006/math">
                    <m:r>
                      <a:rPr lang="en-GB" sz="240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GB" sz="2400" dirty="0">
                    <a:solidFill>
                      <a:prstClr val="black"/>
                    </a:solidFill>
                    <a:latin typeface="Calibri" panose="020F0502020204030204"/>
                  </a:rPr>
                  <a:t>2 longitudinal damping times.</a:t>
                </a: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36655" y="3575389"/>
                <a:ext cx="3205577" cy="2308324"/>
              </a:xfrm>
              <a:prstGeom prst="rect">
                <a:avLst/>
              </a:prstGeom>
              <a:blipFill>
                <a:blip r:embed="rId3"/>
                <a:stretch>
                  <a:fillRect l="-2852" t="-2116" r="-1521" b="-529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 2"/>
          <p:cNvSpPr/>
          <p:nvPr/>
        </p:nvSpPr>
        <p:spPr>
          <a:xfrm>
            <a:off x="8847491" y="656710"/>
            <a:ext cx="3205577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/>
            <a:r>
              <a:rPr lang="en-GB" sz="2800" dirty="0">
                <a:solidFill>
                  <a:prstClr val="black"/>
                </a:solidFill>
                <a:latin typeface="Calibri" panose="020F0502020204030204"/>
              </a:rPr>
              <a:t>Dynamic apertures in </a:t>
            </a:r>
            <a:r>
              <a:rPr lang="en-GB" sz="2800" i="1" dirty="0">
                <a:solidFill>
                  <a:prstClr val="black"/>
                </a:solidFill>
                <a:latin typeface="Calibri" panose="020F0502020204030204"/>
              </a:rPr>
              <a:t>z-x</a:t>
            </a:r>
            <a:r>
              <a:rPr lang="en-GB" sz="2800" dirty="0">
                <a:solidFill>
                  <a:prstClr val="black"/>
                </a:solidFill>
                <a:latin typeface="Calibri" panose="020F0502020204030204"/>
              </a:rPr>
              <a:t> plane after </a:t>
            </a:r>
            <a:r>
              <a:rPr lang="en-GB" sz="2800" dirty="0" err="1">
                <a:solidFill>
                  <a:prstClr val="black"/>
                </a:solidFill>
                <a:latin typeface="Calibri" panose="020F0502020204030204"/>
              </a:rPr>
              <a:t>sextupole</a:t>
            </a:r>
            <a:r>
              <a:rPr lang="en-GB" sz="2800" dirty="0">
                <a:solidFill>
                  <a:prstClr val="black"/>
                </a:solidFill>
                <a:latin typeface="Calibri" panose="020F0502020204030204"/>
              </a:rPr>
              <a:t> optimisation with particle tracking for each energy. </a:t>
            </a:r>
          </a:p>
        </p:txBody>
      </p:sp>
      <p:sp>
        <p:nvSpPr>
          <p:cNvPr id="8" name="Rectangle 7"/>
          <p:cNvSpPr/>
          <p:nvPr/>
        </p:nvSpPr>
        <p:spPr>
          <a:xfrm rot="20689448">
            <a:off x="1507474" y="2602813"/>
            <a:ext cx="5156005" cy="1200329"/>
          </a:xfrm>
          <a:prstGeom prst="rect">
            <a:avLst/>
          </a:prstGeom>
          <a:solidFill>
            <a:srgbClr val="FF0000">
              <a:alpha val="60000"/>
            </a:srgbClr>
          </a:solidFill>
        </p:spPr>
        <p:txBody>
          <a:bodyPr wrap="square">
            <a:spAutoFit/>
          </a:bodyPr>
          <a:lstStyle/>
          <a:p>
            <a:pPr algn="ctr" defTabSz="457200"/>
            <a:r>
              <a:rPr lang="en-US" sz="3600" dirty="0">
                <a:solidFill>
                  <a:prstClr val="white"/>
                </a:solidFill>
                <a:latin typeface="Calibri" panose="020F0502020204030204"/>
              </a:rPr>
              <a:t>sufficient dynamic aperture</a:t>
            </a:r>
            <a:endParaRPr lang="en-GB" sz="3600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9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0517"/>
            <a:ext cx="1670137" cy="698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73574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"/>
            <a:ext cx="12192000" cy="830997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800" dirty="0">
                <a:solidFill>
                  <a:srgbClr val="FFFF00"/>
                </a:solidFill>
                <a:latin typeface="Calibri" panose="020F0502020204030204"/>
              </a:rPr>
              <a:t>vertical emittance with errors</a:t>
            </a:r>
            <a:endParaRPr lang="en-GB" sz="4800" dirty="0">
              <a:solidFill>
                <a:srgbClr val="FFFF00"/>
              </a:solidFill>
              <a:latin typeface="Calibri" panose="020F0502020204030204"/>
            </a:endParaRPr>
          </a:p>
        </p:txBody>
      </p:sp>
      <p:sp>
        <p:nvSpPr>
          <p:cNvPr id="7" name="Content Placeholder 3"/>
          <p:cNvSpPr txBox="1">
            <a:spLocks/>
          </p:cNvSpPr>
          <p:nvPr/>
        </p:nvSpPr>
        <p:spPr>
          <a:xfrm>
            <a:off x="789461" y="1229444"/>
            <a:ext cx="5441244" cy="4674212"/>
          </a:xfrm>
          <a:prstGeom prst="rect">
            <a:avLst/>
          </a:prstGeom>
        </p:spPr>
        <p:txBody>
          <a:bodyPr vert="horz" lIns="121920" tIns="60960" rIns="121920" bIns="6096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Karla"/>
                <a:ea typeface="+mn-ea"/>
                <a:cs typeface="Karla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700" kern="1200">
                <a:solidFill>
                  <a:schemeClr val="tx1"/>
                </a:solidFill>
                <a:latin typeface="Karla"/>
                <a:ea typeface="+mn-ea"/>
                <a:cs typeface="Karla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Karla"/>
                <a:ea typeface="+mn-ea"/>
                <a:cs typeface="Karla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200" kern="1200">
                <a:solidFill>
                  <a:schemeClr val="tx1"/>
                </a:solidFill>
                <a:latin typeface="Karla"/>
                <a:ea typeface="+mn-ea"/>
                <a:cs typeface="Karla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000" kern="1200">
                <a:solidFill>
                  <a:schemeClr val="tx1"/>
                </a:solidFill>
                <a:latin typeface="Karla"/>
                <a:ea typeface="+mn-ea"/>
                <a:cs typeface="Karl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None/>
              <a:defRPr/>
            </a:pPr>
            <a:endParaRPr lang="en-US" sz="2133" dirty="0">
              <a:solidFill>
                <a:sysClr val="windowText" lastClr="000000"/>
              </a:solidFill>
            </a:endParaRPr>
          </a:p>
          <a:p>
            <a:pPr marL="0" indent="0">
              <a:lnSpc>
                <a:spcPct val="110000"/>
              </a:lnSpc>
              <a:buNone/>
              <a:defRPr/>
            </a:pPr>
            <a:r>
              <a:rPr lang="en-US" sz="2133" dirty="0" smtClean="0">
                <a:solidFill>
                  <a:sysClr val="windowText" lastClr="000000"/>
                </a:solidFill>
              </a:rPr>
              <a:t>realistic </a:t>
            </a:r>
            <a:r>
              <a:rPr lang="en-US" sz="2133" dirty="0">
                <a:solidFill>
                  <a:sysClr val="windowText" lastClr="000000"/>
                </a:solidFill>
              </a:rPr>
              <a:t>misalignments </a:t>
            </a:r>
            <a:r>
              <a:rPr lang="en-US" sz="2133" dirty="0" smtClean="0">
                <a:solidFill>
                  <a:sysClr val="windowText" lastClr="000000"/>
                </a:solidFill>
              </a:rPr>
              <a:t> </a:t>
            </a:r>
            <a:r>
              <a:rPr lang="en-US" sz="2133" dirty="0">
                <a:solidFill>
                  <a:sysClr val="windowText" lastClr="000000"/>
                </a:solidFill>
              </a:rPr>
              <a:t>and roll angles </a:t>
            </a:r>
          </a:p>
          <a:p>
            <a:pPr marL="0" indent="0">
              <a:lnSpc>
                <a:spcPct val="110000"/>
              </a:lnSpc>
              <a:buNone/>
              <a:defRPr/>
            </a:pPr>
            <a:endParaRPr lang="en-US" sz="2133" dirty="0">
              <a:solidFill>
                <a:sysClr val="windowText" lastClr="000000"/>
              </a:solidFill>
            </a:endParaRPr>
          </a:p>
          <a:p>
            <a:pPr marL="0" indent="0">
              <a:buNone/>
              <a:defRPr/>
            </a:pPr>
            <a:endParaRPr lang="en-US" sz="2133" dirty="0">
              <a:solidFill>
                <a:sysClr val="windowText" lastClr="000000"/>
              </a:solidFill>
            </a:endParaRPr>
          </a:p>
          <a:p>
            <a:pPr marL="0" indent="0">
              <a:buNone/>
              <a:defRPr/>
            </a:pPr>
            <a:endParaRPr lang="en-US" sz="2133" dirty="0">
              <a:solidFill>
                <a:sysClr val="windowText" lastClr="000000"/>
              </a:solidFill>
            </a:endParaRPr>
          </a:p>
          <a:p>
            <a:pPr marL="0" indent="0">
              <a:buNone/>
              <a:defRPr/>
            </a:pPr>
            <a:r>
              <a:rPr lang="en-US" sz="2133" dirty="0">
                <a:solidFill>
                  <a:sysClr val="windowText" lastClr="000000"/>
                </a:solidFill>
              </a:rPr>
              <a:t>a</a:t>
            </a:r>
            <a:r>
              <a:rPr lang="en-US" sz="2133" dirty="0" err="1">
                <a:solidFill>
                  <a:sysClr val="windowText" lastClr="000000"/>
                </a:solidFill>
              </a:rPr>
              <a:t>fter</a:t>
            </a:r>
            <a:r>
              <a:rPr lang="en-US" sz="2133" dirty="0">
                <a:solidFill>
                  <a:sysClr val="windowText" lastClr="000000"/>
                </a:solidFill>
              </a:rPr>
              <a:t> iterative optics corrections:</a:t>
            </a:r>
          </a:p>
        </p:txBody>
      </p:sp>
      <p:pic>
        <p:nvPicPr>
          <p:cNvPr id="13" name="Picture 12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5789" y="4232141"/>
            <a:ext cx="2286000" cy="2540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7776487" y="3387046"/>
            <a:ext cx="4310795" cy="3590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33" dirty="0">
                <a:solidFill>
                  <a:prstClr val="black"/>
                </a:solidFill>
                <a:latin typeface="Helvetica Neue"/>
                <a:cs typeface="Helvetica Neue"/>
              </a:rPr>
              <a:t>*BPM error relative to </a:t>
            </a:r>
            <a:r>
              <a:rPr lang="en-US" sz="1733" dirty="0" err="1">
                <a:solidFill>
                  <a:prstClr val="black"/>
                </a:solidFill>
                <a:latin typeface="Helvetica Neue"/>
                <a:cs typeface="Helvetica Neue"/>
              </a:rPr>
              <a:t>quadrupole</a:t>
            </a:r>
            <a:r>
              <a:rPr lang="en-US" sz="1733" dirty="0">
                <a:solidFill>
                  <a:prstClr val="black"/>
                </a:solidFill>
                <a:latin typeface="Helvetica Neue"/>
                <a:cs typeface="Helvetica Neue"/>
              </a:rPr>
              <a:t> position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6409203"/>
            <a:ext cx="12192000" cy="46166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simulated vertical emittance much smaller than needed</a:t>
            </a:r>
            <a:endParaRPr lang="en-GB" sz="2400" dirty="0"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78937" y="959411"/>
            <a:ext cx="4004301" cy="420564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133" u="sng" dirty="0"/>
              <a:t>T. Charles</a:t>
            </a:r>
            <a:r>
              <a:rPr lang="en-US" sz="2133" dirty="0"/>
              <a:t>, S. </a:t>
            </a:r>
            <a:r>
              <a:rPr lang="en-US" sz="2133" dirty="0" err="1"/>
              <a:t>Aumon</a:t>
            </a:r>
            <a:r>
              <a:rPr lang="en-US" sz="2133" dirty="0"/>
              <a:t>, T. Tydecks,….</a:t>
            </a:r>
            <a:endParaRPr lang="en-GB" sz="2133" dirty="0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5074975F-3D4F-5049-B14F-0CA0DEF4C5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9277" y="1112214"/>
            <a:ext cx="5147904" cy="1978166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648574C6-029C-E34A-B37D-14D3CF6187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590" y="3839401"/>
            <a:ext cx="3566996" cy="2505278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8C167DF-1403-B84E-A5AC-790E76BE7A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90826" y="3867964"/>
            <a:ext cx="3485661" cy="2448152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BE8C359D-C01B-D74B-A709-20DD5A65158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-2676"/>
          <a:stretch/>
        </p:blipFill>
        <p:spPr>
          <a:xfrm>
            <a:off x="7934308" y="3860801"/>
            <a:ext cx="3522873" cy="254048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8886646" y="4267687"/>
                <a:ext cx="1618199" cy="48878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1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GB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m:rPr>
                                  <m:sty m:val="p"/>
                                </m:rPr>
                                <a:rPr lang="en-US" sz="1600">
                                  <a:latin typeface="Cambria Math" panose="02040503050406030204" pitchFamily="18" charset="0"/>
                                </a:rPr>
                                <m:t>rms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GB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m:rPr>
                                  <m:sty m:val="p"/>
                                </m:rPr>
                                <a:rPr lang="en-US" sz="1600">
                                  <a:latin typeface="Cambria Math" panose="02040503050406030204" pitchFamily="18" charset="0"/>
                                </a:rPr>
                                <m:t>rms</m:t>
                              </m:r>
                            </m:sub>
                          </m:sSub>
                        </m:den>
                      </m:f>
                      <m:r>
                        <a:rPr lang="en-GB" sz="16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600" i="1">
                          <a:latin typeface="Cambria Math" panose="02040503050406030204" pitchFamily="18" charset="0"/>
                        </a:rPr>
                        <m:t>0.0071%</m:t>
                      </m:r>
                    </m:oMath>
                  </m:oMathPara>
                </a14:m>
                <a:endParaRPr lang="en-GB" sz="1600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86646" y="4267687"/>
                <a:ext cx="1618199" cy="488788"/>
              </a:xfrm>
              <a:prstGeom prst="rect">
                <a:avLst/>
              </a:prstGeom>
              <a:blipFill>
                <a:blip r:embed="rId7"/>
                <a:stretch>
                  <a:fillRect l="-1509" r="-2264" b="-375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/>
              <p:cNvSpPr txBox="1"/>
              <p:nvPr/>
            </p:nvSpPr>
            <p:spPr>
              <a:xfrm>
                <a:off x="5741785" y="4283799"/>
                <a:ext cx="1661352" cy="26565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GB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𝑟𝑚𝑠</m:t>
                        </m:r>
                      </m:sub>
                    </m:sSub>
                    <m:r>
                      <a:rPr lang="en-GB" sz="16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600" i="1">
                        <a:latin typeface="Cambria Math" panose="02040503050406030204" pitchFamily="18" charset="0"/>
                      </a:rPr>
                      <m:t>0.123 </m:t>
                    </m:r>
                    <m:r>
                      <m:rPr>
                        <m:sty m:val="p"/>
                      </m:rPr>
                      <a:rPr lang="en-US" sz="1600">
                        <a:latin typeface="Cambria Math" panose="02040503050406030204" pitchFamily="18" charset="0"/>
                      </a:rPr>
                      <m:t>pm</m:t>
                    </m:r>
                  </m:oMath>
                </a14:m>
                <a:r>
                  <a:rPr lang="en-GB" sz="1600" dirty="0"/>
                  <a:t> </a:t>
                </a:r>
              </a:p>
            </p:txBody>
          </p:sp>
        </mc:Choice>
        <mc:Fallback xmlns="">
          <p:sp>
            <p:nvSpPr>
              <p:cNvPr id="35" name="TextBox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41785" y="4283799"/>
                <a:ext cx="1661352" cy="265650"/>
              </a:xfrm>
              <a:prstGeom prst="rect">
                <a:avLst/>
              </a:prstGeom>
              <a:blipFill>
                <a:blip r:embed="rId8"/>
                <a:stretch>
                  <a:fillRect l="-3309" r="-368" b="-2325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/>
              <p:cNvSpPr txBox="1"/>
              <p:nvPr/>
            </p:nvSpPr>
            <p:spPr>
              <a:xfrm>
                <a:off x="2014526" y="4392110"/>
                <a:ext cx="1717971" cy="25699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GB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160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m:rPr>
                            <m:sty m:val="p"/>
                          </m:rPr>
                          <a:rPr lang="en-US" sz="1600">
                            <a:latin typeface="Cambria Math" panose="02040503050406030204" pitchFamily="18" charset="0"/>
                          </a:rPr>
                          <m:t>rms</m:t>
                        </m:r>
                      </m:sub>
                    </m:sSub>
                    <m:r>
                      <a:rPr lang="en-GB" sz="16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600" i="1">
                        <a:latin typeface="Cambria Math" panose="02040503050406030204" pitchFamily="18" charset="0"/>
                      </a:rPr>
                      <m:t>1.65 </m:t>
                    </m:r>
                    <m:r>
                      <m:rPr>
                        <m:sty m:val="p"/>
                      </m:rPr>
                      <a:rPr lang="en-US" sz="1600">
                        <a:latin typeface="Cambria Math" panose="02040503050406030204" pitchFamily="18" charset="0"/>
                      </a:rPr>
                      <m:t>nm</m:t>
                    </m:r>
                  </m:oMath>
                </a14:m>
                <a:r>
                  <a:rPr lang="en-GB" sz="1600" dirty="0"/>
                  <a:t>     </a:t>
                </a:r>
              </a:p>
            </p:txBody>
          </p:sp>
        </mc:Choice>
        <mc:Fallback xmlns="">
          <p:sp>
            <p:nvSpPr>
              <p:cNvPr id="36" name="TextBox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14526" y="4392110"/>
                <a:ext cx="1717971" cy="256993"/>
              </a:xfrm>
              <a:prstGeom prst="rect">
                <a:avLst/>
              </a:prstGeom>
              <a:blipFill>
                <a:blip r:embed="rId9"/>
                <a:stretch>
                  <a:fillRect l="-2837" b="-697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/>
          <p:cNvSpPr txBox="1"/>
          <p:nvPr/>
        </p:nvSpPr>
        <p:spPr>
          <a:xfrm>
            <a:off x="5676042" y="4555998"/>
            <a:ext cx="17072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target in collision: </a:t>
            </a:r>
          </a:p>
          <a:p>
            <a:r>
              <a:rPr lang="en-US" sz="1600" dirty="0">
                <a:solidFill>
                  <a:srgbClr val="FF0000"/>
                </a:solidFill>
              </a:rPr>
              <a:t> 2.9 pm</a:t>
            </a:r>
            <a:endParaRPr lang="en-GB" sz="1600" dirty="0">
              <a:solidFill>
                <a:srgbClr val="FF0000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9651214" y="4693858"/>
            <a:ext cx="17072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target in collision: </a:t>
            </a:r>
          </a:p>
          <a:p>
            <a:r>
              <a:rPr lang="en-US" sz="1600" dirty="0">
                <a:solidFill>
                  <a:srgbClr val="FF0000"/>
                </a:solidFill>
              </a:rPr>
              <a:t> 0.2%</a:t>
            </a:r>
            <a:endParaRPr lang="en-GB" sz="1600" dirty="0">
              <a:solidFill>
                <a:srgbClr val="FF0000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 rot="20689448">
            <a:off x="3359537" y="2658798"/>
            <a:ext cx="5156005" cy="1077218"/>
          </a:xfrm>
          <a:prstGeom prst="rect">
            <a:avLst/>
          </a:prstGeom>
          <a:solidFill>
            <a:srgbClr val="FF0000">
              <a:alpha val="60000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well below target emittance with realistic errors</a:t>
            </a:r>
            <a:endParaRPr lang="en-GB" sz="3200" dirty="0">
              <a:solidFill>
                <a:schemeClr val="bg1"/>
              </a:solidFill>
            </a:endParaRPr>
          </a:p>
        </p:txBody>
      </p:sp>
      <p:pic>
        <p:nvPicPr>
          <p:cNvPr id="21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0517"/>
            <a:ext cx="1670137" cy="698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67461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007768" y="1027467"/>
            <a:ext cx="262371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200 TeV, 300 km, 13.5 </a:t>
            </a:r>
            <a:r>
              <a:rPr kumimoji="0" lang="it-IT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T, still </a:t>
            </a:r>
            <a:r>
              <a:rPr kumimoji="0" lang="it-IT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ongoing </a:t>
            </a:r>
            <a:endParaRPr kumimoji="0" lang="en-GB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4912" y="582722"/>
            <a:ext cx="1618439" cy="117536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1749" y="582722"/>
            <a:ext cx="1049293" cy="150533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19637" y="2260563"/>
            <a:ext cx="5178345" cy="461665"/>
          </a:xfrm>
          <a:prstGeom prst="rect">
            <a:avLst/>
          </a:prstGeom>
          <a:solidFill>
            <a:srgbClr val="0070C0">
              <a:alpha val="60000"/>
            </a:srgbClr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TeV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Hadron Collider Workshop 1983</a:t>
            </a: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913" y="2766855"/>
            <a:ext cx="1474541" cy="168519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449068" y="2802900"/>
            <a:ext cx="319381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 panose="020F0502020204030204"/>
                <a:ea typeface="Calibri"/>
                <a:cs typeface="Times New Roman"/>
              </a:rPr>
              <a:t>Proceedings in 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Calibri"/>
                <a:cs typeface="Times New Roman"/>
              </a:rPr>
              <a:t>Cornell Library Section of „</a:t>
            </a:r>
            <a:r>
              <a:rPr kumimoji="0" lang="de-DE" sz="1800" b="1" i="0" u="sng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Calibri"/>
                <a:cs typeface="Times New Roman"/>
              </a:rPr>
              <a:t>historically valuable manuscripts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Calibri"/>
                <a:cs typeface="Times New Roman"/>
              </a:rPr>
              <a:t>“ </a:t>
            </a:r>
            <a:r>
              <a:rPr kumimoji="0" lang="de-DE" sz="1800" b="1" i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Calibri"/>
                <a:cs typeface="Times New Roman"/>
              </a:rPr>
              <a:t>together with an original manuscript of Thomas Jefferson 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Calibri"/>
                <a:cs typeface="Times New Roman"/>
              </a:rPr>
              <a:t>!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74243" y="2484499"/>
            <a:ext cx="1709203" cy="228696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25" t="30507" r="5975" b="48323"/>
          <a:stretch/>
        </p:blipFill>
        <p:spPr>
          <a:xfrm>
            <a:off x="1734584" y="4509120"/>
            <a:ext cx="4304043" cy="146109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28285" y="4837367"/>
            <a:ext cx="915635" cy="1384995"/>
          </a:xfrm>
          <a:prstGeom prst="rect">
            <a:avLst/>
          </a:prstGeom>
          <a:solidFill>
            <a:srgbClr val="0070C0">
              <a:alpha val="60000"/>
            </a:srgbClr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SSC </a:t>
            </a:r>
            <a:endParaRPr kumimoji="0" lang="en-GB" sz="2800" b="1" i="0" u="none" strike="noStrike" kern="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CDR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1986</a:t>
            </a: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6859" y="2911591"/>
            <a:ext cx="2000330" cy="2588662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0441301" y="5336482"/>
            <a:ext cx="1482211" cy="1384995"/>
          </a:xfrm>
          <a:prstGeom prst="rect">
            <a:avLst/>
          </a:prstGeom>
          <a:solidFill>
            <a:srgbClr val="0070C0">
              <a:alpha val="6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VLHC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design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2001</a:t>
            </a: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698351" y="1758090"/>
            <a:ext cx="11349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A.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Zichichi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9414583" y="454784"/>
            <a:ext cx="12185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W. Barletta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897987" y="600045"/>
            <a:ext cx="3748142" cy="461665"/>
          </a:xfrm>
          <a:prstGeom prst="rect">
            <a:avLst/>
          </a:prstGeom>
          <a:solidFill>
            <a:srgbClr val="0070C0">
              <a:alpha val="60000"/>
            </a:srgbClr>
          </a:solidFill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Eloisatron Study </a:t>
            </a:r>
            <a:r>
              <a:rPr kumimoji="0" lang="it-IT" sz="24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since 1979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73913" y="-26142"/>
            <a:ext cx="115555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</a:t>
            </a:r>
            <a:r>
              <a:rPr kumimoji="0" lang="en-GB" sz="4000" b="0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 the historical </a:t>
            </a:r>
            <a:r>
              <a:rPr kumimoji="0" lang="en-GB" sz="40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path towards 100 </a:t>
            </a:r>
            <a:r>
              <a:rPr kumimoji="0" lang="en-GB" sz="4000" b="0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TeV</a:t>
            </a:r>
            <a:r>
              <a:rPr kumimoji="0" lang="en-GB" sz="40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4000" b="0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pp collider …</a:t>
            </a:r>
            <a:endParaRPr kumimoji="0" lang="en-GB" sz="4000" b="0" i="1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0661905" y="438259"/>
            <a:ext cx="7447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E.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Keil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4035" y="830878"/>
            <a:ext cx="1047750" cy="1524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6374" y="859267"/>
            <a:ext cx="1120265" cy="149561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79" r="26706" b="44209"/>
          <a:stretch/>
        </p:blipFill>
        <p:spPr>
          <a:xfrm>
            <a:off x="8683152" y="2289601"/>
            <a:ext cx="3240360" cy="69374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3125" y="4736197"/>
            <a:ext cx="1569392" cy="198528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3396" y="4907699"/>
            <a:ext cx="1148965" cy="1763663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0770" y="4802059"/>
            <a:ext cx="1616112" cy="1869303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128209" y="6418097"/>
            <a:ext cx="1083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M.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Tigner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594614" y="6369442"/>
            <a:ext cx="907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Chao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410947" y="4551531"/>
            <a:ext cx="1231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Edwards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248404" y="600377"/>
            <a:ext cx="1461076" cy="1200329"/>
          </a:xfrm>
          <a:prstGeom prst="rect">
            <a:avLst/>
          </a:prstGeom>
          <a:solidFill>
            <a:srgbClr val="0070C0">
              <a:alpha val="60000"/>
            </a:srgbClr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ISABELLE/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CBA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1972-83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0713" y="610828"/>
            <a:ext cx="1046041" cy="1569063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2779994" y="1776785"/>
            <a:ext cx="10785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R. Palmer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4" name="Picture 33" descr="mdlinterior.gif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719629" y="3007095"/>
            <a:ext cx="2217501" cy="1502025"/>
          </a:xfrm>
          <a:prstGeom prst="rect">
            <a:avLst/>
          </a:prstGeom>
        </p:spPr>
      </p:pic>
      <p:pic>
        <p:nvPicPr>
          <p:cNvPr id="35" name="Picture 34" descr="ssc_tunnel_shaft.jp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92294" y="4442073"/>
            <a:ext cx="2244836" cy="2244836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8397625" y="5539331"/>
            <a:ext cx="166263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smtClean="0">
                <a:solidFill>
                  <a:srgbClr val="FFFFFF"/>
                </a:solidFill>
                <a:latin typeface="Arial"/>
              </a:rPr>
              <a:t>87 km circumference, </a:t>
            </a:r>
          </a:p>
          <a:p>
            <a:r>
              <a:rPr lang="en-US" sz="1100" b="1" dirty="0" smtClean="0">
                <a:solidFill>
                  <a:srgbClr val="FFFFFF"/>
                </a:solidFill>
                <a:latin typeface="Arial"/>
              </a:rPr>
              <a:t>20 </a:t>
            </a:r>
            <a:r>
              <a:rPr lang="en-US" sz="1100" b="1" dirty="0" err="1" smtClean="0">
                <a:solidFill>
                  <a:srgbClr val="FFFFFF"/>
                </a:solidFill>
                <a:latin typeface="Arial"/>
              </a:rPr>
              <a:t>TeV</a:t>
            </a:r>
            <a:r>
              <a:rPr lang="en-US" sz="1100" b="1" dirty="0" smtClean="0">
                <a:solidFill>
                  <a:srgbClr val="FFFFFF"/>
                </a:solidFill>
                <a:latin typeface="Arial"/>
              </a:rPr>
              <a:t> beam energy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7692294" y="4140169"/>
            <a:ext cx="2244836" cy="1384995"/>
          </a:xfrm>
          <a:prstGeom prst="rect">
            <a:avLst/>
          </a:prstGeom>
          <a:solidFill>
            <a:srgbClr val="0070C0">
              <a:alpha val="6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SSC</a:t>
            </a:r>
            <a:r>
              <a:rPr kumimoji="0" lang="en-US" sz="2800" b="1" i="0" u="none" strike="noStrike" kern="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onstruction till</a:t>
            </a:r>
            <a:r>
              <a:rPr kumimoji="0" lang="en-US" sz="2800" b="1" i="0" u="none" strike="noStrike" kern="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1993</a:t>
            </a: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4821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 animBg="1"/>
      <p:bldP spid="10" grpId="0"/>
      <p:bldP spid="14" grpId="0" animBg="1"/>
      <p:bldP spid="18" grpId="0" animBg="1"/>
      <p:bldP spid="19" grpId="0"/>
      <p:bldP spid="20" grpId="0"/>
      <p:bldP spid="23" grpId="0" animBg="1"/>
      <p:bldP spid="25" grpId="0"/>
      <p:bldP spid="28" grpId="0"/>
      <p:bldP spid="29" grpId="0"/>
      <p:bldP spid="30" grpId="0"/>
      <p:bldP spid="31" grpId="0" animBg="1"/>
      <p:bldP spid="33" grpId="0"/>
      <p:bldP spid="38" grpId="0"/>
      <p:bldP spid="4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73703" y="3404101"/>
            <a:ext cx="3742141" cy="461665"/>
          </a:xfrm>
          <a:prstGeom prst="rect">
            <a:avLst/>
          </a:prstGeom>
          <a:noFill/>
          <a:ln w="19050">
            <a:solidFill>
              <a:schemeClr val="tx1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en-US" sz="2400" b="1" dirty="0">
                <a:solidFill>
                  <a:srgbClr val="1F497D">
                    <a:lumMod val="75000"/>
                  </a:srgbClr>
                </a:solidFill>
                <a:latin typeface="Calibri" panose="020F0502020204030204"/>
              </a:rPr>
              <a:t>“high-gradient” machine</a:t>
            </a:r>
            <a:endParaRPr lang="en-GB" sz="2400" b="1" dirty="0">
              <a:solidFill>
                <a:srgbClr val="1F497D">
                  <a:lumMod val="75000"/>
                </a:srgbClr>
              </a:solidFill>
              <a:latin typeface="Calibri" panose="020F0502020204030204"/>
            </a:endParaRPr>
          </a:p>
        </p:txBody>
      </p:sp>
      <p:sp>
        <p:nvSpPr>
          <p:cNvPr id="2" name="Title 1"/>
          <p:cNvSpPr txBox="1">
            <a:spLocks/>
          </p:cNvSpPr>
          <p:nvPr/>
        </p:nvSpPr>
        <p:spPr>
          <a:xfrm>
            <a:off x="0" y="560"/>
            <a:ext cx="12192000" cy="849000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914377">
              <a:defRPr/>
            </a:pPr>
            <a:r>
              <a:rPr lang="en-US" sz="4267" dirty="0">
                <a:solidFill>
                  <a:srgbClr val="FFFF00"/>
                </a:solidFill>
                <a:latin typeface="Calibri Light" panose="020F0302020204030204"/>
              </a:rPr>
              <a:t> </a:t>
            </a:r>
            <a:r>
              <a:rPr lang="en-US" dirty="0">
                <a:solidFill>
                  <a:srgbClr val="FFFF00"/>
                </a:solidFill>
                <a:latin typeface="Calibri Light" panose="020F0302020204030204"/>
              </a:rPr>
              <a:t>FCC-</a:t>
            </a:r>
            <a:r>
              <a:rPr lang="en-US" dirty="0" err="1">
                <a:solidFill>
                  <a:srgbClr val="FFFF00"/>
                </a:solidFill>
                <a:latin typeface="Calibri Light" panose="020F0302020204030204"/>
              </a:rPr>
              <a:t>ee</a:t>
            </a:r>
            <a:r>
              <a:rPr lang="en-US" dirty="0">
                <a:solidFill>
                  <a:srgbClr val="FFFF00"/>
                </a:solidFill>
                <a:latin typeface="Calibri Light" panose="020F0302020204030204"/>
              </a:rPr>
              <a:t> RF staging scenario</a:t>
            </a:r>
            <a:endParaRPr lang="en-GB" i="1" dirty="0">
              <a:solidFill>
                <a:srgbClr val="FFFF00"/>
              </a:solidFill>
              <a:latin typeface="Calibri Light" panose="020F030202020403020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5655600" y="849560"/>
                <a:ext cx="6444035" cy="375545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defTabSz="914377">
                  <a:spcBef>
                    <a:spcPts val="600"/>
                  </a:spcBef>
                  <a:defRPr/>
                </a:pPr>
                <a:r>
                  <a:rPr lang="en-GB" sz="1867" b="1" kern="0" dirty="0">
                    <a:solidFill>
                      <a:srgbClr val="FF0000"/>
                    </a:solidFill>
                    <a:latin typeface="Arial"/>
                    <a:cs typeface="Calibri" pitchFamily="34" charset="0"/>
                  </a:rPr>
                  <a:t>three sets of RF cavities:</a:t>
                </a:r>
              </a:p>
              <a:p>
                <a:pPr marL="342891" indent="-342891" defTabSz="914377">
                  <a:spcBef>
                    <a:spcPts val="600"/>
                  </a:spcBef>
                  <a:buFont typeface="Arial" panose="020B0604020202020204" pitchFamily="34" charset="0"/>
                  <a:buChar char="•"/>
                  <a:defRPr/>
                </a:pPr>
                <a:r>
                  <a:rPr lang="en-GB" sz="1867" b="1" kern="0" dirty="0">
                    <a:solidFill>
                      <a:srgbClr val="0C377B"/>
                    </a:solidFill>
                    <a:latin typeface="Arial"/>
                    <a:cs typeface="Calibri" pitchFamily="34" charset="0"/>
                  </a:rPr>
                  <a:t>high intensity (Z, FCC-</a:t>
                </a:r>
                <a:r>
                  <a:rPr lang="en-GB" sz="1867" b="1" kern="0" dirty="0" err="1">
                    <a:solidFill>
                      <a:srgbClr val="0C377B"/>
                    </a:solidFill>
                    <a:latin typeface="Arial"/>
                    <a:cs typeface="Calibri" pitchFamily="34" charset="0"/>
                  </a:rPr>
                  <a:t>hh</a:t>
                </a:r>
                <a:r>
                  <a:rPr lang="en-GB" sz="1867" b="1" kern="0" dirty="0">
                    <a:solidFill>
                      <a:srgbClr val="0C377B"/>
                    </a:solidFill>
                    <a:latin typeface="Arial"/>
                    <a:cs typeface="Calibri" pitchFamily="34" charset="0"/>
                  </a:rPr>
                  <a:t>): </a:t>
                </a:r>
                <a:r>
                  <a:rPr lang="en-GB" sz="1867" b="1" kern="0" dirty="0">
                    <a:solidFill>
                      <a:srgbClr val="FF0000"/>
                    </a:solidFill>
                    <a:latin typeface="Arial"/>
                    <a:cs typeface="Calibri" pitchFamily="34" charset="0"/>
                  </a:rPr>
                  <a:t>400 MHz mono-cell cavities (4/</a:t>
                </a:r>
                <a:r>
                  <a:rPr lang="en-GB" sz="1867" b="1" kern="0" dirty="0" err="1">
                    <a:solidFill>
                      <a:srgbClr val="FF0000"/>
                    </a:solidFill>
                    <a:latin typeface="Arial"/>
                    <a:cs typeface="Calibri" pitchFamily="34" charset="0"/>
                  </a:rPr>
                  <a:t>cryom</a:t>
                </a:r>
                <a:r>
                  <a:rPr lang="en-GB" sz="1867" b="1" kern="0" dirty="0">
                    <a:solidFill>
                      <a:srgbClr val="FF0000"/>
                    </a:solidFill>
                    <a:latin typeface="Arial"/>
                    <a:cs typeface="Calibri" pitchFamily="34" charset="0"/>
                  </a:rPr>
                  <a:t>.), </a:t>
                </a:r>
                <a:r>
                  <a:rPr lang="en-GB" sz="1867" b="1" kern="0" dirty="0" err="1">
                    <a:solidFill>
                      <a:srgbClr val="FF0000"/>
                    </a:solidFill>
                    <a:latin typeface="Arial"/>
                    <a:cs typeface="Calibri" pitchFamily="34" charset="0"/>
                  </a:rPr>
                  <a:t>Nb</a:t>
                </a:r>
                <a:r>
                  <a:rPr lang="en-GB" sz="1867" b="1" kern="0" dirty="0">
                    <a:solidFill>
                      <a:srgbClr val="FF0000"/>
                    </a:solidFill>
                    <a:latin typeface="Arial"/>
                    <a:cs typeface="Calibri" pitchFamily="34" charset="0"/>
                  </a:rPr>
                  <a:t>/Cu, 4.5 K</a:t>
                </a:r>
                <a:endParaRPr lang="en-GB" sz="1867" b="1" kern="0" dirty="0">
                  <a:solidFill>
                    <a:srgbClr val="0C377B"/>
                  </a:solidFill>
                  <a:latin typeface="Arial"/>
                  <a:cs typeface="Calibri" pitchFamily="34" charset="0"/>
                </a:endParaRPr>
              </a:p>
              <a:p>
                <a:pPr marL="342891" indent="-342891" defTabSz="914377">
                  <a:spcBef>
                    <a:spcPts val="600"/>
                  </a:spcBef>
                  <a:buFont typeface="Arial" panose="020B0604020202020204" pitchFamily="34" charset="0"/>
                  <a:buChar char="•"/>
                  <a:defRPr/>
                </a:pPr>
                <a:r>
                  <a:rPr lang="en-GB" sz="1867" b="1" kern="0" dirty="0">
                    <a:solidFill>
                      <a:srgbClr val="0C377B"/>
                    </a:solidFill>
                    <a:latin typeface="Arial"/>
                    <a:cs typeface="Calibri" pitchFamily="34" charset="0"/>
                  </a:rPr>
                  <a:t>higher energy (W, H, t): </a:t>
                </a:r>
                <a:r>
                  <a:rPr lang="en-GB" sz="1867" b="1" kern="0" dirty="0">
                    <a:solidFill>
                      <a:srgbClr val="FF0000"/>
                    </a:solidFill>
                    <a:latin typeface="Arial"/>
                    <a:cs typeface="Calibri" pitchFamily="34" charset="0"/>
                  </a:rPr>
                  <a:t>400 MHz four-cell cavities (4/</a:t>
                </a:r>
                <a:r>
                  <a:rPr lang="en-GB" sz="1867" b="1" kern="0" dirty="0" err="1">
                    <a:solidFill>
                      <a:srgbClr val="FF0000"/>
                    </a:solidFill>
                    <a:latin typeface="Arial"/>
                    <a:cs typeface="Calibri" pitchFamily="34" charset="0"/>
                  </a:rPr>
                  <a:t>cryomodule</a:t>
                </a:r>
                <a:r>
                  <a:rPr lang="en-GB" sz="1867" b="1" kern="0" dirty="0">
                    <a:solidFill>
                      <a:srgbClr val="FF0000"/>
                    </a:solidFill>
                    <a:latin typeface="Arial"/>
                    <a:cs typeface="Calibri" pitchFamily="34" charset="0"/>
                  </a:rPr>
                  <a:t>), </a:t>
                </a:r>
                <a:r>
                  <a:rPr lang="en-GB" sz="1867" b="1" kern="0" dirty="0" err="1">
                    <a:solidFill>
                      <a:srgbClr val="FF0000"/>
                    </a:solidFill>
                    <a:latin typeface="Arial"/>
                    <a:cs typeface="Calibri" pitchFamily="34" charset="0"/>
                  </a:rPr>
                  <a:t>Nb</a:t>
                </a:r>
                <a:r>
                  <a:rPr lang="en-GB" sz="1867" b="1" kern="0" dirty="0">
                    <a:solidFill>
                      <a:srgbClr val="FF0000"/>
                    </a:solidFill>
                    <a:latin typeface="Arial"/>
                    <a:cs typeface="Calibri" pitchFamily="34" charset="0"/>
                  </a:rPr>
                  <a:t>/Cu, 4.5 K</a:t>
                </a:r>
                <a:endParaRPr lang="en-GB" sz="1867" b="1" kern="0" dirty="0">
                  <a:solidFill>
                    <a:srgbClr val="0C377B"/>
                  </a:solidFill>
                  <a:latin typeface="Arial"/>
                  <a:cs typeface="Calibri" pitchFamily="34" charset="0"/>
                </a:endParaRPr>
              </a:p>
              <a:p>
                <a:pPr marL="342891" indent="-342891" defTabSz="914377">
                  <a:spcBef>
                    <a:spcPts val="600"/>
                  </a:spcBef>
                  <a:buFont typeface="Arial" panose="020B0604020202020204" pitchFamily="34" charset="0"/>
                  <a:buChar char="•"/>
                  <a:defRPr/>
                </a:pPr>
                <a14:m>
                  <m:oMath xmlns:m="http://schemas.openxmlformats.org/officeDocument/2006/math">
                    <m:r>
                      <a:rPr lang="en-US" sz="1867" b="1" i="1" kern="0" dirty="0">
                        <a:solidFill>
                          <a:srgbClr val="0C377B"/>
                        </a:solidFill>
                        <a:latin typeface="Cambria Math" panose="02040503050406030204" pitchFamily="18" charset="0"/>
                        <a:cs typeface="Calibri" pitchFamily="34" charset="0"/>
                      </a:rPr>
                      <m:t>𝒕</m:t>
                    </m:r>
                    <m:acc>
                      <m:accPr>
                        <m:chr m:val="̅"/>
                        <m:ctrlPr>
                          <a:rPr lang="en-US" sz="1867" b="1" i="1" kern="0" dirty="0">
                            <a:solidFill>
                              <a:srgbClr val="0C377B"/>
                            </a:solidFill>
                            <a:latin typeface="Cambria Math" panose="02040503050406030204" pitchFamily="18" charset="0"/>
                            <a:cs typeface="Calibri" pitchFamily="34" charset="0"/>
                          </a:rPr>
                        </m:ctrlPr>
                      </m:accPr>
                      <m:e>
                        <m:r>
                          <a:rPr lang="en-US" sz="1867" b="1" i="1" kern="0" dirty="0">
                            <a:solidFill>
                              <a:srgbClr val="0C377B"/>
                            </a:solidFill>
                            <a:latin typeface="Cambria Math" panose="02040503050406030204" pitchFamily="18" charset="0"/>
                            <a:cs typeface="Calibri" pitchFamily="34" charset="0"/>
                          </a:rPr>
                          <m:t>𝒕</m:t>
                        </m:r>
                      </m:e>
                    </m:acc>
                  </m:oMath>
                </a14:m>
                <a:r>
                  <a:rPr lang="en-GB" sz="1867" b="1" kern="0" dirty="0">
                    <a:solidFill>
                      <a:srgbClr val="0C377B"/>
                    </a:solidFill>
                    <a:latin typeface="Arial"/>
                    <a:cs typeface="Calibri" pitchFamily="34" charset="0"/>
                  </a:rPr>
                  <a:t> machine complement: </a:t>
                </a:r>
                <a:r>
                  <a:rPr lang="en-GB" sz="1867" b="1" kern="0" dirty="0">
                    <a:solidFill>
                      <a:srgbClr val="FF0000"/>
                    </a:solidFill>
                    <a:latin typeface="Arial"/>
                    <a:cs typeface="Calibri" pitchFamily="34" charset="0"/>
                  </a:rPr>
                  <a:t>800 MHz five-cell cavities (4/</a:t>
                </a:r>
                <a:r>
                  <a:rPr lang="en-GB" sz="1867" b="1" kern="0" dirty="0" err="1">
                    <a:solidFill>
                      <a:srgbClr val="FF0000"/>
                    </a:solidFill>
                    <a:latin typeface="Arial"/>
                    <a:cs typeface="Calibri" pitchFamily="34" charset="0"/>
                  </a:rPr>
                  <a:t>cryom</a:t>
                </a:r>
                <a:r>
                  <a:rPr lang="en-GB" sz="1867" b="1" kern="0" dirty="0">
                    <a:solidFill>
                      <a:srgbClr val="FF0000"/>
                    </a:solidFill>
                    <a:latin typeface="Arial"/>
                    <a:cs typeface="Calibri" pitchFamily="34" charset="0"/>
                  </a:rPr>
                  <a:t>.), bulk </a:t>
                </a:r>
                <a:r>
                  <a:rPr lang="en-GB" sz="1867" b="1" kern="0" dirty="0" err="1">
                    <a:solidFill>
                      <a:srgbClr val="FF0000"/>
                    </a:solidFill>
                    <a:latin typeface="Arial"/>
                    <a:cs typeface="Calibri" pitchFamily="34" charset="0"/>
                  </a:rPr>
                  <a:t>Nb</a:t>
                </a:r>
                <a:r>
                  <a:rPr lang="en-GB" sz="1867" b="1" kern="0" dirty="0">
                    <a:solidFill>
                      <a:srgbClr val="FF0000"/>
                    </a:solidFill>
                    <a:latin typeface="Arial"/>
                    <a:cs typeface="Calibri" pitchFamily="34" charset="0"/>
                  </a:rPr>
                  <a:t>, 2 K</a:t>
                </a:r>
                <a:endParaRPr lang="en-GB" sz="1867" b="1" kern="0" dirty="0">
                  <a:solidFill>
                    <a:srgbClr val="0C377B"/>
                  </a:solidFill>
                  <a:latin typeface="Calibri"/>
                  <a:cs typeface="Calibri" pitchFamily="34" charset="0"/>
                </a:endParaRPr>
              </a:p>
              <a:p>
                <a:pPr marL="342891" indent="-342891" defTabSz="914377">
                  <a:spcBef>
                    <a:spcPts val="600"/>
                  </a:spcBef>
                  <a:buFont typeface="Arial" panose="020B0604020202020204" pitchFamily="34" charset="0"/>
                  <a:buChar char="•"/>
                  <a:defRPr/>
                </a:pPr>
                <a:r>
                  <a:rPr lang="en-GB" sz="1867" b="1" kern="0" dirty="0">
                    <a:solidFill>
                      <a:srgbClr val="0C377B"/>
                    </a:solidFill>
                    <a:latin typeface="Calibri"/>
                    <a:cs typeface="Calibri" pitchFamily="34" charset="0"/>
                  </a:rPr>
                  <a:t>installation sequence comparable to LEP ( ≈ 30 CM/shutdown)</a:t>
                </a:r>
              </a:p>
              <a:p>
                <a:pPr marL="342891" indent="-342891" defTabSz="914377">
                  <a:spcBef>
                    <a:spcPts val="600"/>
                  </a:spcBef>
                  <a:buFont typeface="Arial" panose="020B0604020202020204" pitchFamily="34" charset="0"/>
                  <a:buChar char="•"/>
                  <a:defRPr/>
                </a:pPr>
                <a:endParaRPr lang="en-GB" sz="2133" b="1" kern="0" dirty="0">
                  <a:solidFill>
                    <a:srgbClr val="FF0000"/>
                  </a:solidFill>
                  <a:latin typeface="Arial"/>
                  <a:cs typeface="Calibri" pitchFamily="34" charset="0"/>
                </a:endParaRPr>
              </a:p>
              <a:p>
                <a:pPr marL="342891" indent="-342891" defTabSz="914377">
                  <a:spcBef>
                    <a:spcPts val="600"/>
                  </a:spcBef>
                  <a:buFont typeface="Arial" panose="020B0604020202020204" pitchFamily="34" charset="0"/>
                  <a:buChar char="•"/>
                  <a:defRPr/>
                </a:pPr>
                <a:endParaRPr lang="en-GB" sz="1867" b="1" kern="0" dirty="0">
                  <a:solidFill>
                    <a:srgbClr val="0C377B"/>
                  </a:solidFill>
                  <a:latin typeface="Arial"/>
                  <a:cs typeface="Calibri" pitchFamily="34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55600" y="849560"/>
                <a:ext cx="6444035" cy="3755452"/>
              </a:xfrm>
              <a:prstGeom prst="rect">
                <a:avLst/>
              </a:prstGeom>
              <a:blipFill>
                <a:blip r:embed="rId2"/>
                <a:stretch>
                  <a:fillRect l="-851" t="-64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1656576" y="1517667"/>
          <a:ext cx="3800829" cy="172611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20249">
                  <a:extLst>
                    <a:ext uri="{9D8B030D-6E8A-4147-A177-3AD203B41FA5}">
                      <a16:colId xmlns:a16="http://schemas.microsoft.com/office/drawing/2014/main" val="2695382812"/>
                    </a:ext>
                  </a:extLst>
                </a:gridCol>
                <a:gridCol w="877269">
                  <a:extLst>
                    <a:ext uri="{9D8B030D-6E8A-4147-A177-3AD203B41FA5}">
                      <a16:colId xmlns:a16="http://schemas.microsoft.com/office/drawing/2014/main" val="211581498"/>
                    </a:ext>
                  </a:extLst>
                </a:gridCol>
                <a:gridCol w="1181611">
                  <a:extLst>
                    <a:ext uri="{9D8B030D-6E8A-4147-A177-3AD203B41FA5}">
                      <a16:colId xmlns:a16="http://schemas.microsoft.com/office/drawing/2014/main" val="571250755"/>
                    </a:ext>
                  </a:extLst>
                </a:gridCol>
                <a:gridCol w="1121700">
                  <a:extLst>
                    <a:ext uri="{9D8B030D-6E8A-4147-A177-3AD203B41FA5}">
                      <a16:colId xmlns:a16="http://schemas.microsoft.com/office/drawing/2014/main" val="1542903392"/>
                    </a:ext>
                  </a:extLst>
                </a:gridCol>
              </a:tblGrid>
              <a:tr h="384991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ysClr val="windowText" lastClr="000000"/>
                          </a:solidFill>
                        </a:rPr>
                        <a:t>WP</a:t>
                      </a:r>
                      <a:endParaRPr lang="en-GB" sz="16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 smtClean="0">
                          <a:solidFill>
                            <a:sysClr val="windowText" lastClr="000000"/>
                          </a:solidFill>
                        </a:rPr>
                        <a:t>V</a:t>
                      </a:r>
                      <a:r>
                        <a:rPr lang="en-US" sz="1600" baseline="-25000" dirty="0" err="1" smtClean="0">
                          <a:solidFill>
                            <a:sysClr val="windowText" lastClr="000000"/>
                          </a:solidFill>
                        </a:rPr>
                        <a:t>rf</a:t>
                      </a:r>
                      <a:r>
                        <a:rPr lang="en-US" sz="1600" baseline="-25000" dirty="0" smtClean="0">
                          <a:solidFill>
                            <a:sysClr val="windowText" lastClr="000000"/>
                          </a:solidFill>
                        </a:rPr>
                        <a:t> </a:t>
                      </a:r>
                      <a:r>
                        <a:rPr lang="en-US" sz="1600" dirty="0" smtClean="0">
                          <a:solidFill>
                            <a:sysClr val="windowText" lastClr="000000"/>
                          </a:solidFill>
                        </a:rPr>
                        <a:t>[GV]</a:t>
                      </a:r>
                      <a:endParaRPr lang="en-GB" sz="16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ysClr val="windowText" lastClr="000000"/>
                          </a:solidFill>
                        </a:rPr>
                        <a:t>#bunches</a:t>
                      </a:r>
                      <a:endParaRPr lang="en-GB" sz="16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 smtClean="0">
                          <a:solidFill>
                            <a:sysClr val="windowText" lastClr="000000"/>
                          </a:solidFill>
                        </a:rPr>
                        <a:t>I</a:t>
                      </a:r>
                      <a:r>
                        <a:rPr lang="en-US" sz="1600" baseline="-25000" dirty="0" err="1" smtClean="0">
                          <a:solidFill>
                            <a:sysClr val="windowText" lastClr="000000"/>
                          </a:solidFill>
                        </a:rPr>
                        <a:t>beam</a:t>
                      </a:r>
                      <a:r>
                        <a:rPr lang="en-US" sz="1600" dirty="0" smtClean="0">
                          <a:solidFill>
                            <a:sysClr val="windowText" lastClr="000000"/>
                          </a:solidFill>
                        </a:rPr>
                        <a:t> [mA]</a:t>
                      </a:r>
                      <a:endParaRPr lang="en-GB" sz="16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3773298"/>
                  </a:ext>
                </a:extLst>
              </a:tr>
              <a:tr h="335280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Z</a:t>
                      </a:r>
                      <a:endParaRPr lang="en-GB" sz="16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A56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0.1</a:t>
                      </a:r>
                      <a:endParaRPr lang="en-GB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16640</a:t>
                      </a:r>
                      <a:endParaRPr lang="en-GB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1390</a:t>
                      </a:r>
                      <a:endParaRPr lang="en-GB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80057827"/>
                  </a:ext>
                </a:extLst>
              </a:tr>
              <a:tr h="335280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W</a:t>
                      </a:r>
                      <a:endParaRPr lang="en-GB" sz="16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0.44</a:t>
                      </a:r>
                      <a:endParaRPr lang="en-GB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2000</a:t>
                      </a:r>
                      <a:endParaRPr lang="en-GB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147</a:t>
                      </a:r>
                      <a:endParaRPr lang="en-GB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14626709"/>
                  </a:ext>
                </a:extLst>
              </a:tr>
              <a:tr h="335280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H</a:t>
                      </a:r>
                      <a:endParaRPr lang="en-GB" sz="16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2.0</a:t>
                      </a:r>
                      <a:endParaRPr lang="en-GB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393</a:t>
                      </a:r>
                      <a:endParaRPr lang="en-GB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29</a:t>
                      </a:r>
                      <a:endParaRPr lang="en-GB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12652332"/>
                  </a:ext>
                </a:extLst>
              </a:tr>
              <a:tr h="335280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err="1" smtClean="0"/>
                        <a:t>ttbar</a:t>
                      </a:r>
                      <a:endParaRPr lang="en-GB" sz="16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10.9</a:t>
                      </a:r>
                      <a:endParaRPr lang="en-GB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48</a:t>
                      </a:r>
                      <a:endParaRPr lang="en-GB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5.4</a:t>
                      </a:r>
                      <a:endParaRPr lang="en-GB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10879777"/>
                  </a:ext>
                </a:extLst>
              </a:tr>
            </a:tbl>
          </a:graphicData>
        </a:graphic>
      </p:graphicFrame>
      <p:sp>
        <p:nvSpPr>
          <p:cNvPr id="5" name="Oval 4"/>
          <p:cNvSpPr/>
          <p:nvPr/>
        </p:nvSpPr>
        <p:spPr>
          <a:xfrm>
            <a:off x="4398177" y="1906330"/>
            <a:ext cx="970059" cy="373711"/>
          </a:xfrm>
          <a:prstGeom prst="ellipse">
            <a:avLst/>
          </a:prstGeom>
          <a:noFill/>
          <a:ln w="19050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GB">
              <a:solidFill>
                <a:srgbClr val="0000FF"/>
              </a:solidFill>
              <a:latin typeface="Calibri" panose="020F0502020204030204"/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3698520" y="1476301"/>
            <a:ext cx="699656" cy="482913"/>
          </a:xfrm>
          <a:prstGeom prst="straightConnector1">
            <a:avLst/>
          </a:prstGeom>
          <a:ln w="28575">
            <a:solidFill>
              <a:schemeClr val="tx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246734" y="987021"/>
            <a:ext cx="3396080" cy="461665"/>
          </a:xfrm>
          <a:prstGeom prst="rect">
            <a:avLst/>
          </a:prstGeom>
          <a:noFill/>
          <a:ln w="19050">
            <a:solidFill>
              <a:schemeClr val="tx1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en-US" sz="2400" b="1" dirty="0">
                <a:solidFill>
                  <a:srgbClr val="1F497D">
                    <a:lumMod val="75000"/>
                  </a:srgbClr>
                </a:solidFill>
                <a:latin typeface="Calibri" panose="020F0502020204030204"/>
              </a:rPr>
              <a:t>“Ampere-class” machine</a:t>
            </a:r>
            <a:endParaRPr lang="en-GB" sz="2400" b="1" dirty="0">
              <a:solidFill>
                <a:srgbClr val="1F497D">
                  <a:lumMod val="75000"/>
                </a:srgbClr>
              </a:solidFill>
              <a:latin typeface="Calibri" panose="020F0502020204030204"/>
            </a:endParaRPr>
          </a:p>
        </p:txBody>
      </p:sp>
      <p:sp>
        <p:nvSpPr>
          <p:cNvPr id="8" name="Oval 7"/>
          <p:cNvSpPr/>
          <p:nvPr/>
        </p:nvSpPr>
        <p:spPr>
          <a:xfrm>
            <a:off x="2101114" y="2910151"/>
            <a:ext cx="970059" cy="373711"/>
          </a:xfrm>
          <a:prstGeom prst="ellipse">
            <a:avLst/>
          </a:prstGeom>
          <a:noFill/>
          <a:ln w="19050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GB">
              <a:solidFill>
                <a:srgbClr val="1F497D">
                  <a:lumMod val="75000"/>
                </a:srgbClr>
              </a:solidFill>
              <a:latin typeface="Calibri" panose="020F0502020204030204"/>
            </a:endParaRPr>
          </a:p>
        </p:txBody>
      </p:sp>
      <p:cxnSp>
        <p:nvCxnSpPr>
          <p:cNvPr id="9" name="Straight Arrow Connector 8"/>
          <p:cNvCxnSpPr>
            <a:endCxn id="8" idx="4"/>
          </p:cNvCxnSpPr>
          <p:nvPr/>
        </p:nvCxnSpPr>
        <p:spPr>
          <a:xfrm flipV="1">
            <a:off x="1330036" y="3283862"/>
            <a:ext cx="1256108" cy="160323"/>
          </a:xfrm>
          <a:prstGeom prst="straightConnector1">
            <a:avLst/>
          </a:prstGeom>
          <a:ln w="28575">
            <a:solidFill>
              <a:schemeClr val="tx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170" y="4003227"/>
            <a:ext cx="9931506" cy="293163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524000" y="6456003"/>
            <a:ext cx="1323824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defTabSz="914377">
              <a:defRPr/>
            </a:pPr>
            <a:r>
              <a:rPr lang="en-US" sz="2000" dirty="0">
                <a:solidFill>
                  <a:prstClr val="black"/>
                </a:solidFill>
                <a:latin typeface="Calibri"/>
              </a:rPr>
              <a:t>O. Brunner</a:t>
            </a:r>
            <a:endParaRPr lang="en-GB" sz="20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Rectangle 12"/>
          <p:cNvSpPr/>
          <p:nvPr/>
        </p:nvSpPr>
        <p:spPr>
          <a:xfrm rot="20689448">
            <a:off x="3384921" y="2754671"/>
            <a:ext cx="5156005" cy="1569660"/>
          </a:xfrm>
          <a:prstGeom prst="rect">
            <a:avLst/>
          </a:prstGeom>
          <a:solidFill>
            <a:srgbClr val="FF0000">
              <a:alpha val="60000"/>
            </a:srgbClr>
          </a:solidFill>
        </p:spPr>
        <p:txBody>
          <a:bodyPr wrap="square">
            <a:spAutoFit/>
          </a:bodyPr>
          <a:lstStyle/>
          <a:p>
            <a:pPr algn="ctr" defTabSz="457200"/>
            <a:r>
              <a:rPr lang="en-US" sz="3200" dirty="0">
                <a:solidFill>
                  <a:prstClr val="white"/>
                </a:solidFill>
                <a:latin typeface="Calibri" panose="020F0502020204030204"/>
              </a:rPr>
              <a:t>RF system tailored for optimum performance at each energy</a:t>
            </a:r>
            <a:endParaRPr lang="en-GB" sz="3200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4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0517"/>
            <a:ext cx="1670137" cy="698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73045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WRF08 028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5564" y="1547559"/>
            <a:ext cx="5522525" cy="3963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14300"/>
          </a:effectLst>
        </p:spPr>
      </p:pic>
      <p:sp>
        <p:nvSpPr>
          <p:cNvPr id="3" name="TextBox 2"/>
          <p:cNvSpPr txBox="1"/>
          <p:nvPr/>
        </p:nvSpPr>
        <p:spPr>
          <a:xfrm>
            <a:off x="158747" y="835888"/>
            <a:ext cx="5540089" cy="7487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2133" dirty="0">
                <a:solidFill>
                  <a:prstClr val="black"/>
                </a:solidFill>
                <a:latin typeface="Calibri" panose="020F0502020204030204"/>
              </a:rPr>
              <a:t>Z </a:t>
            </a:r>
            <a:r>
              <a:rPr lang="en-US" sz="2133" dirty="0" smtClean="0">
                <a:solidFill>
                  <a:prstClr val="black"/>
                </a:solidFill>
                <a:latin typeface="Calibri" panose="020F0502020204030204"/>
              </a:rPr>
              <a:t>running: single-cell cavities, 400 </a:t>
            </a:r>
            <a:r>
              <a:rPr lang="en-US" sz="2133" dirty="0">
                <a:solidFill>
                  <a:prstClr val="black"/>
                </a:solidFill>
                <a:latin typeface="Calibri" panose="020F0502020204030204"/>
              </a:rPr>
              <a:t>MHz, </a:t>
            </a:r>
            <a:r>
              <a:rPr lang="en-US" sz="2133" dirty="0" err="1">
                <a:solidFill>
                  <a:prstClr val="black"/>
                </a:solidFill>
                <a:latin typeface="Calibri" panose="020F0502020204030204"/>
              </a:rPr>
              <a:t>Nb</a:t>
            </a:r>
            <a:r>
              <a:rPr lang="en-US" sz="2133" dirty="0">
                <a:solidFill>
                  <a:prstClr val="black"/>
                </a:solidFill>
                <a:latin typeface="Calibri" panose="020F0502020204030204"/>
              </a:rPr>
              <a:t>/Cu at 4.5 K, </a:t>
            </a:r>
            <a:r>
              <a:rPr lang="en-US" sz="2133" dirty="0" smtClean="0">
                <a:solidFill>
                  <a:prstClr val="black"/>
                </a:solidFill>
                <a:latin typeface="Calibri" panose="020F0502020204030204"/>
              </a:rPr>
              <a:t>like </a:t>
            </a:r>
            <a:r>
              <a:rPr lang="en-US" sz="2133" dirty="0">
                <a:solidFill>
                  <a:prstClr val="black"/>
                </a:solidFill>
                <a:latin typeface="Calibri" panose="020F0502020204030204"/>
              </a:rPr>
              <a:t>LHC cavities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22281" y="5695275"/>
            <a:ext cx="6248269" cy="913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2667" dirty="0" smtClean="0">
                <a:solidFill>
                  <a:srgbClr val="FF0000"/>
                </a:solidFill>
                <a:latin typeface="Calibri" panose="020F0502020204030204"/>
              </a:rPr>
              <a:t>Z-pole: </a:t>
            </a:r>
            <a:r>
              <a:rPr lang="en-US" sz="2667" dirty="0">
                <a:solidFill>
                  <a:srgbClr val="FF0000"/>
                </a:solidFill>
                <a:latin typeface="Calibri" panose="020F0502020204030204"/>
              </a:rPr>
              <a:t>116 single-cell cavities </a:t>
            </a:r>
            <a:r>
              <a:rPr lang="en-US" sz="2667" dirty="0" smtClean="0">
                <a:solidFill>
                  <a:srgbClr val="FF0000"/>
                </a:solidFill>
                <a:latin typeface="Calibri" panose="020F0502020204030204"/>
              </a:rPr>
              <a:t>            (</a:t>
            </a:r>
            <a:r>
              <a:rPr lang="en-US" sz="2667" dirty="0">
                <a:solidFill>
                  <a:srgbClr val="FF0000"/>
                </a:solidFill>
                <a:latin typeface="Calibri" panose="020F0502020204030204"/>
              </a:rPr>
              <a:t>collider + booster)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6706287" y="5543317"/>
                <a:ext cx="5169430" cy="13236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457200"/>
                <a14:m>
                  <m:oMath xmlns:m="http://schemas.openxmlformats.org/officeDocument/2006/math">
                    <m:r>
                      <a:rPr lang="en-US" sz="2667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acc>
                      <m:accPr>
                        <m:chr m:val="̅"/>
                        <m:ctrlPr>
                          <a:rPr lang="en-US" sz="2667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667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acc>
                  </m:oMath>
                </a14:m>
                <a:r>
                  <a:rPr lang="en-US" sz="2667" dirty="0">
                    <a:solidFill>
                      <a:srgbClr val="FF0000"/>
                    </a:solidFill>
                    <a:latin typeface="Calibri" panose="020F0502020204030204"/>
                  </a:rPr>
                  <a:t> </a:t>
                </a:r>
                <a:r>
                  <a:rPr lang="en-US" sz="2667" dirty="0" smtClean="0">
                    <a:solidFill>
                      <a:srgbClr val="FF0000"/>
                    </a:solidFill>
                    <a:latin typeface="Calibri" panose="020F0502020204030204"/>
                  </a:rPr>
                  <a:t>: </a:t>
                </a:r>
                <a:r>
                  <a:rPr lang="en-US" sz="2667" dirty="0">
                    <a:solidFill>
                      <a:srgbClr val="FF0000"/>
                    </a:solidFill>
                    <a:latin typeface="Calibri" panose="020F0502020204030204"/>
                  </a:rPr>
                  <a:t>396 four-cell 400 MHz + 852 five-cell 800 MHz cavities</a:t>
                </a:r>
              </a:p>
              <a:p>
                <a:pPr defTabSz="457200"/>
                <a:r>
                  <a:rPr lang="en-US" sz="2667" dirty="0">
                    <a:solidFill>
                      <a:srgbClr val="FF0000"/>
                    </a:solidFill>
                    <a:latin typeface="Calibri" panose="020F0502020204030204"/>
                  </a:rPr>
                  <a:t>(collider + booster)</a:t>
                </a: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06287" y="5543317"/>
                <a:ext cx="5169430" cy="1323632"/>
              </a:xfrm>
              <a:prstGeom prst="rect">
                <a:avLst/>
              </a:prstGeom>
              <a:blipFill>
                <a:blip r:embed="rId3"/>
                <a:stretch>
                  <a:fillRect l="-2241" t="-4147" b="-1152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6418046" y="855199"/>
                <a:ext cx="5745911" cy="10770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457200"/>
                <a14:m>
                  <m:oMath xmlns:m="http://schemas.openxmlformats.org/officeDocument/2006/math">
                    <m:r>
                      <a:rPr lang="en-US" sz="2133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acc>
                      <m:accPr>
                        <m:chr m:val="̅"/>
                        <m:ctrlPr>
                          <a:rPr lang="en-US" sz="2133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133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acc>
                    <m:r>
                      <a:rPr lang="en-US" sz="2133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133" dirty="0" smtClean="0">
                    <a:solidFill>
                      <a:prstClr val="black"/>
                    </a:solidFill>
                    <a:latin typeface="Calibri" panose="020F0502020204030204"/>
                  </a:rPr>
                  <a:t>running: five-cell cavities, 800 </a:t>
                </a:r>
                <a:r>
                  <a:rPr lang="en-US" sz="2133" dirty="0">
                    <a:solidFill>
                      <a:prstClr val="black"/>
                    </a:solidFill>
                    <a:latin typeface="Calibri" panose="020F0502020204030204"/>
                  </a:rPr>
                  <a:t>MHz bulk </a:t>
                </a:r>
                <a:r>
                  <a:rPr lang="en-US" sz="2133" dirty="0" err="1">
                    <a:solidFill>
                      <a:prstClr val="black"/>
                    </a:solidFill>
                    <a:latin typeface="Calibri" panose="020F0502020204030204"/>
                  </a:rPr>
                  <a:t>Nb</a:t>
                </a:r>
                <a:r>
                  <a:rPr lang="en-US" sz="2133" dirty="0">
                    <a:solidFill>
                      <a:prstClr val="black"/>
                    </a:solidFill>
                    <a:latin typeface="Calibri" panose="020F0502020204030204"/>
                  </a:rPr>
                  <a:t> at 2 </a:t>
                </a:r>
                <a:r>
                  <a:rPr lang="en-US" sz="2133" dirty="0" smtClean="0">
                    <a:solidFill>
                      <a:prstClr val="black"/>
                    </a:solidFill>
                    <a:latin typeface="Calibri" panose="020F0502020204030204"/>
                  </a:rPr>
                  <a:t>K, prototyped </a:t>
                </a:r>
                <a:r>
                  <a:rPr lang="en-US" sz="2133" dirty="0">
                    <a:solidFill>
                      <a:prstClr val="black"/>
                    </a:solidFill>
                    <a:latin typeface="Calibri" panose="020F0502020204030204"/>
                  </a:rPr>
                  <a:t>at JLAB, </a:t>
                </a:r>
                <a:r>
                  <a:rPr lang="en-US" sz="2133" dirty="0" smtClean="0">
                    <a:solidFill>
                      <a:prstClr val="black"/>
                    </a:solidFill>
                    <a:latin typeface="Calibri" panose="020F0502020204030204"/>
                  </a:rPr>
                  <a:t>added </a:t>
                </a:r>
                <a:r>
                  <a:rPr lang="en-US" sz="2133" dirty="0">
                    <a:solidFill>
                      <a:prstClr val="black"/>
                    </a:solidFill>
                    <a:latin typeface="Calibri" panose="020F0502020204030204"/>
                  </a:rPr>
                  <a:t>to 400 MHz </a:t>
                </a:r>
                <a:r>
                  <a:rPr lang="en-US" sz="2133" dirty="0" err="1">
                    <a:solidFill>
                      <a:prstClr val="black"/>
                    </a:solidFill>
                    <a:latin typeface="Calibri" panose="020F0502020204030204"/>
                  </a:rPr>
                  <a:t>Nb</a:t>
                </a:r>
                <a:r>
                  <a:rPr lang="en-US" sz="2133" dirty="0">
                    <a:solidFill>
                      <a:prstClr val="black"/>
                    </a:solidFill>
                    <a:latin typeface="Calibri" panose="020F0502020204030204"/>
                  </a:rPr>
                  <a:t>/Cu four-cell cavities at 4.5 </a:t>
                </a:r>
                <a:r>
                  <a:rPr lang="en-US" sz="2133" dirty="0" smtClean="0">
                    <a:solidFill>
                      <a:prstClr val="black"/>
                    </a:solidFill>
                    <a:latin typeface="Calibri" panose="020F0502020204030204"/>
                  </a:rPr>
                  <a:t>K, similar </a:t>
                </a:r>
                <a:r>
                  <a:rPr lang="en-US" sz="2133" dirty="0">
                    <a:solidFill>
                      <a:prstClr val="black"/>
                    </a:solidFill>
                    <a:latin typeface="Calibri" panose="020F0502020204030204"/>
                  </a:rPr>
                  <a:t>to LEP-2 cavities</a:t>
                </a:r>
                <a:endParaRPr lang="en-GB" sz="2133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18046" y="855199"/>
                <a:ext cx="5745911" cy="1077026"/>
              </a:xfrm>
              <a:prstGeom prst="rect">
                <a:avLst/>
              </a:prstGeom>
              <a:blipFill>
                <a:blip r:embed="rId4"/>
                <a:stretch>
                  <a:fillRect l="-1274" t="-2825" r="-1486" b="-1016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15497" y="1969755"/>
            <a:ext cx="4960220" cy="337997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772326" y="5151012"/>
            <a:ext cx="227779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>
              <a:defRPr/>
            </a:pPr>
            <a:r>
              <a:rPr lang="en-GB" sz="2400" kern="0" dirty="0">
                <a:solidFill>
                  <a:prstClr val="white"/>
                </a:solidFill>
                <a:latin typeface="Calibri" panose="020F0502020204030204"/>
              </a:rPr>
              <a:t> JLAB, </a:t>
            </a:r>
          </a:p>
          <a:p>
            <a:pPr defTabSz="1219170">
              <a:defRPr/>
            </a:pPr>
            <a:r>
              <a:rPr lang="en-GB" sz="2400" kern="0" dirty="0">
                <a:solidFill>
                  <a:prstClr val="white"/>
                </a:solidFill>
                <a:latin typeface="Calibri" panose="020F0502020204030204"/>
              </a:rPr>
              <a:t>Oct. 2017 </a:t>
            </a:r>
          </a:p>
        </p:txBody>
      </p:sp>
      <p:sp>
        <p:nvSpPr>
          <p:cNvPr id="9" name="Rectangle 8"/>
          <p:cNvSpPr/>
          <p:nvPr/>
        </p:nvSpPr>
        <p:spPr>
          <a:xfrm>
            <a:off x="7132368" y="4801658"/>
            <a:ext cx="250581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219170">
              <a:defRPr/>
            </a:pPr>
            <a:r>
              <a:rPr lang="en-US" sz="2400" b="1" kern="0" dirty="0">
                <a:solidFill>
                  <a:schemeClr val="bg1"/>
                </a:solidFill>
                <a:latin typeface="Calibri" panose="020F0502020204030204"/>
              </a:rPr>
              <a:t>F. </a:t>
            </a:r>
            <a:r>
              <a:rPr lang="en-US" sz="2400" b="1" kern="0" dirty="0" err="1">
                <a:solidFill>
                  <a:schemeClr val="bg1"/>
                </a:solidFill>
                <a:latin typeface="Calibri" panose="020F0502020204030204"/>
              </a:rPr>
              <a:t>Marhauser</a:t>
            </a:r>
            <a:r>
              <a:rPr lang="en-US" sz="2400" b="1" kern="0" dirty="0">
                <a:solidFill>
                  <a:schemeClr val="bg1"/>
                </a:solidFill>
                <a:latin typeface="Calibri" panose="020F0502020204030204"/>
              </a:rPr>
              <a:t> et al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0" y="-7996"/>
            <a:ext cx="12192000" cy="82191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914377">
              <a:defRPr/>
            </a:pPr>
            <a:r>
              <a:rPr lang="en-US" sz="3200" dirty="0">
                <a:solidFill>
                  <a:srgbClr val="FFFF00"/>
                </a:solidFill>
                <a:latin typeface="Calibri Light" panose="020F0302020204030204"/>
              </a:rPr>
              <a:t> FCC-</a:t>
            </a:r>
            <a:r>
              <a:rPr lang="en-US" sz="3200" dirty="0" err="1">
                <a:solidFill>
                  <a:srgbClr val="FFFF00"/>
                </a:solidFill>
                <a:latin typeface="Calibri Light" panose="020F0302020204030204"/>
              </a:rPr>
              <a:t>ee</a:t>
            </a:r>
            <a:r>
              <a:rPr lang="en-US" sz="3200" dirty="0">
                <a:solidFill>
                  <a:srgbClr val="FFFF00"/>
                </a:solidFill>
                <a:latin typeface="Calibri Light" panose="020F0302020204030204"/>
              </a:rPr>
              <a:t> RF cavities – optimized for each running mode</a:t>
            </a:r>
            <a:endParaRPr lang="en-GB" sz="3200" dirty="0">
              <a:solidFill>
                <a:srgbClr val="FFFF00"/>
              </a:solidFill>
              <a:latin typeface="Calibri Light" panose="020F030202020403020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1028379" y="4539471"/>
                <a:ext cx="2277795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defTabSz="1219170">
                  <a:defRPr/>
                </a:pPr>
                <a:r>
                  <a:rPr lang="en-GB" sz="2400" kern="0" dirty="0">
                    <a:solidFill>
                      <a:prstClr val="white"/>
                    </a:solidFill>
                    <a:latin typeface="Calibri" panose="020F0502020204030204"/>
                  </a:rPr>
                  <a:t>CERN</a:t>
                </a:r>
              </a:p>
              <a:p>
                <a:pPr defTabSz="1219170">
                  <a:defRPr/>
                </a:pPr>
                <a14:m>
                  <m:oMath xmlns:m="http://schemas.openxmlformats.org/officeDocument/2006/math">
                    <m:r>
                      <a:rPr lang="en-US" sz="2400" i="1" kern="0" dirty="0">
                        <a:solidFill>
                          <a:prstClr val="white"/>
                        </a:solidFill>
                        <a:latin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US" sz="2400" kern="0" dirty="0">
                    <a:solidFill>
                      <a:prstClr val="white"/>
                    </a:solidFill>
                    <a:latin typeface="Calibri" panose="020F0502020204030204"/>
                  </a:rPr>
                  <a:t>1999</a:t>
                </a:r>
                <a:endParaRPr lang="en-GB" sz="2400" kern="0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8379" y="4539471"/>
                <a:ext cx="2277795" cy="830997"/>
              </a:xfrm>
              <a:prstGeom prst="rect">
                <a:avLst/>
              </a:prstGeom>
              <a:blipFill>
                <a:blip r:embed="rId6"/>
                <a:stretch>
                  <a:fillRect l="-4290" t="-5882" b="-1617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/>
          <p:cNvSpPr txBox="1"/>
          <p:nvPr/>
        </p:nvSpPr>
        <p:spPr>
          <a:xfrm>
            <a:off x="9796985" y="1962619"/>
            <a:ext cx="2236788" cy="748795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defTabSz="457200"/>
            <a:r>
              <a:rPr lang="en-US" sz="2133" dirty="0">
                <a:solidFill>
                  <a:prstClr val="white"/>
                </a:solidFill>
                <a:latin typeface="Calibri" panose="020F0502020204030204"/>
              </a:rPr>
              <a:t>800 MHz five-cell RF cavity, bulk </a:t>
            </a:r>
            <a:r>
              <a:rPr lang="en-US" sz="2133" dirty="0" err="1">
                <a:solidFill>
                  <a:prstClr val="white"/>
                </a:solidFill>
                <a:latin typeface="Calibri" panose="020F0502020204030204"/>
              </a:rPr>
              <a:t>Nb</a:t>
            </a:r>
            <a:endParaRPr lang="en-GB" sz="2133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679970" y="1720828"/>
            <a:ext cx="2335896" cy="748795"/>
          </a:xfrm>
          <a:prstGeom prst="rect">
            <a:avLst/>
          </a:prstGeom>
          <a:solidFill>
            <a:srgbClr val="C00000"/>
          </a:solidFill>
        </p:spPr>
        <p:txBody>
          <a:bodyPr wrap="none" rtlCol="0">
            <a:spAutoFit/>
          </a:bodyPr>
          <a:lstStyle/>
          <a:p>
            <a:pPr defTabSz="457200"/>
            <a:r>
              <a:rPr lang="en-US" sz="2133" dirty="0">
                <a:solidFill>
                  <a:prstClr val="white"/>
                </a:solidFill>
                <a:latin typeface="Calibri" panose="020F0502020204030204"/>
              </a:rPr>
              <a:t>400 MHz single-cell</a:t>
            </a:r>
          </a:p>
          <a:p>
            <a:pPr defTabSz="457200"/>
            <a:r>
              <a:rPr lang="en-US" sz="2133" dirty="0">
                <a:solidFill>
                  <a:prstClr val="white"/>
                </a:solidFill>
                <a:latin typeface="Calibri" panose="020F0502020204030204"/>
              </a:rPr>
              <a:t>RF cavity, </a:t>
            </a:r>
            <a:r>
              <a:rPr lang="en-US" sz="2133" dirty="0" err="1">
                <a:solidFill>
                  <a:prstClr val="white"/>
                </a:solidFill>
                <a:latin typeface="Calibri" panose="020F0502020204030204"/>
              </a:rPr>
              <a:t>Nb</a:t>
            </a:r>
            <a:r>
              <a:rPr lang="en-US" sz="2133" dirty="0">
                <a:solidFill>
                  <a:prstClr val="white"/>
                </a:solidFill>
                <a:latin typeface="Calibri" panose="020F0502020204030204"/>
              </a:rPr>
              <a:t>/Cu</a:t>
            </a:r>
            <a:endParaRPr lang="en-GB" sz="2133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7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0517"/>
            <a:ext cx="1670137" cy="698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72888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37691" y="823715"/>
                <a:ext cx="5878200" cy="69134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defTabSz="914377">
                  <a:defRPr/>
                </a:pPr>
                <a:r>
                  <a:rPr lang="da-DK" sz="1867" b="1" dirty="0" smtClean="0">
                    <a:solidFill>
                      <a:srgbClr val="0C377B"/>
                    </a:solidFill>
                    <a:latin typeface="Arial"/>
                  </a:rPr>
                  <a:t>twin-dipole magnet design with </a:t>
                </a:r>
                <a14:m>
                  <m:oMath xmlns:m="http://schemas.openxmlformats.org/officeDocument/2006/math">
                    <m:r>
                      <a:rPr lang="en-US" sz="1867" b="1" i="1" smtClean="0">
                        <a:solidFill>
                          <a:srgbClr val="0C377B"/>
                        </a:solidFill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US" sz="1867" b="1" i="1" smtClean="0">
                        <a:solidFill>
                          <a:srgbClr val="0C377B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da-DK" sz="1867" b="1" dirty="0" smtClean="0">
                    <a:solidFill>
                      <a:srgbClr val="0C377B"/>
                    </a:solidFill>
                    <a:latin typeface="Arial"/>
                  </a:rPr>
                  <a:t> power </a:t>
                </a:r>
                <a:r>
                  <a:rPr lang="da-DK" sz="1867" b="1" dirty="0">
                    <a:solidFill>
                      <a:srgbClr val="0C377B"/>
                    </a:solidFill>
                    <a:latin typeface="Arial"/>
                  </a:rPr>
                  <a:t>saving 16 MW (at 175 GeV), with Al busbars</a:t>
                </a:r>
                <a:endParaRPr lang="en-GB" sz="1867" b="1" dirty="0">
                  <a:solidFill>
                    <a:srgbClr val="0C377B"/>
                  </a:solidFill>
                  <a:latin typeface="Arial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691" y="823715"/>
                <a:ext cx="5878200" cy="691343"/>
              </a:xfrm>
              <a:prstGeom prst="rect">
                <a:avLst/>
              </a:prstGeom>
              <a:blipFill>
                <a:blip r:embed="rId2"/>
                <a:stretch>
                  <a:fillRect l="-934" t="-4386" b="-1052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56" y="3624094"/>
            <a:ext cx="4496971" cy="300110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9393"/>
          <a:stretch/>
        </p:blipFill>
        <p:spPr>
          <a:xfrm>
            <a:off x="37691" y="1342824"/>
            <a:ext cx="5510884" cy="230769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-826656" y="6271900"/>
            <a:ext cx="3832575" cy="379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377">
              <a:defRPr/>
            </a:pPr>
            <a:r>
              <a:rPr lang="en-GB" sz="1867" b="1" kern="0" dirty="0">
                <a:solidFill>
                  <a:prstClr val="white"/>
                </a:solidFill>
                <a:latin typeface="Arial"/>
                <a:cs typeface="Calibri" pitchFamily="34" charset="0"/>
              </a:rPr>
              <a:t>prototype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7528" y="4156311"/>
            <a:ext cx="3402165" cy="266929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8023438" y="6296227"/>
            <a:ext cx="383257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377">
              <a:defRPr/>
            </a:pPr>
            <a:r>
              <a:rPr lang="en-GB" sz="2000" b="1" kern="0" dirty="0">
                <a:solidFill>
                  <a:prstClr val="white"/>
                </a:solidFill>
                <a:latin typeface="Arial"/>
                <a:cs typeface="Calibri" pitchFamily="34" charset="0"/>
              </a:rPr>
              <a:t>prototype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237128" y="4351256"/>
            <a:ext cx="2407508" cy="203132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en-US" kern="0" dirty="0">
                <a:solidFill>
                  <a:prstClr val="black"/>
                </a:solidFill>
                <a:latin typeface="Calibri" panose="020F0502020204030204"/>
              </a:rPr>
              <a:t>A. Milanese,</a:t>
            </a:r>
            <a:r>
              <a:rPr lang="en-US" i="1" kern="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GB" i="1" kern="0" dirty="0">
                <a:solidFill>
                  <a:prstClr val="black"/>
                </a:solidFill>
                <a:latin typeface="Calibri" panose="020F0502020204030204"/>
              </a:rPr>
              <a:t>Efficient twin aperture magnets for the future circular e</a:t>
            </a:r>
            <a:r>
              <a:rPr lang="en-GB" i="1" kern="0" baseline="30000" dirty="0">
                <a:solidFill>
                  <a:prstClr val="black"/>
                </a:solidFill>
                <a:latin typeface="Calibri" panose="020F0502020204030204"/>
              </a:rPr>
              <a:t>+</a:t>
            </a:r>
            <a:r>
              <a:rPr lang="en-GB" i="1" kern="0" dirty="0">
                <a:solidFill>
                  <a:prstClr val="black"/>
                </a:solidFill>
                <a:latin typeface="Calibri" panose="020F0502020204030204"/>
              </a:rPr>
              <a:t>/e</a:t>
            </a:r>
            <a:r>
              <a:rPr lang="en-GB" i="1" kern="0" baseline="30000" dirty="0">
                <a:solidFill>
                  <a:prstClr val="black"/>
                </a:solidFill>
                <a:latin typeface="Calibri" panose="020F0502020204030204"/>
              </a:rPr>
              <a:t>-</a:t>
            </a:r>
            <a:r>
              <a:rPr lang="en-GB" i="1" kern="0" dirty="0">
                <a:solidFill>
                  <a:prstClr val="black"/>
                </a:solidFill>
                <a:latin typeface="Calibri" panose="020F0502020204030204"/>
              </a:rPr>
              <a:t> collider,</a:t>
            </a:r>
          </a:p>
          <a:p>
            <a:pPr algn="ctr" defTabSz="914377">
              <a:defRPr/>
            </a:pPr>
            <a:r>
              <a:rPr lang="en-GB" b="1" kern="0" dirty="0">
                <a:solidFill>
                  <a:prstClr val="black"/>
                </a:solidFill>
                <a:latin typeface="Calibri" panose="020F0502020204030204"/>
              </a:rPr>
              <a:t>Phys. Rev. </a:t>
            </a:r>
            <a:r>
              <a:rPr lang="en-GB" b="1" kern="0" dirty="0" err="1">
                <a:solidFill>
                  <a:prstClr val="black"/>
                </a:solidFill>
                <a:latin typeface="Calibri" panose="020F0502020204030204"/>
              </a:rPr>
              <a:t>Accel</a:t>
            </a:r>
            <a:r>
              <a:rPr lang="en-GB" b="1" kern="0" dirty="0">
                <a:solidFill>
                  <a:prstClr val="black"/>
                </a:solidFill>
                <a:latin typeface="Calibri" panose="020F0502020204030204"/>
              </a:rPr>
              <a:t>. Beams 19</a:t>
            </a:r>
            <a:r>
              <a:rPr lang="en-GB" kern="0" dirty="0">
                <a:solidFill>
                  <a:prstClr val="black"/>
                </a:solidFill>
                <a:latin typeface="Calibri" panose="020F0502020204030204"/>
              </a:rPr>
              <a:t>, 112401 (2016) 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-1" y="3"/>
            <a:ext cx="12265891" cy="808223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87311" algn="ctr"/>
            <a:r>
              <a:rPr lang="en-US" sz="3200" dirty="0">
                <a:solidFill>
                  <a:srgbClr val="FFFF00"/>
                </a:solidFill>
                <a:latin typeface="Calibri Light" panose="020F0302020204030204"/>
              </a:rPr>
              <a:t>FCC-</a:t>
            </a:r>
            <a:r>
              <a:rPr lang="en-US" sz="3200" dirty="0" err="1">
                <a:solidFill>
                  <a:srgbClr val="FFFF00"/>
                </a:solidFill>
                <a:latin typeface="Calibri Light" panose="020F0302020204030204"/>
              </a:rPr>
              <a:t>ee</a:t>
            </a:r>
            <a:r>
              <a:rPr lang="en-US" sz="3200" dirty="0">
                <a:solidFill>
                  <a:srgbClr val="FFFF00"/>
                </a:solidFill>
                <a:latin typeface="Calibri Light" panose="020F0302020204030204"/>
              </a:rPr>
              <a:t> cost-effective, energy-efficient arc magnets</a:t>
            </a:r>
            <a:endParaRPr lang="en-GB" sz="3200" dirty="0">
              <a:solidFill>
                <a:srgbClr val="FFFF00"/>
              </a:solidFill>
              <a:latin typeface="Calibri Light" panose="020F0302020204030204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82827" y="1466711"/>
            <a:ext cx="3086413" cy="247531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650181" y="784549"/>
            <a:ext cx="5578763" cy="66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77">
              <a:defRPr/>
            </a:pPr>
            <a:r>
              <a:rPr lang="da-DK" sz="1867" b="1" dirty="0">
                <a:solidFill>
                  <a:srgbClr val="0C377B"/>
                </a:solidFill>
                <a:latin typeface="Arial"/>
              </a:rPr>
              <a:t>twin F/D arc quadrupole design with 2× power saving; 25 MW (at 175 GeV), with Cu </a:t>
            </a:r>
            <a:r>
              <a:rPr lang="da-DK" sz="1867" b="1" dirty="0" smtClean="0">
                <a:solidFill>
                  <a:srgbClr val="0C377B"/>
                </a:solidFill>
                <a:latin typeface="Arial"/>
              </a:rPr>
              <a:t>conductor</a:t>
            </a:r>
            <a:endParaRPr lang="en-GB" sz="1867" b="1" dirty="0">
              <a:solidFill>
                <a:srgbClr val="0C377B"/>
              </a:solidFill>
              <a:latin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874010" y="1681000"/>
            <a:ext cx="1317990" cy="954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1867" dirty="0">
                <a:solidFill>
                  <a:srgbClr val="0000CC"/>
                </a:solidFill>
                <a:latin typeface="Calibri" panose="020F0502020204030204"/>
              </a:rPr>
              <a:t>2900 units, </a:t>
            </a:r>
            <a:endParaRPr lang="en-US" sz="1867" dirty="0" smtClean="0">
              <a:solidFill>
                <a:srgbClr val="0000CC"/>
              </a:solidFill>
              <a:latin typeface="Calibri" panose="020F0502020204030204"/>
            </a:endParaRPr>
          </a:p>
          <a:p>
            <a:pPr defTabSz="457200"/>
            <a:r>
              <a:rPr lang="en-US" sz="1867" dirty="0" smtClean="0">
                <a:solidFill>
                  <a:srgbClr val="0000CC"/>
                </a:solidFill>
                <a:latin typeface="Calibri" panose="020F0502020204030204"/>
              </a:rPr>
              <a:t>10 </a:t>
            </a:r>
            <a:r>
              <a:rPr lang="en-US" sz="1867" dirty="0">
                <a:solidFill>
                  <a:srgbClr val="0000CC"/>
                </a:solidFill>
                <a:latin typeface="Calibri" panose="020F0502020204030204"/>
              </a:rPr>
              <a:t>T/m, </a:t>
            </a:r>
            <a:endParaRPr lang="en-US" sz="1867" dirty="0" smtClean="0">
              <a:solidFill>
                <a:srgbClr val="0000CC"/>
              </a:solidFill>
              <a:latin typeface="Calibri" panose="020F0502020204030204"/>
            </a:endParaRPr>
          </a:p>
          <a:p>
            <a:pPr defTabSz="457200"/>
            <a:r>
              <a:rPr lang="en-US" sz="1867" dirty="0" smtClean="0">
                <a:solidFill>
                  <a:srgbClr val="0000CC"/>
                </a:solidFill>
                <a:latin typeface="Calibri" panose="020F0502020204030204"/>
              </a:rPr>
              <a:t>3.1 </a:t>
            </a:r>
            <a:r>
              <a:rPr lang="en-US" sz="1867" dirty="0">
                <a:solidFill>
                  <a:srgbClr val="0000CC"/>
                </a:solidFill>
                <a:latin typeface="Calibri" panose="020F0502020204030204"/>
              </a:rPr>
              <a:t>m</a:t>
            </a:r>
            <a:endParaRPr lang="en-GB" sz="1867" dirty="0">
              <a:solidFill>
                <a:srgbClr val="0000CC"/>
              </a:solidFill>
              <a:latin typeface="Calibri" panose="020F050202020403020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5520321" y="1661309"/>
                <a:ext cx="950256" cy="12416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457200"/>
                <a:r>
                  <a:rPr lang="en-US" sz="1867" dirty="0">
                    <a:solidFill>
                      <a:srgbClr val="0000CC"/>
                    </a:solidFill>
                    <a:latin typeface="Calibri" panose="020F0502020204030204"/>
                  </a:rPr>
                  <a:t>2900 units, 0.057 T, </a:t>
                </a:r>
                <a14:m>
                  <m:oMath xmlns:m="http://schemas.openxmlformats.org/officeDocument/2006/math">
                    <m:r>
                      <a:rPr lang="en-US" sz="1867" i="1" dirty="0">
                        <a:solidFill>
                          <a:srgbClr val="0000CC"/>
                        </a:solidFill>
                        <a:latin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US" sz="1867" dirty="0">
                    <a:solidFill>
                      <a:srgbClr val="0000CC"/>
                    </a:solidFill>
                    <a:latin typeface="Calibri" panose="020F0502020204030204"/>
                  </a:rPr>
                  <a:t>22 m</a:t>
                </a:r>
                <a:endParaRPr lang="en-GB" sz="1867" dirty="0">
                  <a:solidFill>
                    <a:srgbClr val="0000CC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20321" y="1661309"/>
                <a:ext cx="950256" cy="1241622"/>
              </a:xfrm>
              <a:prstGeom prst="rect">
                <a:avLst/>
              </a:prstGeom>
              <a:blipFill>
                <a:blip r:embed="rId7"/>
                <a:stretch>
                  <a:fillRect l="-5806" t="-2956" r="-9677" b="-738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0517"/>
            <a:ext cx="1670137" cy="698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54106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655" y="727889"/>
            <a:ext cx="4414981" cy="257302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9542" y="853224"/>
            <a:ext cx="4826712" cy="268056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55" y="4634769"/>
            <a:ext cx="9656895" cy="1880104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0" y="-43037"/>
            <a:ext cx="12191999" cy="821915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914377">
              <a:defRPr/>
            </a:pPr>
            <a:r>
              <a:rPr lang="en-US" sz="2667" dirty="0">
                <a:solidFill>
                  <a:srgbClr val="FFFF00"/>
                </a:solidFill>
                <a:latin typeface="Calibri" panose="020F0502020204030204"/>
              </a:rPr>
              <a:t>avoiding </a:t>
            </a:r>
            <a:r>
              <a:rPr lang="en-US" sz="2667" dirty="0">
                <a:solidFill>
                  <a:srgbClr val="FFFF00"/>
                </a:solidFill>
                <a:latin typeface="Symbol" panose="05050102010706020507" pitchFamily="18" charset="2"/>
              </a:rPr>
              <a:t>m</a:t>
            </a:r>
            <a:r>
              <a:rPr lang="en-US" sz="2667" dirty="0">
                <a:solidFill>
                  <a:srgbClr val="FFFF00"/>
                </a:solidFill>
                <a:latin typeface="Calibri Light" panose="020F0302020204030204"/>
              </a:rPr>
              <a:t>-wave &amp; e-cloud instability → ultrathin NEG coating </a:t>
            </a:r>
            <a:endParaRPr lang="en-GB" sz="2667" dirty="0">
              <a:solidFill>
                <a:srgbClr val="FFFF00"/>
              </a:solidFill>
              <a:latin typeface="Calibri Light" panose="020F0302020204030204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32914" y="6393733"/>
            <a:ext cx="917841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/>
            <a:r>
              <a:rPr lang="en-GB" sz="2400" dirty="0">
                <a:solidFill>
                  <a:prstClr val="black"/>
                </a:solidFill>
                <a:latin typeface="Calibri" panose="020F0502020204030204"/>
              </a:rPr>
              <a:t>morphology of NEG thin films </a:t>
            </a:r>
            <a:r>
              <a:rPr lang="en-GB" sz="2400" dirty="0" err="1">
                <a:solidFill>
                  <a:prstClr val="black"/>
                </a:solidFill>
                <a:latin typeface="Calibri" panose="020F0502020204030204"/>
              </a:rPr>
              <a:t>analyzed</a:t>
            </a:r>
            <a:r>
              <a:rPr lang="en-GB" sz="2400" dirty="0">
                <a:solidFill>
                  <a:prstClr val="black"/>
                </a:solidFill>
                <a:latin typeface="Calibri" panose="020F0502020204030204"/>
              </a:rPr>
              <a:t> by scanning electron microscope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3288797"/>
            <a:ext cx="6096001" cy="954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/>
            <a:r>
              <a:rPr lang="en-GB" sz="1867" dirty="0">
                <a:solidFill>
                  <a:prstClr val="black"/>
                </a:solidFill>
                <a:latin typeface="Calibri" panose="020F0502020204030204"/>
              </a:rPr>
              <a:t>longitudinal wake potentials for a Gaussian bunch with nominal bunch length </a:t>
            </a:r>
            <a:r>
              <a:rPr lang="en-GB" sz="1867" dirty="0" err="1">
                <a:solidFill>
                  <a:prstClr val="black"/>
                </a:solidFill>
                <a:latin typeface="Calibri" panose="020F0502020204030204"/>
              </a:rPr>
              <a:t>σ</a:t>
            </a:r>
            <a:r>
              <a:rPr lang="en-GB" sz="1867" baseline="-25000" dirty="0" err="1">
                <a:solidFill>
                  <a:prstClr val="black"/>
                </a:solidFill>
                <a:latin typeface="Calibri" panose="020F0502020204030204"/>
              </a:rPr>
              <a:t>z</a:t>
            </a:r>
            <a:r>
              <a:rPr lang="en-GB" sz="1867" dirty="0">
                <a:solidFill>
                  <a:prstClr val="black"/>
                </a:solidFill>
                <a:latin typeface="Calibri" panose="020F0502020204030204"/>
              </a:rPr>
              <a:t> = 3.5 mm due to the main FCC-</a:t>
            </a:r>
            <a:r>
              <a:rPr lang="en-GB" sz="1867" dirty="0" err="1">
                <a:solidFill>
                  <a:prstClr val="black"/>
                </a:solidFill>
                <a:latin typeface="Calibri" panose="020F0502020204030204"/>
              </a:rPr>
              <a:t>ee</a:t>
            </a:r>
            <a:r>
              <a:rPr lang="en-GB" sz="1867" dirty="0">
                <a:solidFill>
                  <a:prstClr val="black"/>
                </a:solidFill>
                <a:latin typeface="Calibri" panose="020F0502020204030204"/>
              </a:rPr>
              <a:t> components compared with the RW contribution</a:t>
            </a:r>
          </a:p>
        </p:txBody>
      </p:sp>
      <p:sp>
        <p:nvSpPr>
          <p:cNvPr id="9" name="Rectangle 8"/>
          <p:cNvSpPr/>
          <p:nvPr/>
        </p:nvSpPr>
        <p:spPr>
          <a:xfrm>
            <a:off x="66446" y="2370813"/>
            <a:ext cx="1463947" cy="923330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 defTabSz="457200"/>
            <a:r>
              <a:rPr lang="en-GB" dirty="0">
                <a:solidFill>
                  <a:prstClr val="white"/>
                </a:solidFill>
                <a:latin typeface="Calibri" panose="020F0502020204030204"/>
              </a:rPr>
              <a:t>resistive-wall impedance </a:t>
            </a:r>
          </a:p>
          <a:p>
            <a:pPr defTabSz="457200"/>
            <a:r>
              <a:rPr lang="en-GB" dirty="0" err="1">
                <a:solidFill>
                  <a:prstClr val="white"/>
                </a:solidFill>
                <a:latin typeface="Calibri" panose="020F0502020204030204"/>
              </a:rPr>
              <a:t>dominan</a:t>
            </a:r>
            <a:r>
              <a:rPr lang="en-US" dirty="0">
                <a:solidFill>
                  <a:prstClr val="white"/>
                </a:solidFill>
                <a:latin typeface="Calibri" panose="020F0502020204030204"/>
              </a:rPr>
              <a:t>t</a:t>
            </a:r>
            <a:endParaRPr lang="en-GB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35068" y="4283236"/>
            <a:ext cx="7156163" cy="461665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 algn="ctr" defTabSz="457200"/>
            <a:r>
              <a:rPr lang="en-US" sz="2400" dirty="0">
                <a:solidFill>
                  <a:prstClr val="white"/>
                </a:solidFill>
                <a:latin typeface="Calibri" panose="020F0502020204030204"/>
              </a:rPr>
              <a:t>NEG coatings with thicknesses from 30 nm to 1.1 </a:t>
            </a:r>
            <a:r>
              <a:rPr lang="en-US" sz="2400" dirty="0">
                <a:solidFill>
                  <a:prstClr val="white"/>
                </a:solidFill>
                <a:latin typeface="Symbol" panose="05050102010706020507" pitchFamily="18" charset="2"/>
              </a:rPr>
              <a:t>m</a:t>
            </a:r>
            <a:r>
              <a:rPr lang="en-US" sz="2400" dirty="0">
                <a:solidFill>
                  <a:prstClr val="white"/>
                </a:solidFill>
                <a:latin typeface="Calibri" panose="020F0502020204030204"/>
              </a:rPr>
              <a:t>m</a:t>
            </a:r>
            <a:endParaRPr lang="en-GB" sz="24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427812" y="839184"/>
            <a:ext cx="2644115" cy="830997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 defTabSz="457200"/>
            <a:r>
              <a:rPr lang="en-US" sz="1600" dirty="0">
                <a:solidFill>
                  <a:prstClr val="white"/>
                </a:solidFill>
                <a:latin typeface="Calibri" panose="020F0502020204030204"/>
              </a:rPr>
              <a:t>with 100 nm coating far</a:t>
            </a:r>
          </a:p>
          <a:p>
            <a:pPr defTabSz="457200"/>
            <a:r>
              <a:rPr lang="en-US" sz="1600" dirty="0">
                <a:solidFill>
                  <a:prstClr val="white"/>
                </a:solidFill>
                <a:latin typeface="Calibri" panose="020F0502020204030204"/>
              </a:rPr>
              <a:t>below </a:t>
            </a:r>
            <a:r>
              <a:rPr lang="en-US" sz="1600" dirty="0">
                <a:solidFill>
                  <a:prstClr val="white"/>
                </a:solidFill>
                <a:latin typeface="Symbol" panose="05050102010706020507" pitchFamily="18" charset="2"/>
              </a:rPr>
              <a:t>m</a:t>
            </a:r>
            <a:r>
              <a:rPr lang="en-US" sz="1600" dirty="0">
                <a:solidFill>
                  <a:prstClr val="white"/>
                </a:solidFill>
                <a:latin typeface="Calibri" panose="020F0502020204030204"/>
              </a:rPr>
              <a:t>-wave instability threshold at the Z pole</a:t>
            </a:r>
            <a:endParaRPr lang="en-GB" sz="16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960482" y="5805695"/>
            <a:ext cx="2231517" cy="95430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defTabSz="457200"/>
            <a:r>
              <a:rPr lang="en-GB" sz="1867" dirty="0">
                <a:solidFill>
                  <a:prstClr val="black"/>
                </a:solidFill>
                <a:latin typeface="Calibri" panose="020F0502020204030204"/>
              </a:rPr>
              <a:t>E. Belli et al.,  </a:t>
            </a:r>
            <a:r>
              <a:rPr lang="en-GB" sz="1867" b="1" dirty="0">
                <a:solidFill>
                  <a:prstClr val="black"/>
                </a:solidFill>
                <a:latin typeface="Calibri" panose="020F0502020204030204"/>
              </a:rPr>
              <a:t>Phys. Rev. </a:t>
            </a:r>
            <a:r>
              <a:rPr lang="en-GB" sz="1867" b="1" dirty="0" err="1">
                <a:solidFill>
                  <a:prstClr val="black"/>
                </a:solidFill>
                <a:latin typeface="Calibri" panose="020F0502020204030204"/>
              </a:rPr>
              <a:t>Accel</a:t>
            </a:r>
            <a:r>
              <a:rPr lang="en-GB" sz="1867" b="1" dirty="0">
                <a:solidFill>
                  <a:prstClr val="black"/>
                </a:solidFill>
                <a:latin typeface="Calibri" panose="020F0502020204030204"/>
              </a:rPr>
              <a:t>. Beams 21</a:t>
            </a:r>
            <a:r>
              <a:rPr lang="en-GB" sz="1867" dirty="0">
                <a:solidFill>
                  <a:prstClr val="black"/>
                </a:solidFill>
                <a:latin typeface="Calibri" panose="020F0502020204030204"/>
              </a:rPr>
              <a:t>, 111002 (2018)</a:t>
            </a:r>
          </a:p>
        </p:txBody>
      </p:sp>
      <p:sp>
        <p:nvSpPr>
          <p:cNvPr id="14" name="Rectangle 13"/>
          <p:cNvSpPr/>
          <p:nvPr/>
        </p:nvSpPr>
        <p:spPr>
          <a:xfrm>
            <a:off x="5989906" y="3435948"/>
            <a:ext cx="6202093" cy="66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/>
            <a:r>
              <a:rPr lang="en-GB" sz="1867" dirty="0">
                <a:solidFill>
                  <a:prstClr val="black"/>
                </a:solidFill>
                <a:latin typeface="Calibri" panose="020F0502020204030204"/>
              </a:rPr>
              <a:t>RMS energy spread vs  bunch population, at the Z, considering the RW impedance for NEG films with different thicknesses</a:t>
            </a:r>
          </a:p>
        </p:txBody>
      </p:sp>
      <p:sp>
        <p:nvSpPr>
          <p:cNvPr id="15" name="Rectangle 14"/>
          <p:cNvSpPr/>
          <p:nvPr/>
        </p:nvSpPr>
        <p:spPr>
          <a:xfrm rot="20689448">
            <a:off x="3395587" y="1624485"/>
            <a:ext cx="5156005" cy="1569660"/>
          </a:xfrm>
          <a:prstGeom prst="rect">
            <a:avLst/>
          </a:prstGeom>
          <a:solidFill>
            <a:srgbClr val="FF0000">
              <a:alpha val="60000"/>
            </a:srgbClr>
          </a:solidFill>
        </p:spPr>
        <p:txBody>
          <a:bodyPr wrap="square">
            <a:spAutoFit/>
          </a:bodyPr>
          <a:lstStyle/>
          <a:p>
            <a:pPr algn="ctr" defTabSz="457200"/>
            <a:r>
              <a:rPr lang="en-US" sz="3200" dirty="0">
                <a:solidFill>
                  <a:prstClr val="white"/>
                </a:solidFill>
                <a:latin typeface="Calibri" panose="020F0502020204030204"/>
              </a:rPr>
              <a:t>innovative approach validated in lab tests: low-impedance &amp; high performance </a:t>
            </a:r>
            <a:endParaRPr lang="en-GB" sz="3200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6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0517"/>
            <a:ext cx="1670137" cy="698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7414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34248" y="2376829"/>
            <a:ext cx="2845066" cy="387413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834" y="2170264"/>
            <a:ext cx="2837056" cy="3822560"/>
          </a:xfrm>
          <a:prstGeom prst="rect">
            <a:avLst/>
          </a:prstGeom>
        </p:spPr>
      </p:pic>
      <p:sp>
        <p:nvSpPr>
          <p:cNvPr id="2" name="Title 1"/>
          <p:cNvSpPr txBox="1">
            <a:spLocks/>
          </p:cNvSpPr>
          <p:nvPr/>
        </p:nvSpPr>
        <p:spPr>
          <a:xfrm>
            <a:off x="0" y="0"/>
            <a:ext cx="12192000" cy="756084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>
              <a:defRPr/>
            </a:pPr>
            <a:r>
              <a:rPr lang="en-US" sz="3000" kern="0" dirty="0">
                <a:latin typeface="Arial"/>
              </a:rPr>
              <a:t>       </a:t>
            </a:r>
            <a:r>
              <a:rPr lang="en-GB" sz="3000" kern="0" dirty="0">
                <a:latin typeface="Arial"/>
              </a:rPr>
              <a:t>FCC-</a:t>
            </a:r>
            <a:r>
              <a:rPr lang="en-GB" sz="3000" kern="0" dirty="0" err="1">
                <a:latin typeface="Arial"/>
              </a:rPr>
              <a:t>ee</a:t>
            </a:r>
            <a:r>
              <a:rPr lang="en-GB" sz="3000" kern="0" dirty="0">
                <a:latin typeface="Arial"/>
              </a:rPr>
              <a:t> with 4 IPs?</a:t>
            </a:r>
            <a:endParaRPr lang="en-US" sz="1350" kern="0" dirty="0">
              <a:latin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765250"/>
            <a:ext cx="12191999" cy="5232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defTabSz="457200"/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almost 2x higher total luminosity, or equal luminosity at half the power</a:t>
            </a:r>
            <a:endParaRPr lang="en-GB" sz="28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1067470" y="1760285"/>
            <a:ext cx="21579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2400" dirty="0">
                <a:solidFill>
                  <a:srgbClr val="00B050"/>
                </a:solidFill>
                <a:latin typeface="Calibri" panose="020F0502020204030204"/>
              </a:rPr>
              <a:t>baseline w 2 IPs</a:t>
            </a:r>
            <a:endParaRPr lang="en-GB" sz="2400" dirty="0">
              <a:solidFill>
                <a:srgbClr val="00B050"/>
              </a:solidFill>
              <a:latin typeface="Calibri" panose="020F0502020204030204"/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4898821" y="1466600"/>
            <a:ext cx="268894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2400" dirty="0">
                <a:solidFill>
                  <a:srgbClr val="3333FF"/>
                </a:solidFill>
                <a:latin typeface="Calibri" panose="020F0502020204030204"/>
              </a:rPr>
              <a:t>periodic alternative </a:t>
            </a:r>
          </a:p>
          <a:p>
            <a:pPr defTabSz="457200"/>
            <a:r>
              <a:rPr lang="en-US" sz="2400" dirty="0">
                <a:solidFill>
                  <a:srgbClr val="3333FF"/>
                </a:solidFill>
                <a:latin typeface="Calibri" panose="020F0502020204030204"/>
              </a:rPr>
              <a:t>with 4 IPs</a:t>
            </a:r>
            <a:endParaRPr lang="en-GB" sz="2400" dirty="0">
              <a:solidFill>
                <a:srgbClr val="3333FF"/>
              </a:solidFill>
              <a:latin typeface="Calibri" panose="020F0502020204030204"/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9153694" y="1575620"/>
            <a:ext cx="33318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2400" dirty="0">
                <a:solidFill>
                  <a:srgbClr val="7030A0"/>
                </a:solidFill>
                <a:latin typeface="Calibri" panose="020F0502020204030204"/>
              </a:rPr>
              <a:t>less </a:t>
            </a:r>
            <a:r>
              <a:rPr lang="en-US" sz="2400" dirty="0" smtClean="0">
                <a:solidFill>
                  <a:srgbClr val="7030A0"/>
                </a:solidFill>
                <a:latin typeface="Calibri" panose="020F0502020204030204"/>
              </a:rPr>
              <a:t>symmetric alternative with </a:t>
            </a:r>
            <a:r>
              <a:rPr lang="en-US" sz="2400" dirty="0">
                <a:solidFill>
                  <a:srgbClr val="7030A0"/>
                </a:solidFill>
                <a:latin typeface="Calibri" panose="020F0502020204030204"/>
              </a:rPr>
              <a:t>4 IPs</a:t>
            </a:r>
            <a:endParaRPr lang="en-GB" sz="2400" dirty="0">
              <a:solidFill>
                <a:srgbClr val="7030A0"/>
              </a:solidFill>
              <a:latin typeface="Calibri" panose="020F0502020204030204"/>
            </a:endParaRPr>
          </a:p>
        </p:txBody>
      </p:sp>
      <p:sp>
        <p:nvSpPr>
          <p:cNvPr id="98" name="TextBox 97"/>
          <p:cNvSpPr txBox="1"/>
          <p:nvPr/>
        </p:nvSpPr>
        <p:spPr>
          <a:xfrm>
            <a:off x="368824" y="6410704"/>
            <a:ext cx="124989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2000" i="1" dirty="0">
                <a:solidFill>
                  <a:srgbClr val="00B050"/>
                </a:solidFill>
                <a:latin typeface="Calibri" panose="020F0502020204030204"/>
              </a:rPr>
              <a:t>works fine</a:t>
            </a:r>
          </a:p>
          <a:p>
            <a:pPr defTabSz="457200"/>
            <a:endParaRPr lang="en-GB" sz="2000" i="1" dirty="0">
              <a:solidFill>
                <a:srgbClr val="00B050"/>
              </a:solidFill>
              <a:latin typeface="Calibri" panose="020F0502020204030204"/>
            </a:endParaRPr>
          </a:p>
        </p:txBody>
      </p:sp>
      <p:sp>
        <p:nvSpPr>
          <p:cNvPr id="99" name="TextBox 98"/>
          <p:cNvSpPr txBox="1"/>
          <p:nvPr/>
        </p:nvSpPr>
        <p:spPr>
          <a:xfrm>
            <a:off x="4930628" y="6085659"/>
            <a:ext cx="218643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/>
            <a:r>
              <a:rPr lang="en-US" sz="2000" i="1" dirty="0">
                <a:solidFill>
                  <a:srgbClr val="3333FF"/>
                </a:solidFill>
                <a:latin typeface="Calibri" panose="020F0502020204030204"/>
              </a:rPr>
              <a:t>so far OK for lattice</a:t>
            </a:r>
          </a:p>
          <a:p>
            <a:pPr algn="ctr" defTabSz="457200"/>
            <a:r>
              <a:rPr lang="en-US" sz="2000" i="1" dirty="0">
                <a:solidFill>
                  <a:srgbClr val="3333FF"/>
                </a:solidFill>
                <a:latin typeface="Calibri" panose="020F0502020204030204"/>
              </a:rPr>
              <a:t>and beam-beam</a:t>
            </a:r>
          </a:p>
          <a:p>
            <a:pPr algn="ctr" defTabSz="457200"/>
            <a:endParaRPr lang="en-GB" sz="2000" i="1" dirty="0">
              <a:solidFill>
                <a:srgbClr val="3333FF"/>
              </a:solidFill>
              <a:latin typeface="Calibri" panose="020F0502020204030204"/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9034248" y="6207784"/>
            <a:ext cx="296696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/>
            <a:r>
              <a:rPr lang="en-US" sz="2000" i="1" dirty="0">
                <a:solidFill>
                  <a:srgbClr val="7030A0"/>
                </a:solidFill>
                <a:latin typeface="Calibri" panose="020F0502020204030204"/>
              </a:rPr>
              <a:t>not yet studied, </a:t>
            </a:r>
          </a:p>
          <a:p>
            <a:pPr algn="ctr" defTabSz="457200"/>
            <a:r>
              <a:rPr lang="en-US" sz="2000" i="1" dirty="0">
                <a:solidFill>
                  <a:srgbClr val="7030A0"/>
                </a:solidFill>
                <a:latin typeface="Calibri" panose="020F0502020204030204"/>
              </a:rPr>
              <a:t>but considered challenging</a:t>
            </a:r>
          </a:p>
          <a:p>
            <a:pPr algn="ctr" defTabSz="457200"/>
            <a:endParaRPr lang="en-GB" sz="2000" i="1" dirty="0">
              <a:solidFill>
                <a:srgbClr val="7030A0"/>
              </a:solidFill>
              <a:latin typeface="Calibri" panose="020F0502020204030204"/>
            </a:endParaRPr>
          </a:p>
        </p:txBody>
      </p:sp>
      <p:sp>
        <p:nvSpPr>
          <p:cNvPr id="102" name="TextBox 101"/>
          <p:cNvSpPr txBox="1"/>
          <p:nvPr/>
        </p:nvSpPr>
        <p:spPr>
          <a:xfrm>
            <a:off x="137762" y="1338197"/>
            <a:ext cx="3312020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defTabSz="457200"/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K. Oide, </a:t>
            </a:r>
            <a:r>
              <a:rPr lang="en-US" dirty="0" smtClean="0">
                <a:solidFill>
                  <a:prstClr val="black"/>
                </a:solidFill>
                <a:latin typeface="Calibri" panose="020F0502020204030204"/>
              </a:rPr>
              <a:t>D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. </a:t>
            </a:r>
            <a:r>
              <a:rPr lang="en-US" dirty="0" smtClean="0">
                <a:solidFill>
                  <a:prstClr val="black"/>
                </a:solidFill>
                <a:latin typeface="Calibri" panose="020F0502020204030204"/>
              </a:rPr>
              <a:t>Shatilov, M. Benedikt</a:t>
            </a:r>
            <a:endParaRPr lang="en-GB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93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5821"/>
            <a:ext cx="1670137" cy="698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32676" y="2227124"/>
            <a:ext cx="3732204" cy="3829436"/>
          </a:xfrm>
          <a:prstGeom prst="rect">
            <a:avLst/>
          </a:prstGeom>
        </p:spPr>
      </p:pic>
      <p:sp>
        <p:nvSpPr>
          <p:cNvPr id="101" name="TextBox 100"/>
          <p:cNvSpPr txBox="1"/>
          <p:nvPr/>
        </p:nvSpPr>
        <p:spPr>
          <a:xfrm rot="20578526">
            <a:off x="4102228" y="3940736"/>
            <a:ext cx="3843232" cy="707886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none" rtlCol="0">
            <a:spAutoFit/>
          </a:bodyPr>
          <a:lstStyle/>
          <a:p>
            <a:pPr defTabSz="457200"/>
            <a:r>
              <a:rPr lang="en-US" sz="4000" dirty="0">
                <a:solidFill>
                  <a:srgbClr val="FF0000"/>
                </a:solidFill>
                <a:latin typeface="Calibri" panose="020F0502020204030204"/>
              </a:rPr>
              <a:t>impact on layout!</a:t>
            </a:r>
            <a:endParaRPr lang="en-GB" sz="4000" dirty="0">
              <a:solidFill>
                <a:srgbClr val="FF0000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586744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806221"/>
            <a:ext cx="12192000" cy="1325563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800" b="1" dirty="0" smtClean="0">
                <a:solidFill>
                  <a:srgbClr val="0000CC"/>
                </a:solidFill>
              </a:rPr>
              <a:t>ERL option </a:t>
            </a:r>
            <a:r>
              <a:rPr lang="en-US" sz="2000" i="1" dirty="0" smtClean="0"/>
              <a:t>-</a:t>
            </a:r>
            <a:r>
              <a:rPr lang="en-US" sz="2400" i="1" dirty="0" smtClean="0"/>
              <a:t>“Future High Energy Circular </a:t>
            </a:r>
            <a:r>
              <a:rPr lang="en-US" sz="2400" i="1" dirty="0" err="1" smtClean="0"/>
              <a:t>e</a:t>
            </a:r>
            <a:r>
              <a:rPr lang="en-US" sz="2400" i="1" baseline="30000" dirty="0" err="1" smtClean="0"/>
              <a:t>+</a:t>
            </a:r>
            <a:r>
              <a:rPr lang="en-US" sz="2400" i="1" dirty="0" err="1" smtClean="0"/>
              <a:t>e</a:t>
            </a:r>
            <a:r>
              <a:rPr lang="en-US" sz="2400" i="1" baseline="30000" dirty="0" smtClean="0"/>
              <a:t>-</a:t>
            </a:r>
            <a:r>
              <a:rPr lang="en-US" sz="2400" i="1" dirty="0" smtClean="0"/>
              <a:t> Collider using Energy-Recovery </a:t>
            </a:r>
            <a:r>
              <a:rPr lang="en-US" sz="2400" i="1" dirty="0" err="1" smtClean="0"/>
              <a:t>Linacs</a:t>
            </a:r>
            <a:r>
              <a:rPr lang="en-US" sz="2400" i="1" dirty="0" smtClean="0"/>
              <a:t>,” </a:t>
            </a:r>
            <a:r>
              <a:rPr lang="en-US" sz="2000" dirty="0" smtClean="0"/>
              <a:t>Vladimir N Litvinenko, Thomas Roser, Maria Chamizo Llatas, BNL, </a:t>
            </a:r>
            <a:r>
              <a:rPr lang="en-US" sz="2000" dirty="0" smtClean="0">
                <a:hlinkClick r:id="rId2"/>
              </a:rPr>
              <a:t>http://arxiv.org/abs/1909.04437</a:t>
            </a:r>
            <a:r>
              <a:rPr lang="en-US" sz="2000" dirty="0" smtClean="0"/>
              <a:t> p</a:t>
            </a:r>
            <a:r>
              <a:rPr lang="en-GB" sz="2000" dirty="0" smtClean="0"/>
              <a:t>resented at FCC Week 2019 and submitted to ESU process, similar to former ERL </a:t>
            </a:r>
            <a:r>
              <a:rPr lang="en-GB" sz="2000" dirty="0" err="1" smtClean="0"/>
              <a:t>eRHIC</a:t>
            </a:r>
            <a:r>
              <a:rPr lang="en-GB" sz="2000" dirty="0" smtClean="0"/>
              <a:t> design</a:t>
            </a:r>
            <a:r>
              <a:rPr lang="en-GB" sz="2000" dirty="0"/>
              <a:t/>
            </a:r>
            <a:br>
              <a:rPr lang="en-GB" sz="2000" dirty="0"/>
            </a:br>
            <a:endParaRPr lang="en-GB" sz="2800" dirty="0"/>
          </a:p>
        </p:txBody>
      </p:sp>
      <p:sp>
        <p:nvSpPr>
          <p:cNvPr id="6" name="Rectangle 5"/>
          <p:cNvSpPr/>
          <p:nvPr/>
        </p:nvSpPr>
        <p:spPr>
          <a:xfrm>
            <a:off x="2985053" y="630498"/>
            <a:ext cx="1075413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/>
            </a: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</a:b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 </a:t>
            </a:r>
            <a:b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</a:b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0" y="0"/>
            <a:ext cx="12192000" cy="756084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>
              <a:defRPr/>
            </a:pPr>
            <a:r>
              <a:rPr lang="en-US" sz="3000" kern="0" dirty="0">
                <a:latin typeface="Arial"/>
              </a:rPr>
              <a:t>       </a:t>
            </a:r>
            <a:r>
              <a:rPr lang="en-GB" sz="3000" kern="0" dirty="0">
                <a:latin typeface="Arial"/>
              </a:rPr>
              <a:t>FCC-</a:t>
            </a:r>
            <a:r>
              <a:rPr lang="en-GB" sz="3000" kern="0" dirty="0" err="1">
                <a:latin typeface="Arial"/>
              </a:rPr>
              <a:t>ee</a:t>
            </a:r>
            <a:r>
              <a:rPr lang="en-GB" sz="3000" kern="0" dirty="0">
                <a:latin typeface="Arial"/>
              </a:rPr>
              <a:t> </a:t>
            </a:r>
            <a:r>
              <a:rPr lang="en-GB" sz="3000" kern="0" dirty="0" smtClean="0">
                <a:latin typeface="Arial"/>
              </a:rPr>
              <a:t>ERL upgrade –</a:t>
            </a:r>
            <a:r>
              <a:rPr lang="en-US" sz="3000" kern="0" dirty="0">
                <a:latin typeface="Arial"/>
              </a:rPr>
              <a:t> </a:t>
            </a:r>
            <a:r>
              <a:rPr lang="en-US" sz="3000" kern="0" dirty="0" smtClean="0">
                <a:latin typeface="Arial"/>
              </a:rPr>
              <a:t>recent proposal from BNL</a:t>
            </a:r>
            <a:endParaRPr lang="en-GB" sz="3000" kern="0" dirty="0" smtClean="0">
              <a:latin typeface="Arial"/>
            </a:endParaRPr>
          </a:p>
        </p:txBody>
      </p:sp>
      <p:pic>
        <p:nvPicPr>
          <p:cNvPr id="10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5821"/>
            <a:ext cx="1670137" cy="698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778" y="1766109"/>
            <a:ext cx="8758987" cy="5091891"/>
          </a:xfrm>
          <a:prstGeom prst="rect">
            <a:avLst/>
          </a:prstGeom>
        </p:spPr>
      </p:pic>
      <p:sp>
        <p:nvSpPr>
          <p:cNvPr id="8" name="Title 8">
            <a:extLst>
              <a:ext uri="{FF2B5EF4-FFF2-40B4-BE49-F238E27FC236}">
                <a16:creationId xmlns:a16="http://schemas.microsoft.com/office/drawing/2014/main" id="{A43BD414-8FA3-AA4D-80EE-3157A18A2BE1}"/>
              </a:ext>
            </a:extLst>
          </p:cNvPr>
          <p:cNvSpPr txBox="1">
            <a:spLocks/>
          </p:cNvSpPr>
          <p:nvPr/>
        </p:nvSpPr>
        <p:spPr>
          <a:xfrm>
            <a:off x="8603673" y="3169328"/>
            <a:ext cx="344431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/>
            </a:r>
            <a:b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</a:br>
            <a:r>
              <a:rPr lang="en-US" sz="3200" dirty="0">
                <a:solidFill>
                  <a:srgbClr val="70AD47">
                    <a:lumMod val="75000"/>
                  </a:srgbClr>
                </a:solidFill>
              </a:rPr>
              <a:t>g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</a:rPr>
              <a:t>reen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</a:rPr>
              <a:t> FCC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</a:rPr>
              <a:t>ee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</a:rPr>
              <a:t> w. 10% of ring-ring power consumption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70AD47">
                    <a:lumMod val="75000"/>
                  </a:srgbClr>
                </a:solidFill>
              </a:rPr>
              <a:t>a</a:t>
            </a:r>
            <a:r>
              <a:rPr lang="en-US" sz="3200" dirty="0" smtClean="0">
                <a:solidFill>
                  <a:srgbClr val="70AD47">
                    <a:lumMod val="75000"/>
                  </a:srgbClr>
                </a:solidFill>
              </a:rPr>
              <a:t>nd/or much higher performance and energy reach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</a:rPr>
              <a:t/>
            </a:r>
            <a:b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</a:rPr>
            </a:b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764711" y="6488668"/>
            <a:ext cx="3399329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V. Litvinenko, T.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Roser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, M.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Chamizo</a:t>
            </a:r>
            <a:endParaRPr kumimoji="0" lang="en-GB" sz="1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800481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7196227"/>
              </p:ext>
            </p:extLst>
          </p:nvPr>
        </p:nvGraphicFramePr>
        <p:xfrm>
          <a:off x="0" y="1008112"/>
          <a:ext cx="12077701" cy="5801952"/>
        </p:xfrm>
        <a:graphic>
          <a:graphicData uri="http://schemas.openxmlformats.org/drawingml/2006/table">
            <a:tbl>
              <a:tblPr firstRow="1" bandRow="1"/>
              <a:tblGrid>
                <a:gridCol w="47671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314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22507">
                  <a:extLst>
                    <a:ext uri="{9D8B030D-6E8A-4147-A177-3AD203B41FA5}">
                      <a16:colId xmlns:a16="http://schemas.microsoft.com/office/drawing/2014/main" val="3700839983"/>
                    </a:ext>
                  </a:extLst>
                </a:gridCol>
                <a:gridCol w="188470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07871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393099">
                  <a:extLst>
                    <a:ext uri="{9D8B030D-6E8A-4147-A177-3AD203B41FA5}">
                      <a16:colId xmlns:a16="http://schemas.microsoft.com/office/drawing/2014/main" val="2362098517"/>
                    </a:ext>
                  </a:extLst>
                </a:gridCol>
              </a:tblGrid>
              <a:tr h="525896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0"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kumimoji="0"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kumimoji="0"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kumimoji="0"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kumimoji="0"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kumimoji="0"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kumimoji="0"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kumimoji="0"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kumimoji="0"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GB" sz="2000" b="1" dirty="0" smtClean="0">
                          <a:solidFill>
                            <a:schemeClr val="bg1"/>
                          </a:solidFill>
                        </a:rPr>
                        <a:t>parameter</a:t>
                      </a:r>
                      <a:endParaRPr lang="en-GB" sz="20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solidFill>
                        <a:srgbClr val="A26B2D"/>
                      </a:solidFill>
                    </a:lnL>
                    <a:lnR>
                      <a:noFill/>
                    </a:lnR>
                    <a:lnT w="12700" cmpd="sng">
                      <a:solidFill>
                        <a:srgbClr val="A26B2D"/>
                      </a:solidFill>
                    </a:lnT>
                    <a:lnB w="12700" cmpd="sng">
                      <a:solidFill>
                        <a:srgbClr val="A26B2D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/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kumimoji="0"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kumimoji="0"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kumimoji="0"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kumimoji="0"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kumimoji="0"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kumimoji="0"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kumimoji="0"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kumimoji="0"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kumimoji="0"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000" b="1" dirty="0" smtClean="0">
                          <a:solidFill>
                            <a:schemeClr val="bg1"/>
                          </a:solidFill>
                        </a:rPr>
                        <a:t>FCC-</a:t>
                      </a:r>
                      <a:r>
                        <a:rPr lang="en-GB" sz="2000" b="1" dirty="0" err="1" smtClean="0">
                          <a:solidFill>
                            <a:schemeClr val="bg1"/>
                          </a:solidFill>
                        </a:rPr>
                        <a:t>hh</a:t>
                      </a:r>
                      <a:endParaRPr lang="en-GB" sz="20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A26B2D"/>
                      </a:solidFill>
                    </a:lnT>
                    <a:lnB w="12700" cmpd="sng">
                      <a:solidFill>
                        <a:srgbClr val="A26B2D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000" b="1" dirty="0" smtClean="0">
                          <a:solidFill>
                            <a:schemeClr val="bg1"/>
                          </a:solidFill>
                        </a:rPr>
                        <a:t>HE-LHC</a:t>
                      </a:r>
                      <a:endParaRPr lang="en-GB" sz="20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A26B2D"/>
                      </a:solidFill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de-AT" sz="2000" b="1" dirty="0" smtClean="0">
                          <a:solidFill>
                            <a:schemeClr val="bg1"/>
                          </a:solidFill>
                        </a:rPr>
                        <a:t>HL-LHC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de-AT" sz="2000" b="1" dirty="0" smtClean="0">
                          <a:solidFill>
                            <a:schemeClr val="bg1"/>
                          </a:solidFill>
                        </a:rPr>
                        <a:t>LHC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kumimoji="0" lang="en-GB" sz="1800" b="1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collision energy </a:t>
                      </a:r>
                      <a:r>
                        <a:rPr kumimoji="0" lang="en-GB" sz="1800" b="1" kern="1200" dirty="0" err="1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cms</a:t>
                      </a:r>
                      <a:r>
                        <a:rPr kumimoji="0" lang="en-GB" sz="1800" b="1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 [</a:t>
                      </a:r>
                      <a:r>
                        <a:rPr kumimoji="0" lang="en-GB" sz="1800" b="1" kern="1200" dirty="0" err="1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TeV</a:t>
                      </a:r>
                      <a:r>
                        <a:rPr kumimoji="0" lang="en-GB" sz="1800" b="1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]</a:t>
                      </a:r>
                      <a:endParaRPr kumimoji="0" lang="en-GB" sz="1800" b="1" kern="1200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A26B2D"/>
                      </a:solidFill>
                    </a:lnT>
                    <a:lnB w="12700" cmpd="sng">
                      <a:solidFill>
                        <a:srgbClr val="A26B2D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rtl="0" eaLnBrk="1" latinLnBrk="0" hangingPunct="1"/>
                      <a:r>
                        <a:rPr kumimoji="0" lang="en-GB" sz="1800" b="1" kern="1200" dirty="0" smtClean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100</a:t>
                      </a:r>
                      <a:endParaRPr kumimoji="0" lang="en-GB" sz="1800" b="1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A26B2D"/>
                      </a:solidFill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kern="1200" dirty="0" smtClean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27</a:t>
                      </a:r>
                      <a:endParaRPr kumimoji="0" lang="en-GB" sz="1800" b="1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de-AT" sz="1800" b="1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14</a:t>
                      </a:r>
                      <a:endParaRPr kumimoji="0" lang="de-AT" sz="18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de-AT" sz="1800" b="1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14</a:t>
                      </a:r>
                      <a:endParaRPr kumimoji="0" lang="de-AT" sz="18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1093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kumimoji="0" lang="en-GB" sz="1800" b="1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dipole field [T]</a:t>
                      </a:r>
                      <a:endParaRPr kumimoji="0" lang="en-GB" sz="1800" b="1" kern="1200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A26B2D"/>
                      </a:solidFill>
                    </a:lnT>
                    <a:lnB w="12700" cmpd="sng">
                      <a:solidFill>
                        <a:srgbClr val="A26B2D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F0F0"/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b="1" kern="1200" dirty="0" smtClean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16</a:t>
                      </a:r>
                      <a:endParaRPr kumimoji="0" lang="en-GB" sz="1800" b="1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b="1" kern="1200" dirty="0" smtClean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16</a:t>
                      </a:r>
                      <a:endParaRPr kumimoji="0" lang="en-GB" sz="1800" b="1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de-AT" sz="1800" b="1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8.33</a:t>
                      </a: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de-AT" sz="1800" b="1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8.33</a:t>
                      </a: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552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AT" sz="1800" b="1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circumference</a:t>
                      </a:r>
                      <a:r>
                        <a:rPr kumimoji="0" lang="de-AT" sz="1800" b="1" kern="1200" baseline="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GB" sz="18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[km]</a:t>
                      </a:r>
                      <a:endParaRPr kumimoji="0" lang="en-GB" sz="1800" b="1" kern="1200" dirty="0" smtClean="0">
                        <a:solidFill>
                          <a:schemeClr val="dk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de-AT" sz="1800" b="1" kern="1200" dirty="0" smtClean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97.75</a:t>
                      </a:r>
                      <a:endParaRPr kumimoji="0" lang="en-GB" sz="1800" b="1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de-AT" sz="1800" b="1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26.7</a:t>
                      </a:r>
                      <a:endParaRPr kumimoji="0" lang="en-GB" sz="18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de-AT" sz="1800" b="1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26.7</a:t>
                      </a:r>
                      <a:endParaRPr kumimoji="0" lang="de-AT" sz="18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de-AT" sz="1800" b="1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26.7</a:t>
                      </a:r>
                      <a:endParaRPr kumimoji="0" lang="de-AT" sz="18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552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kumimoji="0" lang="en-GB" sz="1800" b="1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beam current [A]</a:t>
                      </a:r>
                      <a:endParaRPr kumimoji="0" lang="en-GB" sz="1800" b="1" kern="1200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en-GB" sz="1800" b="1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0.5</a:t>
                      </a:r>
                      <a:endParaRPr kumimoji="0" lang="en-GB" sz="18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en-GB" sz="1800" b="1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1.27</a:t>
                      </a:r>
                      <a:endParaRPr kumimoji="0" lang="en-GB" sz="18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de-AT" sz="1800" b="1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1.1</a:t>
                      </a: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de-AT" sz="1800" b="1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0.58</a:t>
                      </a: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kumimoji="0" lang="en-GB" sz="1800" b="1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bunch intensity  [10</a:t>
                      </a:r>
                      <a:r>
                        <a:rPr kumimoji="0" lang="en-GB" sz="1800" b="1" kern="1200" baseline="300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11</a:t>
                      </a:r>
                      <a:r>
                        <a:rPr kumimoji="0" lang="en-GB" sz="1800" b="1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]</a:t>
                      </a:r>
                      <a:endParaRPr kumimoji="0" lang="en-GB" sz="1800" b="1" kern="1200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en-GB" sz="1800" b="1" kern="1200" dirty="0" smtClean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1</a:t>
                      </a:r>
                      <a:endParaRPr kumimoji="0" lang="en-GB" sz="1800" b="1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GB" sz="1800" b="1" kern="1200" dirty="0" smtClean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1 </a:t>
                      </a:r>
                      <a:endParaRPr kumimoji="0" lang="en-GB" sz="1800" b="1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en-GB" sz="1800" b="1" kern="1200" dirty="0" smtClean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2.5 </a:t>
                      </a: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en-GB" sz="1800" b="1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2.2 </a:t>
                      </a: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en-US" sz="1800" b="1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1.15</a:t>
                      </a:r>
                      <a:endParaRPr kumimoji="0" lang="en-GB" sz="1800" b="1" kern="1200" dirty="0" smtClean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A26B2D"/>
                      </a:solidFill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kumimoji="0" lang="en-GB" sz="1800" b="1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bunch spacing  [ns]</a:t>
                      </a:r>
                      <a:endParaRPr kumimoji="0" lang="en-GB" sz="1800" b="1" kern="1200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en-GB" sz="1800" b="1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25</a:t>
                      </a:r>
                      <a:endParaRPr kumimoji="0" lang="en-GB" sz="18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GB" sz="1800" b="1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25 </a:t>
                      </a:r>
                      <a:endParaRPr kumimoji="0" lang="en-GB" sz="18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en-GB" sz="1800" b="1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25 </a:t>
                      </a: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en-GB" sz="1800" b="1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25</a:t>
                      </a: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en-US" sz="1800" b="1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25</a:t>
                      </a:r>
                      <a:endParaRPr kumimoji="0" lang="en-GB" sz="1800" b="1" kern="1200" dirty="0" smtClean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A26B2D"/>
                      </a:solidFill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kumimoji="0" lang="en-GB" sz="1800" b="1" kern="1200" dirty="0" err="1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synchr</a:t>
                      </a:r>
                      <a:r>
                        <a:rPr kumimoji="0" lang="en-GB" sz="1800" b="1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. rad. power / ring [kW]</a:t>
                      </a:r>
                      <a:endParaRPr kumimoji="0" lang="en-GB" sz="1800" b="1" kern="1200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en-GB" sz="1800" b="1" kern="1200" dirty="0" smtClean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2400</a:t>
                      </a:r>
                      <a:endParaRPr kumimoji="0" lang="en-GB" sz="1800" b="1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en-GB" sz="1800" b="1" kern="1200" dirty="0" smtClean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101</a:t>
                      </a: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en-GB" sz="1800" b="1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7.3</a:t>
                      </a:r>
                      <a:endParaRPr kumimoji="0" lang="en-GB" sz="18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en-US" sz="1800" b="1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3.6</a:t>
                      </a:r>
                      <a:endParaRPr kumimoji="0" lang="en-GB" sz="1800" b="1" kern="1200" dirty="0" smtClean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A26B2D"/>
                      </a:solidFill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9242539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kumimoji="0" lang="en-GB" sz="1800" b="1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SR</a:t>
                      </a:r>
                      <a:r>
                        <a:rPr kumimoji="0" lang="en-GB" sz="1800" b="1" kern="1200" baseline="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 power / length [W/m/ap.]</a:t>
                      </a:r>
                      <a:endParaRPr kumimoji="0" lang="en-GB" sz="1800" b="1" kern="1200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en-US" sz="1800" b="1" kern="1200" dirty="0" smtClean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28.4</a:t>
                      </a:r>
                      <a:endParaRPr kumimoji="0" lang="en-GB" sz="1800" b="1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en-US" sz="1800" b="1" kern="1200" dirty="0" smtClean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4.1</a:t>
                      </a:r>
                      <a:endParaRPr kumimoji="0" lang="en-GB" sz="1800" b="1" kern="1200" dirty="0" smtClean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en-US" sz="1800" b="1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0.33</a:t>
                      </a:r>
                      <a:endParaRPr kumimoji="0" lang="en-GB" sz="18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en-US" sz="1800" b="1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0.17</a:t>
                      </a:r>
                      <a:endParaRPr kumimoji="0" lang="en-GB" sz="1800" b="1" kern="1200" dirty="0" smtClean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A26B2D"/>
                      </a:solidFill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4200603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kumimoji="0" lang="en-GB" sz="1800" b="1" kern="120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long. emit. damping time [h]</a:t>
                      </a:r>
                      <a:endParaRPr kumimoji="0" lang="en-GB" sz="1800" b="1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en-US" sz="1800" b="1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0.54</a:t>
                      </a:r>
                      <a:endParaRPr kumimoji="0" lang="en-GB" sz="18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en-US" sz="1800" b="1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1.8</a:t>
                      </a:r>
                      <a:endParaRPr kumimoji="0" lang="en-GB" sz="1800" b="1" kern="1200" dirty="0" smtClean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en-US" sz="1800" b="1" kern="1200" baseline="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 12.9</a:t>
                      </a:r>
                      <a:endParaRPr kumimoji="0" lang="en-GB" sz="18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en-US" sz="1800" b="1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12.9</a:t>
                      </a:r>
                      <a:endParaRPr kumimoji="0" lang="en-GB" sz="1800" b="1" kern="1200" dirty="0" smtClean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A26B2D"/>
                      </a:solidFill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3994486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AT" sz="1800" b="1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beta*</a:t>
                      </a:r>
                      <a:r>
                        <a:rPr kumimoji="0" lang="de-AT" sz="1800" b="1" kern="1200" baseline="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GB" sz="18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[m]</a:t>
                      </a:r>
                      <a:endParaRPr kumimoji="0" lang="en-GB" sz="1800" b="1" kern="1200" dirty="0" smtClean="0">
                        <a:solidFill>
                          <a:schemeClr val="dk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de-AT" sz="1800" b="1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1.1</a:t>
                      </a:r>
                      <a:endParaRPr kumimoji="0" lang="en-GB" sz="18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800" b="1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0.3</a:t>
                      </a:r>
                      <a:endParaRPr kumimoji="0" lang="en-GB" sz="18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de-AT" sz="1800" b="1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0.45</a:t>
                      </a:r>
                      <a:endParaRPr kumimoji="0" lang="de-AT" sz="18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AT" sz="1800" b="1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0.15</a:t>
                      </a:r>
                      <a:r>
                        <a:rPr kumimoji="0" lang="de-AT" sz="1800" b="1" kern="1200" baseline="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 (min.)</a:t>
                      </a:r>
                      <a:endParaRPr kumimoji="0" lang="en-GB" sz="1800" b="1" kern="1200" dirty="0" smtClean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en-US" sz="1800" b="1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0.55</a:t>
                      </a:r>
                      <a:endParaRPr kumimoji="0" lang="en-GB" sz="1800" b="1" kern="1200" dirty="0" smtClean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A26B2D"/>
                      </a:solidFill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9530520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normalized emittance</a:t>
                      </a:r>
                      <a:r>
                        <a:rPr kumimoji="0" lang="en-US" sz="1800" b="1" kern="1200" baseline="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 [</a:t>
                      </a:r>
                      <a:r>
                        <a:rPr kumimoji="0" lang="en-US" sz="1800" b="1" kern="1200" baseline="0" dirty="0" smtClean="0">
                          <a:solidFill>
                            <a:schemeClr val="dk1"/>
                          </a:solidFill>
                          <a:latin typeface="Symbol" panose="05050102010706020507" pitchFamily="18" charset="2"/>
                          <a:ea typeface="+mn-ea"/>
                          <a:cs typeface="+mn-cs"/>
                        </a:rPr>
                        <a:t>m</a:t>
                      </a:r>
                      <a:r>
                        <a:rPr kumimoji="0" lang="en-US" sz="1800" b="1" kern="1200" baseline="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m]</a:t>
                      </a:r>
                      <a:endParaRPr kumimoji="0" lang="en-GB" sz="1800" b="1" kern="1200" dirty="0" smtClean="0">
                        <a:solidFill>
                          <a:schemeClr val="dk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en-US" sz="1800" b="1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2.2 </a:t>
                      </a:r>
                      <a:endParaRPr kumimoji="0" lang="en-GB" sz="18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de-AT" sz="1800" b="1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2.5</a:t>
                      </a:r>
                      <a:r>
                        <a:rPr kumimoji="0" lang="de-AT" sz="1800" b="1" kern="1200" baseline="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 </a:t>
                      </a:r>
                      <a:endParaRPr kumimoji="0" lang="de-AT" sz="18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2.5</a:t>
                      </a:r>
                      <a:endParaRPr kumimoji="0" lang="en-GB" sz="1800" b="1" kern="1200" dirty="0" smtClean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en-US" sz="1800" b="1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3.75</a:t>
                      </a:r>
                      <a:endParaRPr kumimoji="0" lang="en-GB" sz="1800" b="1" kern="1200" dirty="0" smtClean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A26B2D"/>
                      </a:solidFill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4920261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kumimoji="0" lang="en-US" sz="1800" b="1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peak luminosity [10</a:t>
                      </a:r>
                      <a:r>
                        <a:rPr kumimoji="0" lang="en-US" sz="1800" b="1" kern="1200" baseline="300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34</a:t>
                      </a:r>
                      <a:r>
                        <a:rPr kumimoji="0" lang="en-US" sz="1800" b="1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 cm</a:t>
                      </a:r>
                      <a:r>
                        <a:rPr kumimoji="0" lang="en-US" sz="1800" b="1" kern="1200" baseline="300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-2</a:t>
                      </a:r>
                      <a:r>
                        <a:rPr kumimoji="0" lang="en-US" sz="1800" b="1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s</a:t>
                      </a:r>
                      <a:r>
                        <a:rPr kumimoji="0" lang="en-US" sz="1800" b="1" kern="1200" baseline="300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-1</a:t>
                      </a:r>
                      <a:r>
                        <a:rPr kumimoji="0" lang="en-US" sz="1800" b="1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]</a:t>
                      </a:r>
                      <a:endParaRPr kumimoji="0" lang="en-GB" sz="1800" b="1" kern="1200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en-US" sz="1800" b="1" kern="1200" dirty="0" smtClean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5</a:t>
                      </a:r>
                      <a:endParaRPr kumimoji="0" lang="en-GB" sz="1800" b="1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30</a:t>
                      </a:r>
                      <a:endParaRPr lang="en-GB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en-US" sz="1800" b="1" kern="1200" dirty="0" smtClean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16</a:t>
                      </a:r>
                      <a:endParaRPr kumimoji="0" lang="en-GB" sz="1800" b="1" kern="1200" dirty="0" smtClean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en-US" sz="1800" b="1" kern="120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5 (lev.)</a:t>
                      </a:r>
                      <a:endParaRPr kumimoji="0" lang="en-GB" sz="1800" b="1" kern="1200" dirty="0" smtClean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en-US" sz="1800" b="1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1</a:t>
                      </a:r>
                      <a:endParaRPr kumimoji="0" lang="en-GB" sz="1800" b="1" kern="1200" dirty="0" smtClean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A26B2D"/>
                      </a:solidFill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9560122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kumimoji="0" lang="en-GB" sz="1800" b="1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events/bunch crossing</a:t>
                      </a:r>
                      <a:endParaRPr kumimoji="0" lang="en-GB" sz="1800" b="1" kern="1200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b="1" kern="1200" dirty="0" smtClean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170</a:t>
                      </a:r>
                      <a:endParaRPr kumimoji="0" lang="en-GB" sz="1800" b="1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b="1" kern="1200" dirty="0" smtClean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1000</a:t>
                      </a:r>
                      <a:endParaRPr kumimoji="0" lang="en-GB" sz="1800" b="1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de-AT" sz="1800" b="1" kern="1200" dirty="0" smtClean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460</a:t>
                      </a:r>
                      <a:r>
                        <a:rPr kumimoji="0" lang="de-AT" sz="1800" b="1" kern="1200" baseline="0" dirty="0" smtClean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 </a:t>
                      </a:r>
                      <a:endParaRPr kumimoji="0" lang="en-GB" sz="1800" b="1" kern="1200" dirty="0" smtClean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en-GB" sz="1800" b="1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132 </a:t>
                      </a: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en-US" sz="1800" b="1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27</a:t>
                      </a:r>
                      <a:endParaRPr kumimoji="0" lang="en-GB" sz="1800" b="1" kern="1200" dirty="0" smtClean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A26B2D"/>
                      </a:solidFill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kumimoji="0" lang="en-GB" sz="1800" b="1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stored energy/beam [GJ]</a:t>
                      </a:r>
                      <a:endParaRPr kumimoji="0" lang="en-GB" sz="1800" b="1" kern="1200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b="1" kern="1200" dirty="0" smtClean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8.4</a:t>
                      </a:r>
                      <a:endParaRPr kumimoji="0" lang="en-GB" sz="1800" b="1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de-AT" sz="1800" b="1" kern="1200" dirty="0" smtClean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1.4</a:t>
                      </a:r>
                      <a:endParaRPr kumimoji="0" lang="en-GB" sz="1800" b="1" kern="1200" dirty="0" smtClean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de-AT" sz="1800" b="1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0.7</a:t>
                      </a:r>
                      <a:endParaRPr kumimoji="0" lang="en-GB" sz="1800" b="1" kern="1200" dirty="0" smtClean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en-US" sz="1800" b="1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0.36</a:t>
                      </a:r>
                      <a:endParaRPr kumimoji="0" lang="en-GB" sz="1800" b="1" kern="1200" dirty="0" smtClean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A26B2D"/>
                      </a:solidFill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3" name="Title 1"/>
          <p:cNvSpPr txBox="1">
            <a:spLocks/>
          </p:cNvSpPr>
          <p:nvPr/>
        </p:nvSpPr>
        <p:spPr>
          <a:xfrm>
            <a:off x="1" y="0"/>
            <a:ext cx="12192000" cy="1008112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dirty="0">
                <a:latin typeface="Arial"/>
              </a:rPr>
              <a:t>        FCC-</a:t>
            </a:r>
            <a:r>
              <a:rPr lang="en-US" dirty="0" err="1">
                <a:latin typeface="Arial"/>
              </a:rPr>
              <a:t>hh</a:t>
            </a:r>
            <a:r>
              <a:rPr lang="en-US" dirty="0">
                <a:latin typeface="Arial"/>
              </a:rPr>
              <a:t> (pp) collider parameters </a:t>
            </a:r>
            <a:endParaRPr lang="en-US" kern="0" dirty="0">
              <a:latin typeface="Arial"/>
            </a:endParaRPr>
          </a:p>
        </p:txBody>
      </p:sp>
      <p:pic>
        <p:nvPicPr>
          <p:cNvPr id="5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0517"/>
            <a:ext cx="1670137" cy="698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3743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29"/>
          <a:stretch/>
        </p:blipFill>
        <p:spPr>
          <a:xfrm>
            <a:off x="1856808" y="4823193"/>
            <a:ext cx="2656909" cy="1780669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4294967295"/>
          </p:nvPr>
        </p:nvSpPr>
        <p:spPr>
          <a:xfrm>
            <a:off x="6419849" y="1052513"/>
            <a:ext cx="5772149" cy="2855912"/>
          </a:xfrm>
        </p:spPr>
        <p:txBody>
          <a:bodyPr>
            <a:noAutofit/>
          </a:bodyPr>
          <a:lstStyle/>
          <a:p>
            <a:pPr>
              <a:buClr>
                <a:schemeClr val="tx2"/>
              </a:buClr>
            </a:pPr>
            <a:r>
              <a:rPr lang="en-US" sz="2400" b="1" dirty="0">
                <a:solidFill>
                  <a:srgbClr val="FF0000"/>
                </a:solidFill>
              </a:rPr>
              <a:t>order of magnitude performance increase </a:t>
            </a:r>
            <a:r>
              <a:rPr lang="en-US" sz="2400" dirty="0"/>
              <a:t>in both </a:t>
            </a:r>
            <a:r>
              <a:rPr lang="en-US" sz="2400" b="1" dirty="0">
                <a:solidFill>
                  <a:srgbClr val="FF0000"/>
                </a:solidFill>
              </a:rPr>
              <a:t>energy &amp; luminosity </a:t>
            </a:r>
          </a:p>
          <a:p>
            <a:pPr>
              <a:buClr>
                <a:schemeClr val="tx2"/>
              </a:buClr>
            </a:pPr>
            <a:r>
              <a:rPr lang="en-US" sz="2400" b="1" dirty="0">
                <a:solidFill>
                  <a:srgbClr val="FF0000"/>
                </a:solidFill>
              </a:rPr>
              <a:t>100 </a:t>
            </a:r>
            <a:r>
              <a:rPr lang="en-US" sz="2400" b="1" dirty="0" err="1">
                <a:solidFill>
                  <a:srgbClr val="FF0000"/>
                </a:solidFill>
              </a:rPr>
              <a:t>TeV</a:t>
            </a:r>
            <a:r>
              <a:rPr lang="en-US" sz="2400" b="1" dirty="0">
                <a:solidFill>
                  <a:srgbClr val="FF0000"/>
                </a:solidFill>
              </a:rPr>
              <a:t> cm collision energy </a:t>
            </a:r>
            <a:r>
              <a:rPr lang="en-US" sz="2400" dirty="0"/>
              <a:t>(vs 14 </a:t>
            </a:r>
            <a:r>
              <a:rPr lang="en-US" sz="2400" dirty="0" err="1"/>
              <a:t>TeV</a:t>
            </a:r>
            <a:r>
              <a:rPr lang="en-US" sz="2400" dirty="0"/>
              <a:t> for LHC)</a:t>
            </a:r>
            <a:r>
              <a:rPr lang="en-US" sz="2400" dirty="0">
                <a:sym typeface="Wingdings" panose="05000000000000000000" pitchFamily="2" charset="2"/>
              </a:rPr>
              <a:t> </a:t>
            </a:r>
            <a:endParaRPr lang="en-US" sz="2400" dirty="0"/>
          </a:p>
          <a:p>
            <a:pPr>
              <a:buClr>
                <a:schemeClr val="tx2"/>
              </a:buClr>
            </a:pPr>
            <a:r>
              <a:rPr lang="en-US" sz="2400" b="1" dirty="0">
                <a:solidFill>
                  <a:srgbClr val="FF0000"/>
                </a:solidFill>
              </a:rPr>
              <a:t>20 ab</a:t>
            </a:r>
            <a:r>
              <a:rPr lang="en-US" sz="2400" b="1" baseline="30000" dirty="0">
                <a:solidFill>
                  <a:srgbClr val="FF0000"/>
                </a:solidFill>
              </a:rPr>
              <a:t>-1</a:t>
            </a:r>
            <a:r>
              <a:rPr lang="en-US" sz="2400" b="1" dirty="0">
                <a:solidFill>
                  <a:srgbClr val="FF0000"/>
                </a:solidFill>
              </a:rPr>
              <a:t> per experiment collected over 25 years </a:t>
            </a:r>
            <a:r>
              <a:rPr lang="en-US" sz="2400" dirty="0"/>
              <a:t>of operation (vs 3 ab</a:t>
            </a:r>
            <a:r>
              <a:rPr lang="en-US" sz="2400" baseline="30000" dirty="0"/>
              <a:t>-1</a:t>
            </a:r>
            <a:r>
              <a:rPr lang="en-US" sz="2400" dirty="0"/>
              <a:t> for LHC)</a:t>
            </a:r>
          </a:p>
          <a:p>
            <a:pPr>
              <a:buClr>
                <a:schemeClr val="tx2"/>
              </a:buClr>
            </a:pPr>
            <a:r>
              <a:rPr lang="en-US" sz="2400" dirty="0"/>
              <a:t>similar performance increase as from </a:t>
            </a:r>
            <a:r>
              <a:rPr lang="en-US" sz="2400" dirty="0" err="1"/>
              <a:t>Tevatron</a:t>
            </a:r>
            <a:r>
              <a:rPr lang="en-US" sz="2400" dirty="0"/>
              <a:t> to LHC</a:t>
            </a:r>
          </a:p>
          <a:p>
            <a:pPr>
              <a:buClr>
                <a:schemeClr val="tx2"/>
              </a:buClr>
            </a:pPr>
            <a:r>
              <a:rPr lang="en-US" sz="2400" b="1" dirty="0">
                <a:solidFill>
                  <a:srgbClr val="FF0000"/>
                </a:solidFill>
              </a:rPr>
              <a:t>key technology: high-field magnets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872650" y="5276066"/>
            <a:ext cx="180209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>
              <a:defRPr/>
            </a:pPr>
            <a:r>
              <a:rPr lang="en-US" sz="2400" b="1" dirty="0">
                <a:solidFill>
                  <a:srgbClr val="0C377B"/>
                </a:solidFill>
                <a:latin typeface="Arial"/>
              </a:rPr>
              <a:t> </a:t>
            </a:r>
          </a:p>
          <a:p>
            <a:pPr algn="ctr" defTabSz="457200">
              <a:defRPr/>
            </a:pPr>
            <a:r>
              <a:rPr lang="en-US" sz="2400" b="1" dirty="0">
                <a:solidFill>
                  <a:srgbClr val="0C377B"/>
                </a:solidFill>
                <a:latin typeface="Arial"/>
              </a:rPr>
              <a:t>16 T Nb</a:t>
            </a:r>
            <a:r>
              <a:rPr lang="en-US" sz="2400" b="1" baseline="-25000" dirty="0">
                <a:solidFill>
                  <a:srgbClr val="0C377B"/>
                </a:solidFill>
                <a:latin typeface="Arial"/>
              </a:rPr>
              <a:t>3</a:t>
            </a:r>
            <a:r>
              <a:rPr lang="en-US" sz="2400" b="1" dirty="0">
                <a:solidFill>
                  <a:srgbClr val="0C377B"/>
                </a:solidFill>
                <a:latin typeface="Arial"/>
              </a:rPr>
              <a:t>Sn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12306" y="4928698"/>
            <a:ext cx="15004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defRPr/>
            </a:pPr>
            <a:r>
              <a:rPr lang="en-US" b="1" dirty="0">
                <a:solidFill>
                  <a:srgbClr val="0C377B"/>
                </a:solidFill>
                <a:latin typeface="Arial"/>
              </a:rPr>
              <a:t>from </a:t>
            </a:r>
          </a:p>
          <a:p>
            <a:pPr algn="ctr" defTabSz="457200">
              <a:defRPr/>
            </a:pPr>
            <a:r>
              <a:rPr lang="en-US" b="1" dirty="0">
                <a:solidFill>
                  <a:srgbClr val="0C377B"/>
                </a:solidFill>
                <a:latin typeface="Arial"/>
              </a:rPr>
              <a:t>LHC technology </a:t>
            </a:r>
          </a:p>
          <a:p>
            <a:pPr algn="ctr" defTabSz="457200">
              <a:defRPr/>
            </a:pPr>
            <a:r>
              <a:rPr lang="en-US" b="1" dirty="0">
                <a:solidFill>
                  <a:srgbClr val="0C377B"/>
                </a:solidFill>
                <a:latin typeface="Arial"/>
              </a:rPr>
              <a:t>8.3 T </a:t>
            </a:r>
            <a:r>
              <a:rPr lang="en-US" b="1" dirty="0" err="1">
                <a:solidFill>
                  <a:srgbClr val="0C377B"/>
                </a:solidFill>
                <a:latin typeface="Arial"/>
              </a:rPr>
              <a:t>NbTi</a:t>
            </a:r>
            <a:endParaRPr lang="en-US" dirty="0">
              <a:solidFill>
                <a:srgbClr val="0C377B"/>
              </a:solidFill>
              <a:latin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021785" y="4783624"/>
            <a:ext cx="109475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defRPr/>
            </a:pPr>
            <a:r>
              <a:rPr lang="en-US" b="1" dirty="0">
                <a:solidFill>
                  <a:srgbClr val="0C377B"/>
                </a:solidFill>
                <a:latin typeface="Arial"/>
              </a:rPr>
              <a:t>via </a:t>
            </a:r>
          </a:p>
          <a:p>
            <a:pPr algn="ctr" defTabSz="457200">
              <a:defRPr/>
            </a:pPr>
            <a:r>
              <a:rPr lang="en-US" b="1" dirty="0">
                <a:solidFill>
                  <a:srgbClr val="0C377B"/>
                </a:solidFill>
                <a:latin typeface="Arial"/>
              </a:rPr>
              <a:t>HL-LHC technology </a:t>
            </a:r>
          </a:p>
          <a:p>
            <a:pPr algn="ctr" defTabSz="457200">
              <a:defRPr/>
            </a:pPr>
            <a:r>
              <a:rPr lang="en-US" b="1" dirty="0">
                <a:solidFill>
                  <a:srgbClr val="0C377B"/>
                </a:solidFill>
                <a:latin typeface="Arial"/>
              </a:rPr>
              <a:t>11</a:t>
            </a:r>
            <a:r>
              <a:rPr lang="en-US" sz="2000" b="1" dirty="0">
                <a:solidFill>
                  <a:srgbClr val="0C377B"/>
                </a:solidFill>
                <a:latin typeface="Arial"/>
              </a:rPr>
              <a:t> </a:t>
            </a:r>
            <a:r>
              <a:rPr lang="en-US" sz="2000" b="1" dirty="0">
                <a:solidFill>
                  <a:srgbClr val="0C377B"/>
                </a:solidFill>
                <a:latin typeface="Calibri" panose="020F0502020204030204"/>
              </a:rPr>
              <a:t>T Nb</a:t>
            </a:r>
            <a:r>
              <a:rPr lang="en-US" sz="2000" b="1" baseline="-25000" dirty="0">
                <a:solidFill>
                  <a:srgbClr val="0C377B"/>
                </a:solidFill>
                <a:latin typeface="Calibri" panose="020F0502020204030204"/>
              </a:rPr>
              <a:t>3</a:t>
            </a:r>
            <a:r>
              <a:rPr lang="en-US" sz="2000" b="1" dirty="0">
                <a:solidFill>
                  <a:srgbClr val="0C377B"/>
                </a:solidFill>
                <a:latin typeface="Calibri" panose="020F0502020204030204"/>
              </a:rPr>
              <a:t>Sn</a:t>
            </a:r>
            <a:endParaRPr lang="en-US" sz="2000" dirty="0">
              <a:solidFill>
                <a:srgbClr val="0C377B"/>
              </a:solidFill>
              <a:latin typeface="Arial"/>
            </a:endParaRPr>
          </a:p>
        </p:txBody>
      </p:sp>
      <p:cxnSp>
        <p:nvCxnSpPr>
          <p:cNvPr id="27" name="Straight Arrow Connector 26"/>
          <p:cNvCxnSpPr/>
          <p:nvPr/>
        </p:nvCxnSpPr>
        <p:spPr>
          <a:xfrm>
            <a:off x="3974400" y="5847479"/>
            <a:ext cx="830589" cy="0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9148787" y="5855579"/>
            <a:ext cx="830589" cy="0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1" name="Title 1"/>
          <p:cNvSpPr txBox="1">
            <a:spLocks/>
          </p:cNvSpPr>
          <p:nvPr/>
        </p:nvSpPr>
        <p:spPr>
          <a:xfrm>
            <a:off x="0" y="-27384"/>
            <a:ext cx="12191999" cy="1008112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200" kern="0" dirty="0">
                <a:latin typeface="Arial"/>
              </a:rPr>
              <a:t>          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FCC-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4000" kern="0" dirty="0">
                <a:latin typeface="Arial"/>
              </a:rPr>
              <a:t> performance</a:t>
            </a:r>
            <a:endParaRPr lang="en-US" sz="4000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4280" y="4936932"/>
            <a:ext cx="2216764" cy="166257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9201" y="1165179"/>
            <a:ext cx="6469050" cy="3433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273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0" y="0"/>
            <a:ext cx="12192000" cy="1008112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         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16 T dipole design activities and options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10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552" y="84883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2" name="Group 21"/>
          <p:cNvGrpSpPr>
            <a:grpSpLocks noChangeAspect="1"/>
          </p:cNvGrpSpPr>
          <p:nvPr/>
        </p:nvGrpSpPr>
        <p:grpSpPr>
          <a:xfrm>
            <a:off x="47328" y="1559774"/>
            <a:ext cx="2493540" cy="2835632"/>
            <a:chOff x="52541" y="2329412"/>
            <a:chExt cx="3050072" cy="3468516"/>
          </a:xfrm>
        </p:grpSpPr>
        <p:sp>
          <p:nvSpPr>
            <p:cNvPr id="23" name="TextBox 22"/>
            <p:cNvSpPr txBox="1"/>
            <p:nvPr/>
          </p:nvSpPr>
          <p:spPr>
            <a:xfrm>
              <a:off x="52541" y="2329412"/>
              <a:ext cx="2466875" cy="5647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Cos-theta</a:t>
              </a:r>
            </a:p>
          </p:txBody>
        </p:sp>
        <p:pic>
          <p:nvPicPr>
            <p:cNvPr id="24" name="Picture 23" descr="Screen Shot 2016-06-21 at 21.36.31.png"/>
            <p:cNvPicPr>
              <a:picLocks noChangeAspect="1"/>
            </p:cNvPicPr>
            <p:nvPr/>
          </p:nvPicPr>
          <p:blipFill>
            <a:blip r:embed="rId4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685" y="2791077"/>
              <a:ext cx="2997928" cy="3006851"/>
            </a:xfrm>
            <a:prstGeom prst="rect">
              <a:avLst/>
            </a:prstGeom>
          </p:spPr>
        </p:pic>
      </p:grpSp>
      <p:grpSp>
        <p:nvGrpSpPr>
          <p:cNvPr id="25" name="Group 24"/>
          <p:cNvGrpSpPr>
            <a:grpSpLocks noChangeAspect="1"/>
          </p:cNvGrpSpPr>
          <p:nvPr/>
        </p:nvGrpSpPr>
        <p:grpSpPr>
          <a:xfrm>
            <a:off x="2111307" y="3086739"/>
            <a:ext cx="2544533" cy="2861021"/>
            <a:chOff x="2880606" y="549566"/>
            <a:chExt cx="3105587" cy="3491859"/>
          </a:xfrm>
        </p:grpSpPr>
        <p:sp>
          <p:nvSpPr>
            <p:cNvPr id="26" name="TextBox 25"/>
            <p:cNvSpPr txBox="1"/>
            <p:nvPr/>
          </p:nvSpPr>
          <p:spPr>
            <a:xfrm>
              <a:off x="3694526" y="549566"/>
              <a:ext cx="1935111" cy="5634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Blocks </a:t>
              </a:r>
            </a:p>
          </p:txBody>
        </p:sp>
        <p:pic>
          <p:nvPicPr>
            <p:cNvPr id="27" name="Picture 26" descr="Screen Shot 2016-06-21 at 21.39.33.png"/>
            <p:cNvPicPr>
              <a:picLocks noChangeAspect="1"/>
            </p:cNvPicPr>
            <p:nvPr/>
          </p:nvPicPr>
          <p:blipFill>
            <a:blip r:embed="rId5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80606" y="1039131"/>
              <a:ext cx="3105587" cy="3002294"/>
            </a:xfrm>
            <a:prstGeom prst="rect">
              <a:avLst/>
            </a:prstGeom>
          </p:spPr>
        </p:pic>
      </p:grpSp>
      <p:grpSp>
        <p:nvGrpSpPr>
          <p:cNvPr id="28" name="Group 27"/>
          <p:cNvGrpSpPr>
            <a:grpSpLocks noChangeAspect="1"/>
          </p:cNvGrpSpPr>
          <p:nvPr/>
        </p:nvGrpSpPr>
        <p:grpSpPr>
          <a:xfrm>
            <a:off x="4163826" y="1517750"/>
            <a:ext cx="2580246" cy="2850336"/>
            <a:chOff x="5994568" y="2309809"/>
            <a:chExt cx="3078821" cy="3401099"/>
          </a:xfrm>
        </p:grpSpPr>
        <p:sp>
          <p:nvSpPr>
            <p:cNvPr id="29" name="TextBox 28"/>
            <p:cNvSpPr txBox="1"/>
            <p:nvPr/>
          </p:nvSpPr>
          <p:spPr>
            <a:xfrm>
              <a:off x="6344577" y="2309809"/>
              <a:ext cx="2550077" cy="55087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Common coils</a:t>
              </a:r>
            </a:p>
          </p:txBody>
        </p:sp>
        <p:pic>
          <p:nvPicPr>
            <p:cNvPr id="30" name="Picture 29" descr="Screen Shot 2016-06-21 at 21.43.00.png"/>
            <p:cNvPicPr>
              <a:picLocks noChangeAspect="1"/>
            </p:cNvPicPr>
            <p:nvPr/>
          </p:nvPicPr>
          <p:blipFill>
            <a:blip r:embed="rId6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94568" y="2721329"/>
              <a:ext cx="3078821" cy="2989579"/>
            </a:xfrm>
            <a:prstGeom prst="rect">
              <a:avLst/>
            </a:prstGeom>
          </p:spPr>
        </p:pic>
      </p:grpSp>
      <p:pic>
        <p:nvPicPr>
          <p:cNvPr id="31" name="Picture 30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5224" y="1138673"/>
            <a:ext cx="2064693" cy="989815"/>
          </a:xfrm>
          <a:prstGeom prst="rect">
            <a:avLst/>
          </a:prstGeom>
          <a:solidFill>
            <a:schemeClr val="bg1">
              <a:alpha val="78000"/>
            </a:schemeClr>
          </a:solidFill>
        </p:spPr>
      </p:pic>
      <p:sp>
        <p:nvSpPr>
          <p:cNvPr id="32" name="Rectangle 31"/>
          <p:cNvSpPr/>
          <p:nvPr/>
        </p:nvSpPr>
        <p:spPr>
          <a:xfrm>
            <a:off x="73097" y="6074132"/>
            <a:ext cx="917477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Short model magnets (1.5 m lengths) will be built from 2019 – 2025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Russian 16 T magnet program is being coordinated by BINP.</a:t>
            </a:r>
            <a:endParaRPr kumimoji="0" lang="en-GB" sz="2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6598894" y="1111874"/>
            <a:ext cx="25169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Swiss contribution </a:t>
            </a: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7618" y="3382421"/>
            <a:ext cx="2417396" cy="2403749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6926165" y="2587867"/>
            <a:ext cx="20167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Canted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Cos-theta</a:t>
            </a: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15130" y="1979245"/>
            <a:ext cx="638825" cy="638825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3142333" y="1041221"/>
            <a:ext cx="15855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H2020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3371" y="1019831"/>
            <a:ext cx="2858629" cy="3716588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473896" y="5506225"/>
            <a:ext cx="1715851" cy="115417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486857" y="4008013"/>
            <a:ext cx="1702890" cy="1408961"/>
          </a:xfrm>
          <a:prstGeom prst="rect">
            <a:avLst/>
          </a:prstGeom>
          <a:solidFill>
            <a:srgbClr val="F7F7F7"/>
          </a:solidFill>
        </p:spPr>
      </p:pic>
      <p:sp>
        <p:nvSpPr>
          <p:cNvPr id="44" name="TextBox 43"/>
          <p:cNvSpPr txBox="1"/>
          <p:nvPr/>
        </p:nvSpPr>
        <p:spPr>
          <a:xfrm>
            <a:off x="190005" y="4254054"/>
            <a:ext cx="15855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INFN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2105353" y="5628539"/>
            <a:ext cx="15855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CEA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4871864" y="4254054"/>
            <a:ext cx="15855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CIEMAT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6816080" y="5540529"/>
            <a:ext cx="15855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PSI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9480376" y="5147206"/>
            <a:ext cx="15855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LBNL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9480376" y="5909677"/>
            <a:ext cx="15855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FNAL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1514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14:prism isContent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0" y="-7996"/>
            <a:ext cx="12192000" cy="821915"/>
          </a:xfrm>
          <a:prstGeom prst="rect">
            <a:avLst/>
          </a:prstGeom>
          <a:solidFill>
            <a:srgbClr val="5B9BD5">
              <a:lumMod val="50000"/>
            </a:srgb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37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           </a:t>
            </a:r>
            <a:r>
              <a:rPr kumimoji="0" lang="en-US" sz="4267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superconductor for 16 T</a:t>
            </a:r>
            <a:endParaRPr kumimoji="0" lang="en-GB" sz="4267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j-ea"/>
              <a:cs typeface="+mj-cs"/>
            </a:endParaRPr>
          </a:p>
        </p:txBody>
      </p:sp>
      <p:pic>
        <p:nvPicPr>
          <p:cNvPr id="4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68" y="2138352"/>
            <a:ext cx="4896544" cy="4066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 12"/>
          <p:cNvSpPr>
            <a:spLocks noChangeArrowheads="1"/>
          </p:cNvSpPr>
          <p:nvPr/>
        </p:nvSpPr>
        <p:spPr bwMode="auto">
          <a:xfrm>
            <a:off x="439890" y="6211669"/>
            <a:ext cx="1180931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55A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FNAL, Hyper Tech Research Inc., and Ohio </a:t>
            </a:r>
            <a:r>
              <a:rPr kumimoji="0" lang="en-US" alt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55A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State, </a:t>
            </a:r>
            <a:r>
              <a:rPr kumimoji="0" lang="en-US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55A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X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55A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. Xu et. </a:t>
            </a:r>
            <a:r>
              <a:rPr kumimoji="0" lang="en-US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55A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al., </a:t>
            </a:r>
            <a:r>
              <a:rPr kumimoji="0" lang="en-US" altLang="en-US" sz="1600" b="0" i="0" u="sng" strike="noStrike" kern="1200" cap="none" spc="0" normalizeH="0" baseline="0" noProof="0" dirty="0" smtClean="0">
                <a:ln>
                  <a:noFill/>
                </a:ln>
                <a:solidFill>
                  <a:srgbClr val="0055A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  <a:hlinkClick r:id="rId4"/>
              </a:rPr>
              <a:t>https</a:t>
            </a:r>
            <a:r>
              <a:rPr kumimoji="0" lang="en-US" altLang="en-US" sz="1600" b="0" i="0" u="sng" strike="noStrike" kern="1200" cap="none" spc="0" normalizeH="0" baseline="0" noProof="0" dirty="0">
                <a:ln>
                  <a:noFill/>
                </a:ln>
                <a:solidFill>
                  <a:srgbClr val="0055A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  <a:hlinkClick r:id="rId4"/>
              </a:rPr>
              <a:t>://arxiv.org/abs/1903.08121</a:t>
            </a:r>
            <a:r>
              <a:rPr kumimoji="0" lang="en-US" altLang="en-US" sz="1600" b="0" i="0" u="sng" strike="noStrike" kern="1200" cap="none" spc="0" normalizeH="0" baseline="0" noProof="0" dirty="0">
                <a:ln>
                  <a:noFill/>
                </a:ln>
                <a:solidFill>
                  <a:srgbClr val="0055A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55A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 ; 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55A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NHMFL, FAMU/FSU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55A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: </a:t>
            </a:r>
            <a:r>
              <a:rPr kumimoji="0" lang="en-US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55A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S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55A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. Balachandran et al. </a:t>
            </a:r>
            <a:r>
              <a:rPr kumimoji="0" lang="en-US" altLang="en-US" sz="1600" b="0" i="0" u="sng" strike="noStrike" kern="1200" cap="none" spc="0" normalizeH="0" baseline="0" noProof="0" dirty="0">
                <a:ln>
                  <a:noFill/>
                </a:ln>
                <a:solidFill>
                  <a:srgbClr val="0055A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https://arxiv.org/ftp/arxiv/papers/1811/1811.08867.pdf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0" y="853199"/>
            <a:ext cx="56600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55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recent US wires with Artificial Pinning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55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Centres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55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“APCs” have reached FCC target </a:t>
            </a:r>
            <a:r>
              <a:rPr kumimoji="0" lang="en-US" sz="2400" b="1" i="1" u="none" strike="noStrike" kern="0" cap="none" spc="0" normalizeH="0" baseline="0" noProof="0" dirty="0" err="1">
                <a:ln>
                  <a:noFill/>
                </a:ln>
                <a:solidFill>
                  <a:srgbClr val="0055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</a:t>
            </a:r>
            <a:r>
              <a:rPr kumimoji="0" lang="en-US" sz="2400" b="1" i="0" u="none" strike="noStrike" kern="0" cap="none" spc="0" normalizeH="0" baseline="-25000" noProof="0" dirty="0" err="1">
                <a:ln>
                  <a:noFill/>
                </a:ln>
                <a:solidFill>
                  <a:srgbClr val="0055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  <a:r>
              <a:rPr kumimoji="0" lang="en-US" sz="2400" b="1" i="0" u="none" strike="noStrike" kern="0" cap="none" spc="0" normalizeH="0" baseline="-25000" noProof="0" dirty="0">
                <a:ln>
                  <a:noFill/>
                </a:ln>
                <a:solidFill>
                  <a:srgbClr val="0055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55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(50% above HL-LHC wire, →size &amp; cost) …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/>
          <a:srcRect b="11330"/>
          <a:stretch/>
        </p:blipFill>
        <p:spPr>
          <a:xfrm>
            <a:off x="5518257" y="2600567"/>
            <a:ext cx="6540444" cy="3523199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5938156" y="829817"/>
            <a:ext cx="6494548" cy="16337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55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 and after less than one year, new suppliers from Japan, Korea and Russia already achieve HL-LHC specification </a:t>
            </a:r>
          </a:p>
          <a:p>
            <a:pPr marL="342900" marR="0" lvl="0" indent="-34290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55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high 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0055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  <a:r>
              <a:rPr kumimoji="0" lang="en-US" sz="2400" b="0" i="0" u="none" strike="noStrike" kern="0" cap="none" spc="0" normalizeH="0" baseline="-25000" noProof="0" dirty="0">
                <a:ln>
                  <a:noFill/>
                </a:ln>
                <a:solidFill>
                  <a:srgbClr val="0055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c2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55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</a:t>
            </a:r>
            <a:r>
              <a:rPr kumimoji="0" lang="da-DK" sz="2400" b="0" i="0" u="none" strike="noStrike" kern="0" cap="none" spc="0" normalizeH="0" baseline="0" noProof="0" dirty="0">
                <a:ln>
                  <a:noFill/>
                </a:ln>
                <a:solidFill>
                  <a:srgbClr val="0055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28.8 T at 4.2 K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55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55A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346846" y="2037984"/>
            <a:ext cx="1171411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X. Xu et al.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0020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1" y="6238"/>
            <a:ext cx="8915401" cy="1143000"/>
          </a:xfrm>
        </p:spPr>
        <p:txBody>
          <a:bodyPr>
            <a:noAutofit/>
          </a:bodyPr>
          <a:lstStyle/>
          <a:p>
            <a:r>
              <a:rPr lang="en-US" sz="4800" b="1" dirty="0" err="1">
                <a:solidFill>
                  <a:srgbClr val="0070C0"/>
                </a:solidFill>
              </a:rPr>
              <a:t>EuroLumi</a:t>
            </a:r>
            <a:r>
              <a:rPr lang="en-US" sz="4800" b="1" dirty="0">
                <a:solidFill>
                  <a:srgbClr val="0070C0"/>
                </a:solidFill>
              </a:rPr>
              <a:t>: HE-LHC &amp; VHE-LHC</a:t>
            </a:r>
            <a:endParaRPr lang="en-GB" sz="4800" b="1" i="1" dirty="0">
              <a:solidFill>
                <a:srgbClr val="0070C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031767" y="1079800"/>
            <a:ext cx="699518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00CC"/>
                </a:solidFill>
              </a:rPr>
              <a:t>EuCARD-AccNet</a:t>
            </a:r>
            <a:r>
              <a:rPr lang="en-US" sz="2800" b="1" dirty="0">
                <a:solidFill>
                  <a:srgbClr val="0000CC"/>
                </a:solidFill>
              </a:rPr>
              <a:t> workshop HE-LHC’10,  Malta, 14-16 October </a:t>
            </a:r>
            <a:r>
              <a:rPr lang="en-US" sz="2800" b="1" dirty="0" smtClean="0">
                <a:solidFill>
                  <a:srgbClr val="0000CC"/>
                </a:solidFill>
              </a:rPr>
              <a:t>2010 </a:t>
            </a:r>
            <a:r>
              <a:rPr lang="en-GB" sz="2800" b="1" dirty="0" smtClean="0">
                <a:solidFill>
                  <a:srgbClr val="0000CC"/>
                </a:solidFill>
              </a:rPr>
              <a:t>→ </a:t>
            </a:r>
            <a:r>
              <a:rPr lang="en-GB" sz="2800" b="1" u="sng" dirty="0">
                <a:solidFill>
                  <a:srgbClr val="0000CC"/>
                </a:solidFill>
              </a:rPr>
              <a:t>new </a:t>
            </a:r>
            <a:r>
              <a:rPr lang="en-GB" sz="2800" b="1" u="sng" dirty="0" smtClean="0">
                <a:solidFill>
                  <a:srgbClr val="0000CC"/>
                </a:solidFill>
              </a:rPr>
              <a:t>large tunnel </a:t>
            </a:r>
            <a:endParaRPr lang="en-GB" sz="2800" b="1" u="sng" dirty="0">
              <a:solidFill>
                <a:srgbClr val="0000CC"/>
              </a:solidFill>
            </a:endParaRPr>
          </a:p>
          <a:p>
            <a:pPr defTabSz="542925"/>
            <a:r>
              <a:rPr lang="en-US" sz="2800" dirty="0">
                <a:solidFill>
                  <a:prstClr val="black"/>
                </a:solidFill>
              </a:rPr>
              <a:t>	</a:t>
            </a:r>
            <a:r>
              <a:rPr lang="en-US" sz="2400" dirty="0" smtClean="0">
                <a:solidFill>
                  <a:prstClr val="black"/>
                </a:solidFill>
              </a:rPr>
              <a:t>Proceedings </a:t>
            </a:r>
            <a:r>
              <a:rPr lang="en-US" sz="2400" dirty="0">
                <a:solidFill>
                  <a:prstClr val="black"/>
                </a:solidFill>
              </a:rPr>
              <a:t>(ed. E. </a:t>
            </a:r>
            <a:r>
              <a:rPr lang="en-US" sz="2400" dirty="0" err="1">
                <a:solidFill>
                  <a:prstClr val="black"/>
                </a:solidFill>
              </a:rPr>
              <a:t>Todesco</a:t>
            </a:r>
            <a:r>
              <a:rPr lang="en-US" sz="2400" dirty="0">
                <a:solidFill>
                  <a:prstClr val="black"/>
                </a:solidFill>
              </a:rPr>
              <a:t>, F. Zimmermann)</a:t>
            </a:r>
          </a:p>
          <a:p>
            <a:pPr defTabSz="542925"/>
            <a:r>
              <a:rPr lang="en-US" sz="2400" i="1" dirty="0">
                <a:solidFill>
                  <a:srgbClr val="0000CC"/>
                </a:solidFill>
              </a:rPr>
              <a:t>	“</a:t>
            </a:r>
            <a:r>
              <a:rPr lang="en-US" sz="2400" i="1" dirty="0" err="1">
                <a:solidFill>
                  <a:srgbClr val="0000CC"/>
                </a:solidFill>
              </a:rPr>
              <a:t>EuCARD-AccNet-EuroLumi</a:t>
            </a:r>
            <a:r>
              <a:rPr lang="en-US" sz="2400" i="1" dirty="0">
                <a:solidFill>
                  <a:srgbClr val="0000CC"/>
                </a:solidFill>
              </a:rPr>
              <a:t> Workshop: </a:t>
            </a:r>
          </a:p>
          <a:p>
            <a:pPr defTabSz="542925"/>
            <a:r>
              <a:rPr lang="en-US" sz="2400" i="1" dirty="0">
                <a:solidFill>
                  <a:srgbClr val="0000CC"/>
                </a:solidFill>
              </a:rPr>
              <a:t>	The High-Energy Large Hadron Collider”</a:t>
            </a:r>
          </a:p>
          <a:p>
            <a:pPr defTabSz="542925"/>
            <a:r>
              <a:rPr lang="en-US" sz="2400" dirty="0">
                <a:solidFill>
                  <a:prstClr val="black"/>
                </a:solidFill>
              </a:rPr>
              <a:t>	arXiv:1111.7188 ; </a:t>
            </a:r>
            <a:r>
              <a:rPr lang="en-US" sz="2400" dirty="0" smtClean="0">
                <a:solidFill>
                  <a:prstClr val="black"/>
                </a:solidFill>
              </a:rPr>
              <a:t>CERN-2011-003</a:t>
            </a:r>
          </a:p>
          <a:p>
            <a:endParaRPr lang="en-US" b="1" dirty="0">
              <a:solidFill>
                <a:prstClr val="black"/>
              </a:solidFill>
            </a:endParaRPr>
          </a:p>
          <a:p>
            <a:pPr lvl="0">
              <a:defRPr/>
            </a:pPr>
            <a:endParaRPr lang="en-US" sz="2800" dirty="0" smtClean="0">
              <a:solidFill>
                <a:prstClr val="black"/>
              </a:solidFill>
            </a:endParaRPr>
          </a:p>
          <a:p>
            <a:endParaRPr lang="en-US" sz="2800" dirty="0">
              <a:solidFill>
                <a:srgbClr val="00B05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 rot="20211505">
            <a:off x="2954883" y="2175258"/>
            <a:ext cx="5446812" cy="707886"/>
          </a:xfrm>
          <a:prstGeom prst="rect">
            <a:avLst/>
          </a:prstGeom>
          <a:solidFill>
            <a:srgbClr val="FFFF00">
              <a:alpha val="70000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3333FF"/>
                </a:solidFill>
              </a:rPr>
              <a:t> 1</a:t>
            </a:r>
            <a:r>
              <a:rPr lang="en-US" sz="4000" baseline="30000" dirty="0">
                <a:solidFill>
                  <a:srgbClr val="3333FF"/>
                </a:solidFill>
              </a:rPr>
              <a:t>st</a:t>
            </a:r>
            <a:r>
              <a:rPr lang="en-US" sz="4000" dirty="0">
                <a:solidFill>
                  <a:srgbClr val="3333FF"/>
                </a:solidFill>
              </a:rPr>
              <a:t> workshop on HE-LHC</a:t>
            </a:r>
            <a:endParaRPr lang="en-GB" sz="4000" dirty="0">
              <a:solidFill>
                <a:srgbClr val="3333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97" r="42023" b="8789"/>
          <a:stretch/>
        </p:blipFill>
        <p:spPr>
          <a:xfrm>
            <a:off x="10645766" y="1966444"/>
            <a:ext cx="1370843" cy="171268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36" r="4542"/>
          <a:stretch/>
        </p:blipFill>
        <p:spPr>
          <a:xfrm>
            <a:off x="172113" y="1966444"/>
            <a:ext cx="2040315" cy="149417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069" y="4545670"/>
            <a:ext cx="1548532" cy="193373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3836" y="4325209"/>
            <a:ext cx="1365531" cy="198622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0105832" y="6464473"/>
            <a:ext cx="12185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W. Barletta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741519" y="3740310"/>
            <a:ext cx="1165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E. Todesco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67481" y="3469009"/>
            <a:ext cx="24545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J.-P. Koutchouk,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EuCARD</a:t>
            </a: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solidFill>
                  <a:prstClr val="black"/>
                </a:solidFill>
                <a:latin typeface="Calibri" panose="020F0502020204030204"/>
              </a:rPr>
              <a:t>coordinator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35081" y="6452631"/>
            <a:ext cx="8676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L. Rossi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/>
          <a:srcRect l="10738" t="12272" r="11951" b="26370"/>
          <a:stretch/>
        </p:blipFill>
        <p:spPr>
          <a:xfrm>
            <a:off x="8534574" y="1883260"/>
            <a:ext cx="2111192" cy="234576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6905" y="134869"/>
            <a:ext cx="2603091" cy="1735394"/>
          </a:xfrm>
          <a:prstGeom prst="rect">
            <a:avLst/>
          </a:prstGeom>
        </p:spPr>
      </p:pic>
      <p:pic>
        <p:nvPicPr>
          <p:cNvPr id="16" name="Picture 15" descr="EuCARD_moy_transparent_Logo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96" y="70943"/>
            <a:ext cx="1467706" cy="945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2156803" y="4229028"/>
            <a:ext cx="7921509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endParaRPr lang="en-US" sz="2800" dirty="0">
              <a:solidFill>
                <a:prstClr val="black"/>
              </a:solidFill>
            </a:endParaRPr>
          </a:p>
          <a:p>
            <a:pPr lvl="0">
              <a:defRPr/>
            </a:pPr>
            <a:r>
              <a:rPr lang="en-US" sz="2800" dirty="0">
                <a:solidFill>
                  <a:prstClr val="black"/>
                </a:solidFill>
                <a:hlinkClick r:id="rId9"/>
              </a:rPr>
              <a:t>Joint Snowmass-</a:t>
            </a:r>
            <a:r>
              <a:rPr lang="en-US" sz="2800" b="1" dirty="0" err="1">
                <a:solidFill>
                  <a:srgbClr val="3333FF"/>
                </a:solidFill>
                <a:hlinkClick r:id="rId9"/>
              </a:rPr>
              <a:t>EuCARD</a:t>
            </a:r>
            <a:r>
              <a:rPr lang="en-US" sz="2800" b="1" dirty="0">
                <a:solidFill>
                  <a:srgbClr val="3333FF"/>
                </a:solidFill>
                <a:hlinkClick r:id="rId9"/>
              </a:rPr>
              <a:t>/</a:t>
            </a:r>
            <a:r>
              <a:rPr lang="en-US" sz="2800" b="1" dirty="0" err="1">
                <a:solidFill>
                  <a:srgbClr val="3333FF"/>
                </a:solidFill>
                <a:hlinkClick r:id="rId9"/>
              </a:rPr>
              <a:t>AccNet</a:t>
            </a:r>
            <a:r>
              <a:rPr lang="en-US" sz="2800" dirty="0" err="1">
                <a:solidFill>
                  <a:prstClr val="black"/>
                </a:solidFill>
                <a:hlinkClick r:id="rId9"/>
              </a:rPr>
              <a:t>-HiLumi</a:t>
            </a:r>
            <a:r>
              <a:rPr lang="en-US" sz="2800" dirty="0">
                <a:solidFill>
                  <a:prstClr val="black"/>
                </a:solidFill>
                <a:hlinkClick r:id="rId9"/>
              </a:rPr>
              <a:t> LHC meeting 'Frontier Capabilities for Hadron Colliders</a:t>
            </a:r>
            <a:r>
              <a:rPr lang="en-US" sz="2800" dirty="0">
                <a:solidFill>
                  <a:prstClr val="black"/>
                </a:solidFill>
              </a:rPr>
              <a:t> 2013’ a.k.a. </a:t>
            </a:r>
            <a:r>
              <a:rPr lang="en-US" sz="2800" b="1" dirty="0">
                <a:solidFill>
                  <a:srgbClr val="0000CC"/>
                </a:solidFill>
              </a:rPr>
              <a:t>VHE-LHC Days</a:t>
            </a:r>
            <a:r>
              <a:rPr lang="en-US" sz="2800" dirty="0">
                <a:solidFill>
                  <a:prstClr val="black"/>
                </a:solidFill>
              </a:rPr>
              <a:t>, 21-22 February 2013 </a:t>
            </a:r>
            <a:endParaRPr lang="en-GB" sz="2400" b="1" dirty="0">
              <a:solidFill>
                <a:srgbClr val="0070C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 rot="20684515">
            <a:off x="2803547" y="4898683"/>
            <a:ext cx="5451621" cy="707886"/>
          </a:xfrm>
          <a:prstGeom prst="rect">
            <a:avLst/>
          </a:prstGeom>
          <a:solidFill>
            <a:srgbClr val="FFFF00">
              <a:alpha val="70000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3333FF"/>
                </a:solidFill>
              </a:rPr>
              <a:t>1</a:t>
            </a:r>
            <a:r>
              <a:rPr lang="en-US" sz="4000" baseline="30000" dirty="0">
                <a:solidFill>
                  <a:srgbClr val="3333FF"/>
                </a:solidFill>
              </a:rPr>
              <a:t>st</a:t>
            </a:r>
            <a:r>
              <a:rPr lang="en-US" sz="4000" dirty="0">
                <a:solidFill>
                  <a:srgbClr val="3333FF"/>
                </a:solidFill>
              </a:rPr>
              <a:t> workshop on VHE-LHC</a:t>
            </a:r>
            <a:endParaRPr lang="en-GB" sz="4000" dirty="0">
              <a:solidFill>
                <a:srgbClr val="3333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8538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/>
      <p:bldP spid="11" grpId="0"/>
      <p:bldP spid="12" grpId="0"/>
      <p:bldP spid="13" grpId="0"/>
      <p:bldP spid="19" grpId="0"/>
      <p:bldP spid="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25321" y="5523372"/>
            <a:ext cx="9226679" cy="18004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55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15 T dipole demonstrator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55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staged approach: 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55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55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first step pre-stressed for 14 T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55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55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econd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55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test in fall 2019 with additional pre-stress for 15 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55A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9944" y="1736642"/>
            <a:ext cx="5877758" cy="342054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688288" y="5523372"/>
            <a:ext cx="2540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55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60-mm aperture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55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4-layer graded coil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0" y="-7996"/>
            <a:ext cx="12192000" cy="821915"/>
          </a:xfrm>
          <a:prstGeom prst="rect">
            <a:avLst/>
          </a:prstGeom>
          <a:solidFill>
            <a:srgbClr val="5B9BD5">
              <a:lumMod val="50000"/>
            </a:srgb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37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                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14 T accelerator dipole at FNAL !</a:t>
            </a:r>
            <a:endParaRPr kumimoji="0" lang="en-GB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pic>
        <p:nvPicPr>
          <p:cNvPr id="10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36" y="-36642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813919"/>
            <a:ext cx="6096000" cy="457693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600056" y="1028290"/>
            <a:ext cx="4206489" cy="40011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Zlobin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et al., NAPAC2019, MOPL020</a:t>
            </a:r>
          </a:p>
        </p:txBody>
      </p:sp>
    </p:spTree>
    <p:extLst>
      <p:ext uri="{BB962C8B-B14F-4D97-AF65-F5344CB8AC3E}">
        <p14:creationId xmlns:p14="http://schemas.microsoft.com/office/powerpoint/2010/main" val="3289821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0" y="0"/>
            <a:ext cx="12192000" cy="1008112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          FCC implementation - footprint baseline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pic>
        <p:nvPicPr>
          <p:cNvPr id="10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552" y="84883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Content Placeholder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86" b="-453"/>
          <a:stretch/>
        </p:blipFill>
        <p:spPr>
          <a:xfrm>
            <a:off x="71552" y="1017064"/>
            <a:ext cx="8616736" cy="298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9336" y="4077072"/>
            <a:ext cx="905225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Present baseline position was established considering: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</a:t>
            </a:r>
            <a:r>
              <a:rPr kumimoji="0" lang="en-GB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owest</a:t>
            </a: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risk for construction, f</a:t>
            </a:r>
            <a:r>
              <a:rPr kumimoji="0" lang="en-GB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astest</a:t>
            </a: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and cheapest construction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</a:t>
            </a:r>
            <a:r>
              <a:rPr kumimoji="0" lang="en-GB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easible</a:t>
            </a: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positions for large span caverns (most challenging structures)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2000" b="1" i="0" u="none" strike="noStrike" kern="1200" cap="none" spc="0" normalizeH="0" baseline="0" noProof="0" dirty="0" smtClean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next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step: review of surface site locations and machine layout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2000" b="1" i="0" u="none" strike="noStrike" kern="1200" cap="none" spc="0" normalizeH="0" baseline="0" noProof="0" dirty="0" smtClean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026" name="Picture 1" descr="image00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30" r="253" b="3522"/>
          <a:stretch/>
        </p:blipFill>
        <p:spPr bwMode="auto">
          <a:xfrm>
            <a:off x="9202504" y="1013910"/>
            <a:ext cx="2965769" cy="2847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Grafik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92344" y="3861048"/>
            <a:ext cx="3017575" cy="3013344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3836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>
        <p14:prism isContent="1"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441"/>
          <a:stretch/>
        </p:blipFill>
        <p:spPr bwMode="auto">
          <a:xfrm>
            <a:off x="371984" y="1031269"/>
            <a:ext cx="6431374" cy="5062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0" y="276"/>
            <a:ext cx="12192000" cy="1008112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</a:t>
            </a: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Civil Engineering studies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pic>
        <p:nvPicPr>
          <p:cNvPr id="12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552" y="84883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Up-Down Arrow 12"/>
          <p:cNvSpPr/>
          <p:nvPr/>
        </p:nvSpPr>
        <p:spPr>
          <a:xfrm>
            <a:off x="983432" y="2924944"/>
            <a:ext cx="648072" cy="1728192"/>
          </a:xfrm>
          <a:prstGeom prst="upDown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4.5yrs</a:t>
            </a:r>
            <a:endParaRPr kumimoji="0" lang="en-GB" sz="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Up-Down Arrow 13"/>
          <p:cNvSpPr/>
          <p:nvPr/>
        </p:nvSpPr>
        <p:spPr>
          <a:xfrm>
            <a:off x="3431704" y="2852937"/>
            <a:ext cx="700416" cy="2592287"/>
          </a:xfrm>
          <a:prstGeom prst="upDown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6.5yrs</a:t>
            </a:r>
            <a:endParaRPr kumimoji="0" lang="en-GB" sz="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032104" y="4645585"/>
            <a:ext cx="48245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Total construction duration 7 years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First sectors ready after 4.5 years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 smtClean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75366" y="1340768"/>
            <a:ext cx="5269306" cy="2923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958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9497" y="56423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" name="Title 1"/>
          <p:cNvSpPr txBox="1">
            <a:spLocks/>
          </p:cNvSpPr>
          <p:nvPr/>
        </p:nvSpPr>
        <p:spPr>
          <a:xfrm>
            <a:off x="0" y="0"/>
            <a:ext cx="12192000" cy="1008112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    </a:t>
            </a: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FCC-t</a:t>
            </a:r>
            <a:r>
              <a:rPr kumimoji="0" lang="en-US" sz="3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unnel</a:t>
            </a: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integration in arcs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pic>
        <p:nvPicPr>
          <p:cNvPr id="71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552" y="84883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991" y="1019655"/>
            <a:ext cx="4933913" cy="507531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17584" y="1014830"/>
            <a:ext cx="5256584" cy="5106230"/>
          </a:xfrm>
          <a:prstGeom prst="rect">
            <a:avLst/>
          </a:prstGeom>
        </p:spPr>
      </p:pic>
      <p:sp>
        <p:nvSpPr>
          <p:cNvPr id="8" name="Content Placeholder 5"/>
          <p:cNvSpPr txBox="1">
            <a:spLocks/>
          </p:cNvSpPr>
          <p:nvPr/>
        </p:nvSpPr>
        <p:spPr>
          <a:xfrm>
            <a:off x="3503712" y="1124744"/>
            <a:ext cx="6768752" cy="1008112"/>
          </a:xfrm>
          <a:prstGeom prst="rect">
            <a:avLst/>
          </a:prstGeom>
        </p:spPr>
        <p:txBody>
          <a:bodyPr/>
          <a:lstStyle>
            <a:lvl1pPr marL="493776" indent="-4572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Arial"/>
              <a:buChar char="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5256" indent="-4572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2708" indent="-34290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Arial"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5316" indent="-3429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0000"/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0492" indent="-3429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48056" marR="0" lvl="1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DDDDDD"/>
              </a:buClr>
              <a:buSzPct val="90000"/>
              <a:buFont typeface="Arial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FCC-ee            FCC-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hh</a:t>
            </a:r>
            <a:endParaRPr kumimoji="0" lang="en-US" sz="2800" b="1" i="0" u="none" strike="noStrike" kern="1200" cap="none" spc="0" normalizeH="0" baseline="0" noProof="0" dirty="0" smtClean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448056" marR="0" lvl="1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5.5 m inner diameter</a:t>
            </a:r>
            <a:endParaRPr kumimoji="0" lang="en-US" sz="1400" b="0" i="0" u="none" strike="noStrike" kern="1200" cap="none" spc="0" normalizeH="0" baseline="0" noProof="0" dirty="0" smtClean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3999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>
        <p14:prism isContent="1"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0" y="0"/>
            <a:ext cx="12192000" cy="1008112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              FCC integral project technical schedule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pic>
        <p:nvPicPr>
          <p:cNvPr id="10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552" y="84883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285866" y="1108017"/>
            <a:ext cx="11714790" cy="5011922"/>
            <a:chOff x="285866" y="1108017"/>
            <a:chExt cx="11714790" cy="5011922"/>
          </a:xfrm>
        </p:grpSpPr>
        <p:sp>
          <p:nvSpPr>
            <p:cNvPr id="47" name="Rounded Rectangle 46">
              <a:extLst>
                <a:ext uri="{FF2B5EF4-FFF2-40B4-BE49-F238E27FC236}">
                  <a16:creationId xmlns:a16="http://schemas.microsoft.com/office/drawing/2014/main" id="{5D438CD2-934D-884B-9503-B63B92C0096B}"/>
                </a:ext>
              </a:extLst>
            </p:cNvPr>
            <p:cNvSpPr/>
            <p:nvPr/>
          </p:nvSpPr>
          <p:spPr>
            <a:xfrm>
              <a:off x="291698" y="1108017"/>
              <a:ext cx="338246" cy="234102"/>
            </a:xfrm>
            <a:prstGeom prst="roundRect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4680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  <a:t>1</a:t>
              </a:r>
            </a:p>
          </p:txBody>
        </p:sp>
        <p:sp>
          <p:nvSpPr>
            <p:cNvPr id="48" name="Rounded Rectangle 47">
              <a:extLst>
                <a:ext uri="{FF2B5EF4-FFF2-40B4-BE49-F238E27FC236}">
                  <a16:creationId xmlns:a16="http://schemas.microsoft.com/office/drawing/2014/main" id="{28D5F7D8-39CF-9A46-A78B-39760D4776B9}"/>
                </a:ext>
              </a:extLst>
            </p:cNvPr>
            <p:cNvSpPr/>
            <p:nvPr/>
          </p:nvSpPr>
          <p:spPr>
            <a:xfrm>
              <a:off x="629944" y="1108017"/>
              <a:ext cx="338246" cy="234102"/>
            </a:xfrm>
            <a:prstGeom prst="roundRect">
              <a:avLst/>
            </a:pr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4680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  <a:t>2</a:t>
              </a:r>
            </a:p>
          </p:txBody>
        </p:sp>
        <p:sp>
          <p:nvSpPr>
            <p:cNvPr id="49" name="Rounded Rectangle 48">
              <a:extLst>
                <a:ext uri="{FF2B5EF4-FFF2-40B4-BE49-F238E27FC236}">
                  <a16:creationId xmlns:a16="http://schemas.microsoft.com/office/drawing/2014/main" id="{CD0ADA4C-F654-5046-99C2-843D68B5C2B5}"/>
                </a:ext>
              </a:extLst>
            </p:cNvPr>
            <p:cNvSpPr/>
            <p:nvPr/>
          </p:nvSpPr>
          <p:spPr>
            <a:xfrm>
              <a:off x="968190" y="1108017"/>
              <a:ext cx="338246" cy="234102"/>
            </a:xfrm>
            <a:prstGeom prst="roundRect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4680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  <a:t>3</a:t>
              </a:r>
            </a:p>
          </p:txBody>
        </p:sp>
        <p:sp>
          <p:nvSpPr>
            <p:cNvPr id="50" name="Rounded Rectangle 49">
              <a:extLst>
                <a:ext uri="{FF2B5EF4-FFF2-40B4-BE49-F238E27FC236}">
                  <a16:creationId xmlns:a16="http://schemas.microsoft.com/office/drawing/2014/main" id="{A8625895-FBF8-C943-9571-243ABA1EB863}"/>
                </a:ext>
              </a:extLst>
            </p:cNvPr>
            <p:cNvSpPr/>
            <p:nvPr/>
          </p:nvSpPr>
          <p:spPr>
            <a:xfrm>
              <a:off x="1306436" y="1108017"/>
              <a:ext cx="338246" cy="234102"/>
            </a:xfrm>
            <a:prstGeom prst="roundRect">
              <a:avLst/>
            </a:pr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4680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  <a:t>4</a:t>
              </a:r>
            </a:p>
          </p:txBody>
        </p:sp>
        <p:sp>
          <p:nvSpPr>
            <p:cNvPr id="51" name="Rounded Rectangle 50">
              <a:extLst>
                <a:ext uri="{FF2B5EF4-FFF2-40B4-BE49-F238E27FC236}">
                  <a16:creationId xmlns:a16="http://schemas.microsoft.com/office/drawing/2014/main" id="{29AE5585-DD62-EA4D-928F-5377112BA408}"/>
                </a:ext>
              </a:extLst>
            </p:cNvPr>
            <p:cNvSpPr/>
            <p:nvPr/>
          </p:nvSpPr>
          <p:spPr>
            <a:xfrm>
              <a:off x="1644684" y="1108017"/>
              <a:ext cx="338246" cy="234102"/>
            </a:xfrm>
            <a:prstGeom prst="roundRect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4680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  <a:t>5</a:t>
              </a:r>
            </a:p>
          </p:txBody>
        </p:sp>
        <p:sp>
          <p:nvSpPr>
            <p:cNvPr id="52" name="Rounded Rectangle 51">
              <a:extLst>
                <a:ext uri="{FF2B5EF4-FFF2-40B4-BE49-F238E27FC236}">
                  <a16:creationId xmlns:a16="http://schemas.microsoft.com/office/drawing/2014/main" id="{B6F2C48D-2F1D-FC41-BAA8-188F526FBE60}"/>
                </a:ext>
              </a:extLst>
            </p:cNvPr>
            <p:cNvSpPr/>
            <p:nvPr/>
          </p:nvSpPr>
          <p:spPr>
            <a:xfrm>
              <a:off x="1982930" y="1108017"/>
              <a:ext cx="338246" cy="234102"/>
            </a:xfrm>
            <a:prstGeom prst="roundRect">
              <a:avLst/>
            </a:pr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4680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  <a:t>6</a:t>
              </a:r>
            </a:p>
          </p:txBody>
        </p:sp>
        <p:sp>
          <p:nvSpPr>
            <p:cNvPr id="53" name="Rounded Rectangle 52">
              <a:extLst>
                <a:ext uri="{FF2B5EF4-FFF2-40B4-BE49-F238E27FC236}">
                  <a16:creationId xmlns:a16="http://schemas.microsoft.com/office/drawing/2014/main" id="{3F9387C0-6250-644D-AD7B-2B12FBE4BF44}"/>
                </a:ext>
              </a:extLst>
            </p:cNvPr>
            <p:cNvSpPr/>
            <p:nvPr/>
          </p:nvSpPr>
          <p:spPr>
            <a:xfrm>
              <a:off x="2321177" y="1108017"/>
              <a:ext cx="338246" cy="234102"/>
            </a:xfrm>
            <a:prstGeom prst="roundRect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4680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  <a:t>7</a:t>
              </a:r>
            </a:p>
          </p:txBody>
        </p:sp>
        <p:sp>
          <p:nvSpPr>
            <p:cNvPr id="54" name="Rounded Rectangle 53">
              <a:extLst>
                <a:ext uri="{FF2B5EF4-FFF2-40B4-BE49-F238E27FC236}">
                  <a16:creationId xmlns:a16="http://schemas.microsoft.com/office/drawing/2014/main" id="{169A1C06-EE66-BE41-9758-B6178A6CB2D7}"/>
                </a:ext>
              </a:extLst>
            </p:cNvPr>
            <p:cNvSpPr/>
            <p:nvPr/>
          </p:nvSpPr>
          <p:spPr>
            <a:xfrm>
              <a:off x="2659423" y="1108017"/>
              <a:ext cx="338246" cy="234102"/>
            </a:xfrm>
            <a:prstGeom prst="roundRect">
              <a:avLst/>
            </a:pr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4680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  <a:t>8</a:t>
              </a:r>
            </a:p>
          </p:txBody>
        </p:sp>
        <p:sp>
          <p:nvSpPr>
            <p:cNvPr id="55" name="Rounded Rectangle 54">
              <a:extLst>
                <a:ext uri="{FF2B5EF4-FFF2-40B4-BE49-F238E27FC236}">
                  <a16:creationId xmlns:a16="http://schemas.microsoft.com/office/drawing/2014/main" id="{2E80A3E1-9767-7B41-81F6-D5B2940F8A39}"/>
                </a:ext>
              </a:extLst>
            </p:cNvPr>
            <p:cNvSpPr/>
            <p:nvPr/>
          </p:nvSpPr>
          <p:spPr>
            <a:xfrm>
              <a:off x="2997670" y="1108017"/>
              <a:ext cx="338246" cy="234102"/>
            </a:xfrm>
            <a:prstGeom prst="roundRect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4680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  <a:t>9</a:t>
              </a:r>
            </a:p>
          </p:txBody>
        </p:sp>
        <p:sp>
          <p:nvSpPr>
            <p:cNvPr id="56" name="Rounded Rectangle 55">
              <a:extLst>
                <a:ext uri="{FF2B5EF4-FFF2-40B4-BE49-F238E27FC236}">
                  <a16:creationId xmlns:a16="http://schemas.microsoft.com/office/drawing/2014/main" id="{BDD1FFA5-ADB7-5749-BCE2-A79BD9FAF50D}"/>
                </a:ext>
              </a:extLst>
            </p:cNvPr>
            <p:cNvSpPr/>
            <p:nvPr/>
          </p:nvSpPr>
          <p:spPr>
            <a:xfrm>
              <a:off x="3335917" y="1108017"/>
              <a:ext cx="338246" cy="234102"/>
            </a:xfrm>
            <a:prstGeom prst="roundRect">
              <a:avLst/>
            </a:pr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4680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  <a:t>10</a:t>
              </a:r>
            </a:p>
          </p:txBody>
        </p:sp>
        <p:sp>
          <p:nvSpPr>
            <p:cNvPr id="57" name="Rounded Rectangle 56">
              <a:extLst>
                <a:ext uri="{FF2B5EF4-FFF2-40B4-BE49-F238E27FC236}">
                  <a16:creationId xmlns:a16="http://schemas.microsoft.com/office/drawing/2014/main" id="{621FF53B-7FBB-0A4C-A8C5-6295FC690B50}"/>
                </a:ext>
              </a:extLst>
            </p:cNvPr>
            <p:cNvSpPr/>
            <p:nvPr/>
          </p:nvSpPr>
          <p:spPr>
            <a:xfrm>
              <a:off x="3674163" y="1108017"/>
              <a:ext cx="338246" cy="234102"/>
            </a:xfrm>
            <a:prstGeom prst="roundRect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4680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  <a:t>11</a:t>
              </a:r>
            </a:p>
          </p:txBody>
        </p:sp>
        <p:sp>
          <p:nvSpPr>
            <p:cNvPr id="58" name="Rounded Rectangle 57">
              <a:extLst>
                <a:ext uri="{FF2B5EF4-FFF2-40B4-BE49-F238E27FC236}">
                  <a16:creationId xmlns:a16="http://schemas.microsoft.com/office/drawing/2014/main" id="{D089A103-802A-3040-9BAA-BF1A9D558144}"/>
                </a:ext>
              </a:extLst>
            </p:cNvPr>
            <p:cNvSpPr/>
            <p:nvPr/>
          </p:nvSpPr>
          <p:spPr>
            <a:xfrm>
              <a:off x="4012409" y="1108017"/>
              <a:ext cx="338246" cy="234102"/>
            </a:xfrm>
            <a:prstGeom prst="roundRect">
              <a:avLst/>
            </a:pr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4680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  <a:t>12</a:t>
              </a:r>
            </a:p>
          </p:txBody>
        </p:sp>
        <p:sp>
          <p:nvSpPr>
            <p:cNvPr id="59" name="Rounded Rectangle 58">
              <a:extLst>
                <a:ext uri="{FF2B5EF4-FFF2-40B4-BE49-F238E27FC236}">
                  <a16:creationId xmlns:a16="http://schemas.microsoft.com/office/drawing/2014/main" id="{9B74BF79-BAA3-F34D-B615-BE0EF7638518}"/>
                </a:ext>
              </a:extLst>
            </p:cNvPr>
            <p:cNvSpPr/>
            <p:nvPr/>
          </p:nvSpPr>
          <p:spPr>
            <a:xfrm>
              <a:off x="4350657" y="1108017"/>
              <a:ext cx="338246" cy="234102"/>
            </a:xfrm>
            <a:prstGeom prst="roundRect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4680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  <a:t>13</a:t>
              </a:r>
            </a:p>
          </p:txBody>
        </p:sp>
        <p:sp>
          <p:nvSpPr>
            <p:cNvPr id="60" name="Rounded Rectangle 59">
              <a:extLst>
                <a:ext uri="{FF2B5EF4-FFF2-40B4-BE49-F238E27FC236}">
                  <a16:creationId xmlns:a16="http://schemas.microsoft.com/office/drawing/2014/main" id="{1530533E-BE14-3145-9880-E0DFFEF54DEB}"/>
                </a:ext>
              </a:extLst>
            </p:cNvPr>
            <p:cNvSpPr/>
            <p:nvPr/>
          </p:nvSpPr>
          <p:spPr>
            <a:xfrm>
              <a:off x="4688903" y="1108017"/>
              <a:ext cx="338246" cy="234102"/>
            </a:xfrm>
            <a:prstGeom prst="roundRect">
              <a:avLst/>
            </a:pr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4680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  <a:t>14</a:t>
              </a:r>
            </a:p>
          </p:txBody>
        </p:sp>
        <p:sp>
          <p:nvSpPr>
            <p:cNvPr id="61" name="Rounded Rectangle 60">
              <a:extLst>
                <a:ext uri="{FF2B5EF4-FFF2-40B4-BE49-F238E27FC236}">
                  <a16:creationId xmlns:a16="http://schemas.microsoft.com/office/drawing/2014/main" id="{92220EEC-37BA-C94E-BBBE-903C440D49C5}"/>
                </a:ext>
              </a:extLst>
            </p:cNvPr>
            <p:cNvSpPr/>
            <p:nvPr/>
          </p:nvSpPr>
          <p:spPr>
            <a:xfrm>
              <a:off x="5027149" y="1108017"/>
              <a:ext cx="338246" cy="234102"/>
            </a:xfrm>
            <a:prstGeom prst="roundRect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4680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  <a:t>15</a:t>
              </a:r>
            </a:p>
          </p:txBody>
        </p:sp>
        <p:sp>
          <p:nvSpPr>
            <p:cNvPr id="62" name="Rounded Rectangle 61">
              <a:extLst>
                <a:ext uri="{FF2B5EF4-FFF2-40B4-BE49-F238E27FC236}">
                  <a16:creationId xmlns:a16="http://schemas.microsoft.com/office/drawing/2014/main" id="{F56D61E3-7E32-A04E-97B9-EBF8C68DF041}"/>
                </a:ext>
              </a:extLst>
            </p:cNvPr>
            <p:cNvSpPr/>
            <p:nvPr/>
          </p:nvSpPr>
          <p:spPr>
            <a:xfrm>
              <a:off x="5365396" y="1108017"/>
              <a:ext cx="338246" cy="234102"/>
            </a:xfrm>
            <a:prstGeom prst="roundRect">
              <a:avLst/>
            </a:pr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4680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  <a:t>16</a:t>
              </a:r>
            </a:p>
          </p:txBody>
        </p:sp>
        <p:sp>
          <p:nvSpPr>
            <p:cNvPr id="63" name="Rounded Rectangle 62">
              <a:extLst>
                <a:ext uri="{FF2B5EF4-FFF2-40B4-BE49-F238E27FC236}">
                  <a16:creationId xmlns:a16="http://schemas.microsoft.com/office/drawing/2014/main" id="{E981D7E4-7E72-B040-9CCD-AFA8062CC50C}"/>
                </a:ext>
              </a:extLst>
            </p:cNvPr>
            <p:cNvSpPr/>
            <p:nvPr/>
          </p:nvSpPr>
          <p:spPr>
            <a:xfrm>
              <a:off x="5703643" y="1108017"/>
              <a:ext cx="338246" cy="234102"/>
            </a:xfrm>
            <a:prstGeom prst="roundRect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4680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  <a:t>17</a:t>
              </a:r>
            </a:p>
          </p:txBody>
        </p:sp>
        <p:sp>
          <p:nvSpPr>
            <p:cNvPr id="64" name="Rounded Rectangle 63">
              <a:extLst>
                <a:ext uri="{FF2B5EF4-FFF2-40B4-BE49-F238E27FC236}">
                  <a16:creationId xmlns:a16="http://schemas.microsoft.com/office/drawing/2014/main" id="{63091869-0CF9-CE46-A6F0-0EE3913E5C30}"/>
                </a:ext>
              </a:extLst>
            </p:cNvPr>
            <p:cNvSpPr/>
            <p:nvPr/>
          </p:nvSpPr>
          <p:spPr>
            <a:xfrm>
              <a:off x="6041890" y="1108017"/>
              <a:ext cx="338246" cy="234102"/>
            </a:xfrm>
            <a:prstGeom prst="roundRect">
              <a:avLst/>
            </a:pr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4680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  <a:t>18</a:t>
              </a:r>
            </a:p>
          </p:txBody>
        </p:sp>
        <p:sp>
          <p:nvSpPr>
            <p:cNvPr id="65" name="Rounded Rectangle 64">
              <a:extLst>
                <a:ext uri="{FF2B5EF4-FFF2-40B4-BE49-F238E27FC236}">
                  <a16:creationId xmlns:a16="http://schemas.microsoft.com/office/drawing/2014/main" id="{06687278-5D0B-F74D-B23F-A6A379FFCF7C}"/>
                </a:ext>
              </a:extLst>
            </p:cNvPr>
            <p:cNvSpPr/>
            <p:nvPr/>
          </p:nvSpPr>
          <p:spPr>
            <a:xfrm>
              <a:off x="7812945" y="1108017"/>
              <a:ext cx="253746" cy="234102"/>
            </a:xfrm>
            <a:prstGeom prst="roundRect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4680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  <a:t>34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endParaRPr>
            </a:p>
          </p:txBody>
        </p:sp>
        <p:sp>
          <p:nvSpPr>
            <p:cNvPr id="66" name="Rounded Rectangle 65">
              <a:extLst>
                <a:ext uri="{FF2B5EF4-FFF2-40B4-BE49-F238E27FC236}">
                  <a16:creationId xmlns:a16="http://schemas.microsoft.com/office/drawing/2014/main" id="{AD7FCBBA-C725-E04E-A5EE-70FCBB7AD738}"/>
                </a:ext>
              </a:extLst>
            </p:cNvPr>
            <p:cNvSpPr/>
            <p:nvPr/>
          </p:nvSpPr>
          <p:spPr>
            <a:xfrm>
              <a:off x="8066691" y="1108017"/>
              <a:ext cx="253746" cy="234102"/>
            </a:xfrm>
            <a:prstGeom prst="roundRect">
              <a:avLst/>
            </a:pr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4680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  <a:t>35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endParaRPr>
            </a:p>
          </p:txBody>
        </p:sp>
        <p:sp>
          <p:nvSpPr>
            <p:cNvPr id="67" name="Rounded Rectangle 66">
              <a:extLst>
                <a:ext uri="{FF2B5EF4-FFF2-40B4-BE49-F238E27FC236}">
                  <a16:creationId xmlns:a16="http://schemas.microsoft.com/office/drawing/2014/main" id="{119480CD-202F-1D49-B346-11129078D7F8}"/>
                </a:ext>
              </a:extLst>
            </p:cNvPr>
            <p:cNvSpPr/>
            <p:nvPr/>
          </p:nvSpPr>
          <p:spPr>
            <a:xfrm>
              <a:off x="8320436" y="1108017"/>
              <a:ext cx="253746" cy="234102"/>
            </a:xfrm>
            <a:prstGeom prst="roundRect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4680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  <a:t>36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endParaRPr>
            </a:p>
          </p:txBody>
        </p:sp>
        <p:sp>
          <p:nvSpPr>
            <p:cNvPr id="68" name="Rounded Rectangle 67">
              <a:extLst>
                <a:ext uri="{FF2B5EF4-FFF2-40B4-BE49-F238E27FC236}">
                  <a16:creationId xmlns:a16="http://schemas.microsoft.com/office/drawing/2014/main" id="{AA8E9BFF-8003-4245-943D-B128C5F54EF7}"/>
                </a:ext>
              </a:extLst>
            </p:cNvPr>
            <p:cNvSpPr/>
            <p:nvPr/>
          </p:nvSpPr>
          <p:spPr>
            <a:xfrm>
              <a:off x="8574182" y="1108017"/>
              <a:ext cx="253746" cy="234102"/>
            </a:xfrm>
            <a:prstGeom prst="roundRect">
              <a:avLst/>
            </a:pr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4680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  <a:t>37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endParaRPr>
            </a:p>
          </p:txBody>
        </p:sp>
        <p:sp>
          <p:nvSpPr>
            <p:cNvPr id="69" name="Rounded Rectangle 68">
              <a:extLst>
                <a:ext uri="{FF2B5EF4-FFF2-40B4-BE49-F238E27FC236}">
                  <a16:creationId xmlns:a16="http://schemas.microsoft.com/office/drawing/2014/main" id="{8F84E6A0-0E9E-2344-B5AA-5DF1AECB9FC5}"/>
                </a:ext>
              </a:extLst>
            </p:cNvPr>
            <p:cNvSpPr/>
            <p:nvPr/>
          </p:nvSpPr>
          <p:spPr>
            <a:xfrm>
              <a:off x="8827928" y="1108017"/>
              <a:ext cx="253746" cy="234102"/>
            </a:xfrm>
            <a:prstGeom prst="roundRect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4680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  <a:t>38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endParaRPr>
            </a:p>
          </p:txBody>
        </p:sp>
        <p:sp>
          <p:nvSpPr>
            <p:cNvPr id="70" name="Rounded Rectangle 69">
              <a:extLst>
                <a:ext uri="{FF2B5EF4-FFF2-40B4-BE49-F238E27FC236}">
                  <a16:creationId xmlns:a16="http://schemas.microsoft.com/office/drawing/2014/main" id="{DF7CBD27-5ABB-A246-95A8-1C076E548986}"/>
                </a:ext>
              </a:extLst>
            </p:cNvPr>
            <p:cNvSpPr/>
            <p:nvPr/>
          </p:nvSpPr>
          <p:spPr>
            <a:xfrm>
              <a:off x="9081673" y="1108017"/>
              <a:ext cx="253746" cy="234102"/>
            </a:xfrm>
            <a:prstGeom prst="roundRect">
              <a:avLst/>
            </a:pr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4680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  <a:t>39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endParaRPr>
            </a:p>
          </p:txBody>
        </p:sp>
        <p:sp>
          <p:nvSpPr>
            <p:cNvPr id="71" name="Rounded Rectangle 70">
              <a:extLst>
                <a:ext uri="{FF2B5EF4-FFF2-40B4-BE49-F238E27FC236}">
                  <a16:creationId xmlns:a16="http://schemas.microsoft.com/office/drawing/2014/main" id="{9C7E3514-D3D6-C642-A5C2-85DC16B88830}"/>
                </a:ext>
              </a:extLst>
            </p:cNvPr>
            <p:cNvSpPr/>
            <p:nvPr/>
          </p:nvSpPr>
          <p:spPr>
            <a:xfrm>
              <a:off x="9335418" y="1108017"/>
              <a:ext cx="253746" cy="234102"/>
            </a:xfrm>
            <a:prstGeom prst="roundRect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4680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  <a:t>40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endParaRPr>
            </a:p>
          </p:txBody>
        </p:sp>
        <p:sp>
          <p:nvSpPr>
            <p:cNvPr id="72" name="Rounded Rectangle 71">
              <a:extLst>
                <a:ext uri="{FF2B5EF4-FFF2-40B4-BE49-F238E27FC236}">
                  <a16:creationId xmlns:a16="http://schemas.microsoft.com/office/drawing/2014/main" id="{8C33C777-C697-7F4F-B9E0-8FB1EFC112DF}"/>
                </a:ext>
              </a:extLst>
            </p:cNvPr>
            <p:cNvSpPr/>
            <p:nvPr/>
          </p:nvSpPr>
          <p:spPr>
            <a:xfrm>
              <a:off x="9589165" y="1108017"/>
              <a:ext cx="253746" cy="234102"/>
            </a:xfrm>
            <a:prstGeom prst="roundRect">
              <a:avLst/>
            </a:pr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4680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  <a:t>41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endParaRPr>
            </a:p>
          </p:txBody>
        </p:sp>
        <p:sp>
          <p:nvSpPr>
            <p:cNvPr id="73" name="Rounded Rectangle 72">
              <a:extLst>
                <a:ext uri="{FF2B5EF4-FFF2-40B4-BE49-F238E27FC236}">
                  <a16:creationId xmlns:a16="http://schemas.microsoft.com/office/drawing/2014/main" id="{A1A47F0F-FF21-CC42-BE33-907DAC424B2F}"/>
                </a:ext>
              </a:extLst>
            </p:cNvPr>
            <p:cNvSpPr/>
            <p:nvPr/>
          </p:nvSpPr>
          <p:spPr>
            <a:xfrm>
              <a:off x="9842911" y="1108017"/>
              <a:ext cx="253746" cy="234102"/>
            </a:xfrm>
            <a:prstGeom prst="roundRect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4680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  <a:t>42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endParaRPr>
            </a:p>
          </p:txBody>
        </p:sp>
        <p:sp>
          <p:nvSpPr>
            <p:cNvPr id="74" name="Rounded Rectangle 73">
              <a:extLst>
                <a:ext uri="{FF2B5EF4-FFF2-40B4-BE49-F238E27FC236}">
                  <a16:creationId xmlns:a16="http://schemas.microsoft.com/office/drawing/2014/main" id="{59238DAF-E689-104A-94FC-0A63047F6ABA}"/>
                </a:ext>
              </a:extLst>
            </p:cNvPr>
            <p:cNvSpPr/>
            <p:nvPr/>
          </p:nvSpPr>
          <p:spPr>
            <a:xfrm>
              <a:off x="10107139" y="1108017"/>
              <a:ext cx="253746" cy="234102"/>
            </a:xfrm>
            <a:prstGeom prst="roundRect">
              <a:avLst/>
            </a:pr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4680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  <a:t>43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endParaRPr>
            </a:p>
          </p:txBody>
        </p:sp>
        <p:sp>
          <p:nvSpPr>
            <p:cNvPr id="75" name="Rounded Rectangle 74">
              <a:extLst>
                <a:ext uri="{FF2B5EF4-FFF2-40B4-BE49-F238E27FC236}">
                  <a16:creationId xmlns:a16="http://schemas.microsoft.com/office/drawing/2014/main" id="{689E9430-926E-EA4F-8DE9-5A9B25F91322}"/>
                </a:ext>
              </a:extLst>
            </p:cNvPr>
            <p:cNvSpPr/>
            <p:nvPr/>
          </p:nvSpPr>
          <p:spPr>
            <a:xfrm>
              <a:off x="6477470" y="1108017"/>
              <a:ext cx="1238141" cy="234102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4680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  <a:t>15 years operation</a:t>
              </a:r>
            </a:p>
          </p:txBody>
        </p:sp>
        <p:sp>
          <p:nvSpPr>
            <p:cNvPr id="76" name="Rounded Rectangle 75">
              <a:extLst>
                <a:ext uri="{FF2B5EF4-FFF2-40B4-BE49-F238E27FC236}">
                  <a16:creationId xmlns:a16="http://schemas.microsoft.com/office/drawing/2014/main" id="{7FEAF987-E512-994C-A429-051D73A4AAEF}"/>
                </a:ext>
              </a:extLst>
            </p:cNvPr>
            <p:cNvSpPr/>
            <p:nvPr/>
          </p:nvSpPr>
          <p:spPr>
            <a:xfrm>
              <a:off x="285866" y="1597439"/>
              <a:ext cx="2029479" cy="702307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  <a:t>Project preparation &amp;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  <a:t>administrative processes</a:t>
              </a:r>
            </a:p>
          </p:txBody>
        </p:sp>
        <p:sp>
          <p:nvSpPr>
            <p:cNvPr id="119" name="Rounded Rectangle 118">
              <a:extLst>
                <a:ext uri="{FF2B5EF4-FFF2-40B4-BE49-F238E27FC236}">
                  <a16:creationId xmlns:a16="http://schemas.microsoft.com/office/drawing/2014/main" id="{170EC402-685B-FF40-89C1-FEF6BF583425}"/>
                </a:ext>
              </a:extLst>
            </p:cNvPr>
            <p:cNvSpPr/>
            <p:nvPr/>
          </p:nvSpPr>
          <p:spPr>
            <a:xfrm>
              <a:off x="629180" y="3092954"/>
              <a:ext cx="2312877" cy="702307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  <a:t>Geological investigations, infrastructure detailed design and tendering preparation</a:t>
              </a:r>
            </a:p>
          </p:txBody>
        </p:sp>
        <p:sp>
          <p:nvSpPr>
            <p:cNvPr id="120" name="Rounded Rectangle 119">
              <a:extLst>
                <a:ext uri="{FF2B5EF4-FFF2-40B4-BE49-F238E27FC236}">
                  <a16:creationId xmlns:a16="http://schemas.microsoft.com/office/drawing/2014/main" id="{94AAAEA5-D826-744D-89D8-4F109F4459CD}"/>
                </a:ext>
              </a:extLst>
            </p:cNvPr>
            <p:cNvSpPr/>
            <p:nvPr/>
          </p:nvSpPr>
          <p:spPr>
            <a:xfrm>
              <a:off x="2997670" y="3092954"/>
              <a:ext cx="2705973" cy="702307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  <a:t>Tunnel, site and technical infrastructure construction</a:t>
              </a:r>
            </a:p>
          </p:txBody>
        </p:sp>
        <p:sp>
          <p:nvSpPr>
            <p:cNvPr id="121" name="Rounded Rectangle 120">
              <a:extLst>
                <a:ext uri="{FF2B5EF4-FFF2-40B4-BE49-F238E27FC236}">
                  <a16:creationId xmlns:a16="http://schemas.microsoft.com/office/drawing/2014/main" id="{78DD8C9E-BC6F-634A-ADC0-EC0E38F45DBD}"/>
                </a:ext>
              </a:extLst>
            </p:cNvPr>
            <p:cNvSpPr/>
            <p:nvPr/>
          </p:nvSpPr>
          <p:spPr>
            <a:xfrm>
              <a:off x="285866" y="3869930"/>
              <a:ext cx="3345957" cy="702307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  <a:t>FCC-ee accelerator R&amp;D and 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  <a:t>technical design</a:t>
              </a:r>
            </a:p>
          </p:txBody>
        </p:sp>
        <p:sp>
          <p:nvSpPr>
            <p:cNvPr id="122" name="Rounded Rectangle 121">
              <a:extLst>
                <a:ext uri="{FF2B5EF4-FFF2-40B4-BE49-F238E27FC236}">
                  <a16:creationId xmlns:a16="http://schemas.microsoft.com/office/drawing/2014/main" id="{432D4989-759A-0A47-A580-68B7C0D27F5C}"/>
                </a:ext>
              </a:extLst>
            </p:cNvPr>
            <p:cNvSpPr/>
            <p:nvPr/>
          </p:nvSpPr>
          <p:spPr>
            <a:xfrm>
              <a:off x="3674163" y="4632618"/>
              <a:ext cx="2705973" cy="702307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  <a:t>FCC-ee detector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  <a:t/>
              </a:r>
              <a:b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</a:b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  <a:t>construction, installation, commissioning</a:t>
              </a:r>
            </a:p>
          </p:txBody>
        </p:sp>
        <p:sp>
          <p:nvSpPr>
            <p:cNvPr id="123" name="Rounded Rectangle 122">
              <a:extLst>
                <a:ext uri="{FF2B5EF4-FFF2-40B4-BE49-F238E27FC236}">
                  <a16:creationId xmlns:a16="http://schemas.microsoft.com/office/drawing/2014/main" id="{91A4E665-02B3-AB4B-8411-A08100B2A442}"/>
                </a:ext>
              </a:extLst>
            </p:cNvPr>
            <p:cNvSpPr/>
            <p:nvPr/>
          </p:nvSpPr>
          <p:spPr>
            <a:xfrm>
              <a:off x="2315345" y="4632618"/>
              <a:ext cx="1316476" cy="702307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  <a:t>FCC-ee detector 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  <a:t>technical design</a:t>
              </a:r>
            </a:p>
          </p:txBody>
        </p:sp>
        <p:sp>
          <p:nvSpPr>
            <p:cNvPr id="124" name="Rounded Rectangle 123">
              <a:extLst>
                <a:ext uri="{FF2B5EF4-FFF2-40B4-BE49-F238E27FC236}">
                  <a16:creationId xmlns:a16="http://schemas.microsoft.com/office/drawing/2014/main" id="{C9B79C58-AFE5-1D4F-BC40-DC3C00F4BAFC}"/>
                </a:ext>
              </a:extLst>
            </p:cNvPr>
            <p:cNvSpPr/>
            <p:nvPr/>
          </p:nvSpPr>
          <p:spPr>
            <a:xfrm>
              <a:off x="2346331" y="1597439"/>
              <a:ext cx="676493" cy="702307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4680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  <a:t>Permis-sions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endParaRPr>
            </a:p>
          </p:txBody>
        </p:sp>
        <p:sp>
          <p:nvSpPr>
            <p:cNvPr id="125" name="Rounded Rectangle 124">
              <a:extLst>
                <a:ext uri="{FF2B5EF4-FFF2-40B4-BE49-F238E27FC236}">
                  <a16:creationId xmlns:a16="http://schemas.microsoft.com/office/drawing/2014/main" id="{63B93B28-527C-694E-A94C-E43B0A670F78}"/>
                </a:ext>
              </a:extLst>
            </p:cNvPr>
            <p:cNvSpPr/>
            <p:nvPr/>
          </p:nvSpPr>
          <p:spPr>
            <a:xfrm>
              <a:off x="285866" y="4632618"/>
              <a:ext cx="1987139" cy="702307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36000" tIns="36000" rIns="36000" bIns="360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  <a:t>Set up of international experiment collaborations, detector R&amp;D and concept development</a:t>
              </a:r>
            </a:p>
          </p:txBody>
        </p:sp>
        <p:sp>
          <p:nvSpPr>
            <p:cNvPr id="126" name="Rounded Rectangle 125">
              <a:extLst>
                <a:ext uri="{FF2B5EF4-FFF2-40B4-BE49-F238E27FC236}">
                  <a16:creationId xmlns:a16="http://schemas.microsoft.com/office/drawing/2014/main" id="{25AA9F70-A99E-5B42-A57D-DD77ED950F3C}"/>
                </a:ext>
              </a:extLst>
            </p:cNvPr>
            <p:cNvSpPr/>
            <p:nvPr/>
          </p:nvSpPr>
          <p:spPr>
            <a:xfrm>
              <a:off x="3674163" y="3869930"/>
              <a:ext cx="2705973" cy="702307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  <a:t>FCC-ee accelerator 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  <a:t>construction, installation, commissioning</a:t>
              </a:r>
            </a:p>
          </p:txBody>
        </p:sp>
        <p:sp>
          <p:nvSpPr>
            <p:cNvPr id="127" name="Rounded Rectangle 126">
              <a:extLst>
                <a:ext uri="{FF2B5EF4-FFF2-40B4-BE49-F238E27FC236}">
                  <a16:creationId xmlns:a16="http://schemas.microsoft.com/office/drawing/2014/main" id="{66314480-8DBD-9D43-B456-6A0F56DC179B}"/>
                </a:ext>
              </a:extLst>
            </p:cNvPr>
            <p:cNvSpPr/>
            <p:nvPr/>
          </p:nvSpPr>
          <p:spPr>
            <a:xfrm>
              <a:off x="290897" y="2345197"/>
              <a:ext cx="959702" cy="702307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4680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  <a:t>Funding strategy</a:t>
              </a:r>
            </a:p>
          </p:txBody>
        </p:sp>
        <p:sp>
          <p:nvSpPr>
            <p:cNvPr id="128" name="Rounded Rectangle 127">
              <a:extLst>
                <a:ext uri="{FF2B5EF4-FFF2-40B4-BE49-F238E27FC236}">
                  <a16:creationId xmlns:a16="http://schemas.microsoft.com/office/drawing/2014/main" id="{4F8F26AB-B354-474F-BA98-3EA6E8DE4B99}"/>
                </a:ext>
              </a:extLst>
            </p:cNvPr>
            <p:cNvSpPr/>
            <p:nvPr/>
          </p:nvSpPr>
          <p:spPr>
            <a:xfrm>
              <a:off x="1306436" y="2345197"/>
              <a:ext cx="1008909" cy="702307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4680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  <a:t>Funding and</a:t>
              </a:r>
              <a:b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</a:b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  <a:t>in-kind contribution agreements</a:t>
              </a:r>
            </a:p>
          </p:txBody>
        </p:sp>
        <p:sp>
          <p:nvSpPr>
            <p:cNvPr id="129" name="Rounded Rectangle 128">
              <a:extLst>
                <a:ext uri="{FF2B5EF4-FFF2-40B4-BE49-F238E27FC236}">
                  <a16:creationId xmlns:a16="http://schemas.microsoft.com/office/drawing/2014/main" id="{22A9BEF8-2B54-B245-B4F9-F78551FF1CE1}"/>
                </a:ext>
              </a:extLst>
            </p:cNvPr>
            <p:cNvSpPr/>
            <p:nvPr/>
          </p:nvSpPr>
          <p:spPr>
            <a:xfrm>
              <a:off x="8066693" y="4632618"/>
              <a:ext cx="2294192" cy="702307"/>
            </a:xfrm>
            <a:prstGeom prst="roundRect">
              <a:avLst/>
            </a:prstGeom>
            <a:solidFill>
              <a:srgbClr val="99FF99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  <a:t>FCC-</a:t>
              </a:r>
              <a:r>
                <a:rPr kumimoji="0" lang="en-US" sz="12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  <a:t>hh</a:t>
              </a:r>
              <a:r>
                <a:rPr kumimoji="0" lang="en-US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  <a:t> detector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  <a:t/>
              </a:r>
              <a:b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</a:b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  <a:t>construction, installation, commissioning</a:t>
              </a:r>
            </a:p>
          </p:txBody>
        </p:sp>
        <p:sp>
          <p:nvSpPr>
            <p:cNvPr id="130" name="Rounded Rectangle 129">
              <a:extLst>
                <a:ext uri="{FF2B5EF4-FFF2-40B4-BE49-F238E27FC236}">
                  <a16:creationId xmlns:a16="http://schemas.microsoft.com/office/drawing/2014/main" id="{49120DB8-0B05-9B41-AB4C-3D6F3A21CDDE}"/>
                </a:ext>
              </a:extLst>
            </p:cNvPr>
            <p:cNvSpPr/>
            <p:nvPr/>
          </p:nvSpPr>
          <p:spPr>
            <a:xfrm>
              <a:off x="6477473" y="4624428"/>
              <a:ext cx="1492032" cy="702307"/>
            </a:xfrm>
            <a:prstGeom prst="roundRect">
              <a:avLst/>
            </a:prstGeom>
            <a:solidFill>
              <a:srgbClr val="99FF99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  <a:t>FCC-</a:t>
              </a:r>
              <a:r>
                <a:rPr kumimoji="0" lang="en-US" sz="12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  <a:t>hh</a:t>
              </a:r>
              <a:r>
                <a:rPr kumimoji="0" lang="en-US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  <a:t> detector 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  <a:t>R&amp;D,</a:t>
              </a:r>
              <a:b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</a:b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  <a:t>technical design</a:t>
              </a:r>
            </a:p>
          </p:txBody>
        </p:sp>
        <p:sp>
          <p:nvSpPr>
            <p:cNvPr id="131" name="Rounded Rectangle 130">
              <a:extLst>
                <a:ext uri="{FF2B5EF4-FFF2-40B4-BE49-F238E27FC236}">
                  <a16:creationId xmlns:a16="http://schemas.microsoft.com/office/drawing/2014/main" id="{92A51427-ACC3-0945-A438-6F741746D8AA}"/>
                </a:ext>
              </a:extLst>
            </p:cNvPr>
            <p:cNvSpPr/>
            <p:nvPr/>
          </p:nvSpPr>
          <p:spPr>
            <a:xfrm>
              <a:off x="6477470" y="1610593"/>
              <a:ext cx="462961" cy="702307"/>
            </a:xfrm>
            <a:prstGeom prst="roundRect">
              <a:avLst/>
            </a:pr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4680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  <a:t>Update</a:t>
              </a:r>
              <a:b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</a:br>
              <a:r>
                <a:rPr kumimoji="0" lang="en-US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  <a:t>Permissions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endParaRPr>
            </a:p>
          </p:txBody>
        </p:sp>
        <p:sp>
          <p:nvSpPr>
            <p:cNvPr id="132" name="Rounded Rectangle 131">
              <a:extLst>
                <a:ext uri="{FF2B5EF4-FFF2-40B4-BE49-F238E27FC236}">
                  <a16:creationId xmlns:a16="http://schemas.microsoft.com/office/drawing/2014/main" id="{2D0959B1-FFB2-F447-8E82-48E5716BEE6E}"/>
                </a:ext>
              </a:extLst>
            </p:cNvPr>
            <p:cNvSpPr/>
            <p:nvPr/>
          </p:nvSpPr>
          <p:spPr>
            <a:xfrm>
              <a:off x="8066691" y="3869930"/>
              <a:ext cx="2294193" cy="702307"/>
            </a:xfrm>
            <a:prstGeom prst="roundRect">
              <a:avLst/>
            </a:prstGeom>
            <a:solidFill>
              <a:srgbClr val="99FF99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  <a:t>FCC-</a:t>
              </a:r>
              <a:r>
                <a:rPr kumimoji="0" lang="en-US" sz="12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  <a:t>hh</a:t>
              </a:r>
              <a:r>
                <a:rPr kumimoji="0" lang="en-US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  <a:t> accelerator 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  <a:t>construction, installation, commissioning</a:t>
              </a:r>
            </a:p>
          </p:txBody>
        </p:sp>
        <p:sp>
          <p:nvSpPr>
            <p:cNvPr id="135" name="Rounded Rectangle 134">
              <a:extLst>
                <a:ext uri="{FF2B5EF4-FFF2-40B4-BE49-F238E27FC236}">
                  <a16:creationId xmlns:a16="http://schemas.microsoft.com/office/drawing/2014/main" id="{8E3B73F8-4C2D-294B-A8D5-F6C65B4DA4B2}"/>
                </a:ext>
              </a:extLst>
            </p:cNvPr>
            <p:cNvSpPr/>
            <p:nvPr/>
          </p:nvSpPr>
          <p:spPr>
            <a:xfrm>
              <a:off x="7810758" y="3092954"/>
              <a:ext cx="1524660" cy="702307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  <a:t>FCC-ee </a:t>
              </a:r>
              <a:r>
                <a:rPr kumimoji="0" lang="en-US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  <a:t>dismantling, CE &amp; infrastructure adaptations FCC-</a:t>
              </a:r>
              <a:r>
                <a:rPr kumimoji="0" lang="en-US" sz="12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  <a:t>hh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endParaRPr>
            </a:p>
          </p:txBody>
        </p:sp>
        <p:sp>
          <p:nvSpPr>
            <p:cNvPr id="136" name="Rounded Rectangle 135">
              <a:extLst>
                <a:ext uri="{FF2B5EF4-FFF2-40B4-BE49-F238E27FC236}">
                  <a16:creationId xmlns:a16="http://schemas.microsoft.com/office/drawing/2014/main" id="{A24383AD-C913-DC42-9CCE-8188950936C8}"/>
                </a:ext>
              </a:extLst>
            </p:cNvPr>
            <p:cNvSpPr/>
            <p:nvPr/>
          </p:nvSpPr>
          <p:spPr>
            <a:xfrm>
              <a:off x="6861811" y="2345197"/>
              <a:ext cx="853800" cy="702307"/>
            </a:xfrm>
            <a:prstGeom prst="roundRect">
              <a:avLst/>
            </a:pr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4680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  <a:t>Funding and</a:t>
              </a:r>
              <a:b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</a:b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  <a:t>in-kind contribution agreements</a:t>
              </a:r>
            </a:p>
          </p:txBody>
        </p:sp>
        <p:sp>
          <p:nvSpPr>
            <p:cNvPr id="137" name="Rounded Rectangle 136">
              <a:extLst>
                <a:ext uri="{FF2B5EF4-FFF2-40B4-BE49-F238E27FC236}">
                  <a16:creationId xmlns:a16="http://schemas.microsoft.com/office/drawing/2014/main" id="{726A91C3-33AC-5940-815E-40F30AF5C75F}"/>
                </a:ext>
              </a:extLst>
            </p:cNvPr>
            <p:cNvSpPr/>
            <p:nvPr/>
          </p:nvSpPr>
          <p:spPr>
            <a:xfrm>
              <a:off x="10401445" y="1108017"/>
              <a:ext cx="1301937" cy="234102"/>
            </a:xfrm>
            <a:prstGeom prst="roundRect">
              <a:avLst/>
            </a:prstGeom>
            <a:solidFill>
              <a:srgbClr val="99FF99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4680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  <a:t>~ 25 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  <a:t>years operation</a:t>
              </a:r>
            </a:p>
          </p:txBody>
        </p:sp>
        <p:sp>
          <p:nvSpPr>
            <p:cNvPr id="138" name="Rounded Rectangle 137">
              <a:extLst>
                <a:ext uri="{FF2B5EF4-FFF2-40B4-BE49-F238E27FC236}">
                  <a16:creationId xmlns:a16="http://schemas.microsoft.com/office/drawing/2014/main" id="{75088ADD-8768-8843-A259-F270E74ED74E}"/>
                </a:ext>
              </a:extLst>
            </p:cNvPr>
            <p:cNvSpPr/>
            <p:nvPr/>
          </p:nvSpPr>
          <p:spPr>
            <a:xfrm>
              <a:off x="6477470" y="3861048"/>
              <a:ext cx="1492035" cy="702307"/>
            </a:xfrm>
            <a:prstGeom prst="roundRect">
              <a:avLst/>
            </a:prstGeom>
            <a:solidFill>
              <a:srgbClr val="99FF99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  <a:t>FCC-</a:t>
              </a:r>
              <a:r>
                <a:rPr kumimoji="0" 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  <a:t>hh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  <a:t> accelerator </a:t>
              </a:r>
              <a:r>
                <a:rPr kumimoji="0" lang="en-US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  <a:t>R&amp;D and technical design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endParaRPr>
            </a:p>
          </p:txBody>
        </p:sp>
        <p:grpSp>
          <p:nvGrpSpPr>
            <p:cNvPr id="2" name="Group 1"/>
            <p:cNvGrpSpPr/>
            <p:nvPr/>
          </p:nvGrpSpPr>
          <p:grpSpPr>
            <a:xfrm>
              <a:off x="297858" y="5407722"/>
              <a:ext cx="9557045" cy="712217"/>
              <a:chOff x="285866" y="3840809"/>
              <a:chExt cx="9557045" cy="712217"/>
            </a:xfrm>
          </p:grpSpPr>
          <p:sp>
            <p:nvSpPr>
              <p:cNvPr id="133" name="Rounded Rectangle 132">
                <a:extLst>
                  <a:ext uri="{FF2B5EF4-FFF2-40B4-BE49-F238E27FC236}">
                    <a16:creationId xmlns:a16="http://schemas.microsoft.com/office/drawing/2014/main" id="{704B4551-F609-6B47-B642-263BAEF754D4}"/>
                  </a:ext>
                </a:extLst>
              </p:cNvPr>
              <p:cNvSpPr/>
              <p:nvPr/>
            </p:nvSpPr>
            <p:spPr>
              <a:xfrm>
                <a:off x="6477469" y="3847850"/>
                <a:ext cx="1746245" cy="702307"/>
              </a:xfrm>
              <a:prstGeom prst="roundRect">
                <a:avLst/>
              </a:prstGeom>
              <a:solidFill>
                <a:srgbClr val="99FF99"/>
              </a:solidFill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C377B"/>
                    </a:solidFill>
                    <a:effectLst/>
                    <a:uLnTx/>
                    <a:uFillTx/>
                    <a:latin typeface="Arial Narrow" panose="020B0604020202020204" pitchFamily="34" charset="0"/>
                    <a:ea typeface="+mn-ea"/>
                    <a:cs typeface="Arial Narrow" panose="020B0604020202020204" pitchFamily="34" charset="0"/>
                  </a:rPr>
                  <a:t>SC </a:t>
                </a: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C377B"/>
                    </a:solidFill>
                    <a:effectLst/>
                    <a:uLnTx/>
                    <a:uFillTx/>
                    <a:latin typeface="Arial Narrow" panose="020B0604020202020204" pitchFamily="34" charset="0"/>
                    <a:ea typeface="+mn-ea"/>
                    <a:cs typeface="Arial Narrow" panose="020B0604020202020204" pitchFamily="34" charset="0"/>
                  </a:rPr>
                  <a:t>wire and 16 T magnet R&amp;D, model magnets, prototypes, </a:t>
                </a:r>
                <a:r>
                  <a:rPr kumimoji="0" lang="en-US" sz="1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C377B"/>
                    </a:solidFill>
                    <a:effectLst/>
                    <a:uLnTx/>
                    <a:uFillTx/>
                    <a:latin typeface="Arial Narrow" panose="020B0604020202020204" pitchFamily="34" charset="0"/>
                    <a:ea typeface="+mn-ea"/>
                    <a:cs typeface="Arial Narrow" panose="020B0604020202020204" pitchFamily="34" charset="0"/>
                  </a:rPr>
                  <a:t>preseries</a:t>
                </a: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endParaRPr>
              </a:p>
            </p:txBody>
          </p:sp>
          <p:sp>
            <p:nvSpPr>
              <p:cNvPr id="134" name="Rounded Rectangle 133">
                <a:extLst>
                  <a:ext uri="{FF2B5EF4-FFF2-40B4-BE49-F238E27FC236}">
                    <a16:creationId xmlns:a16="http://schemas.microsoft.com/office/drawing/2014/main" id="{21CA6488-5BAE-4F43-86D6-02E79C1137D1}"/>
                  </a:ext>
                </a:extLst>
              </p:cNvPr>
              <p:cNvSpPr/>
              <p:nvPr/>
            </p:nvSpPr>
            <p:spPr>
              <a:xfrm>
                <a:off x="8271481" y="3850719"/>
                <a:ext cx="1571430" cy="702307"/>
              </a:xfrm>
              <a:prstGeom prst="roundRect">
                <a:avLst/>
              </a:prstGeom>
              <a:solidFill>
                <a:srgbClr val="99FF99"/>
              </a:solidFill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C377B"/>
                    </a:solidFill>
                    <a:effectLst/>
                    <a:uLnTx/>
                    <a:uFillTx/>
                    <a:latin typeface="Arial Narrow" panose="020B0604020202020204" pitchFamily="34" charset="0"/>
                    <a:ea typeface="+mn-ea"/>
                    <a:cs typeface="Arial Narrow" panose="020B0604020202020204" pitchFamily="34" charset="0"/>
                  </a:rPr>
                  <a:t>16 T dipole magnet</a:t>
                </a:r>
                <a:b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C377B"/>
                    </a:solidFill>
                    <a:effectLst/>
                    <a:uLnTx/>
                    <a:uFillTx/>
                    <a:latin typeface="Arial Narrow" panose="020B0604020202020204" pitchFamily="34" charset="0"/>
                    <a:ea typeface="+mn-ea"/>
                    <a:cs typeface="Arial Narrow" panose="020B0604020202020204" pitchFamily="34" charset="0"/>
                  </a:rPr>
                </a:b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C377B"/>
                    </a:solidFill>
                    <a:effectLst/>
                    <a:uLnTx/>
                    <a:uFillTx/>
                    <a:latin typeface="Arial Narrow" panose="020B0604020202020204" pitchFamily="34" charset="0"/>
                    <a:ea typeface="+mn-ea"/>
                    <a:cs typeface="Arial Narrow" panose="020B0604020202020204" pitchFamily="34" charset="0"/>
                  </a:rPr>
                  <a:t>series production</a:t>
                </a:r>
              </a:p>
            </p:txBody>
          </p:sp>
          <p:sp>
            <p:nvSpPr>
              <p:cNvPr id="139" name="Rounded Rectangle 138">
                <a:extLst>
                  <a:ext uri="{FF2B5EF4-FFF2-40B4-BE49-F238E27FC236}">
                    <a16:creationId xmlns:a16="http://schemas.microsoft.com/office/drawing/2014/main" id="{A9E0F5AE-28BF-8B4D-B36B-1D4590CBC065}"/>
                  </a:ext>
                </a:extLst>
              </p:cNvPr>
              <p:cNvSpPr/>
              <p:nvPr/>
            </p:nvSpPr>
            <p:spPr>
              <a:xfrm>
                <a:off x="285866" y="3840809"/>
                <a:ext cx="6094270" cy="702307"/>
              </a:xfrm>
              <a:prstGeom prst="roundRect">
                <a:avLst/>
              </a:prstGeom>
              <a:solidFill>
                <a:srgbClr val="99FF9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C377B"/>
                    </a:solidFill>
                    <a:effectLst/>
                    <a:uLnTx/>
                    <a:uFillTx/>
                    <a:latin typeface="Arial Narrow" panose="020B0604020202020204" pitchFamily="34" charset="0"/>
                    <a:ea typeface="+mn-ea"/>
                    <a:cs typeface="Arial Narrow" panose="020B0604020202020204" pitchFamily="34" charset="0"/>
                  </a:rPr>
                  <a:t>Superconducting wire and magnet R&amp;D</a:t>
                </a: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endParaRPr>
              </a:p>
            </p:txBody>
          </p:sp>
        </p:grpSp>
        <p:sp>
          <p:nvSpPr>
            <p:cNvPr id="140" name="Rounded Rectangle 139">
              <a:extLst>
                <a:ext uri="{FF2B5EF4-FFF2-40B4-BE49-F238E27FC236}">
                  <a16:creationId xmlns:a16="http://schemas.microsoft.com/office/drawing/2014/main" id="{975AAB7B-7E20-BA4A-87C4-4409BA621901}"/>
                </a:ext>
              </a:extLst>
            </p:cNvPr>
            <p:cNvSpPr/>
            <p:nvPr/>
          </p:nvSpPr>
          <p:spPr>
            <a:xfrm>
              <a:off x="11746910" y="1108017"/>
              <a:ext cx="253746" cy="234102"/>
            </a:xfrm>
            <a:prstGeom prst="roundRect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4680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  <a:t>70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61095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29821" y="1428765"/>
            <a:ext cx="11532358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/>
              <a:t>2019 – 2020</a:t>
            </a:r>
            <a:r>
              <a:rPr lang="en-US" sz="2800" b="1" dirty="0"/>
              <a:t>:</a:t>
            </a:r>
          </a:p>
          <a:p>
            <a:endParaRPr lang="en-GB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Layout </a:t>
            </a:r>
            <a:r>
              <a:rPr lang="en-GB" sz="2400" b="1" dirty="0"/>
              <a:t>optimisation</a:t>
            </a:r>
            <a:r>
              <a:rPr lang="en-GB" sz="2400" dirty="0"/>
              <a:t> and work on </a:t>
            </a:r>
            <a:r>
              <a:rPr lang="en-GB" sz="2400" b="1" dirty="0"/>
              <a:t>implementation with host states.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Near-term focus on </a:t>
            </a:r>
            <a:r>
              <a:rPr lang="en-GB" sz="2400" b="1" dirty="0"/>
              <a:t>FCC-ee as potential first step </a:t>
            </a:r>
            <a:r>
              <a:rPr lang="en-GB" sz="2400" dirty="0"/>
              <a:t>(awaiting strategy recommendation).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1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Preparation of </a:t>
            </a:r>
            <a:r>
              <a:rPr lang="en-GB" sz="2400" b="1" dirty="0"/>
              <a:t>EU H2020 DS project </a:t>
            </a:r>
            <a:r>
              <a:rPr lang="en-GB" sz="2400" dirty="0"/>
              <a:t>(INFRADEV call November 2019), </a:t>
            </a:r>
            <a:r>
              <a:rPr lang="en-GB" sz="2400" dirty="0" smtClean="0"/>
              <a:t>focused </a:t>
            </a:r>
            <a:r>
              <a:rPr lang="en-GB" sz="2400" dirty="0"/>
              <a:t>on infrastructure implementation</a:t>
            </a:r>
            <a:r>
              <a:rPr lang="en-GB" sz="2400" dirty="0" smtClean="0"/>
              <a:t>. Proposal submitted to Brussels last week.</a:t>
            </a:r>
            <a:endParaRPr lang="en-GB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b="1" dirty="0"/>
          </a:p>
          <a:p>
            <a:r>
              <a:rPr lang="en-GB" sz="2800" b="1" dirty="0"/>
              <a:t>2020/21 – 2025/26: project preparation phase </a:t>
            </a:r>
            <a:r>
              <a:rPr lang="en-GB" sz="2400" dirty="0"/>
              <a:t>(if supported by EPPSU and CERN Council)</a:t>
            </a:r>
            <a:endParaRPr lang="en-US" sz="2000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0"/>
            <a:ext cx="12192000" cy="1008112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5400" kern="0" dirty="0">
                <a:latin typeface="Arial"/>
              </a:rPr>
              <a:t>  </a:t>
            </a:r>
            <a:r>
              <a:rPr lang="en-US" sz="5400" kern="0" dirty="0" smtClean="0">
                <a:latin typeface="Arial"/>
              </a:rPr>
              <a:t>FCC </a:t>
            </a:r>
            <a:r>
              <a:rPr lang="en-US" sz="5400" kern="0" dirty="0">
                <a:latin typeface="Arial"/>
              </a:rPr>
              <a:t>- Next steps</a:t>
            </a:r>
          </a:p>
        </p:txBody>
      </p:sp>
      <p:pic>
        <p:nvPicPr>
          <p:cNvPr id="6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657" y="78775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57862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326650" y="2468479"/>
            <a:ext cx="5745484" cy="1015663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none">
            <a:spAutoFit/>
          </a:bodyPr>
          <a:lstStyle/>
          <a:p>
            <a:r>
              <a:rPr lang="zh-CN" altLang="en-US" sz="6000" dirty="0">
                <a:solidFill>
                  <a:schemeClr val="bg1"/>
                </a:solidFill>
              </a:rPr>
              <a:t>众人拾柴火焰高 </a:t>
            </a:r>
            <a:endParaRPr lang="en-GB" sz="6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1939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4100A-E962-4EDC-8177-67B64A99A009}" type="slidenum">
              <a:rPr lang="en-GB" smtClean="0"/>
              <a:t>4</a:t>
            </a:fld>
            <a:endParaRPr lang="en-GB"/>
          </a:p>
        </p:txBody>
      </p:sp>
      <p:sp>
        <p:nvSpPr>
          <p:cNvPr id="4" name="TextBox 3"/>
          <p:cNvSpPr txBox="1"/>
          <p:nvPr/>
        </p:nvSpPr>
        <p:spPr>
          <a:xfrm>
            <a:off x="0" y="-26142"/>
            <a:ext cx="124338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historical </a:t>
            </a:r>
            <a:r>
              <a:rPr kumimoji="0" lang="en-GB" sz="40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path towards </a:t>
            </a:r>
            <a:r>
              <a:rPr lang="en-GB" sz="4000" i="1" kern="0" dirty="0" err="1" smtClean="0">
                <a:solidFill>
                  <a:prstClr val="black"/>
                </a:solidFill>
                <a:latin typeface="Calibri" panose="020F0502020204030204"/>
              </a:rPr>
              <a:t>e</a:t>
            </a:r>
            <a:r>
              <a:rPr lang="en-GB" sz="4000" i="1" kern="0" baseline="30000" dirty="0" err="1" smtClean="0">
                <a:solidFill>
                  <a:prstClr val="black"/>
                </a:solidFill>
                <a:latin typeface="Calibri" panose="020F0502020204030204"/>
              </a:rPr>
              <a:t>+</a:t>
            </a:r>
            <a:r>
              <a:rPr lang="en-GB" sz="4000" i="1" kern="0" dirty="0" err="1" smtClean="0">
                <a:solidFill>
                  <a:prstClr val="black"/>
                </a:solidFill>
                <a:latin typeface="Calibri" panose="020F0502020204030204"/>
              </a:rPr>
              <a:t>e</a:t>
            </a:r>
            <a:r>
              <a:rPr lang="en-GB" sz="4000" i="1" kern="0" baseline="30000" dirty="0" smtClean="0">
                <a:solidFill>
                  <a:prstClr val="black"/>
                </a:solidFill>
                <a:latin typeface="Calibri" panose="020F0502020204030204"/>
              </a:rPr>
              <a:t>-</a:t>
            </a:r>
            <a:r>
              <a:rPr lang="en-GB" sz="4000" i="1" kern="0" dirty="0" smtClean="0">
                <a:solidFill>
                  <a:prstClr val="black"/>
                </a:solidFill>
                <a:latin typeface="Calibri" panose="020F0502020204030204"/>
              </a:rPr>
              <a:t> Higgs &amp; electroweak factory</a:t>
            </a:r>
            <a:r>
              <a:rPr kumimoji="0" lang="en-GB" sz="4000" b="0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…</a:t>
            </a:r>
            <a:endParaRPr kumimoji="0" lang="en-GB" sz="4000" b="0" i="1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1497" y="681744"/>
            <a:ext cx="9900744" cy="7879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LEP2 was looking for the Higgs at beam energies up to 104.5 GeV, but </a:t>
            </a:r>
            <a:r>
              <a:rPr lang="en-US" sz="2000" dirty="0" smtClean="0"/>
              <a:t>unsuccessfully so;</a:t>
            </a:r>
            <a:r>
              <a:rPr lang="en-US" sz="2000" b="1" dirty="0" smtClean="0">
                <a:solidFill>
                  <a:srgbClr val="FF0000"/>
                </a:solidFill>
              </a:rPr>
              <a:t> LEP was shut down in late 2000 </a:t>
            </a:r>
          </a:p>
          <a:p>
            <a:r>
              <a:rPr lang="en-US" sz="1400" dirty="0" smtClean="0"/>
              <a:t>  </a:t>
            </a:r>
            <a:endParaRPr lang="en-US" sz="1400" dirty="0"/>
          </a:p>
          <a:p>
            <a:r>
              <a:rPr lang="en-US" sz="2400" b="1" dirty="0" smtClean="0">
                <a:solidFill>
                  <a:srgbClr val="0000CC"/>
                </a:solidFill>
              </a:rPr>
              <a:t>11 years later, in early December 2011, I got a phone call from Alain </a:t>
            </a:r>
            <a:r>
              <a:rPr lang="en-US" sz="2400" b="1" dirty="0" err="1" smtClean="0">
                <a:solidFill>
                  <a:srgbClr val="0000CC"/>
                </a:solidFill>
              </a:rPr>
              <a:t>Blondel</a:t>
            </a:r>
            <a:r>
              <a:rPr lang="en-US" sz="2400" b="1" dirty="0" smtClean="0">
                <a:solidFill>
                  <a:srgbClr val="0000CC"/>
                </a:solidFill>
              </a:rPr>
              <a:t> </a:t>
            </a:r>
            <a:r>
              <a:rPr lang="en-US" sz="2400" dirty="0" smtClean="0"/>
              <a:t>who asked me what luminosity we could achieve at 120x120 GeV with a new </a:t>
            </a:r>
            <a:r>
              <a:rPr lang="en-US" sz="2400" dirty="0" err="1" smtClean="0"/>
              <a:t>e</a:t>
            </a:r>
            <a:r>
              <a:rPr lang="en-US" sz="2400" baseline="30000" dirty="0" err="1" smtClean="0"/>
              <a:t>+</a:t>
            </a:r>
            <a:r>
              <a:rPr lang="en-US" sz="2400" dirty="0" err="1" smtClean="0"/>
              <a:t>e</a:t>
            </a:r>
            <a:r>
              <a:rPr lang="en-US" sz="2400" baseline="30000" dirty="0" smtClean="0"/>
              <a:t>- </a:t>
            </a:r>
            <a:r>
              <a:rPr lang="en-US" sz="2400" dirty="0" smtClean="0"/>
              <a:t>collider in the LEP tunnel; he requested much more than at LEP</a:t>
            </a:r>
          </a:p>
          <a:p>
            <a:r>
              <a:rPr lang="en-US" sz="1400" dirty="0" smtClean="0"/>
              <a:t>  </a:t>
            </a:r>
            <a:endParaRPr lang="en-US" sz="1400" dirty="0" smtClean="0"/>
          </a:p>
          <a:p>
            <a:r>
              <a:rPr lang="en-US" sz="2400" dirty="0" smtClean="0"/>
              <a:t>I considered this question at the flight gate in London Heathrow, on 7 Dec.’11 and swiftly put together a parameter set meeting Alain’s request </a:t>
            </a:r>
            <a:r>
              <a:rPr lang="en-US" sz="2400" dirty="0" smtClean="0">
                <a:solidFill>
                  <a:srgbClr val="0000CC"/>
                </a:solidFill>
              </a:rPr>
              <a:t>– </a:t>
            </a:r>
            <a:r>
              <a:rPr lang="en-US" sz="2400" b="1" dirty="0" smtClean="0">
                <a:solidFill>
                  <a:srgbClr val="0000CC"/>
                </a:solidFill>
              </a:rPr>
              <a:t>factor 100 more luminosity than LEP easily achieved ! </a:t>
            </a:r>
            <a:endParaRPr lang="en-US" sz="2400" b="1" dirty="0" smtClean="0">
              <a:solidFill>
                <a:srgbClr val="00B050"/>
              </a:solidFill>
            </a:endParaRPr>
          </a:p>
          <a:p>
            <a:r>
              <a:rPr lang="en-US" sz="2400" b="1" dirty="0" smtClean="0">
                <a:solidFill>
                  <a:srgbClr val="00B050"/>
                </a:solidFill>
              </a:rPr>
              <a:t>lower </a:t>
            </a:r>
            <a:r>
              <a:rPr lang="en-US" sz="2400" b="1" dirty="0" smtClean="0">
                <a:solidFill>
                  <a:srgbClr val="00B050"/>
                </a:solidFill>
                <a:latin typeface="Symbol" panose="05050102010706020507" pitchFamily="18" charset="2"/>
              </a:rPr>
              <a:t>b</a:t>
            </a:r>
            <a:r>
              <a:rPr lang="en-US" sz="2400" b="1" dirty="0" smtClean="0">
                <a:solidFill>
                  <a:srgbClr val="00B050"/>
                </a:solidFill>
              </a:rPr>
              <a:t>*, </a:t>
            </a:r>
            <a:r>
              <a:rPr lang="en-US" sz="2400" b="1" dirty="0" smtClean="0">
                <a:solidFill>
                  <a:srgbClr val="00B050"/>
                </a:solidFill>
              </a:rPr>
              <a:t>top-up </a:t>
            </a:r>
          </a:p>
          <a:p>
            <a:r>
              <a:rPr lang="en-US" sz="2400" b="1" dirty="0" smtClean="0">
                <a:solidFill>
                  <a:srgbClr val="00B050"/>
                </a:solidFill>
              </a:rPr>
              <a:t>(Alain!),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smtClean="0">
                <a:solidFill>
                  <a:srgbClr val="00B050"/>
                </a:solidFill>
              </a:rPr>
              <a:t>50 </a:t>
            </a:r>
            <a:r>
              <a:rPr lang="en-US" sz="2400" b="1" dirty="0" smtClean="0">
                <a:solidFill>
                  <a:srgbClr val="00B050"/>
                </a:solidFill>
              </a:rPr>
              <a:t>MW </a:t>
            </a:r>
            <a:endParaRPr lang="en-US" sz="2400" b="1" dirty="0" smtClean="0">
              <a:solidFill>
                <a:srgbClr val="00B050"/>
              </a:solidFill>
            </a:endParaRPr>
          </a:p>
          <a:p>
            <a:r>
              <a:rPr lang="en-US" sz="2400" b="1" dirty="0" smtClean="0">
                <a:solidFill>
                  <a:srgbClr val="00B050"/>
                </a:solidFill>
              </a:rPr>
              <a:t>SR</a:t>
            </a:r>
            <a:r>
              <a:rPr lang="en-US" sz="2400" b="1" dirty="0" smtClean="0">
                <a:solidFill>
                  <a:srgbClr val="00B050"/>
                </a:solidFill>
              </a:rPr>
              <a:t>/ beam,…</a:t>
            </a:r>
          </a:p>
          <a:p>
            <a:r>
              <a:rPr lang="en-US" sz="2400" b="1" dirty="0" smtClean="0">
                <a:solidFill>
                  <a:srgbClr val="00B050"/>
                </a:solidFill>
              </a:rPr>
              <a:t>→ “LEP3</a:t>
            </a:r>
            <a:r>
              <a:rPr lang="en-US" sz="2400" b="1" dirty="0" smtClean="0">
                <a:solidFill>
                  <a:srgbClr val="00B050"/>
                </a:solidFill>
              </a:rPr>
              <a:t>”</a:t>
            </a:r>
          </a:p>
          <a:p>
            <a:r>
              <a:rPr lang="en-US" sz="800" b="1" dirty="0">
                <a:solidFill>
                  <a:srgbClr val="00B050"/>
                </a:solidFill>
              </a:rPr>
              <a:t> </a:t>
            </a:r>
            <a:r>
              <a:rPr lang="en-US" sz="800" b="1" dirty="0" smtClean="0">
                <a:solidFill>
                  <a:srgbClr val="00B050"/>
                </a:solidFill>
              </a:rPr>
              <a:t> </a:t>
            </a:r>
            <a:endParaRPr lang="en-US" sz="800" b="1" dirty="0" smtClean="0">
              <a:solidFill>
                <a:srgbClr val="00B050"/>
              </a:solidFill>
            </a:endParaRPr>
          </a:p>
          <a:p>
            <a:r>
              <a:rPr lang="en-US" sz="2400" dirty="0" smtClean="0"/>
              <a:t>On </a:t>
            </a:r>
            <a:r>
              <a:rPr lang="en-US" sz="2400" dirty="0" smtClean="0"/>
              <a:t>12 December </a:t>
            </a:r>
          </a:p>
          <a:p>
            <a:r>
              <a:rPr lang="en-US" sz="2400" dirty="0" smtClean="0"/>
              <a:t>2011 we published </a:t>
            </a:r>
          </a:p>
          <a:p>
            <a:r>
              <a:rPr lang="en-US" sz="2400" dirty="0" smtClean="0"/>
              <a:t>on </a:t>
            </a:r>
            <a:r>
              <a:rPr lang="en-US" sz="2400" dirty="0" err="1" smtClean="0"/>
              <a:t>arxiv</a:t>
            </a:r>
            <a:endParaRPr lang="en-US" sz="2400" dirty="0" smtClean="0"/>
          </a:p>
          <a:p>
            <a:endParaRPr lang="en-US" sz="2400" dirty="0" smtClean="0"/>
          </a:p>
          <a:p>
            <a:r>
              <a:rPr lang="en-US" sz="2400" dirty="0" smtClean="0"/>
              <a:t> </a:t>
            </a:r>
          </a:p>
          <a:p>
            <a:endParaRPr lang="en-US" sz="2400" dirty="0" smtClean="0"/>
          </a:p>
          <a:p>
            <a:endParaRPr lang="en-GB" sz="2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0203" y="4247798"/>
            <a:ext cx="3378923" cy="247367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787" y="4395900"/>
            <a:ext cx="4846627" cy="217747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9998495" y="4634379"/>
            <a:ext cx="188983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</a:rPr>
              <a:t>h</a:t>
            </a:r>
            <a:r>
              <a:rPr lang="en-US" sz="2400" b="1" dirty="0" smtClean="0">
                <a:solidFill>
                  <a:srgbClr val="00B050"/>
                </a:solidFill>
              </a:rPr>
              <a:t>ere we also considered a new tunnel 2xLHC (53 km) – “DLEP”</a:t>
            </a:r>
            <a:endParaRPr lang="en-GB" dirty="0">
              <a:solidFill>
                <a:srgbClr val="00B05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0138" y="1034779"/>
            <a:ext cx="1743075" cy="261937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0588823" y="3655695"/>
            <a:ext cx="1141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A.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Blondel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768730" y="3623851"/>
            <a:ext cx="399308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</a:rPr>
              <a:t>Double ring, lower emittance,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90404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4406462" y="6432550"/>
            <a:ext cx="4114800" cy="365125"/>
          </a:xfrm>
        </p:spPr>
        <p:txBody>
          <a:bodyPr/>
          <a:lstStyle/>
          <a:p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978462" y="6432550"/>
            <a:ext cx="2743200" cy="365125"/>
          </a:xfrm>
        </p:spPr>
        <p:txBody>
          <a:bodyPr/>
          <a:lstStyle/>
          <a:p>
            <a:fld id="{ECF4100A-E962-4EDC-8177-67B64A99A009}" type="slidenum">
              <a:rPr lang="en-GB" smtClean="0"/>
              <a:t>5</a:t>
            </a:fld>
            <a:endParaRPr lang="en-GB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469314" y="-182693"/>
            <a:ext cx="924774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1</a:t>
            </a:r>
            <a:r>
              <a:rPr kumimoji="0" lang="en-US" sz="4400" b="1" i="0" u="none" strike="noStrike" kern="1200" cap="none" spc="0" normalizeH="0" baseline="3000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st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EuCARD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LEP3 Day, CERN, 18 June 2012</a:t>
            </a:r>
            <a:endParaRPr kumimoji="0" lang="en-GB" sz="4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61602" y="668266"/>
            <a:ext cx="115150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physics case, beam parameters, beam dynamics (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beamstrahlung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), hardware (RF, vacuum, magnets), tunnel (80 km! → </a:t>
            </a: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</a:rPr>
              <a:t>“TLEP”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),…</a:t>
            </a:r>
            <a:endParaRPr kumimoji="0" lang="en-GB" sz="32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5228" y="1905000"/>
            <a:ext cx="3657600" cy="2743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2828" y="1905000"/>
            <a:ext cx="3657600" cy="27432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5228" y="4648200"/>
            <a:ext cx="3048000" cy="2286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3741" y="4640034"/>
            <a:ext cx="3058887" cy="229416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9723" y="4648200"/>
            <a:ext cx="3048000" cy="2286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6923" y="1905000"/>
            <a:ext cx="2590800" cy="19431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7192" y="3770230"/>
            <a:ext cx="1524000" cy="1143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6828" y="3848099"/>
            <a:ext cx="1940364" cy="145527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2302220" y="2057400"/>
                <a:ext cx="195401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1800" b="0" i="1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kumimoji="0" lang="en-US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rPr>
                  <a:t>40 participants</a:t>
                </a:r>
                <a:endParaRPr kumimoji="0" lang="en-GB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2220" y="2057400"/>
                <a:ext cx="1954015" cy="369332"/>
              </a:xfrm>
              <a:prstGeom prst="rect">
                <a:avLst/>
              </a:prstGeom>
              <a:blipFill>
                <a:blip r:embed="rId10"/>
                <a:stretch>
                  <a:fillRect t="-10000" b="-25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ectangle 14"/>
          <p:cNvSpPr/>
          <p:nvPr/>
        </p:nvSpPr>
        <p:spPr>
          <a:xfrm>
            <a:off x="1642646" y="3043313"/>
            <a:ext cx="9995721" cy="3847207"/>
          </a:xfrm>
          <a:prstGeom prst="rect">
            <a:avLst/>
          </a:prstGeom>
          <a:solidFill>
            <a:sysClr val="window" lastClr="FFFFFF">
              <a:alpha val="70000"/>
            </a:sysClr>
          </a:solidFill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</a:rPr>
              <a:t>followed by series of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</a:rPr>
              <a:t>AccNet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</a:rPr>
              <a:t> LEP3 &amp; TLEP mini-workshops:</a:t>
            </a:r>
            <a:endParaRPr kumimoji="0" lang="en-GB" sz="2800" b="0" i="0" u="none" strike="noStrike" kern="0" cap="none" spc="0" normalizeH="0" baseline="0" noProof="0" dirty="0" smtClean="0">
              <a:ln>
                <a:noFill/>
              </a:ln>
              <a:solidFill>
                <a:srgbClr val="3333FF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sng" strike="noStrike" kern="0" cap="none" spc="0" normalizeH="0" baseline="0" noProof="0" dirty="0" smtClean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hlinkClick r:id="rId11"/>
              </a:rPr>
              <a:t>1</a:t>
            </a:r>
            <a:r>
              <a:rPr kumimoji="0" lang="en-GB" sz="2800" b="0" i="0" u="sng" strike="noStrike" kern="0" cap="none" spc="0" normalizeH="0" baseline="30000" noProof="0" dirty="0" smtClean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hlinkClick r:id="rId11"/>
              </a:rPr>
              <a:t>st</a:t>
            </a:r>
            <a:r>
              <a:rPr kumimoji="0" lang="en-GB" sz="2800" b="0" i="0" u="sng" strike="noStrike" kern="0" cap="none" spc="0" normalizeH="0" baseline="0" noProof="0" dirty="0" smtClean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hlinkClick r:id="rId11"/>
              </a:rPr>
              <a:t> EuCARD LEP3 Day, 18 June 2012, CERN</a:t>
            </a:r>
            <a:endParaRPr kumimoji="0" lang="en-GB" sz="2800" b="0" i="0" u="sng" strike="noStrike" kern="0" cap="none" spc="0" normalizeH="0" baseline="0" noProof="0" dirty="0" smtClean="0">
              <a:ln>
                <a:noFill/>
              </a:ln>
              <a:solidFill>
                <a:srgbClr val="3333FF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720725" algn="l"/>
              </a:tabLst>
              <a:defRPr/>
            </a:pPr>
            <a:r>
              <a:rPr lang="en-US" sz="2000" kern="0" dirty="0" smtClean="0">
                <a:solidFill>
                  <a:srgbClr val="3333FF"/>
                </a:solidFill>
              </a:rPr>
              <a:t>	other proposals in 2012: </a:t>
            </a:r>
            <a:r>
              <a:rPr lang="en-US" sz="2000" kern="0" dirty="0" err="1" smtClean="0">
                <a:solidFill>
                  <a:srgbClr val="3333FF"/>
                </a:solidFill>
              </a:rPr>
              <a:t>SuperTRISTAN</a:t>
            </a:r>
            <a:r>
              <a:rPr lang="en-US" sz="2000" kern="0" dirty="0" smtClean="0">
                <a:solidFill>
                  <a:srgbClr val="3333FF"/>
                </a:solidFill>
              </a:rPr>
              <a:t>, “FNAL site filler”, CEPC, SLAC/LBNL </a:t>
            </a:r>
            <a:endParaRPr kumimoji="0" lang="en-GB" sz="2000" b="0" i="0" strike="noStrike" kern="0" cap="none" spc="0" normalizeH="0" baseline="0" noProof="0" dirty="0" smtClean="0">
              <a:ln>
                <a:noFill/>
              </a:ln>
              <a:solidFill>
                <a:srgbClr val="3333FF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sng" strike="noStrike" kern="0" cap="none" spc="0" normalizeH="0" baseline="0" noProof="0" dirty="0" smtClean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hlinkClick r:id="rId12"/>
              </a:rPr>
              <a:t>2</a:t>
            </a:r>
            <a:r>
              <a:rPr kumimoji="0" lang="en-GB" sz="2800" b="0" i="0" u="sng" strike="noStrike" kern="0" cap="none" spc="0" normalizeH="0" baseline="30000" noProof="0" dirty="0" smtClean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hlinkClick r:id="rId12"/>
              </a:rPr>
              <a:t>nd</a:t>
            </a:r>
            <a:r>
              <a:rPr kumimoji="0" lang="en-GB" sz="2800" b="0" i="0" u="sng" strike="noStrike" kern="0" cap="none" spc="0" normalizeH="0" baseline="0" noProof="0" dirty="0" smtClean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hlinkClick r:id="rId12"/>
              </a:rPr>
              <a:t> EuCARD LEP3 workshop, 23 October 2012, CERN</a:t>
            </a:r>
            <a:endParaRPr kumimoji="0" lang="en-GB" sz="2800" b="0" i="0" u="sng" strike="noStrike" kern="0" cap="none" spc="0" normalizeH="0" baseline="0" noProof="0" dirty="0" smtClean="0">
              <a:ln>
                <a:noFill/>
              </a:ln>
              <a:solidFill>
                <a:srgbClr val="3333FF"/>
              </a:solidFill>
              <a:effectLst/>
              <a:uLnTx/>
              <a:uFillTx/>
            </a:endParaRPr>
          </a:p>
          <a:p>
            <a:pPr marL="0" marR="0" lvl="0" indent="0" defTabSz="72072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kern="0" dirty="0">
                <a:solidFill>
                  <a:srgbClr val="3333FF"/>
                </a:solidFill>
              </a:rPr>
              <a:t>	</a:t>
            </a:r>
            <a:r>
              <a:rPr lang="en-US" sz="2000" kern="0" dirty="0" smtClean="0">
                <a:solidFill>
                  <a:srgbClr val="3333FF"/>
                </a:solidFill>
                <a:hlinkClick r:id="rId13"/>
              </a:rPr>
              <a:t>HF2012 at FNAL, 14-16 November 2012</a:t>
            </a:r>
            <a:endParaRPr kumimoji="0" lang="en-GB" sz="2000" b="0" i="0" strike="noStrike" kern="0" cap="none" spc="0" normalizeH="0" baseline="0" noProof="0" dirty="0" smtClean="0">
              <a:ln>
                <a:noFill/>
              </a:ln>
              <a:solidFill>
                <a:srgbClr val="3333FF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sng" strike="noStrike" kern="0" cap="none" spc="0" normalizeH="0" baseline="0" noProof="0" dirty="0" smtClean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hlinkClick r:id="rId14"/>
              </a:rPr>
              <a:t>3</a:t>
            </a:r>
            <a:r>
              <a:rPr kumimoji="0" lang="en-GB" sz="2800" b="0" i="0" u="sng" strike="noStrike" kern="0" cap="none" spc="0" normalizeH="0" baseline="30000" noProof="0" dirty="0" smtClean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hlinkClick r:id="rId14"/>
              </a:rPr>
              <a:t>rd</a:t>
            </a:r>
            <a:r>
              <a:rPr kumimoji="0" lang="en-GB" sz="2800" b="0" i="0" u="sng" strike="noStrike" kern="0" cap="none" spc="0" normalizeH="0" baseline="0" noProof="0" dirty="0" smtClean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hlinkClick r:id="rId14"/>
              </a:rPr>
              <a:t> EuCARD TLEP3 workshop, 10 January 2013, CERN</a:t>
            </a:r>
            <a:endParaRPr kumimoji="0" lang="en-GB" sz="2800" b="0" i="0" u="none" strike="noStrike" kern="0" cap="none" spc="0" normalizeH="0" baseline="0" noProof="0" dirty="0" smtClean="0">
              <a:ln>
                <a:noFill/>
              </a:ln>
              <a:solidFill>
                <a:srgbClr val="3333FF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sng" strike="noStrike" kern="0" cap="none" spc="0" normalizeH="0" baseline="0" noProof="0" dirty="0" smtClean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hlinkClick r:id="rId15"/>
              </a:rPr>
              <a:t>4</a:t>
            </a:r>
            <a:r>
              <a:rPr kumimoji="0" lang="en-GB" sz="2800" b="0" i="0" u="sng" strike="noStrike" kern="0" cap="none" spc="0" normalizeH="0" baseline="30000" noProof="0" dirty="0" smtClean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hlinkClick r:id="rId15"/>
              </a:rPr>
              <a:t>th</a:t>
            </a:r>
            <a:r>
              <a:rPr kumimoji="0" lang="en-GB" sz="2800" b="0" i="0" u="sng" strike="noStrike" kern="0" cap="none" spc="0" normalizeH="0" noProof="0" dirty="0" smtClean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hlinkClick r:id="rId15"/>
              </a:rPr>
              <a:t> </a:t>
            </a:r>
            <a:r>
              <a:rPr kumimoji="0" lang="en-GB" sz="2800" b="0" i="0" u="sng" strike="noStrike" kern="0" cap="none" spc="0" normalizeH="0" baseline="0" noProof="0" dirty="0" err="1" smtClean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hlinkClick r:id="rId15"/>
              </a:rPr>
              <a:t>EuCARD</a:t>
            </a:r>
            <a:r>
              <a:rPr kumimoji="0" lang="en-GB" sz="2800" b="0" i="0" u="sng" strike="noStrike" kern="0" cap="none" spc="0" normalizeH="0" baseline="0" noProof="0" dirty="0" smtClean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hlinkClick r:id="rId15"/>
              </a:rPr>
              <a:t> TLEP mini-workshop, 4-5 April 2013, CERN</a:t>
            </a:r>
            <a:endParaRPr kumimoji="0" lang="en-GB" sz="2800" b="0" i="0" u="none" strike="noStrike" kern="0" cap="none" spc="0" normalizeH="0" baseline="0" noProof="0" dirty="0" smtClean="0">
              <a:ln>
                <a:noFill/>
              </a:ln>
              <a:solidFill>
                <a:srgbClr val="3333FF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hlinkClick r:id="rId16"/>
              </a:rPr>
              <a:t>5</a:t>
            </a:r>
            <a:r>
              <a:rPr kumimoji="0" lang="en-GB" sz="2800" b="0" i="0" u="none" strike="noStrike" kern="0" cap="none" spc="0" normalizeH="0" baseline="30000" noProof="0" dirty="0" smtClean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hlinkClick r:id="rId16"/>
              </a:rPr>
              <a:t>th</a:t>
            </a:r>
            <a:r>
              <a:rPr kumimoji="0" lang="en-GB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hlinkClick r:id="rId16"/>
              </a:rPr>
              <a:t> EuCARD TLEP mini-workshop , 25-26 July 2013, FNAL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kern="0" dirty="0" smtClean="0">
                <a:solidFill>
                  <a:srgbClr val="3333FF"/>
                </a:solidFill>
                <a:hlinkClick r:id="rId17"/>
              </a:rPr>
              <a:t>6</a:t>
            </a:r>
            <a:r>
              <a:rPr lang="en-GB" sz="2800" kern="0" baseline="30000" dirty="0" smtClean="0">
                <a:solidFill>
                  <a:srgbClr val="3333FF"/>
                </a:solidFill>
                <a:hlinkClick r:id="rId17"/>
              </a:rPr>
              <a:t>th</a:t>
            </a:r>
            <a:r>
              <a:rPr lang="en-GB" sz="2800" kern="0" dirty="0" smtClean="0">
                <a:solidFill>
                  <a:srgbClr val="3333FF"/>
                </a:solidFill>
                <a:hlinkClick r:id="rId17"/>
              </a:rPr>
              <a:t> </a:t>
            </a:r>
            <a:r>
              <a:rPr lang="en-GB" sz="2800" kern="0" dirty="0" err="1" smtClean="0">
                <a:solidFill>
                  <a:srgbClr val="3333FF"/>
                </a:solidFill>
                <a:hlinkClick r:id="rId17"/>
              </a:rPr>
              <a:t>EuCARD</a:t>
            </a:r>
            <a:r>
              <a:rPr lang="en-GB" sz="2800" kern="0" dirty="0" smtClean="0">
                <a:solidFill>
                  <a:srgbClr val="3333FF"/>
                </a:solidFill>
                <a:hlinkClick r:id="rId17"/>
              </a:rPr>
              <a:t> TLEP workshop, 16-18 October 2013, CERN</a:t>
            </a:r>
            <a:r>
              <a:rPr kumimoji="0" lang="en-GB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hlinkClick r:id="rId17"/>
              </a:rPr>
              <a:t> </a:t>
            </a:r>
            <a:r>
              <a:rPr kumimoji="0" lang="en-GB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</a:rPr>
              <a:t>	</a:t>
            </a:r>
            <a:endParaRPr kumimoji="0" lang="en-GB" sz="2400" b="0" i="0" u="sng" strike="noStrike" kern="0" cap="none" spc="0" normalizeH="0" baseline="0" noProof="0" dirty="0" smtClean="0">
              <a:ln>
                <a:noFill/>
              </a:ln>
              <a:solidFill>
                <a:srgbClr val="3333FF"/>
              </a:solidFill>
              <a:effectLst/>
              <a:uLnTx/>
              <a:uFillTx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8014" y="1918963"/>
            <a:ext cx="1448676" cy="1548203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0520305" y="3427143"/>
            <a:ext cx="9809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S. Myers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1192" y="5384977"/>
            <a:ext cx="1225731" cy="1201697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10520305" y="6553590"/>
            <a:ext cx="8894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P.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Janot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89" y="4262717"/>
            <a:ext cx="1577622" cy="2106207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72320" y="6368924"/>
            <a:ext cx="14688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M. Koratzinos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4" t="14910" r="39154" b="28005"/>
          <a:stretch/>
        </p:blipFill>
        <p:spPr>
          <a:xfrm>
            <a:off x="10393041" y="3753770"/>
            <a:ext cx="1572423" cy="1270711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10462537" y="5012333"/>
            <a:ext cx="727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J. Ellis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989" t="36015" b="34406"/>
          <a:stretch/>
        </p:blipFill>
        <p:spPr>
          <a:xfrm>
            <a:off x="87115" y="1930150"/>
            <a:ext cx="1555531" cy="2028498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9882" y="3893385"/>
            <a:ext cx="11471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R.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Aleksan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7" name="Picture 26" descr="EuCARD_moy_transparent_Logo.png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2" y="-83937"/>
            <a:ext cx="1467706" cy="945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18393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8" grpId="0"/>
      <p:bldP spid="20" grpId="0"/>
      <p:bldP spid="22" grpId="0"/>
      <p:bldP spid="24" grpId="0"/>
      <p:bldP spid="2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45" r="1218"/>
          <a:stretch/>
        </p:blipFill>
        <p:spPr>
          <a:xfrm>
            <a:off x="4885" y="988194"/>
            <a:ext cx="5228851" cy="5837974"/>
          </a:xfrm>
          <a:prstGeom prst="rect">
            <a:avLst/>
          </a:prstGeom>
        </p:spPr>
      </p:pic>
      <p:sp>
        <p:nvSpPr>
          <p:cNvPr id="100" name="Title 1"/>
          <p:cNvSpPr txBox="1">
            <a:spLocks/>
          </p:cNvSpPr>
          <p:nvPr/>
        </p:nvSpPr>
        <p:spPr>
          <a:xfrm>
            <a:off x="0" y="-1212"/>
            <a:ext cx="12192000" cy="1008112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</a:rPr>
              <a:t>               Future Circular Collider </a:t>
            </a:r>
            <a:r>
              <a:rPr lang="en-US" sz="3200" kern="0" dirty="0" smtClean="0">
                <a:latin typeface="Arial"/>
              </a:rPr>
              <a:t>(FCC) S</a:t>
            </a:r>
            <a:r>
              <a:rPr kumimoji="0" lang="en-US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</a:rPr>
              <a:t>tudy</a:t>
            </a: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kern="0" dirty="0" smtClean="0">
                <a:latin typeface="Arial"/>
              </a:rPr>
              <a:t>              </a:t>
            </a:r>
            <a:r>
              <a:rPr lang="en-US" sz="2800" b="0" kern="0" dirty="0" smtClean="0">
                <a:latin typeface="Arial"/>
              </a:rPr>
              <a:t>l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</a:rPr>
              <a:t>aunched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</a:rPr>
              <a:t> in 2014 following EPPSU 2013  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101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552" y="93831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5233736" y="1001916"/>
            <a:ext cx="3816999" cy="60324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kern="0" noProof="0" dirty="0" smtClean="0">
                <a:solidFill>
                  <a:srgbClr val="0C377B"/>
                </a:solidFill>
                <a:latin typeface="Arial"/>
                <a:cs typeface="Calibri" pitchFamily="34" charset="0"/>
              </a:rPr>
              <a:t>i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nternational study </a:t>
            </a:r>
            <a:r>
              <a:rPr kumimoji="0" lang="en-US" sz="2000" i="0" u="none" strike="noStrike" kern="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(CERN as host lab): </a:t>
            </a:r>
            <a:endParaRPr kumimoji="0" lang="en-US" sz="2400" i="0" u="none" strike="noStrike" kern="0" cap="none" spc="0" normalizeH="0" baseline="0" noProof="0" dirty="0" smtClean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Arial"/>
              <a:ea typeface="+mn-ea"/>
              <a:cs typeface="Calibri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~100 km tunnel infrastructure  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in Geneva area, 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linked to CERN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e</a:t>
            </a:r>
            <a:r>
              <a:rPr kumimoji="0" lang="en-US" sz="2000" b="1" i="0" u="none" strike="noStrike" kern="0" cap="none" spc="0" normalizeH="0" baseline="30000" noProof="0" dirty="0" err="1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+</a:t>
            </a:r>
            <a:r>
              <a:rPr kumimoji="0" lang="en-US" sz="20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e</a:t>
            </a:r>
            <a:r>
              <a:rPr kumimoji="0" lang="en-US" sz="2000" b="1" i="0" u="none" strike="noStrike" kern="0" cap="none" spc="0" normalizeH="0" baseline="3000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-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 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collider (</a:t>
            </a:r>
            <a:r>
              <a:rPr kumimoji="0" lang="en-US" sz="2000" b="1" i="1" u="none" strike="noStrike" kern="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FCC-</a:t>
            </a:r>
            <a:r>
              <a:rPr kumimoji="0" lang="en-US" sz="20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ee</a:t>
            </a:r>
            <a:r>
              <a:rPr kumimoji="0" lang="en-US" sz="2000" b="1" i="1" u="none" strike="noStrike" kern="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, </a:t>
            </a:r>
            <a:r>
              <a:rPr kumimoji="0" lang="en-US" sz="2000" i="1" u="none" strike="noStrike" kern="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former TLEP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), 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as 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potential first step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1" u="none" strike="noStrike" kern="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pp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-collider (</a:t>
            </a:r>
            <a:r>
              <a:rPr kumimoji="0" lang="en-US" sz="2000" b="1" i="1" u="none" strike="noStrike" kern="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FCC-</a:t>
            </a:r>
            <a:r>
              <a:rPr kumimoji="0" lang="en-US" sz="20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hh</a:t>
            </a:r>
            <a:r>
              <a:rPr kumimoji="0" lang="en-US" sz="2000" b="1" i="1" u="none" strike="noStrike" kern="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, </a:t>
            </a:r>
            <a:r>
              <a:rPr kumimoji="0" lang="en-US" sz="2000" i="1" u="none" strike="noStrike" kern="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former</a:t>
            </a:r>
            <a:r>
              <a:rPr kumimoji="0" lang="en-US" sz="2000" i="1" u="none" strike="noStrike" kern="0" cap="none" spc="0" normalizeH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 VHE-LHC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)                      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  <a:sym typeface="Wingdings" panose="05000000000000000000" pitchFamily="2" charset="2"/>
              </a:rPr>
              <a:t> long-term goal, 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defining infrastructure requirements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 </a:t>
            </a:r>
            <a:endParaRPr kumimoji="0" lang="en-US" sz="900" b="0" i="0" u="none" strike="noStrike" kern="0" cap="none" spc="0" normalizeH="0" baseline="0" noProof="0" dirty="0" smtClean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Arial"/>
              <a:ea typeface="+mn-ea"/>
              <a:cs typeface="Calibri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400" b="1" i="1" u="none" strike="noStrike" kern="0" cap="none" spc="0" normalizeH="0" baseline="0" noProof="0" dirty="0" smtClean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Arial"/>
              <a:ea typeface="+mn-ea"/>
              <a:cs typeface="Calibri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HE-LHC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 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with </a:t>
            </a:r>
            <a:r>
              <a:rPr kumimoji="0" lang="en-US" sz="2000" b="0" i="1" u="none" strike="noStrike" kern="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FCC-</a:t>
            </a:r>
            <a:r>
              <a:rPr kumimoji="0" lang="en-US" sz="2000" b="0" i="1" u="none" strike="noStrike" kern="0" cap="none" spc="0" normalizeH="0" baseline="0" noProof="0" dirty="0" err="1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hh</a:t>
            </a:r>
            <a:r>
              <a:rPr kumimoji="0" lang="en-US" sz="2000" b="0" i="1" u="none" strike="noStrike" kern="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 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technology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l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epton-hadron collisions 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as options </a:t>
            </a:r>
            <a:r>
              <a:rPr lang="en-US" sz="2000" kern="0" dirty="0" smtClean="0">
                <a:solidFill>
                  <a:srgbClr val="0C377B"/>
                </a:solidFill>
                <a:latin typeface="Arial"/>
                <a:cs typeface="Calibri" pitchFamily="34" charset="0"/>
              </a:rPr>
              <a:t>for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 hadron colliders</a:t>
            </a:r>
            <a:endParaRPr kumimoji="0" lang="en-US" sz="2200" b="1" i="1" u="none" strike="noStrike" kern="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+mn-ea"/>
              <a:cs typeface="Calibri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211298" y="5109651"/>
            <a:ext cx="3833552" cy="400110"/>
          </a:xfrm>
          <a:prstGeom prst="rect">
            <a:avLst/>
          </a:prstGeom>
          <a:solidFill>
            <a:srgbClr val="FFFFFF"/>
          </a:solidFill>
          <a:ln w="19050" cap="flat" cmpd="sng" algn="ctr">
            <a:solidFill>
              <a:srgbClr val="B2B2B2"/>
            </a:solidFill>
            <a:prstDash val="solid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~16 T </a:t>
            </a:r>
            <a:r>
              <a:rPr kumimoji="0" lang="fr-CH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Symbol"/>
              </a:rPr>
              <a:t> 100 </a:t>
            </a:r>
            <a:r>
              <a:rPr kumimoji="0" lang="fr-CH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Symbol"/>
              </a:rPr>
              <a:t>TeV</a:t>
            </a:r>
            <a:r>
              <a:rPr kumimoji="0" lang="fr-CH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Symbol"/>
              </a:rPr>
              <a:t> </a:t>
            </a:r>
            <a:r>
              <a:rPr kumimoji="0" lang="fr-CH" sz="2000" b="1" i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Symbol"/>
              </a:rPr>
              <a:t>pp</a:t>
            </a:r>
            <a:r>
              <a:rPr kumimoji="0" lang="fr-CH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Symbol"/>
              </a:rPr>
              <a:t> in 100 km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22202" y="2379267"/>
            <a:ext cx="1181046" cy="126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01465" y="1057976"/>
            <a:ext cx="1180837" cy="126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47632" y="3726675"/>
            <a:ext cx="1207226" cy="126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34310" y="2382803"/>
            <a:ext cx="1184136" cy="126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549435" y="1075087"/>
            <a:ext cx="1260000" cy="126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637847" y="3733748"/>
            <a:ext cx="1183737" cy="126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Oval 12"/>
          <p:cNvSpPr/>
          <p:nvPr/>
        </p:nvSpPr>
        <p:spPr>
          <a:xfrm>
            <a:off x="1324598" y="1391374"/>
            <a:ext cx="1117813" cy="1084847"/>
          </a:xfrm>
          <a:prstGeom prst="ellipse">
            <a:avLst/>
          </a:prstGeom>
          <a:noFill/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441897" y="2024706"/>
            <a:ext cx="9573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HE-LHC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0796" y="5084693"/>
            <a:ext cx="1350185" cy="147099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6899" y="5074083"/>
            <a:ext cx="1475962" cy="1475962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9050735" y="6512889"/>
            <a:ext cx="1324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M. Benedikt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0549435" y="6517066"/>
            <a:ext cx="8579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K. Oide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2730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Content Placeholder 6"/>
          <p:cNvPicPr>
            <a:picLocks noChangeAspect="1"/>
          </p:cNvPicPr>
          <p:nvPr/>
        </p:nvPicPr>
        <p:blipFill rotWithShape="1">
          <a:blip r:embed="rId3"/>
          <a:srcRect t="7782" b="26122"/>
          <a:stretch/>
        </p:blipFill>
        <p:spPr>
          <a:xfrm>
            <a:off x="-9312" y="997269"/>
            <a:ext cx="12201097" cy="6320163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15" name="Title 1"/>
          <p:cNvSpPr txBox="1">
            <a:spLocks/>
          </p:cNvSpPr>
          <p:nvPr/>
        </p:nvSpPr>
        <p:spPr>
          <a:xfrm>
            <a:off x="0" y="0"/>
            <a:ext cx="12192000" cy="1008112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           Global FCC Collaboration today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pic>
        <p:nvPicPr>
          <p:cNvPr id="16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552" y="84883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1847607" y="5011728"/>
            <a:ext cx="1440000" cy="1440000"/>
          </a:xfrm>
          <a:prstGeom prst="roundRect">
            <a:avLst>
              <a:gd name="adj" fmla="val 4512"/>
            </a:avLst>
          </a:prstGeom>
          <a:solidFill>
            <a:srgbClr val="92D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25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Companies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5015880" y="5011728"/>
            <a:ext cx="1440000" cy="1440000"/>
          </a:xfrm>
          <a:prstGeom prst="roundRect">
            <a:avLst>
              <a:gd name="adj" fmla="val 4512"/>
            </a:avLst>
          </a:prstGeom>
          <a:solidFill>
            <a:srgbClr val="FFC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34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Countries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181780" y="5011728"/>
            <a:ext cx="1495977" cy="1440000"/>
          </a:xfrm>
          <a:prstGeom prst="roundRect">
            <a:avLst>
              <a:gd name="adj" fmla="val 4512"/>
            </a:avLst>
          </a:prstGeom>
          <a:solidFill>
            <a:srgbClr val="FF85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136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Institutes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8033790" y="5011728"/>
            <a:ext cx="1446586" cy="1441608"/>
            <a:chOff x="5729374" y="5011728"/>
            <a:chExt cx="1446586" cy="1441608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729374" y="5027801"/>
              <a:ext cx="1440001" cy="1425535"/>
            </a:xfrm>
            <a:prstGeom prst="roundRect">
              <a:avLst>
                <a:gd name="adj" fmla="val 3715"/>
              </a:avLst>
            </a:prstGeom>
          </p:spPr>
        </p:pic>
        <p:sp>
          <p:nvSpPr>
            <p:cNvPr id="13" name="Rounded Rectangle 12"/>
            <p:cNvSpPr/>
            <p:nvPr/>
          </p:nvSpPr>
          <p:spPr>
            <a:xfrm>
              <a:off x="5735960" y="5011728"/>
              <a:ext cx="1440000" cy="1440000"/>
            </a:xfrm>
            <a:prstGeom prst="roundRect">
              <a:avLst>
                <a:gd name="adj" fmla="val 4512"/>
              </a:avLst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EC</a:t>
              </a: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 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H2020</a:t>
              </a:r>
            </a:p>
          </p:txBody>
        </p:sp>
      </p:grpSp>
      <p:sp>
        <p:nvSpPr>
          <p:cNvPr id="20" name="Oval 19"/>
          <p:cNvSpPr/>
          <p:nvPr/>
        </p:nvSpPr>
        <p:spPr>
          <a:xfrm>
            <a:off x="10935904" y="6186314"/>
            <a:ext cx="144016" cy="12300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2639616" y="3284984"/>
            <a:ext cx="144016" cy="12300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3071664" y="4242098"/>
            <a:ext cx="144016" cy="12300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9292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0" y="-27384"/>
            <a:ext cx="12191999" cy="1008112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    </a:t>
            </a:r>
            <a:r>
              <a:rPr kumimoji="0" lang="en-US" sz="4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     FCC CDR and Study Documentation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pic>
        <p:nvPicPr>
          <p:cNvPr id="9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328" y="51391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6"/>
          <a:stretch/>
        </p:blipFill>
        <p:spPr>
          <a:xfrm>
            <a:off x="2029837" y="980728"/>
            <a:ext cx="2120963" cy="302735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6512" y="980726"/>
            <a:ext cx="2110468" cy="281601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6512" y="3789040"/>
            <a:ext cx="2110468" cy="309634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67663" y="3789040"/>
            <a:ext cx="2072395" cy="3096344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 rot="20458240">
            <a:off x="849412" y="2603520"/>
            <a:ext cx="2976680" cy="1938992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more than 1350 contributors from 350 </a:t>
            </a:r>
            <a:r>
              <a:rPr kumimoji="0" lang="en-GB" sz="20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institutes, a truly global collaboration and </a:t>
            </a:r>
            <a:r>
              <a:rPr kumimoji="0" lang="en-GB" sz="20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effort </a:t>
            </a:r>
            <a:r>
              <a:rPr kumimoji="0" lang="en-GB" sz="20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as suggested by the EPPSU 2013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Content Placeholder 1"/>
          <p:cNvSpPr txBox="1">
            <a:spLocks/>
          </p:cNvSpPr>
          <p:nvPr/>
        </p:nvSpPr>
        <p:spPr>
          <a:xfrm>
            <a:off x="4177885" y="1245626"/>
            <a:ext cx="8014116" cy="51022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 CDR volumes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published in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EPJ C and EPJ ST: </a:t>
            </a:r>
          </a:p>
          <a:p>
            <a:pPr marL="639763" marR="0" lvl="1" indent="-2794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FCC Physics Opportunities</a:t>
            </a:r>
          </a:p>
          <a:p>
            <a:pPr marL="817563" lvl="2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 dirty="0">
                <a:solidFill>
                  <a:sysClr val="windowText" lastClr="000000"/>
                </a:solidFill>
                <a:latin typeface="Calibri" panose="020F0502020204030204"/>
              </a:rPr>
              <a:t>EPJ C</a:t>
            </a:r>
            <a:r>
              <a:rPr lang="en-US" sz="1800" dirty="0" smtClean="0">
                <a:solidFill>
                  <a:sysClr val="windowText" lastClr="000000"/>
                </a:solidFill>
                <a:latin typeface="Calibri" panose="020F0502020204030204"/>
              </a:rPr>
              <a:t> 79, 6 </a:t>
            </a:r>
            <a:r>
              <a:rPr lang="en-US" sz="1800" dirty="0">
                <a:solidFill>
                  <a:sysClr val="windowText" lastClr="000000"/>
                </a:solidFill>
                <a:latin typeface="Calibri" panose="020F0502020204030204"/>
              </a:rPr>
              <a:t>(2019) </a:t>
            </a:r>
            <a:r>
              <a:rPr lang="en-US" sz="1800" dirty="0" smtClean="0">
                <a:solidFill>
                  <a:sysClr val="windowText" lastClr="000000"/>
                </a:solidFill>
                <a:latin typeface="Calibri" panose="020F0502020204030204"/>
              </a:rPr>
              <a:t>474, </a:t>
            </a:r>
            <a:r>
              <a:rPr lang="en-GB" sz="1800" dirty="0">
                <a:solidFill>
                  <a:sysClr val="windowText" lastClr="000000"/>
                </a:solidFill>
                <a:latin typeface="Calibri" panose="020F0502020204030204"/>
                <a:hlinkClick r:id="rId7"/>
              </a:rPr>
              <a:t>doi: </a:t>
            </a:r>
            <a:r>
              <a:rPr lang="en-GB" sz="1800" dirty="0" smtClean="0">
                <a:solidFill>
                  <a:sysClr val="windowText" lastClr="000000"/>
                </a:solidFill>
                <a:latin typeface="Calibri" panose="020F0502020204030204"/>
                <a:hlinkClick r:id="rId7"/>
              </a:rPr>
              <a:t>10.1140/</a:t>
            </a:r>
            <a:r>
              <a:rPr lang="en-GB" sz="1800" dirty="0" err="1" smtClean="0">
                <a:solidFill>
                  <a:sysClr val="windowText" lastClr="000000"/>
                </a:solidFill>
                <a:latin typeface="Calibri" panose="020F0502020204030204"/>
                <a:hlinkClick r:id="rId7"/>
              </a:rPr>
              <a:t>epjc</a:t>
            </a:r>
            <a:r>
              <a:rPr lang="en-GB" sz="1800" dirty="0" smtClean="0">
                <a:solidFill>
                  <a:sysClr val="windowText" lastClr="000000"/>
                </a:solidFill>
                <a:latin typeface="Calibri" panose="020F0502020204030204"/>
                <a:hlinkClick r:id="rId7"/>
              </a:rPr>
              <a:t>/s10052-019-6904-3</a:t>
            </a:r>
            <a:endParaRPr kumimoji="0" lang="en-US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639763" marR="0" lvl="1" indent="-2794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FCC-</a:t>
            </a:r>
            <a:r>
              <a:rPr kumimoji="0" lang="en-US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ee</a:t>
            </a:r>
            <a:endParaRPr lang="en-US" dirty="0">
              <a:solidFill>
                <a:sysClr val="windowText" lastClr="000000"/>
              </a:solidFill>
              <a:latin typeface="Calibri" panose="020F0502020204030204"/>
            </a:endParaRPr>
          </a:p>
          <a:p>
            <a:pPr marL="817563" lvl="2" indent="0">
              <a:buNone/>
            </a:pPr>
            <a:r>
              <a:rPr lang="en-US" dirty="0" smtClean="0">
                <a:solidFill>
                  <a:sysClr val="windowText" lastClr="000000"/>
                </a:solidFill>
                <a:latin typeface="Calibri" panose="020F0502020204030204"/>
              </a:rPr>
              <a:t>EPJ ST 228, 2 (2019) 261-623, </a:t>
            </a:r>
            <a:r>
              <a:rPr lang="en-GB" dirty="0" smtClean="0">
                <a:solidFill>
                  <a:sysClr val="windowText" lastClr="000000"/>
                </a:solidFill>
                <a:latin typeface="Calibri" panose="020F0502020204030204"/>
                <a:hlinkClick r:id="rId8"/>
              </a:rPr>
              <a:t>doi: 10.1140/</a:t>
            </a:r>
            <a:r>
              <a:rPr lang="en-GB" dirty="0" err="1" smtClean="0">
                <a:solidFill>
                  <a:sysClr val="windowText" lastClr="000000"/>
                </a:solidFill>
                <a:latin typeface="Calibri" panose="020F0502020204030204"/>
                <a:hlinkClick r:id="rId8"/>
              </a:rPr>
              <a:t>epjst</a:t>
            </a:r>
            <a:r>
              <a:rPr lang="en-GB" dirty="0" smtClean="0">
                <a:solidFill>
                  <a:sysClr val="windowText" lastClr="000000"/>
                </a:solidFill>
                <a:latin typeface="Calibri" panose="020F0502020204030204"/>
                <a:hlinkClick r:id="rId8"/>
              </a:rPr>
              <a:t>/e2019-900045-4</a:t>
            </a: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hlinkClick r:id="rId8"/>
              </a:rPr>
              <a:t> </a:t>
            </a:r>
            <a:endParaRPr kumimoji="0" lang="en-US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639763" marR="0" lvl="1" indent="-2794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FCC-</a:t>
            </a:r>
            <a:r>
              <a:rPr kumimoji="0" lang="en-US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hh</a:t>
            </a:r>
            <a:endParaRPr lang="en-US" dirty="0">
              <a:solidFill>
                <a:sysClr val="windowText" lastClr="000000"/>
              </a:solidFill>
              <a:latin typeface="Calibri" panose="020F0502020204030204"/>
            </a:endParaRPr>
          </a:p>
          <a:p>
            <a:pPr marL="817563" lvl="2" indent="0">
              <a:buNone/>
            </a:pPr>
            <a:r>
              <a:rPr lang="en-US" dirty="0" smtClean="0">
                <a:solidFill>
                  <a:sysClr val="windowText" lastClr="000000"/>
                </a:solidFill>
                <a:latin typeface="Calibri" panose="020F0502020204030204"/>
              </a:rPr>
              <a:t>EPJ </a:t>
            </a:r>
            <a:r>
              <a:rPr lang="en-US" dirty="0">
                <a:solidFill>
                  <a:sysClr val="windowText" lastClr="000000"/>
                </a:solidFill>
                <a:latin typeface="Calibri" panose="020F0502020204030204"/>
              </a:rPr>
              <a:t>ST 228, </a:t>
            </a:r>
            <a:r>
              <a:rPr lang="en-US" dirty="0" smtClean="0">
                <a:solidFill>
                  <a:sysClr val="windowText" lastClr="000000"/>
                </a:solidFill>
                <a:latin typeface="Calibri" panose="020F0502020204030204"/>
              </a:rPr>
              <a:t>4 </a:t>
            </a:r>
            <a:r>
              <a:rPr lang="en-US" dirty="0">
                <a:solidFill>
                  <a:sysClr val="windowText" lastClr="000000"/>
                </a:solidFill>
                <a:latin typeface="Calibri" panose="020F0502020204030204"/>
              </a:rPr>
              <a:t>(2019) </a:t>
            </a:r>
            <a:r>
              <a:rPr lang="en-US" dirty="0" smtClean="0">
                <a:solidFill>
                  <a:sysClr val="windowText" lastClr="000000"/>
                </a:solidFill>
                <a:latin typeface="Calibri" panose="020F0502020204030204"/>
              </a:rPr>
              <a:t>755-1107, </a:t>
            </a:r>
            <a:r>
              <a:rPr lang="en-GB" dirty="0" smtClean="0">
                <a:solidFill>
                  <a:sysClr val="windowText" lastClr="000000"/>
                </a:solidFill>
                <a:latin typeface="Calibri" panose="020F0502020204030204"/>
                <a:hlinkClick r:id="rId9"/>
              </a:rPr>
              <a:t>doi: 10.1140/</a:t>
            </a:r>
            <a:r>
              <a:rPr lang="en-GB" dirty="0" err="1" smtClean="0">
                <a:solidFill>
                  <a:sysClr val="windowText" lastClr="000000"/>
                </a:solidFill>
                <a:latin typeface="Calibri" panose="020F0502020204030204"/>
                <a:hlinkClick r:id="rId9"/>
              </a:rPr>
              <a:t>epjst</a:t>
            </a:r>
            <a:r>
              <a:rPr lang="en-GB" dirty="0" smtClean="0">
                <a:solidFill>
                  <a:sysClr val="windowText" lastClr="000000"/>
                </a:solidFill>
                <a:latin typeface="Calibri" panose="020F0502020204030204"/>
                <a:hlinkClick r:id="rId9"/>
              </a:rPr>
              <a:t>/e2019-900087-0</a:t>
            </a:r>
            <a:r>
              <a:rPr lang="en-GB" dirty="0" smtClean="0">
                <a:solidFill>
                  <a:sysClr val="windowText" lastClr="000000"/>
                </a:solidFill>
                <a:latin typeface="Calibri" panose="020F0502020204030204"/>
              </a:rPr>
              <a:t> </a:t>
            </a:r>
            <a:endParaRPr kumimoji="0" lang="en-US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</a:endParaRPr>
          </a:p>
          <a:p>
            <a:pPr marL="639763" marR="0" lvl="1" indent="-2794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HE-LHC</a:t>
            </a:r>
          </a:p>
          <a:p>
            <a:pPr marL="817563" lvl="2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 smtClean="0">
                <a:solidFill>
                  <a:sysClr val="windowText" lastClr="000000"/>
                </a:solidFill>
                <a:latin typeface="Calibri" panose="020F0502020204030204"/>
              </a:rPr>
              <a:t>EPJ </a:t>
            </a:r>
            <a:r>
              <a:rPr lang="en-US" dirty="0">
                <a:solidFill>
                  <a:sysClr val="windowText" lastClr="000000"/>
                </a:solidFill>
                <a:latin typeface="Calibri" panose="020F0502020204030204"/>
              </a:rPr>
              <a:t>ST 228, </a:t>
            </a:r>
            <a:r>
              <a:rPr lang="en-US" dirty="0" smtClean="0">
                <a:solidFill>
                  <a:sysClr val="windowText" lastClr="000000"/>
                </a:solidFill>
                <a:latin typeface="Calibri" panose="020F0502020204030204"/>
              </a:rPr>
              <a:t>5 </a:t>
            </a:r>
            <a:r>
              <a:rPr lang="en-US" dirty="0">
                <a:solidFill>
                  <a:sysClr val="windowText" lastClr="000000"/>
                </a:solidFill>
                <a:latin typeface="Calibri" panose="020F0502020204030204"/>
              </a:rPr>
              <a:t>(2019) </a:t>
            </a:r>
            <a:r>
              <a:rPr lang="en-US" dirty="0" smtClean="0">
                <a:solidFill>
                  <a:sysClr val="windowText" lastClr="000000"/>
                </a:solidFill>
                <a:latin typeface="Calibri" panose="020F0502020204030204"/>
              </a:rPr>
              <a:t>1109-1382, </a:t>
            </a:r>
            <a:r>
              <a:rPr lang="en-GB" dirty="0">
                <a:solidFill>
                  <a:sysClr val="windowText" lastClr="000000"/>
                </a:solidFill>
                <a:latin typeface="Calibri" panose="020F0502020204030204"/>
                <a:hlinkClick r:id="rId10"/>
              </a:rPr>
              <a:t>doi: 10.1140/</a:t>
            </a:r>
            <a:r>
              <a:rPr lang="en-GB" dirty="0" err="1">
                <a:solidFill>
                  <a:sysClr val="windowText" lastClr="000000"/>
                </a:solidFill>
                <a:latin typeface="Calibri" panose="020F0502020204030204"/>
                <a:hlinkClick r:id="rId10"/>
              </a:rPr>
              <a:t>epjst</a:t>
            </a:r>
            <a:r>
              <a:rPr lang="en-GB" dirty="0">
                <a:solidFill>
                  <a:sysClr val="windowText" lastClr="000000"/>
                </a:solidFill>
                <a:latin typeface="Calibri" panose="020F0502020204030204"/>
                <a:hlinkClick r:id="rId10"/>
              </a:rPr>
              <a:t>/e2019-900088-6</a:t>
            </a:r>
            <a:endParaRPr lang="en-US" dirty="0">
              <a:solidFill>
                <a:sysClr val="windowText" lastClr="000000"/>
              </a:solidFill>
              <a:latin typeface="Calibri" panose="020F0502020204030204"/>
            </a:endParaRPr>
          </a:p>
          <a:p>
            <a:pPr marL="360363" marR="0" lvl="1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en-GB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6"/>
          <a:stretch/>
        </p:blipFill>
        <p:spPr>
          <a:xfrm>
            <a:off x="2029837" y="980728"/>
            <a:ext cx="2120963" cy="302735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6512" y="908720"/>
            <a:ext cx="2110468" cy="288802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6512" y="3789040"/>
            <a:ext cx="2110468" cy="309634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67663" y="3789040"/>
            <a:ext cx="2072395" cy="3096344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 rot="20458240">
            <a:off x="6983944" y="1661247"/>
            <a:ext cx="5230104" cy="3416320"/>
          </a:xfrm>
          <a:prstGeom prst="rect">
            <a:avLst/>
          </a:prstGeom>
          <a:solidFill>
            <a:sysClr val="window" lastClr="FFFFFF">
              <a:alpha val="70000"/>
            </a:sysClr>
          </a:solidFill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more than 1350 contributors from 350 </a:t>
            </a:r>
            <a:r>
              <a:rPr kumimoji="0" lang="en-GB" sz="3600" b="0" i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institutes, a truly global collaboration and effort as suggested by the EPPSU 2013</a:t>
            </a:r>
            <a:endParaRPr kumimoji="0" lang="en-GB" sz="3600" b="0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277712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2"/>
              <p:cNvSpPr txBox="1">
                <a:spLocks/>
              </p:cNvSpPr>
              <p:nvPr/>
            </p:nvSpPr>
            <p:spPr>
              <a:xfrm>
                <a:off x="70513" y="1085675"/>
                <a:ext cx="12050973" cy="3263504"/>
              </a:xfrm>
              <a:prstGeom prst="rect">
                <a:avLst/>
              </a:prstGeom>
            </p:spPr>
            <p:txBody>
              <a:bodyPr vert="horz" lIns="68580" tIns="34290" rIns="68580" bIns="3429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defTabSz="685800">
                  <a:spcBef>
                    <a:spcPts val="750"/>
                  </a:spcBef>
                  <a:buNone/>
                  <a:defRPr/>
                </a:pPr>
                <a:r>
                  <a:rPr lang="en-US" sz="4000" b="1" dirty="0" smtClean="0">
                    <a:solidFill>
                      <a:srgbClr val="FF0000"/>
                    </a:solidFill>
                    <a:latin typeface="Calibri" panose="020F0502020204030204"/>
                  </a:rPr>
                  <a:t>FCC-ee:</a:t>
                </a:r>
              </a:p>
              <a:p>
                <a:pPr indent="-288000" defTabSz="457200" eaLnBrk="0" fontAlgn="base" hangingPunct="0">
                  <a:lnSpc>
                    <a:spcPct val="100000"/>
                  </a:lnSpc>
                  <a:spcBef>
                    <a:spcPts val="400"/>
                  </a:spcBef>
                  <a:spcAft>
                    <a:spcPct val="0"/>
                  </a:spcAft>
                  <a:defRPr/>
                </a:pPr>
                <a14:m>
                  <m:oMath xmlns:m="http://schemas.openxmlformats.org/officeDocument/2006/math">
                    <m:r>
                      <a:rPr lang="fr-CH" b="1" i="1" dirty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fr-CH" b="1" dirty="0">
                    <a:solidFill>
                      <a:srgbClr val="002060"/>
                    </a:solidFill>
                  </a:rPr>
                  <a:t>20-50 </a:t>
                </a:r>
                <a:r>
                  <a:rPr lang="fr-CH" b="1" dirty="0" err="1">
                    <a:solidFill>
                      <a:srgbClr val="002060"/>
                    </a:solidFill>
                  </a:rPr>
                  <a:t>fold</a:t>
                </a:r>
                <a:r>
                  <a:rPr lang="fr-CH" b="1" dirty="0">
                    <a:solidFill>
                      <a:srgbClr val="002060"/>
                    </a:solidFill>
                  </a:rPr>
                  <a:t> </a:t>
                </a:r>
                <a:r>
                  <a:rPr lang="fr-CH" b="1" dirty="0" err="1">
                    <a:solidFill>
                      <a:srgbClr val="002060"/>
                    </a:solidFill>
                  </a:rPr>
                  <a:t>improved</a:t>
                </a:r>
                <a:r>
                  <a:rPr lang="fr-CH" b="1" dirty="0">
                    <a:solidFill>
                      <a:srgbClr val="002060"/>
                    </a:solidFill>
                  </a:rPr>
                  <a:t> </a:t>
                </a:r>
                <a:r>
                  <a:rPr lang="fr-CH" b="1" dirty="0" err="1">
                    <a:solidFill>
                      <a:srgbClr val="002060"/>
                    </a:solidFill>
                  </a:rPr>
                  <a:t>precision</a:t>
                </a:r>
                <a:r>
                  <a:rPr lang="fr-CH" b="1" dirty="0">
                    <a:solidFill>
                      <a:srgbClr val="002060"/>
                    </a:solidFill>
                  </a:rPr>
                  <a:t> on </a:t>
                </a:r>
                <a:r>
                  <a:rPr lang="fr-CH" b="1" dirty="0" err="1">
                    <a:solidFill>
                      <a:srgbClr val="002060"/>
                    </a:solidFill>
                  </a:rPr>
                  <a:t>many</a:t>
                </a:r>
                <a:r>
                  <a:rPr lang="fr-CH" b="1" dirty="0">
                    <a:solidFill>
                      <a:srgbClr val="002060"/>
                    </a:solidFill>
                  </a:rPr>
                  <a:t> EW </a:t>
                </a:r>
                <a:r>
                  <a:rPr lang="fr-CH" b="1" dirty="0" err="1">
                    <a:solidFill>
                      <a:srgbClr val="002060"/>
                    </a:solidFill>
                  </a:rPr>
                  <a:t>quantities</a:t>
                </a:r>
                <a:r>
                  <a:rPr lang="fr-CH" b="1" dirty="0">
                    <a:solidFill>
                      <a:srgbClr val="002060"/>
                    </a:solidFill>
                  </a:rPr>
                  <a:t>  </a:t>
                </a:r>
                <a:r>
                  <a:rPr lang="fr-CH" b="1" dirty="0" smtClean="0">
                    <a:solidFill>
                      <a:srgbClr val="002060"/>
                    </a:solidFill>
                  </a:rPr>
                  <a:t>(</a:t>
                </a:r>
                <a:r>
                  <a:rPr lang="fr-CH" b="1" dirty="0" err="1">
                    <a:solidFill>
                      <a:srgbClr val="002060"/>
                    </a:solidFill>
                  </a:rPr>
                  <a:t>equiv</a:t>
                </a:r>
                <a:r>
                  <a:rPr lang="fr-CH" b="1" dirty="0">
                    <a:solidFill>
                      <a:srgbClr val="002060"/>
                    </a:solidFill>
                  </a:rPr>
                  <a:t>. to factor </a:t>
                </a:r>
                <a:r>
                  <a:rPr lang="fr-CH" b="1" dirty="0" smtClean="0">
                    <a:solidFill>
                      <a:srgbClr val="002060"/>
                    </a:solidFill>
                  </a:rPr>
                  <a:t>5−7 </a:t>
                </a:r>
                <a:r>
                  <a:rPr lang="fr-CH" b="1" dirty="0">
                    <a:solidFill>
                      <a:srgbClr val="002060"/>
                    </a:solidFill>
                  </a:rPr>
                  <a:t>in mass)   </a:t>
                </a:r>
                <a:r>
                  <a:rPr lang="fr-CH" dirty="0">
                    <a:solidFill>
                      <a:srgbClr val="002060"/>
                    </a:solidFill>
                  </a:rPr>
                  <a:t>(</a:t>
                </a:r>
                <a:r>
                  <a:rPr lang="fr-CH" dirty="0" err="1">
                    <a:solidFill>
                      <a:srgbClr val="002060"/>
                    </a:solidFill>
                  </a:rPr>
                  <a:t>m</a:t>
                </a:r>
                <a:r>
                  <a:rPr lang="fr-CH" baseline="-25000" dirty="0" err="1">
                    <a:solidFill>
                      <a:srgbClr val="002060"/>
                    </a:solidFill>
                  </a:rPr>
                  <a:t>Z</a:t>
                </a:r>
                <a:r>
                  <a:rPr lang="fr-CH" baseline="-25000" dirty="0">
                    <a:solidFill>
                      <a:srgbClr val="002060"/>
                    </a:solidFill>
                  </a:rPr>
                  <a:t>,</a:t>
                </a:r>
                <a:r>
                  <a:rPr lang="fr-CH" dirty="0">
                    <a:solidFill>
                      <a:srgbClr val="002060"/>
                    </a:solidFill>
                  </a:rPr>
                  <a:t>  m</a:t>
                </a:r>
                <a:r>
                  <a:rPr lang="fr-CH" baseline="-25000" dirty="0">
                    <a:solidFill>
                      <a:srgbClr val="002060"/>
                    </a:solidFill>
                  </a:rPr>
                  <a:t>W</a:t>
                </a:r>
                <a:r>
                  <a:rPr lang="fr-CH" dirty="0">
                    <a:solidFill>
                      <a:srgbClr val="002060"/>
                    </a:solidFill>
                  </a:rPr>
                  <a:t>, </a:t>
                </a:r>
                <a:r>
                  <a:rPr lang="fr-CH" dirty="0" err="1">
                    <a:solidFill>
                      <a:srgbClr val="002060"/>
                    </a:solidFill>
                  </a:rPr>
                  <a:t>m</a:t>
                </a:r>
                <a:r>
                  <a:rPr lang="fr-CH" baseline="-25000" dirty="0" err="1">
                    <a:solidFill>
                      <a:srgbClr val="002060"/>
                    </a:solidFill>
                  </a:rPr>
                  <a:t>top</a:t>
                </a:r>
                <a:r>
                  <a:rPr lang="fr-CH" dirty="0">
                    <a:solidFill>
                      <a:srgbClr val="002060"/>
                    </a:solidFill>
                  </a:rPr>
                  <a:t> , sin</a:t>
                </a:r>
                <a:r>
                  <a:rPr lang="fr-CH" baseline="30000" dirty="0">
                    <a:solidFill>
                      <a:srgbClr val="002060"/>
                    </a:solidFill>
                  </a:rPr>
                  <a:t>2</a:t>
                </a:r>
                <a:r>
                  <a:rPr lang="fr-CH" dirty="0">
                    <a:solidFill>
                      <a:srgbClr val="002060"/>
                    </a:solidFill>
                  </a:rPr>
                  <a:t> </a:t>
                </a:r>
                <a:r>
                  <a:rPr lang="fr-CH" dirty="0">
                    <a:solidFill>
                      <a:srgbClr val="002060"/>
                    </a:solidFill>
                    <a:sym typeface="Symbol"/>
                  </a:rPr>
                  <a:t></a:t>
                </a:r>
                <a:r>
                  <a:rPr lang="fr-CH" baseline="-25000" dirty="0" err="1">
                    <a:solidFill>
                      <a:srgbClr val="002060"/>
                    </a:solidFill>
                  </a:rPr>
                  <a:t>w</a:t>
                </a:r>
                <a:r>
                  <a:rPr lang="fr-CH" baseline="30000" dirty="0" err="1">
                    <a:solidFill>
                      <a:srgbClr val="002060"/>
                    </a:solidFill>
                  </a:rPr>
                  <a:t>eff</a:t>
                </a:r>
                <a:r>
                  <a:rPr lang="fr-CH" dirty="0">
                    <a:solidFill>
                      <a:srgbClr val="002060"/>
                    </a:solidFill>
                  </a:rPr>
                  <a:t> , R</a:t>
                </a:r>
                <a:r>
                  <a:rPr lang="fr-CH" baseline="-25000" dirty="0">
                    <a:solidFill>
                      <a:srgbClr val="002060"/>
                    </a:solidFill>
                  </a:rPr>
                  <a:t>b </a:t>
                </a:r>
                <a:r>
                  <a:rPr lang="fr-CH" dirty="0">
                    <a:solidFill>
                      <a:srgbClr val="002060"/>
                    </a:solidFill>
                  </a:rPr>
                  <a:t>, </a:t>
                </a:r>
                <a:r>
                  <a:rPr lang="fr-CH" dirty="0">
                    <a:solidFill>
                      <a:srgbClr val="002060"/>
                    </a:solidFill>
                    <a:sym typeface="Symbol"/>
                  </a:rPr>
                  <a:t></a:t>
                </a:r>
                <a:r>
                  <a:rPr lang="fr-CH" baseline="-25000" dirty="0">
                    <a:solidFill>
                      <a:srgbClr val="002060"/>
                    </a:solidFill>
                    <a:sym typeface="Symbol"/>
                  </a:rPr>
                  <a:t>QED</a:t>
                </a:r>
                <a:r>
                  <a:rPr lang="fr-CH" dirty="0">
                    <a:solidFill>
                      <a:srgbClr val="002060"/>
                    </a:solidFill>
                    <a:sym typeface="Symbol"/>
                  </a:rPr>
                  <a:t> (</a:t>
                </a:r>
                <a:r>
                  <a:rPr lang="fr-CH" dirty="0" err="1">
                    <a:solidFill>
                      <a:srgbClr val="002060"/>
                    </a:solidFill>
                    <a:sym typeface="Symbol"/>
                  </a:rPr>
                  <a:t>m</a:t>
                </a:r>
                <a:r>
                  <a:rPr lang="fr-CH" baseline="-25000" dirty="0" err="1">
                    <a:solidFill>
                      <a:srgbClr val="002060"/>
                    </a:solidFill>
                    <a:sym typeface="Symbol"/>
                  </a:rPr>
                  <a:t>z</a:t>
                </a:r>
                <a:r>
                  <a:rPr lang="fr-CH" dirty="0">
                    <a:solidFill>
                      <a:srgbClr val="002060"/>
                    </a:solidFill>
                    <a:sym typeface="Symbol"/>
                  </a:rPr>
                  <a:t>) </a:t>
                </a:r>
                <a:r>
                  <a:rPr lang="fr-CH" baseline="-25000" dirty="0">
                    <a:solidFill>
                      <a:srgbClr val="002060"/>
                    </a:solidFill>
                    <a:sym typeface="Symbol"/>
                  </a:rPr>
                  <a:t>s</a:t>
                </a:r>
                <a:r>
                  <a:rPr lang="fr-CH" dirty="0">
                    <a:solidFill>
                      <a:srgbClr val="002060"/>
                    </a:solidFill>
                    <a:sym typeface="Symbol"/>
                  </a:rPr>
                  <a:t> (</a:t>
                </a:r>
                <a:r>
                  <a:rPr lang="fr-CH" dirty="0" err="1">
                    <a:solidFill>
                      <a:srgbClr val="002060"/>
                    </a:solidFill>
                    <a:sym typeface="Symbol"/>
                  </a:rPr>
                  <a:t>m</a:t>
                </a:r>
                <a:r>
                  <a:rPr lang="fr-CH" baseline="-25000" dirty="0" err="1">
                    <a:solidFill>
                      <a:srgbClr val="002060"/>
                    </a:solidFill>
                    <a:sym typeface="Symbol"/>
                  </a:rPr>
                  <a:t>z</a:t>
                </a:r>
                <a:r>
                  <a:rPr lang="fr-CH" baseline="-25000" dirty="0">
                    <a:solidFill>
                      <a:srgbClr val="002060"/>
                    </a:solidFill>
                    <a:sym typeface="Symbol"/>
                  </a:rPr>
                  <a:t> </a:t>
                </a:r>
                <a:r>
                  <a:rPr lang="fr-CH" dirty="0">
                    <a:solidFill>
                      <a:srgbClr val="002060"/>
                    </a:solidFill>
                    <a:sym typeface="Symbol"/>
                  </a:rPr>
                  <a:t>m</a:t>
                </a:r>
                <a:r>
                  <a:rPr lang="fr-CH" baseline="-25000" dirty="0">
                    <a:solidFill>
                      <a:srgbClr val="002060"/>
                    </a:solidFill>
                    <a:sym typeface="Symbol"/>
                  </a:rPr>
                  <a:t>W </a:t>
                </a:r>
                <a:r>
                  <a:rPr lang="fr-CH" dirty="0">
                    <a:solidFill>
                      <a:srgbClr val="002060"/>
                    </a:solidFill>
                    <a:sym typeface="Symbol"/>
                  </a:rPr>
                  <a:t>m</a:t>
                </a:r>
                <a:r>
                  <a:rPr lang="fr-CH" baseline="-25000" dirty="0">
                    <a:solidFill>
                      <a:srgbClr val="002060"/>
                    </a:solidFill>
                    <a:sym typeface="Symbol"/>
                  </a:rPr>
                  <a:t></a:t>
                </a:r>
                <a:r>
                  <a:rPr lang="fr-CH" dirty="0">
                    <a:solidFill>
                      <a:srgbClr val="002060"/>
                    </a:solidFill>
                    <a:sym typeface="Symbol"/>
                  </a:rPr>
                  <a:t>), </a:t>
                </a:r>
                <a:r>
                  <a:rPr lang="fr-CH" dirty="0" err="1">
                    <a:solidFill>
                      <a:srgbClr val="002060"/>
                    </a:solidFill>
                    <a:sym typeface="Symbol"/>
                  </a:rPr>
                  <a:t>Higgs</a:t>
                </a:r>
                <a:r>
                  <a:rPr lang="fr-CH" dirty="0">
                    <a:solidFill>
                      <a:srgbClr val="002060"/>
                    </a:solidFill>
                    <a:sym typeface="Symbol"/>
                  </a:rPr>
                  <a:t> and top quark </a:t>
                </a:r>
                <a:r>
                  <a:rPr lang="fr-CH" dirty="0" err="1">
                    <a:solidFill>
                      <a:srgbClr val="002060"/>
                    </a:solidFill>
                    <a:sym typeface="Symbol"/>
                  </a:rPr>
                  <a:t>couplings</a:t>
                </a:r>
                <a:r>
                  <a:rPr lang="fr-CH" dirty="0">
                    <a:solidFill>
                      <a:srgbClr val="002060"/>
                    </a:solidFill>
                    <a:sym typeface="Symbol"/>
                  </a:rPr>
                  <a:t>) </a:t>
                </a:r>
              </a:p>
              <a:p>
                <a:pPr indent="-288000" defTabSz="457200" eaLnBrk="0" fontAlgn="base" hangingPunct="0">
                  <a:lnSpc>
                    <a:spcPct val="100000"/>
                  </a:lnSpc>
                  <a:spcBef>
                    <a:spcPts val="400"/>
                  </a:spcBef>
                  <a:spcAft>
                    <a:spcPct val="0"/>
                  </a:spcAft>
                  <a:defRPr/>
                </a:pPr>
                <a:r>
                  <a:rPr lang="fr-CH" b="1" dirty="0" err="1">
                    <a:solidFill>
                      <a:srgbClr val="002060"/>
                    </a:solidFill>
                    <a:latin typeface="Calibri" panose="020F0502020204030204"/>
                  </a:rPr>
                  <a:t>e</a:t>
                </a:r>
                <a:r>
                  <a:rPr lang="fr-CH" b="1" dirty="0" err="1" smtClean="0">
                    <a:solidFill>
                      <a:srgbClr val="002060"/>
                    </a:solidFill>
                    <a:latin typeface="Calibri" panose="020F0502020204030204"/>
                  </a:rPr>
                  <a:t>xploring</a:t>
                </a:r>
                <a:r>
                  <a:rPr lang="fr-CH" b="1" dirty="0" smtClean="0">
                    <a:solidFill>
                      <a:srgbClr val="002060"/>
                    </a:solidFill>
                    <a:latin typeface="Calibri" panose="020F0502020204030204"/>
                  </a:rPr>
                  <a:t> 10−100 </a:t>
                </a:r>
                <a:r>
                  <a:rPr lang="fr-CH" b="1" dirty="0" err="1">
                    <a:solidFill>
                      <a:srgbClr val="002060"/>
                    </a:solidFill>
                    <a:latin typeface="Calibri" panose="020F0502020204030204"/>
                  </a:rPr>
                  <a:t>TeV</a:t>
                </a:r>
                <a:r>
                  <a:rPr lang="fr-CH" b="1" dirty="0">
                    <a:solidFill>
                      <a:srgbClr val="002060"/>
                    </a:solidFill>
                    <a:latin typeface="Calibri" panose="020F0502020204030204"/>
                  </a:rPr>
                  <a:t> </a:t>
                </a:r>
                <a:r>
                  <a:rPr lang="fr-CH" b="1" dirty="0" err="1">
                    <a:solidFill>
                      <a:srgbClr val="002060"/>
                    </a:solidFill>
                    <a:latin typeface="Calibri" panose="020F0502020204030204"/>
                  </a:rPr>
                  <a:t>energy</a:t>
                </a:r>
                <a:r>
                  <a:rPr lang="fr-CH" b="1" dirty="0">
                    <a:solidFill>
                      <a:srgbClr val="002060"/>
                    </a:solidFill>
                    <a:latin typeface="Calibri" panose="020F0502020204030204"/>
                  </a:rPr>
                  <a:t> </a:t>
                </a:r>
                <a:r>
                  <a:rPr lang="fr-CH" b="1" dirty="0" err="1">
                    <a:solidFill>
                      <a:srgbClr val="002060"/>
                    </a:solidFill>
                    <a:latin typeface="Calibri" panose="020F0502020204030204"/>
                  </a:rPr>
                  <a:t>scale</a:t>
                </a:r>
                <a:r>
                  <a:rPr lang="fr-CH" b="1" dirty="0">
                    <a:solidFill>
                      <a:srgbClr val="002060"/>
                    </a:solidFill>
                    <a:latin typeface="Calibri" panose="020F0502020204030204"/>
                  </a:rPr>
                  <a:t> via </a:t>
                </a:r>
                <a:r>
                  <a:rPr lang="fr-CH" b="1" dirty="0" err="1">
                    <a:solidFill>
                      <a:srgbClr val="002060"/>
                    </a:solidFill>
                    <a:latin typeface="Calibri" panose="020F0502020204030204"/>
                  </a:rPr>
                  <a:t>couplings</a:t>
                </a:r>
                <a:r>
                  <a:rPr lang="fr-CH" b="1" dirty="0">
                    <a:solidFill>
                      <a:srgbClr val="002060"/>
                    </a:solidFill>
                    <a:latin typeface="Calibri" panose="020F0502020204030204"/>
                  </a:rPr>
                  <a:t> </a:t>
                </a:r>
                <a:r>
                  <a:rPr lang="fr-CH" b="1" dirty="0" err="1">
                    <a:solidFill>
                      <a:srgbClr val="002060"/>
                    </a:solidFill>
                    <a:latin typeface="Calibri" panose="020F0502020204030204"/>
                  </a:rPr>
                  <a:t>with</a:t>
                </a:r>
                <a:r>
                  <a:rPr lang="fr-CH" b="1" dirty="0">
                    <a:solidFill>
                      <a:srgbClr val="002060"/>
                    </a:solidFill>
                    <a:latin typeface="Calibri" panose="020F0502020204030204"/>
                  </a:rPr>
                  <a:t> </a:t>
                </a:r>
                <a:r>
                  <a:rPr lang="fr-CH" b="1" dirty="0" err="1">
                    <a:solidFill>
                      <a:srgbClr val="002060"/>
                    </a:solidFill>
                    <a:latin typeface="Calibri" panose="020F0502020204030204"/>
                  </a:rPr>
                  <a:t>precision</a:t>
                </a:r>
                <a:r>
                  <a:rPr lang="fr-CH" b="1" dirty="0">
                    <a:solidFill>
                      <a:srgbClr val="002060"/>
                    </a:solidFill>
                    <a:latin typeface="Calibri" panose="020F0502020204030204"/>
                  </a:rPr>
                  <a:t> </a:t>
                </a:r>
                <a:r>
                  <a:rPr lang="fr-CH" b="1" dirty="0" err="1">
                    <a:solidFill>
                      <a:srgbClr val="002060"/>
                    </a:solidFill>
                    <a:latin typeface="Calibri" panose="020F0502020204030204"/>
                  </a:rPr>
                  <a:t>measurements</a:t>
                </a:r>
                <a:r>
                  <a:rPr lang="fr-CH" b="1" dirty="0">
                    <a:solidFill>
                      <a:srgbClr val="002060"/>
                    </a:solidFill>
                    <a:latin typeface="Calibri" panose="020F0502020204030204"/>
                  </a:rPr>
                  <a:t>  </a:t>
                </a:r>
              </a:p>
              <a:p>
                <a:pPr indent="-288000" defTabSz="457200" eaLnBrk="0" fontAlgn="base" hangingPunct="0">
                  <a:lnSpc>
                    <a:spcPct val="100000"/>
                  </a:lnSpc>
                  <a:spcBef>
                    <a:spcPts val="400"/>
                  </a:spcBef>
                  <a:spcAft>
                    <a:spcPct val="0"/>
                  </a:spcAft>
                  <a:buFont typeface="Wingdings" panose="05000000000000000000" pitchFamily="2" charset="2"/>
                  <a:buChar char="Ø"/>
                  <a:defRPr/>
                </a:pPr>
                <a:r>
                  <a:rPr lang="fr-CH" b="1" dirty="0">
                    <a:solidFill>
                      <a:srgbClr val="006600"/>
                    </a:solidFill>
                    <a:latin typeface="Calibri" panose="020F0502020204030204"/>
                  </a:rPr>
                  <a:t> </a:t>
                </a:r>
                <a:r>
                  <a:rPr lang="fr-CH" b="1" dirty="0" smtClean="0">
                    <a:solidFill>
                      <a:srgbClr val="006600"/>
                    </a:solidFill>
                    <a:latin typeface="Calibri" panose="020F0502020204030204"/>
                  </a:rPr>
                  <a:t>machine </a:t>
                </a:r>
                <a:r>
                  <a:rPr lang="fr-CH" b="1" dirty="0">
                    <a:solidFill>
                      <a:srgbClr val="006600"/>
                    </a:solidFill>
                    <a:latin typeface="Calibri" panose="020F0502020204030204"/>
                  </a:rPr>
                  <a:t>design for </a:t>
                </a:r>
                <a:r>
                  <a:rPr lang="fr-CH" b="1" dirty="0" err="1">
                    <a:solidFill>
                      <a:srgbClr val="006600"/>
                    </a:solidFill>
                    <a:latin typeface="Calibri" panose="020F0502020204030204"/>
                  </a:rPr>
                  <a:t>highest</a:t>
                </a:r>
                <a:r>
                  <a:rPr lang="fr-CH" b="1" dirty="0">
                    <a:solidFill>
                      <a:srgbClr val="006600"/>
                    </a:solidFill>
                    <a:latin typeface="Calibri" panose="020F0502020204030204"/>
                  </a:rPr>
                  <a:t> </a:t>
                </a:r>
                <a:r>
                  <a:rPr lang="fr-CH" b="1" dirty="0" err="1">
                    <a:solidFill>
                      <a:srgbClr val="006600"/>
                    </a:solidFill>
                    <a:latin typeface="Calibri" panose="020F0502020204030204"/>
                  </a:rPr>
                  <a:t>luminosities</a:t>
                </a:r>
                <a:r>
                  <a:rPr lang="fr-CH" b="1" dirty="0">
                    <a:solidFill>
                      <a:srgbClr val="006600"/>
                    </a:solidFill>
                    <a:latin typeface="Calibri" panose="020F0502020204030204"/>
                  </a:rPr>
                  <a:t> at Z, WW, ZH and </a:t>
                </a:r>
                <a14:m>
                  <m:oMath xmlns:m="http://schemas.openxmlformats.org/officeDocument/2006/math">
                    <m:r>
                      <a:rPr lang="en-US" b="1" i="1" smtClean="0">
                        <a:solidFill>
                          <a:srgbClr val="006600"/>
                        </a:solidFill>
                        <a:latin typeface="Cambria Math" panose="02040503050406030204" pitchFamily="18" charset="0"/>
                      </a:rPr>
                      <m:t>𝒕</m:t>
                    </m:r>
                    <m:acc>
                      <m:accPr>
                        <m:chr m:val="̅"/>
                        <m:ctrlPr>
                          <a:rPr lang="en-US" b="1" i="1" smtClean="0">
                            <a:solidFill>
                              <a:srgbClr val="0066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 smtClean="0">
                            <a:solidFill>
                              <a:srgbClr val="006600"/>
                            </a:solidFill>
                            <a:latin typeface="Cambria Math" panose="02040503050406030204" pitchFamily="18" charset="0"/>
                          </a:rPr>
                          <m:t>𝒕</m:t>
                        </m:r>
                      </m:e>
                    </m:acc>
                  </m:oMath>
                </a14:m>
                <a:r>
                  <a:rPr lang="fr-CH" b="1" dirty="0" smtClean="0">
                    <a:solidFill>
                      <a:srgbClr val="006600"/>
                    </a:solidFill>
                    <a:latin typeface="Calibri" panose="020F0502020204030204"/>
                  </a:rPr>
                  <a:t> </a:t>
                </a:r>
                <a:r>
                  <a:rPr lang="fr-CH" b="1" dirty="0" err="1">
                    <a:solidFill>
                      <a:srgbClr val="006600"/>
                    </a:solidFill>
                    <a:latin typeface="Calibri" panose="020F0502020204030204"/>
                  </a:rPr>
                  <a:t>working</a:t>
                </a:r>
                <a:r>
                  <a:rPr lang="fr-CH" b="1" dirty="0">
                    <a:solidFill>
                      <a:srgbClr val="006600"/>
                    </a:solidFill>
                    <a:latin typeface="Calibri" panose="020F0502020204030204"/>
                  </a:rPr>
                  <a:t> </a:t>
                </a:r>
                <a:r>
                  <a:rPr lang="fr-CH" b="1" dirty="0" smtClean="0">
                    <a:solidFill>
                      <a:srgbClr val="006600"/>
                    </a:solidFill>
                    <a:latin typeface="Calibri" panose="020F0502020204030204"/>
                  </a:rPr>
                  <a:t>points</a:t>
                </a:r>
              </a:p>
              <a:p>
                <a:pPr marL="0" indent="0" defTabSz="457200" eaLnBrk="0" fontAlgn="base" hangingPunct="0">
                  <a:lnSpc>
                    <a:spcPct val="100000"/>
                  </a:lnSpc>
                  <a:spcBef>
                    <a:spcPts val="400"/>
                  </a:spcBef>
                  <a:spcAft>
                    <a:spcPct val="0"/>
                  </a:spcAft>
                  <a:buNone/>
                  <a:defRPr/>
                </a:pPr>
                <a:endParaRPr lang="fr-CH" b="1" dirty="0">
                  <a:solidFill>
                    <a:srgbClr val="006600"/>
                  </a:solidFill>
                  <a:latin typeface="Calibri" panose="020F0502020204030204"/>
                </a:endParaRPr>
              </a:p>
              <a:p>
                <a:pPr marL="0" indent="0" defTabSz="685800">
                  <a:spcBef>
                    <a:spcPts val="750"/>
                  </a:spcBef>
                  <a:buNone/>
                  <a:defRPr/>
                </a:pPr>
                <a:r>
                  <a:rPr lang="en-US" sz="4000" b="1" dirty="0">
                    <a:solidFill>
                      <a:srgbClr val="FF0000"/>
                    </a:solidFill>
                    <a:latin typeface="Calibri" panose="020F0502020204030204"/>
                  </a:rPr>
                  <a:t>FCC-</a:t>
                </a:r>
                <a:r>
                  <a:rPr lang="en-US" sz="4000" b="1" dirty="0" err="1">
                    <a:solidFill>
                      <a:srgbClr val="FF0000"/>
                    </a:solidFill>
                    <a:latin typeface="Calibri" panose="020F0502020204030204"/>
                  </a:rPr>
                  <a:t>hh</a:t>
                </a:r>
                <a:r>
                  <a:rPr lang="en-US" sz="4000" b="1" dirty="0">
                    <a:solidFill>
                      <a:srgbClr val="FF0000"/>
                    </a:solidFill>
                    <a:latin typeface="Calibri" panose="020F0502020204030204"/>
                  </a:rPr>
                  <a:t>:</a:t>
                </a:r>
              </a:p>
              <a:p>
                <a:pPr indent="-288000" defTabSz="457200" eaLnBrk="0" fontAlgn="base" hangingPunct="0">
                  <a:lnSpc>
                    <a:spcPct val="100000"/>
                  </a:lnSpc>
                  <a:spcBef>
                    <a:spcPts val="400"/>
                  </a:spcBef>
                  <a:spcAft>
                    <a:spcPct val="0"/>
                  </a:spcAft>
                  <a:defRPr/>
                </a:pPr>
                <a:r>
                  <a:rPr lang="fr-CH" b="1" dirty="0" err="1">
                    <a:solidFill>
                      <a:srgbClr val="002060"/>
                    </a:solidFill>
                    <a:latin typeface="Calibri" panose="020F0502020204030204"/>
                  </a:rPr>
                  <a:t>h</a:t>
                </a:r>
                <a:r>
                  <a:rPr lang="fr-CH" b="1" dirty="0" err="1" smtClean="0">
                    <a:solidFill>
                      <a:srgbClr val="002060"/>
                    </a:solidFill>
                    <a:latin typeface="Calibri" panose="020F0502020204030204"/>
                  </a:rPr>
                  <a:t>ighest</a:t>
                </a:r>
                <a:r>
                  <a:rPr lang="fr-CH" b="1" dirty="0" smtClean="0">
                    <a:solidFill>
                      <a:srgbClr val="002060"/>
                    </a:solidFill>
                    <a:latin typeface="Calibri" panose="020F0502020204030204"/>
                  </a:rPr>
                  <a:t> </a:t>
                </a:r>
                <a:r>
                  <a:rPr lang="fr-CH" b="1" dirty="0">
                    <a:solidFill>
                      <a:srgbClr val="002060"/>
                    </a:solidFill>
                    <a:latin typeface="Calibri" panose="020F0502020204030204"/>
                  </a:rPr>
                  <a:t>center of mass </a:t>
                </a:r>
                <a:r>
                  <a:rPr lang="fr-CH" b="1" dirty="0" err="1">
                    <a:solidFill>
                      <a:srgbClr val="002060"/>
                    </a:solidFill>
                    <a:latin typeface="Calibri" panose="020F0502020204030204"/>
                  </a:rPr>
                  <a:t>energy</a:t>
                </a:r>
                <a:r>
                  <a:rPr lang="fr-CH" b="1" dirty="0">
                    <a:solidFill>
                      <a:srgbClr val="002060"/>
                    </a:solidFill>
                    <a:latin typeface="Calibri" panose="020F0502020204030204"/>
                  </a:rPr>
                  <a:t> for direct production up to </a:t>
                </a:r>
                <a:r>
                  <a:rPr lang="fr-CH" b="1" dirty="0" smtClean="0">
                    <a:solidFill>
                      <a:srgbClr val="002060"/>
                    </a:solidFill>
                    <a:latin typeface="Calibri" panose="020F0502020204030204"/>
                  </a:rPr>
                  <a:t>20−30 </a:t>
                </a:r>
                <a:r>
                  <a:rPr lang="fr-CH" b="1" dirty="0" err="1">
                    <a:solidFill>
                      <a:srgbClr val="002060"/>
                    </a:solidFill>
                    <a:latin typeface="Calibri" panose="020F0502020204030204"/>
                  </a:rPr>
                  <a:t>TeV</a:t>
                </a:r>
                <a:endParaRPr lang="fr-CH" b="1" dirty="0">
                  <a:solidFill>
                    <a:srgbClr val="002060"/>
                  </a:solidFill>
                  <a:latin typeface="Calibri" panose="020F0502020204030204"/>
                </a:endParaRPr>
              </a:p>
              <a:p>
                <a:pPr indent="-288000" defTabSz="457200" eaLnBrk="0" fontAlgn="base" hangingPunct="0">
                  <a:lnSpc>
                    <a:spcPct val="100000"/>
                  </a:lnSpc>
                  <a:spcBef>
                    <a:spcPts val="400"/>
                  </a:spcBef>
                  <a:spcAft>
                    <a:spcPct val="0"/>
                  </a:spcAft>
                  <a:defRPr/>
                </a:pPr>
                <a:r>
                  <a:rPr lang="fr-CH" b="1" dirty="0" err="1">
                    <a:solidFill>
                      <a:srgbClr val="002060"/>
                    </a:solidFill>
                    <a:latin typeface="Calibri" panose="020F0502020204030204"/>
                  </a:rPr>
                  <a:t>h</a:t>
                </a:r>
                <a:r>
                  <a:rPr lang="fr-CH" b="1" dirty="0" err="1" smtClean="0">
                    <a:solidFill>
                      <a:srgbClr val="002060"/>
                    </a:solidFill>
                    <a:latin typeface="Calibri" panose="020F0502020204030204"/>
                  </a:rPr>
                  <a:t>uge</a:t>
                </a:r>
                <a:r>
                  <a:rPr lang="fr-CH" b="1" dirty="0" smtClean="0">
                    <a:solidFill>
                      <a:srgbClr val="002060"/>
                    </a:solidFill>
                    <a:latin typeface="Calibri" panose="020F0502020204030204"/>
                  </a:rPr>
                  <a:t> </a:t>
                </a:r>
                <a:r>
                  <a:rPr lang="fr-CH" b="1" dirty="0">
                    <a:solidFill>
                      <a:srgbClr val="002060"/>
                    </a:solidFill>
                    <a:latin typeface="Calibri" panose="020F0502020204030204"/>
                  </a:rPr>
                  <a:t>rates for single and multiple production of SM bosons (H,W,Z) and quarks</a:t>
                </a:r>
              </a:p>
              <a:p>
                <a:pPr indent="-288000" defTabSz="457200">
                  <a:lnSpc>
                    <a:spcPct val="100000"/>
                  </a:lnSpc>
                  <a:spcBef>
                    <a:spcPts val="400"/>
                  </a:spcBef>
                  <a:buFont typeface="Wingdings" panose="05000000000000000000" pitchFamily="2" charset="2"/>
                  <a:buChar char="Ø"/>
                  <a:defRPr/>
                </a:pPr>
                <a:r>
                  <a:rPr lang="en-US" b="1" dirty="0">
                    <a:solidFill>
                      <a:srgbClr val="0066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b="1" dirty="0" smtClean="0">
                    <a:solidFill>
                      <a:srgbClr val="0066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machine </a:t>
                </a:r>
                <a:r>
                  <a:rPr lang="en-US" b="1" dirty="0">
                    <a:solidFill>
                      <a:srgbClr val="0066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design for </a:t>
                </a:r>
                <a14:m>
                  <m:oMath xmlns:m="http://schemas.openxmlformats.org/officeDocument/2006/math">
                    <m:r>
                      <a:rPr lang="en-US" b="1" i="1" dirty="0" smtClean="0">
                        <a:solidFill>
                          <a:srgbClr val="006600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~</m:t>
                    </m:r>
                  </m:oMath>
                </a14:m>
                <a:r>
                  <a:rPr lang="en-US" b="1" dirty="0">
                    <a:solidFill>
                      <a:srgbClr val="0066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100 </a:t>
                </a:r>
                <a:r>
                  <a:rPr lang="en-US" b="1" dirty="0" err="1">
                    <a:solidFill>
                      <a:srgbClr val="0066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TeV</a:t>
                </a:r>
                <a:r>
                  <a:rPr lang="en-US" b="1" dirty="0">
                    <a:solidFill>
                      <a:srgbClr val="0066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b="1" dirty="0" err="1">
                    <a:solidFill>
                      <a:srgbClr val="0066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c.m</a:t>
                </a:r>
                <a:r>
                  <a:rPr lang="en-US" b="1" dirty="0" smtClean="0">
                    <a:solidFill>
                      <a:srgbClr val="0066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. </a:t>
                </a:r>
                <a:r>
                  <a:rPr lang="en-US" b="1" dirty="0">
                    <a:solidFill>
                      <a:srgbClr val="0066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&amp; int. luminosity </a:t>
                </a:r>
                <a14:m>
                  <m:oMath xmlns:m="http://schemas.openxmlformats.org/officeDocument/2006/math">
                    <m:r>
                      <a:rPr lang="en-US" b="1" i="1" dirty="0">
                        <a:solidFill>
                          <a:srgbClr val="006600"/>
                        </a:solidFill>
                        <a:latin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US" b="1" dirty="0" smtClean="0">
                    <a:solidFill>
                      <a:srgbClr val="0066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20 ab</a:t>
                </a:r>
                <a:r>
                  <a:rPr lang="en-US" b="1" baseline="30000" dirty="0" smtClean="0">
                    <a:solidFill>
                      <a:srgbClr val="0066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-1</a:t>
                </a:r>
                <a:r>
                  <a:rPr lang="en-US" b="1" dirty="0" smtClean="0">
                    <a:solidFill>
                      <a:srgbClr val="0066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b="1" dirty="0">
                    <a:solidFill>
                      <a:srgbClr val="0066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in 25 years</a:t>
                </a:r>
                <a:endParaRPr lang="fr-CH" sz="2400" b="1" dirty="0">
                  <a:solidFill>
                    <a:srgbClr val="006600"/>
                  </a:solidFill>
                  <a:latin typeface="Calibri" panose="020F0502020204030204"/>
                </a:endParaRPr>
              </a:p>
              <a:p>
                <a:pPr marL="171450" indent="-171450" defTabSz="685800">
                  <a:lnSpc>
                    <a:spcPct val="100000"/>
                  </a:lnSpc>
                  <a:spcBef>
                    <a:spcPts val="600"/>
                  </a:spcBef>
                  <a:defRPr/>
                </a:pPr>
                <a:endParaRPr lang="en-US" sz="1050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4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513" y="1085675"/>
                <a:ext cx="12050973" cy="3263504"/>
              </a:xfrm>
              <a:prstGeom prst="rect">
                <a:avLst/>
              </a:prstGeom>
              <a:blipFill>
                <a:blip r:embed="rId2"/>
                <a:stretch>
                  <a:fillRect l="-2024" t="-5607" r="-860" b="-7327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itle 1"/>
          <p:cNvSpPr txBox="1">
            <a:spLocks/>
          </p:cNvSpPr>
          <p:nvPr/>
        </p:nvSpPr>
        <p:spPr>
          <a:xfrm>
            <a:off x="0" y="-1212"/>
            <a:ext cx="12192000" cy="1008112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200" dirty="0">
                <a:ea typeface="+mn-ea"/>
                <a:cs typeface="Calibri" pitchFamily="34" charset="0"/>
              </a:rPr>
              <a:t>                    </a:t>
            </a:r>
            <a:r>
              <a:rPr lang="en-GB" kern="0" dirty="0" smtClean="0">
                <a:latin typeface="Arial"/>
              </a:rPr>
              <a:t>FCC </a:t>
            </a:r>
            <a:r>
              <a:rPr lang="en-GB" kern="0" dirty="0">
                <a:latin typeface="Arial"/>
              </a:rPr>
              <a:t>: physics and performance targets</a:t>
            </a:r>
            <a:endParaRPr lang="en-US" kern="0" dirty="0">
              <a:latin typeface="Arial"/>
            </a:endParaRPr>
          </a:p>
        </p:txBody>
      </p:sp>
      <p:pic>
        <p:nvPicPr>
          <p:cNvPr id="10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7934" y="77563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95819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FC5643-CERN3027 - Scale of contributions">
  <a:themeElements>
    <a:clrScheme name="Personnalisée 4">
      <a:dk1>
        <a:srgbClr val="0C377B"/>
      </a:dk1>
      <a:lt1>
        <a:srgbClr val="FFFFFF"/>
      </a:lt1>
      <a:dk2>
        <a:srgbClr val="0C377B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chnic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5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FC5643-CERN3027 - Scale of contributions">
  <a:themeElements>
    <a:clrScheme name="Personnalisée 4">
      <a:dk1>
        <a:srgbClr val="0C377B"/>
      </a:dk1>
      <a:lt1>
        <a:srgbClr val="FFFFFF"/>
      </a:lt1>
      <a:dk2>
        <a:srgbClr val="0C377B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chnic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1144</TotalTime>
  <Words>2929</Words>
  <Application>Microsoft Office PowerPoint</Application>
  <PresentationFormat>Widescreen</PresentationFormat>
  <Paragraphs>623</Paragraphs>
  <Slides>36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36</vt:i4>
      </vt:variant>
    </vt:vector>
  </HeadingPairs>
  <TitlesOfParts>
    <vt:vector size="54" baseType="lpstr">
      <vt:lpstr>MS PGothic</vt:lpstr>
      <vt:lpstr>Arial</vt:lpstr>
      <vt:lpstr>Arial Narrow</vt:lpstr>
      <vt:lpstr>Calibri</vt:lpstr>
      <vt:lpstr>Calibri Light</vt:lpstr>
      <vt:lpstr>Cambria Math</vt:lpstr>
      <vt:lpstr>等线</vt:lpstr>
      <vt:lpstr>Helvetica Neue</vt:lpstr>
      <vt:lpstr>Karla</vt:lpstr>
      <vt:lpstr>Symbol</vt:lpstr>
      <vt:lpstr>Times New Roman</vt:lpstr>
      <vt:lpstr>Wingdings</vt:lpstr>
      <vt:lpstr>2_Office Theme</vt:lpstr>
      <vt:lpstr>3_Office Theme</vt:lpstr>
      <vt:lpstr>4_Office Theme</vt:lpstr>
      <vt:lpstr>1_FC5643-CERN3027 - Scale of contributions</vt:lpstr>
      <vt:lpstr>5_Office Theme</vt:lpstr>
      <vt:lpstr>2_FC5643-CERN3027 - Scale of contributions</vt:lpstr>
      <vt:lpstr>PowerPoint Presentation</vt:lpstr>
      <vt:lpstr>PowerPoint Presentation</vt:lpstr>
      <vt:lpstr>EuroLumi: HE-LHC &amp; VHE-LHC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ERL option -“Future High Energy Circular e+e- Collider using Energy-Recovery Linacs,” Vladimir N Litvinenko, Thomas Roser, Maria Chamizo Llatas, BNL, http://arxiv.org/abs/1909.04437 presented at FCC Week 2019 and submitted to ESU process, similar to former ERL eRHIC design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CERN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Frank Zimmermann</dc:creator>
  <cp:lastModifiedBy>Frank Zimmermann</cp:lastModifiedBy>
  <cp:revision>36</cp:revision>
  <dcterms:created xsi:type="dcterms:W3CDTF">2019-11-16T11:33:28Z</dcterms:created>
  <dcterms:modified xsi:type="dcterms:W3CDTF">2019-11-26T14:57:53Z</dcterms:modified>
</cp:coreProperties>
</file>