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61" r:id="rId2"/>
    <p:sldId id="418" r:id="rId3"/>
    <p:sldId id="448" r:id="rId4"/>
    <p:sldId id="449" r:id="rId5"/>
    <p:sldId id="453" r:id="rId6"/>
    <p:sldId id="450" r:id="rId7"/>
    <p:sldId id="451" r:id="rId8"/>
    <p:sldId id="452" r:id="rId9"/>
    <p:sldId id="455" r:id="rId10"/>
    <p:sldId id="456" r:id="rId11"/>
    <p:sldId id="419" r:id="rId12"/>
    <p:sldId id="447" r:id="rId13"/>
    <p:sldId id="457" r:id="rId14"/>
    <p:sldId id="436" r:id="rId15"/>
    <p:sldId id="439" r:id="rId16"/>
    <p:sldId id="440" r:id="rId17"/>
    <p:sldId id="441" r:id="rId18"/>
    <p:sldId id="459" r:id="rId19"/>
    <p:sldId id="458" r:id="rId20"/>
    <p:sldId id="460" r:id="rId21"/>
    <p:sldId id="461" r:id="rId22"/>
    <p:sldId id="462" r:id="rId23"/>
    <p:sldId id="446" r:id="rId24"/>
    <p:sldId id="463" r:id="rId25"/>
    <p:sldId id="465" r:id="rId26"/>
    <p:sldId id="46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5587" autoAdjust="0"/>
  </p:normalViewPr>
  <p:slideViewPr>
    <p:cSldViewPr snapToGrid="0">
      <p:cViewPr varScale="1">
        <p:scale>
          <a:sx n="89" d="100"/>
          <a:sy n="89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19/11/19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19/11/19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82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7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93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16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7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79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8678333" y="6534224"/>
            <a:ext cx="2354010" cy="313416"/>
            <a:chOff x="2784098" y="6454578"/>
            <a:chExt cx="6359904" cy="399511"/>
          </a:xfrm>
        </p:grpSpPr>
        <p:sp>
          <p:nvSpPr>
            <p:cNvPr id="14" name="文本框 13"/>
            <p:cNvSpPr txBox="1"/>
            <p:nvPr/>
          </p:nvSpPr>
          <p:spPr>
            <a:xfrm>
              <a:off x="2784098" y="6461765"/>
              <a:ext cx="6359904" cy="3923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CEPC </a:t>
              </a:r>
              <a:r>
                <a:rPr lang="en-US" altLang="zh-CN" sz="14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Linac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V="1">
              <a:off x="2784098" y="6454578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-1" y="6502300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17252" y="6539837"/>
            <a:ext cx="8330881" cy="30778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CEPC Workshop</a:t>
            </a:r>
            <a:r>
              <a:rPr lang="en-US" altLang="zh-CN" sz="1200" b="1" baseline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2019</a:t>
            </a:r>
            <a:r>
              <a:rPr lang="en-US" altLang="zh-CN" sz="1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IHEP, Beijing, China, November 18~20,2019                    Cai</a:t>
            </a:r>
            <a:r>
              <a:rPr lang="en-US" altLang="zh-CN" sz="1200" b="1" baseline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Meng</a:t>
            </a:r>
            <a:endParaRPr lang="zh-CN" altLang="en-US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effectLst/>
              </a:rPr>
              <a:t>CEPC </a:t>
            </a:r>
            <a:r>
              <a:rPr lang="en-US" sz="4000" dirty="0" smtClean="0">
                <a:effectLst/>
              </a:rPr>
              <a:t>Linac dynamics </a:t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with </a:t>
            </a:r>
            <a:r>
              <a:rPr lang="en-US" sz="4000" dirty="0">
                <a:effectLst/>
              </a:rPr>
              <a:t>S </a:t>
            </a:r>
            <a:r>
              <a:rPr lang="en-US" altLang="zh-CN" sz="4000" dirty="0" smtClean="0">
                <a:effectLst/>
              </a:rPr>
              <a:t>&amp;</a:t>
            </a:r>
            <a:r>
              <a:rPr lang="en-US" sz="4000" dirty="0" smtClean="0">
                <a:effectLst/>
              </a:rPr>
              <a:t>C </a:t>
            </a:r>
            <a:r>
              <a:rPr lang="en-US" sz="4000" dirty="0">
                <a:effectLst/>
              </a:rPr>
              <a:t>band </a:t>
            </a:r>
            <a:r>
              <a:rPr lang="en-US" altLang="zh-CN" sz="4000" dirty="0" smtClean="0">
                <a:effectLst/>
              </a:rPr>
              <a:t>accelerating </a:t>
            </a:r>
            <a:r>
              <a:rPr lang="en-US" sz="4000" dirty="0" smtClean="0">
                <a:effectLst/>
              </a:rPr>
              <a:t>structures</a:t>
            </a:r>
            <a:endParaRPr lang="zh-CN" alt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22724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Meng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Zhang, X. Li, G. Pei, G. Shu, D.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 J. Gao, 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Chi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 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0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CEPC </a:t>
            </a:r>
            <a:r>
              <a:rPr lang="en-US" altLang="zh-CN" sz="2000" b="1" dirty="0" smtClean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Workshop 2019</a:t>
            </a:r>
          </a:p>
          <a:p>
            <a:pPr algn="ctr">
              <a:spcAft>
                <a:spcPts val="500"/>
              </a:spcAft>
            </a:pPr>
            <a:r>
              <a:rPr lang="en-US" altLang="zh-CN" sz="2000" b="1" dirty="0" smtClean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18</a:t>
            </a:r>
            <a:r>
              <a:rPr lang="en-US" altLang="zh-CN" sz="20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November, 2019</a:t>
            </a:r>
            <a:endParaRPr lang="en-US" altLang="zh-CN" sz="2000" b="1" dirty="0">
              <a:solidFill>
                <a:srgbClr val="F4791C"/>
              </a:solidFill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52194" y="460282"/>
            <a:ext cx="4639806" cy="769441"/>
            <a:chOff x="4497077" y="389339"/>
            <a:chExt cx="5353333" cy="9512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77" y="389339"/>
              <a:ext cx="1541104" cy="90751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1" y="389339"/>
              <a:ext cx="3812229" cy="951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4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 smtClean="0">
                  <a:latin typeface="Monotype Corsiva" panose="03010101010201010101" pitchFamily="66" charset="0"/>
                </a:rPr>
                <a:t>Circular Electron Positron Collider</a:t>
              </a:r>
              <a:endParaRPr lang="zh-CN" altLang="en-US" sz="2000" dirty="0"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20-GeV </a:t>
            </a:r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raise</a:t>
            </a:r>
          </a:p>
          <a:p>
            <a:pPr lvl="1"/>
            <a:r>
              <a:rPr lang="en-US" dirty="0"/>
              <a:t>Energy at Linac exit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20GeV</a:t>
            </a:r>
          </a:p>
          <a:p>
            <a:pPr lvl="1"/>
            <a:r>
              <a:rPr lang="en-US" dirty="0"/>
              <a:t>High gradient accelerating structure to control Linac length</a:t>
            </a:r>
          </a:p>
          <a:p>
            <a:pPr lvl="1"/>
            <a:r>
              <a:rPr lang="en-US" dirty="0"/>
              <a:t>Keep the bunch potential </a:t>
            </a:r>
            <a:r>
              <a:rPr lang="en-US" dirty="0">
                <a:sym typeface="Wingdings" panose="05000000000000000000" pitchFamily="2" charset="2"/>
              </a:rPr>
              <a:t> Wakefield, accelerating structure aperture</a:t>
            </a:r>
          </a:p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5216"/>
              </p:ext>
            </p:extLst>
          </p:nvPr>
        </p:nvGraphicFramePr>
        <p:xfrm>
          <a:off x="156077" y="3186755"/>
          <a:ext cx="6323100" cy="30341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5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4230188965"/>
                    </a:ext>
                  </a:extLst>
                </a:gridCol>
              </a:tblGrid>
              <a:tr h="43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Symbol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Unit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 /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beam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energy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kern="100" baseline="-25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kern="100" baseline="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</a:rPr>
                        <a:t>+</a:t>
                      </a:r>
                      <a:endParaRPr lang="zh-CN" altLang="zh-CN" sz="16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Hz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Bunches/pulse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60302157"/>
                  </a:ext>
                </a:extLst>
              </a:tr>
              <a:tr h="362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bunch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population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00" baseline="0" dirty="0" smtClean="0">
                          <a:effectLst/>
                          <a:latin typeface="+mn-lt"/>
                        </a:rPr>
                        <a:t>Ne-/</a:t>
                      </a:r>
                      <a:r>
                        <a:rPr lang="en-US" altLang="zh-CN" sz="1800" i="1" kern="100" baseline="0" dirty="0" smtClean="0">
                          <a:effectLst/>
                          <a:latin typeface="+mn-lt"/>
                        </a:rPr>
                        <a:t>Ne+</a:t>
                      </a:r>
                      <a:endParaRPr lang="zh-CN" altLang="zh-CN" sz="1600" i="1" kern="100" baseline="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&gt;1.5 (3)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&gt;1.5 (3)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spread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&lt;2×10</a:t>
                      </a:r>
                      <a:r>
                        <a:rPr lang="en-US" altLang="zh-CN" sz="18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1800" b="0" kern="1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&lt;2×10</a:t>
                      </a:r>
                      <a:r>
                        <a:rPr lang="en-US" altLang="zh-CN" sz="18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1800" b="0" kern="1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</a:rPr>
                        <a:t>Emittance (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18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800" i="1" kern="1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40</a:t>
                      </a:r>
                      <a:endParaRPr lang="en-US" sz="18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20</a:t>
                      </a:r>
                      <a:endParaRPr lang="en-US" altLang="zh-CN" sz="18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208628" y="1843955"/>
            <a:ext cx="1669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C-band</a:t>
            </a:r>
            <a:endParaRPr lang="zh-CN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36586"/>
              </p:ext>
            </p:extLst>
          </p:nvPr>
        </p:nvGraphicFramePr>
        <p:xfrm>
          <a:off x="6644639" y="3186755"/>
          <a:ext cx="5312229" cy="29902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8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073">
                  <a:extLst>
                    <a:ext uri="{9D8B030D-6E8A-4147-A177-3AD203B41FA5}">
                      <a16:colId xmlns:a16="http://schemas.microsoft.com/office/drawing/2014/main" val="4230188965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Unit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S-band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C-band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MHz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5720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3.1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Cavity mode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3π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/4</a:t>
                      </a:r>
                      <a:endParaRPr lang="zh-CN" alt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60302157"/>
                  </a:ext>
                </a:extLst>
              </a:tr>
              <a:tr h="6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Aperture diameter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20~24</a:t>
                      </a:r>
                      <a:endParaRPr lang="zh-CN" altLang="zh-CN" sz="18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11.8~16</a:t>
                      </a:r>
                      <a:endParaRPr lang="zh-CN" altLang="zh-CN" sz="18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MV/m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7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440" y="30481"/>
            <a:ext cx="9284302" cy="894079"/>
          </a:xfrm>
        </p:spPr>
        <p:txBody>
          <a:bodyPr/>
          <a:lstStyle/>
          <a:p>
            <a:r>
              <a:rPr lang="en-US" dirty="0"/>
              <a:t>20-GeV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09040"/>
            <a:ext cx="11251803" cy="4967923"/>
          </a:xfrm>
        </p:spPr>
        <p:txBody>
          <a:bodyPr/>
          <a:lstStyle/>
          <a:p>
            <a:r>
              <a:rPr lang="en-US" dirty="0" smtClean="0"/>
              <a:t>Alternative Linac design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Linac exit energy: 10GeV  20GeV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C-band: start energy~ 4GeV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Transverse </a:t>
            </a:r>
            <a:r>
              <a:rPr lang="en-US" dirty="0" smtClean="0">
                <a:sym typeface="Wingdings" panose="05000000000000000000" pitchFamily="2" charset="2"/>
              </a:rPr>
              <a:t>focusing: </a:t>
            </a:r>
            <a:r>
              <a:rPr lang="en-US" sz="2400" dirty="0" smtClean="0">
                <a:sym typeface="Wingdings" panose="05000000000000000000" pitchFamily="2" charset="2"/>
              </a:rPr>
              <a:t>Triplet 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pic>
        <p:nvPicPr>
          <p:cNvPr id="5" name="内容占位符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5" y="2025136"/>
            <a:ext cx="11880000" cy="21846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11800" y="2300140"/>
            <a:ext cx="2875175" cy="2336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7108580" y="4709913"/>
            <a:ext cx="3155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S-band: 4GeV </a:t>
            </a:r>
            <a:r>
              <a:rPr lang="en-US" sz="2400" dirty="0" smtClean="0">
                <a:sym typeface="Wingdings" panose="05000000000000000000" pitchFamily="2" charset="2"/>
              </a:rPr>
              <a:t> 10GeV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627821" y="4152425"/>
            <a:ext cx="3872485" cy="48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S-band</a:t>
            </a:r>
            <a:r>
              <a:rPr lang="en-US" altLang="zh-CN" dirty="0" smtClean="0"/>
              <a:t> Accelerating structure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168339" y="4144833"/>
            <a:ext cx="296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</a:t>
            </a:r>
            <a:r>
              <a:rPr lang="en-US" altLang="zh-CN" b="1" dirty="0" smtClean="0"/>
              <a:t>-band</a:t>
            </a:r>
            <a:r>
              <a:rPr lang="en-US" altLang="zh-CN" dirty="0" smtClean="0"/>
              <a:t> Accelerating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09040"/>
            <a:ext cx="11251803" cy="4967923"/>
          </a:xfrm>
        </p:spPr>
        <p:txBody>
          <a:bodyPr/>
          <a:lstStyle/>
          <a:p>
            <a:r>
              <a:rPr lang="en-US" dirty="0" smtClean="0"/>
              <a:t>Alternative Linac design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Linac exit energy: 10GeV  20GeV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C-band: start energy~ 4GeV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Transverse </a:t>
            </a:r>
            <a:r>
              <a:rPr lang="en-US" dirty="0" smtClean="0">
                <a:sym typeface="Wingdings" panose="05000000000000000000" pitchFamily="2" charset="2"/>
              </a:rPr>
              <a:t>focusing: </a:t>
            </a:r>
            <a:r>
              <a:rPr lang="en-US" sz="2400" dirty="0" smtClean="0">
                <a:sym typeface="Wingdings" panose="05000000000000000000" pitchFamily="2" charset="2"/>
              </a:rPr>
              <a:t>Triplet 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One klystron drive 2 accelerating structure</a:t>
            </a:r>
            <a:endParaRPr lang="en-US" dirty="0"/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226601" y="2189914"/>
            <a:ext cx="11880000" cy="2446509"/>
            <a:chOff x="100734" y="4548882"/>
            <a:chExt cx="9065464" cy="1866897"/>
          </a:xfrm>
        </p:grpSpPr>
        <p:grpSp>
          <p:nvGrpSpPr>
            <p:cNvPr id="10" name="组合 9"/>
            <p:cNvGrpSpPr/>
            <p:nvPr/>
          </p:nvGrpSpPr>
          <p:grpSpPr>
            <a:xfrm>
              <a:off x="100734" y="4548882"/>
              <a:ext cx="9065464" cy="1866897"/>
              <a:chOff x="78536" y="3814393"/>
              <a:chExt cx="9065464" cy="186689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36" y="3814393"/>
                <a:ext cx="9065464" cy="1516771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1910874" y="5311958"/>
                <a:ext cx="2955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S-band</a:t>
                </a:r>
                <a:r>
                  <a:rPr lang="en-US" altLang="zh-CN" dirty="0" smtClean="0"/>
                  <a:t> Accelerating structure</a:t>
                </a:r>
                <a:endParaRPr lang="en-US" dirty="0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086392" y="5311958"/>
                <a:ext cx="2955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/>
                  <a:t>C</a:t>
                </a:r>
                <a:r>
                  <a:rPr lang="en-US" altLang="zh-CN" b="1" dirty="0" smtClean="0"/>
                  <a:t>-band</a:t>
                </a:r>
                <a:r>
                  <a:rPr lang="en-US" altLang="zh-CN" dirty="0" smtClean="0"/>
                  <a:t> Accelerating structure</a:t>
                </a:r>
                <a:endParaRPr lang="en-US" dirty="0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512489" y="4613524"/>
              <a:ext cx="1920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Alternative </a:t>
              </a:r>
              <a:r>
                <a:rPr lang="en-US" altLang="zh-CN" b="1" dirty="0">
                  <a:solidFill>
                    <a:srgbClr val="FF0000"/>
                  </a:solidFill>
                </a:rPr>
                <a:t>design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440" y="30481"/>
            <a:ext cx="9284302" cy="894079"/>
          </a:xfrm>
        </p:spPr>
        <p:txBody>
          <a:bodyPr/>
          <a:lstStyle/>
          <a:p>
            <a:r>
              <a:rPr lang="en-US" dirty="0"/>
              <a:t>20-GeV scheme</a:t>
            </a:r>
          </a:p>
        </p:txBody>
      </p:sp>
      <p:sp>
        <p:nvSpPr>
          <p:cNvPr id="6" name="矩形 5"/>
          <p:cNvSpPr/>
          <p:nvPr/>
        </p:nvSpPr>
        <p:spPr>
          <a:xfrm>
            <a:off x="6610349" y="2300141"/>
            <a:ext cx="3867151" cy="1829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7108580" y="4709913"/>
            <a:ext cx="4738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C-band: 4GeV  20GeV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12% redundancy of accelerating unit</a:t>
            </a:r>
            <a:endParaRPr lang="en-US" sz="2400" dirty="0" smtClean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20-GeV scheme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439" y="1209040"/>
            <a:ext cx="11405235" cy="4967923"/>
          </a:xfrm>
        </p:spPr>
        <p:txBody>
          <a:bodyPr/>
          <a:lstStyle/>
          <a:p>
            <a:r>
              <a:rPr lang="en-US" sz="2400" dirty="0" smtClean="0"/>
              <a:t>The third accelerating section accelerating structure is replaced by </a:t>
            </a:r>
            <a:r>
              <a:rPr lang="en-US" sz="2400" dirty="0"/>
              <a:t>S</a:t>
            </a:r>
            <a:r>
              <a:rPr lang="en-US" sz="2400" dirty="0" smtClean="0"/>
              <a:t>-band with C-band</a:t>
            </a:r>
          </a:p>
          <a:p>
            <a:pPr lvl="1"/>
            <a:r>
              <a:rPr lang="en-US" dirty="0" smtClean="0"/>
              <a:t>Larger Wakefield</a:t>
            </a:r>
          </a:p>
          <a:p>
            <a:pPr lvl="1"/>
            <a:r>
              <a:rPr lang="en-US" dirty="0" smtClean="0"/>
              <a:t>Need shorter bunch length ~ 0.5mm (rms)</a:t>
            </a:r>
          </a:p>
          <a:p>
            <a:pPr lvl="2"/>
            <a:r>
              <a:rPr lang="en-US" dirty="0" smtClean="0"/>
              <a:t>Positron beam: Bunch length compressor section </a:t>
            </a:r>
          </a:p>
          <a:p>
            <a:pPr lvl="2"/>
            <a:r>
              <a:rPr lang="en-US" dirty="0" smtClean="0"/>
              <a:t>Electron beam: </a:t>
            </a:r>
            <a:r>
              <a:rPr lang="en-US" altLang="zh-CN" dirty="0" smtClean="0"/>
              <a:t>EBTL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Beam dynamics</a:t>
            </a:r>
            <a:endParaRPr 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l="6070" t="3258" r="7754"/>
          <a:stretch/>
        </p:blipFill>
        <p:spPr>
          <a:xfrm>
            <a:off x="199696" y="3220525"/>
            <a:ext cx="6489674" cy="30245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5386" r="7327"/>
          <a:stretch/>
        </p:blipFill>
        <p:spPr>
          <a:xfrm>
            <a:off x="6757398" y="3221991"/>
            <a:ext cx="5255926" cy="30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439" y="30481"/>
            <a:ext cx="5844385" cy="894079"/>
          </a:xfrm>
        </p:spPr>
        <p:txBody>
          <a:bodyPr/>
          <a:lstStyle/>
          <a:p>
            <a:r>
              <a:rPr lang="en-US" sz="4000" dirty="0"/>
              <a:t>20-GeV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0550" y="1218565"/>
            <a:ext cx="10515600" cy="4967923"/>
          </a:xfrm>
        </p:spPr>
        <p:txBody>
          <a:bodyPr/>
          <a:lstStyle/>
          <a:p>
            <a:r>
              <a:rPr lang="en-US" dirty="0" smtClean="0"/>
              <a:t>Lattice design (optics)</a:t>
            </a:r>
          </a:p>
          <a:p>
            <a:pPr lvl="1"/>
            <a:r>
              <a:rPr lang="en-US" dirty="0" smtClean="0"/>
              <a:t>1.1GeV (damping ring) </a:t>
            </a:r>
            <a:r>
              <a:rPr lang="en-US" dirty="0" smtClean="0">
                <a:sym typeface="Wingdings" panose="05000000000000000000" pitchFamily="2" charset="2"/>
              </a:rPr>
              <a:t>20GeV</a:t>
            </a:r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/>
          <a:lstStyle/>
          <a:p>
            <a:r>
              <a:rPr lang="en-US" dirty="0" smtClean="0"/>
              <a:t>Optics function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4981" r="8546" b="2593"/>
          <a:stretch/>
        </p:blipFill>
        <p:spPr>
          <a:xfrm>
            <a:off x="1717367" y="2065166"/>
            <a:ext cx="8624812" cy="44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4705" r="8487" b="3096"/>
          <a:stretch/>
        </p:blipFill>
        <p:spPr>
          <a:xfrm>
            <a:off x="4252545" y="1161780"/>
            <a:ext cx="7939455" cy="50708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187" y="1461988"/>
            <a:ext cx="5099803" cy="4967923"/>
          </a:xfrm>
        </p:spPr>
        <p:txBody>
          <a:bodyPr/>
          <a:lstStyle/>
          <a:p>
            <a:r>
              <a:rPr lang="en-US" dirty="0" smtClean="0"/>
              <a:t>Energy spread</a:t>
            </a:r>
          </a:p>
          <a:p>
            <a:pPr lvl="1"/>
            <a:r>
              <a:rPr lang="en-US" dirty="0" smtClean="0"/>
              <a:t>0.2%</a:t>
            </a:r>
          </a:p>
          <a:p>
            <a:pPr lvl="1"/>
            <a:r>
              <a:rPr lang="en-US" dirty="0" smtClean="0"/>
              <a:t>Rms Bunch length~ 0.5mm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Difficulty design of BCS after Damping Ring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Difficulty design for booster injection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Maybe need an energy compressor</a:t>
            </a:r>
            <a:endParaRPr lang="en-US" i="1" dirty="0" smtClean="0"/>
          </a:p>
          <a:p>
            <a:r>
              <a:rPr lang="en-US" dirty="0" smtClean="0"/>
              <a:t>Emittance </a:t>
            </a:r>
          </a:p>
          <a:p>
            <a:pPr lvl="1"/>
            <a:r>
              <a:rPr lang="en-US" dirty="0" smtClean="0"/>
              <a:t>15nm</a:t>
            </a:r>
          </a:p>
          <a:p>
            <a:pPr lvl="1"/>
            <a:r>
              <a:rPr lang="en-US" dirty="0" smtClean="0"/>
              <a:t>More damping time in DR</a:t>
            </a:r>
          </a:p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Beam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527" y="1203648"/>
            <a:ext cx="6879085" cy="53091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46055"/>
            <a:ext cx="5730240" cy="4967923"/>
          </a:xfrm>
        </p:spPr>
        <p:txBody>
          <a:bodyPr/>
          <a:lstStyle/>
          <a:p>
            <a:r>
              <a:rPr lang="en-US" sz="2400" dirty="0" smtClean="0"/>
              <a:t>Orbit distortion </a:t>
            </a:r>
          </a:p>
          <a:p>
            <a:pPr lvl="1"/>
            <a:r>
              <a:rPr lang="en-US" sz="2000" dirty="0" smtClean="0"/>
              <a:t>Without correction, beam lost at most case</a:t>
            </a:r>
          </a:p>
          <a:p>
            <a:pPr lvl="1"/>
            <a:r>
              <a:rPr lang="en-US" sz="2000" dirty="0" smtClean="0"/>
              <a:t>With correction</a:t>
            </a:r>
          </a:p>
          <a:p>
            <a:pPr lvl="2"/>
            <a:r>
              <a:rPr lang="en-US" dirty="0" err="1" smtClean="0"/>
              <a:t>Cx</a:t>
            </a:r>
            <a:r>
              <a:rPr lang="en-US" dirty="0" smtClean="0"/>
              <a:t>&lt;0.6mm, emittance growth~2% </a:t>
            </a:r>
          </a:p>
          <a:p>
            <a:pPr lvl="2"/>
            <a:r>
              <a:rPr lang="en-US" dirty="0" smtClean="0"/>
              <a:t>Cy is growth greatly, emittance growth~20</a:t>
            </a:r>
            <a:r>
              <a:rPr lang="en-US" dirty="0"/>
              <a:t>%, which is </a:t>
            </a:r>
            <a:r>
              <a:rPr lang="en-US" dirty="0" smtClean="0"/>
              <a:t>because the correction method, actual beam correction will get better results  </a:t>
            </a:r>
          </a:p>
          <a:p>
            <a:pPr lvl="2"/>
            <a:r>
              <a:rPr lang="en-US" dirty="0" smtClean="0"/>
              <a:t>Emittance smaller than the required value</a:t>
            </a:r>
          </a:p>
          <a:p>
            <a:pPr lvl="1"/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Error study</a:t>
            </a:r>
            <a:endParaRPr 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17305"/>
              </p:ext>
            </p:extLst>
          </p:nvPr>
        </p:nvGraphicFramePr>
        <p:xfrm>
          <a:off x="224411" y="4216487"/>
          <a:ext cx="497226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85">
                  <a:extLst>
                    <a:ext uri="{9D8B030D-6E8A-4147-A177-3AD203B41FA5}">
                      <a16:colId xmlns:a16="http://schemas.microsoft.com/office/drawing/2014/main" val="3578315250"/>
                    </a:ext>
                  </a:extLst>
                </a:gridCol>
                <a:gridCol w="2112580">
                  <a:extLst>
                    <a:ext uri="{9D8B030D-6E8A-4147-A177-3AD203B41FA5}">
                      <a16:colId xmlns:a16="http://schemas.microsoft.com/office/drawing/2014/main" val="3403868602"/>
                    </a:ext>
                  </a:extLst>
                </a:gridCol>
                <a:gridCol w="1386698">
                  <a:extLst>
                    <a:ext uri="{9D8B030D-6E8A-4147-A177-3AD203B41FA5}">
                      <a16:colId xmlns:a16="http://schemas.microsoft.com/office/drawing/2014/main" val="396812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329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Quadrupole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Misalignment(x/y/z)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0.1/0.1/0.2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4093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 error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633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Accelerating structure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Misalignment(x/y)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0.1/0.1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41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33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6232" y="1069079"/>
            <a:ext cx="9714722" cy="4967923"/>
          </a:xfrm>
        </p:spPr>
        <p:txBody>
          <a:bodyPr/>
          <a:lstStyle/>
          <a:p>
            <a:r>
              <a:rPr lang="en-US" dirty="0" smtClean="0"/>
              <a:t>Accelerating structure</a:t>
            </a:r>
          </a:p>
          <a:p>
            <a:pPr lvl="1"/>
            <a:r>
              <a:rPr lang="en-US" dirty="0" smtClean="0"/>
              <a:t>Phase errors and amplitude errors</a:t>
            </a:r>
          </a:p>
          <a:p>
            <a:pPr lvl="2"/>
            <a:r>
              <a:rPr lang="en-US" dirty="0" smtClean="0"/>
              <a:t>1 klystron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4 S-band accelerating structure</a:t>
            </a:r>
          </a:p>
          <a:p>
            <a:pPr lvl="2"/>
            <a:r>
              <a:rPr lang="en-US" dirty="0"/>
              <a:t>1 klystron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2 C-band </a:t>
            </a:r>
            <a:r>
              <a:rPr lang="en-US" dirty="0"/>
              <a:t>accelerating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0.5 degree &amp;&amp; 0.5%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Dynamic errors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18" y="2824518"/>
            <a:ext cx="10117805" cy="37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W</a:t>
            </a:r>
            <a:r>
              <a:rPr lang="en-US" dirty="0" smtClean="0"/>
              <a:t>akefield acceleration ~ transformer</a:t>
            </a:r>
          </a:p>
          <a:p>
            <a:pPr lvl="1"/>
            <a:r>
              <a:rPr lang="en-US" dirty="0" smtClean="0"/>
              <a:t>Energy-transfer from driver </a:t>
            </a:r>
            <a:r>
              <a:rPr lang="en-US" dirty="0"/>
              <a:t>to </a:t>
            </a:r>
            <a:r>
              <a:rPr lang="en-US" dirty="0" smtClean="0"/>
              <a:t>witness</a:t>
            </a:r>
          </a:p>
          <a:p>
            <a:pPr lvl="1"/>
            <a:r>
              <a:rPr lang="en-US" dirty="0" smtClean="0"/>
              <a:t>High transformer ratio, asymmetrical bunch shapes 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PWFA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82" y="2657577"/>
            <a:ext cx="7849469" cy="3619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07060" y="6092111"/>
            <a:ext cx="270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@</a:t>
            </a:r>
            <a:r>
              <a:rPr lang="en-US" dirty="0" err="1" smtClean="0">
                <a:latin typeface="Arial" panose="020B0604020202020204" pitchFamily="34" charset="0"/>
              </a:rPr>
              <a:t>Gregor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Loisch</a:t>
            </a:r>
            <a:r>
              <a:rPr lang="en-US" dirty="0" smtClean="0">
                <a:latin typeface="Arial" panose="020B0604020202020204" pitchFamily="34" charset="0"/>
              </a:rPr>
              <a:t> IPAC19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3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45-GeV </a:t>
            </a:r>
            <a:r>
              <a:rPr lang="en-US" dirty="0"/>
              <a:t>scheme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PWFA</a:t>
            </a:r>
            <a:endParaRPr 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60278"/>
              </p:ext>
            </p:extLst>
          </p:nvPr>
        </p:nvGraphicFramePr>
        <p:xfrm>
          <a:off x="665954" y="3631897"/>
          <a:ext cx="444405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942">
                  <a:extLst>
                    <a:ext uri="{9D8B030D-6E8A-4147-A177-3AD203B41FA5}">
                      <a16:colId xmlns:a16="http://schemas.microsoft.com/office/drawing/2014/main" val="3730336142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3364696856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3157543414"/>
                    </a:ext>
                  </a:extLst>
                </a:gridCol>
              </a:tblGrid>
              <a:tr h="287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Driver</a:t>
                      </a:r>
                      <a:r>
                        <a:rPr lang="en-US" altLang="zh-CN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Witness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428466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(GeV)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17365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 (nC)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039632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</a:t>
                      </a:r>
                      <a:r>
                        <a:rPr lang="en-US" baseline="0" dirty="0" smtClean="0"/>
                        <a:t> length (</a:t>
                      </a:r>
                      <a:r>
                        <a:rPr lang="en-US" baseline="0" dirty="0" err="1" smtClean="0"/>
                        <a:t>ps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109325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spread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522064"/>
                  </a:ext>
                </a:extLst>
              </a:tr>
              <a:tr h="503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Norm.</a:t>
                      </a:r>
                      <a:r>
                        <a:rPr lang="en-US" baseline="0" dirty="0" smtClean="0"/>
                        <a:t> emittance (</a:t>
                      </a:r>
                      <a:r>
                        <a:rPr lang="en-US" baseline="0" dirty="0" err="1" smtClean="0"/>
                        <a:t>mm.mrad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333253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size (µm)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307486"/>
                  </a:ext>
                </a:extLst>
              </a:tr>
            </a:tbl>
          </a:graphicData>
        </a:graphic>
      </p:graphicFrame>
      <p:pic>
        <p:nvPicPr>
          <p:cNvPr id="9" name="Picture 2" descr="e+e_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246" y="1047930"/>
            <a:ext cx="3635754" cy="25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内容占位符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81115"/>
              </p:ext>
            </p:extLst>
          </p:nvPr>
        </p:nvGraphicFramePr>
        <p:xfrm>
          <a:off x="5933820" y="3631897"/>
          <a:ext cx="574027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840">
                  <a:extLst>
                    <a:ext uri="{9D8B030D-6E8A-4147-A177-3AD203B41FA5}">
                      <a16:colId xmlns:a16="http://schemas.microsoft.com/office/drawing/2014/main" val="3730336142"/>
                    </a:ext>
                  </a:extLst>
                </a:gridCol>
                <a:gridCol w="1038076">
                  <a:extLst>
                    <a:ext uri="{9D8B030D-6E8A-4147-A177-3AD203B41FA5}">
                      <a16:colId xmlns:a16="http://schemas.microsoft.com/office/drawing/2014/main" val="3364696856"/>
                    </a:ext>
                  </a:extLst>
                </a:gridCol>
                <a:gridCol w="1179607">
                  <a:extLst>
                    <a:ext uri="{9D8B030D-6E8A-4147-A177-3AD203B41FA5}">
                      <a16:colId xmlns:a16="http://schemas.microsoft.com/office/drawing/2014/main" val="3157543414"/>
                    </a:ext>
                  </a:extLst>
                </a:gridCol>
                <a:gridCol w="1271751">
                  <a:extLst>
                    <a:ext uri="{9D8B030D-6E8A-4147-A177-3AD203B41FA5}">
                      <a16:colId xmlns:a16="http://schemas.microsoft.com/office/drawing/2014/main" val="3635652394"/>
                    </a:ext>
                  </a:extLst>
                </a:gridCol>
              </a:tblGrid>
              <a:tr h="31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Driver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Witness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Witness  e</a:t>
                      </a:r>
                      <a:r>
                        <a:rPr lang="en-US" baseline="30000" dirty="0" smtClean="0"/>
                        <a:t>+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428466"/>
                  </a:ext>
                </a:extLst>
              </a:tr>
              <a:tr h="31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(GeV)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17365"/>
                  </a:ext>
                </a:extLst>
              </a:tr>
              <a:tr h="31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 (nC)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039632"/>
                  </a:ext>
                </a:extLst>
              </a:tr>
              <a:tr h="31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</a:t>
                      </a:r>
                      <a:r>
                        <a:rPr lang="en-US" baseline="0" dirty="0" smtClean="0"/>
                        <a:t> length (</a:t>
                      </a:r>
                      <a:r>
                        <a:rPr lang="en-US" baseline="0" dirty="0" err="1" smtClean="0"/>
                        <a:t>ps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 (rms)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109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spread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522064"/>
                  </a:ext>
                </a:extLst>
              </a:tr>
              <a:tr h="5492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Norm.</a:t>
                      </a:r>
                      <a:r>
                        <a:rPr lang="en-US" baseline="0" dirty="0" smtClean="0"/>
                        <a:t> emittance (</a:t>
                      </a:r>
                      <a:r>
                        <a:rPr lang="en-US" baseline="0" dirty="0" err="1" smtClean="0"/>
                        <a:t>mm.mrad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333253"/>
                  </a:ext>
                </a:extLst>
              </a:tr>
              <a:tr h="31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size (µm)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307486"/>
                  </a:ext>
                </a:extLst>
              </a:tr>
            </a:tbl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>
          <a:xfrm>
            <a:off x="472440" y="1082565"/>
            <a:ext cx="8156553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Linac</a:t>
            </a:r>
          </a:p>
          <a:p>
            <a:pPr lvl="1"/>
            <a:r>
              <a:rPr lang="en-US" dirty="0" smtClean="0"/>
              <a:t>High bunch charge</a:t>
            </a:r>
          </a:p>
          <a:p>
            <a:pPr lvl="1"/>
            <a:r>
              <a:rPr lang="en-US" dirty="0" smtClean="0"/>
              <a:t>Low emittance</a:t>
            </a:r>
          </a:p>
          <a:p>
            <a:pPr lvl="1"/>
            <a:r>
              <a:rPr lang="en-US" dirty="0" smtClean="0"/>
              <a:t>Asymmetrical bunch shapes </a:t>
            </a:r>
          </a:p>
          <a:p>
            <a:r>
              <a:rPr lang="en-US" dirty="0" smtClean="0"/>
              <a:t>S-band accelerating structure (short bunch length)</a:t>
            </a:r>
          </a:p>
          <a:p>
            <a:pPr lvl="1"/>
            <a:r>
              <a:rPr lang="en-US" dirty="0" smtClean="0"/>
              <a:t>Bunch compressor</a:t>
            </a: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5435651" y="1805141"/>
            <a:ext cx="2619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L-band RF Gun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70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9040"/>
            <a:ext cx="9399309" cy="49679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Introduction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Redundancy design consideration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CEPC </a:t>
            </a:r>
            <a:r>
              <a:rPr lang="en-US" sz="3200" dirty="0" smtClean="0"/>
              <a:t>Linac alternative </a:t>
            </a:r>
            <a:r>
              <a:rPr lang="en-US" sz="3200" dirty="0"/>
              <a:t>design</a:t>
            </a:r>
            <a:endParaRPr lang="en-US" sz="3200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20 </a:t>
            </a:r>
            <a:r>
              <a:rPr lang="en-US" altLang="zh-CN" sz="2800" dirty="0" smtClean="0"/>
              <a:t>GeV scheme with S&amp;C bands accelerating structure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PWFA driven Linac prelim</a:t>
            </a:r>
            <a:r>
              <a:rPr lang="en-US" altLang="zh-CN" sz="2800" dirty="0" smtClean="0"/>
              <a:t>in</a:t>
            </a:r>
            <a:r>
              <a:rPr lang="en-US" sz="2800" dirty="0" smtClean="0"/>
              <a:t>ary design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663" y="1026294"/>
            <a:ext cx="10515600" cy="4926231"/>
          </a:xfrm>
        </p:spPr>
        <p:txBody>
          <a:bodyPr/>
          <a:lstStyle/>
          <a:p>
            <a:r>
              <a:rPr lang="en-US" dirty="0" smtClean="0"/>
              <a:t>RF gun: Bunch shaping</a:t>
            </a:r>
          </a:p>
          <a:p>
            <a:r>
              <a:rPr lang="en-US" dirty="0" smtClean="0"/>
              <a:t>Bunch compressor section</a:t>
            </a:r>
          </a:p>
          <a:p>
            <a:pPr lvl="1"/>
            <a:r>
              <a:rPr lang="en-US" dirty="0" smtClean="0"/>
              <a:t>Bunch compress and bunch shaping</a:t>
            </a:r>
          </a:p>
          <a:p>
            <a:r>
              <a:rPr lang="en-US" dirty="0" smtClean="0"/>
              <a:t>Main linac </a:t>
            </a:r>
          </a:p>
          <a:p>
            <a:pPr lvl="1"/>
            <a:r>
              <a:rPr lang="en-US" dirty="0" smtClean="0"/>
              <a:t>Bunch charge~ 20nC</a:t>
            </a:r>
          </a:p>
          <a:p>
            <a:pPr lvl="1"/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1" y="3558039"/>
            <a:ext cx="11911699" cy="2995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53" y="1189869"/>
            <a:ext cx="6212923" cy="19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45-GeV scheme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642" y="1350669"/>
            <a:ext cx="3699239" cy="4967923"/>
          </a:xfrm>
        </p:spPr>
        <p:txBody>
          <a:bodyPr/>
          <a:lstStyle/>
          <a:p>
            <a:r>
              <a:rPr lang="en-US" b="1" dirty="0" smtClean="0"/>
              <a:t>Chicane</a:t>
            </a:r>
            <a:r>
              <a:rPr lang="en-US" dirty="0" smtClean="0"/>
              <a:t> or TBA</a:t>
            </a:r>
          </a:p>
          <a:p>
            <a:pPr lvl="1"/>
            <a:r>
              <a:rPr lang="en-US" dirty="0" smtClean="0"/>
              <a:t>Energy  VS CSR</a:t>
            </a:r>
          </a:p>
          <a:p>
            <a:pPr lvl="1"/>
            <a:r>
              <a:rPr lang="en-US" dirty="0" smtClean="0"/>
              <a:t>Under design and optimization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Bunch compressor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/>
        </p:blipFill>
        <p:spPr>
          <a:xfrm>
            <a:off x="4013537" y="1057952"/>
            <a:ext cx="3765534" cy="2675703"/>
          </a:xfrm>
          <a:prstGeom prst="rect">
            <a:avLst/>
          </a:prstGeom>
        </p:spPr>
      </p:pic>
      <p:pic>
        <p:nvPicPr>
          <p:cNvPr id="9" name="内容占位符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r="13984" b="6579"/>
          <a:stretch/>
        </p:blipFill>
        <p:spPr>
          <a:xfrm>
            <a:off x="8083061" y="1106843"/>
            <a:ext cx="3407238" cy="2690648"/>
          </a:xfrm>
          <a:prstGeom prst="rect">
            <a:avLst/>
          </a:prstGeom>
        </p:spPr>
      </p:pic>
      <p:pic>
        <p:nvPicPr>
          <p:cNvPr id="11" name="内容占位符 4"/>
          <p:cNvPicPr>
            <a:picLocks noChangeAspect="1"/>
          </p:cNvPicPr>
          <p:nvPr/>
        </p:nvPicPr>
        <p:blipFill rotWithShape="1">
          <a:blip r:embed="rId4"/>
          <a:srcRect l="52043" t="53672" r="8456" b="3213"/>
          <a:stretch/>
        </p:blipFill>
        <p:spPr>
          <a:xfrm>
            <a:off x="3969881" y="3835851"/>
            <a:ext cx="3516114" cy="27031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" b="6992"/>
          <a:stretch/>
        </p:blipFill>
        <p:spPr>
          <a:xfrm>
            <a:off x="8006634" y="3863144"/>
            <a:ext cx="3871041" cy="2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45-GeV scheme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440" y="1372513"/>
            <a:ext cx="10515600" cy="4967923"/>
          </a:xfrm>
        </p:spPr>
        <p:txBody>
          <a:bodyPr>
            <a:normAutofit/>
          </a:bodyPr>
          <a:lstStyle/>
          <a:p>
            <a:r>
              <a:rPr lang="en-US" dirty="0"/>
              <a:t>Positron beam (</a:t>
            </a:r>
            <a:r>
              <a:rPr lang="en-US" i="1" dirty="0"/>
              <a:t>C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1.5nC</a:t>
            </a:r>
            <a:endParaRPr lang="en-US" dirty="0"/>
          </a:p>
          <a:p>
            <a:r>
              <a:rPr lang="en-US" dirty="0"/>
              <a:t>Electron bunch charge (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/>
              <a:t>) VS. Electron linac energy (</a:t>
            </a:r>
            <a:r>
              <a:rPr lang="en-US" i="1" dirty="0"/>
              <a:t>E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Electron bunch charge: 10nC</a:t>
            </a:r>
          </a:p>
          <a:p>
            <a:r>
              <a:rPr lang="en-US" dirty="0"/>
              <a:t>Electron linac energy: 1GeV</a:t>
            </a:r>
          </a:p>
          <a:p>
            <a:r>
              <a:rPr lang="en-US" dirty="0" smtClean="0"/>
              <a:t>Target</a:t>
            </a:r>
            <a:endParaRPr lang="en-US" dirty="0"/>
          </a:p>
          <a:p>
            <a:pPr lvl="1"/>
            <a:r>
              <a:rPr lang="en-US" dirty="0" smtClean="0"/>
              <a:t>tungsten@12 </a:t>
            </a:r>
            <a:r>
              <a:rPr lang="en-US" dirty="0"/>
              <a:t>mm</a:t>
            </a:r>
          </a:p>
          <a:p>
            <a:pPr lvl="1"/>
            <a:r>
              <a:rPr lang="en-US" dirty="0"/>
              <a:t>Beam size: 0.5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G4beamline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Positron source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4381" r="813" b="5404"/>
          <a:stretch/>
        </p:blipFill>
        <p:spPr>
          <a:xfrm>
            <a:off x="5367076" y="3096178"/>
            <a:ext cx="6747641" cy="3139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51597" y="1372513"/>
                <a:ext cx="394040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597" y="1372513"/>
                <a:ext cx="394040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535917" y="5559972"/>
            <a:ext cx="9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@target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261978" y="5555451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@capture, 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35470"/>
            <a:ext cx="10515600" cy="4967923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analysis of CEPC Linac availability is proposed and about 15% redundancy of accelerating unit is important and effective based on the simulation by RAAS; </a:t>
            </a:r>
          </a:p>
          <a:p>
            <a:r>
              <a:rPr lang="en-US" dirty="0" smtClean="0"/>
              <a:t>To reduce the risk of low magnetic field of booster injection, two alternative scheme of the Linac was proposed;</a:t>
            </a:r>
          </a:p>
          <a:p>
            <a:r>
              <a:rPr lang="en-US" dirty="0" smtClean="0"/>
              <a:t>The alternative design with C-band accelerating structure and energy up to 20 </a:t>
            </a:r>
            <a:r>
              <a:rPr lang="en-US" altLang="zh-CN" dirty="0" smtClean="0"/>
              <a:t>GeV have been finished (12% redundancy for C-band accelerating units), including the scheme design, lattice design and error study, which can meet the requirements.</a:t>
            </a:r>
          </a:p>
          <a:p>
            <a:r>
              <a:rPr lang="en-US" dirty="0" smtClean="0"/>
              <a:t>The scheme design with Plasma Wakefields acceleration is proposed, detailed lattice design and dynamic simulation is under going on.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811361" y="5636963"/>
            <a:ext cx="8464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attention!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</a:t>
            </a:r>
            <a:endParaRPr 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5842" y="997671"/>
            <a:ext cx="5116125" cy="305488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0" y="3334268"/>
            <a:ext cx="4656456" cy="32850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841" y="4052554"/>
            <a:ext cx="5116125" cy="2520140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353008" y="997671"/>
            <a:ext cx="558764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Magnet</a:t>
            </a:r>
            <a:r>
              <a:rPr lang="en-US" dirty="0"/>
              <a:t> system</a:t>
            </a:r>
            <a:endParaRPr lang="en-US" dirty="0" smtClean="0"/>
          </a:p>
          <a:p>
            <a:pPr lvl="1"/>
            <a:r>
              <a:rPr lang="en-US" dirty="0" smtClean="0"/>
              <a:t>Power source</a:t>
            </a:r>
            <a:r>
              <a:rPr lang="en-US" dirty="0"/>
              <a:t> system</a:t>
            </a:r>
            <a:endParaRPr lang="en-US" dirty="0" smtClean="0"/>
          </a:p>
          <a:p>
            <a:pPr lvl="1"/>
            <a:r>
              <a:rPr lang="en-US" dirty="0" smtClean="0"/>
              <a:t>Microwave </a:t>
            </a:r>
            <a:r>
              <a:rPr lang="en-US" dirty="0"/>
              <a:t>system</a:t>
            </a:r>
            <a:endParaRPr lang="en-US" dirty="0" smtClean="0"/>
          </a:p>
          <a:p>
            <a:pPr lvl="1"/>
            <a:r>
              <a:rPr lang="en-US" dirty="0" smtClean="0"/>
              <a:t>Beam diagnostic system</a:t>
            </a:r>
          </a:p>
          <a:p>
            <a:pPr lvl="1"/>
            <a:r>
              <a:rPr lang="en-US" dirty="0" smtClean="0"/>
              <a:t>Power supply </a:t>
            </a:r>
            <a:r>
              <a:rPr lang="en-US" dirty="0"/>
              <a:t>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2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867" y="1077073"/>
            <a:ext cx="11766624" cy="496792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cost </a:t>
            </a:r>
            <a:r>
              <a:rPr lang="en-US" sz="2400" b="1" dirty="0" smtClean="0">
                <a:solidFill>
                  <a:srgbClr val="FF0000"/>
                </a:solidFill>
              </a:rPr>
              <a:t>not </a:t>
            </a:r>
            <a:r>
              <a:rPr lang="en-US" sz="2400" dirty="0" smtClean="0"/>
              <a:t>included </a:t>
            </a:r>
          </a:p>
          <a:p>
            <a:pPr lvl="1"/>
            <a:r>
              <a:rPr lang="en-US" sz="2200" dirty="0" smtClean="0"/>
              <a:t>Source &amp; </a:t>
            </a:r>
            <a:r>
              <a:rPr lang="en-US" sz="2200" dirty="0"/>
              <a:t>Damping ring &amp; </a:t>
            </a:r>
            <a:r>
              <a:rPr lang="en-US" sz="2200" dirty="0" smtClean="0"/>
              <a:t>transport lines  @ LINAC</a:t>
            </a:r>
          </a:p>
          <a:p>
            <a:pPr lvl="1"/>
            <a:r>
              <a:rPr lang="en-US" sz="2200" dirty="0" smtClean="0"/>
              <a:t>All LTB </a:t>
            </a:r>
            <a:r>
              <a:rPr lang="en-US" altLang="zh-CN" sz="2200" dirty="0" smtClean="0"/>
              <a:t>hardware device</a:t>
            </a:r>
            <a:endParaRPr lang="en-US" sz="2200" dirty="0" smtClean="0"/>
          </a:p>
          <a:p>
            <a:r>
              <a:rPr lang="en-US" sz="2400" dirty="0"/>
              <a:t>The cost increase 0.34 Billion CNY (38%), the energy grows up from 10 GeV to 20GeV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COST!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710307" y="2923099"/>
          <a:ext cx="10664833" cy="338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7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No.</a:t>
                      </a:r>
                      <a:endParaRPr lang="zh-CN" altLang="en-US" sz="2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CN" sz="2200" dirty="0" smtClean="0"/>
                        <a:t>System</a:t>
                      </a:r>
                      <a:endParaRPr lang="zh-CN" altLang="en-US" sz="2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Price </a:t>
                      </a:r>
                      <a:r>
                        <a:rPr lang="zh-CN" altLang="en-US" sz="2200" dirty="0" smtClean="0"/>
                        <a:t>（</a:t>
                      </a:r>
                      <a:r>
                        <a:rPr lang="en-US" altLang="zh-CN" sz="2200" dirty="0" smtClean="0"/>
                        <a:t>Ten thousand</a:t>
                      </a:r>
                      <a:r>
                        <a:rPr lang="zh-CN" altLang="en-US" sz="2200" dirty="0" smtClean="0"/>
                        <a:t>）</a:t>
                      </a:r>
                      <a:endParaRPr lang="zh-CN" alt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S-band (10 GeV)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S&amp;C-band (20 GeV)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Gap</a:t>
                      </a:r>
                      <a:endParaRPr lang="zh-CN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 system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 6.5.1)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33338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45622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12284</a:t>
                      </a: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RF power source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 6.5.2)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32190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46740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14550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Magnets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 6.5.3)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2183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3323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1140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Magnet power supplies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 6.5.4)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2050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2328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278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Vacuum system (Ch.6.5.5)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6060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10221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1847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Instrumentation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 6.5.6)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6400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7335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935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Control system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 6.5.7)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5793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6112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319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Mechanical systems (</a:t>
                      </a:r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r>
                        <a:rPr lang="en-US" sz="1800" u="none" strike="noStrike" dirty="0">
                          <a:effectLst/>
                        </a:rPr>
                        <a:t> 6.5.8)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1070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1327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257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89084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123008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 smtClean="0">
                          <a:effectLst/>
                        </a:rPr>
                        <a:t>33924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62" marR="6862" marT="686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562253" y="1106404"/>
            <a:ext cx="162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@J. R. Zhang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87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440" y="1256665"/>
            <a:ext cx="5257800" cy="4967923"/>
          </a:xfrm>
        </p:spPr>
        <p:txBody>
          <a:bodyPr/>
          <a:lstStyle/>
          <a:p>
            <a:r>
              <a:rPr lang="en-US" dirty="0" smtClean="0"/>
              <a:t>CEPC layout</a:t>
            </a:r>
          </a:p>
          <a:p>
            <a:pPr lvl="1"/>
            <a:r>
              <a:rPr lang="en-US" dirty="0" smtClean="0"/>
              <a:t>10 GeV Linac</a:t>
            </a:r>
          </a:p>
          <a:p>
            <a:pPr lvl="1"/>
            <a:r>
              <a:rPr lang="en-US" dirty="0" smtClean="0"/>
              <a:t>10-120GeV Booster</a:t>
            </a:r>
          </a:p>
          <a:p>
            <a:pPr lvl="1"/>
            <a:r>
              <a:rPr lang="en-US" dirty="0" smtClean="0"/>
              <a:t>120 GeV Collider</a:t>
            </a:r>
          </a:p>
          <a:p>
            <a:pPr lvl="1"/>
            <a:r>
              <a:rPr lang="en-US" dirty="0" smtClean="0"/>
              <a:t>Transport lines</a:t>
            </a:r>
          </a:p>
          <a:p>
            <a:r>
              <a:rPr lang="en-US" dirty="0" smtClean="0"/>
              <a:t>Particle Physics  factory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High integrated luminosity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CEPC Layout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85" y="1077149"/>
            <a:ext cx="6449210" cy="394866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14264"/>
              </p:ext>
            </p:extLst>
          </p:nvPr>
        </p:nvGraphicFramePr>
        <p:xfrm>
          <a:off x="178980" y="4331116"/>
          <a:ext cx="5999261" cy="18859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27642">
                  <a:extLst>
                    <a:ext uri="{9D8B030D-6E8A-4147-A177-3AD203B41FA5}">
                      <a16:colId xmlns:a16="http://schemas.microsoft.com/office/drawing/2014/main" val="2109268763"/>
                    </a:ext>
                  </a:extLst>
                </a:gridCol>
                <a:gridCol w="1315954">
                  <a:extLst>
                    <a:ext uri="{9D8B030D-6E8A-4147-A177-3AD203B41FA5}">
                      <a16:colId xmlns:a16="http://schemas.microsoft.com/office/drawing/2014/main" val="2953368845"/>
                    </a:ext>
                  </a:extLst>
                </a:gridCol>
                <a:gridCol w="1455665">
                  <a:extLst>
                    <a:ext uri="{9D8B030D-6E8A-4147-A177-3AD203B41FA5}">
                      <a16:colId xmlns:a16="http://schemas.microsoft.com/office/drawing/2014/main" val="533980370"/>
                    </a:ext>
                  </a:extLst>
                </a:gridCol>
              </a:tblGrid>
              <a:tr h="266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Parameter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Unit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Value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3573711876"/>
                  </a:ext>
                </a:extLst>
              </a:tr>
              <a:tr h="26697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Particle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H/Z/W</a:t>
                      </a:r>
                      <a:r>
                        <a:rPr lang="en-US" sz="2000" baseline="30000" dirty="0" smtClean="0">
                          <a:effectLst/>
                        </a:rPr>
                        <a:t>+</a:t>
                      </a:r>
                      <a:r>
                        <a:rPr lang="en-US" sz="2000" dirty="0" smtClean="0">
                          <a:effectLst/>
                        </a:rPr>
                        <a:t>W</a:t>
                      </a:r>
                      <a:r>
                        <a:rPr lang="en-US" sz="2000" baseline="30000" dirty="0" smtClean="0">
                          <a:effectLst/>
                        </a:rPr>
                        <a:t>-</a:t>
                      </a:r>
                      <a:endParaRPr lang="en-US" sz="2000" baseline="30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1742021546"/>
                  </a:ext>
                </a:extLst>
              </a:tr>
              <a:tr h="26697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2000" dirty="0" smtClean="0">
                          <a:effectLst/>
                        </a:rPr>
                        <a:t>Beam energy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GeV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120/45/80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406791197"/>
                  </a:ext>
                </a:extLst>
              </a:tr>
              <a:tr h="266973">
                <a:tc rowSpan="2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Operation plan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7/2/1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1082119482"/>
                  </a:ext>
                </a:extLst>
              </a:tr>
              <a:tr h="266973">
                <a:tc vMerge="1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Days/year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3925672370"/>
                  </a:ext>
                </a:extLst>
              </a:tr>
              <a:tr h="26697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Physics</a:t>
                      </a:r>
                      <a:r>
                        <a:rPr lang="en-GB" sz="2000" baseline="0" dirty="0" smtClean="0">
                          <a:effectLst/>
                        </a:rPr>
                        <a:t> data taking efficiency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&gt;</a:t>
                      </a:r>
                      <a:r>
                        <a:rPr lang="en-GB" sz="2000" dirty="0" smtClean="0">
                          <a:effectLst/>
                        </a:rPr>
                        <a:t>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3473561759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759263" y="621943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@ CEPC CDR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44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932" y="1150936"/>
            <a:ext cx="11664822" cy="50704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CEPC is a very huge and complex system</a:t>
            </a:r>
          </a:p>
          <a:p>
            <a:r>
              <a:rPr lang="en-US" dirty="0" smtClean="0"/>
              <a:t>To </a:t>
            </a:r>
            <a:r>
              <a:rPr lang="en-US" dirty="0"/>
              <a:t>reach </a:t>
            </a:r>
            <a:r>
              <a:rPr lang="en-US" dirty="0" smtClean="0"/>
              <a:t>high </a:t>
            </a:r>
            <a:r>
              <a:rPr lang="en-US" dirty="0"/>
              <a:t>integrated </a:t>
            </a:r>
            <a:r>
              <a:rPr lang="en-US" dirty="0" smtClean="0"/>
              <a:t>luminosity, high </a:t>
            </a:r>
            <a:r>
              <a:rPr lang="en-US" b="1" dirty="0" smtClean="0">
                <a:solidFill>
                  <a:srgbClr val="FF0000"/>
                </a:solidFill>
              </a:rPr>
              <a:t>luminosity</a:t>
            </a:r>
            <a:r>
              <a:rPr lang="en-US" dirty="0" smtClean="0"/>
              <a:t>, long </a:t>
            </a:r>
            <a:r>
              <a:rPr lang="en-US" b="1" dirty="0" smtClean="0">
                <a:solidFill>
                  <a:srgbClr val="FF0000"/>
                </a:solidFill>
              </a:rPr>
              <a:t>operation time</a:t>
            </a:r>
            <a:r>
              <a:rPr lang="en-US" dirty="0" smtClean="0"/>
              <a:t> and high </a:t>
            </a:r>
            <a:r>
              <a:rPr lang="en-US" b="1" dirty="0" smtClean="0">
                <a:solidFill>
                  <a:srgbClr val="FF0000"/>
                </a:solidFill>
              </a:rPr>
              <a:t>availability</a:t>
            </a:r>
            <a:r>
              <a:rPr lang="en-US" dirty="0" smtClean="0"/>
              <a:t> is needed</a:t>
            </a:r>
            <a:endParaRPr lang="en-US" dirty="0"/>
          </a:p>
          <a:p>
            <a:pPr lvl="1"/>
            <a:r>
              <a:rPr lang="en-US" sz="2800" dirty="0" smtClean="0"/>
              <a:t>Beam effectiveness</a:t>
            </a:r>
          </a:p>
          <a:p>
            <a:pPr lvl="2"/>
            <a:r>
              <a:rPr lang="en-US" sz="2400" dirty="0" smtClean="0"/>
              <a:t>Beam physics</a:t>
            </a:r>
          </a:p>
          <a:p>
            <a:pPr lvl="2"/>
            <a:r>
              <a:rPr lang="en-US" sz="2400" dirty="0" smtClean="0"/>
              <a:t>Injection </a:t>
            </a:r>
          </a:p>
          <a:p>
            <a:pPr lvl="2"/>
            <a:r>
              <a:rPr lang="en-US" sz="2400" dirty="0" smtClean="0"/>
              <a:t>Powerful injector</a:t>
            </a:r>
          </a:p>
          <a:p>
            <a:pPr lvl="1"/>
            <a:r>
              <a:rPr lang="en-US" sz="2800" dirty="0" smtClean="0"/>
              <a:t>Beam collision effectiveness</a:t>
            </a:r>
          </a:p>
          <a:p>
            <a:pPr lvl="2"/>
            <a:r>
              <a:rPr lang="en-US" sz="2400" b="1" dirty="0" smtClean="0"/>
              <a:t>Top-up operation </a:t>
            </a:r>
            <a:r>
              <a:rPr lang="en-US" sz="2400" dirty="0" smtClean="0"/>
              <a:t>(~1)</a:t>
            </a:r>
          </a:p>
          <a:p>
            <a:pPr lvl="2"/>
            <a:r>
              <a:rPr lang="en-US" sz="2400" dirty="0" smtClean="0"/>
              <a:t>Low performance operation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High availability Linac is necessary</a:t>
            </a:r>
          </a:p>
          <a:p>
            <a:pPr lvl="1"/>
            <a:r>
              <a:rPr lang="en-US" dirty="0" smtClean="0"/>
              <a:t>Redundancy design is important</a:t>
            </a:r>
          </a:p>
          <a:p>
            <a:pPr lvl="1"/>
            <a:r>
              <a:rPr lang="en-US" dirty="0" smtClean="0"/>
              <a:t>Necessary ? How much?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high availability</a:t>
            </a:r>
            <a:endParaRPr 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97409"/>
              </p:ext>
            </p:extLst>
          </p:nvPr>
        </p:nvGraphicFramePr>
        <p:xfrm>
          <a:off x="5937905" y="2304459"/>
          <a:ext cx="5732104" cy="180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1777680" imgH="558720" progId="Equation.DSMT4">
                  <p:embed/>
                </p:oleObj>
              </mc:Choice>
              <mc:Fallback>
                <p:oleObj name="Equation" r:id="rId4" imgW="1777680" imgH="558720" progId="Equation.DSMT4">
                  <p:embed/>
                  <p:pic>
                    <p:nvPicPr>
                      <p:cNvPr id="43" name="对象 4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7905" y="2304459"/>
                        <a:ext cx="5732104" cy="1800336"/>
                      </a:xfrm>
                      <a:prstGeom prst="rect">
                        <a:avLst/>
                      </a:prstGeom>
                      <a:ln w="76200">
                        <a:solidFill>
                          <a:srgbClr val="00B0F0"/>
                        </a:solidFill>
                        <a:prstDash val="lg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01914"/>
              </p:ext>
            </p:extLst>
          </p:nvPr>
        </p:nvGraphicFramePr>
        <p:xfrm>
          <a:off x="6637453" y="4357443"/>
          <a:ext cx="4792548" cy="197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6" imgW="2222280" imgH="914400" progId="Equation.DSMT4">
                  <p:embed/>
                </p:oleObj>
              </mc:Choice>
              <mc:Fallback>
                <p:oleObj name="Equation" r:id="rId6" imgW="2222280" imgH="91440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37453" y="4357443"/>
                        <a:ext cx="4792548" cy="1971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297" y="1089545"/>
            <a:ext cx="6892637" cy="4967923"/>
          </a:xfrm>
        </p:spPr>
        <p:txBody>
          <a:bodyPr/>
          <a:lstStyle/>
          <a:p>
            <a:r>
              <a:rPr lang="en-US" dirty="0"/>
              <a:t>Baseline </a:t>
            </a:r>
            <a:r>
              <a:rPr lang="en-US" dirty="0" smtClean="0"/>
              <a:t>design principles and consideration</a:t>
            </a:r>
          </a:p>
          <a:p>
            <a:pPr lvl="1"/>
            <a:r>
              <a:rPr lang="en-US" altLang="zh-CN" dirty="0" smtClean="0"/>
              <a:t>Meet the requirements of the Booster injection</a:t>
            </a:r>
          </a:p>
          <a:p>
            <a:pPr lvl="1"/>
            <a:r>
              <a:rPr lang="en-US" altLang="zh-CN" dirty="0" smtClean="0"/>
              <a:t>High availability and simplicity</a:t>
            </a:r>
          </a:p>
          <a:p>
            <a:pPr lvl="2"/>
            <a:r>
              <a:rPr lang="en-US" altLang="zh-CN" dirty="0" smtClean="0"/>
              <a:t>About 15</a:t>
            </a:r>
            <a:r>
              <a:rPr lang="en-US" altLang="zh-CN" dirty="0"/>
              <a:t>% backups for Klystrons and accelerating </a:t>
            </a:r>
            <a:r>
              <a:rPr lang="en-US" altLang="zh-CN" dirty="0" smtClean="0"/>
              <a:t>structures (</a:t>
            </a:r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en-US" altLang="zh-CN" b="1" dirty="0" smtClean="0">
                <a:solidFill>
                  <a:srgbClr val="FF0000"/>
                </a:solidFill>
              </a:rPr>
              <a:t>edundancy</a:t>
            </a:r>
            <a:r>
              <a:rPr lang="en-US" altLang="zh-CN" dirty="0" smtClean="0"/>
              <a:t>)</a:t>
            </a:r>
          </a:p>
          <a:p>
            <a:pPr lvl="1"/>
            <a:r>
              <a:rPr lang="en-US" dirty="0" smtClean="0"/>
              <a:t>More potential</a:t>
            </a:r>
          </a:p>
          <a:p>
            <a:pPr lvl="2"/>
            <a:r>
              <a:rPr lang="en-US" dirty="0" smtClean="0"/>
              <a:t>Have </a:t>
            </a:r>
            <a:r>
              <a:rPr lang="en-US" dirty="0"/>
              <a:t>potential to </a:t>
            </a:r>
            <a:r>
              <a:rPr lang="en-US" dirty="0" smtClean="0"/>
              <a:t>provide electron/positron beam with bunch charge larger than 3nC</a:t>
            </a:r>
          </a:p>
          <a:p>
            <a:pPr lvl="2"/>
            <a:r>
              <a:rPr lang="en-US" altLang="zh-CN" dirty="0"/>
              <a:t>L</a:t>
            </a:r>
            <a:r>
              <a:rPr lang="en-US" dirty="0" smtClean="0"/>
              <a:t>ower emittance with more </a:t>
            </a:r>
            <a:r>
              <a:rPr lang="en-US" dirty="0"/>
              <a:t>cycles in </a:t>
            </a:r>
            <a:r>
              <a:rPr lang="en-US" dirty="0" smtClean="0"/>
              <a:t>Damping Ring</a:t>
            </a:r>
          </a:p>
          <a:p>
            <a:pPr lvl="1"/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Linac baseline design</a:t>
            </a:r>
            <a:endParaRPr lang="en-US" dirty="0"/>
          </a:p>
        </p:txBody>
      </p:sp>
      <p:pic>
        <p:nvPicPr>
          <p:cNvPr id="5" name="内容占位符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" y="4277727"/>
            <a:ext cx="11988007" cy="2204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098" y="1155934"/>
            <a:ext cx="4853250" cy="32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439" y="1181048"/>
            <a:ext cx="11312123" cy="4967923"/>
          </a:xfrm>
        </p:spPr>
        <p:txBody>
          <a:bodyPr/>
          <a:lstStyle/>
          <a:p>
            <a:r>
              <a:rPr lang="en-US" dirty="0" smtClean="0"/>
              <a:t>How to predict the availability of the CEPC Linac?</a:t>
            </a:r>
          </a:p>
          <a:p>
            <a:r>
              <a:rPr lang="en-US" dirty="0" smtClean="0"/>
              <a:t>Based on AvailSim 1.0 (for ILC) and </a:t>
            </a:r>
            <a:r>
              <a:rPr lang="en-US" dirty="0"/>
              <a:t>AvailSim 2.0 (for IFMIF), the </a:t>
            </a:r>
            <a:r>
              <a:rPr lang="en-US" dirty="0" smtClean="0"/>
              <a:t>reliability </a:t>
            </a:r>
            <a:r>
              <a:rPr lang="en-US" dirty="0"/>
              <a:t>and availability analysis program </a:t>
            </a:r>
            <a:r>
              <a:rPr lang="en-US" dirty="0" smtClean="0"/>
              <a:t>(RAAS) is under developing </a:t>
            </a:r>
          </a:p>
          <a:p>
            <a:pPr lvl="1"/>
            <a:r>
              <a:rPr lang="en-US" dirty="0"/>
              <a:t>Monte </a:t>
            </a:r>
            <a:r>
              <a:rPr lang="en-US" dirty="0" smtClean="0"/>
              <a:t>Carlo simulation program</a:t>
            </a:r>
          </a:p>
          <a:p>
            <a:pPr lvl="1"/>
            <a:r>
              <a:rPr lang="en-US" dirty="0" smtClean="0"/>
              <a:t>Can include every system/device, with the information MTBF, MTTR, and so on</a:t>
            </a:r>
          </a:p>
          <a:p>
            <a:pPr lvl="2"/>
            <a:r>
              <a:rPr lang="en-US" dirty="0" smtClean="0"/>
              <a:t>Location, tunnel or independent maintenance site</a:t>
            </a:r>
          </a:p>
          <a:p>
            <a:pPr lvl="1"/>
            <a:r>
              <a:rPr lang="en-US" dirty="0" smtClean="0"/>
              <a:t>Can define different effect to the whole system</a:t>
            </a:r>
          </a:p>
          <a:p>
            <a:pPr lvl="2"/>
            <a:r>
              <a:rPr lang="en-US" dirty="0" smtClean="0"/>
              <a:t>down or wait for next maintenance down or low performance operation</a:t>
            </a:r>
          </a:p>
          <a:p>
            <a:pPr lvl="1"/>
            <a:r>
              <a:rPr lang="en-US" dirty="0" smtClean="0"/>
              <a:t>Can define any maintenance plan, for example.</a:t>
            </a:r>
          </a:p>
          <a:p>
            <a:pPr lvl="2"/>
            <a:r>
              <a:rPr lang="en-US" dirty="0"/>
              <a:t>Each </a:t>
            </a:r>
            <a:r>
              <a:rPr lang="en-US" dirty="0" smtClean="0"/>
              <a:t>year 250 days to operation</a:t>
            </a:r>
          </a:p>
          <a:p>
            <a:pPr lvl="2"/>
            <a:r>
              <a:rPr lang="en-US" dirty="0" smtClean="0"/>
              <a:t>Each week with 12h short scheduled down, about 16 days</a:t>
            </a:r>
          </a:p>
          <a:p>
            <a:pPr lvl="2"/>
            <a:r>
              <a:rPr lang="en-US" dirty="0" smtClean="0"/>
              <a:t>Each year 100 days long scheduled down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predict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440" y="1162386"/>
            <a:ext cx="5562600" cy="4967923"/>
          </a:xfrm>
        </p:spPr>
        <p:txBody>
          <a:bodyPr/>
          <a:lstStyle/>
          <a:p>
            <a:r>
              <a:rPr lang="en-US" dirty="0" smtClean="0"/>
              <a:t>In the baseline design, there are 15% accelerating units redundancy </a:t>
            </a:r>
          </a:p>
          <a:p>
            <a:pPr lvl="1"/>
            <a:r>
              <a:rPr lang="en-US" sz="2000" dirty="0" smtClean="0"/>
              <a:t>Electron source</a:t>
            </a:r>
          </a:p>
          <a:p>
            <a:pPr lvl="1"/>
            <a:r>
              <a:rPr lang="en-US" sz="2000" dirty="0" smtClean="0"/>
              <a:t>Positron source</a:t>
            </a:r>
          </a:p>
          <a:p>
            <a:pPr lvl="1"/>
            <a:r>
              <a:rPr lang="en-US" sz="2000" dirty="0" smtClean="0"/>
              <a:t>Bunching system</a:t>
            </a:r>
          </a:p>
          <a:p>
            <a:pPr lvl="1"/>
            <a:r>
              <a:rPr lang="en-US" sz="2000" dirty="0" smtClean="0"/>
              <a:t>Accelerating unit </a:t>
            </a:r>
          </a:p>
          <a:p>
            <a:pPr lvl="1"/>
            <a:r>
              <a:rPr lang="en-US" sz="2000" dirty="0" smtClean="0"/>
              <a:t>Magnet system (</a:t>
            </a:r>
            <a:r>
              <a:rPr lang="en-US" sz="2000" dirty="0" err="1" smtClean="0"/>
              <a:t>inc.</a:t>
            </a:r>
            <a:r>
              <a:rPr lang="en-US" sz="2000" dirty="0" smtClean="0"/>
              <a:t> PS)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Model the Linac for RAAS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08" y="1044868"/>
            <a:ext cx="4493709" cy="32557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22" y="4300614"/>
            <a:ext cx="5456028" cy="21616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" y="3938853"/>
            <a:ext cx="6372886" cy="24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2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555" y="1209041"/>
            <a:ext cx="11700163" cy="1850136"/>
          </a:xfrm>
        </p:spPr>
        <p:txBody>
          <a:bodyPr>
            <a:normAutofit/>
          </a:bodyPr>
          <a:lstStyle/>
          <a:p>
            <a:pPr marL="571500" indent="-571500" algn="just"/>
            <a:r>
              <a:rPr lang="en-US" altLang="zh-CN" sz="2400" dirty="0"/>
              <a:t>With the redundancy design of accelerating units, the availability of the CEPC Linac is increased from 85% to </a:t>
            </a:r>
            <a:r>
              <a:rPr lang="en-US" altLang="zh-CN" sz="2400" dirty="0" smtClean="0"/>
              <a:t>96%</a:t>
            </a:r>
          </a:p>
          <a:p>
            <a:pPr marL="571500" indent="-571500" algn="just"/>
            <a:r>
              <a:rPr lang="en-US" sz="2400" dirty="0" smtClean="0"/>
              <a:t>Redundancy design is important for high availability and 15% </a:t>
            </a:r>
            <a:r>
              <a:rPr lang="en-US" altLang="zh-CN" sz="2400" dirty="0" smtClean="0"/>
              <a:t>is</a:t>
            </a:r>
            <a:r>
              <a:rPr lang="en-US" sz="2400" dirty="0" smtClean="0"/>
              <a:t> reasonable by now</a:t>
            </a:r>
          </a:p>
          <a:p>
            <a:pPr marL="1028700" lvl="1" indent="-571500" algn="just"/>
            <a:r>
              <a:rPr lang="en-US" altLang="zh-CN" sz="2000" dirty="0"/>
              <a:t>The MTBF and MTTR data of the systems are vary </a:t>
            </a:r>
            <a:r>
              <a:rPr lang="en-US" altLang="zh-CN" sz="2000" dirty="0">
                <a:solidFill>
                  <a:srgbClr val="FF0000"/>
                </a:solidFill>
              </a:rPr>
              <a:t>preliminary or </a:t>
            </a:r>
            <a:r>
              <a:rPr lang="en-US" altLang="zh-CN" sz="2000" dirty="0" smtClean="0">
                <a:solidFill>
                  <a:srgbClr val="FF0000"/>
                </a:solidFill>
              </a:rPr>
              <a:t>experience </a:t>
            </a:r>
            <a:r>
              <a:rPr lang="en-US" altLang="zh-CN" sz="2000" dirty="0">
                <a:solidFill>
                  <a:srgbClr val="FF0000"/>
                </a:solidFill>
              </a:rPr>
              <a:t>value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in the simulation, more detailed statistics are need to update the availability results in the </a:t>
            </a:r>
            <a:r>
              <a:rPr lang="en-US" altLang="zh-CN" sz="2000" dirty="0" smtClean="0"/>
              <a:t>future</a:t>
            </a:r>
            <a:endParaRPr lang="en-US" altLang="zh-CN" sz="2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Redundancy is necessary 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76" y="2828502"/>
            <a:ext cx="4926274" cy="370450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419850" y="2952750"/>
            <a:ext cx="4085360" cy="3410949"/>
            <a:chOff x="6608502" y="3323183"/>
            <a:chExt cx="3896708" cy="304051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8502" y="3323183"/>
              <a:ext cx="3896708" cy="3040516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7013864" y="6363699"/>
              <a:ext cx="126769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859982" y="5861472"/>
              <a:ext cx="14789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71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09040"/>
            <a:ext cx="10772775" cy="4967923"/>
          </a:xfrm>
        </p:spPr>
        <p:txBody>
          <a:bodyPr/>
          <a:lstStyle/>
          <a:p>
            <a:r>
              <a:rPr lang="en-US" dirty="0" smtClean="0"/>
              <a:t>Low magnetic field in the Booster at low energy injection is a very difficult and critical problem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magnetic field </a:t>
            </a:r>
            <a:r>
              <a:rPr lang="en-US" dirty="0" smtClean="0"/>
              <a:t>of dipole is only </a:t>
            </a:r>
            <a:r>
              <a:rPr lang="en-US" dirty="0"/>
              <a:t>30 </a:t>
            </a:r>
            <a:r>
              <a:rPr lang="en-US" dirty="0" err="1" smtClean="0"/>
              <a:t>Gs</a:t>
            </a:r>
            <a:endParaRPr lang="en-US" dirty="0"/>
          </a:p>
          <a:p>
            <a:pPr lvl="1"/>
            <a:r>
              <a:rPr lang="en-US" dirty="0" smtClean="0"/>
              <a:t>The control of stray magnetic field in the tunnel should be considered</a:t>
            </a:r>
          </a:p>
          <a:p>
            <a:pPr lvl="1"/>
            <a:r>
              <a:rPr lang="en-US" dirty="0" smtClean="0"/>
              <a:t>The design of magnet </a:t>
            </a:r>
            <a:r>
              <a:rPr lang="en-US" dirty="0"/>
              <a:t>and power supply is </a:t>
            </a:r>
            <a:r>
              <a:rPr lang="en-US" dirty="0" smtClean="0"/>
              <a:t>challenging</a:t>
            </a:r>
            <a:endParaRPr lang="en-US" dirty="0"/>
          </a:p>
          <a:p>
            <a:r>
              <a:rPr lang="en-US" dirty="0" smtClean="0"/>
              <a:t>Increase the Linac energy is one solution, so high energy alternative design was proposed</a:t>
            </a:r>
          </a:p>
          <a:p>
            <a:pPr lvl="1"/>
            <a:r>
              <a:rPr lang="en-US" dirty="0" smtClean="0"/>
              <a:t>20-GeV Linac with s-band and c-band accelerating structures</a:t>
            </a:r>
          </a:p>
          <a:p>
            <a:pPr lvl="1"/>
            <a:r>
              <a:rPr lang="en-US" dirty="0" smtClean="0"/>
              <a:t>45-GeV Plasma Wakefield acceleration based Linac</a:t>
            </a:r>
            <a:endParaRPr lang="en-US" dirty="0"/>
          </a:p>
          <a:p>
            <a:r>
              <a:rPr lang="en-US" dirty="0"/>
              <a:t>Higher magnetic field for LTB (Linac to Booster) magnets</a:t>
            </a:r>
          </a:p>
          <a:p>
            <a:endParaRPr 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59131</TotalTime>
  <Words>1479</Words>
  <Application>Microsoft Office PowerPoint</Application>
  <PresentationFormat>宽屏</PresentationFormat>
  <Paragraphs>419</Paragraphs>
  <Slides>26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 Unicode MS</vt:lpstr>
      <vt:lpstr>MS Mincho</vt:lpstr>
      <vt:lpstr>等线</vt:lpstr>
      <vt:lpstr>黑体</vt:lpstr>
      <vt:lpstr>华文行楷</vt:lpstr>
      <vt:lpstr>华文中宋</vt:lpstr>
      <vt:lpstr>楷体</vt:lpstr>
      <vt:lpstr>宋体</vt:lpstr>
      <vt:lpstr>Arial</vt:lpstr>
      <vt:lpstr>Arial Rounded MT Bold</vt:lpstr>
      <vt:lpstr>Calibri</vt:lpstr>
      <vt:lpstr>Calibri Light</vt:lpstr>
      <vt:lpstr>Cambria Math</vt:lpstr>
      <vt:lpstr>Comic Sans MS</vt:lpstr>
      <vt:lpstr>Monotype Corsiva</vt:lpstr>
      <vt:lpstr>Segoe Script</vt:lpstr>
      <vt:lpstr>Times</vt:lpstr>
      <vt:lpstr>Times New Roman</vt:lpstr>
      <vt:lpstr>Wingdings</vt:lpstr>
      <vt:lpstr>Office 主题</vt:lpstr>
      <vt:lpstr>Equation</vt:lpstr>
      <vt:lpstr>CEPC Linac dynamics  with S &amp;C band accelerating structures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20-GeV scheme</vt:lpstr>
      <vt:lpstr>20-GeV scheme</vt:lpstr>
      <vt:lpstr>20-GeV scheme</vt:lpstr>
      <vt:lpstr>20-GeV scheme</vt:lpstr>
      <vt:lpstr>20-GeV scheme</vt:lpstr>
      <vt:lpstr>20-GeV scheme</vt:lpstr>
      <vt:lpstr>20-GeV scheme</vt:lpstr>
      <vt:lpstr>20-GeV scheme</vt:lpstr>
      <vt:lpstr>45-GeV scheme</vt:lpstr>
      <vt:lpstr>45-GeV scheme</vt:lpstr>
      <vt:lpstr>45-GeV scheme</vt:lpstr>
      <vt:lpstr>45-GeV scheme</vt:lpstr>
      <vt:lpstr>45-GeV scheme</vt:lpstr>
      <vt:lpstr>Summary</vt:lpstr>
      <vt:lpstr>PowerPoint 演示文稿</vt:lpstr>
      <vt:lpstr>Alternative design</vt:lpstr>
      <vt:lpstr>Alternative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 才</cp:lastModifiedBy>
  <cp:revision>588</cp:revision>
  <dcterms:created xsi:type="dcterms:W3CDTF">2016-06-16T12:03:06Z</dcterms:created>
  <dcterms:modified xsi:type="dcterms:W3CDTF">2019-11-19T01:09:15Z</dcterms:modified>
</cp:coreProperties>
</file>