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742" r:id="rId2"/>
    <p:sldMasterId id="2147483754" r:id="rId3"/>
    <p:sldMasterId id="2147483778" r:id="rId4"/>
    <p:sldMasterId id="2147483790" r:id="rId5"/>
    <p:sldMasterId id="2147483966" r:id="rId6"/>
  </p:sldMasterIdLst>
  <p:notesMasterIdLst>
    <p:notesMasterId r:id="rId42"/>
  </p:notesMasterIdLst>
  <p:sldIdLst>
    <p:sldId id="313" r:id="rId7"/>
    <p:sldId id="307" r:id="rId8"/>
    <p:sldId id="318" r:id="rId9"/>
    <p:sldId id="319" r:id="rId10"/>
    <p:sldId id="320" r:id="rId11"/>
    <p:sldId id="317" r:id="rId12"/>
    <p:sldId id="297" r:id="rId13"/>
    <p:sldId id="272" r:id="rId14"/>
    <p:sldId id="271" r:id="rId15"/>
    <p:sldId id="308" r:id="rId16"/>
    <p:sldId id="299" r:id="rId17"/>
    <p:sldId id="265" r:id="rId18"/>
    <p:sldId id="310" r:id="rId19"/>
    <p:sldId id="294" r:id="rId20"/>
    <p:sldId id="293" r:id="rId21"/>
    <p:sldId id="321" r:id="rId22"/>
    <p:sldId id="291" r:id="rId23"/>
    <p:sldId id="266" r:id="rId24"/>
    <p:sldId id="336" r:id="rId25"/>
    <p:sldId id="298" r:id="rId26"/>
    <p:sldId id="305" r:id="rId27"/>
    <p:sldId id="323" r:id="rId28"/>
    <p:sldId id="314" r:id="rId29"/>
    <p:sldId id="309" r:id="rId30"/>
    <p:sldId id="344" r:id="rId31"/>
    <p:sldId id="345" r:id="rId32"/>
    <p:sldId id="346" r:id="rId33"/>
    <p:sldId id="280" r:id="rId34"/>
    <p:sldId id="326" r:id="rId35"/>
    <p:sldId id="328" r:id="rId36"/>
    <p:sldId id="330" r:id="rId37"/>
    <p:sldId id="332" r:id="rId38"/>
    <p:sldId id="334" r:id="rId39"/>
    <p:sldId id="337" r:id="rId40"/>
    <p:sldId id="33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2A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4" autoAdjust="0"/>
    <p:restoredTop sz="94660"/>
  </p:normalViewPr>
  <p:slideViewPr>
    <p:cSldViewPr snapToGrid="0">
      <p:cViewPr varScale="1">
        <p:scale>
          <a:sx n="70" d="100"/>
          <a:sy n="70"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yabchenko\Desktop\&#1082;&#1074;&#1072;&#1076;&#1088;&#1091;&#1087;&#1086;&#1083;&#1100;\Shift-hyperb-06-0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Your%20files\Ryabchenko\Downloads\permendur%20(1).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D:\Your%20files\Ryabchenko\Downloads\Iron-b6-b10.xlsx" TargetMode="External"/><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Ryabchenko\Desktop\&#1082;&#1074;&#1072;&#1076;&#1088;&#1091;&#1087;&#1086;&#1083;&#1100;\Shift-hyperb-06-0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Your%20files\Ryabchenko\Downloads\permendur%2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Your%20files\Ryabchenko\Downloads\Iron-b6-b1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D:\Your%20files\Ryabchenko\Downloads\Shiel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55;&#1086;&#1083;&#1100;&#1079;&#1086;&#1074;&#1072;&#1090;&#1077;&#1083;&#1100;\Desktop\&#1050;&#1085;&#1080;&#1075;&#1072;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yabchenko\Desktop\&#1082;&#1074;&#1072;&#1076;&#1088;&#1091;&#1087;&#1086;&#1083;&#1100;\Shift-hyperb-06-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14572772264474"/>
          <c:y val="4.2962397477554919E-2"/>
          <c:w val="0.73811945946410118"/>
          <c:h val="0.76829847222712266"/>
        </c:manualLayout>
      </c:layout>
      <c:scatterChart>
        <c:scatterStyle val="smoothMarker"/>
        <c:varyColors val="0"/>
        <c:ser>
          <c:idx val="0"/>
          <c:order val="0"/>
          <c:tx>
            <c:strRef>
              <c:f>Лист1!$I$1</c:f>
              <c:strCache>
                <c:ptCount val="1"/>
                <c:pt idx="0">
                  <c:v>B6</c:v>
                </c:pt>
              </c:strCache>
            </c:strRef>
          </c:tx>
          <c:spPr>
            <a:ln w="38100" cap="rnd">
              <a:solidFill>
                <a:schemeClr val="accent1"/>
              </a:solidFill>
              <a:round/>
            </a:ln>
            <a:effectLst/>
          </c:spPr>
          <c:marker>
            <c:symbol val="triangle"/>
            <c:size val="8"/>
            <c:spPr>
              <a:solidFill>
                <a:schemeClr val="accent1"/>
              </a:solidFill>
              <a:ln w="38100">
                <a:solidFill>
                  <a:schemeClr val="accent1"/>
                </a:solidFill>
              </a:ln>
              <a:effectLst/>
            </c:spPr>
          </c:marker>
          <c:xVal>
            <c:numRef>
              <c:f>Лист1!$J$10:$J$13</c:f>
              <c:numCache>
                <c:formatCode>General</c:formatCode>
                <c:ptCount val="4"/>
                <c:pt idx="0">
                  <c:v>0</c:v>
                </c:pt>
                <c:pt idx="1">
                  <c:v>3</c:v>
                </c:pt>
                <c:pt idx="2">
                  <c:v>5</c:v>
                </c:pt>
                <c:pt idx="3">
                  <c:v>7.8280000000000003</c:v>
                </c:pt>
              </c:numCache>
            </c:numRef>
          </c:xVal>
          <c:yVal>
            <c:numRef>
              <c:f>Лист1!$M$10:$M$13</c:f>
              <c:numCache>
                <c:formatCode>0.00</c:formatCode>
                <c:ptCount val="4"/>
                <c:pt idx="0">
                  <c:v>-5.8847491863000005</c:v>
                </c:pt>
                <c:pt idx="1">
                  <c:v>-5.1610701153100003</c:v>
                </c:pt>
                <c:pt idx="2">
                  <c:v>-3.7832918413900001</c:v>
                </c:pt>
                <c:pt idx="3">
                  <c:v>-1.4731656534599999</c:v>
                </c:pt>
              </c:numCache>
            </c:numRef>
          </c:yVal>
          <c:smooth val="1"/>
          <c:extLst xmlns:c16r2="http://schemas.microsoft.com/office/drawing/2015/06/chart">
            <c:ext xmlns:c16="http://schemas.microsoft.com/office/drawing/2014/chart" uri="{C3380CC4-5D6E-409C-BE32-E72D297353CC}">
              <c16:uniqueId val="{00000000-DFF0-4EA3-BBBF-B2A037F0B869}"/>
            </c:ext>
          </c:extLst>
        </c:ser>
        <c:ser>
          <c:idx val="3"/>
          <c:order val="1"/>
          <c:tx>
            <c:strRef>
              <c:f>Лист1!$J$1</c:f>
              <c:strCache>
                <c:ptCount val="1"/>
                <c:pt idx="0">
                  <c:v>B10</c:v>
                </c:pt>
              </c:strCache>
            </c:strRef>
          </c:tx>
          <c:spPr>
            <a:ln w="38100" cap="rnd">
              <a:solidFill>
                <a:srgbClr val="92D050"/>
              </a:solidFill>
              <a:round/>
            </a:ln>
            <a:effectLst/>
          </c:spPr>
          <c:marker>
            <c:symbol val="circle"/>
            <c:size val="8"/>
            <c:spPr>
              <a:solidFill>
                <a:srgbClr val="92D050"/>
              </a:solidFill>
              <a:ln w="38100">
                <a:solidFill>
                  <a:srgbClr val="92D050"/>
                </a:solidFill>
              </a:ln>
              <a:effectLst/>
            </c:spPr>
          </c:marker>
          <c:xVal>
            <c:numRef>
              <c:f>Лист1!$J$10:$J$13</c:f>
              <c:numCache>
                <c:formatCode>General</c:formatCode>
                <c:ptCount val="4"/>
                <c:pt idx="0">
                  <c:v>0</c:v>
                </c:pt>
                <c:pt idx="1">
                  <c:v>3</c:v>
                </c:pt>
                <c:pt idx="2">
                  <c:v>5</c:v>
                </c:pt>
                <c:pt idx="3">
                  <c:v>7.8280000000000003</c:v>
                </c:pt>
              </c:numCache>
            </c:numRef>
          </c:xVal>
          <c:yVal>
            <c:numRef>
              <c:f>Лист1!$N$10:$N$13</c:f>
              <c:numCache>
                <c:formatCode>0.00</c:formatCode>
                <c:ptCount val="4"/>
                <c:pt idx="0">
                  <c:v>-0.86187831268899995</c:v>
                </c:pt>
                <c:pt idx="1">
                  <c:v>-0.87548290524999994</c:v>
                </c:pt>
                <c:pt idx="2">
                  <c:v>-0.90123688107499988</c:v>
                </c:pt>
                <c:pt idx="3">
                  <c:v>-0.94453968389699994</c:v>
                </c:pt>
              </c:numCache>
            </c:numRef>
          </c:yVal>
          <c:smooth val="1"/>
          <c:extLst xmlns:c16r2="http://schemas.microsoft.com/office/drawing/2015/06/chart">
            <c:ext xmlns:c16="http://schemas.microsoft.com/office/drawing/2014/chart" uri="{C3380CC4-5D6E-409C-BE32-E72D297353CC}">
              <c16:uniqueId val="{00000001-DFF0-4EA3-BBBF-B2A037F0B869}"/>
            </c:ext>
          </c:extLst>
        </c:ser>
        <c:dLbls>
          <c:showLegendKey val="0"/>
          <c:showVal val="0"/>
          <c:showCatName val="0"/>
          <c:showSerName val="0"/>
          <c:showPercent val="0"/>
          <c:showBubbleSize val="0"/>
        </c:dLbls>
        <c:axId val="827616560"/>
        <c:axId val="827617104"/>
      </c:scatterChart>
      <c:valAx>
        <c:axId val="827616560"/>
        <c:scaling>
          <c:orientation val="minMax"/>
          <c:max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L, mm </a:t>
                </a:r>
                <a:endParaRPr lang="ru-RU" b="1"/>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827617104"/>
        <c:crosses val="autoZero"/>
        <c:crossBetween val="midCat"/>
      </c:valAx>
      <c:valAx>
        <c:axId val="827617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Relative multipole coefficient,                units × 10 ^ (-4)</a:t>
                </a:r>
                <a:endParaRPr lang="ru-RU" b="1"/>
              </a:p>
            </c:rich>
          </c:tx>
          <c:layout>
            <c:manualLayout>
              <c:xMode val="edge"/>
              <c:yMode val="edge"/>
              <c:x val="3.266472405018362E-2"/>
              <c:y val="0.1379009653457066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827616560"/>
        <c:crosses val="autoZero"/>
        <c:crossBetween val="midCat"/>
      </c:valAx>
      <c:spPr>
        <a:solidFill>
          <a:schemeClr val="bg1"/>
        </a:solidFill>
        <a:ln>
          <a:noFill/>
        </a:ln>
        <a:effectLst/>
      </c:spPr>
    </c:plotArea>
    <c:legend>
      <c:legendPos val="b"/>
      <c:layout>
        <c:manualLayout>
          <c:xMode val="edge"/>
          <c:yMode val="edge"/>
          <c:x val="0.29489190140744281"/>
          <c:y val="0.90882438791253561"/>
          <c:w val="0.60927503957270057"/>
          <c:h val="7.15857431081593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600" b="0">
          <a:solidFill>
            <a:schemeClr val="tx1"/>
          </a:solidFill>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44483119867528"/>
          <c:y val="6.6971112775135261E-2"/>
          <c:w val="0.7487558386123081"/>
          <c:h val="0.70971715387815892"/>
        </c:manualLayout>
      </c:layout>
      <c:scatterChart>
        <c:scatterStyle val="lineMarker"/>
        <c:varyColors val="0"/>
        <c:ser>
          <c:idx val="2"/>
          <c:order val="0"/>
          <c:tx>
            <c:v>g = 0</c:v>
          </c:tx>
          <c:spPr>
            <a:ln w="25400" cap="rnd">
              <a:noFill/>
              <a:round/>
            </a:ln>
            <a:effectLst/>
          </c:spPr>
          <c:marker>
            <c:symbol val="triangle"/>
            <c:size val="11"/>
            <c:spPr>
              <a:noFill/>
              <a:ln w="44450">
                <a:solidFill>
                  <a:srgbClr val="FF0000"/>
                </a:solidFill>
              </a:ln>
            </c:spPr>
          </c:marker>
          <c:xVal>
            <c:numRef>
              <c:f>Лист1!$P$57:$T$57</c:f>
              <c:numCache>
                <c:formatCode>General</c:formatCode>
                <c:ptCount val="5"/>
                <c:pt idx="0">
                  <c:v>6</c:v>
                </c:pt>
                <c:pt idx="1">
                  <c:v>10</c:v>
                </c:pt>
                <c:pt idx="2">
                  <c:v>3</c:v>
                </c:pt>
                <c:pt idx="3">
                  <c:v>4</c:v>
                </c:pt>
                <c:pt idx="4">
                  <c:v>5</c:v>
                </c:pt>
              </c:numCache>
            </c:numRef>
          </c:xVal>
          <c:yVal>
            <c:numRef>
              <c:f>Лист1!$P$60:$T$60</c:f>
              <c:numCache>
                <c:formatCode>0.0E+00</c:formatCode>
                <c:ptCount val="5"/>
                <c:pt idx="0">
                  <c:v>1.9551954186</c:v>
                </c:pt>
                <c:pt idx="1">
                  <c:v>-1.04762214368</c:v>
                </c:pt>
                <c:pt idx="2">
                  <c:v>-0.195651191403</c:v>
                </c:pt>
                <c:pt idx="3" formatCode="General">
                  <c:v>-3.0879929553492378</c:v>
                </c:pt>
                <c:pt idx="4">
                  <c:v>2.1564480805780002E-2</c:v>
                </c:pt>
              </c:numCache>
            </c:numRef>
          </c:yVal>
          <c:smooth val="0"/>
          <c:extLst xmlns:c16r2="http://schemas.microsoft.com/office/drawing/2015/06/chart">
            <c:ext xmlns:c16="http://schemas.microsoft.com/office/drawing/2014/chart" uri="{C3380CC4-5D6E-409C-BE32-E72D297353CC}">
              <c16:uniqueId val="{00000000-D633-4789-8587-471432CEF072}"/>
            </c:ext>
          </c:extLst>
        </c:ser>
        <c:ser>
          <c:idx val="5"/>
          <c:order val="1"/>
          <c:tx>
            <c:v>g = 0.9</c:v>
          </c:tx>
          <c:spPr>
            <a:ln w="19050">
              <a:noFill/>
            </a:ln>
          </c:spPr>
          <c:marker>
            <c:symbol val="circle"/>
            <c:size val="11"/>
            <c:spPr>
              <a:noFill/>
              <a:ln w="44450"/>
            </c:spPr>
          </c:marker>
          <c:xVal>
            <c:numRef>
              <c:f>Лист1!$P$119:$T$119</c:f>
              <c:numCache>
                <c:formatCode>General</c:formatCode>
                <c:ptCount val="5"/>
                <c:pt idx="0">
                  <c:v>6</c:v>
                </c:pt>
                <c:pt idx="1">
                  <c:v>10</c:v>
                </c:pt>
                <c:pt idx="2">
                  <c:v>3</c:v>
                </c:pt>
                <c:pt idx="3">
                  <c:v>5</c:v>
                </c:pt>
                <c:pt idx="4">
                  <c:v>4</c:v>
                </c:pt>
              </c:numCache>
            </c:numRef>
          </c:xVal>
          <c:yVal>
            <c:numRef>
              <c:f>Лист1!$P$120:$T$120</c:f>
              <c:numCache>
                <c:formatCode>0.00E+00</c:formatCode>
                <c:ptCount val="5"/>
                <c:pt idx="0">
                  <c:v>4.2472354290850003</c:v>
                </c:pt>
                <c:pt idx="1">
                  <c:v>-1.0858323999900001</c:v>
                </c:pt>
                <c:pt idx="2">
                  <c:v>15.70360172456</c:v>
                </c:pt>
                <c:pt idx="3">
                  <c:v>3.8491115905040001</c:v>
                </c:pt>
                <c:pt idx="4">
                  <c:v>-2.7338124501599999E-2</c:v>
                </c:pt>
              </c:numCache>
            </c:numRef>
          </c:yVal>
          <c:smooth val="0"/>
          <c:extLst xmlns:c16r2="http://schemas.microsoft.com/office/drawing/2015/06/chart">
            <c:ext xmlns:c16="http://schemas.microsoft.com/office/drawing/2014/chart" uri="{C3380CC4-5D6E-409C-BE32-E72D297353CC}">
              <c16:uniqueId val="{00000001-D633-4789-8587-471432CEF072}"/>
            </c:ext>
          </c:extLst>
        </c:ser>
        <c:dLbls>
          <c:showLegendKey val="0"/>
          <c:showVal val="0"/>
          <c:showCatName val="0"/>
          <c:showSerName val="0"/>
          <c:showPercent val="0"/>
          <c:showBubbleSize val="0"/>
        </c:dLbls>
        <c:axId val="830171248"/>
        <c:axId val="830169616"/>
      </c:scatterChart>
      <c:valAx>
        <c:axId val="830171248"/>
        <c:scaling>
          <c:orientation val="minMax"/>
          <c:min val="1"/>
        </c:scaling>
        <c:delete val="0"/>
        <c:axPos val="b"/>
        <c:title>
          <c:tx>
            <c:rich>
              <a:bodyPr rot="0" vert="horz"/>
              <a:lstStyle/>
              <a:p>
                <a:pPr>
                  <a:defRPr/>
                </a:pPr>
                <a:r>
                  <a:rPr lang="en-US"/>
                  <a:t>Number of integral harmonic</a:t>
                </a: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69616"/>
        <c:crosses val="autoZero"/>
        <c:crossBetween val="midCat"/>
        <c:majorUnit val="1"/>
      </c:valAx>
      <c:valAx>
        <c:axId val="83016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lgn="ctr" rtl="0">
                  <a:defRPr/>
                </a:pPr>
                <a:r>
                  <a:rPr lang="en-US" sz="1800" b="1" i="0" baseline="0" dirty="0" smtClean="0">
                    <a:effectLst/>
                  </a:rPr>
                  <a:t>Relative multipole coefficient,                              units × 10 ^ (-4)</a:t>
                </a:r>
                <a:endParaRPr lang="ru-RU" dirty="0" smtClean="0">
                  <a:effectLst/>
                </a:endParaRPr>
              </a:p>
              <a:p>
                <a:pPr algn="ctr" rtl="0">
                  <a:defRPr/>
                </a:pPr>
                <a:endParaRPr lang="ru-RU" dirty="0"/>
              </a:p>
            </c:rich>
          </c:tx>
          <c:layout>
            <c:manualLayout>
              <c:xMode val="edge"/>
              <c:yMode val="edge"/>
              <c:x val="5.0463603245956964E-3"/>
              <c:y val="3.8855739687176719E-2"/>
            </c:manualLayout>
          </c:layout>
          <c:overlay val="0"/>
          <c:spPr>
            <a:noFill/>
            <a:ln>
              <a:noFill/>
            </a:ln>
            <a:effectLst/>
          </c:sp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71248"/>
        <c:crosses val="autoZero"/>
        <c:crossBetween val="midCat"/>
      </c:valAx>
      <c:spPr>
        <a:solidFill>
          <a:schemeClr val="bg1"/>
        </a:solidFill>
      </c:spPr>
    </c:plotArea>
    <c:legend>
      <c:legendPos val="b"/>
      <c:layout>
        <c:manualLayout>
          <c:xMode val="edge"/>
          <c:yMode val="edge"/>
          <c:x val="0.3540055929488839"/>
          <c:y val="0.90917485237825246"/>
          <c:w val="0.48178415734513874"/>
          <c:h val="7.3433772323125035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44483119867528"/>
          <c:y val="6.6971112775135261E-2"/>
          <c:w val="0.72390515637462038"/>
          <c:h val="0.70971715387815892"/>
        </c:manualLayout>
      </c:layout>
      <c:scatterChart>
        <c:scatterStyle val="lineMarker"/>
        <c:varyColors val="0"/>
        <c:ser>
          <c:idx val="2"/>
          <c:order val="0"/>
          <c:tx>
            <c:v>dL = 0</c:v>
          </c:tx>
          <c:spPr>
            <a:ln w="25400" cap="rnd">
              <a:noFill/>
              <a:round/>
            </a:ln>
            <a:effectLst/>
          </c:spPr>
          <c:marker>
            <c:symbol val="triangle"/>
            <c:size val="11"/>
            <c:spPr>
              <a:noFill/>
              <a:ln w="44450">
                <a:solidFill>
                  <a:srgbClr val="FF0000"/>
                </a:solidFill>
              </a:ln>
            </c:spPr>
          </c:marker>
          <c:xVal>
            <c:numRef>
              <c:f>Лист1!$P$57:$T$57</c:f>
              <c:numCache>
                <c:formatCode>General</c:formatCode>
                <c:ptCount val="5"/>
                <c:pt idx="0">
                  <c:v>6</c:v>
                </c:pt>
                <c:pt idx="1">
                  <c:v>10</c:v>
                </c:pt>
                <c:pt idx="2">
                  <c:v>3</c:v>
                </c:pt>
                <c:pt idx="3">
                  <c:v>4</c:v>
                </c:pt>
                <c:pt idx="4">
                  <c:v>5</c:v>
                </c:pt>
              </c:numCache>
            </c:numRef>
          </c:xVal>
          <c:yVal>
            <c:numRef>
              <c:f>Лист1!$P$60:$T$60</c:f>
              <c:numCache>
                <c:formatCode>0.0E+00</c:formatCode>
                <c:ptCount val="5"/>
                <c:pt idx="0">
                  <c:v>1.9551954186</c:v>
                </c:pt>
                <c:pt idx="1">
                  <c:v>-1.04762214368</c:v>
                </c:pt>
                <c:pt idx="2">
                  <c:v>-0.195651191403</c:v>
                </c:pt>
                <c:pt idx="3" formatCode="General">
                  <c:v>-3.0879929553492378</c:v>
                </c:pt>
                <c:pt idx="4">
                  <c:v>2.1564480805780002E-2</c:v>
                </c:pt>
              </c:numCache>
            </c:numRef>
          </c:yVal>
          <c:smooth val="0"/>
          <c:extLst xmlns:c16r2="http://schemas.microsoft.com/office/drawing/2015/06/chart">
            <c:ext xmlns:c16="http://schemas.microsoft.com/office/drawing/2014/chart" uri="{C3380CC4-5D6E-409C-BE32-E72D297353CC}">
              <c16:uniqueId val="{00000000-59B5-4D7E-820A-213E12F5FA32}"/>
            </c:ext>
          </c:extLst>
        </c:ser>
        <c:ser>
          <c:idx val="5"/>
          <c:order val="1"/>
          <c:tx>
            <c:v>dL = 0.1 mm</c:v>
          </c:tx>
          <c:spPr>
            <a:ln w="19050">
              <a:noFill/>
            </a:ln>
          </c:spPr>
          <c:marker>
            <c:symbol val="circle"/>
            <c:size val="11"/>
            <c:spPr>
              <a:noFill/>
              <a:ln w="44450"/>
            </c:spPr>
          </c:marker>
          <c:xVal>
            <c:numRef>
              <c:f>Лист1!$P$119:$T$119</c:f>
              <c:numCache>
                <c:formatCode>General</c:formatCode>
                <c:ptCount val="5"/>
                <c:pt idx="0">
                  <c:v>6</c:v>
                </c:pt>
                <c:pt idx="1">
                  <c:v>10</c:v>
                </c:pt>
                <c:pt idx="2">
                  <c:v>3</c:v>
                </c:pt>
                <c:pt idx="3">
                  <c:v>5</c:v>
                </c:pt>
                <c:pt idx="4">
                  <c:v>4</c:v>
                </c:pt>
              </c:numCache>
            </c:numRef>
          </c:xVal>
          <c:yVal>
            <c:numRef>
              <c:f>Лист1!$P$122:$T$122</c:f>
              <c:numCache>
                <c:formatCode>0.00E+00</c:formatCode>
                <c:ptCount val="5"/>
                <c:pt idx="0">
                  <c:v>1.9323886657330001</c:v>
                </c:pt>
                <c:pt idx="1">
                  <c:v>-1.0591290393399999</c:v>
                </c:pt>
                <c:pt idx="2">
                  <c:v>3.0576306191820004</c:v>
                </c:pt>
                <c:pt idx="3">
                  <c:v>-1.3101155671800002</c:v>
                </c:pt>
                <c:pt idx="4">
                  <c:v>-2.81224109411</c:v>
                </c:pt>
              </c:numCache>
            </c:numRef>
          </c:yVal>
          <c:smooth val="0"/>
          <c:extLst xmlns:c16r2="http://schemas.microsoft.com/office/drawing/2015/06/chart">
            <c:ext xmlns:c16="http://schemas.microsoft.com/office/drawing/2014/chart" uri="{C3380CC4-5D6E-409C-BE32-E72D297353CC}">
              <c16:uniqueId val="{00000001-59B5-4D7E-820A-213E12F5FA32}"/>
            </c:ext>
          </c:extLst>
        </c:ser>
        <c:dLbls>
          <c:showLegendKey val="0"/>
          <c:showVal val="0"/>
          <c:showCatName val="0"/>
          <c:showSerName val="0"/>
          <c:showPercent val="0"/>
          <c:showBubbleSize val="0"/>
        </c:dLbls>
        <c:axId val="830174512"/>
        <c:axId val="830164176"/>
      </c:scatterChart>
      <c:valAx>
        <c:axId val="830174512"/>
        <c:scaling>
          <c:orientation val="minMax"/>
          <c:min val="1"/>
        </c:scaling>
        <c:delete val="0"/>
        <c:axPos val="b"/>
        <c:title>
          <c:tx>
            <c:rich>
              <a:bodyPr rot="0" vert="horz"/>
              <a:lstStyle/>
              <a:p>
                <a:pPr>
                  <a:defRPr/>
                </a:pPr>
                <a:r>
                  <a:rPr lang="en-US"/>
                  <a:t>Number of integral harmonic</a:t>
                </a: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64176"/>
        <c:crosses val="autoZero"/>
        <c:crossBetween val="midCat"/>
        <c:majorUnit val="1"/>
      </c:valAx>
      <c:valAx>
        <c:axId val="830164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lgn="ctr" rtl="0">
                  <a:defRPr/>
                </a:pPr>
                <a:r>
                  <a:rPr lang="en-US" sz="1800" b="1" i="0" baseline="0" dirty="0" smtClean="0">
                    <a:effectLst/>
                  </a:rPr>
                  <a:t>Relative multipole coefficient,                              units × 10 ^ (-4)</a:t>
                </a:r>
                <a:endParaRPr lang="ru-RU" dirty="0" smtClean="0">
                  <a:effectLst/>
                </a:endParaRPr>
              </a:p>
              <a:p>
                <a:pPr algn="ctr" rtl="0">
                  <a:defRPr/>
                </a:pPr>
                <a:endParaRPr lang="ru-RU" dirty="0"/>
              </a:p>
            </c:rich>
          </c:tx>
          <c:layout>
            <c:manualLayout>
              <c:xMode val="edge"/>
              <c:yMode val="edge"/>
              <c:x val="3.3009665240035582E-2"/>
              <c:y val="4.5478545063789552E-2"/>
            </c:manualLayout>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74512"/>
        <c:crosses val="autoZero"/>
        <c:crossBetween val="midCat"/>
      </c:valAx>
      <c:spPr>
        <a:solidFill>
          <a:schemeClr val="bg1"/>
        </a:solidFill>
      </c:spPr>
    </c:plotArea>
    <c:legend>
      <c:legendPos val="b"/>
      <c:layout>
        <c:manualLayout>
          <c:xMode val="edge"/>
          <c:yMode val="edge"/>
          <c:x val="0.35925327999254747"/>
          <c:y val="0.89511721962604929"/>
          <c:w val="0.48178415734513874"/>
          <c:h val="7.3433772323125035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3937714796343"/>
          <c:y val="5.6362988756918905E-2"/>
          <c:w val="0.50795434115524019"/>
          <c:h val="0.69659190816772798"/>
        </c:manualLayout>
      </c:layout>
      <c:scatterChart>
        <c:scatterStyle val="smoothMarker"/>
        <c:varyColors val="0"/>
        <c:ser>
          <c:idx val="3"/>
          <c:order val="1"/>
          <c:tx>
            <c:strRef>
              <c:f>'[permendur (1).xlsx]tenten'!$P$1</c:f>
              <c:strCache>
                <c:ptCount val="1"/>
                <c:pt idx="0">
                  <c:v>Permendur</c:v>
                </c:pt>
              </c:strCache>
            </c:strRef>
          </c:tx>
          <c:spPr>
            <a:ln w="38100">
              <a:solidFill>
                <a:srgbClr val="FF0000"/>
              </a:solidFill>
            </a:ln>
          </c:spPr>
          <c:marker>
            <c:symbol val="none"/>
          </c:marker>
          <c:xVal>
            <c:numRef>
              <c:f>'[permendur (1).xlsx]tenten'!$O$3:$O$34</c:f>
              <c:numCache>
                <c:formatCode>General</c:formatCode>
                <c:ptCount val="32"/>
                <c:pt idx="0">
                  <c:v>0</c:v>
                </c:pt>
                <c:pt idx="1">
                  <c:v>1.7</c:v>
                </c:pt>
                <c:pt idx="2">
                  <c:v>4</c:v>
                </c:pt>
                <c:pt idx="3">
                  <c:v>7.0549999999999997</c:v>
                </c:pt>
                <c:pt idx="4">
                  <c:v>8.3849999999999998</c:v>
                </c:pt>
                <c:pt idx="5">
                  <c:v>9.7089999999999996</c:v>
                </c:pt>
                <c:pt idx="6">
                  <c:v>11.009</c:v>
                </c:pt>
                <c:pt idx="7">
                  <c:v>12.269</c:v>
                </c:pt>
                <c:pt idx="8">
                  <c:v>13.475</c:v>
                </c:pt>
                <c:pt idx="9">
                  <c:v>14.615</c:v>
                </c:pt>
                <c:pt idx="10">
                  <c:v>15.68</c:v>
                </c:pt>
                <c:pt idx="11">
                  <c:v>16.655000000000001</c:v>
                </c:pt>
                <c:pt idx="12">
                  <c:v>17.559000000000001</c:v>
                </c:pt>
                <c:pt idx="13">
                  <c:v>18.367000000000001</c:v>
                </c:pt>
                <c:pt idx="14">
                  <c:v>19.087</c:v>
                </c:pt>
                <c:pt idx="15">
                  <c:v>19.718</c:v>
                </c:pt>
                <c:pt idx="16">
                  <c:v>20.734000000000002</c:v>
                </c:pt>
                <c:pt idx="17">
                  <c:v>21.452000000000002</c:v>
                </c:pt>
                <c:pt idx="18">
                  <c:v>22.094000000000001</c:v>
                </c:pt>
                <c:pt idx="19">
                  <c:v>22.318999999999999</c:v>
                </c:pt>
                <c:pt idx="20">
                  <c:v>22.452000000000002</c:v>
                </c:pt>
                <c:pt idx="21">
                  <c:v>22.542999999999999</c:v>
                </c:pt>
                <c:pt idx="22">
                  <c:v>22.742000000000001</c:v>
                </c:pt>
                <c:pt idx="23">
                  <c:v>22.888999999999999</c:v>
                </c:pt>
                <c:pt idx="24">
                  <c:v>23.18</c:v>
                </c:pt>
                <c:pt idx="25">
                  <c:v>23.631</c:v>
                </c:pt>
                <c:pt idx="26">
                  <c:v>24.076000000000001</c:v>
                </c:pt>
                <c:pt idx="27">
                  <c:v>24.701000000000001</c:v>
                </c:pt>
                <c:pt idx="28">
                  <c:v>26.143999999999998</c:v>
                </c:pt>
                <c:pt idx="29">
                  <c:v>28.547000000000001</c:v>
                </c:pt>
              </c:numCache>
            </c:numRef>
          </c:xVal>
          <c:yVal>
            <c:numRef>
              <c:f>'[permendur (1).xlsx]tenten'!$P$3:$P$34</c:f>
              <c:numCache>
                <c:formatCode>General</c:formatCode>
                <c:ptCount val="32"/>
                <c:pt idx="0">
                  <c:v>1500</c:v>
                </c:pt>
                <c:pt idx="1">
                  <c:v>1700</c:v>
                </c:pt>
                <c:pt idx="2">
                  <c:v>2500</c:v>
                </c:pt>
                <c:pt idx="3">
                  <c:v>3528.4</c:v>
                </c:pt>
                <c:pt idx="4">
                  <c:v>3535.77</c:v>
                </c:pt>
                <c:pt idx="5">
                  <c:v>3452.77</c:v>
                </c:pt>
                <c:pt idx="6">
                  <c:v>3301.99</c:v>
                </c:pt>
                <c:pt idx="7">
                  <c:v>3103.59</c:v>
                </c:pt>
                <c:pt idx="8">
                  <c:v>2874.74</c:v>
                </c:pt>
                <c:pt idx="9">
                  <c:v>2629.57</c:v>
                </c:pt>
                <c:pt idx="10">
                  <c:v>2379.29</c:v>
                </c:pt>
                <c:pt idx="11">
                  <c:v>2132.42</c:v>
                </c:pt>
                <c:pt idx="12">
                  <c:v>1895.21</c:v>
                </c:pt>
                <c:pt idx="13">
                  <c:v>1671.94</c:v>
                </c:pt>
                <c:pt idx="14">
                  <c:v>1465.3</c:v>
                </c:pt>
                <c:pt idx="15">
                  <c:v>1276.71</c:v>
                </c:pt>
                <c:pt idx="16">
                  <c:v>954.86</c:v>
                </c:pt>
                <c:pt idx="17">
                  <c:v>702.71</c:v>
                </c:pt>
                <c:pt idx="18">
                  <c:v>434.14</c:v>
                </c:pt>
                <c:pt idx="19">
                  <c:v>311.94</c:v>
                </c:pt>
                <c:pt idx="20">
                  <c:v>223.2</c:v>
                </c:pt>
                <c:pt idx="21">
                  <c:v>159.4</c:v>
                </c:pt>
                <c:pt idx="22">
                  <c:v>81.36</c:v>
                </c:pt>
                <c:pt idx="23">
                  <c:v>58.24</c:v>
                </c:pt>
                <c:pt idx="24">
                  <c:v>35.4</c:v>
                </c:pt>
                <c:pt idx="25">
                  <c:v>21.64</c:v>
                </c:pt>
                <c:pt idx="26">
                  <c:v>15.68</c:v>
                </c:pt>
                <c:pt idx="27">
                  <c:v>11.44</c:v>
                </c:pt>
                <c:pt idx="28">
                  <c:v>7.27</c:v>
                </c:pt>
                <c:pt idx="29">
                  <c:v>4.76</c:v>
                </c:pt>
              </c:numCache>
            </c:numRef>
          </c:yVal>
          <c:smooth val="1"/>
          <c:extLst xmlns:c16r2="http://schemas.microsoft.com/office/drawing/2015/06/chart">
            <c:ext xmlns:c16="http://schemas.microsoft.com/office/drawing/2014/chart" uri="{C3380CC4-5D6E-409C-BE32-E72D297353CC}">
              <c16:uniqueId val="{00000000-E946-49A4-BCB1-891C90DCBF54}"/>
            </c:ext>
          </c:extLst>
        </c:ser>
        <c:ser>
          <c:idx val="0"/>
          <c:order val="0"/>
          <c:tx>
            <c:strRef>
              <c:f>'[permendur (1).xlsx]tenten'!$T$1</c:f>
              <c:strCache>
                <c:ptCount val="1"/>
                <c:pt idx="0">
                  <c:v>Steel M 100-1200 A</c:v>
                </c:pt>
              </c:strCache>
            </c:strRef>
          </c:tx>
          <c:spPr>
            <a:ln w="38100">
              <a:solidFill>
                <a:srgbClr val="7030A0"/>
              </a:solidFill>
            </a:ln>
          </c:spPr>
          <c:marker>
            <c:symbol val="none"/>
          </c:marker>
          <c:xVal>
            <c:numRef>
              <c:f>'[permendur (1).xlsx]tenten'!$W$3:$W$34</c:f>
              <c:numCache>
                <c:formatCode>General</c:formatCode>
                <c:ptCount val="32"/>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17</c:v>
                </c:pt>
                <c:pt idx="15">
                  <c:v>18</c:v>
                </c:pt>
                <c:pt idx="16">
                  <c:v>20.100000000000001</c:v>
                </c:pt>
                <c:pt idx="17">
                  <c:v>25.1</c:v>
                </c:pt>
                <c:pt idx="18">
                  <c:v>30.1</c:v>
                </c:pt>
              </c:numCache>
            </c:numRef>
          </c:xVal>
          <c:yVal>
            <c:numRef>
              <c:f>'[permendur (1).xlsx]tenten'!$V$3:$V$34</c:f>
              <c:numCache>
                <c:formatCode>General</c:formatCode>
                <c:ptCount val="32"/>
                <c:pt idx="0">
                  <c:v>1590.9999993834876</c:v>
                </c:pt>
                <c:pt idx="1">
                  <c:v>2055.0099996067324</c:v>
                </c:pt>
                <c:pt idx="2">
                  <c:v>2431.1000004006455</c:v>
                </c:pt>
                <c:pt idx="3">
                  <c:v>2743.0999998141824</c:v>
                </c:pt>
                <c:pt idx="4">
                  <c:v>2989.7699996647866</c:v>
                </c:pt>
                <c:pt idx="5">
                  <c:v>3168.5600006916152</c:v>
                </c:pt>
                <c:pt idx="6">
                  <c:v>3273.5299994211091</c:v>
                </c:pt>
                <c:pt idx="7">
                  <c:v>3293.3800000253887</c:v>
                </c:pt>
                <c:pt idx="8">
                  <c:v>3210.2899995503089</c:v>
                </c:pt>
                <c:pt idx="9">
                  <c:v>3002.7900000164746</c:v>
                </c:pt>
                <c:pt idx="10">
                  <c:v>2657.0300002870435</c:v>
                </c:pt>
                <c:pt idx="11">
                  <c:v>2187.0899999595945</c:v>
                </c:pt>
                <c:pt idx="12">
                  <c:v>1649.5400000793925</c:v>
                </c:pt>
                <c:pt idx="13">
                  <c:v>1193.5999998752291</c:v>
                </c:pt>
                <c:pt idx="14">
                  <c:v>270.5599999839319</c:v>
                </c:pt>
                <c:pt idx="15">
                  <c:v>143.23999995842857</c:v>
                </c:pt>
                <c:pt idx="16">
                  <c:v>63.980000002240885</c:v>
                </c:pt>
                <c:pt idx="17">
                  <c:v>13.980000003687154</c:v>
                </c:pt>
                <c:pt idx="18">
                  <c:v>3.9800000001851159</c:v>
                </c:pt>
              </c:numCache>
            </c:numRef>
          </c:yVal>
          <c:smooth val="1"/>
          <c:extLst xmlns:c16r2="http://schemas.microsoft.com/office/drawing/2015/06/chart">
            <c:ext xmlns:c16="http://schemas.microsoft.com/office/drawing/2014/chart" uri="{C3380CC4-5D6E-409C-BE32-E72D297353CC}">
              <c16:uniqueId val="{00000001-E946-49A4-BCB1-891C90DCBF54}"/>
            </c:ext>
          </c:extLst>
        </c:ser>
        <c:dLbls>
          <c:showLegendKey val="0"/>
          <c:showVal val="0"/>
          <c:showCatName val="0"/>
          <c:showSerName val="0"/>
          <c:showPercent val="0"/>
          <c:showBubbleSize val="0"/>
        </c:dLbls>
        <c:axId val="830162544"/>
        <c:axId val="830166352"/>
      </c:scatterChart>
      <c:valAx>
        <c:axId val="830162544"/>
        <c:scaling>
          <c:orientation val="minMax"/>
        </c:scaling>
        <c:delete val="0"/>
        <c:axPos val="b"/>
        <c:majorGridlines/>
        <c:title>
          <c:tx>
            <c:rich>
              <a:bodyPr/>
              <a:lstStyle/>
              <a:p>
                <a:pPr>
                  <a:defRPr/>
                </a:pPr>
                <a:r>
                  <a:rPr lang="ru-RU"/>
                  <a:t>B, </a:t>
                </a:r>
                <a:r>
                  <a:rPr lang="en-US"/>
                  <a:t>k</a:t>
                </a:r>
                <a:r>
                  <a:rPr lang="ru-RU"/>
                  <a:t>Gs</a:t>
                </a:r>
                <a:endParaRPr lang="en-GB"/>
              </a:p>
            </c:rich>
          </c:tx>
          <c:overlay val="0"/>
        </c:title>
        <c:numFmt formatCode="General" sourceLinked="1"/>
        <c:majorTickMark val="none"/>
        <c:minorTickMark val="none"/>
        <c:tickLblPos val="nextTo"/>
        <c:crossAx val="830166352"/>
        <c:crosses val="autoZero"/>
        <c:crossBetween val="midCat"/>
      </c:valAx>
      <c:valAx>
        <c:axId val="830166352"/>
        <c:scaling>
          <c:orientation val="minMax"/>
        </c:scaling>
        <c:delete val="0"/>
        <c:axPos val="l"/>
        <c:majorGridlines/>
        <c:title>
          <c:tx>
            <c:rich>
              <a:bodyPr/>
              <a:lstStyle/>
              <a:p>
                <a:pPr>
                  <a:defRPr/>
                </a:pPr>
                <a:r>
                  <a:rPr lang="en-GB"/>
                  <a:t>µ</a:t>
                </a:r>
              </a:p>
            </c:rich>
          </c:tx>
          <c:overlay val="0"/>
        </c:title>
        <c:numFmt formatCode="General" sourceLinked="1"/>
        <c:majorTickMark val="none"/>
        <c:minorTickMark val="none"/>
        <c:tickLblPos val="nextTo"/>
        <c:crossAx val="830162544"/>
        <c:crosses val="autoZero"/>
        <c:crossBetween val="midCat"/>
      </c:valAx>
      <c:spPr>
        <a:solidFill>
          <a:schemeClr val="bg1"/>
        </a:solidFill>
      </c:spPr>
    </c:plotArea>
    <c:legend>
      <c:legendPos val="r"/>
      <c:layout>
        <c:manualLayout>
          <c:xMode val="edge"/>
          <c:yMode val="edge"/>
          <c:x val="0.65350908949224384"/>
          <c:y val="0.26442309974978279"/>
          <c:w val="0.33480192227098943"/>
          <c:h val="0.31035608078486859"/>
        </c:manualLayout>
      </c:layout>
      <c:overlay val="0"/>
    </c:legend>
    <c:plotVisOnly val="1"/>
    <c:dispBlanksAs val="gap"/>
    <c:showDLblsOverMax val="0"/>
  </c:chart>
  <c:txPr>
    <a:bodyPr/>
    <a:lstStyle/>
    <a:p>
      <a:pPr>
        <a:defRPr sz="1600">
          <a:solidFill>
            <a:schemeClr val="tx1"/>
          </a:solidFill>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dirty="0">
                <a:effectLst>
                  <a:outerShdw blurRad="38100" dist="38100" dir="2700000" algn="tl">
                    <a:srgbClr val="000000">
                      <a:alpha val="43137"/>
                    </a:srgbClr>
                  </a:outerShdw>
                </a:effectLst>
              </a:rPr>
              <a:t>I = 10750 A</a:t>
            </a:r>
            <a:endParaRPr lang="ru-RU" dirty="0">
              <a:effectLst>
                <a:outerShdw blurRad="38100" dist="38100" dir="2700000" algn="tl">
                  <a:srgbClr val="000000">
                    <a:alpha val="43137"/>
                  </a:srgbClr>
                </a:outerShdw>
              </a:effectLst>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ru-RU"/>
        </a:p>
      </c:txPr>
    </c:title>
    <c:autoTitleDeleted val="0"/>
    <c:plotArea>
      <c:layout>
        <c:manualLayout>
          <c:layoutTarget val="inner"/>
          <c:xMode val="edge"/>
          <c:yMode val="edge"/>
          <c:x val="0.29120309151860896"/>
          <c:y val="0.13132441402567652"/>
          <c:w val="0.37736057823375041"/>
          <c:h val="0.74129916648754113"/>
        </c:manualLayout>
      </c:layout>
      <c:scatterChart>
        <c:scatterStyle val="lineMarker"/>
        <c:varyColors val="0"/>
        <c:ser>
          <c:idx val="1"/>
          <c:order val="0"/>
          <c:tx>
            <c:strRef>
              <c:f>Лист1!$D$8</c:f>
              <c:strCache>
                <c:ptCount val="1"/>
                <c:pt idx="0">
                  <c:v>Permendur</c:v>
                </c:pt>
              </c:strCache>
            </c:strRef>
          </c:tx>
          <c:spPr>
            <a:ln w="25400" cap="rnd">
              <a:noFill/>
              <a:round/>
            </a:ln>
            <a:effectLst/>
          </c:spPr>
          <c:marker>
            <c:symbol val="circle"/>
            <c:size val="11"/>
            <c:spPr>
              <a:noFill/>
              <a:ln w="44450">
                <a:solidFill>
                  <a:srgbClr val="FF0000"/>
                </a:solidFill>
              </a:ln>
              <a:effectLst/>
            </c:spPr>
          </c:marker>
          <c:xVal>
            <c:numRef>
              <c:f>Лист1!$D$9:$E$9</c:f>
              <c:numCache>
                <c:formatCode>General</c:formatCode>
                <c:ptCount val="2"/>
                <c:pt idx="0">
                  <c:v>6</c:v>
                </c:pt>
                <c:pt idx="1">
                  <c:v>10</c:v>
                </c:pt>
              </c:numCache>
            </c:numRef>
          </c:xVal>
          <c:yVal>
            <c:numRef>
              <c:f>Лист1!$D$11:$E$11</c:f>
              <c:numCache>
                <c:formatCode>0.00</c:formatCode>
                <c:ptCount val="2"/>
                <c:pt idx="0">
                  <c:v>-2.4339525704399998</c:v>
                </c:pt>
                <c:pt idx="1">
                  <c:v>-0.94424797494699997</c:v>
                </c:pt>
              </c:numCache>
            </c:numRef>
          </c:yVal>
          <c:smooth val="0"/>
          <c:extLst xmlns:c16r2="http://schemas.microsoft.com/office/drawing/2015/06/chart">
            <c:ext xmlns:c16="http://schemas.microsoft.com/office/drawing/2014/chart" uri="{C3380CC4-5D6E-409C-BE32-E72D297353CC}">
              <c16:uniqueId val="{00000000-28D9-4DB0-B637-53E68CC36028}"/>
            </c:ext>
          </c:extLst>
        </c:ser>
        <c:ser>
          <c:idx val="0"/>
          <c:order val="1"/>
          <c:tx>
            <c:strRef>
              <c:f>Лист1!$F$8</c:f>
              <c:strCache>
                <c:ptCount val="1"/>
                <c:pt idx="0">
                  <c:v>Steel M 1200-100 A</c:v>
                </c:pt>
              </c:strCache>
            </c:strRef>
          </c:tx>
          <c:spPr>
            <a:ln w="25400" cap="rnd">
              <a:noFill/>
              <a:round/>
            </a:ln>
            <a:effectLst/>
          </c:spPr>
          <c:marker>
            <c:symbol val="triangle"/>
            <c:size val="11"/>
            <c:spPr>
              <a:noFill/>
              <a:ln w="44450">
                <a:solidFill>
                  <a:srgbClr val="7030A0"/>
                </a:solidFill>
              </a:ln>
              <a:effectLst/>
            </c:spPr>
          </c:marker>
          <c:xVal>
            <c:numRef>
              <c:f>Лист1!$F$9:$G$9</c:f>
              <c:numCache>
                <c:formatCode>General</c:formatCode>
                <c:ptCount val="2"/>
                <c:pt idx="0">
                  <c:v>6</c:v>
                </c:pt>
                <c:pt idx="1">
                  <c:v>10</c:v>
                </c:pt>
              </c:numCache>
            </c:numRef>
          </c:xVal>
          <c:yVal>
            <c:numRef>
              <c:f>Лист1!$F$11:$G$11</c:f>
              <c:numCache>
                <c:formatCode>0.00</c:formatCode>
                <c:ptCount val="2"/>
                <c:pt idx="0">
                  <c:v>-2.4169305251600002</c:v>
                </c:pt>
                <c:pt idx="1">
                  <c:v>-0.94449478571899992</c:v>
                </c:pt>
              </c:numCache>
            </c:numRef>
          </c:yVal>
          <c:smooth val="0"/>
          <c:extLst xmlns:c16r2="http://schemas.microsoft.com/office/drawing/2015/06/chart">
            <c:ext xmlns:c16="http://schemas.microsoft.com/office/drawing/2014/chart" uri="{C3380CC4-5D6E-409C-BE32-E72D297353CC}">
              <c16:uniqueId val="{00000001-28D9-4DB0-B637-53E68CC36028}"/>
            </c:ext>
          </c:extLst>
        </c:ser>
        <c:ser>
          <c:idx val="2"/>
          <c:order val="2"/>
          <c:tx>
            <c:strRef>
              <c:f>Лист1!$H$8</c:f>
              <c:strCache>
                <c:ptCount val="1"/>
                <c:pt idx="0">
                  <c:v>Pole Permendur   Yoke Steel M 1200-100 A</c:v>
                </c:pt>
              </c:strCache>
            </c:strRef>
          </c:tx>
          <c:spPr>
            <a:ln w="25400" cap="rnd">
              <a:noFill/>
              <a:round/>
            </a:ln>
            <a:effectLst/>
          </c:spPr>
          <c:marker>
            <c:symbol val="diamond"/>
            <c:size val="11"/>
            <c:spPr>
              <a:noFill/>
              <a:ln w="44450">
                <a:solidFill>
                  <a:srgbClr val="92D050"/>
                </a:solidFill>
              </a:ln>
              <a:effectLst/>
            </c:spPr>
          </c:marker>
          <c:xVal>
            <c:numRef>
              <c:f>Лист1!$H$9:$I$9</c:f>
              <c:numCache>
                <c:formatCode>General</c:formatCode>
                <c:ptCount val="2"/>
                <c:pt idx="0">
                  <c:v>6</c:v>
                </c:pt>
                <c:pt idx="1">
                  <c:v>10</c:v>
                </c:pt>
              </c:numCache>
            </c:numRef>
          </c:xVal>
          <c:yVal>
            <c:numRef>
              <c:f>Лист1!$H$11:$I$11</c:f>
              <c:numCache>
                <c:formatCode>0.00</c:formatCode>
                <c:ptCount val="2"/>
                <c:pt idx="0">
                  <c:v>-2.4322020467700001</c:v>
                </c:pt>
                <c:pt idx="1">
                  <c:v>-0.94425943241599997</c:v>
                </c:pt>
              </c:numCache>
            </c:numRef>
          </c:yVal>
          <c:smooth val="0"/>
          <c:extLst xmlns:c16r2="http://schemas.microsoft.com/office/drawing/2015/06/chart">
            <c:ext xmlns:c16="http://schemas.microsoft.com/office/drawing/2014/chart" uri="{C3380CC4-5D6E-409C-BE32-E72D297353CC}">
              <c16:uniqueId val="{00000002-28D9-4DB0-B637-53E68CC36028}"/>
            </c:ext>
          </c:extLst>
        </c:ser>
        <c:dLbls>
          <c:showLegendKey val="0"/>
          <c:showVal val="0"/>
          <c:showCatName val="0"/>
          <c:showSerName val="0"/>
          <c:showPercent val="0"/>
          <c:showBubbleSize val="0"/>
        </c:dLbls>
        <c:axId val="830163632"/>
        <c:axId val="830164720"/>
      </c:scatterChart>
      <c:valAx>
        <c:axId val="830163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Number of integral harmonic</a:t>
                </a:r>
                <a:endParaRPr lang="ru-RU" b="1"/>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830164720"/>
        <c:crosses val="autoZero"/>
        <c:crossBetween val="midCat"/>
      </c:valAx>
      <c:valAx>
        <c:axId val="830164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Relative multipole coefficient,                              units × 10 ^ (-4)</a:t>
                </a:r>
                <a:endParaRPr lang="ru-RU" b="1"/>
              </a:p>
            </c:rich>
          </c:tx>
          <c:layout>
            <c:manualLayout>
              <c:xMode val="edge"/>
              <c:yMode val="edge"/>
              <c:x val="0.1545047938138876"/>
              <c:y val="0.1668110332855470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830163632"/>
        <c:crosses val="autoZero"/>
        <c:crossBetween val="midCat"/>
      </c:valAx>
      <c:spPr>
        <a:solidFill>
          <a:schemeClr val="bg1"/>
        </a:solid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600">
          <a:solidFill>
            <a:schemeClr val="tx1"/>
          </a:solidFill>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34081258010567"/>
          <c:y val="4.5198467845195302E-2"/>
          <c:w val="0.76249879341000582"/>
          <c:h val="0.75553907882319871"/>
        </c:manualLayout>
      </c:layout>
      <c:scatterChart>
        <c:scatterStyle val="smoothMarker"/>
        <c:varyColors val="0"/>
        <c:ser>
          <c:idx val="4"/>
          <c:order val="0"/>
          <c:tx>
            <c:strRef>
              <c:f>Лист1!$V$1</c:f>
              <c:strCache>
                <c:ptCount val="1"/>
                <c:pt idx="0">
                  <c:v>B3</c:v>
                </c:pt>
              </c:strCache>
            </c:strRef>
          </c:tx>
          <c:spPr>
            <a:ln w="38100">
              <a:solidFill>
                <a:schemeClr val="bg2">
                  <a:lumMod val="50000"/>
                </a:schemeClr>
              </a:solidFill>
            </a:ln>
          </c:spPr>
          <c:marker>
            <c:symbol val="diamond"/>
            <c:size val="8"/>
            <c:spPr>
              <a:ln w="38100"/>
            </c:spPr>
          </c:marker>
          <c:xVal>
            <c:numRef>
              <c:f>Лист1!$O$94:$O$99</c:f>
              <c:numCache>
                <c:formatCode>General</c:formatCode>
                <c:ptCount val="6"/>
                <c:pt idx="0">
                  <c:v>0</c:v>
                </c:pt>
                <c:pt idx="1">
                  <c:v>0.25</c:v>
                </c:pt>
                <c:pt idx="2">
                  <c:v>0.5</c:v>
                </c:pt>
                <c:pt idx="3">
                  <c:v>0.75</c:v>
                </c:pt>
                <c:pt idx="4">
                  <c:v>1</c:v>
                </c:pt>
                <c:pt idx="5">
                  <c:v>1.25</c:v>
                </c:pt>
              </c:numCache>
            </c:numRef>
          </c:xVal>
          <c:yVal>
            <c:numRef>
              <c:f>Лист1!$T$94:$T$99</c:f>
              <c:numCache>
                <c:formatCode>0.00</c:formatCode>
                <c:ptCount val="6"/>
                <c:pt idx="0" formatCode="0.00E+00">
                  <c:v>5.1451735488690004E-2</c:v>
                </c:pt>
                <c:pt idx="1">
                  <c:v>-30.313889888799999</c:v>
                </c:pt>
                <c:pt idx="2">
                  <c:v>-45.334668058799998</c:v>
                </c:pt>
                <c:pt idx="3">
                  <c:v>-60.276814608100004</c:v>
                </c:pt>
                <c:pt idx="4">
                  <c:v>-75.227721965100002</c:v>
                </c:pt>
                <c:pt idx="5">
                  <c:v>-90.148406037800001</c:v>
                </c:pt>
              </c:numCache>
            </c:numRef>
          </c:yVal>
          <c:smooth val="1"/>
          <c:extLst xmlns:c16r2="http://schemas.microsoft.com/office/drawing/2015/06/chart">
            <c:ext xmlns:c16="http://schemas.microsoft.com/office/drawing/2014/chart" uri="{C3380CC4-5D6E-409C-BE32-E72D297353CC}">
              <c16:uniqueId val="{00000000-958B-4D5F-A508-854559982F60}"/>
            </c:ext>
          </c:extLst>
        </c:ser>
        <c:ser>
          <c:idx val="3"/>
          <c:order val="1"/>
          <c:tx>
            <c:strRef>
              <c:f>Лист1!$N$1</c:f>
              <c:strCache>
                <c:ptCount val="1"/>
                <c:pt idx="0">
                  <c:v>B4</c:v>
                </c:pt>
              </c:strCache>
            </c:strRef>
          </c:tx>
          <c:spPr>
            <a:ln w="38100">
              <a:solidFill>
                <a:srgbClr val="A122AE"/>
              </a:solidFill>
            </a:ln>
          </c:spPr>
          <c:marker>
            <c:symbol val="square"/>
            <c:size val="8"/>
            <c:spPr>
              <a:solidFill>
                <a:srgbClr val="A122AE"/>
              </a:solidFill>
              <a:ln w="38100">
                <a:solidFill>
                  <a:srgbClr val="A122AE"/>
                </a:solidFill>
              </a:ln>
            </c:spPr>
          </c:marker>
          <c:xVal>
            <c:numRef>
              <c:f>Лист1!$O$94:$O$99</c:f>
              <c:numCache>
                <c:formatCode>General</c:formatCode>
                <c:ptCount val="6"/>
                <c:pt idx="0">
                  <c:v>0</c:v>
                </c:pt>
                <c:pt idx="1">
                  <c:v>0.25</c:v>
                </c:pt>
                <c:pt idx="2">
                  <c:v>0.5</c:v>
                </c:pt>
                <c:pt idx="3">
                  <c:v>0.75</c:v>
                </c:pt>
                <c:pt idx="4">
                  <c:v>1</c:v>
                </c:pt>
                <c:pt idx="5">
                  <c:v>1.25</c:v>
                </c:pt>
              </c:numCache>
            </c:numRef>
          </c:xVal>
          <c:yVal>
            <c:numRef>
              <c:f>Лист1!$U$94:$U$99</c:f>
              <c:numCache>
                <c:formatCode>0.00</c:formatCode>
                <c:ptCount val="6"/>
                <c:pt idx="0" formatCode="0.00E+00">
                  <c:v>-1.9417532525699999E-2</c:v>
                </c:pt>
                <c:pt idx="1">
                  <c:v>17.989397591980001</c:v>
                </c:pt>
                <c:pt idx="2">
                  <c:v>27.153615227709999</c:v>
                </c:pt>
                <c:pt idx="3">
                  <c:v>36.401913125889998</c:v>
                </c:pt>
                <c:pt idx="4">
                  <c:v>45.783587187599998</c:v>
                </c:pt>
                <c:pt idx="5">
                  <c:v>55.257969950590002</c:v>
                </c:pt>
              </c:numCache>
            </c:numRef>
          </c:yVal>
          <c:smooth val="1"/>
          <c:extLst xmlns:c16r2="http://schemas.microsoft.com/office/drawing/2015/06/chart">
            <c:ext xmlns:c16="http://schemas.microsoft.com/office/drawing/2014/chart" uri="{C3380CC4-5D6E-409C-BE32-E72D297353CC}">
              <c16:uniqueId val="{00000001-958B-4D5F-A508-854559982F60}"/>
            </c:ext>
          </c:extLst>
        </c:ser>
        <c:ser>
          <c:idx val="5"/>
          <c:order val="2"/>
          <c:tx>
            <c:strRef>
              <c:f>Лист1!$S$1</c:f>
              <c:strCache>
                <c:ptCount val="1"/>
                <c:pt idx="0">
                  <c:v>B5</c:v>
                </c:pt>
              </c:strCache>
            </c:strRef>
          </c:tx>
          <c:spPr>
            <a:ln w="38100">
              <a:solidFill>
                <a:srgbClr val="FFC000"/>
              </a:solidFill>
            </a:ln>
          </c:spPr>
          <c:marker>
            <c:symbol val="circle"/>
            <c:size val="8"/>
            <c:spPr>
              <a:solidFill>
                <a:srgbClr val="FFC000"/>
              </a:solidFill>
              <a:ln w="38100">
                <a:solidFill>
                  <a:srgbClr val="FFC000"/>
                </a:solidFill>
              </a:ln>
            </c:spPr>
          </c:marker>
          <c:xVal>
            <c:numRef>
              <c:f>Лист1!$O$94:$O$99</c:f>
              <c:numCache>
                <c:formatCode>General</c:formatCode>
                <c:ptCount val="6"/>
                <c:pt idx="0">
                  <c:v>0</c:v>
                </c:pt>
                <c:pt idx="1">
                  <c:v>0.25</c:v>
                </c:pt>
                <c:pt idx="2">
                  <c:v>0.5</c:v>
                </c:pt>
                <c:pt idx="3">
                  <c:v>0.75</c:v>
                </c:pt>
                <c:pt idx="4">
                  <c:v>1</c:v>
                </c:pt>
                <c:pt idx="5">
                  <c:v>1.25</c:v>
                </c:pt>
              </c:numCache>
            </c:numRef>
          </c:xVal>
          <c:yVal>
            <c:numRef>
              <c:f>Лист1!$V$94:$V$99</c:f>
              <c:numCache>
                <c:formatCode>0.00</c:formatCode>
                <c:ptCount val="6"/>
                <c:pt idx="0" formatCode="0.00E+00">
                  <c:v>1.9962767857779999E-2</c:v>
                </c:pt>
                <c:pt idx="1">
                  <c:v>-8.8373410853400003</c:v>
                </c:pt>
                <c:pt idx="2">
                  <c:v>-13.4746746634</c:v>
                </c:pt>
                <c:pt idx="3">
                  <c:v>-18.237268072900001</c:v>
                </c:pt>
                <c:pt idx="4">
                  <c:v>-23.140628476300002</c:v>
                </c:pt>
                <c:pt idx="5">
                  <c:v>-28.162444362400002</c:v>
                </c:pt>
              </c:numCache>
            </c:numRef>
          </c:yVal>
          <c:smooth val="1"/>
          <c:extLst xmlns:c16r2="http://schemas.microsoft.com/office/drawing/2015/06/chart">
            <c:ext xmlns:c16="http://schemas.microsoft.com/office/drawing/2014/chart" uri="{C3380CC4-5D6E-409C-BE32-E72D297353CC}">
              <c16:uniqueId val="{00000002-958B-4D5F-A508-854559982F60}"/>
            </c:ext>
          </c:extLst>
        </c:ser>
        <c:ser>
          <c:idx val="1"/>
          <c:order val="3"/>
          <c:tx>
            <c:strRef>
              <c:f>Лист1!$I$1</c:f>
              <c:strCache>
                <c:ptCount val="1"/>
                <c:pt idx="0">
                  <c:v>B6</c:v>
                </c:pt>
              </c:strCache>
            </c:strRef>
          </c:tx>
          <c:spPr>
            <a:ln w="38100">
              <a:solidFill>
                <a:schemeClr val="accent1"/>
              </a:solidFill>
            </a:ln>
          </c:spPr>
          <c:marker>
            <c:symbol val="triangle"/>
            <c:size val="8"/>
            <c:spPr>
              <a:solidFill>
                <a:schemeClr val="accent1"/>
              </a:solidFill>
              <a:ln w="38100">
                <a:solidFill>
                  <a:schemeClr val="accent1"/>
                </a:solidFill>
              </a:ln>
            </c:spPr>
          </c:marker>
          <c:xVal>
            <c:numRef>
              <c:f>Лист1!$O$94:$O$99</c:f>
              <c:numCache>
                <c:formatCode>General</c:formatCode>
                <c:ptCount val="6"/>
                <c:pt idx="0">
                  <c:v>0</c:v>
                </c:pt>
                <c:pt idx="1">
                  <c:v>0.25</c:v>
                </c:pt>
                <c:pt idx="2">
                  <c:v>0.5</c:v>
                </c:pt>
                <c:pt idx="3">
                  <c:v>0.75</c:v>
                </c:pt>
                <c:pt idx="4">
                  <c:v>1</c:v>
                </c:pt>
                <c:pt idx="5">
                  <c:v>1.25</c:v>
                </c:pt>
              </c:numCache>
            </c:numRef>
          </c:xVal>
          <c:yVal>
            <c:numRef>
              <c:f>Лист1!$P$94:$P$99</c:f>
              <c:numCache>
                <c:formatCode>0.00</c:formatCode>
                <c:ptCount val="6"/>
                <c:pt idx="0" formatCode="0.00E+00">
                  <c:v>1.9343454102859998</c:v>
                </c:pt>
                <c:pt idx="1">
                  <c:v>5.7134038920450001</c:v>
                </c:pt>
                <c:pt idx="2">
                  <c:v>7.7544811031770005</c:v>
                </c:pt>
                <c:pt idx="3">
                  <c:v>9.8919563714629994</c:v>
                </c:pt>
                <c:pt idx="4">
                  <c:v>12.12685470111</c:v>
                </c:pt>
                <c:pt idx="5">
                  <c:v>14.45207325408</c:v>
                </c:pt>
              </c:numCache>
            </c:numRef>
          </c:yVal>
          <c:smooth val="1"/>
          <c:extLst xmlns:c16r2="http://schemas.microsoft.com/office/drawing/2015/06/chart">
            <c:ext xmlns:c16="http://schemas.microsoft.com/office/drawing/2014/chart" uri="{C3380CC4-5D6E-409C-BE32-E72D297353CC}">
              <c16:uniqueId val="{00000003-958B-4D5F-A508-854559982F60}"/>
            </c:ext>
          </c:extLst>
        </c:ser>
        <c:dLbls>
          <c:showLegendKey val="0"/>
          <c:showVal val="0"/>
          <c:showCatName val="0"/>
          <c:showSerName val="0"/>
          <c:showPercent val="0"/>
          <c:showBubbleSize val="0"/>
        </c:dLbls>
        <c:axId val="830169072"/>
        <c:axId val="831533872"/>
      </c:scatterChart>
      <c:valAx>
        <c:axId val="830169072"/>
        <c:scaling>
          <c:orientation val="minMax"/>
          <c:max val="1.3"/>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a:t>h</a:t>
                </a:r>
                <a:r>
                  <a:rPr lang="en-US" sz="1000" dirty="0"/>
                  <a:t>4</a:t>
                </a:r>
                <a:r>
                  <a:rPr lang="en-US" dirty="0"/>
                  <a:t>, mm</a:t>
                </a:r>
                <a:endParaRPr lang="ru-RU"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33872"/>
        <c:crosses val="autoZero"/>
        <c:crossBetween val="midCat"/>
      </c:valAx>
      <c:valAx>
        <c:axId val="83153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Relative multipole coefficient,                              units × 10 ^ (-4)</a:t>
                </a:r>
                <a:endParaRPr lang="ru-RU"/>
              </a:p>
            </c:rich>
          </c:tx>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69072"/>
        <c:crosses val="autoZero"/>
        <c:crossBetween val="midCat"/>
      </c:valAx>
      <c:spPr>
        <a:solidFill>
          <a:schemeClr val="bg1"/>
        </a:solidFill>
      </c:spPr>
    </c:plotArea>
    <c:legend>
      <c:legendPos val="b"/>
      <c:layout>
        <c:manualLayout>
          <c:xMode val="edge"/>
          <c:yMode val="edge"/>
          <c:x val="0.22347864692817698"/>
          <c:y val="0.89977875083348569"/>
          <c:w val="0.73773617601366903"/>
          <c:h val="7.7247333031543769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79539934718374"/>
          <c:y val="8.6922529323631925E-2"/>
          <c:w val="0.73651500161877148"/>
          <c:h val="0.67815772264852203"/>
        </c:manualLayout>
      </c:layout>
      <c:scatterChart>
        <c:scatterStyle val="smoothMarker"/>
        <c:varyColors val="0"/>
        <c:ser>
          <c:idx val="0"/>
          <c:order val="0"/>
          <c:tx>
            <c:strRef>
              <c:f>Лист1!$H$1</c:f>
              <c:strCache>
                <c:ptCount val="1"/>
                <c:pt idx="0">
                  <c:v>A3</c:v>
                </c:pt>
              </c:strCache>
            </c:strRef>
          </c:tx>
          <c:spPr>
            <a:ln w="38100">
              <a:solidFill>
                <a:srgbClr val="00B0F0"/>
              </a:solidFill>
            </a:ln>
          </c:spPr>
          <c:marker>
            <c:symbol val="diamond"/>
            <c:size val="8"/>
            <c:spPr>
              <a:solidFill>
                <a:srgbClr val="00B0F0"/>
              </a:solidFill>
              <a:ln w="38100">
                <a:solidFill>
                  <a:srgbClr val="00B0F0"/>
                </a:solidFill>
              </a:ln>
            </c:spPr>
          </c:marker>
          <c:xVal>
            <c:numRef>
              <c:f>Лист1!$O$84:$O$87</c:f>
              <c:numCache>
                <c:formatCode>General</c:formatCode>
                <c:ptCount val="4"/>
                <c:pt idx="0">
                  <c:v>0</c:v>
                </c:pt>
                <c:pt idx="1">
                  <c:v>0.25</c:v>
                </c:pt>
                <c:pt idx="2">
                  <c:v>0.5</c:v>
                </c:pt>
                <c:pt idx="3">
                  <c:v>1</c:v>
                </c:pt>
              </c:numCache>
            </c:numRef>
          </c:xVal>
          <c:yVal>
            <c:numRef>
              <c:f>Лист1!$R$84:$R$87</c:f>
              <c:numCache>
                <c:formatCode>0.00E+00</c:formatCode>
                <c:ptCount val="4"/>
                <c:pt idx="0">
                  <c:v>-0.15095495133799999</c:v>
                </c:pt>
                <c:pt idx="1">
                  <c:v>-20.897212365600002</c:v>
                </c:pt>
                <c:pt idx="2">
                  <c:v>-43.342267677000002</c:v>
                </c:pt>
                <c:pt idx="3">
                  <c:v>-90.954815696499992</c:v>
                </c:pt>
              </c:numCache>
            </c:numRef>
          </c:yVal>
          <c:smooth val="1"/>
          <c:extLst xmlns:c16r2="http://schemas.microsoft.com/office/drawing/2015/06/chart">
            <c:ext xmlns:c16="http://schemas.microsoft.com/office/drawing/2014/chart" uri="{C3380CC4-5D6E-409C-BE32-E72D297353CC}">
              <c16:uniqueId val="{00000000-B445-416A-B296-4004F942A9F7}"/>
            </c:ext>
          </c:extLst>
        </c:ser>
        <c:ser>
          <c:idx val="4"/>
          <c:order val="1"/>
          <c:tx>
            <c:strRef>
              <c:f>Лист1!$Q$1</c:f>
              <c:strCache>
                <c:ptCount val="1"/>
                <c:pt idx="0">
                  <c:v>A5</c:v>
                </c:pt>
              </c:strCache>
            </c:strRef>
          </c:tx>
          <c:spPr>
            <a:ln w="38100">
              <a:solidFill>
                <a:srgbClr val="92D050"/>
              </a:solidFill>
            </a:ln>
          </c:spPr>
          <c:marker>
            <c:symbol val="circle"/>
            <c:size val="8"/>
            <c:spPr>
              <a:solidFill>
                <a:srgbClr val="92D050"/>
              </a:solidFill>
              <a:ln w="38100">
                <a:solidFill>
                  <a:srgbClr val="92D050"/>
                </a:solidFill>
              </a:ln>
            </c:spPr>
          </c:marker>
          <c:xVal>
            <c:numRef>
              <c:f>Лист1!$O$84:$O$87</c:f>
              <c:numCache>
                <c:formatCode>General</c:formatCode>
                <c:ptCount val="4"/>
                <c:pt idx="0">
                  <c:v>0</c:v>
                </c:pt>
                <c:pt idx="1">
                  <c:v>0.25</c:v>
                </c:pt>
                <c:pt idx="2">
                  <c:v>0.5</c:v>
                </c:pt>
                <c:pt idx="3">
                  <c:v>1</c:v>
                </c:pt>
              </c:numCache>
            </c:numRef>
          </c:xVal>
          <c:yVal>
            <c:numRef>
              <c:f>Лист1!$W$84:$W$87</c:f>
              <c:numCache>
                <c:formatCode>0.00E+00</c:formatCode>
                <c:ptCount val="4"/>
                <c:pt idx="0">
                  <c:v>1.101310146037E-2</c:v>
                </c:pt>
                <c:pt idx="1">
                  <c:v>9.0504401165740003</c:v>
                </c:pt>
                <c:pt idx="2">
                  <c:v>18.256411205839999</c:v>
                </c:pt>
                <c:pt idx="3">
                  <c:v>36.606176367350002</c:v>
                </c:pt>
              </c:numCache>
            </c:numRef>
          </c:yVal>
          <c:smooth val="1"/>
          <c:extLst xmlns:c16r2="http://schemas.microsoft.com/office/drawing/2015/06/chart">
            <c:ext xmlns:c16="http://schemas.microsoft.com/office/drawing/2014/chart" uri="{C3380CC4-5D6E-409C-BE32-E72D297353CC}">
              <c16:uniqueId val="{00000001-B445-416A-B296-4004F942A9F7}"/>
            </c:ext>
          </c:extLst>
        </c:ser>
        <c:ser>
          <c:idx val="3"/>
          <c:order val="2"/>
          <c:tx>
            <c:strRef>
              <c:f>Лист1!$N$1</c:f>
              <c:strCache>
                <c:ptCount val="1"/>
                <c:pt idx="0">
                  <c:v>B4</c:v>
                </c:pt>
              </c:strCache>
            </c:strRef>
          </c:tx>
          <c:spPr>
            <a:ln w="38100">
              <a:solidFill>
                <a:srgbClr val="A122AE"/>
              </a:solidFill>
            </a:ln>
          </c:spPr>
          <c:marker>
            <c:symbol val="square"/>
            <c:size val="8"/>
            <c:spPr>
              <a:solidFill>
                <a:srgbClr val="A122AE"/>
              </a:solidFill>
              <a:ln w="38100">
                <a:solidFill>
                  <a:srgbClr val="A122AE"/>
                </a:solidFill>
              </a:ln>
            </c:spPr>
          </c:marker>
          <c:xVal>
            <c:numRef>
              <c:f>Лист1!$O$84:$O$87</c:f>
              <c:numCache>
                <c:formatCode>General</c:formatCode>
                <c:ptCount val="4"/>
                <c:pt idx="0">
                  <c:v>0</c:v>
                </c:pt>
                <c:pt idx="1">
                  <c:v>0.25</c:v>
                </c:pt>
                <c:pt idx="2">
                  <c:v>0.5</c:v>
                </c:pt>
                <c:pt idx="3">
                  <c:v>1</c:v>
                </c:pt>
              </c:numCache>
            </c:numRef>
          </c:xVal>
          <c:yVal>
            <c:numRef>
              <c:f>Лист1!$U$84:$U$87</c:f>
              <c:numCache>
                <c:formatCode>0.00E+00</c:formatCode>
                <c:ptCount val="4"/>
                <c:pt idx="0">
                  <c:v>-1.9417532525699999E-2</c:v>
                </c:pt>
                <c:pt idx="1">
                  <c:v>15.2449874315</c:v>
                </c:pt>
                <c:pt idx="2">
                  <c:v>31.221850438130001</c:v>
                </c:pt>
                <c:pt idx="3">
                  <c:v>63.964157978450004</c:v>
                </c:pt>
              </c:numCache>
            </c:numRef>
          </c:yVal>
          <c:smooth val="1"/>
          <c:extLst xmlns:c16r2="http://schemas.microsoft.com/office/drawing/2015/06/chart">
            <c:ext xmlns:c16="http://schemas.microsoft.com/office/drawing/2014/chart" uri="{C3380CC4-5D6E-409C-BE32-E72D297353CC}">
              <c16:uniqueId val="{00000002-B445-416A-B296-4004F942A9F7}"/>
            </c:ext>
          </c:extLst>
        </c:ser>
        <c:ser>
          <c:idx val="1"/>
          <c:order val="3"/>
          <c:tx>
            <c:strRef>
              <c:f>Лист1!$I$1</c:f>
              <c:strCache>
                <c:ptCount val="1"/>
                <c:pt idx="0">
                  <c:v>B6</c:v>
                </c:pt>
              </c:strCache>
            </c:strRef>
          </c:tx>
          <c:spPr>
            <a:ln w="38100">
              <a:solidFill>
                <a:schemeClr val="accent1"/>
              </a:solidFill>
            </a:ln>
          </c:spPr>
          <c:marker>
            <c:symbol val="triangle"/>
            <c:size val="8"/>
            <c:spPr>
              <a:solidFill>
                <a:schemeClr val="accent1"/>
              </a:solidFill>
              <a:ln w="38100">
                <a:solidFill>
                  <a:schemeClr val="accent1"/>
                </a:solidFill>
              </a:ln>
            </c:spPr>
          </c:marker>
          <c:xVal>
            <c:numRef>
              <c:f>Лист1!$O$84:$O$87</c:f>
              <c:numCache>
                <c:formatCode>General</c:formatCode>
                <c:ptCount val="4"/>
                <c:pt idx="0">
                  <c:v>0</c:v>
                </c:pt>
                <c:pt idx="1">
                  <c:v>0.25</c:v>
                </c:pt>
                <c:pt idx="2">
                  <c:v>0.5</c:v>
                </c:pt>
                <c:pt idx="3">
                  <c:v>1</c:v>
                </c:pt>
              </c:numCache>
            </c:numRef>
          </c:xVal>
          <c:yVal>
            <c:numRef>
              <c:f>Лист1!$P$84:$P$87</c:f>
              <c:numCache>
                <c:formatCode>0.00E+00</c:formatCode>
                <c:ptCount val="4"/>
                <c:pt idx="0">
                  <c:v>1.9343454102859998</c:v>
                </c:pt>
                <c:pt idx="1">
                  <c:v>-3.3293287919800001</c:v>
                </c:pt>
                <c:pt idx="2">
                  <c:v>-8.5985397974599991</c:v>
                </c:pt>
                <c:pt idx="3">
                  <c:v>-18.7394674612</c:v>
                </c:pt>
              </c:numCache>
            </c:numRef>
          </c:yVal>
          <c:smooth val="1"/>
          <c:extLst xmlns:c16r2="http://schemas.microsoft.com/office/drawing/2015/06/chart">
            <c:ext xmlns:c16="http://schemas.microsoft.com/office/drawing/2014/chart" uri="{C3380CC4-5D6E-409C-BE32-E72D297353CC}">
              <c16:uniqueId val="{00000003-B445-416A-B296-4004F942A9F7}"/>
            </c:ext>
          </c:extLst>
        </c:ser>
        <c:dLbls>
          <c:showLegendKey val="0"/>
          <c:showVal val="0"/>
          <c:showCatName val="0"/>
          <c:showSerName val="0"/>
          <c:showPercent val="0"/>
          <c:showBubbleSize val="0"/>
        </c:dLbls>
        <c:axId val="831531696"/>
        <c:axId val="831527888"/>
      </c:scatterChart>
      <c:valAx>
        <c:axId val="831531696"/>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smtClean="0"/>
                  <a:t>h</a:t>
                </a:r>
                <a:r>
                  <a:rPr lang="en-US" sz="1050" dirty="0" smtClean="0"/>
                  <a:t>one</a:t>
                </a:r>
                <a:r>
                  <a:rPr lang="en-US" dirty="0" smtClean="0"/>
                  <a:t>, </a:t>
                </a:r>
                <a:r>
                  <a:rPr lang="en-US" dirty="0"/>
                  <a:t>mm</a:t>
                </a:r>
                <a:endParaRPr lang="ru-RU" dirty="0"/>
              </a:p>
            </c:rich>
          </c:tx>
          <c:layout>
            <c:manualLayout>
              <c:xMode val="edge"/>
              <c:yMode val="edge"/>
              <c:x val="0.54274739724332099"/>
              <c:y val="0.76642578658521454"/>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27888"/>
        <c:crosses val="autoZero"/>
        <c:crossBetween val="midCat"/>
      </c:valAx>
      <c:valAx>
        <c:axId val="831527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1800" b="1" i="0" baseline="0" dirty="0" smtClean="0">
                    <a:effectLst/>
                  </a:rPr>
                  <a:t>Relative multipole coefficient,                              units × 10 ^ (-4)</a:t>
                </a:r>
                <a:endParaRPr lang="ru-RU" dirty="0">
                  <a:effectLst/>
                </a:endParaRPr>
              </a:p>
            </c:rich>
          </c:tx>
          <c:layout>
            <c:manualLayout>
              <c:xMode val="edge"/>
              <c:yMode val="edge"/>
              <c:x val="3.2554758405877168E-2"/>
              <c:y val="5.1383611876795222E-2"/>
            </c:manualLayout>
          </c:layout>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31696"/>
        <c:crosses val="autoZero"/>
        <c:crossBetween val="midCat"/>
      </c:valAx>
      <c:spPr>
        <a:solidFill>
          <a:schemeClr val="bg1"/>
        </a:solidFill>
      </c:spPr>
    </c:plotArea>
    <c:legend>
      <c:legendPos val="b"/>
      <c:layout>
        <c:manualLayout>
          <c:xMode val="edge"/>
          <c:yMode val="edge"/>
          <c:x val="0.2311703477169304"/>
          <c:y val="0.85194359598367642"/>
          <c:w val="0.76619388308979552"/>
          <c:h val="6.4658297946311061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69771264911718"/>
          <c:y val="3.33841060224239E-2"/>
          <c:w val="0.69722217473802972"/>
          <c:h val="0.69490178505030298"/>
        </c:manualLayout>
      </c:layout>
      <c:scatterChart>
        <c:scatterStyle val="smoothMarker"/>
        <c:varyColors val="0"/>
        <c:ser>
          <c:idx val="3"/>
          <c:order val="0"/>
          <c:tx>
            <c:strRef>
              <c:f>Лист1!$N$1</c:f>
              <c:strCache>
                <c:ptCount val="1"/>
                <c:pt idx="0">
                  <c:v>B4</c:v>
                </c:pt>
              </c:strCache>
            </c:strRef>
          </c:tx>
          <c:spPr>
            <a:ln w="38100">
              <a:solidFill>
                <a:srgbClr val="A122AE"/>
              </a:solidFill>
            </a:ln>
          </c:spPr>
          <c:marker>
            <c:symbol val="square"/>
            <c:size val="8"/>
            <c:spPr>
              <a:solidFill>
                <a:srgbClr val="A122AE"/>
              </a:solidFill>
              <a:ln w="38100">
                <a:solidFill>
                  <a:srgbClr val="A122AE"/>
                </a:solidFill>
              </a:ln>
            </c:spPr>
          </c:marker>
          <c:xVal>
            <c:numRef>
              <c:f>Лист1!$O$42:$O$47</c:f>
              <c:numCache>
                <c:formatCode>General</c:formatCode>
                <c:ptCount val="6"/>
                <c:pt idx="0">
                  <c:v>0</c:v>
                </c:pt>
                <c:pt idx="1">
                  <c:v>0.5</c:v>
                </c:pt>
                <c:pt idx="2">
                  <c:v>1</c:v>
                </c:pt>
                <c:pt idx="3">
                  <c:v>1.5</c:v>
                </c:pt>
                <c:pt idx="4">
                  <c:v>2</c:v>
                </c:pt>
                <c:pt idx="5">
                  <c:v>2.5</c:v>
                </c:pt>
              </c:numCache>
            </c:numRef>
          </c:xVal>
          <c:yVal>
            <c:numRef>
              <c:f>Лист1!$U$42:$U$47</c:f>
              <c:numCache>
                <c:formatCode>0.00E+00</c:formatCode>
                <c:ptCount val="6"/>
                <c:pt idx="0">
                  <c:v>-1.9417532525699999E-2</c:v>
                </c:pt>
                <c:pt idx="1">
                  <c:v>16.32062973711</c:v>
                </c:pt>
                <c:pt idx="2">
                  <c:v>33.38198805327</c:v>
                </c:pt>
                <c:pt idx="3">
                  <c:v>50.980034197560002</c:v>
                </c:pt>
                <c:pt idx="4">
                  <c:v>69.354690645399998</c:v>
                </c:pt>
                <c:pt idx="5">
                  <c:v>88.37250066739</c:v>
                </c:pt>
              </c:numCache>
            </c:numRef>
          </c:yVal>
          <c:smooth val="1"/>
          <c:extLst xmlns:c16r2="http://schemas.microsoft.com/office/drawing/2015/06/chart">
            <c:ext xmlns:c16="http://schemas.microsoft.com/office/drawing/2014/chart" uri="{C3380CC4-5D6E-409C-BE32-E72D297353CC}">
              <c16:uniqueId val="{00000000-9EFD-4761-BBC2-58810FD5417E}"/>
            </c:ext>
          </c:extLst>
        </c:ser>
        <c:ser>
          <c:idx val="2"/>
          <c:order val="1"/>
          <c:tx>
            <c:strRef>
              <c:f>Лист1!$I$1</c:f>
              <c:strCache>
                <c:ptCount val="1"/>
                <c:pt idx="0">
                  <c:v>B6</c:v>
                </c:pt>
              </c:strCache>
            </c:strRef>
          </c:tx>
          <c:spPr>
            <a:ln w="38100">
              <a:solidFill>
                <a:schemeClr val="accent1"/>
              </a:solidFill>
            </a:ln>
          </c:spPr>
          <c:marker>
            <c:symbol val="triangle"/>
            <c:size val="8"/>
            <c:spPr>
              <a:solidFill>
                <a:schemeClr val="accent1"/>
              </a:solidFill>
              <a:ln w="38100">
                <a:solidFill>
                  <a:schemeClr val="accent1"/>
                </a:solidFill>
              </a:ln>
            </c:spPr>
          </c:marker>
          <c:xVal>
            <c:numRef>
              <c:f>Лист1!$O$42:$O$47</c:f>
              <c:numCache>
                <c:formatCode>General</c:formatCode>
                <c:ptCount val="6"/>
                <c:pt idx="0">
                  <c:v>0</c:v>
                </c:pt>
                <c:pt idx="1">
                  <c:v>0.5</c:v>
                </c:pt>
                <c:pt idx="2">
                  <c:v>1</c:v>
                </c:pt>
                <c:pt idx="3">
                  <c:v>1.5</c:v>
                </c:pt>
                <c:pt idx="4">
                  <c:v>2</c:v>
                </c:pt>
                <c:pt idx="5">
                  <c:v>2.5</c:v>
                </c:pt>
              </c:numCache>
            </c:numRef>
          </c:xVal>
          <c:yVal>
            <c:numRef>
              <c:f>Лист1!$P$42:$P$47</c:f>
              <c:numCache>
                <c:formatCode>0.00E+00</c:formatCode>
                <c:ptCount val="6"/>
                <c:pt idx="0">
                  <c:v>1.9343454102859998</c:v>
                </c:pt>
                <c:pt idx="1">
                  <c:v>-3.2321692038500003</c:v>
                </c:pt>
                <c:pt idx="2">
                  <c:v>-8.6378210341900008</c:v>
                </c:pt>
                <c:pt idx="3">
                  <c:v>-14.2118992975</c:v>
                </c:pt>
                <c:pt idx="4">
                  <c:v>-19.963213082599999</c:v>
                </c:pt>
                <c:pt idx="5">
                  <c:v>-25.861596758800001</c:v>
                </c:pt>
              </c:numCache>
            </c:numRef>
          </c:yVal>
          <c:smooth val="1"/>
          <c:extLst xmlns:c16r2="http://schemas.microsoft.com/office/drawing/2015/06/chart">
            <c:ext xmlns:c16="http://schemas.microsoft.com/office/drawing/2014/chart" uri="{C3380CC4-5D6E-409C-BE32-E72D297353CC}">
              <c16:uniqueId val="{00000001-9EFD-4761-BBC2-58810FD5417E}"/>
            </c:ext>
          </c:extLst>
        </c:ser>
        <c:dLbls>
          <c:showLegendKey val="0"/>
          <c:showVal val="0"/>
          <c:showCatName val="0"/>
          <c:showSerName val="0"/>
          <c:showPercent val="0"/>
          <c:showBubbleSize val="0"/>
        </c:dLbls>
        <c:axId val="831528976"/>
        <c:axId val="831538768"/>
        <c:extLst xmlns:c16r2="http://schemas.microsoft.com/office/drawing/2015/06/chart"/>
      </c:scatterChart>
      <c:valAx>
        <c:axId val="831528976"/>
        <c:scaling>
          <c:orientation val="minMax"/>
          <c:max val="2.6"/>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smtClean="0"/>
                  <a:t>h</a:t>
                </a:r>
                <a:r>
                  <a:rPr lang="ru-RU" sz="1050" dirty="0" smtClean="0"/>
                  <a:t>2</a:t>
                </a:r>
                <a:r>
                  <a:rPr lang="en-US" dirty="0" smtClean="0"/>
                  <a:t>, </a:t>
                </a:r>
                <a:r>
                  <a:rPr lang="en-US" dirty="0"/>
                  <a:t>mm</a:t>
                </a:r>
                <a:endParaRPr lang="ru-RU"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38768"/>
        <c:crosses val="autoZero"/>
        <c:crossBetween val="midCat"/>
      </c:valAx>
      <c:valAx>
        <c:axId val="83153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1800" b="1" i="0" baseline="0" dirty="0" smtClean="0">
                    <a:effectLst/>
                  </a:rPr>
                  <a:t>Relative multipole coefficient,                              units × 10 ^ (-4)</a:t>
                </a:r>
                <a:endParaRPr lang="ru-RU" dirty="0">
                  <a:effectLst/>
                </a:endParaRPr>
              </a:p>
            </c:rich>
          </c:tx>
          <c:layout>
            <c:manualLayout>
              <c:xMode val="edge"/>
              <c:yMode val="edge"/>
              <c:x val="5.7731173760931703E-2"/>
              <c:y val="5.8447833875970606E-2"/>
            </c:manualLayout>
          </c:layout>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28976"/>
        <c:crosses val="autoZero"/>
        <c:crossBetween val="midCat"/>
      </c:valAx>
      <c:spPr>
        <a:solidFill>
          <a:schemeClr val="bg1"/>
        </a:solidFill>
      </c:spPr>
    </c:plotArea>
    <c:legend>
      <c:legendPos val="b"/>
      <c:layout>
        <c:manualLayout>
          <c:xMode val="edge"/>
          <c:yMode val="edge"/>
          <c:x val="0.24447463148926524"/>
          <c:y val="0.82390144269324495"/>
          <c:w val="0.72720146365022231"/>
          <c:h val="7.2889038304180739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69771264911718"/>
          <c:y val="9.5467863320538193E-2"/>
          <c:w val="0.6972222226737621"/>
          <c:h val="0.63281820530398114"/>
        </c:manualLayout>
      </c:layout>
      <c:scatterChart>
        <c:scatterStyle val="smoothMarker"/>
        <c:varyColors val="0"/>
        <c:ser>
          <c:idx val="5"/>
          <c:order val="0"/>
          <c:tx>
            <c:strRef>
              <c:f>Лист1!$V$1</c:f>
              <c:strCache>
                <c:ptCount val="1"/>
                <c:pt idx="0">
                  <c:v>B3</c:v>
                </c:pt>
              </c:strCache>
            </c:strRef>
          </c:tx>
          <c:spPr>
            <a:ln w="38100">
              <a:solidFill>
                <a:schemeClr val="accent3">
                  <a:lumMod val="75000"/>
                </a:schemeClr>
              </a:solidFill>
            </a:ln>
          </c:spPr>
          <c:marker>
            <c:symbol val="diamond"/>
            <c:size val="8"/>
            <c:spPr>
              <a:solidFill>
                <a:schemeClr val="accent3">
                  <a:lumMod val="75000"/>
                </a:schemeClr>
              </a:solidFill>
              <a:ln w="38100">
                <a:solidFill>
                  <a:schemeClr val="accent3">
                    <a:lumMod val="75000"/>
                  </a:schemeClr>
                </a:solidFill>
              </a:ln>
            </c:spPr>
          </c:marker>
          <c:xVal>
            <c:numRef>
              <c:f>Лист1!$O$35:$O$40</c:f>
              <c:numCache>
                <c:formatCode>General</c:formatCode>
                <c:ptCount val="6"/>
                <c:pt idx="0">
                  <c:v>0</c:v>
                </c:pt>
                <c:pt idx="1">
                  <c:v>0.5</c:v>
                </c:pt>
                <c:pt idx="2">
                  <c:v>1</c:v>
                </c:pt>
                <c:pt idx="3">
                  <c:v>1.5</c:v>
                </c:pt>
                <c:pt idx="4">
                  <c:v>2</c:v>
                </c:pt>
                <c:pt idx="5">
                  <c:v>2.5</c:v>
                </c:pt>
              </c:numCache>
            </c:numRef>
          </c:xVal>
          <c:yVal>
            <c:numRef>
              <c:f>Лист1!$V$35:$V$40</c:f>
              <c:numCache>
                <c:formatCode>0.00E+00</c:formatCode>
                <c:ptCount val="6"/>
                <c:pt idx="0">
                  <c:v>5.1451735488690004E-2</c:v>
                </c:pt>
                <c:pt idx="1">
                  <c:v>24.587967417990001</c:v>
                </c:pt>
                <c:pt idx="2">
                  <c:v>37.660987448649998</c:v>
                </c:pt>
                <c:pt idx="3">
                  <c:v>51.23554675914</c:v>
                </c:pt>
                <c:pt idx="4">
                  <c:v>65.297621290029994</c:v>
                </c:pt>
                <c:pt idx="5">
                  <c:v>79.833236809360002</c:v>
                </c:pt>
              </c:numCache>
            </c:numRef>
          </c:yVal>
          <c:smooth val="1"/>
          <c:extLst xmlns:c16r2="http://schemas.microsoft.com/office/drawing/2015/06/chart">
            <c:ext xmlns:c16="http://schemas.microsoft.com/office/drawing/2014/chart" uri="{C3380CC4-5D6E-409C-BE32-E72D297353CC}">
              <c16:uniqueId val="{00000000-C10E-435E-83F3-C8E01FE8DCB6}"/>
            </c:ext>
          </c:extLst>
        </c:ser>
        <c:ser>
          <c:idx val="3"/>
          <c:order val="1"/>
          <c:tx>
            <c:strRef>
              <c:f>Лист1!$N$1</c:f>
              <c:strCache>
                <c:ptCount val="1"/>
                <c:pt idx="0">
                  <c:v>B4</c:v>
                </c:pt>
              </c:strCache>
            </c:strRef>
          </c:tx>
          <c:spPr>
            <a:ln w="38100">
              <a:solidFill>
                <a:srgbClr val="A122AE"/>
              </a:solidFill>
            </a:ln>
          </c:spPr>
          <c:marker>
            <c:symbol val="square"/>
            <c:size val="8"/>
            <c:spPr>
              <a:solidFill>
                <a:srgbClr val="A122AE"/>
              </a:solidFill>
              <a:ln w="38100">
                <a:solidFill>
                  <a:srgbClr val="A122AE"/>
                </a:solidFill>
              </a:ln>
            </c:spPr>
          </c:marker>
          <c:xVal>
            <c:numRef>
              <c:f>Лист1!$O$35:$O$40</c:f>
              <c:numCache>
                <c:formatCode>General</c:formatCode>
                <c:ptCount val="6"/>
                <c:pt idx="0">
                  <c:v>0</c:v>
                </c:pt>
                <c:pt idx="1">
                  <c:v>0.5</c:v>
                </c:pt>
                <c:pt idx="2">
                  <c:v>1</c:v>
                </c:pt>
                <c:pt idx="3">
                  <c:v>1.5</c:v>
                </c:pt>
                <c:pt idx="4">
                  <c:v>2</c:v>
                </c:pt>
                <c:pt idx="5">
                  <c:v>2.5</c:v>
                </c:pt>
              </c:numCache>
            </c:numRef>
          </c:xVal>
          <c:yVal>
            <c:numRef>
              <c:f>Лист1!$T$35:$T$40</c:f>
              <c:numCache>
                <c:formatCode>0.00E+00</c:formatCode>
                <c:ptCount val="6"/>
                <c:pt idx="0">
                  <c:v>-1.9417532525699999E-2</c:v>
                </c:pt>
                <c:pt idx="1">
                  <c:v>-16.564221993300002</c:v>
                </c:pt>
                <c:pt idx="2">
                  <c:v>-25.329094767499999</c:v>
                </c:pt>
                <c:pt idx="3">
                  <c:v>-34.402008175299997</c:v>
                </c:pt>
                <c:pt idx="4">
                  <c:v>-43.767497237999997</c:v>
                </c:pt>
                <c:pt idx="5">
                  <c:v>-53.409988547299996</c:v>
                </c:pt>
              </c:numCache>
            </c:numRef>
          </c:yVal>
          <c:smooth val="1"/>
          <c:extLst xmlns:c16r2="http://schemas.microsoft.com/office/drawing/2015/06/chart">
            <c:ext xmlns:c16="http://schemas.microsoft.com/office/drawing/2014/chart" uri="{C3380CC4-5D6E-409C-BE32-E72D297353CC}">
              <c16:uniqueId val="{00000001-C10E-435E-83F3-C8E01FE8DCB6}"/>
            </c:ext>
          </c:extLst>
        </c:ser>
        <c:ser>
          <c:idx val="4"/>
          <c:order val="2"/>
          <c:tx>
            <c:strRef>
              <c:f>Лист1!$S$1</c:f>
              <c:strCache>
                <c:ptCount val="1"/>
                <c:pt idx="0">
                  <c:v>B5</c:v>
                </c:pt>
              </c:strCache>
            </c:strRef>
          </c:tx>
          <c:spPr>
            <a:ln w="38100">
              <a:solidFill>
                <a:srgbClr val="FFC000"/>
              </a:solidFill>
            </a:ln>
          </c:spPr>
          <c:marker>
            <c:symbol val="circle"/>
            <c:size val="9"/>
            <c:spPr>
              <a:solidFill>
                <a:srgbClr val="FFC000"/>
              </a:solidFill>
              <a:ln w="38100">
                <a:solidFill>
                  <a:srgbClr val="FFC000"/>
                </a:solidFill>
              </a:ln>
            </c:spPr>
          </c:marker>
          <c:xVal>
            <c:numRef>
              <c:f>Лист1!$O$35:$O$40</c:f>
              <c:numCache>
                <c:formatCode>General</c:formatCode>
                <c:ptCount val="6"/>
                <c:pt idx="0">
                  <c:v>0</c:v>
                </c:pt>
                <c:pt idx="1">
                  <c:v>0.5</c:v>
                </c:pt>
                <c:pt idx="2">
                  <c:v>1</c:v>
                </c:pt>
                <c:pt idx="3">
                  <c:v>1.5</c:v>
                </c:pt>
                <c:pt idx="4">
                  <c:v>2</c:v>
                </c:pt>
                <c:pt idx="5">
                  <c:v>2.5</c:v>
                </c:pt>
              </c:numCache>
            </c:numRef>
          </c:xVal>
          <c:yVal>
            <c:numRef>
              <c:f>Лист1!$U$35:$U$40</c:f>
              <c:numCache>
                <c:formatCode>0.00E+00</c:formatCode>
                <c:ptCount val="6"/>
                <c:pt idx="0">
                  <c:v>1.9962767857779999E-2</c:v>
                </c:pt>
                <c:pt idx="1">
                  <c:v>9.7101645655860001</c:v>
                </c:pt>
                <c:pt idx="2">
                  <c:v>14.83048119607</c:v>
                </c:pt>
                <c:pt idx="3">
                  <c:v>20.111675794669999</c:v>
                </c:pt>
                <c:pt idx="4">
                  <c:v>25.54008236156</c:v>
                </c:pt>
                <c:pt idx="5">
                  <c:v>31.10187320515</c:v>
                </c:pt>
              </c:numCache>
            </c:numRef>
          </c:yVal>
          <c:smooth val="1"/>
          <c:extLst xmlns:c16r2="http://schemas.microsoft.com/office/drawing/2015/06/chart">
            <c:ext xmlns:c16="http://schemas.microsoft.com/office/drawing/2014/chart" uri="{C3380CC4-5D6E-409C-BE32-E72D297353CC}">
              <c16:uniqueId val="{00000002-C10E-435E-83F3-C8E01FE8DCB6}"/>
            </c:ext>
          </c:extLst>
        </c:ser>
        <c:ser>
          <c:idx val="1"/>
          <c:order val="3"/>
          <c:tx>
            <c:strRef>
              <c:f>Лист1!$I$1</c:f>
              <c:strCache>
                <c:ptCount val="1"/>
                <c:pt idx="0">
                  <c:v>B6</c:v>
                </c:pt>
              </c:strCache>
            </c:strRef>
          </c:tx>
          <c:spPr>
            <a:ln w="38100">
              <a:solidFill>
                <a:schemeClr val="accent1"/>
              </a:solidFill>
            </a:ln>
          </c:spPr>
          <c:marker>
            <c:symbol val="triangle"/>
            <c:size val="8"/>
            <c:spPr>
              <a:solidFill>
                <a:schemeClr val="accent1"/>
              </a:solidFill>
              <a:ln w="38100">
                <a:solidFill>
                  <a:schemeClr val="accent1"/>
                </a:solidFill>
              </a:ln>
            </c:spPr>
          </c:marker>
          <c:xVal>
            <c:numRef>
              <c:f>Лист1!$O$35:$O$40</c:f>
              <c:numCache>
                <c:formatCode>General</c:formatCode>
                <c:ptCount val="6"/>
                <c:pt idx="0">
                  <c:v>0</c:v>
                </c:pt>
                <c:pt idx="1">
                  <c:v>0.5</c:v>
                </c:pt>
                <c:pt idx="2">
                  <c:v>1</c:v>
                </c:pt>
                <c:pt idx="3">
                  <c:v>1.5</c:v>
                </c:pt>
                <c:pt idx="4">
                  <c:v>2</c:v>
                </c:pt>
                <c:pt idx="5">
                  <c:v>2.5</c:v>
                </c:pt>
              </c:numCache>
            </c:numRef>
          </c:xVal>
          <c:yVal>
            <c:numRef>
              <c:f>Лист1!$P$35:$P$40</c:f>
              <c:numCache>
                <c:formatCode>0.00E+00</c:formatCode>
                <c:ptCount val="6"/>
                <c:pt idx="0">
                  <c:v>1.9343454102859998</c:v>
                </c:pt>
                <c:pt idx="1">
                  <c:v>-3.31917161379</c:v>
                </c:pt>
                <c:pt idx="2">
                  <c:v>-6.0825158207199994</c:v>
                </c:pt>
                <c:pt idx="3">
                  <c:v>-8.9213868824099993</c:v>
                </c:pt>
                <c:pt idx="4">
                  <c:v>-11.825282556099999</c:v>
                </c:pt>
                <c:pt idx="5">
                  <c:v>-14.7836962691</c:v>
                </c:pt>
              </c:numCache>
            </c:numRef>
          </c:yVal>
          <c:smooth val="1"/>
          <c:extLst xmlns:c16r2="http://schemas.microsoft.com/office/drawing/2015/06/chart">
            <c:ext xmlns:c16="http://schemas.microsoft.com/office/drawing/2014/chart" uri="{C3380CC4-5D6E-409C-BE32-E72D297353CC}">
              <c16:uniqueId val="{00000003-C10E-435E-83F3-C8E01FE8DCB6}"/>
            </c:ext>
          </c:extLst>
        </c:ser>
        <c:dLbls>
          <c:showLegendKey val="0"/>
          <c:showVal val="0"/>
          <c:showCatName val="0"/>
          <c:showSerName val="0"/>
          <c:showPercent val="0"/>
          <c:showBubbleSize val="0"/>
        </c:dLbls>
        <c:axId val="831529520"/>
        <c:axId val="831526256"/>
      </c:scatterChart>
      <c:valAx>
        <c:axId val="831529520"/>
        <c:scaling>
          <c:orientation val="minMax"/>
          <c:max val="2.6"/>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smtClean="0"/>
                  <a:t>h</a:t>
                </a:r>
                <a:r>
                  <a:rPr lang="en-US" sz="1050" dirty="0" smtClean="0"/>
                  <a:t>3</a:t>
                </a:r>
                <a:r>
                  <a:rPr lang="en-US" dirty="0" smtClean="0"/>
                  <a:t>, </a:t>
                </a:r>
                <a:r>
                  <a:rPr lang="en-US" dirty="0"/>
                  <a:t>mm</a:t>
                </a:r>
                <a:endParaRPr lang="ru-RU"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26256"/>
        <c:crosses val="autoZero"/>
        <c:crossBetween val="midCat"/>
      </c:valAx>
      <c:valAx>
        <c:axId val="831526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1800" b="1" i="0" baseline="0" dirty="0" smtClean="0">
                    <a:effectLst/>
                  </a:rPr>
                  <a:t>Relative multipole coefficient,                              units × 10 ^ (-4)</a:t>
                </a:r>
                <a:endParaRPr lang="ru-RU" dirty="0">
                  <a:effectLst/>
                </a:endParaRPr>
              </a:p>
            </c:rich>
          </c:tx>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29520"/>
        <c:crosses val="autoZero"/>
        <c:crossBetween val="midCat"/>
      </c:valAx>
      <c:spPr>
        <a:solidFill>
          <a:schemeClr val="bg1"/>
        </a:solidFill>
      </c:spPr>
    </c:plotArea>
    <c:legend>
      <c:legendPos val="b"/>
      <c:layout>
        <c:manualLayout>
          <c:xMode val="edge"/>
          <c:yMode val="edge"/>
          <c:x val="0.21975448854018176"/>
          <c:y val="0.83571050787850476"/>
          <c:w val="0.77769504472552553"/>
          <c:h val="6.7066673649938874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69771264911718"/>
          <c:y val="9.2730560769715684E-2"/>
          <c:w val="0.6972222226737621"/>
          <c:h val="0.69217077399690574"/>
        </c:manualLayout>
      </c:layout>
      <c:scatterChart>
        <c:scatterStyle val="smoothMarker"/>
        <c:varyColors val="0"/>
        <c:ser>
          <c:idx val="0"/>
          <c:order val="0"/>
          <c:tx>
            <c:strRef>
              <c:f>Лист1!$H$1</c:f>
              <c:strCache>
                <c:ptCount val="1"/>
                <c:pt idx="0">
                  <c:v>A3</c:v>
                </c:pt>
              </c:strCache>
            </c:strRef>
          </c:tx>
          <c:spPr>
            <a:ln w="38100">
              <a:solidFill>
                <a:srgbClr val="00B0F0"/>
              </a:solidFill>
            </a:ln>
          </c:spPr>
          <c:marker>
            <c:symbol val="diamond"/>
            <c:size val="8"/>
            <c:spPr>
              <a:solidFill>
                <a:srgbClr val="00B0F0"/>
              </a:solidFill>
              <a:ln>
                <a:solidFill>
                  <a:srgbClr val="00B0F0"/>
                </a:solidFill>
              </a:ln>
            </c:spPr>
          </c:marker>
          <c:xVal>
            <c:numRef>
              <c:f>Лист1!$O$89:$O$92</c:f>
              <c:numCache>
                <c:formatCode>General</c:formatCode>
                <c:ptCount val="4"/>
                <c:pt idx="0">
                  <c:v>0</c:v>
                </c:pt>
                <c:pt idx="1">
                  <c:v>0.25</c:v>
                </c:pt>
                <c:pt idx="2">
                  <c:v>0.5</c:v>
                </c:pt>
                <c:pt idx="3">
                  <c:v>1</c:v>
                </c:pt>
              </c:numCache>
            </c:numRef>
          </c:xVal>
          <c:yVal>
            <c:numRef>
              <c:f>Лист1!$R$89:$R$92</c:f>
              <c:numCache>
                <c:formatCode>0.00E+00</c:formatCode>
                <c:ptCount val="4"/>
                <c:pt idx="0">
                  <c:v>-0.15095495133799999</c:v>
                </c:pt>
                <c:pt idx="1">
                  <c:v>-1.3286348059399999E-2</c:v>
                </c:pt>
                <c:pt idx="2">
                  <c:v>0.14430333443179999</c:v>
                </c:pt>
                <c:pt idx="3">
                  <c:v>0.46514242193970001</c:v>
                </c:pt>
              </c:numCache>
            </c:numRef>
          </c:yVal>
          <c:smooth val="1"/>
          <c:extLst xmlns:c16r2="http://schemas.microsoft.com/office/drawing/2015/06/chart">
            <c:ext xmlns:c16="http://schemas.microsoft.com/office/drawing/2014/chart" uri="{C3380CC4-5D6E-409C-BE32-E72D297353CC}">
              <c16:uniqueId val="{00000000-22F8-4681-8D47-40FBA0C96C85}"/>
            </c:ext>
          </c:extLst>
        </c:ser>
        <c:ser>
          <c:idx val="4"/>
          <c:order val="1"/>
          <c:tx>
            <c:strRef>
              <c:f>Лист1!$V$1</c:f>
              <c:strCache>
                <c:ptCount val="1"/>
                <c:pt idx="0">
                  <c:v>B3</c:v>
                </c:pt>
              </c:strCache>
            </c:strRef>
          </c:tx>
          <c:spPr>
            <a:ln w="38100">
              <a:solidFill>
                <a:schemeClr val="bg1">
                  <a:lumMod val="50000"/>
                </a:schemeClr>
              </a:solidFill>
            </a:ln>
          </c:spPr>
          <c:marker>
            <c:symbol val="diamond"/>
            <c:size val="8"/>
          </c:marker>
          <c:xVal>
            <c:numRef>
              <c:f>Лист1!$O$89:$O$92</c:f>
              <c:numCache>
                <c:formatCode>General</c:formatCode>
                <c:ptCount val="4"/>
                <c:pt idx="0">
                  <c:v>0</c:v>
                </c:pt>
                <c:pt idx="1">
                  <c:v>0.25</c:v>
                </c:pt>
                <c:pt idx="2">
                  <c:v>0.5</c:v>
                </c:pt>
                <c:pt idx="3">
                  <c:v>1</c:v>
                </c:pt>
              </c:numCache>
            </c:numRef>
          </c:xVal>
          <c:yVal>
            <c:numRef>
              <c:f>Лист1!$W$89:$W$92</c:f>
              <c:numCache>
                <c:formatCode>0.00E+00</c:formatCode>
                <c:ptCount val="4"/>
                <c:pt idx="0">
                  <c:v>-3.4076021236500001E-11</c:v>
                </c:pt>
                <c:pt idx="1">
                  <c:v>-2.3068407030999998</c:v>
                </c:pt>
                <c:pt idx="2">
                  <c:v>-4.9300297211000004</c:v>
                </c:pt>
                <c:pt idx="3">
                  <c:v>-11.248970704400001</c:v>
                </c:pt>
              </c:numCache>
            </c:numRef>
          </c:yVal>
          <c:smooth val="1"/>
          <c:extLst xmlns:c16r2="http://schemas.microsoft.com/office/drawing/2015/06/chart">
            <c:ext xmlns:c16="http://schemas.microsoft.com/office/drawing/2014/chart" uri="{C3380CC4-5D6E-409C-BE32-E72D297353CC}">
              <c16:uniqueId val="{00000001-22F8-4681-8D47-40FBA0C96C85}"/>
            </c:ext>
          </c:extLst>
        </c:ser>
        <c:ser>
          <c:idx val="3"/>
          <c:order val="2"/>
          <c:tx>
            <c:strRef>
              <c:f>Лист1!$N$1</c:f>
              <c:strCache>
                <c:ptCount val="1"/>
                <c:pt idx="0">
                  <c:v>B4</c:v>
                </c:pt>
              </c:strCache>
            </c:strRef>
          </c:tx>
          <c:spPr>
            <a:ln w="38100">
              <a:solidFill>
                <a:srgbClr val="A122AE"/>
              </a:solidFill>
            </a:ln>
          </c:spPr>
          <c:marker>
            <c:symbol val="square"/>
            <c:size val="8"/>
            <c:spPr>
              <a:solidFill>
                <a:srgbClr val="A122AE"/>
              </a:solidFill>
              <a:ln>
                <a:solidFill>
                  <a:srgbClr val="A122AE"/>
                </a:solidFill>
              </a:ln>
            </c:spPr>
          </c:marker>
          <c:xVal>
            <c:numRef>
              <c:f>Лист1!$O$89:$O$92</c:f>
              <c:numCache>
                <c:formatCode>General</c:formatCode>
                <c:ptCount val="4"/>
                <c:pt idx="0">
                  <c:v>0</c:v>
                </c:pt>
                <c:pt idx="1">
                  <c:v>0.25</c:v>
                </c:pt>
                <c:pt idx="2">
                  <c:v>0.5</c:v>
                </c:pt>
                <c:pt idx="3">
                  <c:v>1</c:v>
                </c:pt>
              </c:numCache>
            </c:numRef>
          </c:xVal>
          <c:yVal>
            <c:numRef>
              <c:f>Лист1!$U$89:$U$92</c:f>
              <c:numCache>
                <c:formatCode>0.00E+00</c:formatCode>
                <c:ptCount val="4"/>
                <c:pt idx="0">
                  <c:v>-1.24499705266</c:v>
                </c:pt>
                <c:pt idx="1">
                  <c:v>0.83526112706139988</c:v>
                </c:pt>
                <c:pt idx="2">
                  <c:v>1.8404060603729999</c:v>
                </c:pt>
                <c:pt idx="3">
                  <c:v>4.3595200919839998</c:v>
                </c:pt>
              </c:numCache>
            </c:numRef>
          </c:yVal>
          <c:smooth val="1"/>
          <c:extLst xmlns:c16r2="http://schemas.microsoft.com/office/drawing/2015/06/chart">
            <c:ext xmlns:c16="http://schemas.microsoft.com/office/drawing/2014/chart" uri="{C3380CC4-5D6E-409C-BE32-E72D297353CC}">
              <c16:uniqueId val="{00000002-22F8-4681-8D47-40FBA0C96C85}"/>
            </c:ext>
          </c:extLst>
        </c:ser>
        <c:ser>
          <c:idx val="1"/>
          <c:order val="3"/>
          <c:tx>
            <c:strRef>
              <c:f>Лист1!$I$1</c:f>
              <c:strCache>
                <c:ptCount val="1"/>
                <c:pt idx="0">
                  <c:v>B6</c:v>
                </c:pt>
              </c:strCache>
            </c:strRef>
          </c:tx>
          <c:spPr>
            <a:ln w="38100">
              <a:solidFill>
                <a:schemeClr val="accent1"/>
              </a:solidFill>
            </a:ln>
          </c:spPr>
          <c:marker>
            <c:symbol val="triangle"/>
            <c:size val="8"/>
            <c:spPr>
              <a:solidFill>
                <a:schemeClr val="accent1"/>
              </a:solidFill>
              <a:ln>
                <a:solidFill>
                  <a:schemeClr val="accent1"/>
                </a:solidFill>
              </a:ln>
            </c:spPr>
          </c:marker>
          <c:xVal>
            <c:numRef>
              <c:f>Лист1!$O$89:$O$92</c:f>
              <c:numCache>
                <c:formatCode>General</c:formatCode>
                <c:ptCount val="4"/>
                <c:pt idx="0">
                  <c:v>0</c:v>
                </c:pt>
                <c:pt idx="1">
                  <c:v>0.25</c:v>
                </c:pt>
                <c:pt idx="2">
                  <c:v>0.5</c:v>
                </c:pt>
                <c:pt idx="3">
                  <c:v>1</c:v>
                </c:pt>
              </c:numCache>
            </c:numRef>
          </c:xVal>
          <c:yVal>
            <c:numRef>
              <c:f>Лист1!$P$89:$P$92</c:f>
              <c:numCache>
                <c:formatCode>0.00E+00</c:formatCode>
                <c:ptCount val="4"/>
                <c:pt idx="0">
                  <c:v>1.9343454102859998</c:v>
                </c:pt>
                <c:pt idx="1">
                  <c:v>1.8511151171960001</c:v>
                </c:pt>
                <c:pt idx="2">
                  <c:v>1.753292871824</c:v>
                </c:pt>
                <c:pt idx="3">
                  <c:v>1.5226709765199999</c:v>
                </c:pt>
              </c:numCache>
            </c:numRef>
          </c:yVal>
          <c:smooth val="1"/>
          <c:extLst xmlns:c16r2="http://schemas.microsoft.com/office/drawing/2015/06/chart">
            <c:ext xmlns:c16="http://schemas.microsoft.com/office/drawing/2014/chart" uri="{C3380CC4-5D6E-409C-BE32-E72D297353CC}">
              <c16:uniqueId val="{00000003-22F8-4681-8D47-40FBA0C96C85}"/>
            </c:ext>
          </c:extLst>
        </c:ser>
        <c:dLbls>
          <c:showLegendKey val="0"/>
          <c:showVal val="0"/>
          <c:showCatName val="0"/>
          <c:showSerName val="0"/>
          <c:showPercent val="0"/>
          <c:showBubbleSize val="0"/>
        </c:dLbls>
        <c:axId val="831532784"/>
        <c:axId val="831539312"/>
      </c:scatterChart>
      <c:valAx>
        <c:axId val="831532784"/>
        <c:scaling>
          <c:orientation val="minMax"/>
          <c:max val="1.05"/>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smtClean="0"/>
                  <a:t>h</a:t>
                </a:r>
                <a:r>
                  <a:rPr lang="en-US" sz="1050" dirty="0" smtClean="0"/>
                  <a:t>5</a:t>
                </a:r>
                <a:r>
                  <a:rPr lang="en-US" dirty="0" smtClean="0"/>
                  <a:t>, </a:t>
                </a:r>
                <a:r>
                  <a:rPr lang="en-US" dirty="0"/>
                  <a:t>mm</a:t>
                </a:r>
                <a:endParaRPr lang="ru-RU" dirty="0"/>
              </a:p>
            </c:rich>
          </c:tx>
          <c:layout>
            <c:manualLayout>
              <c:xMode val="edge"/>
              <c:yMode val="edge"/>
              <c:x val="0.55260876549575266"/>
              <c:y val="0.80722951541948418"/>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39312"/>
        <c:crosses val="autoZero"/>
        <c:crossBetween val="midCat"/>
      </c:valAx>
      <c:valAx>
        <c:axId val="83153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1800" b="1" i="0" baseline="0" dirty="0" smtClean="0">
                    <a:effectLst/>
                  </a:rPr>
                  <a:t>Relative multipole coefficient,                              units × 10 ^ (-4)</a:t>
                </a:r>
                <a:endParaRPr lang="ru-RU" dirty="0">
                  <a:effectLst/>
                </a:endParaRPr>
              </a:p>
            </c:rich>
          </c:tx>
          <c:layout>
            <c:manualLayout>
              <c:xMode val="edge"/>
              <c:yMode val="edge"/>
              <c:x val="7.5656090965128306E-2"/>
              <c:y val="4.2202832737939455E-2"/>
            </c:manualLayout>
          </c:layout>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32784"/>
        <c:crosses val="autoZero"/>
        <c:crossBetween val="midCat"/>
      </c:valAx>
      <c:spPr>
        <a:solidFill>
          <a:schemeClr val="bg1"/>
        </a:solidFill>
      </c:spPr>
    </c:plotArea>
    <c:legend>
      <c:legendPos val="b"/>
      <c:layout>
        <c:manualLayout>
          <c:xMode val="edge"/>
          <c:yMode val="edge"/>
          <c:x val="0.22164135579866959"/>
          <c:y val="0.90144333447766789"/>
          <c:w val="0.76682890182213581"/>
          <c:h val="7.0800773615496776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64354826814233"/>
          <c:y val="4.2616632368285355E-2"/>
          <c:w val="0.76783989446362255"/>
          <c:h val="0.7695032220586302"/>
        </c:manualLayout>
      </c:layout>
      <c:scatterChart>
        <c:scatterStyle val="smoothMarker"/>
        <c:varyColors val="0"/>
        <c:ser>
          <c:idx val="3"/>
          <c:order val="0"/>
          <c:tx>
            <c:strRef>
              <c:f>Лист1!$N$1</c:f>
              <c:strCache>
                <c:ptCount val="1"/>
                <c:pt idx="0">
                  <c:v>B4</c:v>
                </c:pt>
              </c:strCache>
            </c:strRef>
          </c:tx>
          <c:spPr>
            <a:ln w="38100">
              <a:solidFill>
                <a:srgbClr val="A122AE"/>
              </a:solidFill>
            </a:ln>
          </c:spPr>
          <c:marker>
            <c:symbol val="square"/>
            <c:size val="8"/>
            <c:spPr>
              <a:solidFill>
                <a:srgbClr val="A122AE"/>
              </a:solidFill>
              <a:ln w="38100">
                <a:solidFill>
                  <a:srgbClr val="A122AE"/>
                </a:solidFill>
              </a:ln>
            </c:spPr>
          </c:marker>
          <c:xVal>
            <c:numRef>
              <c:f>Лист1!$O$102:$O$107</c:f>
              <c:numCache>
                <c:formatCode>General</c:formatCode>
                <c:ptCount val="6"/>
                <c:pt idx="0">
                  <c:v>0</c:v>
                </c:pt>
                <c:pt idx="1">
                  <c:v>0.5</c:v>
                </c:pt>
                <c:pt idx="2">
                  <c:v>1</c:v>
                </c:pt>
                <c:pt idx="3">
                  <c:v>1.5</c:v>
                </c:pt>
                <c:pt idx="4">
                  <c:v>2</c:v>
                </c:pt>
                <c:pt idx="5">
                  <c:v>2.5</c:v>
                </c:pt>
              </c:numCache>
            </c:numRef>
          </c:xVal>
          <c:yVal>
            <c:numRef>
              <c:f>Лист1!$U$102:$U$107</c:f>
              <c:numCache>
                <c:formatCode>0.00E+00</c:formatCode>
                <c:ptCount val="6"/>
                <c:pt idx="0">
                  <c:v>-1.9417532525699999E-2</c:v>
                </c:pt>
                <c:pt idx="1">
                  <c:v>-15.878750805100001</c:v>
                </c:pt>
                <c:pt idx="2">
                  <c:v>-32.8325775721</c:v>
                </c:pt>
                <c:pt idx="3">
                  <c:v>-50.4870718815</c:v>
                </c:pt>
                <c:pt idx="4">
                  <c:v>-68.818939585899997</c:v>
                </c:pt>
                <c:pt idx="5">
                  <c:v>-87.803649242600002</c:v>
                </c:pt>
              </c:numCache>
            </c:numRef>
          </c:yVal>
          <c:smooth val="1"/>
          <c:extLst xmlns:c16r2="http://schemas.microsoft.com/office/drawing/2015/06/chart">
            <c:ext xmlns:c16="http://schemas.microsoft.com/office/drawing/2014/chart" uri="{C3380CC4-5D6E-409C-BE32-E72D297353CC}">
              <c16:uniqueId val="{00000000-A166-4844-B128-2A7720831C54}"/>
            </c:ext>
          </c:extLst>
        </c:ser>
        <c:ser>
          <c:idx val="1"/>
          <c:order val="1"/>
          <c:tx>
            <c:strRef>
              <c:f>Лист1!$I$1</c:f>
              <c:strCache>
                <c:ptCount val="1"/>
                <c:pt idx="0">
                  <c:v>B6</c:v>
                </c:pt>
              </c:strCache>
            </c:strRef>
          </c:tx>
          <c:spPr>
            <a:ln w="38100">
              <a:solidFill>
                <a:schemeClr val="accent1"/>
              </a:solidFill>
            </a:ln>
          </c:spPr>
          <c:marker>
            <c:symbol val="triangle"/>
            <c:size val="8"/>
            <c:spPr>
              <a:solidFill>
                <a:schemeClr val="accent1"/>
              </a:solidFill>
              <a:ln w="38100">
                <a:solidFill>
                  <a:schemeClr val="accent1"/>
                </a:solidFill>
              </a:ln>
            </c:spPr>
          </c:marker>
          <c:xVal>
            <c:numRef>
              <c:f>Лист1!$O$102:$O$107</c:f>
              <c:numCache>
                <c:formatCode>General</c:formatCode>
                <c:ptCount val="6"/>
                <c:pt idx="0">
                  <c:v>0</c:v>
                </c:pt>
                <c:pt idx="1">
                  <c:v>0.5</c:v>
                </c:pt>
                <c:pt idx="2">
                  <c:v>1</c:v>
                </c:pt>
                <c:pt idx="3">
                  <c:v>1.5</c:v>
                </c:pt>
                <c:pt idx="4">
                  <c:v>2</c:v>
                </c:pt>
                <c:pt idx="5">
                  <c:v>2.5</c:v>
                </c:pt>
              </c:numCache>
            </c:numRef>
          </c:xVal>
          <c:yVal>
            <c:numRef>
              <c:f>Лист1!$P$102:$P$107</c:f>
              <c:numCache>
                <c:formatCode>0.00E+00</c:formatCode>
                <c:ptCount val="6"/>
                <c:pt idx="0">
                  <c:v>1.9343454102859998</c:v>
                </c:pt>
                <c:pt idx="1">
                  <c:v>-3.3979019698799999</c:v>
                </c:pt>
                <c:pt idx="2">
                  <c:v>-8.7862423568699999</c:v>
                </c:pt>
                <c:pt idx="3">
                  <c:v>-14.363412636500001</c:v>
                </c:pt>
                <c:pt idx="4">
                  <c:v>-20.110888377400002</c:v>
                </c:pt>
                <c:pt idx="5">
                  <c:v>-26.009170676500002</c:v>
                </c:pt>
              </c:numCache>
            </c:numRef>
          </c:yVal>
          <c:smooth val="1"/>
          <c:extLst xmlns:c16r2="http://schemas.microsoft.com/office/drawing/2015/06/chart">
            <c:ext xmlns:c16="http://schemas.microsoft.com/office/drawing/2014/chart" uri="{C3380CC4-5D6E-409C-BE32-E72D297353CC}">
              <c16:uniqueId val="{00000001-A166-4844-B128-2A7720831C54}"/>
            </c:ext>
          </c:extLst>
        </c:ser>
        <c:dLbls>
          <c:showLegendKey val="0"/>
          <c:showVal val="0"/>
          <c:showCatName val="0"/>
          <c:showSerName val="0"/>
          <c:showPercent val="0"/>
          <c:showBubbleSize val="0"/>
        </c:dLbls>
        <c:axId val="831526800"/>
        <c:axId val="831537136"/>
      </c:scatterChart>
      <c:valAx>
        <c:axId val="831526800"/>
        <c:scaling>
          <c:orientation val="minMax"/>
          <c:max val="2.6"/>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h6, mm</a:t>
                </a:r>
                <a:endParaRPr lang="ru-RU"/>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37136"/>
        <c:crosses val="autoZero"/>
        <c:crossBetween val="midCat"/>
      </c:valAx>
      <c:valAx>
        <c:axId val="831537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Relative multipole coefficient,                              units × 10 ^ (-4)</a:t>
                </a:r>
                <a:endParaRPr lang="ru-RU"/>
              </a:p>
            </c:rich>
          </c:tx>
          <c:layout>
            <c:manualLayout>
              <c:xMode val="edge"/>
              <c:yMode val="edge"/>
              <c:x val="7.0897271412720545E-3"/>
              <c:y val="0.12681744900233205"/>
            </c:manualLayout>
          </c:layout>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1526800"/>
        <c:crosses val="autoZero"/>
        <c:crossBetween val="midCat"/>
      </c:valAx>
      <c:spPr>
        <a:solidFill>
          <a:schemeClr val="bg1"/>
        </a:solidFill>
      </c:spPr>
    </c:plotArea>
    <c:legend>
      <c:legendPos val="b"/>
      <c:layout>
        <c:manualLayout>
          <c:xMode val="edge"/>
          <c:yMode val="edge"/>
          <c:x val="0.24432438637353121"/>
          <c:y val="0.91189550851274337"/>
          <c:w val="0.64734410426118583"/>
          <c:h val="7.2834796181830225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Лист1!$I$1</c:f>
              <c:strCache>
                <c:ptCount val="1"/>
                <c:pt idx="0">
                  <c:v>B6</c:v>
                </c:pt>
              </c:strCache>
            </c:strRef>
          </c:tx>
          <c:spPr>
            <a:ln w="38100" cap="rnd">
              <a:solidFill>
                <a:schemeClr val="accent1"/>
              </a:solidFill>
              <a:round/>
            </a:ln>
            <a:effectLst/>
          </c:spPr>
          <c:marker>
            <c:symbol val="triangle"/>
            <c:size val="8"/>
            <c:spPr>
              <a:solidFill>
                <a:schemeClr val="accent1"/>
              </a:solidFill>
              <a:ln w="38100">
                <a:solidFill>
                  <a:schemeClr val="accent1"/>
                </a:solidFill>
              </a:ln>
              <a:effectLst/>
            </c:spPr>
          </c:marker>
          <c:xVal>
            <c:numRef>
              <c:f>Лист1!$K$5:$K$8</c:f>
              <c:numCache>
                <c:formatCode>General</c:formatCode>
                <c:ptCount val="4"/>
                <c:pt idx="0">
                  <c:v>22.748000000000001</c:v>
                </c:pt>
                <c:pt idx="1">
                  <c:v>23.5</c:v>
                </c:pt>
                <c:pt idx="2">
                  <c:v>26</c:v>
                </c:pt>
                <c:pt idx="3">
                  <c:v>29</c:v>
                </c:pt>
              </c:numCache>
            </c:numRef>
          </c:xVal>
          <c:yVal>
            <c:numRef>
              <c:f>Лист1!$P$5:$P$8</c:f>
              <c:numCache>
                <c:formatCode>0.00</c:formatCode>
                <c:ptCount val="4"/>
                <c:pt idx="0">
                  <c:v>-5.8847491863000005</c:v>
                </c:pt>
                <c:pt idx="1">
                  <c:v>-5.08818401053</c:v>
                </c:pt>
                <c:pt idx="2">
                  <c:v>-2.6057368969799999</c:v>
                </c:pt>
                <c:pt idx="3">
                  <c:v>-0.123285856746</c:v>
                </c:pt>
              </c:numCache>
            </c:numRef>
          </c:yVal>
          <c:smooth val="1"/>
          <c:extLst xmlns:c16r2="http://schemas.microsoft.com/office/drawing/2015/06/chart">
            <c:ext xmlns:c16="http://schemas.microsoft.com/office/drawing/2014/chart" uri="{C3380CC4-5D6E-409C-BE32-E72D297353CC}">
              <c16:uniqueId val="{00000000-8B9B-45E6-AD4F-9973D01C864A}"/>
            </c:ext>
          </c:extLst>
        </c:ser>
        <c:ser>
          <c:idx val="3"/>
          <c:order val="1"/>
          <c:tx>
            <c:strRef>
              <c:f>Лист1!$J$1</c:f>
              <c:strCache>
                <c:ptCount val="1"/>
                <c:pt idx="0">
                  <c:v>B10</c:v>
                </c:pt>
              </c:strCache>
            </c:strRef>
          </c:tx>
          <c:spPr>
            <a:ln w="38100" cap="rnd">
              <a:solidFill>
                <a:srgbClr val="92D050"/>
              </a:solidFill>
              <a:round/>
            </a:ln>
            <a:effectLst/>
          </c:spPr>
          <c:marker>
            <c:symbol val="circle"/>
            <c:size val="8"/>
            <c:spPr>
              <a:solidFill>
                <a:srgbClr val="92D050"/>
              </a:solidFill>
              <a:ln w="38100">
                <a:solidFill>
                  <a:srgbClr val="92D050"/>
                </a:solidFill>
              </a:ln>
              <a:effectLst/>
            </c:spPr>
          </c:marker>
          <c:xVal>
            <c:numRef>
              <c:f>Лист1!$K$5:$K$8</c:f>
              <c:numCache>
                <c:formatCode>General</c:formatCode>
                <c:ptCount val="4"/>
                <c:pt idx="0">
                  <c:v>22.748000000000001</c:v>
                </c:pt>
                <c:pt idx="1">
                  <c:v>23.5</c:v>
                </c:pt>
                <c:pt idx="2">
                  <c:v>26</c:v>
                </c:pt>
                <c:pt idx="3">
                  <c:v>29</c:v>
                </c:pt>
              </c:numCache>
            </c:numRef>
          </c:xVal>
          <c:yVal>
            <c:numRef>
              <c:f>Лист1!$Q$5:$Q$8</c:f>
              <c:numCache>
                <c:formatCode>0.00</c:formatCode>
                <c:ptCount val="4"/>
                <c:pt idx="0">
                  <c:v>-0.86187831268899995</c:v>
                </c:pt>
                <c:pt idx="1">
                  <c:v>-0.91885085150299994</c:v>
                </c:pt>
                <c:pt idx="2">
                  <c:v>-0.975921128937</c:v>
                </c:pt>
                <c:pt idx="3">
                  <c:v>-1.0283338717699999</c:v>
                </c:pt>
              </c:numCache>
            </c:numRef>
          </c:yVal>
          <c:smooth val="1"/>
          <c:extLst xmlns:c16r2="http://schemas.microsoft.com/office/drawing/2015/06/chart">
            <c:ext xmlns:c16="http://schemas.microsoft.com/office/drawing/2014/chart" uri="{C3380CC4-5D6E-409C-BE32-E72D297353CC}">
              <c16:uniqueId val="{00000001-8B9B-45E6-AD4F-9973D01C864A}"/>
            </c:ext>
          </c:extLst>
        </c:ser>
        <c:dLbls>
          <c:showLegendKey val="0"/>
          <c:showVal val="0"/>
          <c:showCatName val="0"/>
          <c:showSerName val="0"/>
          <c:showPercent val="0"/>
          <c:showBubbleSize val="0"/>
        </c:dLbls>
        <c:axId val="827622000"/>
        <c:axId val="827623088"/>
      </c:scatterChart>
      <c:valAx>
        <c:axId val="827622000"/>
        <c:scaling>
          <c:orientation val="minMax"/>
          <c:min val="2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R, mm </a:t>
                </a:r>
                <a:endParaRPr lang="ru-RU" b="1"/>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827623088"/>
        <c:crosses val="autoZero"/>
        <c:crossBetween val="midCat"/>
      </c:valAx>
      <c:valAx>
        <c:axId val="827623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Relative multipole coefficient,                units × 10 ^ (-4)</a:t>
                </a:r>
                <a:endParaRPr lang="ru-RU" b="1"/>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827622000"/>
        <c:crosses val="autoZero"/>
        <c:crossBetween val="midCat"/>
      </c:valAx>
      <c:spPr>
        <a:solidFill>
          <a:schemeClr val="bg1"/>
        </a:solidFill>
        <a:ln>
          <a:noFill/>
        </a:ln>
        <a:effectLst/>
      </c:spPr>
    </c:plotArea>
    <c:legend>
      <c:legendPos val="b"/>
      <c:layout>
        <c:manualLayout>
          <c:xMode val="edge"/>
          <c:yMode val="edge"/>
          <c:x val="0.28458543605698489"/>
          <c:y val="0.88959194895783889"/>
          <c:w val="0.57208116530662623"/>
          <c:h val="6.72456151112000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600">
          <a:solidFill>
            <a:schemeClr val="tx1"/>
          </a:solidFill>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8498832361585"/>
          <c:y val="6.3828033799085845E-2"/>
          <c:w val="0.72608583809136518"/>
          <c:h val="0.7734851920493736"/>
        </c:manualLayout>
      </c:layout>
      <c:scatterChart>
        <c:scatterStyle val="lineMarker"/>
        <c:varyColors val="0"/>
        <c:ser>
          <c:idx val="2"/>
          <c:order val="0"/>
          <c:tx>
            <c:v>permendure</c:v>
          </c:tx>
          <c:spPr>
            <a:ln w="25400" cap="rnd">
              <a:noFill/>
              <a:round/>
            </a:ln>
            <a:effectLst/>
          </c:spPr>
          <c:marker>
            <c:symbol val="triangle"/>
            <c:size val="11"/>
            <c:spPr>
              <a:noFill/>
              <a:ln w="44450">
                <a:solidFill>
                  <a:srgbClr val="FF0000"/>
                </a:solidFill>
              </a:ln>
            </c:spPr>
          </c:marker>
          <c:xVal>
            <c:numRef>
              <c:f>Лист1!$P$57:$R$57</c:f>
              <c:numCache>
                <c:formatCode>General</c:formatCode>
                <c:ptCount val="3"/>
                <c:pt idx="0">
                  <c:v>6</c:v>
                </c:pt>
                <c:pt idx="1">
                  <c:v>10</c:v>
                </c:pt>
                <c:pt idx="2">
                  <c:v>3</c:v>
                </c:pt>
              </c:numCache>
            </c:numRef>
          </c:xVal>
          <c:yVal>
            <c:numRef>
              <c:f>Лист1!$P$60:$R$60</c:f>
              <c:numCache>
                <c:formatCode>0.0E+00</c:formatCode>
                <c:ptCount val="3"/>
                <c:pt idx="0">
                  <c:v>1.9551954186</c:v>
                </c:pt>
                <c:pt idx="1">
                  <c:v>-1.04762214368</c:v>
                </c:pt>
                <c:pt idx="2">
                  <c:v>-0.195651191403</c:v>
                </c:pt>
              </c:numCache>
            </c:numRef>
          </c:yVal>
          <c:smooth val="0"/>
          <c:extLst xmlns:c16r2="http://schemas.microsoft.com/office/drawing/2015/06/chart">
            <c:ext xmlns:c16="http://schemas.microsoft.com/office/drawing/2014/chart" uri="{C3380CC4-5D6E-409C-BE32-E72D297353CC}">
              <c16:uniqueId val="{00000000-ADD6-4D6A-80D3-426D24377C9B}"/>
            </c:ext>
          </c:extLst>
        </c:ser>
        <c:ser>
          <c:idx val="5"/>
          <c:order val="1"/>
          <c:tx>
            <c:v>permendure 10%</c:v>
          </c:tx>
          <c:spPr>
            <a:ln w="19050">
              <a:noFill/>
            </a:ln>
          </c:spPr>
          <c:marker>
            <c:symbol val="circle"/>
            <c:size val="11"/>
            <c:spPr>
              <a:noFill/>
              <a:ln w="44450"/>
            </c:spPr>
          </c:marker>
          <c:xVal>
            <c:numRef>
              <c:f>Лист1!$P$119:$R$119</c:f>
              <c:numCache>
                <c:formatCode>General</c:formatCode>
                <c:ptCount val="3"/>
                <c:pt idx="0">
                  <c:v>6</c:v>
                </c:pt>
                <c:pt idx="1">
                  <c:v>10</c:v>
                </c:pt>
                <c:pt idx="2">
                  <c:v>3</c:v>
                </c:pt>
              </c:numCache>
            </c:numRef>
          </c:xVal>
          <c:yVal>
            <c:numRef>
              <c:f>Лист1!$P$125:$R$125</c:f>
              <c:numCache>
                <c:formatCode>0.00E+00</c:formatCode>
                <c:ptCount val="3"/>
                <c:pt idx="0">
                  <c:v>0.36626488232499999</c:v>
                </c:pt>
                <c:pt idx="1">
                  <c:v>-1.0390862891100001</c:v>
                </c:pt>
                <c:pt idx="2">
                  <c:v>-0.23769080472199999</c:v>
                </c:pt>
              </c:numCache>
            </c:numRef>
          </c:yVal>
          <c:smooth val="0"/>
          <c:extLst xmlns:c16r2="http://schemas.microsoft.com/office/drawing/2015/06/chart">
            <c:ext xmlns:c16="http://schemas.microsoft.com/office/drawing/2014/chart" uri="{C3380CC4-5D6E-409C-BE32-E72D297353CC}">
              <c16:uniqueId val="{00000001-ADD6-4D6A-80D3-426D24377C9B}"/>
            </c:ext>
          </c:extLst>
        </c:ser>
        <c:dLbls>
          <c:showLegendKey val="0"/>
          <c:showVal val="0"/>
          <c:showCatName val="0"/>
          <c:showSerName val="0"/>
          <c:showPercent val="0"/>
          <c:showBubbleSize val="0"/>
        </c:dLbls>
        <c:axId val="831534960"/>
        <c:axId val="831535504"/>
      </c:scatterChart>
      <c:valAx>
        <c:axId val="831534960"/>
        <c:scaling>
          <c:orientation val="minMax"/>
          <c:min val="1"/>
        </c:scaling>
        <c:delete val="0"/>
        <c:axPos val="b"/>
        <c:majorGridlines/>
        <c:title>
          <c:tx>
            <c:rich>
              <a:bodyPr rot="0" vert="horz"/>
              <a:lstStyle/>
              <a:p>
                <a:pPr>
                  <a:defRPr/>
                </a:pPr>
                <a:r>
                  <a:rPr lang="en-US"/>
                  <a:t>Number of integral harmonic</a:t>
                </a:r>
                <a:endParaRPr lang="ru-RU"/>
              </a:p>
            </c:rich>
          </c:tx>
          <c:overlay val="0"/>
          <c:spPr>
            <a:noFill/>
            <a:ln>
              <a:noFill/>
            </a:ln>
            <a:effectLst/>
          </c:spPr>
        </c:title>
        <c:numFmt formatCode="General" sourceLinked="1"/>
        <c:majorTickMark val="out"/>
        <c:minorTickMark val="none"/>
        <c:tickLblPos val="nextTo"/>
        <c:crossAx val="831535504"/>
        <c:crosses val="autoZero"/>
        <c:crossBetween val="midCat"/>
        <c:majorUnit val="1"/>
      </c:valAx>
      <c:valAx>
        <c:axId val="83153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lgn="ctr" rtl="0">
                  <a:defRPr/>
                </a:pPr>
                <a:r>
                  <a:rPr lang="en-US" sz="1800" b="1" i="0" baseline="0" dirty="0" smtClean="0">
                    <a:effectLst/>
                  </a:rPr>
                  <a:t>Relative multipole coefficient,                              units × 10 ^ (-4)</a:t>
                </a:r>
                <a:endParaRPr lang="ru-RU" dirty="0" smtClean="0">
                  <a:effectLst/>
                </a:endParaRPr>
              </a:p>
              <a:p>
                <a:pPr algn="ctr" rtl="0">
                  <a:defRPr/>
                </a:pPr>
                <a:endParaRPr lang="ru-RU" dirty="0"/>
              </a:p>
            </c:rich>
          </c:tx>
          <c:overlay val="0"/>
          <c:spPr>
            <a:noFill/>
            <a:ln>
              <a:noFill/>
            </a:ln>
            <a:effectLst/>
          </c:spPr>
        </c:title>
        <c:numFmt formatCode="#,##0.0" sourceLinked="0"/>
        <c:majorTickMark val="out"/>
        <c:minorTickMark val="none"/>
        <c:tickLblPos val="nextTo"/>
        <c:crossAx val="831534960"/>
        <c:crosses val="autoZero"/>
        <c:crossBetween val="midCat"/>
      </c:valAx>
      <c:spPr>
        <a:solidFill>
          <a:schemeClr val="bg1"/>
        </a:solidFill>
      </c:spPr>
    </c:plotArea>
    <c:legend>
      <c:legendPos val="b"/>
      <c:layout>
        <c:manualLayout>
          <c:xMode val="edge"/>
          <c:yMode val="edge"/>
          <c:x val="0.3123402387557293"/>
          <c:y val="0.90465770018499092"/>
          <c:w val="0.54848468345086965"/>
          <c:h val="7.9627272594532478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3937714796343"/>
          <c:y val="5.6362988756918905E-2"/>
          <c:w val="0.50795434115524019"/>
          <c:h val="0.69659190816772798"/>
        </c:manualLayout>
      </c:layout>
      <c:scatterChart>
        <c:scatterStyle val="smoothMarker"/>
        <c:varyColors val="0"/>
        <c:ser>
          <c:idx val="3"/>
          <c:order val="1"/>
          <c:tx>
            <c:strRef>
              <c:f>'[permendur (1).xlsx]tenten'!$P$1</c:f>
              <c:strCache>
                <c:ptCount val="1"/>
                <c:pt idx="0">
                  <c:v>Permendur</c:v>
                </c:pt>
              </c:strCache>
            </c:strRef>
          </c:tx>
          <c:spPr>
            <a:ln w="38100">
              <a:solidFill>
                <a:srgbClr val="FF0000"/>
              </a:solidFill>
            </a:ln>
          </c:spPr>
          <c:marker>
            <c:symbol val="none"/>
          </c:marker>
          <c:xVal>
            <c:numRef>
              <c:f>'[permendur (1).xlsx]tenten'!$O$3:$O$34</c:f>
              <c:numCache>
                <c:formatCode>General</c:formatCode>
                <c:ptCount val="32"/>
                <c:pt idx="0">
                  <c:v>0</c:v>
                </c:pt>
                <c:pt idx="1">
                  <c:v>1.7</c:v>
                </c:pt>
                <c:pt idx="2">
                  <c:v>4</c:v>
                </c:pt>
                <c:pt idx="3">
                  <c:v>7.0549999999999997</c:v>
                </c:pt>
                <c:pt idx="4">
                  <c:v>8.3849999999999998</c:v>
                </c:pt>
                <c:pt idx="5">
                  <c:v>9.7089999999999996</c:v>
                </c:pt>
                <c:pt idx="6">
                  <c:v>11.009</c:v>
                </c:pt>
                <c:pt idx="7">
                  <c:v>12.269</c:v>
                </c:pt>
                <c:pt idx="8">
                  <c:v>13.475</c:v>
                </c:pt>
                <c:pt idx="9">
                  <c:v>14.615</c:v>
                </c:pt>
                <c:pt idx="10">
                  <c:v>15.68</c:v>
                </c:pt>
                <c:pt idx="11">
                  <c:v>16.655000000000001</c:v>
                </c:pt>
                <c:pt idx="12">
                  <c:v>17.559000000000001</c:v>
                </c:pt>
                <c:pt idx="13">
                  <c:v>18.367000000000001</c:v>
                </c:pt>
                <c:pt idx="14">
                  <c:v>19.087</c:v>
                </c:pt>
                <c:pt idx="15">
                  <c:v>19.718</c:v>
                </c:pt>
                <c:pt idx="16">
                  <c:v>20.734000000000002</c:v>
                </c:pt>
                <c:pt idx="17">
                  <c:v>21.452000000000002</c:v>
                </c:pt>
                <c:pt idx="18">
                  <c:v>22.094000000000001</c:v>
                </c:pt>
                <c:pt idx="19">
                  <c:v>22.318999999999999</c:v>
                </c:pt>
                <c:pt idx="20">
                  <c:v>22.452000000000002</c:v>
                </c:pt>
                <c:pt idx="21">
                  <c:v>22.542999999999999</c:v>
                </c:pt>
                <c:pt idx="22">
                  <c:v>22.742000000000001</c:v>
                </c:pt>
                <c:pt idx="23">
                  <c:v>22.888999999999999</c:v>
                </c:pt>
                <c:pt idx="24">
                  <c:v>23.18</c:v>
                </c:pt>
                <c:pt idx="25">
                  <c:v>23.631</c:v>
                </c:pt>
                <c:pt idx="26">
                  <c:v>24.076000000000001</c:v>
                </c:pt>
                <c:pt idx="27">
                  <c:v>24.701000000000001</c:v>
                </c:pt>
                <c:pt idx="28">
                  <c:v>26.143999999999998</c:v>
                </c:pt>
                <c:pt idx="29">
                  <c:v>28.547000000000001</c:v>
                </c:pt>
              </c:numCache>
            </c:numRef>
          </c:xVal>
          <c:yVal>
            <c:numRef>
              <c:f>'[permendur (1).xlsx]tenten'!$P$3:$P$34</c:f>
              <c:numCache>
                <c:formatCode>General</c:formatCode>
                <c:ptCount val="32"/>
                <c:pt idx="0">
                  <c:v>1500</c:v>
                </c:pt>
                <c:pt idx="1">
                  <c:v>1700</c:v>
                </c:pt>
                <c:pt idx="2">
                  <c:v>2500</c:v>
                </c:pt>
                <c:pt idx="3">
                  <c:v>3528.4</c:v>
                </c:pt>
                <c:pt idx="4">
                  <c:v>3535.77</c:v>
                </c:pt>
                <c:pt idx="5">
                  <c:v>3452.77</c:v>
                </c:pt>
                <c:pt idx="6">
                  <c:v>3301.99</c:v>
                </c:pt>
                <c:pt idx="7">
                  <c:v>3103.59</c:v>
                </c:pt>
                <c:pt idx="8">
                  <c:v>2874.74</c:v>
                </c:pt>
                <c:pt idx="9">
                  <c:v>2629.57</c:v>
                </c:pt>
                <c:pt idx="10">
                  <c:v>2379.29</c:v>
                </c:pt>
                <c:pt idx="11">
                  <c:v>2132.42</c:v>
                </c:pt>
                <c:pt idx="12">
                  <c:v>1895.21</c:v>
                </c:pt>
                <c:pt idx="13">
                  <c:v>1671.94</c:v>
                </c:pt>
                <c:pt idx="14">
                  <c:v>1465.3</c:v>
                </c:pt>
                <c:pt idx="15">
                  <c:v>1276.71</c:v>
                </c:pt>
                <c:pt idx="16">
                  <c:v>954.86</c:v>
                </c:pt>
                <c:pt idx="17">
                  <c:v>702.71</c:v>
                </c:pt>
                <c:pt idx="18">
                  <c:v>434.14</c:v>
                </c:pt>
                <c:pt idx="19">
                  <c:v>311.94</c:v>
                </c:pt>
                <c:pt idx="20">
                  <c:v>223.2</c:v>
                </c:pt>
                <c:pt idx="21">
                  <c:v>159.4</c:v>
                </c:pt>
                <c:pt idx="22">
                  <c:v>81.36</c:v>
                </c:pt>
                <c:pt idx="23">
                  <c:v>58.24</c:v>
                </c:pt>
                <c:pt idx="24">
                  <c:v>35.4</c:v>
                </c:pt>
                <c:pt idx="25">
                  <c:v>21.64</c:v>
                </c:pt>
                <c:pt idx="26">
                  <c:v>15.68</c:v>
                </c:pt>
                <c:pt idx="27">
                  <c:v>11.44</c:v>
                </c:pt>
                <c:pt idx="28">
                  <c:v>7.27</c:v>
                </c:pt>
                <c:pt idx="29">
                  <c:v>4.76</c:v>
                </c:pt>
              </c:numCache>
            </c:numRef>
          </c:yVal>
          <c:smooth val="1"/>
          <c:extLst xmlns:c16r2="http://schemas.microsoft.com/office/drawing/2015/06/chart">
            <c:ext xmlns:c16="http://schemas.microsoft.com/office/drawing/2014/chart" uri="{C3380CC4-5D6E-409C-BE32-E72D297353CC}">
              <c16:uniqueId val="{00000000-E946-49A4-BCB1-891C90DCBF54}"/>
            </c:ext>
          </c:extLst>
        </c:ser>
        <c:ser>
          <c:idx val="0"/>
          <c:order val="0"/>
          <c:tx>
            <c:strRef>
              <c:f>'[permendur (1).xlsx]tenten'!$T$1</c:f>
              <c:strCache>
                <c:ptCount val="1"/>
                <c:pt idx="0">
                  <c:v>Steel M 100-1200 A</c:v>
                </c:pt>
              </c:strCache>
            </c:strRef>
          </c:tx>
          <c:spPr>
            <a:ln w="38100">
              <a:solidFill>
                <a:srgbClr val="7030A0"/>
              </a:solidFill>
            </a:ln>
          </c:spPr>
          <c:marker>
            <c:symbol val="none"/>
          </c:marker>
          <c:xVal>
            <c:numRef>
              <c:f>'[permendur (1).xlsx]tenten'!$W$3:$W$34</c:f>
              <c:numCache>
                <c:formatCode>General</c:formatCode>
                <c:ptCount val="32"/>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17</c:v>
                </c:pt>
                <c:pt idx="15">
                  <c:v>18</c:v>
                </c:pt>
                <c:pt idx="16">
                  <c:v>20.100000000000001</c:v>
                </c:pt>
                <c:pt idx="17">
                  <c:v>25.1</c:v>
                </c:pt>
                <c:pt idx="18">
                  <c:v>30.1</c:v>
                </c:pt>
              </c:numCache>
            </c:numRef>
          </c:xVal>
          <c:yVal>
            <c:numRef>
              <c:f>'[permendur (1).xlsx]tenten'!$V$3:$V$34</c:f>
              <c:numCache>
                <c:formatCode>General</c:formatCode>
                <c:ptCount val="32"/>
                <c:pt idx="0">
                  <c:v>1590.9999993834876</c:v>
                </c:pt>
                <c:pt idx="1">
                  <c:v>2055.0099996067324</c:v>
                </c:pt>
                <c:pt idx="2">
                  <c:v>2431.1000004006455</c:v>
                </c:pt>
                <c:pt idx="3">
                  <c:v>2743.0999998141824</c:v>
                </c:pt>
                <c:pt idx="4">
                  <c:v>2989.7699996647866</c:v>
                </c:pt>
                <c:pt idx="5">
                  <c:v>3168.5600006916152</c:v>
                </c:pt>
                <c:pt idx="6">
                  <c:v>3273.5299994211091</c:v>
                </c:pt>
                <c:pt idx="7">
                  <c:v>3293.3800000253887</c:v>
                </c:pt>
                <c:pt idx="8">
                  <c:v>3210.2899995503089</c:v>
                </c:pt>
                <c:pt idx="9">
                  <c:v>3002.7900000164746</c:v>
                </c:pt>
                <c:pt idx="10">
                  <c:v>2657.0300002870435</c:v>
                </c:pt>
                <c:pt idx="11">
                  <c:v>2187.0899999595945</c:v>
                </c:pt>
                <c:pt idx="12">
                  <c:v>1649.5400000793925</c:v>
                </c:pt>
                <c:pt idx="13">
                  <c:v>1193.5999998752291</c:v>
                </c:pt>
                <c:pt idx="14">
                  <c:v>270.5599999839319</c:v>
                </c:pt>
                <c:pt idx="15">
                  <c:v>143.23999995842857</c:v>
                </c:pt>
                <c:pt idx="16">
                  <c:v>63.980000002240885</c:v>
                </c:pt>
                <c:pt idx="17">
                  <c:v>13.980000003687154</c:v>
                </c:pt>
                <c:pt idx="18">
                  <c:v>3.9800000001851159</c:v>
                </c:pt>
              </c:numCache>
            </c:numRef>
          </c:yVal>
          <c:smooth val="1"/>
          <c:extLst xmlns:c16r2="http://schemas.microsoft.com/office/drawing/2015/06/chart">
            <c:ext xmlns:c16="http://schemas.microsoft.com/office/drawing/2014/chart" uri="{C3380CC4-5D6E-409C-BE32-E72D297353CC}">
              <c16:uniqueId val="{00000001-E946-49A4-BCB1-891C90DCBF54}"/>
            </c:ext>
          </c:extLst>
        </c:ser>
        <c:dLbls>
          <c:showLegendKey val="0"/>
          <c:showVal val="0"/>
          <c:showCatName val="0"/>
          <c:showSerName val="0"/>
          <c:showPercent val="0"/>
          <c:showBubbleSize val="0"/>
        </c:dLbls>
        <c:axId val="827619824"/>
        <c:axId val="827618736"/>
      </c:scatterChart>
      <c:valAx>
        <c:axId val="827619824"/>
        <c:scaling>
          <c:orientation val="minMax"/>
        </c:scaling>
        <c:delete val="0"/>
        <c:axPos val="b"/>
        <c:majorGridlines/>
        <c:title>
          <c:tx>
            <c:rich>
              <a:bodyPr/>
              <a:lstStyle/>
              <a:p>
                <a:pPr>
                  <a:defRPr/>
                </a:pPr>
                <a:r>
                  <a:rPr lang="ru-RU"/>
                  <a:t>B, </a:t>
                </a:r>
                <a:r>
                  <a:rPr lang="en-US"/>
                  <a:t>k</a:t>
                </a:r>
                <a:r>
                  <a:rPr lang="ru-RU"/>
                  <a:t>Gs</a:t>
                </a:r>
                <a:endParaRPr lang="en-GB"/>
              </a:p>
            </c:rich>
          </c:tx>
          <c:layout/>
          <c:overlay val="0"/>
        </c:title>
        <c:numFmt formatCode="General" sourceLinked="1"/>
        <c:majorTickMark val="none"/>
        <c:minorTickMark val="none"/>
        <c:tickLblPos val="nextTo"/>
        <c:crossAx val="827618736"/>
        <c:crosses val="autoZero"/>
        <c:crossBetween val="midCat"/>
      </c:valAx>
      <c:valAx>
        <c:axId val="827618736"/>
        <c:scaling>
          <c:orientation val="minMax"/>
        </c:scaling>
        <c:delete val="0"/>
        <c:axPos val="l"/>
        <c:majorGridlines/>
        <c:title>
          <c:tx>
            <c:rich>
              <a:bodyPr/>
              <a:lstStyle/>
              <a:p>
                <a:pPr>
                  <a:defRPr/>
                </a:pPr>
                <a:r>
                  <a:rPr lang="en-GB"/>
                  <a:t>µ</a:t>
                </a:r>
              </a:p>
            </c:rich>
          </c:tx>
          <c:layout/>
          <c:overlay val="0"/>
        </c:title>
        <c:numFmt formatCode="General" sourceLinked="1"/>
        <c:majorTickMark val="none"/>
        <c:minorTickMark val="none"/>
        <c:tickLblPos val="nextTo"/>
        <c:crossAx val="827619824"/>
        <c:crosses val="autoZero"/>
        <c:crossBetween val="midCat"/>
      </c:valAx>
      <c:spPr>
        <a:solidFill>
          <a:schemeClr val="bg1"/>
        </a:solidFill>
      </c:spPr>
    </c:plotArea>
    <c:legend>
      <c:legendPos val="r"/>
      <c:layout>
        <c:manualLayout>
          <c:xMode val="edge"/>
          <c:yMode val="edge"/>
          <c:x val="0.65350908949224384"/>
          <c:y val="0.26442309974978279"/>
          <c:w val="0.33480192227098943"/>
          <c:h val="0.31035608078486859"/>
        </c:manualLayout>
      </c:layout>
      <c:overlay val="0"/>
    </c:legend>
    <c:plotVisOnly val="1"/>
    <c:dispBlanksAs val="gap"/>
    <c:showDLblsOverMax val="0"/>
  </c:chart>
  <c:txPr>
    <a:bodyPr/>
    <a:lstStyle/>
    <a:p>
      <a:pPr>
        <a:defRPr sz="1600">
          <a:solidFill>
            <a:schemeClr val="tx1"/>
          </a:solidFill>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14499007262481"/>
          <c:y val="0.13132428310038644"/>
          <c:w val="0.50086660181401454"/>
          <c:h val="0.74129916648754113"/>
        </c:manualLayout>
      </c:layout>
      <c:scatterChart>
        <c:scatterStyle val="lineMarker"/>
        <c:varyColors val="0"/>
        <c:ser>
          <c:idx val="1"/>
          <c:order val="0"/>
          <c:tx>
            <c:strRef>
              <c:f>Лист1!$D$8</c:f>
              <c:strCache>
                <c:ptCount val="1"/>
                <c:pt idx="0">
                  <c:v>Permendur</c:v>
                </c:pt>
              </c:strCache>
            </c:strRef>
          </c:tx>
          <c:spPr>
            <a:ln w="19050" cap="rnd">
              <a:noFill/>
              <a:round/>
            </a:ln>
            <a:effectLst/>
          </c:spPr>
          <c:marker>
            <c:symbol val="circle"/>
            <c:size val="11"/>
            <c:spPr>
              <a:noFill/>
              <a:ln w="44450">
                <a:solidFill>
                  <a:srgbClr val="FF0000"/>
                </a:solidFill>
              </a:ln>
              <a:effectLst/>
            </c:spPr>
          </c:marker>
          <c:xVal>
            <c:numRef>
              <c:f>Лист1!$D$9:$E$9</c:f>
              <c:numCache>
                <c:formatCode>General</c:formatCode>
                <c:ptCount val="2"/>
                <c:pt idx="0">
                  <c:v>6</c:v>
                </c:pt>
                <c:pt idx="1">
                  <c:v>10</c:v>
                </c:pt>
              </c:numCache>
            </c:numRef>
          </c:xVal>
          <c:yVal>
            <c:numRef>
              <c:f>Лист1!$D$10:$E$10</c:f>
              <c:numCache>
                <c:formatCode>0.00</c:formatCode>
                <c:ptCount val="2"/>
                <c:pt idx="0">
                  <c:v>4.3192055412399996E-2</c:v>
                </c:pt>
                <c:pt idx="1">
                  <c:v>-0.990146055932</c:v>
                </c:pt>
              </c:numCache>
            </c:numRef>
          </c:yVal>
          <c:smooth val="0"/>
          <c:extLst xmlns:c16r2="http://schemas.microsoft.com/office/drawing/2015/06/chart">
            <c:ext xmlns:c16="http://schemas.microsoft.com/office/drawing/2014/chart" uri="{C3380CC4-5D6E-409C-BE32-E72D297353CC}">
              <c16:uniqueId val="{00000000-CC14-4384-A76A-37FE24F1D30A}"/>
            </c:ext>
          </c:extLst>
        </c:ser>
        <c:ser>
          <c:idx val="0"/>
          <c:order val="1"/>
          <c:tx>
            <c:strRef>
              <c:f>Лист1!$F$8</c:f>
              <c:strCache>
                <c:ptCount val="1"/>
                <c:pt idx="0">
                  <c:v>Steel M 1200-100 A</c:v>
                </c:pt>
              </c:strCache>
            </c:strRef>
          </c:tx>
          <c:spPr>
            <a:ln w="19050" cap="rnd">
              <a:noFill/>
              <a:round/>
            </a:ln>
            <a:effectLst/>
          </c:spPr>
          <c:marker>
            <c:symbol val="triangle"/>
            <c:size val="11"/>
            <c:spPr>
              <a:noFill/>
              <a:ln w="44450">
                <a:solidFill>
                  <a:srgbClr val="7030A0"/>
                </a:solidFill>
              </a:ln>
              <a:effectLst/>
            </c:spPr>
          </c:marker>
          <c:xVal>
            <c:numRef>
              <c:f>Лист1!$F$9:$G$9</c:f>
              <c:numCache>
                <c:formatCode>General</c:formatCode>
                <c:ptCount val="2"/>
                <c:pt idx="0">
                  <c:v>6</c:v>
                </c:pt>
                <c:pt idx="1">
                  <c:v>10</c:v>
                </c:pt>
              </c:numCache>
            </c:numRef>
          </c:xVal>
          <c:yVal>
            <c:numRef>
              <c:f>Лист1!$F$10:$G$10</c:f>
              <c:numCache>
                <c:formatCode>0.00</c:formatCode>
                <c:ptCount val="2"/>
                <c:pt idx="0">
                  <c:v>1.8717675670410001</c:v>
                </c:pt>
                <c:pt idx="1">
                  <c:v>-1.0152894316100001</c:v>
                </c:pt>
              </c:numCache>
            </c:numRef>
          </c:yVal>
          <c:smooth val="0"/>
          <c:extLst xmlns:c16r2="http://schemas.microsoft.com/office/drawing/2015/06/chart">
            <c:ext xmlns:c16="http://schemas.microsoft.com/office/drawing/2014/chart" uri="{C3380CC4-5D6E-409C-BE32-E72D297353CC}">
              <c16:uniqueId val="{00000001-CC14-4384-A76A-37FE24F1D30A}"/>
            </c:ext>
          </c:extLst>
        </c:ser>
        <c:ser>
          <c:idx val="2"/>
          <c:order val="2"/>
          <c:tx>
            <c:strRef>
              <c:f>Лист1!$H$8</c:f>
              <c:strCache>
                <c:ptCount val="1"/>
                <c:pt idx="0">
                  <c:v>Pole Permendur   Yoke Steel M 1200-100 A</c:v>
                </c:pt>
              </c:strCache>
            </c:strRef>
          </c:tx>
          <c:spPr>
            <a:ln w="19050" cap="rnd">
              <a:noFill/>
              <a:round/>
            </a:ln>
            <a:effectLst/>
          </c:spPr>
          <c:marker>
            <c:symbol val="diamond"/>
            <c:size val="11"/>
            <c:spPr>
              <a:noFill/>
              <a:ln w="44450">
                <a:solidFill>
                  <a:srgbClr val="92D050"/>
                </a:solidFill>
              </a:ln>
              <a:effectLst/>
            </c:spPr>
          </c:marker>
          <c:xVal>
            <c:numRef>
              <c:f>Лист1!$H$9:$I$9</c:f>
              <c:numCache>
                <c:formatCode>General</c:formatCode>
                <c:ptCount val="2"/>
                <c:pt idx="0">
                  <c:v>6</c:v>
                </c:pt>
                <c:pt idx="1">
                  <c:v>10</c:v>
                </c:pt>
              </c:numCache>
            </c:numRef>
          </c:xVal>
          <c:yVal>
            <c:numRef>
              <c:f>Лист1!$H$10:$I$10</c:f>
              <c:numCache>
                <c:formatCode>0.00</c:formatCode>
                <c:ptCount val="2"/>
                <c:pt idx="0">
                  <c:v>7.3025649142899995E-2</c:v>
                </c:pt>
                <c:pt idx="1">
                  <c:v>-0.989552196903</c:v>
                </c:pt>
              </c:numCache>
            </c:numRef>
          </c:yVal>
          <c:smooth val="0"/>
          <c:extLst xmlns:c16r2="http://schemas.microsoft.com/office/drawing/2015/06/chart">
            <c:ext xmlns:c16="http://schemas.microsoft.com/office/drawing/2014/chart" uri="{C3380CC4-5D6E-409C-BE32-E72D297353CC}">
              <c16:uniqueId val="{00000002-CC14-4384-A76A-37FE24F1D30A}"/>
            </c:ext>
          </c:extLst>
        </c:ser>
        <c:dLbls>
          <c:showLegendKey val="0"/>
          <c:showVal val="0"/>
          <c:showCatName val="0"/>
          <c:showSerName val="0"/>
          <c:showPercent val="0"/>
          <c:showBubbleSize val="0"/>
        </c:dLbls>
        <c:axId val="827628528"/>
        <c:axId val="827624720"/>
      </c:scatterChart>
      <c:valAx>
        <c:axId val="827628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Number of integral harmonic</a:t>
                </a:r>
                <a:endParaRPr lang="ru-RU" b="1"/>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827624720"/>
        <c:crosses val="autoZero"/>
        <c:crossBetween val="midCat"/>
      </c:valAx>
      <c:valAx>
        <c:axId val="827624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b="1"/>
                  <a:t>Relative multipole coefficient,                              units × 10 ^ (-4)</a:t>
                </a:r>
                <a:endParaRPr lang="ru-RU" b="1"/>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827628528"/>
        <c:crosses val="autoZero"/>
        <c:crossBetween val="midCat"/>
      </c:valAx>
      <c:spPr>
        <a:solidFill>
          <a:schemeClr val="bg1"/>
        </a:solidFill>
        <a:ln>
          <a:noFill/>
        </a:ln>
        <a:effectLst/>
      </c:spPr>
    </c:plotArea>
    <c:legend>
      <c:legendPos val="r"/>
      <c:layout>
        <c:manualLayout>
          <c:xMode val="edge"/>
          <c:yMode val="edge"/>
          <c:x val="0.7066039917677327"/>
          <c:y val="0.15152747454899176"/>
          <c:w val="0.29149120381241367"/>
          <c:h val="0.662374504687977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600">
          <a:solidFill>
            <a:schemeClr val="tx1"/>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73174001316909"/>
          <c:y val="4.2897080531552834E-2"/>
          <c:w val="0.73638272638615598"/>
          <c:h val="0.77648110410775684"/>
        </c:manualLayout>
      </c:layout>
      <c:scatterChart>
        <c:scatterStyle val="smoothMarker"/>
        <c:varyColors val="0"/>
        <c:ser>
          <c:idx val="0"/>
          <c:order val="0"/>
          <c:tx>
            <c:strRef>
              <c:f>Лист1!$P$1</c:f>
              <c:strCache>
                <c:ptCount val="1"/>
                <c:pt idx="0">
                  <c:v>A3</c:v>
                </c:pt>
              </c:strCache>
            </c:strRef>
          </c:tx>
          <c:spPr>
            <a:ln w="38100">
              <a:solidFill>
                <a:srgbClr val="00B0F0"/>
              </a:solidFill>
            </a:ln>
          </c:spPr>
          <c:marker>
            <c:symbol val="diamond"/>
            <c:size val="8"/>
            <c:spPr>
              <a:solidFill>
                <a:srgbClr val="00B0F0"/>
              </a:solidFill>
              <a:ln w="38100">
                <a:solidFill>
                  <a:srgbClr val="00B0F0"/>
                </a:solidFill>
              </a:ln>
            </c:spPr>
          </c:marker>
          <c:xVal>
            <c:numRef>
              <c:f>Лист1!$E$2:$O$2</c:f>
              <c:numCache>
                <c:formatCode>General</c:formatCode>
                <c:ptCount val="11"/>
                <c:pt idx="0">
                  <c:v>-2</c:v>
                </c:pt>
                <c:pt idx="1">
                  <c:v>0</c:v>
                </c:pt>
                <c:pt idx="2">
                  <c:v>4</c:v>
                </c:pt>
                <c:pt idx="3">
                  <c:v>8</c:v>
                </c:pt>
                <c:pt idx="4">
                  <c:v>12</c:v>
                </c:pt>
                <c:pt idx="5">
                  <c:v>14</c:v>
                </c:pt>
                <c:pt idx="6">
                  <c:v>16</c:v>
                </c:pt>
                <c:pt idx="7">
                  <c:v>20</c:v>
                </c:pt>
                <c:pt idx="8">
                  <c:v>24</c:v>
                </c:pt>
                <c:pt idx="9">
                  <c:v>30</c:v>
                </c:pt>
                <c:pt idx="10">
                  <c:v>50</c:v>
                </c:pt>
              </c:numCache>
            </c:numRef>
          </c:xVal>
          <c:yVal>
            <c:numRef>
              <c:f>Лист1!$E$23:$O$23</c:f>
              <c:numCache>
                <c:formatCode>0.00E+00</c:formatCode>
                <c:ptCount val="11"/>
                <c:pt idx="0">
                  <c:v>-1.3335044368000002</c:v>
                </c:pt>
                <c:pt idx="1">
                  <c:v>-0.64702132765800002</c:v>
                </c:pt>
                <c:pt idx="2" formatCode="0.00">
                  <c:v>0.56794325344500007</c:v>
                </c:pt>
                <c:pt idx="3">
                  <c:v>1.0118791394219999</c:v>
                </c:pt>
                <c:pt idx="4">
                  <c:v>0.76561440105410006</c:v>
                </c:pt>
                <c:pt idx="5">
                  <c:v>0.44680542005999996</c:v>
                </c:pt>
                <c:pt idx="6">
                  <c:v>0.21545200969139999</c:v>
                </c:pt>
                <c:pt idx="7" formatCode="0.00">
                  <c:v>-6.2971762909500004E-2</c:v>
                </c:pt>
                <c:pt idx="8">
                  <c:v>-0.20308428178399998</c:v>
                </c:pt>
                <c:pt idx="9">
                  <c:v>-0.27968131635299998</c:v>
                </c:pt>
                <c:pt idx="10">
                  <c:v>-0.26484425697499997</c:v>
                </c:pt>
              </c:numCache>
            </c:numRef>
          </c:yVal>
          <c:smooth val="1"/>
          <c:extLst xmlns:c16r2="http://schemas.microsoft.com/office/drawing/2015/06/chart">
            <c:ext xmlns:c16="http://schemas.microsoft.com/office/drawing/2014/chart" uri="{C3380CC4-5D6E-409C-BE32-E72D297353CC}">
              <c16:uniqueId val="{00000000-240E-43C1-900A-A2C5C95AC66A}"/>
            </c:ext>
          </c:extLst>
        </c:ser>
        <c:ser>
          <c:idx val="1"/>
          <c:order val="1"/>
          <c:tx>
            <c:strRef>
              <c:f>Лист1!$P$2</c:f>
              <c:strCache>
                <c:ptCount val="1"/>
                <c:pt idx="0">
                  <c:v>B6</c:v>
                </c:pt>
              </c:strCache>
            </c:strRef>
          </c:tx>
          <c:spPr>
            <a:ln w="38100" cap="rnd">
              <a:solidFill>
                <a:srgbClr val="C00000"/>
              </a:solidFill>
              <a:round/>
            </a:ln>
            <a:effectLst/>
          </c:spPr>
          <c:marker>
            <c:symbol val="triangle"/>
            <c:size val="8"/>
            <c:spPr>
              <a:solidFill>
                <a:srgbClr val="C00000"/>
              </a:solidFill>
              <a:ln w="38100">
                <a:solidFill>
                  <a:srgbClr val="C00000"/>
                </a:solidFill>
              </a:ln>
            </c:spPr>
          </c:marker>
          <c:xVal>
            <c:numRef>
              <c:f>Лист1!$E$2:$O$2</c:f>
              <c:numCache>
                <c:formatCode>General</c:formatCode>
                <c:ptCount val="11"/>
                <c:pt idx="0">
                  <c:v>-2</c:v>
                </c:pt>
                <c:pt idx="1">
                  <c:v>0</c:v>
                </c:pt>
                <c:pt idx="2">
                  <c:v>4</c:v>
                </c:pt>
                <c:pt idx="3">
                  <c:v>8</c:v>
                </c:pt>
                <c:pt idx="4">
                  <c:v>12</c:v>
                </c:pt>
                <c:pt idx="5">
                  <c:v>14</c:v>
                </c:pt>
                <c:pt idx="6">
                  <c:v>16</c:v>
                </c:pt>
                <c:pt idx="7">
                  <c:v>20</c:v>
                </c:pt>
                <c:pt idx="8">
                  <c:v>24</c:v>
                </c:pt>
                <c:pt idx="9">
                  <c:v>30</c:v>
                </c:pt>
                <c:pt idx="10">
                  <c:v>50</c:v>
                </c:pt>
              </c:numCache>
            </c:numRef>
          </c:xVal>
          <c:yVal>
            <c:numRef>
              <c:f>Лист1!$E$9:$O$9</c:f>
              <c:numCache>
                <c:formatCode>0.00E+00</c:formatCode>
                <c:ptCount val="11"/>
                <c:pt idx="0">
                  <c:v>1.6841748122950002</c:v>
                </c:pt>
                <c:pt idx="1">
                  <c:v>1.930884320324</c:v>
                </c:pt>
                <c:pt idx="2">
                  <c:v>2.52015150707</c:v>
                </c:pt>
                <c:pt idx="3">
                  <c:v>2.4958209244839997</c:v>
                </c:pt>
                <c:pt idx="4">
                  <c:v>2.4323527043719997</c:v>
                </c:pt>
                <c:pt idx="5">
                  <c:v>2.225639129777</c:v>
                </c:pt>
                <c:pt idx="6">
                  <c:v>2.1188259195840002</c:v>
                </c:pt>
                <c:pt idx="7" formatCode="0.00">
                  <c:v>2.033469682847</c:v>
                </c:pt>
                <c:pt idx="8">
                  <c:v>1.989753663271</c:v>
                </c:pt>
                <c:pt idx="9">
                  <c:v>1.598159166923</c:v>
                </c:pt>
                <c:pt idx="10">
                  <c:v>1.5856739444649999</c:v>
                </c:pt>
              </c:numCache>
            </c:numRef>
          </c:yVal>
          <c:smooth val="1"/>
          <c:extLst xmlns:c16r2="http://schemas.microsoft.com/office/drawing/2015/06/chart">
            <c:ext xmlns:c16="http://schemas.microsoft.com/office/drawing/2014/chart" uri="{C3380CC4-5D6E-409C-BE32-E72D297353CC}">
              <c16:uniqueId val="{00000001-240E-43C1-900A-A2C5C95AC66A}"/>
            </c:ext>
          </c:extLst>
        </c:ser>
        <c:ser>
          <c:idx val="2"/>
          <c:order val="2"/>
          <c:tx>
            <c:strRef>
              <c:f>Лист1!$P$3</c:f>
              <c:strCache>
                <c:ptCount val="1"/>
                <c:pt idx="0">
                  <c:v>B10</c:v>
                </c:pt>
              </c:strCache>
            </c:strRef>
          </c:tx>
          <c:spPr>
            <a:ln w="38100" cap="rnd">
              <a:solidFill>
                <a:srgbClr val="92D050"/>
              </a:solidFill>
              <a:round/>
            </a:ln>
            <a:effectLst/>
          </c:spPr>
          <c:marker>
            <c:symbol val="triangle"/>
            <c:size val="8"/>
            <c:spPr>
              <a:solidFill>
                <a:srgbClr val="92D050"/>
              </a:solidFill>
              <a:ln w="38100">
                <a:solidFill>
                  <a:srgbClr val="92D050"/>
                </a:solidFill>
              </a:ln>
            </c:spPr>
          </c:marker>
          <c:xVal>
            <c:numRef>
              <c:f>Лист1!$E$2:$O$2</c:f>
              <c:numCache>
                <c:formatCode>General</c:formatCode>
                <c:ptCount val="11"/>
                <c:pt idx="0">
                  <c:v>-2</c:v>
                </c:pt>
                <c:pt idx="1">
                  <c:v>0</c:v>
                </c:pt>
                <c:pt idx="2">
                  <c:v>4</c:v>
                </c:pt>
                <c:pt idx="3">
                  <c:v>8</c:v>
                </c:pt>
                <c:pt idx="4">
                  <c:v>12</c:v>
                </c:pt>
                <c:pt idx="5">
                  <c:v>14</c:v>
                </c:pt>
                <c:pt idx="6">
                  <c:v>16</c:v>
                </c:pt>
                <c:pt idx="7">
                  <c:v>20</c:v>
                </c:pt>
                <c:pt idx="8">
                  <c:v>24</c:v>
                </c:pt>
                <c:pt idx="9">
                  <c:v>30</c:v>
                </c:pt>
                <c:pt idx="10">
                  <c:v>50</c:v>
                </c:pt>
              </c:numCache>
            </c:numRef>
          </c:xVal>
          <c:yVal>
            <c:numRef>
              <c:f>Лист1!$E$13:$O$13</c:f>
              <c:numCache>
                <c:formatCode>0.00E+00</c:formatCode>
                <c:ptCount val="11"/>
                <c:pt idx="0">
                  <c:v>-1.1118425405700001</c:v>
                </c:pt>
                <c:pt idx="1">
                  <c:v>-1.1126473075600001</c:v>
                </c:pt>
                <c:pt idx="2">
                  <c:v>-1.1228704995200001</c:v>
                </c:pt>
                <c:pt idx="3">
                  <c:v>-1.14422274818</c:v>
                </c:pt>
                <c:pt idx="4">
                  <c:v>-1.05116649357</c:v>
                </c:pt>
                <c:pt idx="5">
                  <c:v>-1.05382457088</c:v>
                </c:pt>
                <c:pt idx="6">
                  <c:v>-1.0532793380800001</c:v>
                </c:pt>
                <c:pt idx="7" formatCode="0.00">
                  <c:v>-1.05278466942</c:v>
                </c:pt>
                <c:pt idx="8">
                  <c:v>-1.0527837306300001</c:v>
                </c:pt>
                <c:pt idx="9">
                  <c:v>-1.1586772569900001</c:v>
                </c:pt>
                <c:pt idx="10">
                  <c:v>-1.1620270430400002</c:v>
                </c:pt>
              </c:numCache>
            </c:numRef>
          </c:yVal>
          <c:smooth val="1"/>
          <c:extLst xmlns:c16r2="http://schemas.microsoft.com/office/drawing/2015/06/chart">
            <c:ext xmlns:c16="http://schemas.microsoft.com/office/drawing/2014/chart" uri="{C3380CC4-5D6E-409C-BE32-E72D297353CC}">
              <c16:uniqueId val="{00000002-240E-43C1-900A-A2C5C95AC66A}"/>
            </c:ext>
          </c:extLst>
        </c:ser>
        <c:dLbls>
          <c:showLegendKey val="0"/>
          <c:showVal val="0"/>
          <c:showCatName val="0"/>
          <c:showSerName val="0"/>
          <c:showPercent val="0"/>
          <c:showBubbleSize val="0"/>
        </c:dLbls>
        <c:axId val="827619280"/>
        <c:axId val="827625264"/>
      </c:scatterChart>
      <c:valAx>
        <c:axId val="827619280"/>
        <c:scaling>
          <c:orientation val="minMax"/>
          <c:max val="50"/>
          <c:min val="-2"/>
        </c:scaling>
        <c:delete val="0"/>
        <c:axPos val="b"/>
        <c:majorGridlines/>
        <c:title>
          <c:tx>
            <c:rich>
              <a:bodyPr rot="0" vert="horz"/>
              <a:lstStyle/>
              <a:p>
                <a:pPr>
                  <a:defRPr/>
                </a:pPr>
                <a:r>
                  <a:rPr lang="en-US" sz="1800" b="1" i="0" baseline="0" dirty="0" smtClean="0">
                    <a:effectLst/>
                  </a:rPr>
                  <a:t>L</a:t>
                </a:r>
                <a:r>
                  <a:rPr lang="en-US" sz="1100" b="1" i="0" baseline="0" dirty="0" smtClean="0">
                    <a:effectLst/>
                  </a:rPr>
                  <a:t>1</a:t>
                </a:r>
                <a:r>
                  <a:rPr lang="en-US" sz="1800" b="1" i="0" baseline="0" dirty="0" smtClean="0">
                    <a:effectLst/>
                  </a:rPr>
                  <a:t>, mm</a:t>
                </a:r>
                <a:endParaRPr lang="ru-RU" dirty="0">
                  <a:effectLst/>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27625264"/>
        <c:crosses val="autoZero"/>
        <c:crossBetween val="midCat"/>
        <c:majorUnit val="10"/>
      </c:valAx>
      <c:valAx>
        <c:axId val="827625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sz="1800" b="1" i="0" baseline="0" dirty="0" smtClean="0">
                    <a:effectLst/>
                  </a:rPr>
                  <a:t>Relative multipole coefficient,                              units × 10 ^ (-4)</a:t>
                </a:r>
                <a:endParaRPr lang="ru-RU" dirty="0">
                  <a:effectLst/>
                </a:endParaRPr>
              </a:p>
            </c:rich>
          </c:tx>
          <c:layout>
            <c:manualLayout>
              <c:xMode val="edge"/>
              <c:yMode val="edge"/>
              <c:x val="6.4333782308832549E-2"/>
              <c:y val="4.5420218806551213E-2"/>
            </c:manualLayout>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27619280"/>
        <c:crosses val="autoZero"/>
        <c:crossBetween val="midCat"/>
      </c:valAx>
      <c:spPr>
        <a:solidFill>
          <a:schemeClr val="bg1"/>
        </a:solidFill>
      </c:spPr>
    </c:plotArea>
    <c:legend>
      <c:legendPos val="b"/>
      <c:layout>
        <c:manualLayout>
          <c:xMode val="edge"/>
          <c:yMode val="edge"/>
          <c:x val="0.21685041454543202"/>
          <c:y val="0.90004642574426008"/>
          <c:w val="0.73568627150436172"/>
          <c:h val="6.8551911705079807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u="sng" dirty="0" smtClean="0"/>
              <a:t>Without collar</a:t>
            </a:r>
            <a:endParaRPr lang="ru-RU" sz="2400" u="sng" dirty="0"/>
          </a:p>
        </c:rich>
      </c:tx>
      <c:layout>
        <c:manualLayout>
          <c:xMode val="edge"/>
          <c:yMode val="edge"/>
          <c:x val="0.39627591863517053"/>
          <c:y val="1.3367706232129902E-2"/>
        </c:manualLayout>
      </c:layout>
      <c:overlay val="0"/>
    </c:title>
    <c:autoTitleDeleted val="0"/>
    <c:plotArea>
      <c:layout>
        <c:manualLayout>
          <c:layoutTarget val="inner"/>
          <c:xMode val="edge"/>
          <c:yMode val="edge"/>
          <c:x val="0.21815298570511304"/>
          <c:y val="0.13113614556190048"/>
          <c:w val="0.73391487276536782"/>
          <c:h val="0.61685459345963389"/>
        </c:manualLayout>
      </c:layout>
      <c:scatterChart>
        <c:scatterStyle val="lineMarker"/>
        <c:varyColors val="0"/>
        <c:ser>
          <c:idx val="3"/>
          <c:order val="0"/>
          <c:tx>
            <c:v>single aperture </c:v>
          </c:tx>
          <c:spPr>
            <a:ln w="19050">
              <a:noFill/>
            </a:ln>
          </c:spPr>
          <c:marker>
            <c:symbol val="triangle"/>
            <c:size val="11"/>
            <c:spPr>
              <a:noFill/>
              <a:ln w="44450">
                <a:solidFill>
                  <a:srgbClr val="C00000"/>
                </a:solidFill>
              </a:ln>
            </c:spPr>
          </c:marker>
          <c:xVal>
            <c:numRef>
              <c:f>Лист1!$P$63:$R$63</c:f>
              <c:numCache>
                <c:formatCode>General</c:formatCode>
                <c:ptCount val="3"/>
                <c:pt idx="0">
                  <c:v>6</c:v>
                </c:pt>
                <c:pt idx="1">
                  <c:v>10</c:v>
                </c:pt>
                <c:pt idx="2">
                  <c:v>3</c:v>
                </c:pt>
              </c:numCache>
            </c:numRef>
          </c:xVal>
          <c:yVal>
            <c:numRef>
              <c:f>Лист1!$P$64:$R$64</c:f>
              <c:numCache>
                <c:formatCode>0.0E+00</c:formatCode>
                <c:ptCount val="3"/>
                <c:pt idx="0">
                  <c:v>2.6328287698139996</c:v>
                </c:pt>
                <c:pt idx="1">
                  <c:v>-0.94745009670700009</c:v>
                </c:pt>
                <c:pt idx="2">
                  <c:v>5.4892261977220006E-12</c:v>
                </c:pt>
              </c:numCache>
            </c:numRef>
          </c:yVal>
          <c:smooth val="0"/>
          <c:extLst xmlns:c16r2="http://schemas.microsoft.com/office/drawing/2015/06/chart">
            <c:ext xmlns:c16="http://schemas.microsoft.com/office/drawing/2014/chart" uri="{C3380CC4-5D6E-409C-BE32-E72D297353CC}">
              <c16:uniqueId val="{00000000-9A21-4823-9171-8B4A117AD603}"/>
            </c:ext>
          </c:extLst>
        </c:ser>
        <c:ser>
          <c:idx val="0"/>
          <c:order val="1"/>
          <c:tx>
            <c:v>twin aperture</c:v>
          </c:tx>
          <c:spPr>
            <a:ln w="19050">
              <a:noFill/>
            </a:ln>
          </c:spPr>
          <c:marker>
            <c:symbol val="circle"/>
            <c:size val="11"/>
            <c:spPr>
              <a:noFill/>
              <a:ln w="44450">
                <a:solidFill>
                  <a:srgbClr val="00B050"/>
                </a:solidFill>
              </a:ln>
            </c:spPr>
          </c:marker>
          <c:xVal>
            <c:numRef>
              <c:f>Лист1!$P$57:$R$57</c:f>
              <c:numCache>
                <c:formatCode>General</c:formatCode>
                <c:ptCount val="3"/>
                <c:pt idx="0">
                  <c:v>6</c:v>
                </c:pt>
                <c:pt idx="1">
                  <c:v>10</c:v>
                </c:pt>
                <c:pt idx="2">
                  <c:v>3</c:v>
                </c:pt>
              </c:numCache>
            </c:numRef>
          </c:xVal>
          <c:yVal>
            <c:numRef>
              <c:f>Лист1!$P$58:$R$58</c:f>
              <c:numCache>
                <c:formatCode>0.0E+00</c:formatCode>
                <c:ptCount val="3"/>
                <c:pt idx="0">
                  <c:v>2.6447064379970002</c:v>
                </c:pt>
                <c:pt idx="1">
                  <c:v>-0.95559948619699997</c:v>
                </c:pt>
                <c:pt idx="2">
                  <c:v>-0.77400000000000002</c:v>
                </c:pt>
              </c:numCache>
            </c:numRef>
          </c:yVal>
          <c:smooth val="0"/>
          <c:extLst xmlns:c16r2="http://schemas.microsoft.com/office/drawing/2015/06/chart">
            <c:ext xmlns:c16="http://schemas.microsoft.com/office/drawing/2014/chart" uri="{C3380CC4-5D6E-409C-BE32-E72D297353CC}">
              <c16:uniqueId val="{00000001-9A21-4823-9171-8B4A117AD603}"/>
            </c:ext>
          </c:extLst>
        </c:ser>
        <c:dLbls>
          <c:showLegendKey val="0"/>
          <c:showVal val="0"/>
          <c:showCatName val="0"/>
          <c:showSerName val="0"/>
          <c:showPercent val="0"/>
          <c:showBubbleSize val="0"/>
        </c:dLbls>
        <c:axId val="827614384"/>
        <c:axId val="827615472"/>
      </c:scatterChart>
      <c:valAx>
        <c:axId val="827614384"/>
        <c:scaling>
          <c:orientation val="minMax"/>
          <c:min val="1"/>
        </c:scaling>
        <c:delete val="0"/>
        <c:axPos val="b"/>
        <c:majorGridlines/>
        <c:title>
          <c:tx>
            <c:rich>
              <a:bodyPr rot="0" vert="horz"/>
              <a:lstStyle/>
              <a:p>
                <a:pPr>
                  <a:defRPr/>
                </a:pPr>
                <a:r>
                  <a:rPr lang="en-US"/>
                  <a:t>Number of integral harmonic</a:t>
                </a: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27615472"/>
        <c:crosses val="autoZero"/>
        <c:crossBetween val="midCat"/>
        <c:majorUnit val="1"/>
      </c:valAx>
      <c:valAx>
        <c:axId val="82761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lgn="ctr" rtl="0">
                  <a:defRPr/>
                </a:pPr>
                <a:r>
                  <a:rPr lang="en-US" sz="1800" b="1" i="0" baseline="0" dirty="0" smtClean="0">
                    <a:effectLst/>
                  </a:rPr>
                  <a:t>Relative multipole coefficient,                              units × 10 ^ (-4)</a:t>
                </a:r>
                <a:endParaRPr lang="ru-RU" dirty="0" smtClean="0">
                  <a:effectLst/>
                </a:endParaRPr>
              </a:p>
            </c:rich>
          </c:tx>
          <c:layout>
            <c:manualLayout>
              <c:xMode val="edge"/>
              <c:yMode val="edge"/>
              <c:x val="2.7083333333333334E-2"/>
              <c:y val="0.10707427434406665"/>
            </c:manualLayout>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27614384"/>
        <c:crosses val="autoZero"/>
        <c:crossBetween val="midCat"/>
      </c:valAx>
      <c:spPr>
        <a:solidFill>
          <a:schemeClr val="bg1"/>
        </a:solidFill>
      </c:spPr>
    </c:plotArea>
    <c:legend>
      <c:legendPos val="b"/>
      <c:layout>
        <c:manualLayout>
          <c:xMode val="edge"/>
          <c:yMode val="edge"/>
          <c:x val="2.9330122350295577E-2"/>
          <c:y val="0.81346239590556635"/>
          <c:w val="0.96102681239269261"/>
          <c:h val="0.18412889079194503"/>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effectLst/>
              </a:defRPr>
            </a:pPr>
            <a:r>
              <a:rPr lang="en-US" sz="2400" u="sng" dirty="0" smtClean="0">
                <a:effectLst/>
              </a:rPr>
              <a:t>With collar</a:t>
            </a:r>
            <a:endParaRPr lang="ru-RU" sz="2400" u="sng" dirty="0">
              <a:effectLst/>
            </a:endParaRPr>
          </a:p>
        </c:rich>
      </c:tx>
      <c:layout>
        <c:manualLayout>
          <c:xMode val="edge"/>
          <c:yMode val="edge"/>
          <c:x val="0.41633128331777042"/>
          <c:y val="8.020623739277942E-3"/>
        </c:manualLayout>
      </c:layout>
      <c:overlay val="0"/>
    </c:title>
    <c:autoTitleDeleted val="0"/>
    <c:plotArea>
      <c:layout>
        <c:manualLayout>
          <c:layoutTarget val="inner"/>
          <c:xMode val="edge"/>
          <c:yMode val="edge"/>
          <c:x val="0.21815298570511304"/>
          <c:y val="0.12044198057619655"/>
          <c:w val="0.73391487276536782"/>
          <c:h val="0.62754875844533786"/>
        </c:manualLayout>
      </c:layout>
      <c:scatterChart>
        <c:scatterStyle val="lineMarker"/>
        <c:varyColors val="0"/>
        <c:ser>
          <c:idx val="1"/>
          <c:order val="0"/>
          <c:tx>
            <c:v>single aperture</c:v>
          </c:tx>
          <c:spPr>
            <a:ln w="19050">
              <a:noFill/>
            </a:ln>
          </c:spPr>
          <c:marker>
            <c:symbol val="triangle"/>
            <c:size val="11"/>
            <c:spPr>
              <a:noFill/>
              <a:ln w="44450">
                <a:solidFill>
                  <a:srgbClr val="C00000"/>
                </a:solidFill>
              </a:ln>
            </c:spPr>
          </c:marker>
          <c:xVal>
            <c:numRef>
              <c:f>Лист1!$P$63:$R$63</c:f>
              <c:numCache>
                <c:formatCode>General</c:formatCode>
                <c:ptCount val="3"/>
                <c:pt idx="0">
                  <c:v>6</c:v>
                </c:pt>
                <c:pt idx="1">
                  <c:v>10</c:v>
                </c:pt>
                <c:pt idx="2">
                  <c:v>3</c:v>
                </c:pt>
              </c:numCache>
            </c:numRef>
          </c:xVal>
          <c:yVal>
            <c:numRef>
              <c:f>Лист1!$P$66:$R$66</c:f>
              <c:numCache>
                <c:formatCode>0.0E+00</c:formatCode>
                <c:ptCount val="3"/>
                <c:pt idx="0">
                  <c:v>1.9722063551179998</c:v>
                </c:pt>
                <c:pt idx="1">
                  <c:v>-1.0428787695000001</c:v>
                </c:pt>
                <c:pt idx="2">
                  <c:v>-3.9553358103000001E-11</c:v>
                </c:pt>
              </c:numCache>
            </c:numRef>
          </c:yVal>
          <c:smooth val="0"/>
          <c:extLst xmlns:c16r2="http://schemas.microsoft.com/office/drawing/2015/06/chart">
            <c:ext xmlns:c16="http://schemas.microsoft.com/office/drawing/2014/chart" uri="{C3380CC4-5D6E-409C-BE32-E72D297353CC}">
              <c16:uniqueId val="{00000000-0E30-4057-81F6-19316798C18B}"/>
            </c:ext>
          </c:extLst>
        </c:ser>
        <c:ser>
          <c:idx val="2"/>
          <c:order val="1"/>
          <c:tx>
            <c:v>twin aperture </c:v>
          </c:tx>
          <c:spPr>
            <a:ln w="19050">
              <a:noFill/>
            </a:ln>
          </c:spPr>
          <c:marker>
            <c:symbol val="circle"/>
            <c:size val="11"/>
            <c:spPr>
              <a:noFill/>
              <a:ln w="44450">
                <a:solidFill>
                  <a:srgbClr val="00B050"/>
                </a:solidFill>
              </a:ln>
            </c:spPr>
          </c:marker>
          <c:xVal>
            <c:numRef>
              <c:f>Лист1!$P$57:$R$57</c:f>
              <c:numCache>
                <c:formatCode>General</c:formatCode>
                <c:ptCount val="3"/>
                <c:pt idx="0">
                  <c:v>6</c:v>
                </c:pt>
                <c:pt idx="1">
                  <c:v>10</c:v>
                </c:pt>
                <c:pt idx="2">
                  <c:v>3</c:v>
                </c:pt>
              </c:numCache>
            </c:numRef>
          </c:xVal>
          <c:yVal>
            <c:numRef>
              <c:f>Лист1!$P$60:$R$60</c:f>
              <c:numCache>
                <c:formatCode>0.0E+00</c:formatCode>
                <c:ptCount val="3"/>
                <c:pt idx="0">
                  <c:v>1.9551954186</c:v>
                </c:pt>
                <c:pt idx="1">
                  <c:v>-1.04762214368</c:v>
                </c:pt>
                <c:pt idx="2">
                  <c:v>-0.195651191403</c:v>
                </c:pt>
              </c:numCache>
            </c:numRef>
          </c:yVal>
          <c:smooth val="0"/>
          <c:extLst xmlns:c16r2="http://schemas.microsoft.com/office/drawing/2015/06/chart">
            <c:ext xmlns:c16="http://schemas.microsoft.com/office/drawing/2014/chart" uri="{C3380CC4-5D6E-409C-BE32-E72D297353CC}">
              <c16:uniqueId val="{00000001-0E30-4057-81F6-19316798C18B}"/>
            </c:ext>
          </c:extLst>
        </c:ser>
        <c:dLbls>
          <c:showLegendKey val="0"/>
          <c:showVal val="0"/>
          <c:showCatName val="0"/>
          <c:showSerName val="0"/>
          <c:showPercent val="0"/>
          <c:showBubbleSize val="0"/>
        </c:dLbls>
        <c:axId val="830162000"/>
        <c:axId val="830172880"/>
      </c:scatterChart>
      <c:valAx>
        <c:axId val="830162000"/>
        <c:scaling>
          <c:orientation val="minMax"/>
          <c:min val="1"/>
        </c:scaling>
        <c:delete val="0"/>
        <c:axPos val="b"/>
        <c:majorGridlines/>
        <c:title>
          <c:tx>
            <c:rich>
              <a:bodyPr rot="0" vert="horz"/>
              <a:lstStyle/>
              <a:p>
                <a:pPr>
                  <a:defRPr/>
                </a:pPr>
                <a:r>
                  <a:rPr lang="en-US"/>
                  <a:t>Number of integral harmonic</a:t>
                </a: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72880"/>
        <c:crosses val="autoZero"/>
        <c:crossBetween val="midCat"/>
        <c:majorUnit val="1"/>
      </c:valAx>
      <c:valAx>
        <c:axId val="830172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lgn="ctr" rtl="0">
                  <a:defRPr/>
                </a:pPr>
                <a:r>
                  <a:rPr lang="en-US" sz="1800" b="1" i="0" baseline="0" dirty="0" smtClean="0">
                    <a:effectLst/>
                  </a:rPr>
                  <a:t>Relative multipole coefficient,                              units × 10 ^ (-4)</a:t>
                </a:r>
                <a:endParaRPr lang="ru-RU" dirty="0" smtClean="0">
                  <a:effectLst/>
                </a:endParaRPr>
              </a:p>
            </c:rich>
          </c:tx>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62000"/>
        <c:crosses val="autoZero"/>
        <c:crossBetween val="midCat"/>
      </c:valAx>
      <c:spPr>
        <a:solidFill>
          <a:schemeClr val="bg1"/>
        </a:solidFill>
      </c:spPr>
    </c:plotArea>
    <c:legend>
      <c:legendPos val="b"/>
      <c:layout>
        <c:manualLayout>
          <c:xMode val="edge"/>
          <c:yMode val="edge"/>
          <c:x val="2.9330122350295577E-2"/>
          <c:y val="0.81346239590556635"/>
          <c:w val="0.96102681239269261"/>
          <c:h val="0.18412889079194503"/>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8557702819891"/>
          <c:y val="6.6971112775135261E-2"/>
          <c:w val="0.75424051930434988"/>
          <c:h val="0.70999943708244395"/>
        </c:manualLayout>
      </c:layout>
      <c:scatterChart>
        <c:scatterStyle val="lineMarker"/>
        <c:varyColors val="0"/>
        <c:ser>
          <c:idx val="1"/>
          <c:order val="0"/>
          <c:tx>
            <c:v>quadr+compens+screening+inner</c:v>
          </c:tx>
          <c:spPr>
            <a:ln w="19050">
              <a:noFill/>
            </a:ln>
          </c:spPr>
          <c:marker>
            <c:symbol val="circle"/>
            <c:size val="11"/>
            <c:spPr>
              <a:noFill/>
              <a:ln w="47625">
                <a:solidFill>
                  <a:srgbClr val="FF0000"/>
                </a:solidFill>
              </a:ln>
            </c:spPr>
          </c:marker>
          <c:xVal>
            <c:numRef>
              <c:f>Лист1!$T$2:$T$17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Лист1!$U$2:$U$17</c:f>
              <c:numCache>
                <c:formatCode>General</c:formatCode>
                <c:ptCount val="16"/>
                <c:pt idx="3" formatCode="0.00E+00">
                  <c:v>27.025548735379999</c:v>
                </c:pt>
                <c:pt idx="4" formatCode="0.00E+00">
                  <c:v>-0.64577464540199991</c:v>
                </c:pt>
                <c:pt idx="6" formatCode="0.00E+00">
                  <c:v>1.0027913768830001</c:v>
                </c:pt>
                <c:pt idx="10">
                  <c:v>0.17161143623559999</c:v>
                </c:pt>
              </c:numCache>
            </c:numRef>
          </c:yVal>
          <c:smooth val="0"/>
        </c:ser>
        <c:ser>
          <c:idx val="0"/>
          <c:order val="1"/>
          <c:tx>
            <c:v>quadr+compens+screening</c:v>
          </c:tx>
          <c:spPr>
            <a:ln w="19050">
              <a:noFill/>
            </a:ln>
          </c:spPr>
          <c:marker>
            <c:symbol val="diamond"/>
            <c:size val="11"/>
            <c:spPr>
              <a:noFill/>
              <a:ln w="47625"/>
            </c:spPr>
          </c:marker>
          <c:xVal>
            <c:numRef>
              <c:f>Лист1!$T$2:$T$17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Лист1!$V$2:$V$17</c:f>
              <c:numCache>
                <c:formatCode>General</c:formatCode>
                <c:ptCount val="16"/>
                <c:pt idx="3" formatCode="0.00E+00">
                  <c:v>-4.4547636989199999</c:v>
                </c:pt>
                <c:pt idx="4" formatCode="0.00E+00">
                  <c:v>-2.6102441868899997</c:v>
                </c:pt>
                <c:pt idx="6" formatCode="0.00E+00">
                  <c:v>0.44737802257780002</c:v>
                </c:pt>
                <c:pt idx="10">
                  <c:v>0.11717807779639999</c:v>
                </c:pt>
              </c:numCache>
            </c:numRef>
          </c:yVal>
          <c:smooth val="0"/>
        </c:ser>
        <c:ser>
          <c:idx val="2"/>
          <c:order val="2"/>
          <c:tx>
            <c:v>quadr+compens</c:v>
          </c:tx>
          <c:spPr>
            <a:ln w="19050">
              <a:noFill/>
            </a:ln>
          </c:spPr>
          <c:marker>
            <c:symbol val="square"/>
            <c:size val="11"/>
            <c:spPr>
              <a:noFill/>
              <a:ln w="47625">
                <a:solidFill>
                  <a:srgbClr val="FFC000"/>
                </a:solidFill>
              </a:ln>
            </c:spPr>
          </c:marker>
          <c:xVal>
            <c:numRef>
              <c:f>Лист1!$T$2:$T$17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Лист1!$W$2:$W$17</c:f>
              <c:numCache>
                <c:formatCode>General</c:formatCode>
                <c:ptCount val="16"/>
                <c:pt idx="3" formatCode="0.00E+00">
                  <c:v>32.452016242639999</c:v>
                </c:pt>
                <c:pt idx="4" formatCode="0.00E+00">
                  <c:v>-2.1634980320500001</c:v>
                </c:pt>
                <c:pt idx="6" formatCode="0.00E+00">
                  <c:v>1.3334722808549999</c:v>
                </c:pt>
                <c:pt idx="10">
                  <c:v>8.7092448648459997E-2</c:v>
                </c:pt>
              </c:numCache>
            </c:numRef>
          </c:yVal>
          <c:smooth val="0"/>
        </c:ser>
        <c:ser>
          <c:idx val="3"/>
          <c:order val="3"/>
          <c:tx>
            <c:v>quadr</c:v>
          </c:tx>
          <c:spPr>
            <a:ln w="19050">
              <a:noFill/>
            </a:ln>
          </c:spPr>
          <c:marker>
            <c:symbol val="triangle"/>
            <c:size val="11"/>
            <c:spPr>
              <a:noFill/>
              <a:ln w="47625">
                <a:solidFill>
                  <a:srgbClr val="92D050"/>
                </a:solidFill>
              </a:ln>
            </c:spPr>
          </c:marker>
          <c:xVal>
            <c:numRef>
              <c:f>Лист1!$T$2:$T$17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Лист1!$X$2:$X$17</c:f>
              <c:numCache>
                <c:formatCode>General</c:formatCode>
                <c:ptCount val="16"/>
                <c:pt idx="3" formatCode="0.00E+00">
                  <c:v>-0.195651191403</c:v>
                </c:pt>
                <c:pt idx="4" formatCode="0.00E+00">
                  <c:v>-3.0879929553492378</c:v>
                </c:pt>
                <c:pt idx="6" formatCode="0.00E+00">
                  <c:v>1.9551954186</c:v>
                </c:pt>
                <c:pt idx="10" formatCode="0.0E+00">
                  <c:v>-1.04762214368</c:v>
                </c:pt>
              </c:numCache>
            </c:numRef>
          </c:yVal>
          <c:smooth val="0"/>
        </c:ser>
        <c:dLbls>
          <c:showLegendKey val="0"/>
          <c:showVal val="0"/>
          <c:showCatName val="0"/>
          <c:showSerName val="0"/>
          <c:showPercent val="0"/>
          <c:showBubbleSize val="0"/>
        </c:dLbls>
        <c:axId val="830170704"/>
        <c:axId val="830166896"/>
      </c:scatterChart>
      <c:valAx>
        <c:axId val="830170704"/>
        <c:scaling>
          <c:orientation val="minMax"/>
          <c:min val="1"/>
        </c:scaling>
        <c:delete val="0"/>
        <c:axPos val="b"/>
        <c:majorGridlines/>
        <c:title>
          <c:tx>
            <c:rich>
              <a:bodyPr rot="0" vert="horz"/>
              <a:lstStyle/>
              <a:p>
                <a:pPr>
                  <a:defRPr/>
                </a:pPr>
                <a:r>
                  <a:rPr lang="en-US"/>
                  <a:t>Number of integral harmonic</a:t>
                </a:r>
                <a:endParaRPr lang="ru-RU"/>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66896"/>
        <c:crosses val="autoZero"/>
        <c:crossBetween val="midCat"/>
        <c:majorUnit val="1"/>
      </c:valAx>
      <c:valAx>
        <c:axId val="830166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lgn="ctr" rtl="0">
                  <a:defRPr/>
                </a:pPr>
                <a:r>
                  <a:rPr lang="en-US" sz="1800" b="1" i="0" baseline="0" dirty="0" smtClean="0">
                    <a:effectLst/>
                  </a:rPr>
                  <a:t>Relative multipole coefficient,                              units × 10 ^ (-4)</a:t>
                </a:r>
                <a:endParaRPr lang="ru-RU" dirty="0" smtClean="0">
                  <a:effectLst/>
                </a:endParaRPr>
              </a:p>
              <a:p>
                <a:pPr algn="ctr" rtl="0">
                  <a:defRPr/>
                </a:pPr>
                <a:endParaRPr lang="ru-RU" dirty="0"/>
              </a:p>
            </c:rich>
          </c:tx>
          <c:layout>
            <c:manualLayout>
              <c:xMode val="edge"/>
              <c:yMode val="edge"/>
              <c:x val="0"/>
              <c:y val="0.10492826713328694"/>
            </c:manualLayout>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70704"/>
        <c:crosses val="autoZero"/>
        <c:crossBetween val="midCat"/>
      </c:valAx>
      <c:spPr>
        <a:solidFill>
          <a:schemeClr val="bg1"/>
        </a:solidFill>
      </c:spPr>
    </c:plotArea>
    <c:legend>
      <c:legendPos val="b"/>
      <c:layout>
        <c:manualLayout>
          <c:xMode val="edge"/>
          <c:yMode val="edge"/>
          <c:x val="0"/>
          <c:y val="0.84771884724047597"/>
          <c:w val="0.97455427103902026"/>
          <c:h val="0.13347933363930495"/>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79539934718374"/>
          <c:y val="8.6922529323631925E-2"/>
          <c:w val="0.73651500161877148"/>
          <c:h val="0.67815772264852203"/>
        </c:manualLayout>
      </c:layout>
      <c:scatterChart>
        <c:scatterStyle val="smoothMarker"/>
        <c:varyColors val="0"/>
        <c:ser>
          <c:idx val="0"/>
          <c:order val="0"/>
          <c:tx>
            <c:strRef>
              <c:f>Лист1!$H$1</c:f>
              <c:strCache>
                <c:ptCount val="1"/>
                <c:pt idx="0">
                  <c:v>A3</c:v>
                </c:pt>
              </c:strCache>
            </c:strRef>
          </c:tx>
          <c:spPr>
            <a:ln w="38100">
              <a:solidFill>
                <a:srgbClr val="00B0F0"/>
              </a:solidFill>
            </a:ln>
          </c:spPr>
          <c:marker>
            <c:symbol val="diamond"/>
            <c:size val="8"/>
            <c:spPr>
              <a:solidFill>
                <a:srgbClr val="00B0F0"/>
              </a:solidFill>
              <a:ln w="38100">
                <a:solidFill>
                  <a:srgbClr val="00B0F0"/>
                </a:solidFill>
              </a:ln>
            </c:spPr>
          </c:marker>
          <c:xVal>
            <c:numRef>
              <c:f>Лист1!$O$26:$O$31</c:f>
              <c:numCache>
                <c:formatCode>General</c:formatCode>
                <c:ptCount val="6"/>
                <c:pt idx="0">
                  <c:v>0</c:v>
                </c:pt>
                <c:pt idx="1">
                  <c:v>0.5</c:v>
                </c:pt>
                <c:pt idx="2">
                  <c:v>1</c:v>
                </c:pt>
                <c:pt idx="3">
                  <c:v>1.5</c:v>
                </c:pt>
                <c:pt idx="4">
                  <c:v>2</c:v>
                </c:pt>
                <c:pt idx="5">
                  <c:v>2.5</c:v>
                </c:pt>
              </c:numCache>
            </c:numRef>
          </c:xVal>
          <c:yVal>
            <c:numRef>
              <c:f>Лист1!$R$26:$R$31</c:f>
              <c:numCache>
                <c:formatCode>0.00</c:formatCode>
                <c:ptCount val="6"/>
                <c:pt idx="0">
                  <c:v>-0.15095495133799999</c:v>
                </c:pt>
                <c:pt idx="1">
                  <c:v>-12.1978861404</c:v>
                </c:pt>
                <c:pt idx="2">
                  <c:v>-24.772586984</c:v>
                </c:pt>
                <c:pt idx="3">
                  <c:v>-37.862581816799995</c:v>
                </c:pt>
                <c:pt idx="4">
                  <c:v>-51.455419314100006</c:v>
                </c:pt>
                <c:pt idx="5">
                  <c:v>-65.445291733299996</c:v>
                </c:pt>
              </c:numCache>
            </c:numRef>
          </c:yVal>
          <c:smooth val="1"/>
          <c:extLst xmlns:c16r2="http://schemas.microsoft.com/office/drawing/2015/06/chart">
            <c:ext xmlns:c16="http://schemas.microsoft.com/office/drawing/2014/chart" uri="{C3380CC4-5D6E-409C-BE32-E72D297353CC}">
              <c16:uniqueId val="{00000000-2102-47EE-8B55-1053D45D6ECF}"/>
            </c:ext>
          </c:extLst>
        </c:ser>
        <c:ser>
          <c:idx val="4"/>
          <c:order val="1"/>
          <c:tx>
            <c:strRef>
              <c:f>Лист1!$Q$1</c:f>
              <c:strCache>
                <c:ptCount val="1"/>
                <c:pt idx="0">
                  <c:v>A5</c:v>
                </c:pt>
              </c:strCache>
            </c:strRef>
          </c:tx>
          <c:spPr>
            <a:ln w="38100">
              <a:solidFill>
                <a:srgbClr val="92D050"/>
              </a:solidFill>
            </a:ln>
          </c:spPr>
          <c:marker>
            <c:symbol val="circle"/>
            <c:size val="8"/>
            <c:spPr>
              <a:solidFill>
                <a:srgbClr val="92D050"/>
              </a:solidFill>
              <a:ln w="38100">
                <a:solidFill>
                  <a:srgbClr val="92D050"/>
                </a:solidFill>
              </a:ln>
            </c:spPr>
          </c:marker>
          <c:xVal>
            <c:numRef>
              <c:f>Лист1!$O$26:$O$31</c:f>
              <c:numCache>
                <c:formatCode>General</c:formatCode>
                <c:ptCount val="6"/>
                <c:pt idx="0">
                  <c:v>0</c:v>
                </c:pt>
                <c:pt idx="1">
                  <c:v>0.5</c:v>
                </c:pt>
                <c:pt idx="2">
                  <c:v>1</c:v>
                </c:pt>
                <c:pt idx="3">
                  <c:v>1.5</c:v>
                </c:pt>
                <c:pt idx="4">
                  <c:v>2</c:v>
                </c:pt>
                <c:pt idx="5">
                  <c:v>2.5</c:v>
                </c:pt>
              </c:numCache>
            </c:numRef>
          </c:xVal>
          <c:yVal>
            <c:numRef>
              <c:f>Лист1!$Y$26:$Y$31</c:f>
              <c:numCache>
                <c:formatCode>0.00</c:formatCode>
                <c:ptCount val="6"/>
                <c:pt idx="0">
                  <c:v>1.101310146037E-2</c:v>
                </c:pt>
                <c:pt idx="1">
                  <c:v>4.7810664810340002</c:v>
                </c:pt>
                <c:pt idx="2">
                  <c:v>9.7383188728039993</c:v>
                </c:pt>
                <c:pt idx="3">
                  <c:v>14.870802361110002</c:v>
                </c:pt>
                <c:pt idx="4">
                  <c:v>20.165810063030001</c:v>
                </c:pt>
                <c:pt idx="5">
                  <c:v>25.559620938679998</c:v>
                </c:pt>
              </c:numCache>
            </c:numRef>
          </c:yVal>
          <c:smooth val="1"/>
          <c:extLst xmlns:c16r2="http://schemas.microsoft.com/office/drawing/2015/06/chart">
            <c:ext xmlns:c16="http://schemas.microsoft.com/office/drawing/2014/chart" uri="{C3380CC4-5D6E-409C-BE32-E72D297353CC}">
              <c16:uniqueId val="{00000001-2102-47EE-8B55-1053D45D6ECF}"/>
            </c:ext>
          </c:extLst>
        </c:ser>
        <c:ser>
          <c:idx val="3"/>
          <c:order val="2"/>
          <c:tx>
            <c:strRef>
              <c:f>Лист1!$N$1</c:f>
              <c:strCache>
                <c:ptCount val="1"/>
                <c:pt idx="0">
                  <c:v>B4</c:v>
                </c:pt>
              </c:strCache>
            </c:strRef>
          </c:tx>
          <c:spPr>
            <a:ln w="38100">
              <a:solidFill>
                <a:srgbClr val="A122AE"/>
              </a:solidFill>
            </a:ln>
          </c:spPr>
          <c:marker>
            <c:symbol val="square"/>
            <c:size val="8"/>
            <c:spPr>
              <a:solidFill>
                <a:srgbClr val="A122AE"/>
              </a:solidFill>
              <a:ln w="38100">
                <a:solidFill>
                  <a:srgbClr val="A122AE"/>
                </a:solidFill>
              </a:ln>
            </c:spPr>
          </c:marker>
          <c:xVal>
            <c:numRef>
              <c:f>Лист1!$O$26:$O$31</c:f>
              <c:numCache>
                <c:formatCode>General</c:formatCode>
                <c:ptCount val="6"/>
                <c:pt idx="0">
                  <c:v>0</c:v>
                </c:pt>
                <c:pt idx="1">
                  <c:v>0.5</c:v>
                </c:pt>
                <c:pt idx="2">
                  <c:v>1</c:v>
                </c:pt>
                <c:pt idx="3">
                  <c:v>1.5</c:v>
                </c:pt>
                <c:pt idx="4">
                  <c:v>2</c:v>
                </c:pt>
                <c:pt idx="5">
                  <c:v>2.5</c:v>
                </c:pt>
              </c:numCache>
            </c:numRef>
          </c:xVal>
          <c:yVal>
            <c:numRef>
              <c:f>Лист1!$W$26:$W$31</c:f>
              <c:numCache>
                <c:formatCode>0.00</c:formatCode>
                <c:ptCount val="6"/>
                <c:pt idx="0">
                  <c:v>-1.9417532525699999E-2</c:v>
                </c:pt>
                <c:pt idx="1">
                  <c:v>8.0999406953970006</c:v>
                </c:pt>
                <c:pt idx="2">
                  <c:v>16.556829972719999</c:v>
                </c:pt>
                <c:pt idx="3">
                  <c:v>25.337808494400001</c:v>
                </c:pt>
                <c:pt idx="4">
                  <c:v>34.428789561769996</c:v>
                </c:pt>
                <c:pt idx="5">
                  <c:v>43.709247785430001</c:v>
                </c:pt>
              </c:numCache>
            </c:numRef>
          </c:yVal>
          <c:smooth val="1"/>
          <c:extLst xmlns:c16r2="http://schemas.microsoft.com/office/drawing/2015/06/chart">
            <c:ext xmlns:c16="http://schemas.microsoft.com/office/drawing/2014/chart" uri="{C3380CC4-5D6E-409C-BE32-E72D297353CC}">
              <c16:uniqueId val="{00000002-2102-47EE-8B55-1053D45D6ECF}"/>
            </c:ext>
          </c:extLst>
        </c:ser>
        <c:ser>
          <c:idx val="1"/>
          <c:order val="3"/>
          <c:tx>
            <c:strRef>
              <c:f>Лист1!$I$1</c:f>
              <c:strCache>
                <c:ptCount val="1"/>
                <c:pt idx="0">
                  <c:v>B6</c:v>
                </c:pt>
              </c:strCache>
            </c:strRef>
          </c:tx>
          <c:spPr>
            <a:ln w="38100">
              <a:solidFill>
                <a:schemeClr val="accent1"/>
              </a:solidFill>
            </a:ln>
          </c:spPr>
          <c:marker>
            <c:symbol val="triangle"/>
            <c:size val="8"/>
            <c:spPr>
              <a:solidFill>
                <a:schemeClr val="accent1"/>
              </a:solidFill>
              <a:ln w="38100">
                <a:solidFill>
                  <a:schemeClr val="accent1"/>
                </a:solidFill>
              </a:ln>
            </c:spPr>
          </c:marker>
          <c:xVal>
            <c:numRef>
              <c:f>Лист1!$O$26:$O$31</c:f>
              <c:numCache>
                <c:formatCode>General</c:formatCode>
                <c:ptCount val="6"/>
                <c:pt idx="0">
                  <c:v>0</c:v>
                </c:pt>
                <c:pt idx="1">
                  <c:v>0.5</c:v>
                </c:pt>
                <c:pt idx="2">
                  <c:v>1</c:v>
                </c:pt>
                <c:pt idx="3">
                  <c:v>1.5</c:v>
                </c:pt>
                <c:pt idx="4">
                  <c:v>2</c:v>
                </c:pt>
                <c:pt idx="5">
                  <c:v>2.5</c:v>
                </c:pt>
              </c:numCache>
            </c:numRef>
          </c:xVal>
          <c:yVal>
            <c:numRef>
              <c:f>Лист1!$P$26:$P$31</c:f>
              <c:numCache>
                <c:formatCode>0.00</c:formatCode>
                <c:ptCount val="6"/>
                <c:pt idx="0">
                  <c:v>1.9343454102859998</c:v>
                </c:pt>
                <c:pt idx="1">
                  <c:v>-0.65365510653999992</c:v>
                </c:pt>
                <c:pt idx="2">
                  <c:v>-3.3374769340700001</c:v>
                </c:pt>
                <c:pt idx="3">
                  <c:v>-6.1078104580299994</c:v>
                </c:pt>
                <c:pt idx="4">
                  <c:v>-8.9547802039600004</c:v>
                </c:pt>
                <c:pt idx="5">
                  <c:v>-11.8192759303</c:v>
                </c:pt>
              </c:numCache>
            </c:numRef>
          </c:yVal>
          <c:smooth val="1"/>
          <c:extLst xmlns:c16r2="http://schemas.microsoft.com/office/drawing/2015/06/chart">
            <c:ext xmlns:c16="http://schemas.microsoft.com/office/drawing/2014/chart" uri="{C3380CC4-5D6E-409C-BE32-E72D297353CC}">
              <c16:uniqueId val="{00000003-2102-47EE-8B55-1053D45D6ECF}"/>
            </c:ext>
          </c:extLst>
        </c:ser>
        <c:dLbls>
          <c:showLegendKey val="0"/>
          <c:showVal val="0"/>
          <c:showCatName val="0"/>
          <c:showSerName val="0"/>
          <c:showPercent val="0"/>
          <c:showBubbleSize val="0"/>
        </c:dLbls>
        <c:axId val="830167984"/>
        <c:axId val="830159824"/>
      </c:scatterChart>
      <c:valAx>
        <c:axId val="830167984"/>
        <c:scaling>
          <c:orientation val="minMax"/>
          <c:max val="2.6"/>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smtClean="0"/>
                  <a:t>h</a:t>
                </a:r>
                <a:r>
                  <a:rPr lang="en-US" sz="1050" dirty="0" smtClean="0"/>
                  <a:t>one</a:t>
                </a:r>
                <a:r>
                  <a:rPr lang="en-US" dirty="0" smtClean="0"/>
                  <a:t>, </a:t>
                </a:r>
                <a:r>
                  <a:rPr lang="en-US" dirty="0"/>
                  <a:t>mm</a:t>
                </a:r>
                <a:endParaRPr lang="ru-RU" dirty="0"/>
              </a:p>
            </c:rich>
          </c:tx>
          <c:layout>
            <c:manualLayout>
              <c:xMode val="edge"/>
              <c:yMode val="edge"/>
              <c:x val="0.54274739724332099"/>
              <c:y val="0.76642578658521454"/>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59824"/>
        <c:crosses val="autoZero"/>
        <c:crossBetween val="midCat"/>
      </c:valAx>
      <c:valAx>
        <c:axId val="830159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1800" b="1" i="0" baseline="0" dirty="0" smtClean="0">
                    <a:effectLst/>
                  </a:rPr>
                  <a:t>Relative multipole coefficient,                              units × 10 ^ (-4)</a:t>
                </a:r>
                <a:endParaRPr lang="ru-RU" dirty="0">
                  <a:effectLst/>
                </a:endParaRPr>
              </a:p>
            </c:rich>
          </c:tx>
          <c:layout>
            <c:manualLayout>
              <c:xMode val="edge"/>
              <c:yMode val="edge"/>
              <c:x val="3.2554758405877168E-2"/>
              <c:y val="5.1383611876795222E-2"/>
            </c:manualLayout>
          </c:layout>
          <c:overlay val="0"/>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ru-RU"/>
          </a:p>
        </c:txPr>
        <c:crossAx val="830167984"/>
        <c:crosses val="autoZero"/>
        <c:crossBetween val="midCat"/>
      </c:valAx>
      <c:spPr>
        <a:solidFill>
          <a:schemeClr val="bg1"/>
        </a:solidFill>
      </c:spPr>
    </c:plotArea>
    <c:legend>
      <c:legendPos val="b"/>
      <c:layout>
        <c:manualLayout>
          <c:xMode val="edge"/>
          <c:yMode val="edge"/>
          <c:x val="0.22013270442592886"/>
          <c:y val="0.85194359598367642"/>
          <c:w val="0.76619388308979552"/>
          <c:h val="6.4658297946311061E-2"/>
        </c:manualLayout>
      </c:layout>
      <c:overlay val="0"/>
    </c:legend>
    <c:plotVisOnly val="1"/>
    <c:dispBlanksAs val="gap"/>
    <c:showDLblsOverMax val="0"/>
  </c:chart>
  <c:txPr>
    <a:bodyPr/>
    <a:lstStyle/>
    <a:p>
      <a:pPr>
        <a:defRPr sz="16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9A17D-BC11-45B3-B9F0-512E955D6C70}" type="datetimeFigureOut">
              <a:rPr lang="ru-RU" smtClean="0"/>
              <a:t>19.11.2019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728AA-153C-46AE-AB03-FF86F06A9822}" type="slidenum">
              <a:rPr lang="ru-RU" smtClean="0"/>
              <a:t>‹#›</a:t>
            </a:fld>
            <a:endParaRPr lang="ru-RU"/>
          </a:p>
        </p:txBody>
      </p:sp>
    </p:spTree>
    <p:extLst>
      <p:ext uri="{BB962C8B-B14F-4D97-AF65-F5344CB8AC3E}">
        <p14:creationId xmlns:p14="http://schemas.microsoft.com/office/powerpoint/2010/main" val="218718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62FAB65-94FC-4A98-BE6B-A604BC7F08A1}"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51205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9F93D3-D6EB-40B5-860F-43CCB285E747}"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55720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9176577-73E1-4747-8952-D308E7D07497}"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852730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797466-7033-4DCE-B90E-4E83FAE7D0E3}"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841551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7C4DD1-22D0-4D8F-B80A-6C81AA3CF9EF}"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206311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A722F5E-B990-44E7-80A8-C3ECD65C8FB9}"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534764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370EF7D-0EF6-44C6-8502-6760354AE0FB}"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490777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5BC381F-6509-4D08-8347-D5F88351929E}" type="datetime1">
              <a:rPr lang="ru-RU" smtClean="0"/>
              <a:t>19.11.2019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63EB06-3C5F-4968-9E81-2278D560047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668985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F41CD4-34F3-4AF1-826B-1CC69CCF5425}" type="datetime1">
              <a:rPr lang="ru-RU" smtClean="0"/>
              <a:t>19.11.2019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63EB06-3C5F-4968-9E81-2278D560047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33111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7B634-8D1C-4645-9B9A-F813C900F94D}" type="datetime1">
              <a:rPr lang="ru-RU" smtClean="0"/>
              <a:t>19.11.2019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07288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590596-2E77-4A2E-85A8-B18FA67B3DA2}"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04691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6D46DE4-95C3-4406-BA62-91CDDFF08A84}"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554362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3BF43A-E171-4141-AB82-7ABD1E331DFA}"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38840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E1A4D5-2474-45E5-BBB1-1907AB882B82}"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625674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BA1D9E-CD93-474E-BA46-F0A66D4F47B3}"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507168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7D6BC72-534D-41C0-882E-BB2481BF38AA}"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465731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70CAC3-53C2-4253-B11B-477251A47B11}"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01855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5595F7-27AA-4CB3-B0CE-DD35E9990E32}"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832264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1F192A0-D275-4AC1-AC3D-1CE56B95F70F}"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202161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E1C0A42E-A7BC-4F3F-87E4-0A010B60919C}" type="datetime1">
              <a:rPr lang="ru-RU" smtClean="0"/>
              <a:t>19.11.2019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63EB06-3C5F-4968-9E81-2278D560047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851936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8308A9-61A0-49FE-8629-729B9649648C}" type="datetime1">
              <a:rPr lang="ru-RU" smtClean="0"/>
              <a:t>19.11.2019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63EB06-3C5F-4968-9E81-2278D560047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723829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00DD6-AADE-449E-AE79-978B7FA3F581}" type="datetime1">
              <a:rPr lang="ru-RU" smtClean="0"/>
              <a:t>19.11.2019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7991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F36066-1277-47B8-8FA2-043DF352CA2B}"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519736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AB2B83-39E5-4546-AEBD-FF86CF09BCC1}"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424799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0B8C9F-975E-4880-B6C0-D67946E47A2F}"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252595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17F186-C350-472E-967A-D6E360B3C900}"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413540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5F4A3A2-6C6C-4469-826B-F5F1E4C2599E}"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444730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D901931-DB2B-4D09-8B51-6D456E812EDA}"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968054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89E65D-BA58-4D83-BB17-053FC94DB007}"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415348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C12176-E099-44F3-ADCB-DDF8DFAE936B}"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893423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332AE40-3EDA-4A88-8A6D-4F7BA6C0BEB7}"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518387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BCB3E27-3F19-4C17-9875-C11A0C731149}" type="datetime1">
              <a:rPr lang="ru-RU" smtClean="0"/>
              <a:t>19.11.2019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63EB06-3C5F-4968-9E81-2278D560047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010301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B09A76-5A2C-4AF7-8FC4-D190EC3B9FE5}" type="datetime1">
              <a:rPr lang="ru-RU" smtClean="0"/>
              <a:t>19.11.2019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63EB06-3C5F-4968-9E81-2278D560047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40037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365264-B166-4A6E-B01C-D0B5CC720B45}"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836703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4CC9F-F924-4FA3-AD51-67369DAEC6BC}" type="datetime1">
              <a:rPr lang="ru-RU" smtClean="0"/>
              <a:t>19.11.2019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535011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56FA75-55AB-4925-9BEC-A7D9B10C6CF6}"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253802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83D43C-D3E7-4101-9CAC-90F2AD4196EB}"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830097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CA85B6-A6BB-49EE-8C2E-B33A05A1A8F7}"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393274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D316AB8-EEFD-4E83-B7A4-A80B59E67D43}"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763529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AD1B3CF-EB28-4DDE-853A-D23B2F060DB2}"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897223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5C97F1-EFD1-4DAD-B6FB-8C75CFC5A4D6}"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338775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D5C7288-BD48-4899-A5DE-BB36B995609C}"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4262463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A9C5E59-9DD8-4FD0-8626-09EEEC2049FD}"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512831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0419108-3200-4D64-BE95-E0BA92520FD3}" type="datetime1">
              <a:rPr lang="ru-RU" smtClean="0"/>
              <a:t>19.11.2019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63EB06-3C5F-4968-9E81-2278D560047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401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661940E-85A1-4631-8AE5-9AFE3B1452E5}" type="datetime1">
              <a:rPr lang="ru-RU" smtClean="0"/>
              <a:t>19.11.2019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63EB06-3C5F-4968-9E81-2278D560047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5917191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909A5C-CAB6-41C6-97AF-F60CEEF4F693}" type="datetime1">
              <a:rPr lang="ru-RU" smtClean="0"/>
              <a:t>19.11.2019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63EB06-3C5F-4968-9E81-2278D560047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275290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E183A-3D66-409F-B37C-9714D6CEA365}" type="datetime1">
              <a:rPr lang="ru-RU" smtClean="0"/>
              <a:t>19.11.2019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336363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FC2668-5900-4095-926C-69573712A2F6}"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090003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FD75D8-C257-4E84-89E4-E959554AF0E1}"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843296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007645-1A56-4E4F-8848-3082A51A1598}"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115951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07BC8E0-54DF-4703-AD31-46A018635496}"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657929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AD1B3CF-EB28-4DDE-853A-D23B2F060DB2}"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5634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7A8F32-59AF-4974-970F-D4E12C512B6E}"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17027082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D5C7288-BD48-4899-A5DE-BB36B995609C}"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893816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7A8F32-59AF-4974-970F-D4E12C512B6E}"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670081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6AC36E-F610-4763-976F-CFC43F9B4F76}" type="datetime1">
              <a:rPr lang="ru-RU" smtClean="0"/>
              <a:t>19.11.2019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63EB06-3C5F-4968-9E81-2278D560047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535036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57A8F32-59AF-4974-970F-D4E12C512B6E}" type="datetime1">
              <a:rPr lang="ru-RU" smtClean="0"/>
              <a:t>19.11.2019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740960722"/>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E909A5C-CAB6-41C6-97AF-F60CEEF4F693}" type="datetime1">
              <a:rPr lang="ru-RU" smtClean="0"/>
              <a:t>19.11.2019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411847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2E183A-3D66-409F-B37C-9714D6CEA365}" type="datetime1">
              <a:rPr lang="ru-RU" smtClean="0"/>
              <a:t>19.11.2019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42755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7A8F32-59AF-4974-970F-D4E12C512B6E}"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21171914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FD75D8-C257-4E84-89E4-E959554AF0E1}" type="datetime1">
              <a:rPr lang="ru-RU" smtClean="0"/>
              <a:t>19.11.2019</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784201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7A8F32-59AF-4974-970F-D4E12C512B6E}"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66104744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7A8F32-59AF-4974-970F-D4E12C512B6E}"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597533241"/>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7A8F32-59AF-4974-970F-D4E12C512B6E}"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0615555"/>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7A8F32-59AF-4974-970F-D4E12C512B6E}"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2867820525"/>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57A8F32-59AF-4974-970F-D4E12C512B6E}" type="datetime1">
              <a:rPr lang="ru-RU" smtClean="0"/>
              <a:t>19.11.2019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76243884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D7911-8FF3-436E-B78B-0B3D8EAF4B45}" type="datetime1">
              <a:rPr lang="ru-RU" smtClean="0"/>
              <a:t>19.11.2019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318095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57A8F32-59AF-4974-970F-D4E12C512B6E}" type="datetime1">
              <a:rPr lang="ru-RU" smtClean="0"/>
              <a:t>19.11.2019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58631076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7A8F32-59AF-4974-970F-D4E12C512B6E}"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868261513"/>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7A8F32-59AF-4974-970F-D4E12C512B6E}" type="datetime1">
              <a:rPr lang="ru-RU" smtClean="0"/>
              <a:t>19.11.2019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35692786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6988C3-43C4-491F-BD33-32F9E2936532}"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18006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EB3496-7833-4E73-A005-4C8B9639424B}" type="datetime1">
              <a:rPr lang="ru-RU" smtClean="0"/>
              <a:t>19.11.2019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63EB06-3C5F-4968-9E81-2278D5600470}" type="slidenum">
              <a:rPr lang="ru-RU" smtClean="0"/>
              <a:t>‹#›</a:t>
            </a:fld>
            <a:endParaRPr lang="ru-RU"/>
          </a:p>
        </p:txBody>
      </p:sp>
    </p:spTree>
    <p:extLst>
      <p:ext uri="{BB962C8B-B14F-4D97-AF65-F5344CB8AC3E}">
        <p14:creationId xmlns:p14="http://schemas.microsoft.com/office/powerpoint/2010/main" val="66900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1.jp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57A8F32-59AF-4974-970F-D4E12C512B6E}" type="datetime1">
              <a:rPr lang="ru-RU" smtClean="0"/>
              <a:t>19.11.2019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C63EB06-3C5F-4968-9E81-2278D5600470}" type="slidenum">
              <a:rPr lang="ru-RU" smtClean="0"/>
              <a:t>‹#›</a:t>
            </a:fld>
            <a:endParaRPr lang="ru-RU"/>
          </a:p>
        </p:txBody>
      </p:sp>
    </p:spTree>
    <p:extLst>
      <p:ext uri="{BB962C8B-B14F-4D97-AF65-F5344CB8AC3E}">
        <p14:creationId xmlns:p14="http://schemas.microsoft.com/office/powerpoint/2010/main" val="29466096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063C7B5-D756-48D8-8BA3-0AC1EB99630F}" type="datetime1">
              <a:rPr lang="ru-RU" smtClean="0"/>
              <a:t>19.11.2019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C63EB06-3C5F-4968-9E81-2278D5600470}" type="slidenum">
              <a:rPr lang="ru-RU" smtClean="0"/>
              <a:t>‹#›</a:t>
            </a:fld>
            <a:endParaRPr lang="ru-RU"/>
          </a:p>
        </p:txBody>
      </p:sp>
    </p:spTree>
    <p:extLst>
      <p:ext uri="{BB962C8B-B14F-4D97-AF65-F5344CB8AC3E}">
        <p14:creationId xmlns:p14="http://schemas.microsoft.com/office/powerpoint/2010/main" val="45976059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C26C7A7-0BB8-4492-9144-B6BEF051B3A1}" type="datetime1">
              <a:rPr lang="ru-RU" smtClean="0"/>
              <a:t>19.11.2019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C63EB06-3C5F-4968-9E81-2278D5600470}" type="slidenum">
              <a:rPr lang="ru-RU" smtClean="0"/>
              <a:t>‹#›</a:t>
            </a:fld>
            <a:endParaRPr lang="ru-RU"/>
          </a:p>
        </p:txBody>
      </p:sp>
    </p:spTree>
    <p:extLst>
      <p:ext uri="{BB962C8B-B14F-4D97-AF65-F5344CB8AC3E}">
        <p14:creationId xmlns:p14="http://schemas.microsoft.com/office/powerpoint/2010/main" val="175376133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FA0C051-2ACE-468D-9AAB-DB3590E405E3}" type="datetime1">
              <a:rPr lang="ru-RU" smtClean="0"/>
              <a:t>19.11.2019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C63EB06-3C5F-4968-9E81-2278D5600470}" type="slidenum">
              <a:rPr lang="ru-RU" smtClean="0"/>
              <a:t>‹#›</a:t>
            </a:fld>
            <a:endParaRPr lang="ru-RU"/>
          </a:p>
        </p:txBody>
      </p:sp>
    </p:spTree>
    <p:extLst>
      <p:ext uri="{BB962C8B-B14F-4D97-AF65-F5344CB8AC3E}">
        <p14:creationId xmlns:p14="http://schemas.microsoft.com/office/powerpoint/2010/main" val="415129417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9577BDB-B617-4F51-82B1-D6EEAE85A417}" type="datetime1">
              <a:rPr lang="ru-RU" smtClean="0"/>
              <a:t>19.11.2019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C63EB06-3C5F-4968-9E81-2278D5600470}" type="slidenum">
              <a:rPr lang="ru-RU" smtClean="0"/>
              <a:t>‹#›</a:t>
            </a:fld>
            <a:endParaRPr lang="ru-RU"/>
          </a:p>
        </p:txBody>
      </p:sp>
    </p:spTree>
    <p:extLst>
      <p:ext uri="{BB962C8B-B14F-4D97-AF65-F5344CB8AC3E}">
        <p14:creationId xmlns:p14="http://schemas.microsoft.com/office/powerpoint/2010/main" val="320944749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57A8F32-59AF-4974-970F-D4E12C512B6E}" type="datetime1">
              <a:rPr lang="ru-RU" smtClean="0"/>
              <a:t>19.11.2019</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C63EB06-3C5F-4968-9E81-2278D5600470}" type="slidenum">
              <a:rPr lang="ru-RU" smtClean="0"/>
              <a:t>‹#›</a:t>
            </a:fld>
            <a:endParaRPr lang="ru-RU"/>
          </a:p>
        </p:txBody>
      </p:sp>
    </p:spTree>
    <p:extLst>
      <p:ext uri="{BB962C8B-B14F-4D97-AF65-F5344CB8AC3E}">
        <p14:creationId xmlns:p14="http://schemas.microsoft.com/office/powerpoint/2010/main" val="204681088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57.xml"/><Relationship Id="rId6" Type="http://schemas.openxmlformats.org/officeDocument/2006/relationships/image" Target="../media/image300.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JPG"/><Relationship Id="rId1" Type="http://schemas.openxmlformats.org/officeDocument/2006/relationships/slideLayout" Target="../slideLayouts/slideLayout57.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7.png"/><Relationship Id="rId1" Type="http://schemas.openxmlformats.org/officeDocument/2006/relationships/slideLayout" Target="../slideLayouts/slideLayout57.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570.png"/><Relationship Id="rId1" Type="http://schemas.openxmlformats.org/officeDocument/2006/relationships/slideLayout" Target="../slideLayouts/slideLayout57.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7.xml"/><Relationship Id="rId5" Type="http://schemas.openxmlformats.org/officeDocument/2006/relationships/chart" Target="../charts/chart15.xml"/><Relationship Id="rId4" Type="http://schemas.openxmlformats.org/officeDocument/2006/relationships/image" Target="../media/image410.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20.png"/><Relationship Id="rId1" Type="http://schemas.openxmlformats.org/officeDocument/2006/relationships/slideLayout" Target="../slideLayouts/slideLayout57.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50.png"/><Relationship Id="rId1" Type="http://schemas.openxmlformats.org/officeDocument/2006/relationships/slideLayout" Target="../slideLayouts/slideLayout57.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 Id="rId6" Type="http://schemas.openxmlformats.org/officeDocument/2006/relationships/chart" Target="../charts/chart18.xml"/><Relationship Id="rId5" Type="http://schemas.openxmlformats.org/officeDocument/2006/relationships/image" Target="../media/image44.JPG"/><Relationship Id="rId4" Type="http://schemas.openxmlformats.org/officeDocument/2006/relationships/image" Target="../media/image490.png"/></Relationships>
</file>

<file path=ppt/slides/_rels/slide33.xml.rels><?xml version="1.0" encoding="UTF-8" standalone="yes"?>
<Relationships xmlns="http://schemas.openxmlformats.org/package/2006/relationships"><Relationship Id="rId3" Type="http://schemas.openxmlformats.org/officeDocument/2006/relationships/image" Target="../media/image520.png"/><Relationship Id="rId1" Type="http://schemas.openxmlformats.org/officeDocument/2006/relationships/slideLayout" Target="../slideLayouts/slideLayout57.xml"/><Relationship Id="rId5" Type="http://schemas.openxmlformats.org/officeDocument/2006/relationships/chart" Target="../charts/chart19.xml"/><Relationship Id="rId4" Type="http://schemas.openxmlformats.org/officeDocument/2006/relationships/image" Target="../media/image45.JPG"/></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1.png"/><Relationship Id="rId1" Type="http://schemas.openxmlformats.org/officeDocument/2006/relationships/slideLayout" Target="../slideLayouts/slideLayout57.xml"/><Relationship Id="rId6" Type="http://schemas.openxmlformats.org/officeDocument/2006/relationships/image" Target="../media/image46.png"/><Relationship Id="rId5" Type="http://schemas.openxmlformats.org/officeDocument/2006/relationships/image" Target="../media/image50.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0.png"/><Relationship Id="rId3" Type="http://schemas.openxmlformats.org/officeDocument/2006/relationships/oleObject" Target="../embeddings/oleObject1.bin"/><Relationship Id="rId7" Type="http://schemas.openxmlformats.org/officeDocument/2006/relationships/image" Target="../media/image13.wmf"/><Relationship Id="rId12" Type="http://schemas.openxmlformats.org/officeDocument/2006/relationships/image" Target="../media/image15.png"/><Relationship Id="rId2" Type="http://schemas.openxmlformats.org/officeDocument/2006/relationships/slideLayout" Target="../slideLayouts/slideLayout57.xml"/><Relationship Id="rId1" Type="http://schemas.openxmlformats.org/officeDocument/2006/relationships/vmlDrawing" Target="../drawings/vmlDrawing1.vml"/><Relationship Id="rId6" Type="http://schemas.openxmlformats.org/officeDocument/2006/relationships/oleObject" Target="../embeddings/oleObject10.bin"/><Relationship Id="rId11" Type="http://schemas.openxmlformats.org/officeDocument/2006/relationships/image" Target="../media/image14.wmf"/><Relationship Id="rId15" Type="http://schemas.openxmlformats.org/officeDocument/2006/relationships/image" Target="../media/image14.png"/><Relationship Id="rId10" Type="http://schemas.openxmlformats.org/officeDocument/2006/relationships/oleObject" Target="../embeddings/oleObject20.bin"/><Relationship Id="rId4" Type="http://schemas.openxmlformats.org/officeDocument/2006/relationships/image" Target="../media/image13.wmf"/><Relationship Id="rId9" Type="http://schemas.openxmlformats.org/officeDocument/2006/relationships/image" Target="../media/image14.wmf"/><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890" y="157655"/>
            <a:ext cx="12333890" cy="1807777"/>
          </a:xfrm>
        </p:spPr>
        <p:txBody>
          <a:bodyPr>
            <a:noAutofit/>
          </a:bodyPr>
          <a:lstStyle/>
          <a:p>
            <a:r>
              <a:rPr lang="en-US" sz="4400" b="1" dirty="0"/>
              <a:t>Development and optimization of FF superconducting </a:t>
            </a:r>
            <a:r>
              <a:rPr lang="en-US" sz="4400" b="1" dirty="0" smtClean="0"/>
              <a:t>magnets</a:t>
            </a:r>
            <a:r>
              <a:rPr lang="ru-RU" sz="4400" b="1" dirty="0" smtClean="0"/>
              <a:t> </a:t>
            </a:r>
            <a:r>
              <a:rPr lang="en-US" sz="4400" b="1" dirty="0" smtClean="0"/>
              <a:t/>
            </a:r>
            <a:br>
              <a:rPr lang="en-US" sz="4400" b="1" dirty="0" smtClean="0"/>
            </a:br>
            <a:r>
              <a:rPr lang="en-US" sz="4400" b="1" dirty="0" smtClean="0"/>
              <a:t>(Super </a:t>
            </a:r>
            <a:r>
              <a:rPr lang="en-US" sz="4400" b="1" dirty="0" err="1" smtClean="0"/>
              <a:t>ct</a:t>
            </a:r>
            <a:r>
              <a:rPr lang="en-US" sz="4400" b="1" dirty="0" smtClean="0"/>
              <a:t>-factory)</a:t>
            </a:r>
            <a:endParaRPr lang="en-US" sz="4400" b="1" dirty="0"/>
          </a:p>
        </p:txBody>
      </p:sp>
      <p:sp>
        <p:nvSpPr>
          <p:cNvPr id="3" name="Подзаголовок 2"/>
          <p:cNvSpPr>
            <a:spLocks noGrp="1"/>
          </p:cNvSpPr>
          <p:nvPr>
            <p:ph type="subTitle" idx="1"/>
          </p:nvPr>
        </p:nvSpPr>
        <p:spPr>
          <a:xfrm>
            <a:off x="1453055" y="5202238"/>
            <a:ext cx="9144000" cy="1655762"/>
          </a:xfrm>
        </p:spPr>
        <p:txBody>
          <a:bodyPr>
            <a:normAutofit fontScale="85000" lnSpcReduction="20000"/>
          </a:bodyPr>
          <a:lstStyle/>
          <a:p>
            <a:r>
              <a:rPr lang="en-US" sz="3200" b="1" dirty="0" err="1" smtClean="0">
                <a:solidFill>
                  <a:schemeClr val="bg1"/>
                </a:solidFill>
                <a:effectLst>
                  <a:outerShdw blurRad="38100" dist="38100" dir="2700000" algn="tl">
                    <a:srgbClr val="000000">
                      <a:alpha val="43137"/>
                    </a:srgbClr>
                  </a:outerShdw>
                </a:effectLst>
              </a:rPr>
              <a:t>KseniIa</a:t>
            </a: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RIabchenko</a:t>
            </a:r>
            <a:r>
              <a:rPr lang="en-US" sz="3200" b="1" dirty="0" smtClean="0">
                <a:solidFill>
                  <a:schemeClr val="bg1"/>
                </a:solidFill>
                <a:effectLst>
                  <a:outerShdw blurRad="38100" dist="38100" dir="2700000" algn="tl">
                    <a:srgbClr val="000000">
                      <a:alpha val="43137"/>
                    </a:srgbClr>
                  </a:outerShdw>
                </a:effectLst>
              </a:rPr>
              <a:t> </a:t>
            </a:r>
          </a:p>
          <a:p>
            <a:r>
              <a:rPr lang="en-GB" b="1" dirty="0" err="1">
                <a:solidFill>
                  <a:schemeClr val="bg1"/>
                </a:solidFill>
                <a:effectLst>
                  <a:outerShdw blurRad="38100" dist="38100" dir="2700000" algn="tl">
                    <a:srgbClr val="000000">
                      <a:alpha val="43137"/>
                    </a:srgbClr>
                  </a:outerShdw>
                </a:effectLst>
              </a:rPr>
              <a:t>Budker</a:t>
            </a:r>
            <a:r>
              <a:rPr lang="en-GB" b="1" dirty="0">
                <a:solidFill>
                  <a:schemeClr val="bg1"/>
                </a:solidFill>
                <a:effectLst>
                  <a:outerShdw blurRad="38100" dist="38100" dir="2700000" algn="tl">
                    <a:srgbClr val="000000">
                      <a:alpha val="43137"/>
                    </a:srgbClr>
                  </a:outerShdw>
                </a:effectLst>
              </a:rPr>
              <a:t> Institute of Nuclear Physics Siberian Branch of Russian Academy of </a:t>
            </a:r>
            <a:r>
              <a:rPr lang="en-GB" b="1" dirty="0" smtClean="0">
                <a:solidFill>
                  <a:schemeClr val="bg1"/>
                </a:solidFill>
                <a:effectLst>
                  <a:outerShdw blurRad="38100" dist="38100" dir="2700000" algn="tl">
                    <a:srgbClr val="000000">
                      <a:alpha val="43137"/>
                    </a:srgbClr>
                  </a:outerShdw>
                </a:effectLst>
              </a:rPr>
              <a:t>Science</a:t>
            </a:r>
          </a:p>
          <a:p>
            <a:r>
              <a:rPr lang="en-GB" b="1" smtClean="0">
                <a:solidFill>
                  <a:schemeClr val="bg1"/>
                </a:solidFill>
                <a:effectLst>
                  <a:outerShdw blurRad="38100" dist="38100" dir="2700000" algn="tl">
                    <a:srgbClr val="000000">
                      <a:alpha val="43137"/>
                    </a:srgbClr>
                  </a:outerShdw>
                </a:effectLst>
              </a:rPr>
              <a:t>2019</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091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txBox="1">
            <a:spLocks/>
          </p:cNvSpPr>
          <p:nvPr/>
        </p:nvSpPr>
        <p:spPr>
          <a:xfrm>
            <a:off x="794483" y="0"/>
            <a:ext cx="10611024"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Pole geometry</a:t>
            </a:r>
            <a:endParaRPr lang="ru-RU" b="1" cap="all" dirty="0"/>
          </a:p>
        </p:txBody>
      </p:sp>
      <p:sp>
        <p:nvSpPr>
          <p:cNvPr id="2" name="Номер слайда 1"/>
          <p:cNvSpPr>
            <a:spLocks noGrp="1"/>
          </p:cNvSpPr>
          <p:nvPr>
            <p:ph type="sldNum" sz="quarter" idx="12"/>
          </p:nvPr>
        </p:nvSpPr>
        <p:spPr/>
        <p:txBody>
          <a:bodyPr/>
          <a:lstStyle/>
          <a:p>
            <a:fld id="{DC63EB06-3C5F-4968-9E81-2278D5600470}" type="slidenum">
              <a:rPr lang="ru-RU" smtClean="0"/>
              <a:t>10</a:t>
            </a:fld>
            <a:endParaRPr lang="ru-RU"/>
          </a:p>
        </p:txBody>
      </p:sp>
      <p:sp>
        <p:nvSpPr>
          <p:cNvPr id="21" name="Прямоугольник 20"/>
          <p:cNvSpPr/>
          <p:nvPr/>
        </p:nvSpPr>
        <p:spPr>
          <a:xfrm>
            <a:off x="254514" y="635546"/>
            <a:ext cx="11696693" cy="830997"/>
          </a:xfrm>
          <a:prstGeom prst="rect">
            <a:avLst/>
          </a:prstGeom>
        </p:spPr>
        <p:txBody>
          <a:bodyPr wrap="square">
            <a:spAutoFit/>
          </a:bodyPr>
          <a:lstStyle/>
          <a:p>
            <a:r>
              <a:rPr lang="en-US" sz="2400" dirty="0"/>
              <a:t>Based on the previously presented results, the following combination of pole geometry was chosen: the hyperbola radius was </a:t>
            </a:r>
            <a:r>
              <a:rPr lang="en-US" sz="2400" dirty="0">
                <a:solidFill>
                  <a:srgbClr val="C00000"/>
                </a:solidFill>
              </a:rPr>
              <a:t>26.6 mm </a:t>
            </a:r>
            <a:r>
              <a:rPr lang="en-US" sz="2400" dirty="0"/>
              <a:t>and the chamfer was </a:t>
            </a:r>
            <a:r>
              <a:rPr lang="en-US" sz="2400" dirty="0">
                <a:solidFill>
                  <a:srgbClr val="C00000"/>
                </a:solidFill>
              </a:rPr>
              <a:t>5 mm</a:t>
            </a:r>
            <a:r>
              <a:rPr lang="en-US" sz="2400" dirty="0"/>
              <a:t>.</a:t>
            </a:r>
            <a:endParaRPr lang="ru-RU" sz="2400" dirty="0"/>
          </a:p>
        </p:txBody>
      </p:sp>
      <p:pic>
        <p:nvPicPr>
          <p:cNvPr id="24" name="Рисунок 23"/>
          <p:cNvPicPr>
            <a:picLocks noChangeAspect="1"/>
          </p:cNvPicPr>
          <p:nvPr/>
        </p:nvPicPr>
        <p:blipFill rotWithShape="1">
          <a:blip r:embed="rId2">
            <a:extLst>
              <a:ext uri="{28A0092B-C50C-407E-A947-70E740481C1C}">
                <a14:useLocalDpi xmlns:a14="http://schemas.microsoft.com/office/drawing/2010/main" val="0"/>
              </a:ext>
            </a:extLst>
          </a:blip>
          <a:srcRect l="17693" t="19985" r="23264" b="12067"/>
          <a:stretch/>
        </p:blipFill>
        <p:spPr>
          <a:xfrm>
            <a:off x="312537" y="2520024"/>
            <a:ext cx="5856094" cy="3790949"/>
          </a:xfrm>
          <a:prstGeom prst="rect">
            <a:avLst/>
          </a:prstGeom>
        </p:spPr>
      </p:pic>
      <p:pic>
        <p:nvPicPr>
          <p:cNvPr id="25" name="Рисунок 24"/>
          <p:cNvPicPr>
            <a:picLocks noChangeAspect="1"/>
          </p:cNvPicPr>
          <p:nvPr/>
        </p:nvPicPr>
        <p:blipFill rotWithShape="1">
          <a:blip r:embed="rId3">
            <a:extLst>
              <a:ext uri="{28A0092B-C50C-407E-A947-70E740481C1C}">
                <a14:useLocalDpi xmlns:a14="http://schemas.microsoft.com/office/drawing/2010/main" val="0"/>
              </a:ext>
            </a:extLst>
          </a:blip>
          <a:srcRect l="19648" t="19985" r="24340" b="11720"/>
          <a:stretch/>
        </p:blipFill>
        <p:spPr>
          <a:xfrm>
            <a:off x="6255822" y="2404714"/>
            <a:ext cx="5695386" cy="3906259"/>
          </a:xfrm>
          <a:prstGeom prst="rect">
            <a:avLst/>
          </a:prstGeom>
        </p:spPr>
      </p:pic>
      <p:grpSp>
        <p:nvGrpSpPr>
          <p:cNvPr id="33" name="Группа 32"/>
          <p:cNvGrpSpPr/>
          <p:nvPr/>
        </p:nvGrpSpPr>
        <p:grpSpPr>
          <a:xfrm>
            <a:off x="3352878" y="1880290"/>
            <a:ext cx="5892289" cy="2682395"/>
            <a:chOff x="3240584" y="1687783"/>
            <a:chExt cx="5892289" cy="2682395"/>
          </a:xfrm>
        </p:grpSpPr>
        <mc:AlternateContent xmlns:mc="http://schemas.openxmlformats.org/markup-compatibility/2006" xmlns:a14="http://schemas.microsoft.com/office/drawing/2010/main">
          <mc:Choice Requires="a14">
            <p:sp>
              <p:nvSpPr>
                <p:cNvPr id="26" name="TextBox 25"/>
                <p:cNvSpPr txBox="1"/>
                <p:nvPr/>
              </p:nvSpPr>
              <p:spPr>
                <a:xfrm>
                  <a:off x="3424082" y="2355826"/>
                  <a:ext cx="5351826" cy="12311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effectLst>
                                  <a:outerShdw blurRad="38100" dist="38100" dir="2700000" algn="tl">
                                    <a:srgbClr val="000000">
                                      <a:alpha val="43137"/>
                                    </a:srgbClr>
                                  </a:outerShdw>
                                </a:effectLst>
                                <a:latin typeface="Cambria Math" panose="02040503050406030204" pitchFamily="18" charset="0"/>
                              </a:rPr>
                            </m:ctrlPr>
                          </m:sSubPr>
                          <m:e>
                            <m:r>
                              <a:rPr lang="en-US" sz="4000" b="0" i="1" smtClean="0">
                                <a:effectLst>
                                  <a:outerShdw blurRad="38100" dist="38100" dir="2700000" algn="tl">
                                    <a:srgbClr val="000000">
                                      <a:alpha val="43137"/>
                                    </a:srgbClr>
                                  </a:outerShdw>
                                </a:effectLst>
                                <a:latin typeface="Cambria Math" panose="02040503050406030204" pitchFamily="18" charset="0"/>
                              </a:rPr>
                              <m:t>𝐵</m:t>
                            </m:r>
                          </m:e>
                          <m:sub>
                            <m:r>
                              <a:rPr lang="en-US" sz="4000" b="0" i="1" smtClean="0">
                                <a:effectLst>
                                  <a:outerShdw blurRad="38100" dist="38100" dir="2700000" algn="tl">
                                    <a:srgbClr val="000000">
                                      <a:alpha val="43137"/>
                                    </a:srgbClr>
                                  </a:outerShdw>
                                </a:effectLst>
                                <a:latin typeface="Cambria Math" panose="02040503050406030204" pitchFamily="18" charset="0"/>
                              </a:rPr>
                              <m:t>6</m:t>
                            </m:r>
                          </m:sub>
                        </m:sSub>
                        <m:r>
                          <a:rPr lang="en-US" sz="4000" b="0" i="1" smtClean="0">
                            <a:effectLst>
                              <a:outerShdw blurRad="38100" dist="38100" dir="2700000" algn="tl">
                                <a:srgbClr val="000000">
                                  <a:alpha val="43137"/>
                                </a:srgbClr>
                              </a:outerShdw>
                            </a:effectLst>
                            <a:latin typeface="Cambria Math" panose="02040503050406030204" pitchFamily="18" charset="0"/>
                          </a:rPr>
                          <m:t>=</m:t>
                        </m:r>
                        <m:r>
                          <a:rPr lang="ru-RU" sz="4000" b="0" i="1" smtClean="0">
                            <a:effectLst>
                              <a:outerShdw blurRad="38100" dist="38100" dir="2700000" algn="tl">
                                <a:srgbClr val="000000">
                                  <a:alpha val="43137"/>
                                </a:srgbClr>
                              </a:outerShdw>
                            </a:effectLst>
                            <a:latin typeface="Cambria Math" panose="02040503050406030204" pitchFamily="18" charset="0"/>
                          </a:rPr>
                          <m:t>7.</m:t>
                        </m:r>
                        <m:r>
                          <a:rPr lang="en-US" sz="4000" b="0" i="1" smtClean="0">
                            <a:effectLst>
                              <a:outerShdw blurRad="38100" dist="38100" dir="2700000" algn="tl">
                                <a:srgbClr val="000000">
                                  <a:alpha val="43137"/>
                                </a:srgbClr>
                              </a:outerShdw>
                            </a:effectLst>
                            <a:latin typeface="Cambria Math" panose="02040503050406030204" pitchFamily="18" charset="0"/>
                          </a:rPr>
                          <m:t>3 × </m:t>
                        </m:r>
                        <m:sSup>
                          <m:sSupPr>
                            <m:ctrlPr>
                              <a:rPr lang="en-US" sz="4000" b="0" i="1" smtClean="0">
                                <a:effectLst>
                                  <a:outerShdw blurRad="38100" dist="38100" dir="2700000" algn="tl">
                                    <a:srgbClr val="000000">
                                      <a:alpha val="43137"/>
                                    </a:srgbClr>
                                  </a:outerShdw>
                                </a:effectLst>
                                <a:latin typeface="Cambria Math" panose="02040503050406030204" pitchFamily="18" charset="0"/>
                              </a:rPr>
                            </m:ctrlPr>
                          </m:sSupPr>
                          <m:e>
                            <m:r>
                              <a:rPr lang="en-US" sz="4000" b="0" i="1" smtClean="0">
                                <a:effectLst>
                                  <a:outerShdw blurRad="38100" dist="38100" dir="2700000" algn="tl">
                                    <a:srgbClr val="000000">
                                      <a:alpha val="43137"/>
                                    </a:srgbClr>
                                  </a:outerShdw>
                                </a:effectLst>
                                <a:latin typeface="Cambria Math" panose="02040503050406030204" pitchFamily="18" charset="0"/>
                              </a:rPr>
                              <m:t>10</m:t>
                            </m:r>
                          </m:e>
                          <m:sup>
                            <m:r>
                              <a:rPr lang="en-US" sz="4000" b="0" i="1" smtClean="0">
                                <a:effectLst>
                                  <a:outerShdw blurRad="38100" dist="38100" dir="2700000" algn="tl">
                                    <a:srgbClr val="000000">
                                      <a:alpha val="43137"/>
                                    </a:srgbClr>
                                  </a:outerShdw>
                                </a:effectLst>
                                <a:latin typeface="Cambria Math" panose="02040503050406030204" pitchFamily="18" charset="0"/>
                              </a:rPr>
                              <m:t>−6</m:t>
                            </m:r>
                          </m:sup>
                        </m:sSup>
                        <m:r>
                          <a:rPr lang="en-US" sz="4000" b="0" i="1" smtClean="0">
                            <a:effectLst>
                              <a:outerShdw blurRad="38100" dist="38100" dir="2700000" algn="tl">
                                <a:srgbClr val="000000">
                                  <a:alpha val="43137"/>
                                </a:srgbClr>
                              </a:outerShdw>
                            </a:effectLst>
                            <a:latin typeface="Cambria Math" panose="02040503050406030204" pitchFamily="18" charset="0"/>
                          </a:rPr>
                          <m:t> </m:t>
                        </m:r>
                      </m:oMath>
                    </m:oMathPara>
                  </a14:m>
                  <a:endParaRPr lang="en-US" sz="4000" b="0" dirty="0" smtClean="0">
                    <a:effectLst>
                      <a:outerShdw blurRad="38100" dist="38100" dir="2700000" algn="tl">
                        <a:srgbClr val="000000">
                          <a:alpha val="43137"/>
                        </a:srgbClr>
                      </a:outerShdw>
                    </a:effectLst>
                  </a:endParaRPr>
                </a:p>
                <a:p>
                  <a:endParaRPr lang="ru-RU" sz="4000" dirty="0">
                    <a:effectLst>
                      <a:outerShdw blurRad="38100" dist="38100" dir="2700000" algn="tl">
                        <a:srgbClr val="000000">
                          <a:alpha val="43137"/>
                        </a:srgbClr>
                      </a:outerShdw>
                    </a:effectLs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424082" y="2355826"/>
                  <a:ext cx="5351826" cy="1231106"/>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240584" y="3132082"/>
                  <a:ext cx="5892289" cy="12380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effectLst>
                                  <a:outerShdw blurRad="38100" dist="38100" dir="2700000" algn="tl">
                                    <a:srgbClr val="000000">
                                      <a:alpha val="43137"/>
                                    </a:srgbClr>
                                  </a:outerShdw>
                                </a:effectLst>
                                <a:latin typeface="Cambria Math" panose="02040503050406030204" pitchFamily="18" charset="0"/>
                              </a:rPr>
                            </m:ctrlPr>
                          </m:sSubPr>
                          <m:e>
                            <m:r>
                              <a:rPr lang="en-US" sz="4000" b="0" i="1" smtClean="0">
                                <a:effectLst>
                                  <a:outerShdw blurRad="38100" dist="38100" dir="2700000" algn="tl">
                                    <a:srgbClr val="000000">
                                      <a:alpha val="43137"/>
                                    </a:srgbClr>
                                  </a:outerShdw>
                                </a:effectLst>
                                <a:latin typeface="Cambria Math" panose="02040503050406030204" pitchFamily="18" charset="0"/>
                              </a:rPr>
                              <m:t>𝐵</m:t>
                            </m:r>
                          </m:e>
                          <m:sub>
                            <m:r>
                              <a:rPr lang="en-US" sz="4000" b="0" i="1" smtClean="0">
                                <a:effectLst>
                                  <a:outerShdw blurRad="38100" dist="38100" dir="2700000" algn="tl">
                                    <a:srgbClr val="000000">
                                      <a:alpha val="43137"/>
                                    </a:srgbClr>
                                  </a:outerShdw>
                                </a:effectLst>
                                <a:latin typeface="Cambria Math" panose="02040503050406030204" pitchFamily="18" charset="0"/>
                              </a:rPr>
                              <m:t>10</m:t>
                            </m:r>
                          </m:sub>
                        </m:sSub>
                        <m:r>
                          <a:rPr lang="en-US" sz="4000" b="0" i="1" smtClean="0">
                            <a:effectLst>
                              <a:outerShdw blurRad="38100" dist="38100" dir="2700000" algn="tl">
                                <a:srgbClr val="000000">
                                  <a:alpha val="43137"/>
                                </a:srgbClr>
                              </a:outerShdw>
                            </a:effectLst>
                            <a:latin typeface="Cambria Math" panose="02040503050406030204" pitchFamily="18" charset="0"/>
                          </a:rPr>
                          <m:t>=−9.9 ×</m:t>
                        </m:r>
                        <m:sSup>
                          <m:sSupPr>
                            <m:ctrlPr>
                              <a:rPr lang="en-US" sz="4000" b="0" i="1" smtClean="0">
                                <a:effectLst>
                                  <a:outerShdw blurRad="38100" dist="38100" dir="2700000" algn="tl">
                                    <a:srgbClr val="000000">
                                      <a:alpha val="43137"/>
                                    </a:srgbClr>
                                  </a:outerShdw>
                                </a:effectLst>
                                <a:latin typeface="Cambria Math" panose="02040503050406030204" pitchFamily="18" charset="0"/>
                              </a:rPr>
                            </m:ctrlPr>
                          </m:sSupPr>
                          <m:e>
                            <m:r>
                              <a:rPr lang="en-US" sz="4000" b="0" i="1" smtClean="0">
                                <a:effectLst>
                                  <a:outerShdw blurRad="38100" dist="38100" dir="2700000" algn="tl">
                                    <a:srgbClr val="000000">
                                      <a:alpha val="43137"/>
                                    </a:srgbClr>
                                  </a:outerShdw>
                                </a:effectLst>
                                <a:latin typeface="Cambria Math" panose="02040503050406030204" pitchFamily="18" charset="0"/>
                              </a:rPr>
                              <m:t>10</m:t>
                            </m:r>
                          </m:e>
                          <m:sup>
                            <m:r>
                              <a:rPr lang="en-US" sz="4000" b="0" i="1" smtClean="0">
                                <a:effectLst>
                                  <a:outerShdw blurRad="38100" dist="38100" dir="2700000" algn="tl">
                                    <a:srgbClr val="000000">
                                      <a:alpha val="43137"/>
                                    </a:srgbClr>
                                  </a:outerShdw>
                                </a:effectLst>
                                <a:latin typeface="Cambria Math" panose="02040503050406030204" pitchFamily="18" charset="0"/>
                              </a:rPr>
                              <m:t>−5</m:t>
                            </m:r>
                          </m:sup>
                        </m:sSup>
                        <m:r>
                          <a:rPr lang="en-US" sz="4000" b="0" i="1" smtClean="0">
                            <a:effectLst>
                              <a:outerShdw blurRad="38100" dist="38100" dir="2700000" algn="tl">
                                <a:srgbClr val="000000">
                                  <a:alpha val="43137"/>
                                </a:srgbClr>
                              </a:outerShdw>
                            </a:effectLst>
                            <a:latin typeface="Cambria Math" panose="02040503050406030204" pitchFamily="18" charset="0"/>
                          </a:rPr>
                          <m:t> </m:t>
                        </m:r>
                      </m:oMath>
                    </m:oMathPara>
                  </a14:m>
                  <a:endParaRPr lang="en-US" sz="4000" b="0" dirty="0" smtClean="0">
                    <a:effectLst>
                      <a:outerShdw blurRad="38100" dist="38100" dir="2700000" algn="tl">
                        <a:srgbClr val="000000">
                          <a:alpha val="43137"/>
                        </a:srgbClr>
                      </a:outerShdw>
                    </a:effectLst>
                  </a:endParaRPr>
                </a:p>
                <a:p>
                  <a:endParaRPr lang="ru-RU" sz="4000" dirty="0">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240584" y="3132082"/>
                  <a:ext cx="5892289" cy="1238096"/>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834513" y="1750356"/>
                  <a:ext cx="228408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u="sng" smtClean="0">
                            <a:effectLst>
                              <a:outerShdw blurRad="38100" dist="38100" dir="2700000" algn="tl">
                                <a:srgbClr val="000000">
                                  <a:alpha val="43137"/>
                                </a:srgbClr>
                              </a:outerShdw>
                            </a:effectLst>
                            <a:latin typeface="Cambria Math" panose="02040503050406030204" pitchFamily="18" charset="0"/>
                          </a:rPr>
                          <m:t>𝐼</m:t>
                        </m:r>
                        <m:r>
                          <a:rPr lang="en-US" sz="3200" i="1" u="sng" smtClean="0">
                            <a:effectLst>
                              <a:outerShdw blurRad="38100" dist="38100" dir="2700000" algn="tl">
                                <a:srgbClr val="000000">
                                  <a:alpha val="43137"/>
                                </a:srgbClr>
                              </a:outerShdw>
                            </a:effectLst>
                            <a:latin typeface="Cambria Math" panose="02040503050406030204" pitchFamily="18" charset="0"/>
                          </a:rPr>
                          <m:t>=21500 </m:t>
                        </m:r>
                        <m:r>
                          <a:rPr lang="en-US" sz="3200" i="1" u="sng" smtClean="0">
                            <a:effectLst>
                              <a:outerShdw blurRad="38100" dist="38100" dir="2700000" algn="tl">
                                <a:srgbClr val="000000">
                                  <a:alpha val="43137"/>
                                </a:srgbClr>
                              </a:outerShdw>
                            </a:effectLst>
                            <a:latin typeface="Cambria Math" panose="02040503050406030204" pitchFamily="18" charset="0"/>
                          </a:rPr>
                          <m:t>𝐴</m:t>
                        </m:r>
                      </m:oMath>
                    </m:oMathPara>
                  </a14:m>
                  <a:endParaRPr lang="ru-RU" sz="3200" i="1" u="sng"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34513" y="1750356"/>
                  <a:ext cx="2284087" cy="492443"/>
                </a:xfrm>
                <a:prstGeom prst="rect">
                  <a:avLst/>
                </a:prstGeom>
                <a:blipFill rotWithShape="0">
                  <a:blip r:embed="rId6"/>
                  <a:stretch>
                    <a:fillRect/>
                  </a:stretch>
                </a:blipFill>
              </p:spPr>
              <p:txBody>
                <a:bodyPr/>
                <a:lstStyle/>
                <a:p>
                  <a:r>
                    <a:rPr lang="ru-RU">
                      <a:noFill/>
                    </a:rPr>
                    <a:t> </a:t>
                  </a:r>
                </a:p>
              </p:txBody>
            </p:sp>
          </mc:Fallback>
        </mc:AlternateContent>
        <p:sp>
          <p:nvSpPr>
            <p:cNvPr id="32" name="Прямоугольник 31"/>
            <p:cNvSpPr/>
            <p:nvPr/>
          </p:nvSpPr>
          <p:spPr>
            <a:xfrm>
              <a:off x="3240584" y="1687783"/>
              <a:ext cx="5535324" cy="23230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28776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C63EB06-3C5F-4968-9E81-2278D5600470}" type="slidenum">
              <a:rPr lang="ru-RU" smtClean="0"/>
              <a:t>11</a:t>
            </a:fld>
            <a:endParaRPr lang="ru-RU"/>
          </a:p>
        </p:txBody>
      </p:sp>
      <p:sp>
        <p:nvSpPr>
          <p:cNvPr id="10" name="Заголовок 1"/>
          <p:cNvSpPr txBox="1">
            <a:spLocks/>
          </p:cNvSpPr>
          <p:nvPr/>
        </p:nvSpPr>
        <p:spPr>
          <a:xfrm>
            <a:off x="794483" y="0"/>
            <a:ext cx="10611024"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Steel for </a:t>
            </a:r>
            <a:r>
              <a:rPr lang="en-US" b="1" cap="all" dirty="0" smtClean="0"/>
              <a:t>yoke</a:t>
            </a:r>
            <a:endParaRPr lang="ru-RU" b="1" cap="all" dirty="0"/>
          </a:p>
        </p:txBody>
      </p:sp>
      <p:graphicFrame>
        <p:nvGraphicFramePr>
          <p:cNvPr id="11" name="Chart 1"/>
          <p:cNvGraphicFramePr>
            <a:graphicFrameLocks/>
          </p:cNvGraphicFramePr>
          <p:nvPr>
            <p:extLst>
              <p:ext uri="{D42A27DB-BD31-4B8C-83A1-F6EECF244321}">
                <p14:modId xmlns:p14="http://schemas.microsoft.com/office/powerpoint/2010/main" val="1500019105"/>
              </p:ext>
            </p:extLst>
          </p:nvPr>
        </p:nvGraphicFramePr>
        <p:xfrm>
          <a:off x="5673044" y="684290"/>
          <a:ext cx="6518956" cy="3159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Диаграмма 24"/>
          <p:cNvGraphicFramePr>
            <a:graphicFrameLocks/>
          </p:cNvGraphicFramePr>
          <p:nvPr>
            <p:extLst>
              <p:ext uri="{D42A27DB-BD31-4B8C-83A1-F6EECF244321}">
                <p14:modId xmlns:p14="http://schemas.microsoft.com/office/powerpoint/2010/main" val="2695546560"/>
              </p:ext>
            </p:extLst>
          </p:nvPr>
        </p:nvGraphicFramePr>
        <p:xfrm>
          <a:off x="5368413" y="3476798"/>
          <a:ext cx="6823587" cy="3381202"/>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33449" y="1051036"/>
            <a:ext cx="5487280" cy="4154984"/>
          </a:xfrm>
          <a:prstGeom prst="rect">
            <a:avLst/>
          </a:prstGeom>
        </p:spPr>
        <p:txBody>
          <a:bodyPr wrap="square">
            <a:spAutoFit/>
          </a:bodyPr>
          <a:lstStyle/>
          <a:p>
            <a:pPr algn="just"/>
            <a:r>
              <a:rPr lang="en-US" sz="2400" dirty="0"/>
              <a:t>All initial calculations were performed for a quadrupole consisting entirely of </a:t>
            </a:r>
            <a:r>
              <a:rPr lang="en-US" sz="2400" dirty="0" err="1" smtClean="0"/>
              <a:t>permendur</a:t>
            </a:r>
            <a:r>
              <a:rPr lang="en-US" sz="2400" dirty="0" smtClean="0"/>
              <a:t>. </a:t>
            </a:r>
            <a:r>
              <a:rPr lang="en-US" sz="2400" dirty="0"/>
              <a:t>Choosing the best pole geometry, we carried out </a:t>
            </a:r>
            <a:r>
              <a:rPr lang="en-US" sz="2400" dirty="0" smtClean="0"/>
              <a:t>for </a:t>
            </a:r>
            <a:r>
              <a:rPr lang="en-US" sz="2400" dirty="0"/>
              <a:t>several types of </a:t>
            </a:r>
            <a:r>
              <a:rPr lang="en-US" sz="2400" dirty="0" smtClean="0"/>
              <a:t>steel.</a:t>
            </a:r>
            <a:endParaRPr lang="ru-RU" sz="2400" dirty="0" smtClean="0"/>
          </a:p>
          <a:p>
            <a:pPr algn="just"/>
            <a:r>
              <a:rPr lang="en-US" sz="2400" dirty="0" smtClean="0"/>
              <a:t>First - </a:t>
            </a:r>
            <a:r>
              <a:rPr lang="en-US" sz="2400" dirty="0"/>
              <a:t>the calculations for the </a:t>
            </a:r>
            <a:r>
              <a:rPr lang="en-US" sz="2400" dirty="0" err="1"/>
              <a:t>permendur</a:t>
            </a:r>
            <a:r>
              <a:rPr lang="en-US" sz="2400" dirty="0"/>
              <a:t> quadrupole, second, the case when we replaced the </a:t>
            </a:r>
            <a:r>
              <a:rPr lang="en-US" sz="2400" dirty="0" err="1"/>
              <a:t>permendur</a:t>
            </a:r>
            <a:r>
              <a:rPr lang="en-US" sz="2400" dirty="0"/>
              <a:t> on the ordinary electro technical </a:t>
            </a:r>
            <a:r>
              <a:rPr lang="en-US" sz="2400" dirty="0" smtClean="0"/>
              <a:t>steel, </a:t>
            </a:r>
            <a:r>
              <a:rPr lang="en-US" sz="2400" dirty="0"/>
              <a:t>and </a:t>
            </a:r>
            <a:r>
              <a:rPr lang="en-US" sz="2400" dirty="0" smtClean="0"/>
              <a:t>the </a:t>
            </a:r>
            <a:r>
              <a:rPr lang="en-US" sz="2400" dirty="0"/>
              <a:t>case when the yoke is made of ordinary steel, and the poles are made of </a:t>
            </a:r>
            <a:r>
              <a:rPr lang="en-US" sz="2400" dirty="0" err="1"/>
              <a:t>permendur</a:t>
            </a:r>
            <a:r>
              <a:rPr lang="en-US" sz="2400" dirty="0"/>
              <a:t>. </a:t>
            </a:r>
            <a:endParaRPr lang="ru-RU" sz="2400" dirty="0"/>
          </a:p>
        </p:txBody>
      </p:sp>
      <p:sp>
        <p:nvSpPr>
          <p:cNvPr id="7" name="Прямоугольник 6"/>
          <p:cNvSpPr/>
          <p:nvPr/>
        </p:nvSpPr>
        <p:spPr>
          <a:xfrm>
            <a:off x="-128336" y="5620390"/>
            <a:ext cx="5725222" cy="1015663"/>
          </a:xfrm>
          <a:prstGeom prst="rect">
            <a:avLst/>
          </a:prstGeom>
        </p:spPr>
        <p:txBody>
          <a:bodyPr wrap="square">
            <a:spAutoFit/>
          </a:bodyPr>
          <a:lstStyle/>
          <a:p>
            <a:pPr algn="ctr"/>
            <a:r>
              <a:rPr lang="en-US" sz="2000" b="1" dirty="0">
                <a:solidFill>
                  <a:srgbClr val="C00000"/>
                </a:solidFill>
                <a:effectLst>
                  <a:outerShdw blurRad="38100" dist="38100" dir="2700000" algn="tl">
                    <a:srgbClr val="000000">
                      <a:alpha val="43137"/>
                    </a:srgbClr>
                  </a:outerShdw>
                </a:effectLst>
              </a:rPr>
              <a:t>In</a:t>
            </a:r>
            <a:r>
              <a:rPr lang="en-US" b="1" dirty="0" smtClean="0">
                <a:effectLst>
                  <a:outerShdw blurRad="38100" dist="38100" dir="2700000" algn="tl">
                    <a:srgbClr val="000000">
                      <a:alpha val="43137"/>
                    </a:srgbClr>
                  </a:outerShdw>
                </a:effectLst>
              </a:rPr>
              <a:t> </a:t>
            </a:r>
            <a:r>
              <a:rPr lang="en-US" sz="2000" b="1" dirty="0" smtClean="0">
                <a:solidFill>
                  <a:srgbClr val="C00000"/>
                </a:solidFill>
                <a:effectLst>
                  <a:outerShdw blurRad="38100" dist="38100" dir="2700000" algn="tl">
                    <a:srgbClr val="000000">
                      <a:alpha val="43137"/>
                    </a:srgbClr>
                  </a:outerShdw>
                </a:effectLst>
              </a:rPr>
              <a:t>general, the </a:t>
            </a:r>
            <a:r>
              <a:rPr lang="en-US" sz="2000" b="1" dirty="0" err="1" smtClean="0">
                <a:solidFill>
                  <a:srgbClr val="C00000"/>
                </a:solidFill>
                <a:effectLst>
                  <a:outerShdw blurRad="38100" dist="38100" dir="2700000" algn="tl">
                    <a:srgbClr val="000000">
                      <a:alpha val="43137"/>
                    </a:srgbClr>
                  </a:outerShdw>
                </a:effectLst>
              </a:rPr>
              <a:t>permendur</a:t>
            </a:r>
            <a:r>
              <a:rPr lang="en-US" sz="2000" b="1" dirty="0" smtClean="0">
                <a:solidFill>
                  <a:srgbClr val="C00000"/>
                </a:solidFill>
                <a:effectLst>
                  <a:outerShdw blurRad="38100" dist="38100" dir="2700000" algn="tl">
                    <a:srgbClr val="000000">
                      <a:alpha val="43137"/>
                    </a:srgbClr>
                  </a:outerShdw>
                </a:effectLst>
              </a:rPr>
              <a:t> poles are enough to improve the quality of the field. So, we decided to choose this types of </a:t>
            </a:r>
            <a:r>
              <a:rPr lang="en-US" sz="2000" b="1" dirty="0">
                <a:solidFill>
                  <a:srgbClr val="C00000"/>
                </a:solidFill>
                <a:effectLst>
                  <a:outerShdw blurRad="38100" dist="38100" dir="2700000" algn="tl">
                    <a:srgbClr val="000000">
                      <a:alpha val="43137"/>
                    </a:srgbClr>
                  </a:outerShdw>
                </a:effectLst>
              </a:rPr>
              <a:t>steel</a:t>
            </a:r>
            <a:r>
              <a:rPr lang="en-US" sz="2000" b="1" dirty="0" smtClean="0">
                <a:solidFill>
                  <a:srgbClr val="C00000"/>
                </a:solidFill>
                <a:effectLst>
                  <a:outerShdw blurRad="38100" dist="38100" dir="2700000" algn="tl">
                    <a:srgbClr val="000000">
                      <a:alpha val="43137"/>
                    </a:srgbClr>
                  </a:outerShdw>
                </a:effectLst>
              </a:rPr>
              <a:t> for the model.</a:t>
            </a:r>
            <a:endParaRPr lang="ru-RU"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1999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48002" y="706520"/>
            <a:ext cx="12143998" cy="830997"/>
          </a:xfrm>
          <a:prstGeom prst="rect">
            <a:avLst/>
          </a:prstGeom>
        </p:spPr>
        <p:txBody>
          <a:bodyPr wrap="square">
            <a:spAutoFit/>
          </a:bodyPr>
          <a:lstStyle/>
          <a:p>
            <a:r>
              <a:rPr lang="en-US" sz="2400" dirty="0"/>
              <a:t>There was an </a:t>
            </a:r>
            <a:r>
              <a:rPr lang="en-US" sz="2400" dirty="0" smtClean="0"/>
              <a:t>idea, that </a:t>
            </a:r>
            <a:r>
              <a:rPr lang="en-US" sz="2400" dirty="0"/>
              <a:t>for shielding the action of one coil to another, it is necessary to make an iron collar. It was expected that the longer the collar, the coils would interact less. </a:t>
            </a:r>
            <a:endParaRPr lang="ru-RU" sz="2400" dirty="0"/>
          </a:p>
        </p:txBody>
      </p:sp>
      <p:sp>
        <p:nvSpPr>
          <p:cNvPr id="2" name="Заголовок 1"/>
          <p:cNvSpPr>
            <a:spLocks noGrp="1"/>
          </p:cNvSpPr>
          <p:nvPr>
            <p:ph type="title"/>
          </p:nvPr>
        </p:nvSpPr>
        <p:spPr>
          <a:xfrm>
            <a:off x="838200" y="-200932"/>
            <a:ext cx="10515600" cy="1325563"/>
          </a:xfrm>
        </p:spPr>
        <p:txBody>
          <a:bodyPr>
            <a:normAutofit/>
          </a:bodyPr>
          <a:lstStyle/>
          <a:p>
            <a:pPr algn="ctr"/>
            <a:r>
              <a:rPr lang="en-US" sz="4400" b="1" dirty="0"/>
              <a:t>Shielding collar</a:t>
            </a:r>
            <a:endParaRPr lang="ru-RU" sz="4400" b="1" dirty="0"/>
          </a:p>
        </p:txBody>
      </p:sp>
      <p:sp>
        <p:nvSpPr>
          <p:cNvPr id="5" name="Номер слайда 4"/>
          <p:cNvSpPr>
            <a:spLocks noGrp="1"/>
          </p:cNvSpPr>
          <p:nvPr>
            <p:ph type="sldNum" sz="quarter" idx="12"/>
          </p:nvPr>
        </p:nvSpPr>
        <p:spPr/>
        <p:txBody>
          <a:bodyPr/>
          <a:lstStyle/>
          <a:p>
            <a:fld id="{DC63EB06-3C5F-4968-9E81-2278D5600470}" type="slidenum">
              <a:rPr lang="ru-RU" smtClean="0"/>
              <a:t>12</a:t>
            </a:fld>
            <a:endParaRPr lang="ru-RU"/>
          </a:p>
        </p:txBody>
      </p:sp>
      <p:grpSp>
        <p:nvGrpSpPr>
          <p:cNvPr id="8" name="Группа 7"/>
          <p:cNvGrpSpPr/>
          <p:nvPr/>
        </p:nvGrpSpPr>
        <p:grpSpPr>
          <a:xfrm>
            <a:off x="-29556" y="1308322"/>
            <a:ext cx="11778200" cy="3835468"/>
            <a:chOff x="-29557" y="1616244"/>
            <a:chExt cx="11778200" cy="3835468"/>
          </a:xfrm>
        </p:grpSpPr>
        <p:grpSp>
          <p:nvGrpSpPr>
            <p:cNvPr id="20" name="Группа 19"/>
            <p:cNvGrpSpPr/>
            <p:nvPr/>
          </p:nvGrpSpPr>
          <p:grpSpPr>
            <a:xfrm>
              <a:off x="1" y="1779639"/>
              <a:ext cx="5836614" cy="3672073"/>
              <a:chOff x="1" y="1779639"/>
              <a:chExt cx="6061690" cy="3672073"/>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9746" t="17986" r="9873" b="19766"/>
              <a:stretch/>
            </p:blipFill>
            <p:spPr>
              <a:xfrm>
                <a:off x="1" y="1779639"/>
                <a:ext cx="6061690" cy="3672073"/>
              </a:xfrm>
              <a:prstGeom prst="rect">
                <a:avLst/>
              </a:prstGeom>
            </p:spPr>
          </p:pic>
          <p:cxnSp>
            <p:nvCxnSpPr>
              <p:cNvPr id="10" name="Прямая со стрелкой 9"/>
              <p:cNvCxnSpPr/>
              <p:nvPr/>
            </p:nvCxnSpPr>
            <p:spPr>
              <a:xfrm>
                <a:off x="564610" y="3088837"/>
                <a:ext cx="491139" cy="58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p:nvCxnSpPr>
            <p:spPr>
              <a:xfrm>
                <a:off x="520074" y="3031668"/>
                <a:ext cx="0" cy="138113"/>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p:nvCxnSpPr>
            <p:spPr>
              <a:xfrm>
                <a:off x="1098279" y="3042691"/>
                <a:ext cx="0" cy="138113"/>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73185" y="2907789"/>
                <a:ext cx="594674" cy="707886"/>
              </a:xfrm>
              <a:prstGeom prst="rect">
                <a:avLst/>
              </a:prstGeom>
              <a:noFill/>
            </p:spPr>
            <p:txBody>
              <a:bodyPr wrap="none" rtlCol="0">
                <a:spAutoFit/>
              </a:bodyPr>
              <a:lstStyle/>
              <a:p>
                <a:r>
                  <a:rPr lang="en-US" sz="4000" i="1" dirty="0" smtClean="0">
                    <a:effectLst>
                      <a:outerShdw blurRad="38100" dist="38100" dir="2700000" algn="tl">
                        <a:srgbClr val="000000">
                          <a:alpha val="43137"/>
                        </a:srgbClr>
                      </a:outerShdw>
                    </a:effectLst>
                  </a:rPr>
                  <a:t>L</a:t>
                </a:r>
                <a:r>
                  <a:rPr lang="en-US" i="1" dirty="0" smtClean="0">
                    <a:effectLst>
                      <a:outerShdw blurRad="38100" dist="38100" dir="2700000" algn="tl">
                        <a:srgbClr val="000000">
                          <a:alpha val="43137"/>
                        </a:srgbClr>
                      </a:outerShdw>
                    </a:effectLst>
                  </a:rPr>
                  <a:t>1</a:t>
                </a:r>
                <a:endParaRPr lang="ru-RU" i="1" dirty="0">
                  <a:effectLst>
                    <a:outerShdw blurRad="38100" dist="38100" dir="2700000" algn="tl">
                      <a:srgbClr val="000000">
                        <a:alpha val="43137"/>
                      </a:srgbClr>
                    </a:outerShdw>
                  </a:effectLst>
                </a:endParaRPr>
              </a:p>
            </p:txBody>
          </p:sp>
        </p:grpSp>
        <p:sp>
          <p:nvSpPr>
            <p:cNvPr id="17" name="TextBox 16"/>
            <p:cNvSpPr txBox="1"/>
            <p:nvPr/>
          </p:nvSpPr>
          <p:spPr>
            <a:xfrm>
              <a:off x="10514010" y="1616244"/>
              <a:ext cx="12346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 = 21500 A</a:t>
              </a:r>
              <a:endParaRPr lang="ru-RU" b="1" dirty="0">
                <a:effectLst>
                  <a:outerShdw blurRad="38100" dist="38100" dir="2700000" algn="tl">
                    <a:srgbClr val="000000">
                      <a:alpha val="43137"/>
                    </a:srgbClr>
                  </a:outerShdw>
                </a:effectLst>
              </a:endParaRPr>
            </a:p>
          </p:txBody>
        </p:sp>
        <p:sp>
          <p:nvSpPr>
            <p:cNvPr id="6" name="Прямоугольник 5"/>
            <p:cNvSpPr/>
            <p:nvPr/>
          </p:nvSpPr>
          <p:spPr>
            <a:xfrm>
              <a:off x="-29557" y="5116327"/>
              <a:ext cx="2109629" cy="307777"/>
            </a:xfrm>
            <a:prstGeom prst="rect">
              <a:avLst/>
            </a:prstGeom>
          </p:spPr>
          <p:txBody>
            <a:bodyPr wrap="square">
              <a:spAutoFit/>
            </a:bodyPr>
            <a:lstStyle/>
            <a:p>
              <a:r>
                <a:rPr lang="en-US" sz="1400" i="1" dirty="0" smtClean="0"/>
                <a:t>L</a:t>
              </a:r>
              <a:r>
                <a:rPr lang="en-US" sz="900" i="1" dirty="0" smtClean="0"/>
                <a:t>1</a:t>
              </a:r>
              <a:r>
                <a:rPr lang="en-US" sz="1400" dirty="0" smtClean="0"/>
                <a:t> – iron </a:t>
              </a:r>
              <a:r>
                <a:rPr lang="en-US" sz="1400" dirty="0"/>
                <a:t>screen length</a:t>
              </a:r>
              <a:endParaRPr lang="ru-RU" sz="1400" dirty="0"/>
            </a:p>
          </p:txBody>
        </p:sp>
      </p:grpSp>
      <p:graphicFrame>
        <p:nvGraphicFramePr>
          <p:cNvPr id="18" name="Диаграмма 17"/>
          <p:cNvGraphicFramePr>
            <a:graphicFrameLocks/>
          </p:cNvGraphicFramePr>
          <p:nvPr>
            <p:extLst>
              <p:ext uri="{D42A27DB-BD31-4B8C-83A1-F6EECF244321}">
                <p14:modId xmlns:p14="http://schemas.microsoft.com/office/powerpoint/2010/main" val="2007475377"/>
              </p:ext>
            </p:extLst>
          </p:nvPr>
        </p:nvGraphicFramePr>
        <p:xfrm>
          <a:off x="6162991" y="1492988"/>
          <a:ext cx="5962017" cy="4141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909878634"/>
              </p:ext>
            </p:extLst>
          </p:nvPr>
        </p:nvGraphicFramePr>
        <p:xfrm>
          <a:off x="98683" y="5560833"/>
          <a:ext cx="4970622" cy="1225538"/>
        </p:xfrm>
        <a:graphic>
          <a:graphicData uri="http://schemas.openxmlformats.org/drawingml/2006/table">
            <a:tbl>
              <a:tblPr>
                <a:tableStyleId>{5C22544A-7EE6-4342-B048-85BDC9FD1C3A}</a:tableStyleId>
              </a:tblPr>
              <a:tblGrid>
                <a:gridCol w="1425317">
                  <a:extLst>
                    <a:ext uri="{9D8B030D-6E8A-4147-A177-3AD203B41FA5}">
                      <a16:colId xmlns="" xmlns:a16="http://schemas.microsoft.com/office/drawing/2014/main" val="2673498342"/>
                    </a:ext>
                  </a:extLst>
                </a:gridCol>
                <a:gridCol w="1235242">
                  <a:extLst>
                    <a:ext uri="{9D8B030D-6E8A-4147-A177-3AD203B41FA5}">
                      <a16:colId xmlns="" xmlns:a16="http://schemas.microsoft.com/office/drawing/2014/main" val="1108220973"/>
                    </a:ext>
                  </a:extLst>
                </a:gridCol>
                <a:gridCol w="1106905">
                  <a:extLst>
                    <a:ext uri="{9D8B030D-6E8A-4147-A177-3AD203B41FA5}">
                      <a16:colId xmlns="" xmlns:a16="http://schemas.microsoft.com/office/drawing/2014/main" val="2328041055"/>
                    </a:ext>
                  </a:extLst>
                </a:gridCol>
                <a:gridCol w="1203158">
                  <a:extLst>
                    <a:ext uri="{9D8B030D-6E8A-4147-A177-3AD203B41FA5}">
                      <a16:colId xmlns="" xmlns:a16="http://schemas.microsoft.com/office/drawing/2014/main" val="3843366684"/>
                    </a:ext>
                  </a:extLst>
                </a:gridCol>
              </a:tblGrid>
              <a:tr h="4219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i="1" u="sng" strike="noStrike" kern="1200" dirty="0" smtClean="0">
                          <a:solidFill>
                            <a:srgbClr val="C00000"/>
                          </a:solidFill>
                          <a:effectLst>
                            <a:outerShdw blurRad="38100" dist="38100" dir="2700000" algn="tl">
                              <a:srgbClr val="000000">
                                <a:alpha val="43137"/>
                              </a:srgbClr>
                            </a:outerShdw>
                          </a:effectLst>
                          <a:latin typeface="+mn-lt"/>
                          <a:ea typeface="+mn-ea"/>
                          <a:cs typeface="+mn-cs"/>
                        </a:rPr>
                        <a:t>A3</a:t>
                      </a:r>
                      <a:endParaRPr lang="ru-RU" sz="2000" i="1" u="sng" strike="noStrike" kern="1200" dirty="0" smtClean="0">
                        <a:solidFill>
                          <a:srgbClr val="C00000"/>
                        </a:solidFill>
                        <a:effectLst>
                          <a:outerShdw blurRad="38100" dist="38100" dir="2700000" algn="tl">
                            <a:srgbClr val="000000">
                              <a:alpha val="43137"/>
                            </a:srgbClr>
                          </a:outerShdw>
                        </a:effectLst>
                        <a:latin typeface="+mn-lt"/>
                        <a:ea typeface="+mn-ea"/>
                        <a:cs typeface="+mn-cs"/>
                      </a:endParaRPr>
                    </a:p>
                    <a:p>
                      <a:pPr algn="ctr" fontAlgn="ctr"/>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600" u="none" strike="noStrike" kern="1200" dirty="0" smtClean="0">
                          <a:solidFill>
                            <a:schemeClr val="dk1"/>
                          </a:solidFill>
                          <a:effectLst>
                            <a:outerShdw blurRad="38100" dist="38100" dir="2700000" algn="tl">
                              <a:srgbClr val="000000">
                                <a:alpha val="43137"/>
                              </a:srgbClr>
                            </a:outerShdw>
                          </a:effectLst>
                          <a:latin typeface="+mn-lt"/>
                          <a:ea typeface="+mn-ea"/>
                          <a:cs typeface="+mn-cs"/>
                        </a:rPr>
                        <a:t>L1 </a:t>
                      </a:r>
                      <a:r>
                        <a:rPr lang="en-US" sz="1600" u="none" strike="noStrike" kern="1200" dirty="0">
                          <a:solidFill>
                            <a:schemeClr val="dk1"/>
                          </a:solidFill>
                          <a:effectLst>
                            <a:outerShdw blurRad="38100" dist="38100" dir="2700000" algn="tl">
                              <a:srgbClr val="000000">
                                <a:alpha val="43137"/>
                              </a:srgbClr>
                            </a:outerShdw>
                          </a:effectLst>
                          <a:latin typeface="+mn-lt"/>
                          <a:ea typeface="+mn-ea"/>
                          <a:cs typeface="+mn-cs"/>
                        </a:rPr>
                        <a:t>= </a:t>
                      </a:r>
                      <a:r>
                        <a:rPr lang="en-US" sz="1600" u="none" strike="noStrike" kern="1200" dirty="0" smtClean="0">
                          <a:solidFill>
                            <a:schemeClr val="dk1"/>
                          </a:solidFill>
                          <a:effectLst>
                            <a:outerShdw blurRad="38100" dist="38100" dir="2700000" algn="tl">
                              <a:srgbClr val="000000">
                                <a:alpha val="43137"/>
                              </a:srgbClr>
                            </a:outerShdw>
                          </a:effectLst>
                          <a:latin typeface="+mn-lt"/>
                          <a:ea typeface="+mn-ea"/>
                          <a:cs typeface="+mn-cs"/>
                        </a:rPr>
                        <a:t>2.5 </a:t>
                      </a:r>
                      <a:r>
                        <a:rPr lang="en-US" sz="1600" u="none" strike="noStrike" kern="1200" dirty="0">
                          <a:solidFill>
                            <a:schemeClr val="dk1"/>
                          </a:solidFill>
                          <a:effectLst>
                            <a:outerShdw blurRad="38100" dist="38100" dir="2700000" algn="tl">
                              <a:srgbClr val="000000">
                                <a:alpha val="43137"/>
                              </a:srgbClr>
                            </a:outerShdw>
                          </a:effectLst>
                          <a:latin typeface="+mn-lt"/>
                          <a:ea typeface="+mn-ea"/>
                          <a:cs typeface="+mn-cs"/>
                        </a:rPr>
                        <a:t>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600" u="none" strike="noStrike" kern="1200" dirty="0" smtClean="0">
                          <a:solidFill>
                            <a:schemeClr val="dk1"/>
                          </a:solidFill>
                          <a:effectLst>
                            <a:outerShdw blurRad="38100" dist="38100" dir="2700000" algn="tl">
                              <a:srgbClr val="000000">
                                <a:alpha val="43137"/>
                              </a:srgbClr>
                            </a:outerShdw>
                          </a:effectLst>
                          <a:latin typeface="+mn-lt"/>
                          <a:ea typeface="+mn-ea"/>
                          <a:cs typeface="+mn-cs"/>
                        </a:rPr>
                        <a:t>L1 </a:t>
                      </a:r>
                      <a:r>
                        <a:rPr lang="en-US" sz="1600" u="none" strike="noStrike" kern="1200" dirty="0">
                          <a:solidFill>
                            <a:schemeClr val="dk1"/>
                          </a:solidFill>
                          <a:effectLst>
                            <a:outerShdw blurRad="38100" dist="38100" dir="2700000" algn="tl">
                              <a:srgbClr val="000000">
                                <a:alpha val="43137"/>
                              </a:srgbClr>
                            </a:outerShdw>
                          </a:effectLst>
                          <a:latin typeface="+mn-lt"/>
                          <a:ea typeface="+mn-ea"/>
                          <a:cs typeface="+mn-cs"/>
                        </a:rPr>
                        <a:t>= 4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600" u="none" strike="noStrike" kern="1200" dirty="0" smtClean="0">
                          <a:solidFill>
                            <a:schemeClr val="dk1"/>
                          </a:solidFill>
                          <a:effectLst>
                            <a:outerShdw blurRad="38100" dist="38100" dir="2700000" algn="tl">
                              <a:srgbClr val="000000">
                                <a:alpha val="43137"/>
                              </a:srgbClr>
                            </a:outerShdw>
                          </a:effectLst>
                          <a:latin typeface="+mn-lt"/>
                          <a:ea typeface="+mn-ea"/>
                          <a:cs typeface="+mn-cs"/>
                        </a:rPr>
                        <a:t>L1 </a:t>
                      </a:r>
                      <a:r>
                        <a:rPr lang="en-US" sz="1600" u="none" strike="noStrike" kern="1200" dirty="0">
                          <a:solidFill>
                            <a:schemeClr val="dk1"/>
                          </a:solidFill>
                          <a:effectLst>
                            <a:outerShdw blurRad="38100" dist="38100" dir="2700000" algn="tl">
                              <a:srgbClr val="000000">
                                <a:alpha val="43137"/>
                              </a:srgbClr>
                            </a:outerShdw>
                          </a:effectLst>
                          <a:latin typeface="+mn-lt"/>
                          <a:ea typeface="+mn-ea"/>
                          <a:cs typeface="+mn-cs"/>
                        </a:rPr>
                        <a:t>= 20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31510617"/>
                  </a:ext>
                </a:extLst>
              </a:tr>
              <a:tr h="395831">
                <a:tc>
                  <a:txBody>
                    <a:bodyPr/>
                    <a:lstStyle/>
                    <a:p>
                      <a:pPr algn="ctr" fontAlgn="ctr"/>
                      <a:r>
                        <a:rPr lang="en-US" sz="1600" u="none" strike="noStrike" kern="1200" dirty="0">
                          <a:solidFill>
                            <a:schemeClr val="dk1"/>
                          </a:solidFill>
                          <a:effectLst>
                            <a:outerShdw blurRad="38100" dist="38100" dir="2700000" algn="tl">
                              <a:srgbClr val="000000">
                                <a:alpha val="43137"/>
                              </a:srgbClr>
                            </a:outerShdw>
                          </a:effectLst>
                          <a:latin typeface="+mn-lt"/>
                          <a:ea typeface="+mn-ea"/>
                          <a:cs typeface="+mn-cs"/>
                        </a:rPr>
                        <a:t>I = 21500 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kern="1200" dirty="0" smtClean="0">
                          <a:solidFill>
                            <a:schemeClr val="dk1"/>
                          </a:solidFill>
                          <a:effectLst/>
                          <a:latin typeface="+mn-lt"/>
                          <a:ea typeface="+mn-ea"/>
                          <a:cs typeface="+mn-cs"/>
                        </a:rPr>
                        <a:t>0.29</a:t>
                      </a:r>
                      <a:endParaRPr lang="ru-RU" sz="16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kern="1200" dirty="0" smtClean="0">
                          <a:solidFill>
                            <a:schemeClr val="dk1"/>
                          </a:solidFill>
                          <a:effectLst/>
                          <a:latin typeface="+mn-lt"/>
                          <a:ea typeface="+mn-ea"/>
                          <a:cs typeface="+mn-cs"/>
                        </a:rPr>
                        <a:t>-4.42</a:t>
                      </a:r>
                      <a:endParaRPr lang="ru-RU" sz="16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kern="1200" dirty="0" smtClean="0">
                          <a:solidFill>
                            <a:schemeClr val="dk1"/>
                          </a:solidFill>
                          <a:effectLst/>
                          <a:latin typeface="+mn-lt"/>
                          <a:ea typeface="+mn-ea"/>
                          <a:cs typeface="+mn-cs"/>
                        </a:rPr>
                        <a:t>-0.08</a:t>
                      </a:r>
                      <a:r>
                        <a:rPr lang="ru-RU" sz="1600" u="none" strike="noStrike" kern="1200" dirty="0">
                          <a:solidFill>
                            <a:schemeClr val="dk1"/>
                          </a:solidFill>
                          <a:effectLst/>
                          <a:latin typeface="+mn-lt"/>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9026062"/>
                  </a:ext>
                </a:extLst>
              </a:tr>
              <a:tr h="347742">
                <a:tc>
                  <a:txBody>
                    <a:bodyPr/>
                    <a:lstStyle/>
                    <a:p>
                      <a:pPr marL="0" algn="ctr" defTabSz="914400" rtl="0" eaLnBrk="1" fontAlgn="ctr" latinLnBrk="0" hangingPunct="1"/>
                      <a:r>
                        <a:rPr lang="en-US" sz="1600" u="none" strike="noStrike" kern="1200" dirty="0">
                          <a:solidFill>
                            <a:schemeClr val="dk1"/>
                          </a:solidFill>
                          <a:effectLst>
                            <a:outerShdw blurRad="38100" dist="38100" dir="2700000" algn="tl">
                              <a:srgbClr val="000000">
                                <a:alpha val="43137"/>
                              </a:srgbClr>
                            </a:outerShdw>
                          </a:effectLst>
                          <a:latin typeface="+mn-lt"/>
                          <a:ea typeface="+mn-ea"/>
                          <a:cs typeface="+mn-cs"/>
                        </a:rPr>
                        <a:t>I = 10750 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kern="1200" dirty="0" smtClean="0">
                          <a:solidFill>
                            <a:schemeClr val="dk1"/>
                          </a:solidFill>
                          <a:effectLst/>
                          <a:latin typeface="+mn-lt"/>
                          <a:ea typeface="+mn-ea"/>
                          <a:cs typeface="+mn-cs"/>
                        </a:rPr>
                        <a:t>0.56</a:t>
                      </a:r>
                      <a:endParaRPr lang="ru-RU" sz="16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kern="1200" dirty="0" smtClean="0">
                          <a:solidFill>
                            <a:schemeClr val="dk1"/>
                          </a:solidFill>
                          <a:effectLst/>
                          <a:latin typeface="+mn-lt"/>
                          <a:ea typeface="+mn-ea"/>
                          <a:cs typeface="+mn-cs"/>
                        </a:rPr>
                        <a:t>-5.14</a:t>
                      </a:r>
                      <a:endParaRPr lang="ru-RU" sz="16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kern="1200" dirty="0" smtClean="0">
                          <a:solidFill>
                            <a:schemeClr val="dk1"/>
                          </a:solidFill>
                          <a:effectLst/>
                          <a:latin typeface="+mn-lt"/>
                          <a:ea typeface="+mn-ea"/>
                          <a:cs typeface="+mn-cs"/>
                        </a:rPr>
                        <a:t>0.05</a:t>
                      </a:r>
                      <a:endParaRPr lang="ru-RU" sz="16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96477706"/>
                  </a:ext>
                </a:extLst>
              </a:tr>
            </a:tbl>
          </a:graphicData>
        </a:graphic>
      </p:graphicFrame>
      <p:sp>
        <p:nvSpPr>
          <p:cNvPr id="12" name="Прямоугольник 11"/>
          <p:cNvSpPr/>
          <p:nvPr/>
        </p:nvSpPr>
        <p:spPr>
          <a:xfrm>
            <a:off x="5469871" y="5466544"/>
            <a:ext cx="6866783" cy="1477328"/>
          </a:xfrm>
          <a:prstGeom prst="rect">
            <a:avLst/>
          </a:prstGeom>
        </p:spPr>
        <p:txBody>
          <a:bodyPr wrap="square">
            <a:spAutoFit/>
          </a:bodyPr>
          <a:lstStyle/>
          <a:p>
            <a:pPr algn="ctr"/>
            <a:r>
              <a:rPr lang="en-US" b="1" dirty="0">
                <a:solidFill>
                  <a:srgbClr val="C00000"/>
                </a:solidFill>
                <a:effectLst>
                  <a:outerShdw blurRad="38100" dist="38100" dir="2700000" algn="tl">
                    <a:srgbClr val="000000">
                      <a:alpha val="43137"/>
                    </a:srgbClr>
                  </a:outerShdw>
                </a:effectLst>
              </a:rPr>
              <a:t>According to calculations, we see that there is a small shield at which the A3 harmonic vanishes. Therefore, it would be better to make a small collar, but with a smaller current value, the magnitude of this harmonic changes by 5 units. In this case, there will be a need for additional harmonic correction.</a:t>
            </a:r>
            <a:endParaRPr lang="ru-RU"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8483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Группа 2"/>
          <p:cNvGrpSpPr/>
          <p:nvPr/>
        </p:nvGrpSpPr>
        <p:grpSpPr>
          <a:xfrm>
            <a:off x="75198" y="2014958"/>
            <a:ext cx="12020550" cy="3610594"/>
            <a:chOff x="171450" y="1726202"/>
            <a:chExt cx="12020550" cy="3610594"/>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15954" r="26588" b="13977"/>
            <a:stretch/>
          </p:blipFill>
          <p:spPr>
            <a:xfrm>
              <a:off x="171450" y="1809858"/>
              <a:ext cx="5962650" cy="3443282"/>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t="15954" r="27468" b="13822"/>
            <a:stretch/>
          </p:blipFill>
          <p:spPr>
            <a:xfrm>
              <a:off x="6063738" y="1726202"/>
              <a:ext cx="6128262" cy="3610594"/>
            </a:xfrm>
            <a:prstGeom prst="rect">
              <a:avLst/>
            </a:prstGeom>
          </p:spPr>
        </p:pic>
      </p:grpSp>
      <p:sp>
        <p:nvSpPr>
          <p:cNvPr id="8" name="Заголовок 1"/>
          <p:cNvSpPr txBox="1">
            <a:spLocks/>
          </p:cNvSpPr>
          <p:nvPr/>
        </p:nvSpPr>
        <p:spPr>
          <a:xfrm>
            <a:off x="81011" y="-220314"/>
            <a:ext cx="121109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Single aperture vs twin-aperture</a:t>
            </a:r>
            <a:endParaRPr lang="ru-RU" b="1" cap="all" dirty="0"/>
          </a:p>
        </p:txBody>
      </p:sp>
      <p:sp>
        <p:nvSpPr>
          <p:cNvPr id="2" name="Номер слайда 1"/>
          <p:cNvSpPr>
            <a:spLocks noGrp="1"/>
          </p:cNvSpPr>
          <p:nvPr>
            <p:ph type="sldNum" sz="quarter" idx="12"/>
          </p:nvPr>
        </p:nvSpPr>
        <p:spPr/>
        <p:txBody>
          <a:bodyPr/>
          <a:lstStyle/>
          <a:p>
            <a:fld id="{DC63EB06-3C5F-4968-9E81-2278D5600470}" type="slidenum">
              <a:rPr lang="ru-RU" smtClean="0"/>
              <a:t>13</a:t>
            </a:fld>
            <a:endParaRPr lang="ru-RU"/>
          </a:p>
        </p:txBody>
      </p:sp>
      <p:sp>
        <p:nvSpPr>
          <p:cNvPr id="5" name="Прямоугольник 4"/>
          <p:cNvSpPr/>
          <p:nvPr/>
        </p:nvSpPr>
        <p:spPr>
          <a:xfrm>
            <a:off x="297369" y="773406"/>
            <a:ext cx="11673462" cy="1200329"/>
          </a:xfrm>
          <a:prstGeom prst="rect">
            <a:avLst/>
          </a:prstGeom>
        </p:spPr>
        <p:txBody>
          <a:bodyPr wrap="square">
            <a:spAutoFit/>
          </a:bodyPr>
          <a:lstStyle/>
          <a:p>
            <a:r>
              <a:rPr lang="en-US" sz="2400" dirty="0"/>
              <a:t>Calculations for a single and twin aperture </a:t>
            </a:r>
            <a:r>
              <a:rPr lang="en-US" sz="2400" dirty="0" smtClean="0"/>
              <a:t>quadrupole with </a:t>
            </a:r>
            <a:r>
              <a:rPr lang="en-US" sz="2400" dirty="0"/>
              <a:t>a full shielding collar of 50 mm and without </a:t>
            </a:r>
            <a:r>
              <a:rPr lang="en-US" sz="2400" dirty="0" smtClean="0"/>
              <a:t>it were made. </a:t>
            </a:r>
            <a:r>
              <a:rPr lang="en-US" sz="2400" dirty="0"/>
              <a:t>O</a:t>
            </a:r>
            <a:r>
              <a:rPr lang="en-US" sz="2400" dirty="0" smtClean="0"/>
              <a:t>n </a:t>
            </a:r>
            <a:r>
              <a:rPr lang="en-US" sz="2400" dirty="0"/>
              <a:t>this slide, you can see cross section of magnetic field in the middle of a quadrupole.</a:t>
            </a:r>
            <a:endParaRPr lang="ru-RU" sz="2400" dirty="0"/>
          </a:p>
        </p:txBody>
      </p:sp>
      <p:sp>
        <p:nvSpPr>
          <p:cNvPr id="9" name="TextBox 8"/>
          <p:cNvSpPr txBox="1"/>
          <p:nvPr/>
        </p:nvSpPr>
        <p:spPr>
          <a:xfrm>
            <a:off x="5378124" y="5879068"/>
            <a:ext cx="1511952" cy="369332"/>
          </a:xfrm>
          <a:prstGeom prst="rect">
            <a:avLst/>
          </a:prstGeom>
          <a:noFill/>
        </p:spPr>
        <p:txBody>
          <a:bodyPr wrap="none" rtlCol="0">
            <a:spAutoFit/>
          </a:bodyPr>
          <a:lstStyle/>
          <a:p>
            <a:r>
              <a:rPr lang="en-US" dirty="0" smtClean="0"/>
              <a:t>B max = 2,5 T</a:t>
            </a:r>
            <a:endParaRPr lang="ru-RU" dirty="0"/>
          </a:p>
        </p:txBody>
      </p:sp>
      <mc:AlternateContent xmlns:mc="http://schemas.openxmlformats.org/markup-compatibility/2006" xmlns:a14="http://schemas.microsoft.com/office/drawing/2010/main">
        <mc:Choice Requires="a14">
          <p:sp>
            <p:nvSpPr>
              <p:cNvPr id="10" name="TextBox 9"/>
              <p:cNvSpPr txBox="1"/>
              <p:nvPr/>
            </p:nvSpPr>
            <p:spPr>
              <a:xfrm>
                <a:off x="5136102" y="6314140"/>
                <a:ext cx="1995996" cy="375552"/>
              </a:xfrm>
              <a:prstGeom prst="rect">
                <a:avLst/>
              </a:prstGeom>
              <a:noFill/>
            </p:spPr>
            <p:txBody>
              <a:bodyPr wrap="none" rtlCol="0">
                <a:spAutoFit/>
              </a:bodyPr>
              <a:lstStyle/>
              <a:p>
                <a:r>
                  <a:rPr lang="en-US" dirty="0" smtClean="0"/>
                  <a:t>B min = 5 x </a:t>
                </a:r>
                <a14:m>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panose="02040503050406030204" pitchFamily="18" charset="0"/>
                          </a:rPr>
                          <m:t>𝟏𝟎</m:t>
                        </m:r>
                      </m:e>
                      <m:sup>
                        <m:r>
                          <a:rPr lang="en-US" b="1" i="0" smtClean="0">
                            <a:latin typeface="Cambria Math" panose="02040503050406030204" pitchFamily="18" charset="0"/>
                          </a:rPr>
                          <m:t>−</m:t>
                        </m:r>
                        <m:r>
                          <a:rPr lang="en-US" b="1" i="1" smtClean="0">
                            <a:latin typeface="Cambria Math" panose="02040503050406030204" pitchFamily="18" charset="0"/>
                          </a:rPr>
                          <m:t>𝟏</m:t>
                        </m:r>
                      </m:sup>
                    </m:sSup>
                  </m:oMath>
                </a14:m>
                <a:r>
                  <a:rPr lang="en-US" dirty="0" smtClean="0"/>
                  <a:t> T</a:t>
                </a:r>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5136102" y="6314140"/>
                <a:ext cx="1995996" cy="375552"/>
              </a:xfrm>
              <a:prstGeom prst="rect">
                <a:avLst/>
              </a:prstGeom>
              <a:blipFill rotWithShape="0">
                <a:blip r:embed="rId4"/>
                <a:stretch>
                  <a:fillRect l="-2752" t="-6557" r="-1835" b="-27869"/>
                </a:stretch>
              </a:blipFill>
            </p:spPr>
            <p:txBody>
              <a:bodyPr/>
              <a:lstStyle/>
              <a:p>
                <a:r>
                  <a:rPr lang="ru-RU">
                    <a:noFill/>
                  </a:rPr>
                  <a:t> </a:t>
                </a:r>
              </a:p>
            </p:txBody>
          </p:sp>
        </mc:Fallback>
      </mc:AlternateContent>
    </p:spTree>
    <p:extLst>
      <p:ext uri="{BB962C8B-B14F-4D97-AF65-F5344CB8AC3E}">
        <p14:creationId xmlns:p14="http://schemas.microsoft.com/office/powerpoint/2010/main" val="386524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txBox="1">
            <a:spLocks/>
          </p:cNvSpPr>
          <p:nvPr/>
        </p:nvSpPr>
        <p:spPr>
          <a:xfrm>
            <a:off x="341463" y="-231019"/>
            <a:ext cx="1153393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w/wo shielding collar</a:t>
            </a:r>
            <a:endParaRPr lang="ru-RU" b="1" cap="all" dirty="0"/>
          </a:p>
        </p:txBody>
      </p:sp>
      <p:sp>
        <p:nvSpPr>
          <p:cNvPr id="2" name="Номер слайда 1"/>
          <p:cNvSpPr>
            <a:spLocks noGrp="1"/>
          </p:cNvSpPr>
          <p:nvPr>
            <p:ph type="sldNum" sz="quarter" idx="12"/>
          </p:nvPr>
        </p:nvSpPr>
        <p:spPr/>
        <p:txBody>
          <a:bodyPr/>
          <a:lstStyle/>
          <a:p>
            <a:fld id="{DC63EB06-3C5F-4968-9E81-2278D5600470}" type="slidenum">
              <a:rPr lang="ru-RU" smtClean="0"/>
              <a:t>14</a:t>
            </a:fld>
            <a:endParaRPr lang="ru-RU"/>
          </a:p>
        </p:txBody>
      </p:sp>
      <p:grpSp>
        <p:nvGrpSpPr>
          <p:cNvPr id="3" name="Группа 2"/>
          <p:cNvGrpSpPr/>
          <p:nvPr/>
        </p:nvGrpSpPr>
        <p:grpSpPr>
          <a:xfrm>
            <a:off x="201521" y="1342268"/>
            <a:ext cx="11601450" cy="5085820"/>
            <a:chOff x="0" y="1352539"/>
            <a:chExt cx="12090426" cy="5518872"/>
          </a:xfrm>
        </p:grpSpPr>
        <p:pic>
          <p:nvPicPr>
            <p:cNvPr id="10" name="Рисунок 9"/>
            <p:cNvPicPr>
              <a:picLocks noChangeAspect="1"/>
            </p:cNvPicPr>
            <p:nvPr/>
          </p:nvPicPr>
          <p:blipFill rotWithShape="1">
            <a:blip r:embed="rId2"/>
            <a:srcRect t="15809" r="27540" b="13715"/>
            <a:stretch/>
          </p:blipFill>
          <p:spPr>
            <a:xfrm>
              <a:off x="6155872" y="1352539"/>
              <a:ext cx="5934554" cy="2767445"/>
            </a:xfrm>
            <a:prstGeom prst="rect">
              <a:avLst/>
            </a:prstGeom>
          </p:spPr>
        </p:pic>
        <p:pic>
          <p:nvPicPr>
            <p:cNvPr id="7" name="Рисунок 6"/>
            <p:cNvPicPr>
              <a:picLocks noChangeAspect="1"/>
            </p:cNvPicPr>
            <p:nvPr/>
          </p:nvPicPr>
          <p:blipFill rotWithShape="1">
            <a:blip r:embed="rId3"/>
            <a:srcRect t="15667" r="26875" b="13500"/>
            <a:stretch/>
          </p:blipFill>
          <p:spPr>
            <a:xfrm>
              <a:off x="0" y="1352539"/>
              <a:ext cx="5420890" cy="2656125"/>
            </a:xfrm>
            <a:prstGeom prst="rect">
              <a:avLst/>
            </a:prstGeom>
          </p:spPr>
        </p:pic>
        <p:pic>
          <p:nvPicPr>
            <p:cNvPr id="9" name="Рисунок 8"/>
            <p:cNvPicPr>
              <a:picLocks noChangeAspect="1"/>
            </p:cNvPicPr>
            <p:nvPr/>
          </p:nvPicPr>
          <p:blipFill rotWithShape="1">
            <a:blip r:embed="rId4"/>
            <a:srcRect t="15810" r="27461" b="13460"/>
            <a:stretch/>
          </p:blipFill>
          <p:spPr>
            <a:xfrm>
              <a:off x="0" y="4103967"/>
              <a:ext cx="5420890" cy="2767444"/>
            </a:xfrm>
            <a:prstGeom prst="rect">
              <a:avLst/>
            </a:prstGeom>
          </p:spPr>
        </p:pic>
        <p:pic>
          <p:nvPicPr>
            <p:cNvPr id="13" name="Рисунок 12"/>
            <p:cNvPicPr>
              <a:picLocks noChangeAspect="1"/>
            </p:cNvPicPr>
            <p:nvPr/>
          </p:nvPicPr>
          <p:blipFill rotWithShape="1">
            <a:blip r:embed="rId5"/>
            <a:srcRect t="15683" r="26984" b="13587"/>
            <a:stretch/>
          </p:blipFill>
          <p:spPr>
            <a:xfrm>
              <a:off x="6155872" y="4103967"/>
              <a:ext cx="5934554" cy="2767444"/>
            </a:xfrm>
            <a:prstGeom prst="rect">
              <a:avLst/>
            </a:prstGeom>
          </p:spPr>
        </p:pic>
      </p:grpSp>
      <p:sp>
        <p:nvSpPr>
          <p:cNvPr id="4" name="TextBox 3"/>
          <p:cNvSpPr txBox="1"/>
          <p:nvPr/>
        </p:nvSpPr>
        <p:spPr>
          <a:xfrm>
            <a:off x="770021" y="1342268"/>
            <a:ext cx="1511952" cy="369332"/>
          </a:xfrm>
          <a:prstGeom prst="rect">
            <a:avLst/>
          </a:prstGeom>
          <a:noFill/>
        </p:spPr>
        <p:txBody>
          <a:bodyPr wrap="none" rtlCol="0">
            <a:spAutoFit/>
          </a:bodyPr>
          <a:lstStyle/>
          <a:p>
            <a:r>
              <a:rPr lang="en-US" dirty="0" smtClean="0"/>
              <a:t>B max = 3,9 T</a:t>
            </a:r>
            <a:endParaRPr lang="ru-RU" dirty="0"/>
          </a:p>
        </p:txBody>
      </p:sp>
      <p:sp>
        <p:nvSpPr>
          <p:cNvPr id="11" name="TextBox 10"/>
          <p:cNvSpPr txBox="1"/>
          <p:nvPr/>
        </p:nvSpPr>
        <p:spPr>
          <a:xfrm>
            <a:off x="6673515" y="1342268"/>
            <a:ext cx="1511952" cy="369332"/>
          </a:xfrm>
          <a:prstGeom prst="rect">
            <a:avLst/>
          </a:prstGeom>
          <a:noFill/>
        </p:spPr>
        <p:txBody>
          <a:bodyPr wrap="none" rtlCol="0">
            <a:spAutoFit/>
          </a:bodyPr>
          <a:lstStyle/>
          <a:p>
            <a:r>
              <a:rPr lang="en-US" dirty="0" smtClean="0"/>
              <a:t>B max = 3,9 T</a:t>
            </a:r>
            <a:endParaRPr lang="ru-RU" dirty="0"/>
          </a:p>
        </p:txBody>
      </p:sp>
      <mc:AlternateContent xmlns:mc="http://schemas.openxmlformats.org/markup-compatibility/2006" xmlns:a14="http://schemas.microsoft.com/office/drawing/2010/main">
        <mc:Choice Requires="a14">
          <p:sp>
            <p:nvSpPr>
              <p:cNvPr id="12" name="TextBox 11"/>
              <p:cNvSpPr txBox="1"/>
              <p:nvPr/>
            </p:nvSpPr>
            <p:spPr>
              <a:xfrm>
                <a:off x="770021" y="1711600"/>
                <a:ext cx="2173928" cy="374846"/>
              </a:xfrm>
              <a:prstGeom prst="rect">
                <a:avLst/>
              </a:prstGeom>
              <a:noFill/>
            </p:spPr>
            <p:txBody>
              <a:bodyPr wrap="none" rtlCol="0">
                <a:spAutoFit/>
              </a:bodyPr>
              <a:lstStyle/>
              <a:p>
                <a:r>
                  <a:rPr lang="en-US" dirty="0" smtClean="0"/>
                  <a:t>B min = 6,6 x </a:t>
                </a:r>
                <a14:m>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panose="02040503050406030204" pitchFamily="18" charset="0"/>
                          </a:rPr>
                          <m:t>𝟏𝟎</m:t>
                        </m:r>
                      </m:e>
                      <m:sup>
                        <m:r>
                          <a:rPr lang="en-US" b="1" i="0" smtClean="0">
                            <a:latin typeface="Cambria Math" panose="02040503050406030204" pitchFamily="18" charset="0"/>
                          </a:rPr>
                          <m:t>−</m:t>
                        </m:r>
                        <m:r>
                          <a:rPr lang="en-US" b="1" i="0" smtClean="0">
                            <a:latin typeface="Cambria Math" panose="02040503050406030204" pitchFamily="18" charset="0"/>
                          </a:rPr>
                          <m:t>𝟒</m:t>
                        </m:r>
                      </m:sup>
                    </m:sSup>
                  </m:oMath>
                </a14:m>
                <a:r>
                  <a:rPr lang="en-US" dirty="0" smtClean="0"/>
                  <a:t> T</a:t>
                </a:r>
                <a:endParaRPr lang="ru-RU" dirty="0"/>
              </a:p>
            </p:txBody>
          </p:sp>
        </mc:Choice>
        <mc:Fallback xmlns="">
          <p:sp>
            <p:nvSpPr>
              <p:cNvPr id="12" name="TextBox 11"/>
              <p:cNvSpPr txBox="1">
                <a:spLocks noRot="1" noChangeAspect="1" noMove="1" noResize="1" noEditPoints="1" noAdjustHandles="1" noChangeArrowheads="1" noChangeShapeType="1" noTextEdit="1"/>
              </p:cNvSpPr>
              <p:nvPr/>
            </p:nvSpPr>
            <p:spPr>
              <a:xfrm>
                <a:off x="770021" y="1711600"/>
                <a:ext cx="2173928" cy="374846"/>
              </a:xfrm>
              <a:prstGeom prst="rect">
                <a:avLst/>
              </a:prstGeom>
              <a:blipFill rotWithShape="0">
                <a:blip r:embed="rId6"/>
                <a:stretch>
                  <a:fillRect l="-2241" t="-6557" r="-1681" b="-2786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673515" y="1711600"/>
                <a:ext cx="2173928" cy="375552"/>
              </a:xfrm>
              <a:prstGeom prst="rect">
                <a:avLst/>
              </a:prstGeom>
              <a:noFill/>
            </p:spPr>
            <p:txBody>
              <a:bodyPr wrap="none" rtlCol="0">
                <a:spAutoFit/>
              </a:bodyPr>
              <a:lstStyle/>
              <a:p>
                <a:r>
                  <a:rPr lang="en-US" dirty="0" smtClean="0"/>
                  <a:t>B min = 2,9 x </a:t>
                </a:r>
                <a14:m>
                  <m:oMath xmlns:m="http://schemas.openxmlformats.org/officeDocument/2006/math">
                    <m:sSup>
                      <m:sSupPr>
                        <m:ctrlPr>
                          <a:rPr lang="en-US" b="1" i="1" smtClean="0">
                            <a:latin typeface="Cambria Math" panose="02040503050406030204" pitchFamily="18" charset="0"/>
                          </a:rPr>
                        </m:ctrlPr>
                      </m:sSupPr>
                      <m:e>
                        <m:r>
                          <a:rPr lang="en-US" b="1" i="0" smtClean="0">
                            <a:latin typeface="Cambria Math" panose="02040503050406030204" pitchFamily="18" charset="0"/>
                          </a:rPr>
                          <m:t>𝟏𝟎</m:t>
                        </m:r>
                      </m:e>
                      <m:sup>
                        <m:r>
                          <a:rPr lang="en-US" b="1" i="0" smtClean="0">
                            <a:latin typeface="Cambria Math" panose="02040503050406030204" pitchFamily="18" charset="0"/>
                          </a:rPr>
                          <m:t>−</m:t>
                        </m:r>
                        <m:r>
                          <a:rPr lang="en-US" b="1" i="0" smtClean="0">
                            <a:latin typeface="Cambria Math" panose="02040503050406030204" pitchFamily="18" charset="0"/>
                          </a:rPr>
                          <m:t>𝟔</m:t>
                        </m:r>
                      </m:sup>
                    </m:sSup>
                  </m:oMath>
                </a14:m>
                <a:r>
                  <a:rPr lang="en-US" dirty="0" smtClean="0"/>
                  <a:t> T</a:t>
                </a:r>
                <a:endParaRPr lang="ru-RU" dirty="0"/>
              </a:p>
            </p:txBody>
          </p:sp>
        </mc:Choice>
        <mc:Fallback xmlns="">
          <p:sp>
            <p:nvSpPr>
              <p:cNvPr id="14" name="TextBox 13"/>
              <p:cNvSpPr txBox="1">
                <a:spLocks noRot="1" noChangeAspect="1" noMove="1" noResize="1" noEditPoints="1" noAdjustHandles="1" noChangeArrowheads="1" noChangeShapeType="1" noTextEdit="1"/>
              </p:cNvSpPr>
              <p:nvPr/>
            </p:nvSpPr>
            <p:spPr>
              <a:xfrm>
                <a:off x="6673515" y="1711600"/>
                <a:ext cx="2173928" cy="375552"/>
              </a:xfrm>
              <a:prstGeom prst="rect">
                <a:avLst/>
              </a:prstGeom>
              <a:blipFill rotWithShape="0">
                <a:blip r:embed="rId7"/>
                <a:stretch>
                  <a:fillRect l="-2528" t="-6557" r="-1685" b="-27869"/>
                </a:stretch>
              </a:blipFill>
            </p:spPr>
            <p:txBody>
              <a:bodyPr/>
              <a:lstStyle/>
              <a:p>
                <a:r>
                  <a:rPr lang="ru-RU">
                    <a:noFill/>
                  </a:rPr>
                  <a:t> </a:t>
                </a:r>
              </a:p>
            </p:txBody>
          </p:sp>
        </mc:Fallback>
      </mc:AlternateContent>
    </p:spTree>
    <p:extLst>
      <p:ext uri="{BB962C8B-B14F-4D97-AF65-F5344CB8AC3E}">
        <p14:creationId xmlns:p14="http://schemas.microsoft.com/office/powerpoint/2010/main" val="40397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txBox="1">
            <a:spLocks/>
          </p:cNvSpPr>
          <p:nvPr/>
        </p:nvSpPr>
        <p:spPr>
          <a:xfrm>
            <a:off x="40505" y="-216626"/>
            <a:ext cx="121109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Field quality comparison</a:t>
            </a:r>
            <a:endParaRPr lang="ru-RU" b="1" cap="all" dirty="0"/>
          </a:p>
        </p:txBody>
      </p:sp>
      <p:grpSp>
        <p:nvGrpSpPr>
          <p:cNvPr id="5" name="Группа 4"/>
          <p:cNvGrpSpPr/>
          <p:nvPr/>
        </p:nvGrpSpPr>
        <p:grpSpPr>
          <a:xfrm>
            <a:off x="96609" y="863944"/>
            <a:ext cx="11998779" cy="4750254"/>
            <a:chOff x="96609" y="1429430"/>
            <a:chExt cx="11998779" cy="4750254"/>
          </a:xfrm>
        </p:grpSpPr>
        <p:grpSp>
          <p:nvGrpSpPr>
            <p:cNvPr id="4" name="Группа 3"/>
            <p:cNvGrpSpPr/>
            <p:nvPr/>
          </p:nvGrpSpPr>
          <p:grpSpPr>
            <a:xfrm>
              <a:off x="96609" y="1429430"/>
              <a:ext cx="11998779" cy="4750254"/>
              <a:chOff x="96609" y="1429430"/>
              <a:chExt cx="11998779" cy="4750254"/>
            </a:xfrm>
          </p:grpSpPr>
          <p:grpSp>
            <p:nvGrpSpPr>
              <p:cNvPr id="16" name="Группа 15"/>
              <p:cNvGrpSpPr/>
              <p:nvPr/>
            </p:nvGrpSpPr>
            <p:grpSpPr>
              <a:xfrm>
                <a:off x="96609" y="1429430"/>
                <a:ext cx="11998779" cy="4750254"/>
                <a:chOff x="0" y="0"/>
                <a:chExt cx="11998779" cy="4750254"/>
              </a:xfrm>
            </p:grpSpPr>
            <p:graphicFrame>
              <p:nvGraphicFramePr>
                <p:cNvPr id="17" name="Диаграмма 16"/>
                <p:cNvGraphicFramePr>
                  <a:graphicFrameLocks/>
                </p:cNvGraphicFramePr>
                <p:nvPr>
                  <p:extLst>
                    <p:ext uri="{D42A27DB-BD31-4B8C-83A1-F6EECF244321}">
                      <p14:modId xmlns:p14="http://schemas.microsoft.com/office/powerpoint/2010/main" val="998939601"/>
                    </p:ext>
                  </p:extLst>
                </p:nvPr>
              </p:nvGraphicFramePr>
              <p:xfrm>
                <a:off x="5902779" y="0"/>
                <a:ext cx="6096000" cy="47502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Диаграмма 17"/>
                <p:cNvGraphicFramePr>
                  <a:graphicFrameLocks/>
                </p:cNvGraphicFramePr>
                <p:nvPr>
                  <p:extLst>
                    <p:ext uri="{D42A27DB-BD31-4B8C-83A1-F6EECF244321}">
                      <p14:modId xmlns:p14="http://schemas.microsoft.com/office/powerpoint/2010/main" val="1513635302"/>
                    </p:ext>
                  </p:extLst>
                </p:nvPr>
              </p:nvGraphicFramePr>
              <p:xfrm>
                <a:off x="0" y="0"/>
                <a:ext cx="5978979" cy="4750254"/>
              </p:xfrm>
              <a:graphic>
                <a:graphicData uri="http://schemas.openxmlformats.org/drawingml/2006/chart">
                  <c:chart xmlns:c="http://schemas.openxmlformats.org/drawingml/2006/chart" xmlns:r="http://schemas.openxmlformats.org/officeDocument/2006/relationships" r:id="rId3"/>
                </a:graphicData>
              </a:graphic>
            </p:graphicFrame>
          </p:grpSp>
          <p:sp>
            <p:nvSpPr>
              <p:cNvPr id="12" name="TextBox 11"/>
              <p:cNvSpPr txBox="1"/>
              <p:nvPr/>
            </p:nvSpPr>
            <p:spPr>
              <a:xfrm>
                <a:off x="4422004" y="1985103"/>
                <a:ext cx="12346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 = 21500 A</a:t>
                </a:r>
                <a:endParaRPr lang="ru-RU" b="1" dirty="0">
                  <a:effectLst>
                    <a:outerShdw blurRad="38100" dist="38100" dir="2700000" algn="tl">
                      <a:srgbClr val="000000">
                        <a:alpha val="43137"/>
                      </a:srgbClr>
                    </a:outerShdw>
                  </a:effectLst>
                </a:endParaRPr>
              </a:p>
            </p:txBody>
          </p:sp>
        </p:grpSp>
        <p:sp>
          <p:nvSpPr>
            <p:cNvPr id="9" name="TextBox 8"/>
            <p:cNvSpPr txBox="1"/>
            <p:nvPr/>
          </p:nvSpPr>
          <p:spPr>
            <a:xfrm>
              <a:off x="10514011" y="1985103"/>
              <a:ext cx="12346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 = 21500 A</a:t>
              </a:r>
              <a:endParaRPr lang="ru-RU" b="1" dirty="0">
                <a:effectLst>
                  <a:outerShdw blurRad="38100" dist="38100" dir="2700000" algn="tl">
                    <a:srgbClr val="000000">
                      <a:alpha val="43137"/>
                    </a:srgbClr>
                  </a:outerShdw>
                </a:effectLst>
              </a:endParaRPr>
            </a:p>
          </p:txBody>
        </p:sp>
      </p:grpSp>
      <p:sp>
        <p:nvSpPr>
          <p:cNvPr id="2" name="Номер слайда 1"/>
          <p:cNvSpPr>
            <a:spLocks noGrp="1"/>
          </p:cNvSpPr>
          <p:nvPr>
            <p:ph type="sldNum" sz="quarter" idx="12"/>
          </p:nvPr>
        </p:nvSpPr>
        <p:spPr/>
        <p:txBody>
          <a:bodyPr/>
          <a:lstStyle/>
          <a:p>
            <a:fld id="{DC63EB06-3C5F-4968-9E81-2278D5600470}" type="slidenum">
              <a:rPr lang="ru-RU" smtClean="0"/>
              <a:t>15</a:t>
            </a:fld>
            <a:endParaRPr lang="ru-RU"/>
          </a:p>
        </p:txBody>
      </p:sp>
      <p:sp>
        <p:nvSpPr>
          <p:cNvPr id="3" name="Прямоугольник 2"/>
          <p:cNvSpPr/>
          <p:nvPr/>
        </p:nvSpPr>
        <p:spPr>
          <a:xfrm>
            <a:off x="1097897" y="5684306"/>
            <a:ext cx="10684668" cy="369332"/>
          </a:xfrm>
          <a:prstGeom prst="rect">
            <a:avLst/>
          </a:prstGeom>
        </p:spPr>
        <p:txBody>
          <a:bodyPr wrap="square">
            <a:spAutoFit/>
          </a:bodyPr>
          <a:lstStyle/>
          <a:p>
            <a:r>
              <a:rPr lang="en-US" b="1" dirty="0">
                <a:solidFill>
                  <a:srgbClr val="C00000"/>
                </a:solidFill>
                <a:effectLst>
                  <a:outerShdw blurRad="38100" dist="38100" dir="2700000" algn="tl">
                    <a:srgbClr val="000000">
                      <a:alpha val="43137"/>
                    </a:srgbClr>
                  </a:outerShdw>
                </a:effectLst>
              </a:rPr>
              <a:t>There are practically no differences in harmonics between single and twin aperture lenses with a collar. </a:t>
            </a:r>
            <a:endParaRPr lang="ru-RU"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6944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38200" y="-200932"/>
            <a:ext cx="10515600" cy="1325563"/>
          </a:xfrm>
        </p:spPr>
        <p:txBody>
          <a:bodyPr>
            <a:normAutofit/>
          </a:bodyPr>
          <a:lstStyle/>
          <a:p>
            <a:r>
              <a:rPr lang="en-US" sz="4400" b="1" dirty="0"/>
              <a:t>external field with collar </a:t>
            </a:r>
            <a:r>
              <a:rPr lang="en-US" sz="4400" b="1" dirty="0" err="1"/>
              <a:t>i</a:t>
            </a:r>
            <a:endParaRPr lang="ru-RU" sz="4400" b="1" dirty="0"/>
          </a:p>
        </p:txBody>
      </p:sp>
      <p:sp>
        <p:nvSpPr>
          <p:cNvPr id="4" name="Номер слайда 3"/>
          <p:cNvSpPr>
            <a:spLocks noGrp="1"/>
          </p:cNvSpPr>
          <p:nvPr>
            <p:ph type="sldNum" sz="quarter" idx="12"/>
          </p:nvPr>
        </p:nvSpPr>
        <p:spPr/>
        <p:txBody>
          <a:bodyPr/>
          <a:lstStyle/>
          <a:p>
            <a:fld id="{DC63EB06-3C5F-4968-9E81-2278D5600470}" type="slidenum">
              <a:rPr lang="ru-RU" smtClean="0"/>
              <a:t>16</a:t>
            </a:fld>
            <a:endParaRPr lang="ru-RU"/>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2164"/>
          <a:stretch/>
        </p:blipFill>
        <p:spPr>
          <a:xfrm>
            <a:off x="1811970" y="2142741"/>
            <a:ext cx="8568060" cy="4715259"/>
          </a:xfrm>
          <a:prstGeom prst="rect">
            <a:avLst/>
          </a:prstGeom>
        </p:spPr>
      </p:pic>
      <p:sp>
        <p:nvSpPr>
          <p:cNvPr id="3" name="Прямоугольник 2"/>
          <p:cNvSpPr/>
          <p:nvPr/>
        </p:nvSpPr>
        <p:spPr>
          <a:xfrm>
            <a:off x="0" y="573081"/>
            <a:ext cx="12192000" cy="1569660"/>
          </a:xfrm>
          <a:prstGeom prst="rect">
            <a:avLst/>
          </a:prstGeom>
        </p:spPr>
        <p:txBody>
          <a:bodyPr wrap="square">
            <a:spAutoFit/>
          </a:bodyPr>
          <a:lstStyle/>
          <a:p>
            <a:pPr algn="just"/>
            <a:r>
              <a:rPr lang="en-US" sz="2400" dirty="0"/>
              <a:t>At the point of interaction is a system of solenoids. For example, an </a:t>
            </a:r>
            <a:r>
              <a:rPr lang="en-US" sz="2400" dirty="0">
                <a:solidFill>
                  <a:srgbClr val="C00000"/>
                </a:solidFill>
              </a:rPr>
              <a:t>external solenoid</a:t>
            </a:r>
            <a:r>
              <a:rPr lang="en-US" sz="2400" dirty="0"/>
              <a:t> creates a field </a:t>
            </a:r>
            <a:r>
              <a:rPr lang="en-US" sz="2400" dirty="0" smtClean="0"/>
              <a:t>2 tesla. </a:t>
            </a:r>
            <a:r>
              <a:rPr lang="en-US" sz="2400" dirty="0"/>
              <a:t>The </a:t>
            </a:r>
            <a:r>
              <a:rPr lang="en-US" sz="2400" dirty="0">
                <a:solidFill>
                  <a:srgbClr val="C00000"/>
                </a:solidFill>
              </a:rPr>
              <a:t>screening </a:t>
            </a:r>
            <a:r>
              <a:rPr lang="en-US" sz="2400" dirty="0" smtClean="0">
                <a:solidFill>
                  <a:srgbClr val="C00000"/>
                </a:solidFill>
              </a:rPr>
              <a:t>solenoid </a:t>
            </a:r>
            <a:r>
              <a:rPr lang="en-US" sz="2400" dirty="0" smtClean="0"/>
              <a:t>(L=2,4 m) </a:t>
            </a:r>
            <a:r>
              <a:rPr lang="en-US" sz="2400" dirty="0"/>
              <a:t>zeros the fields in the quadrupole region. There is also another solenoid </a:t>
            </a:r>
            <a:r>
              <a:rPr lang="en-US" sz="2400" dirty="0" smtClean="0"/>
              <a:t>– </a:t>
            </a:r>
            <a:r>
              <a:rPr lang="en-US" sz="2400" dirty="0" smtClean="0">
                <a:solidFill>
                  <a:srgbClr val="C00000"/>
                </a:solidFill>
              </a:rPr>
              <a:t>compensating </a:t>
            </a:r>
            <a:r>
              <a:rPr lang="en-US" sz="2400" dirty="0" smtClean="0"/>
              <a:t>(B=3 T, L=0,3 m ). </a:t>
            </a:r>
            <a:r>
              <a:rPr lang="en-US" sz="2400" dirty="0"/>
              <a:t>Because the compensating solenoid is at close range to the quadrupole, this solenoid creates a </a:t>
            </a:r>
            <a:r>
              <a:rPr lang="en-US" sz="2400" dirty="0" smtClean="0"/>
              <a:t>field </a:t>
            </a:r>
            <a:r>
              <a:rPr lang="en-US" sz="2400" dirty="0"/>
              <a:t>acting on the lens.</a:t>
            </a:r>
            <a:endParaRPr lang="ru-RU" sz="2400" dirty="0"/>
          </a:p>
        </p:txBody>
      </p:sp>
      <p:sp>
        <p:nvSpPr>
          <p:cNvPr id="7" name="Text Box 3"/>
          <p:cNvSpPr txBox="1">
            <a:spLocks noChangeArrowheads="1"/>
          </p:cNvSpPr>
          <p:nvPr/>
        </p:nvSpPr>
        <p:spPr bwMode="auto">
          <a:xfrm>
            <a:off x="9684939" y="3264727"/>
            <a:ext cx="2422357" cy="1600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ru-RU" sz="1400" dirty="0" smtClean="0"/>
              <a:t>Solenoids edge fields in the quadrupole </a:t>
            </a:r>
            <a:r>
              <a:rPr lang="en-US" altLang="ru-RU" sz="1400" dirty="0"/>
              <a:t>area</a:t>
            </a:r>
            <a:r>
              <a:rPr lang="en-US" altLang="ru-RU" sz="1400" dirty="0" smtClean="0"/>
              <a:t>:</a:t>
            </a:r>
          </a:p>
          <a:p>
            <a:pPr eaLnBrk="1" hangingPunct="1">
              <a:spcBef>
                <a:spcPct val="50000"/>
              </a:spcBef>
            </a:pPr>
            <a:r>
              <a:rPr lang="en-US" altLang="ru-RU" sz="1400" dirty="0" smtClean="0"/>
              <a:t>    </a:t>
            </a:r>
            <a:r>
              <a:rPr lang="en-US" altLang="ru-RU" sz="1400" dirty="0" err="1">
                <a:solidFill>
                  <a:srgbClr val="C00000"/>
                </a:solidFill>
              </a:rPr>
              <a:t>B</a:t>
            </a:r>
            <a:r>
              <a:rPr lang="en-US" altLang="ru-RU" sz="1400" baseline="-25000" dirty="0" err="1">
                <a:solidFill>
                  <a:srgbClr val="C00000"/>
                </a:solidFill>
              </a:rPr>
              <a:t>s</a:t>
            </a:r>
            <a:r>
              <a:rPr lang="en-US" altLang="ru-RU" sz="1400" dirty="0">
                <a:solidFill>
                  <a:srgbClr val="C00000"/>
                </a:solidFill>
              </a:rPr>
              <a:t>&lt;0.01 </a:t>
            </a:r>
            <a:r>
              <a:rPr lang="en-US" altLang="ru-RU" sz="1400" dirty="0" smtClean="0">
                <a:solidFill>
                  <a:srgbClr val="C00000"/>
                </a:solidFill>
              </a:rPr>
              <a:t>T,  </a:t>
            </a:r>
            <a:r>
              <a:rPr lang="en-US" altLang="ru-RU" sz="1400" dirty="0" err="1">
                <a:solidFill>
                  <a:srgbClr val="C00000"/>
                </a:solidFill>
              </a:rPr>
              <a:t>B</a:t>
            </a:r>
            <a:r>
              <a:rPr lang="en-US" altLang="ru-RU" sz="1400" baseline="-25000" dirty="0" err="1">
                <a:solidFill>
                  <a:srgbClr val="C00000"/>
                </a:solidFill>
              </a:rPr>
              <a:t>x</a:t>
            </a:r>
            <a:r>
              <a:rPr lang="en-US" altLang="ru-RU" sz="1400" dirty="0">
                <a:solidFill>
                  <a:srgbClr val="C00000"/>
                </a:solidFill>
              </a:rPr>
              <a:t>&lt;0.002 T</a:t>
            </a:r>
          </a:p>
          <a:p>
            <a:pPr eaLnBrk="1" hangingPunct="1">
              <a:spcBef>
                <a:spcPct val="50000"/>
              </a:spcBef>
            </a:pPr>
            <a:r>
              <a:rPr lang="en-US" altLang="ru-RU" sz="1400" dirty="0"/>
              <a:t>It is necessary to introduce additional corrections in the screening area.</a:t>
            </a:r>
          </a:p>
        </p:txBody>
      </p:sp>
    </p:spTree>
    <p:extLst>
      <p:ext uri="{BB962C8B-B14F-4D97-AF65-F5344CB8AC3E}">
        <p14:creationId xmlns:p14="http://schemas.microsoft.com/office/powerpoint/2010/main" val="1155450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0932"/>
            <a:ext cx="10515600" cy="1325563"/>
          </a:xfrm>
        </p:spPr>
        <p:txBody>
          <a:bodyPr>
            <a:normAutofit/>
          </a:bodyPr>
          <a:lstStyle/>
          <a:p>
            <a:pPr algn="ctr"/>
            <a:r>
              <a:rPr lang="en-US" sz="4400" b="1" dirty="0"/>
              <a:t>external field with collar ii</a:t>
            </a:r>
            <a:endParaRPr lang="ru-RU" sz="4400" b="1" dirty="0"/>
          </a:p>
        </p:txBody>
      </p:sp>
      <p:sp>
        <p:nvSpPr>
          <p:cNvPr id="3" name="Номер слайда 2"/>
          <p:cNvSpPr>
            <a:spLocks noGrp="1"/>
          </p:cNvSpPr>
          <p:nvPr>
            <p:ph type="sldNum" sz="quarter" idx="12"/>
          </p:nvPr>
        </p:nvSpPr>
        <p:spPr/>
        <p:txBody>
          <a:bodyPr/>
          <a:lstStyle/>
          <a:p>
            <a:fld id="{DC63EB06-3C5F-4968-9E81-2278D5600470}" type="slidenum">
              <a:rPr lang="ru-RU" smtClean="0"/>
              <a:t>17</a:t>
            </a:fld>
            <a:endParaRPr lang="ru-RU"/>
          </a:p>
        </p:txBody>
      </p:sp>
      <p:sp>
        <p:nvSpPr>
          <p:cNvPr id="10"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189366" y="639198"/>
            <a:ext cx="6096000" cy="1200329"/>
          </a:xfrm>
          <a:prstGeom prst="rect">
            <a:avLst/>
          </a:prstGeom>
        </p:spPr>
        <p:txBody>
          <a:bodyPr>
            <a:spAutoFit/>
          </a:bodyPr>
          <a:lstStyle/>
          <a:p>
            <a:pPr algn="just"/>
            <a:r>
              <a:rPr lang="en-US" sz="2400" dirty="0"/>
              <a:t>For this reason, we made a model task: how does the external field of </a:t>
            </a:r>
            <a:r>
              <a:rPr lang="en-US" sz="2400" dirty="0" smtClean="0"/>
              <a:t>all solenoids affect </a:t>
            </a:r>
            <a:r>
              <a:rPr lang="en-US" sz="2400" dirty="0"/>
              <a:t>the integral harmonics. </a:t>
            </a:r>
            <a:endParaRPr lang="en-US" sz="2400" dirty="0" smtClean="0"/>
          </a:p>
        </p:txBody>
      </p:sp>
      <p:grpSp>
        <p:nvGrpSpPr>
          <p:cNvPr id="13" name="Группа 12"/>
          <p:cNvGrpSpPr/>
          <p:nvPr/>
        </p:nvGrpSpPr>
        <p:grpSpPr>
          <a:xfrm>
            <a:off x="189366" y="2795131"/>
            <a:ext cx="5700095" cy="2094701"/>
            <a:chOff x="787790" y="4605478"/>
            <a:chExt cx="5700095" cy="2094701"/>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7483" t="40741" r="60317" b="22447"/>
            <a:stretch/>
          </p:blipFill>
          <p:spPr>
            <a:xfrm>
              <a:off x="787790" y="4605478"/>
              <a:ext cx="5700095" cy="2094701"/>
            </a:xfrm>
            <a:prstGeom prst="rect">
              <a:avLst/>
            </a:prstGeom>
          </p:spPr>
        </p:pic>
        <p:sp>
          <p:nvSpPr>
            <p:cNvPr id="9" name="TextBox 8"/>
            <p:cNvSpPr txBox="1"/>
            <p:nvPr/>
          </p:nvSpPr>
          <p:spPr>
            <a:xfrm>
              <a:off x="3671248" y="5513943"/>
              <a:ext cx="2299027" cy="369332"/>
            </a:xfrm>
            <a:prstGeom prst="rect">
              <a:avLst/>
            </a:prstGeom>
            <a:noFill/>
          </p:spPr>
          <p:txBody>
            <a:bodyPr wrap="none" rtlCol="0">
              <a:spAutoFit/>
            </a:bodyPr>
            <a:lstStyle/>
            <a:p>
              <a:r>
                <a:rPr lang="en-US" dirty="0" smtClean="0"/>
                <a:t>Compensating solenoid</a:t>
              </a:r>
              <a:endParaRPr lang="ru-RU" dirty="0"/>
            </a:p>
          </p:txBody>
        </p:sp>
        <p:sp>
          <p:nvSpPr>
            <p:cNvPr id="11" name="TextBox 10"/>
            <p:cNvSpPr txBox="1"/>
            <p:nvPr/>
          </p:nvSpPr>
          <p:spPr>
            <a:xfrm>
              <a:off x="2486575" y="4809599"/>
              <a:ext cx="1893467" cy="369332"/>
            </a:xfrm>
            <a:prstGeom prst="rect">
              <a:avLst/>
            </a:prstGeom>
            <a:noFill/>
          </p:spPr>
          <p:txBody>
            <a:bodyPr wrap="none" rtlCol="0">
              <a:spAutoFit/>
            </a:bodyPr>
            <a:lstStyle/>
            <a:p>
              <a:r>
                <a:rPr lang="en-US" dirty="0" smtClean="0"/>
                <a:t>Screening solenoid</a:t>
              </a:r>
              <a:endParaRPr lang="ru-RU" dirty="0"/>
            </a:p>
          </p:txBody>
        </p:sp>
        <p:sp>
          <p:nvSpPr>
            <p:cNvPr id="12" name="TextBox 11"/>
            <p:cNvSpPr txBox="1"/>
            <p:nvPr/>
          </p:nvSpPr>
          <p:spPr>
            <a:xfrm>
              <a:off x="1352064" y="5635668"/>
              <a:ext cx="1832361" cy="369332"/>
            </a:xfrm>
            <a:prstGeom prst="rect">
              <a:avLst/>
            </a:prstGeom>
            <a:noFill/>
          </p:spPr>
          <p:txBody>
            <a:bodyPr wrap="none" rtlCol="0">
              <a:spAutoFit/>
            </a:bodyPr>
            <a:lstStyle/>
            <a:p>
              <a:r>
                <a:rPr lang="en-US" dirty="0" smtClean="0"/>
                <a:t>Quadrupole </a:t>
              </a:r>
              <a:r>
                <a:rPr lang="en-US" dirty="0" err="1" smtClean="0"/>
                <a:t>lense</a:t>
              </a:r>
              <a:endParaRPr lang="ru-RU" dirty="0"/>
            </a:p>
          </p:txBody>
        </p:sp>
      </p:grpSp>
      <p:graphicFrame>
        <p:nvGraphicFramePr>
          <p:cNvPr id="15" name="Диаграмма 14"/>
          <p:cNvGraphicFramePr>
            <a:graphicFrameLocks/>
          </p:cNvGraphicFramePr>
          <p:nvPr>
            <p:extLst>
              <p:ext uri="{D42A27DB-BD31-4B8C-83A1-F6EECF244321}">
                <p14:modId xmlns:p14="http://schemas.microsoft.com/office/powerpoint/2010/main" val="605877115"/>
              </p:ext>
            </p:extLst>
          </p:nvPr>
        </p:nvGraphicFramePr>
        <p:xfrm>
          <a:off x="6094413" y="1627459"/>
          <a:ext cx="6096000" cy="41522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500188" y="5983853"/>
            <a:ext cx="7188450"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The results for the system of solenoids show that a </a:t>
            </a:r>
            <a:r>
              <a:rPr lang="en-US" b="1" dirty="0" err="1" smtClean="0">
                <a:effectLst>
                  <a:outerShdw blurRad="38100" dist="38100" dir="2700000" algn="tl">
                    <a:srgbClr val="000000">
                      <a:alpha val="43137"/>
                    </a:srgbClr>
                  </a:outerShdw>
                </a:effectLst>
              </a:rPr>
              <a:t>sextupole</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component arises. However, this is not scary, since we can suppress these harmonics.</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711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0932"/>
            <a:ext cx="10515600" cy="1325563"/>
          </a:xfrm>
        </p:spPr>
        <p:txBody>
          <a:bodyPr>
            <a:normAutofit/>
          </a:bodyPr>
          <a:lstStyle/>
          <a:p>
            <a:r>
              <a:rPr lang="en-US" sz="4400" b="1" dirty="0"/>
              <a:t>Coils tolerance i</a:t>
            </a:r>
            <a:endParaRPr lang="ru-RU" sz="4400" b="1" dirty="0"/>
          </a:p>
        </p:txBody>
      </p:sp>
      <p:sp>
        <p:nvSpPr>
          <p:cNvPr id="4" name="Номер слайда 3"/>
          <p:cNvSpPr>
            <a:spLocks noGrp="1"/>
          </p:cNvSpPr>
          <p:nvPr>
            <p:ph type="sldNum" sz="quarter" idx="12"/>
          </p:nvPr>
        </p:nvSpPr>
        <p:spPr/>
        <p:txBody>
          <a:bodyPr/>
          <a:lstStyle/>
          <a:p>
            <a:fld id="{DC63EB06-3C5F-4968-9E81-2278D5600470}" type="slidenum">
              <a:rPr lang="ru-RU" smtClean="0"/>
              <a:t>18</a:t>
            </a:fld>
            <a:endParaRPr lang="ru-RU"/>
          </a:p>
        </p:txBody>
      </p:sp>
      <p:grpSp>
        <p:nvGrpSpPr>
          <p:cNvPr id="7" name="Группа 6"/>
          <p:cNvGrpSpPr/>
          <p:nvPr/>
        </p:nvGrpSpPr>
        <p:grpSpPr>
          <a:xfrm>
            <a:off x="207371" y="1913639"/>
            <a:ext cx="4699000" cy="4016883"/>
            <a:chOff x="6932168" y="1638174"/>
            <a:chExt cx="4699000" cy="4016883"/>
          </a:xfrm>
        </p:grpSpPr>
        <p:pic>
          <p:nvPicPr>
            <p:cNvPr id="13" name="Рисунок 12"/>
            <p:cNvPicPr>
              <a:picLocks noChangeAspect="1"/>
            </p:cNvPicPr>
            <p:nvPr/>
          </p:nvPicPr>
          <p:blipFill rotWithShape="1">
            <a:blip r:embed="rId2">
              <a:extLst>
                <a:ext uri="{28A0092B-C50C-407E-A947-70E740481C1C}">
                  <a14:useLocalDpi xmlns:a14="http://schemas.microsoft.com/office/drawing/2010/main" val="0"/>
                </a:ext>
              </a:extLst>
            </a:blip>
            <a:srcRect l="1" r="34197"/>
            <a:stretch/>
          </p:blipFill>
          <p:spPr>
            <a:xfrm>
              <a:off x="6932168" y="1638174"/>
              <a:ext cx="4699000" cy="4016883"/>
            </a:xfrm>
            <a:prstGeom prst="rect">
              <a:avLst/>
            </a:prstGeom>
          </p:spPr>
        </p:pic>
        <mc:AlternateContent xmlns:mc="http://schemas.openxmlformats.org/markup-compatibility/2006" xmlns:a14="http://schemas.microsoft.com/office/drawing/2010/main">
          <mc:Choice Requires="a14">
            <p:sp>
              <p:nvSpPr>
                <p:cNvPr id="6" name="Прямоугольник 5"/>
                <p:cNvSpPr/>
                <p:nvPr/>
              </p:nvSpPr>
              <p:spPr>
                <a:xfrm>
                  <a:off x="8541576" y="5268991"/>
                  <a:ext cx="2924519" cy="307777"/>
                </a:xfrm>
                <a:prstGeom prst="rect">
                  <a:avLst/>
                </a:prstGeom>
              </p:spPr>
              <p:txBody>
                <a:bodyPr wrap="none">
                  <a:spAutoFit/>
                </a:bodyPr>
                <a:lstStyle/>
                <a:p>
                  <a14:m>
                    <m:oMath xmlns:m="http://schemas.openxmlformats.org/officeDocument/2006/math">
                      <m:sSub>
                        <m:sSubPr>
                          <m:ctrlPr>
                            <a:rPr lang="el-GR" sz="1400" i="1" dirty="0" smtClean="0">
                              <a:latin typeface="Cambria Math" panose="02040503050406030204" pitchFamily="18" charset="0"/>
                            </a:rPr>
                          </m:ctrlPr>
                        </m:sSubPr>
                        <m:e>
                          <m:r>
                            <a:rPr lang="en-US" sz="1400" i="1" dirty="0">
                              <a:latin typeface="Cambria Math" panose="02040503050406030204" pitchFamily="18" charset="0"/>
                            </a:rPr>
                            <m:t>h</m:t>
                          </m:r>
                        </m:e>
                        <m:sub>
                          <m:r>
                            <a:rPr lang="ru-RU" sz="1400" b="0" i="1" dirty="0" smtClean="0">
                              <a:latin typeface="Cambria Math" panose="02040503050406030204" pitchFamily="18" charset="0"/>
                            </a:rPr>
                            <m:t>1</m:t>
                          </m:r>
                        </m:sub>
                      </m:sSub>
                    </m:oMath>
                  </a14:m>
                  <a:r>
                    <a:rPr lang="en-US" sz="1400" dirty="0" smtClean="0"/>
                    <a:t> - </a:t>
                  </a:r>
                  <a:r>
                    <a:rPr lang="en-US" sz="1400" dirty="0"/>
                    <a:t>distance between </a:t>
                  </a:r>
                  <a:r>
                    <a:rPr lang="en-US" sz="1400" dirty="0" smtClean="0"/>
                    <a:t>the conductors</a:t>
                  </a:r>
                  <a:endParaRPr lang="ru-RU" sz="1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8541576" y="5268991"/>
                  <a:ext cx="2924519" cy="307777"/>
                </a:xfrm>
                <a:prstGeom prst="rect">
                  <a:avLst/>
                </a:prstGeom>
                <a:blipFill rotWithShape="0">
                  <a:blip r:embed="rId3"/>
                  <a:stretch>
                    <a:fillRect t="-2000" b="-22000"/>
                  </a:stretch>
                </a:blipFill>
              </p:spPr>
              <p:txBody>
                <a:bodyPr/>
                <a:lstStyle/>
                <a:p>
                  <a:r>
                    <a:rPr lang="ru-RU">
                      <a:noFill/>
                    </a:rPr>
                    <a:t> </a:t>
                  </a:r>
                </a:p>
              </p:txBody>
            </p:sp>
          </mc:Fallback>
        </mc:AlternateContent>
      </p:grpSp>
      <p:sp>
        <p:nvSpPr>
          <p:cNvPr id="8" name="Прямоугольник 7"/>
          <p:cNvSpPr/>
          <p:nvPr/>
        </p:nvSpPr>
        <p:spPr>
          <a:xfrm>
            <a:off x="382016" y="739409"/>
            <a:ext cx="11427968" cy="1200329"/>
          </a:xfrm>
          <a:prstGeom prst="rect">
            <a:avLst/>
          </a:prstGeom>
        </p:spPr>
        <p:txBody>
          <a:bodyPr wrap="square">
            <a:spAutoFit/>
          </a:bodyPr>
          <a:lstStyle/>
          <a:p>
            <a:r>
              <a:rPr lang="en-US" sz="2400" dirty="0"/>
              <a:t>Now consider the effect of coils shift on the integral harmonics. Firstly, we change the width of the conductors on one side, which, respectively, leads to a change in the distance between them. The current was not changing, but the current density was. </a:t>
            </a:r>
            <a:endParaRPr lang="ru-RU" sz="2400" dirty="0"/>
          </a:p>
        </p:txBody>
      </p:sp>
      <p:graphicFrame>
        <p:nvGraphicFramePr>
          <p:cNvPr id="16" name="Диаграмма 15"/>
          <p:cNvGraphicFramePr>
            <a:graphicFrameLocks/>
          </p:cNvGraphicFramePr>
          <p:nvPr>
            <p:extLst>
              <p:ext uri="{D42A27DB-BD31-4B8C-83A1-F6EECF244321}">
                <p14:modId xmlns:p14="http://schemas.microsoft.com/office/powerpoint/2010/main" val="1571720480"/>
              </p:ext>
            </p:extLst>
          </p:nvPr>
        </p:nvGraphicFramePr>
        <p:xfrm>
          <a:off x="5081016" y="1737317"/>
          <a:ext cx="6903613" cy="4832280"/>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207371" y="6203648"/>
            <a:ext cx="11742821" cy="646331"/>
          </a:xfrm>
          <a:prstGeom prst="rect">
            <a:avLst/>
          </a:prstGeom>
        </p:spPr>
        <p:txBody>
          <a:bodyPr wrap="square">
            <a:spAutoFit/>
          </a:bodyPr>
          <a:lstStyle/>
          <a:p>
            <a:pPr algn="ctr"/>
            <a:r>
              <a:rPr lang="en-US" b="1" dirty="0" smtClean="0">
                <a:solidFill>
                  <a:srgbClr val="C00000"/>
                </a:solidFill>
                <a:effectLst>
                  <a:outerShdw blurRad="38100" dist="38100" dir="2700000" algn="tl">
                    <a:srgbClr val="000000">
                      <a:alpha val="43137"/>
                    </a:srgbClr>
                  </a:outerShdw>
                </a:effectLst>
              </a:rPr>
              <a:t>The </a:t>
            </a:r>
            <a:r>
              <a:rPr lang="en-US" b="1" dirty="0">
                <a:solidFill>
                  <a:srgbClr val="C00000"/>
                </a:solidFill>
                <a:effectLst>
                  <a:outerShdw blurRad="38100" dist="38100" dir="2700000" algn="tl">
                    <a:srgbClr val="000000">
                      <a:alpha val="43137"/>
                    </a:srgbClr>
                  </a:outerShdw>
                </a:effectLst>
              </a:rPr>
              <a:t>harmonic A3 changes with an increase in the distance between the conductors to about </a:t>
            </a:r>
            <a:r>
              <a:rPr lang="en-US" b="1" dirty="0" smtClean="0">
                <a:solidFill>
                  <a:srgbClr val="C00000"/>
                </a:solidFill>
                <a:effectLst>
                  <a:outerShdw blurRad="38100" dist="38100" dir="2700000" algn="tl">
                    <a:srgbClr val="000000">
                      <a:alpha val="43137"/>
                    </a:srgbClr>
                  </a:outerShdw>
                </a:effectLst>
              </a:rPr>
              <a:t>65 units. The </a:t>
            </a:r>
            <a:r>
              <a:rPr lang="en-US" b="1" dirty="0">
                <a:solidFill>
                  <a:srgbClr val="C00000"/>
                </a:solidFill>
                <a:effectLst>
                  <a:outerShdw blurRad="38100" dist="38100" dir="2700000" algn="tl">
                    <a:srgbClr val="000000">
                      <a:alpha val="43137"/>
                    </a:srgbClr>
                  </a:outerShdw>
                </a:effectLst>
              </a:rPr>
              <a:t>harmonics B4 and A5 increase with increasing distance between the conductors. B6 harmonic changes to the level of -10 units.</a:t>
            </a:r>
            <a:endParaRPr lang="ru-RU"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3721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0932"/>
            <a:ext cx="10515600" cy="1325563"/>
          </a:xfrm>
        </p:spPr>
        <p:txBody>
          <a:bodyPr>
            <a:normAutofit/>
          </a:bodyPr>
          <a:lstStyle/>
          <a:p>
            <a:r>
              <a:rPr lang="en-US" sz="4400" b="1" dirty="0"/>
              <a:t>Coils tolerance </a:t>
            </a:r>
            <a:r>
              <a:rPr lang="en-US" sz="4400" b="1" dirty="0" smtClean="0"/>
              <a:t>Ii</a:t>
            </a:r>
            <a:endParaRPr lang="ru-RU" sz="4400" b="1" dirty="0"/>
          </a:p>
        </p:txBody>
      </p:sp>
      <p:sp>
        <p:nvSpPr>
          <p:cNvPr id="4" name="Номер слайда 3"/>
          <p:cNvSpPr>
            <a:spLocks noGrp="1"/>
          </p:cNvSpPr>
          <p:nvPr>
            <p:ph type="sldNum" sz="quarter" idx="12"/>
          </p:nvPr>
        </p:nvSpPr>
        <p:spPr/>
        <p:txBody>
          <a:bodyPr/>
          <a:lstStyle/>
          <a:p>
            <a:fld id="{DC63EB06-3C5F-4968-9E81-2278D5600470}" type="slidenum">
              <a:rPr lang="ru-RU" smtClean="0"/>
              <a:t>19</a:t>
            </a:fld>
            <a:endParaRPr lang="ru-RU"/>
          </a:p>
        </p:txBody>
      </p:sp>
      <p:sp>
        <p:nvSpPr>
          <p:cNvPr id="8" name="Прямоугольник 7"/>
          <p:cNvSpPr/>
          <p:nvPr/>
        </p:nvSpPr>
        <p:spPr>
          <a:xfrm>
            <a:off x="382016" y="739409"/>
            <a:ext cx="11427968" cy="1200329"/>
          </a:xfrm>
          <a:prstGeom prst="rect">
            <a:avLst/>
          </a:prstGeom>
        </p:spPr>
        <p:txBody>
          <a:bodyPr wrap="square">
            <a:spAutoFit/>
          </a:bodyPr>
          <a:lstStyle/>
          <a:p>
            <a:pPr algn="just"/>
            <a:r>
              <a:rPr lang="en-US" sz="2400" dirty="0"/>
              <a:t>Many </a:t>
            </a:r>
            <a:r>
              <a:rPr lang="en-US" sz="2400" dirty="0" smtClean="0"/>
              <a:t>variant of </a:t>
            </a:r>
            <a:r>
              <a:rPr lang="en-US" sz="2400" dirty="0"/>
              <a:t>coil displacements have been studied. From the </a:t>
            </a:r>
            <a:r>
              <a:rPr lang="en-US" sz="2400" dirty="0" smtClean="0"/>
              <a:t>results, </a:t>
            </a:r>
            <a:r>
              <a:rPr lang="en-US" sz="2400" dirty="0"/>
              <a:t>it can be seen that after manufacturing a quadrupole lens, </a:t>
            </a:r>
            <a:r>
              <a:rPr lang="en-US" sz="2400" dirty="0" smtClean="0"/>
              <a:t>it </a:t>
            </a:r>
            <a:r>
              <a:rPr lang="en-US" sz="2400" dirty="0"/>
              <a:t>is possible to easily get rid of unwanted </a:t>
            </a:r>
            <a:r>
              <a:rPr lang="en-US" sz="2400" dirty="0" smtClean="0"/>
              <a:t>harmonics by </a:t>
            </a:r>
            <a:r>
              <a:rPr lang="en-US" sz="2400" dirty="0"/>
              <a:t>this method </a:t>
            </a:r>
            <a:endParaRPr lang="ru-RU" sz="2400" dirty="0"/>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1922" t="2950" r="37628" b="2134"/>
          <a:stretch/>
        </p:blipFill>
        <p:spPr>
          <a:xfrm>
            <a:off x="955674" y="2010938"/>
            <a:ext cx="2466975" cy="2054225"/>
          </a:xfrm>
          <a:prstGeom prst="rect">
            <a:avLst/>
          </a:prstGeom>
          <a:ln>
            <a:noFill/>
          </a:ln>
          <a:effectLst>
            <a:outerShdw blurRad="190500" algn="tl" rotWithShape="0">
              <a:srgbClr val="000000">
                <a:alpha val="70000"/>
              </a:srgbClr>
            </a:outerShdw>
          </a:effectLst>
        </p:spPr>
      </p:pic>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l="4792" t="3976" r="28356" b="1255"/>
          <a:stretch/>
        </p:blipFill>
        <p:spPr>
          <a:xfrm>
            <a:off x="4800600" y="2033163"/>
            <a:ext cx="2606675" cy="2051050"/>
          </a:xfrm>
          <a:prstGeom prst="rect">
            <a:avLst/>
          </a:prstGeom>
          <a:ln>
            <a:noFill/>
          </a:ln>
          <a:effectLst>
            <a:outerShdw blurRad="190500" algn="tl" rotWithShape="0">
              <a:srgbClr val="000000">
                <a:alpha val="70000"/>
              </a:srgbClr>
            </a:outerShdw>
          </a:effectLst>
        </p:spPr>
      </p:pic>
      <p:pic>
        <p:nvPicPr>
          <p:cNvPr id="14" name="Рисунок 13"/>
          <p:cNvPicPr>
            <a:picLocks noChangeAspect="1"/>
          </p:cNvPicPr>
          <p:nvPr/>
        </p:nvPicPr>
        <p:blipFill rotWithShape="1">
          <a:blip r:embed="rId4" cstate="print">
            <a:extLst>
              <a:ext uri="{28A0092B-C50C-407E-A947-70E740481C1C}">
                <a14:useLocalDpi xmlns:a14="http://schemas.microsoft.com/office/drawing/2010/main" val="0"/>
              </a:ext>
            </a:extLst>
          </a:blip>
          <a:srcRect l="1850" t="2803" r="37580" b="2134"/>
          <a:stretch/>
        </p:blipFill>
        <p:spPr>
          <a:xfrm>
            <a:off x="8794750" y="2007764"/>
            <a:ext cx="2330449" cy="2057400"/>
          </a:xfrm>
          <a:prstGeom prst="rect">
            <a:avLst/>
          </a:prstGeom>
          <a:ln>
            <a:noFill/>
          </a:ln>
          <a:effectLst>
            <a:outerShdw blurRad="190500" algn="tl" rotWithShape="0">
              <a:srgbClr val="000000">
                <a:alpha val="70000"/>
              </a:srgbClr>
            </a:outerShdw>
          </a:effectLst>
        </p:spPr>
      </p:pic>
      <p:pic>
        <p:nvPicPr>
          <p:cNvPr id="15" name="Рисунок 14"/>
          <p:cNvPicPr>
            <a:picLocks noChangeAspect="1"/>
          </p:cNvPicPr>
          <p:nvPr/>
        </p:nvPicPr>
        <p:blipFill rotWithShape="1">
          <a:blip r:embed="rId5" cstate="print">
            <a:extLst>
              <a:ext uri="{28A0092B-C50C-407E-A947-70E740481C1C}">
                <a14:useLocalDpi xmlns:a14="http://schemas.microsoft.com/office/drawing/2010/main" val="0"/>
              </a:ext>
            </a:extLst>
          </a:blip>
          <a:srcRect l="1853" t="3009" r="37507" b="2207"/>
          <a:stretch/>
        </p:blipFill>
        <p:spPr>
          <a:xfrm>
            <a:off x="3003550" y="4535063"/>
            <a:ext cx="2416175" cy="2181225"/>
          </a:xfrm>
          <a:prstGeom prst="rect">
            <a:avLst/>
          </a:prstGeom>
          <a:ln>
            <a:noFill/>
          </a:ln>
          <a:effectLst>
            <a:outerShdw blurRad="190500" algn="tl" rotWithShape="0">
              <a:srgbClr val="000000">
                <a:alpha val="70000"/>
              </a:srgbClr>
            </a:outerShdw>
          </a:effectLst>
        </p:spPr>
      </p:pic>
      <p:pic>
        <p:nvPicPr>
          <p:cNvPr id="17" name="Рисунок 16"/>
          <p:cNvPicPr>
            <a:picLocks noChangeAspect="1"/>
          </p:cNvPicPr>
          <p:nvPr/>
        </p:nvPicPr>
        <p:blipFill rotWithShape="1">
          <a:blip r:embed="rId6" cstate="print">
            <a:extLst>
              <a:ext uri="{28A0092B-C50C-407E-A947-70E740481C1C}">
                <a14:useLocalDpi xmlns:a14="http://schemas.microsoft.com/office/drawing/2010/main" val="0"/>
              </a:ext>
            </a:extLst>
          </a:blip>
          <a:srcRect l="4714" t="3835" r="28572" b="1282"/>
          <a:stretch/>
        </p:blipFill>
        <p:spPr>
          <a:xfrm>
            <a:off x="6648450" y="4554113"/>
            <a:ext cx="2730500" cy="2184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3995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C63EB06-3C5F-4968-9E81-2278D5600470}" type="slidenum">
              <a:rPr lang="ru-RU" smtClean="0"/>
              <a:t>2</a:t>
            </a:fld>
            <a:endParaRPr lang="ru-RU"/>
          </a:p>
        </p:txBody>
      </p:sp>
      <p:sp>
        <p:nvSpPr>
          <p:cNvPr id="5" name="Заголовок 1"/>
          <p:cNvSpPr txBox="1">
            <a:spLocks/>
          </p:cNvSpPr>
          <p:nvPr/>
        </p:nvSpPr>
        <p:spPr>
          <a:xfrm>
            <a:off x="1610911" y="-61685"/>
            <a:ext cx="9144000"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OUTLINE</a:t>
            </a:r>
            <a:endParaRPr lang="ru-RU" b="1" cap="all" dirty="0"/>
          </a:p>
        </p:txBody>
      </p:sp>
      <p:sp>
        <p:nvSpPr>
          <p:cNvPr id="3" name="TextBox 2"/>
          <p:cNvSpPr txBox="1"/>
          <p:nvPr/>
        </p:nvSpPr>
        <p:spPr>
          <a:xfrm>
            <a:off x="1089924" y="950420"/>
            <a:ext cx="3435236" cy="6124754"/>
          </a:xfrm>
          <a:prstGeom prst="rect">
            <a:avLst/>
          </a:prstGeom>
          <a:noFill/>
        </p:spPr>
        <p:txBody>
          <a:bodyPr wrap="none" rtlCol="0">
            <a:spAutoFit/>
          </a:bodyPr>
          <a:lstStyle/>
          <a:p>
            <a:pPr marL="457200" indent="-457200">
              <a:buClr>
                <a:srgbClr val="C00000"/>
              </a:buClr>
              <a:buFont typeface="Wingdings" panose="05000000000000000000" pitchFamily="2" charset="2"/>
              <a:buChar char="Ø"/>
            </a:pPr>
            <a:r>
              <a:rPr lang="en-US" sz="2800" dirty="0" smtClean="0"/>
              <a:t>Super CT factory</a:t>
            </a:r>
          </a:p>
          <a:p>
            <a:pPr marL="457200" indent="-457200">
              <a:buClr>
                <a:srgbClr val="C00000"/>
              </a:buClr>
              <a:buFont typeface="Wingdings" panose="05000000000000000000" pitchFamily="2" charset="2"/>
              <a:buChar char="Ø"/>
            </a:pPr>
            <a:r>
              <a:rPr lang="en-US" sz="2800" dirty="0" smtClean="0"/>
              <a:t>Quad configuration</a:t>
            </a:r>
          </a:p>
          <a:p>
            <a:pPr marL="457200" indent="-457200">
              <a:buClr>
                <a:srgbClr val="C00000"/>
              </a:buClr>
              <a:buFont typeface="Wingdings" panose="05000000000000000000" pitchFamily="2" charset="2"/>
              <a:buChar char="Ø"/>
            </a:pPr>
            <a:r>
              <a:rPr lang="en-US" sz="2800" dirty="0" smtClean="0"/>
              <a:t>Field quality</a:t>
            </a:r>
          </a:p>
          <a:p>
            <a:pPr marL="457200" indent="-457200">
              <a:buClr>
                <a:srgbClr val="C00000"/>
              </a:buClr>
              <a:buFont typeface="Wingdings" panose="05000000000000000000" pitchFamily="2" charset="2"/>
              <a:buChar char="Ø"/>
            </a:pPr>
            <a:r>
              <a:rPr lang="en-US" sz="2800" dirty="0" smtClean="0"/>
              <a:t>Pole geometry</a:t>
            </a:r>
          </a:p>
          <a:p>
            <a:pPr marL="457200" indent="-457200">
              <a:buClr>
                <a:srgbClr val="C00000"/>
              </a:buClr>
              <a:buFont typeface="Wingdings" panose="05000000000000000000" pitchFamily="2" charset="2"/>
              <a:buChar char="Ø"/>
            </a:pPr>
            <a:r>
              <a:rPr lang="en-US" sz="2800" dirty="0" smtClean="0"/>
              <a:t>Shielding collar</a:t>
            </a:r>
          </a:p>
          <a:p>
            <a:pPr marL="457200" indent="-457200">
              <a:buClr>
                <a:srgbClr val="C00000"/>
              </a:buClr>
              <a:buFont typeface="Wingdings" panose="05000000000000000000" pitchFamily="2" charset="2"/>
              <a:buChar char="Ø"/>
            </a:pPr>
            <a:r>
              <a:rPr lang="en-US" sz="2800" dirty="0" smtClean="0"/>
              <a:t>Coils tolerance</a:t>
            </a:r>
          </a:p>
          <a:p>
            <a:pPr marL="457200" indent="-457200">
              <a:buClr>
                <a:srgbClr val="C00000"/>
              </a:buClr>
              <a:buFont typeface="Wingdings" panose="05000000000000000000" pitchFamily="2" charset="2"/>
              <a:buChar char="Ø"/>
            </a:pPr>
            <a:r>
              <a:rPr lang="en-US" sz="2800" dirty="0" smtClean="0"/>
              <a:t>Pole tolerance</a:t>
            </a:r>
          </a:p>
          <a:p>
            <a:pPr marL="457200" indent="-457200">
              <a:buClr>
                <a:srgbClr val="C00000"/>
              </a:buClr>
              <a:buFont typeface="Wingdings" panose="05000000000000000000" pitchFamily="2" charset="2"/>
              <a:buChar char="Ø"/>
            </a:pPr>
            <a:r>
              <a:rPr lang="en-US" sz="2800" dirty="0" smtClean="0"/>
              <a:t>Conclusion</a:t>
            </a:r>
          </a:p>
          <a:p>
            <a:pPr>
              <a:buClr>
                <a:srgbClr val="C00000"/>
              </a:buClr>
            </a:pPr>
            <a:endParaRPr lang="en-US" sz="2800" dirty="0" smtClean="0"/>
          </a:p>
          <a:p>
            <a:pPr marL="342900" indent="-342900">
              <a:buClr>
                <a:srgbClr val="C00000"/>
              </a:buClr>
              <a:buAutoNum type="arabicPeriod"/>
            </a:pPr>
            <a:endParaRPr lang="en-US" sz="2800" dirty="0" smtClean="0"/>
          </a:p>
          <a:p>
            <a:pPr marL="342900" indent="-342900">
              <a:buClr>
                <a:srgbClr val="C00000"/>
              </a:buClr>
              <a:buAutoNum type="arabicPeriod"/>
            </a:pPr>
            <a:endParaRPr lang="en-US" sz="2800" dirty="0" smtClean="0"/>
          </a:p>
          <a:p>
            <a:pPr marL="342900" indent="-342900">
              <a:buClr>
                <a:srgbClr val="C00000"/>
              </a:buClr>
              <a:buAutoNum type="arabicPeriod"/>
            </a:pPr>
            <a:endParaRPr lang="en-US" sz="2800" dirty="0" smtClean="0"/>
          </a:p>
          <a:p>
            <a:pPr marL="342900" indent="-342900">
              <a:buClr>
                <a:srgbClr val="C00000"/>
              </a:buClr>
              <a:buAutoNum type="arabicPeriod"/>
            </a:pPr>
            <a:endParaRPr lang="en-US" sz="2800" dirty="0" smtClean="0"/>
          </a:p>
          <a:p>
            <a:pPr marL="342900" indent="-342900">
              <a:buClr>
                <a:srgbClr val="C00000"/>
              </a:buClr>
              <a:buAutoNum type="arabicPeriod"/>
            </a:pPr>
            <a:endParaRPr lang="ru-RU" sz="2800" dirty="0"/>
          </a:p>
        </p:txBody>
      </p:sp>
    </p:spTree>
    <p:extLst>
      <p:ext uri="{BB962C8B-B14F-4D97-AF65-F5344CB8AC3E}">
        <p14:creationId xmlns:p14="http://schemas.microsoft.com/office/powerpoint/2010/main" val="2776869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838200" y="-200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Pole tolerance </a:t>
            </a:r>
            <a:r>
              <a:rPr lang="en-US" b="1" cap="all" dirty="0" err="1"/>
              <a:t>i</a:t>
            </a:r>
            <a:endParaRPr lang="ru-RU" b="1" cap="all" dirty="0"/>
          </a:p>
        </p:txBody>
      </p:sp>
      <p:sp>
        <p:nvSpPr>
          <p:cNvPr id="5" name="Объект 2"/>
          <p:cNvSpPr txBox="1">
            <a:spLocks/>
          </p:cNvSpPr>
          <p:nvPr/>
        </p:nvSpPr>
        <p:spPr>
          <a:xfrm>
            <a:off x="203200" y="772385"/>
            <a:ext cx="11055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p>
        </p:txBody>
      </p:sp>
      <p:sp>
        <p:nvSpPr>
          <p:cNvPr id="2" name="Номер слайда 1"/>
          <p:cNvSpPr>
            <a:spLocks noGrp="1"/>
          </p:cNvSpPr>
          <p:nvPr>
            <p:ph type="sldNum" sz="quarter" idx="12"/>
          </p:nvPr>
        </p:nvSpPr>
        <p:spPr/>
        <p:txBody>
          <a:bodyPr/>
          <a:lstStyle/>
          <a:p>
            <a:fld id="{DC63EB06-3C5F-4968-9E81-2278D5600470}" type="slidenum">
              <a:rPr lang="ru-RU" smtClean="0"/>
              <a:t>20</a:t>
            </a:fld>
            <a:endParaRPr lang="ru-RU"/>
          </a:p>
        </p:txBody>
      </p:sp>
      <p:grpSp>
        <p:nvGrpSpPr>
          <p:cNvPr id="6" name="Группа 5"/>
          <p:cNvGrpSpPr/>
          <p:nvPr/>
        </p:nvGrpSpPr>
        <p:grpSpPr>
          <a:xfrm>
            <a:off x="108155" y="1518572"/>
            <a:ext cx="12011250" cy="4614995"/>
            <a:chOff x="108155" y="1518572"/>
            <a:chExt cx="12011250" cy="4614995"/>
          </a:xfrm>
        </p:grpSpPr>
        <p:grpSp>
          <p:nvGrpSpPr>
            <p:cNvPr id="3" name="Группа 2"/>
            <p:cNvGrpSpPr/>
            <p:nvPr/>
          </p:nvGrpSpPr>
          <p:grpSpPr>
            <a:xfrm>
              <a:off x="108155" y="1865002"/>
              <a:ext cx="4716938" cy="3646166"/>
              <a:chOff x="108155" y="1865002"/>
              <a:chExt cx="4716938" cy="3646166"/>
            </a:xfrm>
          </p:grpSpPr>
          <p:sp>
            <p:nvSpPr>
              <p:cNvPr id="22" name="Прямоугольник 21"/>
              <p:cNvSpPr/>
              <p:nvPr/>
            </p:nvSpPr>
            <p:spPr>
              <a:xfrm>
                <a:off x="108155" y="5203391"/>
                <a:ext cx="3945604" cy="307777"/>
              </a:xfrm>
              <a:prstGeom prst="rect">
                <a:avLst/>
              </a:prstGeom>
            </p:spPr>
            <p:txBody>
              <a:bodyPr wrap="square">
                <a:spAutoFit/>
              </a:bodyPr>
              <a:lstStyle/>
              <a:p>
                <a:r>
                  <a:rPr lang="en-US" sz="1400" dirty="0" smtClean="0"/>
                  <a:t>g – packing factor</a:t>
                </a:r>
                <a:endParaRPr lang="ru-RU" sz="1400" dirty="0"/>
              </a:p>
            </p:txBody>
          </p:sp>
          <p:grpSp>
            <p:nvGrpSpPr>
              <p:cNvPr id="11" name="Группа 10"/>
              <p:cNvGrpSpPr/>
              <p:nvPr/>
            </p:nvGrpSpPr>
            <p:grpSpPr>
              <a:xfrm>
                <a:off x="226804" y="1865002"/>
                <a:ext cx="4598289" cy="3322609"/>
                <a:chOff x="367001" y="2108266"/>
                <a:chExt cx="4303332" cy="3015457"/>
              </a:xfrm>
            </p:grpSpPr>
            <p:pic>
              <p:nvPicPr>
                <p:cNvPr id="20" name="Рисунок 19"/>
                <p:cNvPicPr>
                  <a:picLocks noChangeAspect="1"/>
                </p:cNvPicPr>
                <p:nvPr/>
              </p:nvPicPr>
              <p:blipFill rotWithShape="1">
                <a:blip r:embed="rId2">
                  <a:extLst>
                    <a:ext uri="{28A0092B-C50C-407E-A947-70E740481C1C}">
                      <a14:useLocalDpi xmlns:a14="http://schemas.microsoft.com/office/drawing/2010/main" val="0"/>
                    </a:ext>
                  </a:extLst>
                </a:blip>
                <a:srcRect l="18167" t="13334" r="44554" b="44544"/>
                <a:stretch/>
              </p:blipFill>
              <p:spPr>
                <a:xfrm>
                  <a:off x="367001" y="2108266"/>
                  <a:ext cx="4303332" cy="3015457"/>
                </a:xfrm>
                <a:prstGeom prst="rect">
                  <a:avLst/>
                </a:prstGeom>
              </p:spPr>
            </p:pic>
            <p:cxnSp>
              <p:nvCxnSpPr>
                <p:cNvPr id="7" name="Прямая соединительная линия 6"/>
                <p:cNvCxnSpPr/>
                <p:nvPr/>
              </p:nvCxnSpPr>
              <p:spPr>
                <a:xfrm>
                  <a:off x="993058" y="4100052"/>
                  <a:ext cx="0" cy="924232"/>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p:cNvCxnSpPr/>
                <p:nvPr/>
              </p:nvCxnSpPr>
              <p:spPr>
                <a:xfrm>
                  <a:off x="4670333" y="3436375"/>
                  <a:ext cx="0" cy="924232"/>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V="1">
                  <a:off x="993058" y="3441290"/>
                  <a:ext cx="3677275" cy="658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p:cNvCxnSpPr/>
                <p:nvPr/>
              </p:nvCxnSpPr>
              <p:spPr>
                <a:xfrm flipV="1">
                  <a:off x="993057" y="4360607"/>
                  <a:ext cx="3677275" cy="658762"/>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15" name="TextBox 14"/>
            <p:cNvSpPr txBox="1"/>
            <p:nvPr/>
          </p:nvSpPr>
          <p:spPr>
            <a:xfrm>
              <a:off x="10560545" y="1518572"/>
              <a:ext cx="12346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 = 21500 A</a:t>
              </a:r>
              <a:endParaRPr lang="ru-RU" b="1" dirty="0">
                <a:effectLst>
                  <a:outerShdw blurRad="38100" dist="38100" dir="2700000" algn="tl">
                    <a:srgbClr val="000000">
                      <a:alpha val="43137"/>
                    </a:srgbClr>
                  </a:outerShdw>
                </a:effectLst>
              </a:endParaRPr>
            </a:p>
          </p:txBody>
        </p:sp>
        <p:graphicFrame>
          <p:nvGraphicFramePr>
            <p:cNvPr id="16" name="Диаграмма 15"/>
            <p:cNvGraphicFramePr>
              <a:graphicFrameLocks/>
            </p:cNvGraphicFramePr>
            <p:nvPr>
              <p:extLst>
                <p:ext uri="{D42A27DB-BD31-4B8C-83A1-F6EECF244321}">
                  <p14:modId xmlns:p14="http://schemas.microsoft.com/office/powerpoint/2010/main" val="859463343"/>
                </p:ext>
              </p:extLst>
            </p:nvPr>
          </p:nvGraphicFramePr>
          <p:xfrm>
            <a:off x="5494061" y="1616448"/>
            <a:ext cx="6625344" cy="4517119"/>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Прямоугольник 7"/>
          <p:cNvSpPr/>
          <p:nvPr/>
        </p:nvSpPr>
        <p:spPr>
          <a:xfrm>
            <a:off x="108155" y="671006"/>
            <a:ext cx="11892601" cy="1200329"/>
          </a:xfrm>
          <a:prstGeom prst="rect">
            <a:avLst/>
          </a:prstGeom>
        </p:spPr>
        <p:txBody>
          <a:bodyPr wrap="square">
            <a:spAutoFit/>
          </a:bodyPr>
          <a:lstStyle/>
          <a:p>
            <a:pPr algn="just"/>
            <a:r>
              <a:rPr lang="en-US" sz="2400" dirty="0" smtClean="0"/>
              <a:t>The </a:t>
            </a:r>
            <a:r>
              <a:rPr lang="en-US" sz="2400" dirty="0"/>
              <a:t>effect of nonlinearities at the poles on the harmonics was investigated. We simulated the presence of micro cracks in one of the </a:t>
            </a:r>
            <a:r>
              <a:rPr lang="en-US" sz="2400" dirty="0" smtClean="0"/>
              <a:t>poles, </a:t>
            </a:r>
            <a:r>
              <a:rPr lang="en-US" sz="2400" dirty="0"/>
              <a:t>in other words, made it laminated with a packing factor equal to 0.9. </a:t>
            </a:r>
            <a:endParaRPr lang="ru-RU" sz="2400" dirty="0"/>
          </a:p>
        </p:txBody>
      </p:sp>
      <p:sp>
        <p:nvSpPr>
          <p:cNvPr id="12" name="Прямоугольник 11"/>
          <p:cNvSpPr/>
          <p:nvPr/>
        </p:nvSpPr>
        <p:spPr>
          <a:xfrm>
            <a:off x="1467881" y="5985571"/>
            <a:ext cx="9059778" cy="923330"/>
          </a:xfrm>
          <a:prstGeom prst="rect">
            <a:avLst/>
          </a:prstGeom>
        </p:spPr>
        <p:txBody>
          <a:bodyPr wrap="square">
            <a:spAutoFit/>
          </a:bodyPr>
          <a:lstStyle/>
          <a:p>
            <a:pPr algn="ctr"/>
            <a:r>
              <a:rPr lang="en-US" b="1" dirty="0">
                <a:solidFill>
                  <a:srgbClr val="C00000"/>
                </a:solidFill>
                <a:effectLst>
                  <a:outerShdw blurRad="38100" dist="38100" dir="2700000" algn="tl">
                    <a:srgbClr val="000000">
                      <a:alpha val="43137"/>
                    </a:srgbClr>
                  </a:outerShdw>
                </a:effectLst>
              </a:rPr>
              <a:t>The graph shows that in this case, the harmonic A3 from the zero level increases to 16 units. A5 from the zero level to 4. The harmonics B6 and B4 varies slightly, but B10 </a:t>
            </a:r>
            <a:r>
              <a:rPr lang="en-US" b="1" dirty="0" smtClean="0">
                <a:solidFill>
                  <a:srgbClr val="C00000"/>
                </a:solidFill>
                <a:effectLst>
                  <a:outerShdw blurRad="38100" dist="38100" dir="2700000" algn="tl">
                    <a:srgbClr val="000000">
                      <a:alpha val="43137"/>
                    </a:srgbClr>
                  </a:outerShdw>
                </a:effectLst>
              </a:rPr>
              <a:t>does </a:t>
            </a:r>
            <a:r>
              <a:rPr lang="en-US" b="1" dirty="0">
                <a:solidFill>
                  <a:srgbClr val="C00000"/>
                </a:solidFill>
                <a:effectLst>
                  <a:outerShdw blurRad="38100" dist="38100" dir="2700000" algn="tl">
                    <a:srgbClr val="000000">
                      <a:alpha val="43137"/>
                    </a:srgbClr>
                  </a:outerShdw>
                </a:effectLst>
              </a:rPr>
              <a:t>not change at all</a:t>
            </a:r>
            <a:endParaRPr lang="ru-RU"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9896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838200" y="-200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Pole tolerance ii</a:t>
            </a:r>
            <a:endParaRPr lang="ru-RU" b="1" cap="all" dirty="0"/>
          </a:p>
        </p:txBody>
      </p:sp>
      <p:sp>
        <p:nvSpPr>
          <p:cNvPr id="5" name="Объект 2"/>
          <p:cNvSpPr txBox="1">
            <a:spLocks/>
          </p:cNvSpPr>
          <p:nvPr/>
        </p:nvSpPr>
        <p:spPr>
          <a:xfrm>
            <a:off x="203200" y="772385"/>
            <a:ext cx="11055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p>
        </p:txBody>
      </p:sp>
      <p:sp>
        <p:nvSpPr>
          <p:cNvPr id="3" name="Номер слайда 2"/>
          <p:cNvSpPr>
            <a:spLocks noGrp="1"/>
          </p:cNvSpPr>
          <p:nvPr>
            <p:ph type="sldNum" sz="quarter" idx="12"/>
          </p:nvPr>
        </p:nvSpPr>
        <p:spPr/>
        <p:txBody>
          <a:bodyPr/>
          <a:lstStyle/>
          <a:p>
            <a:fld id="{DC63EB06-3C5F-4968-9E81-2278D5600470}" type="slidenum">
              <a:rPr lang="ru-RU" smtClean="0"/>
              <a:t>21</a:t>
            </a:fld>
            <a:endParaRPr lang="ru-RU"/>
          </a:p>
        </p:txBody>
      </p:sp>
      <p:grpSp>
        <p:nvGrpSpPr>
          <p:cNvPr id="8" name="Группа 7"/>
          <p:cNvGrpSpPr/>
          <p:nvPr/>
        </p:nvGrpSpPr>
        <p:grpSpPr>
          <a:xfrm>
            <a:off x="390929" y="1229111"/>
            <a:ext cx="11597871" cy="5578913"/>
            <a:chOff x="390929" y="1229111"/>
            <a:chExt cx="11597871" cy="5578913"/>
          </a:xfrm>
        </p:grpSpPr>
        <p:sp>
          <p:nvSpPr>
            <p:cNvPr id="15" name="TextBox 14"/>
            <p:cNvSpPr txBox="1"/>
            <p:nvPr/>
          </p:nvSpPr>
          <p:spPr>
            <a:xfrm>
              <a:off x="10545401" y="1438660"/>
              <a:ext cx="12346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 = 21500 A</a:t>
              </a:r>
              <a:endParaRPr lang="ru-RU" b="1" dirty="0">
                <a:effectLst>
                  <a:outerShdw blurRad="38100" dist="38100" dir="2700000" algn="tl">
                    <a:srgbClr val="000000">
                      <a:alpha val="43137"/>
                    </a:srgbClr>
                  </a:outerShdw>
                </a:effectLst>
              </a:endParaRPr>
            </a:p>
          </p:txBody>
        </p:sp>
        <p:grpSp>
          <p:nvGrpSpPr>
            <p:cNvPr id="6" name="Группа 5"/>
            <p:cNvGrpSpPr/>
            <p:nvPr/>
          </p:nvGrpSpPr>
          <p:grpSpPr>
            <a:xfrm>
              <a:off x="390929" y="1229111"/>
              <a:ext cx="4045192" cy="5578913"/>
              <a:chOff x="390929" y="1229111"/>
              <a:chExt cx="4045192" cy="5578913"/>
            </a:xfrm>
          </p:grpSpPr>
          <p:grpSp>
            <p:nvGrpSpPr>
              <p:cNvPr id="11" name="Группа 10"/>
              <p:cNvGrpSpPr/>
              <p:nvPr/>
            </p:nvGrpSpPr>
            <p:grpSpPr>
              <a:xfrm>
                <a:off x="577115" y="1229111"/>
                <a:ext cx="3280918" cy="2253862"/>
                <a:chOff x="367001" y="2108266"/>
                <a:chExt cx="4303332" cy="3015457"/>
              </a:xfrm>
            </p:grpSpPr>
            <p:pic>
              <p:nvPicPr>
                <p:cNvPr id="20" name="Рисунок 19"/>
                <p:cNvPicPr>
                  <a:picLocks noChangeAspect="1"/>
                </p:cNvPicPr>
                <p:nvPr/>
              </p:nvPicPr>
              <p:blipFill rotWithShape="1">
                <a:blip r:embed="rId2">
                  <a:extLst>
                    <a:ext uri="{28A0092B-C50C-407E-A947-70E740481C1C}">
                      <a14:useLocalDpi xmlns:a14="http://schemas.microsoft.com/office/drawing/2010/main" val="0"/>
                    </a:ext>
                  </a:extLst>
                </a:blip>
                <a:srcRect l="18167" t="13334" r="44554" b="44544"/>
                <a:stretch/>
              </p:blipFill>
              <p:spPr>
                <a:xfrm>
                  <a:off x="367001" y="2108266"/>
                  <a:ext cx="4303332" cy="3015457"/>
                </a:xfrm>
                <a:prstGeom prst="rect">
                  <a:avLst/>
                </a:prstGeom>
              </p:spPr>
            </p:pic>
            <p:cxnSp>
              <p:nvCxnSpPr>
                <p:cNvPr id="7" name="Прямая соединительная линия 6"/>
                <p:cNvCxnSpPr/>
                <p:nvPr/>
              </p:nvCxnSpPr>
              <p:spPr>
                <a:xfrm>
                  <a:off x="993058" y="4100052"/>
                  <a:ext cx="0" cy="924232"/>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p:cNvCxnSpPr/>
                <p:nvPr/>
              </p:nvCxnSpPr>
              <p:spPr>
                <a:xfrm>
                  <a:off x="4670333" y="3436375"/>
                  <a:ext cx="0" cy="924232"/>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V="1">
                  <a:off x="993058" y="3441290"/>
                  <a:ext cx="3677275" cy="658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p:cNvCxnSpPr/>
                <p:nvPr/>
              </p:nvCxnSpPr>
              <p:spPr>
                <a:xfrm flipV="1">
                  <a:off x="993057" y="4360607"/>
                  <a:ext cx="3677275" cy="658762"/>
                </a:xfrm>
                <a:prstGeom prst="line">
                  <a:avLst/>
                </a:prstGeom>
                <a:ln w="19050"/>
              </p:spPr>
              <p:style>
                <a:lnRef idx="1">
                  <a:schemeClr val="dk1"/>
                </a:lnRef>
                <a:fillRef idx="0">
                  <a:schemeClr val="dk1"/>
                </a:fillRef>
                <a:effectRef idx="0">
                  <a:schemeClr val="dk1"/>
                </a:effectRef>
                <a:fontRef idx="minor">
                  <a:schemeClr val="tx1"/>
                </a:fontRef>
              </p:style>
            </p:cxnSp>
          </p:gr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7234" t="6430" r="43793" b="8592"/>
              <a:stretch/>
            </p:blipFill>
            <p:spPr>
              <a:xfrm>
                <a:off x="390929" y="3524884"/>
                <a:ext cx="3627303" cy="3283140"/>
              </a:xfrm>
              <a:prstGeom prst="rect">
                <a:avLst/>
              </a:prstGeom>
            </p:spPr>
          </p:pic>
          <p:sp>
            <p:nvSpPr>
              <p:cNvPr id="22" name="Прямоугольник 21"/>
              <p:cNvSpPr/>
              <p:nvPr/>
            </p:nvSpPr>
            <p:spPr>
              <a:xfrm>
                <a:off x="490517" y="3567294"/>
                <a:ext cx="3945604" cy="307777"/>
              </a:xfrm>
              <a:prstGeom prst="rect">
                <a:avLst/>
              </a:prstGeom>
            </p:spPr>
            <p:txBody>
              <a:bodyPr wrap="square">
                <a:spAutoFit/>
              </a:bodyPr>
              <a:lstStyle/>
              <a:p>
                <a:r>
                  <a:rPr lang="en-US" sz="1400" dirty="0" smtClean="0"/>
                  <a:t>∆</a:t>
                </a:r>
                <a:r>
                  <a:rPr lang="en-US" sz="1400" dirty="0"/>
                  <a:t>L - the amount by which the pole shifts </a:t>
                </a:r>
                <a:endParaRPr lang="ru-RU" sz="1400" dirty="0"/>
              </a:p>
            </p:txBody>
          </p:sp>
        </p:grpSp>
        <p:graphicFrame>
          <p:nvGraphicFramePr>
            <p:cNvPr id="16" name="Диаграмма 15"/>
            <p:cNvGraphicFramePr>
              <a:graphicFrameLocks/>
            </p:cNvGraphicFramePr>
            <p:nvPr>
              <p:extLst>
                <p:ext uri="{D42A27DB-BD31-4B8C-83A1-F6EECF244321}">
                  <p14:modId xmlns:p14="http://schemas.microsoft.com/office/powerpoint/2010/main" val="1846652314"/>
                </p:ext>
              </p:extLst>
            </p:nvPr>
          </p:nvGraphicFramePr>
          <p:xfrm>
            <a:off x="4667823" y="1405058"/>
            <a:ext cx="7320977" cy="4517119"/>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Прямоугольник 8"/>
          <p:cNvSpPr/>
          <p:nvPr/>
        </p:nvSpPr>
        <p:spPr>
          <a:xfrm>
            <a:off x="203200" y="743892"/>
            <a:ext cx="11576834" cy="461665"/>
          </a:xfrm>
          <a:prstGeom prst="rect">
            <a:avLst/>
          </a:prstGeom>
        </p:spPr>
        <p:txBody>
          <a:bodyPr wrap="square">
            <a:spAutoFit/>
          </a:bodyPr>
          <a:lstStyle/>
          <a:p>
            <a:pPr algn="just"/>
            <a:r>
              <a:rPr lang="en-US" sz="2400" dirty="0"/>
              <a:t>The case when the pole is rotated by a certain amount has also been considered. </a:t>
            </a:r>
            <a:endParaRPr lang="ru-RU" sz="2400" dirty="0"/>
          </a:p>
        </p:txBody>
      </p:sp>
      <p:sp>
        <p:nvSpPr>
          <p:cNvPr id="13" name="Прямоугольник 12"/>
          <p:cNvSpPr/>
          <p:nvPr/>
        </p:nvSpPr>
        <p:spPr>
          <a:xfrm>
            <a:off x="4809100" y="6065837"/>
            <a:ext cx="7382900" cy="646331"/>
          </a:xfrm>
          <a:prstGeom prst="rect">
            <a:avLst/>
          </a:prstGeom>
        </p:spPr>
        <p:txBody>
          <a:bodyPr wrap="square">
            <a:spAutoFit/>
          </a:bodyPr>
          <a:lstStyle/>
          <a:p>
            <a:pPr algn="ctr"/>
            <a:r>
              <a:rPr lang="en-US" b="1" dirty="0">
                <a:solidFill>
                  <a:srgbClr val="C00000"/>
                </a:solidFill>
                <a:effectLst>
                  <a:outerShdw blurRad="38100" dist="38100" dir="2700000" algn="tl">
                    <a:srgbClr val="000000">
                      <a:alpha val="43137"/>
                    </a:srgbClr>
                  </a:outerShdw>
                </a:effectLst>
              </a:rPr>
              <a:t>By calculations it can be seen that such a shift leads to an increase in the A3 harmonic by 3 units, a change in A5 in the negative direction by 1 unit.</a:t>
            </a:r>
            <a:endParaRPr lang="ru-RU"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6580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C63EB06-3C5F-4968-9E81-2278D5600470}" type="slidenum">
              <a:rPr lang="ru-RU" smtClean="0"/>
              <a:t>22</a:t>
            </a:fld>
            <a:endParaRPr lang="ru-RU"/>
          </a:p>
        </p:txBody>
      </p:sp>
      <p:sp>
        <p:nvSpPr>
          <p:cNvPr id="5" name="Прямоугольник 4"/>
          <p:cNvSpPr/>
          <p:nvPr/>
        </p:nvSpPr>
        <p:spPr>
          <a:xfrm>
            <a:off x="542612" y="0"/>
            <a:ext cx="11106150" cy="1446550"/>
          </a:xfrm>
          <a:prstGeom prst="rect">
            <a:avLst/>
          </a:prstGeom>
        </p:spPr>
        <p:txBody>
          <a:bodyPr wrap="square">
            <a:spAutoFit/>
          </a:bodyPr>
          <a:lstStyle/>
          <a:p>
            <a:pPr algn="ctr"/>
            <a:r>
              <a:rPr lang="en-US" sz="4400" b="1" cap="all" dirty="0">
                <a:latin typeface="+mj-lt"/>
                <a:ea typeface="+mj-ea"/>
                <a:cs typeface="+mj-cs"/>
              </a:rPr>
              <a:t>dual aperture superconducting quadrupole </a:t>
            </a:r>
            <a:endParaRPr lang="ru-RU" sz="4400" b="1" cap="all" dirty="0">
              <a:latin typeface="+mj-lt"/>
              <a:ea typeface="+mj-ea"/>
              <a:cs typeface="+mj-cs"/>
            </a:endParaRPr>
          </a:p>
        </p:txBody>
      </p:sp>
      <mc:AlternateContent xmlns:mc="http://schemas.openxmlformats.org/markup-compatibility/2006" xmlns:a14="http://schemas.microsoft.com/office/drawing/2010/main">
        <mc:Choice Requires="a14">
          <p:sp>
            <p:nvSpPr>
              <p:cNvPr id="6" name="Прямоугольник 5"/>
              <p:cNvSpPr/>
              <p:nvPr/>
            </p:nvSpPr>
            <p:spPr>
              <a:xfrm>
                <a:off x="924719" y="2131316"/>
                <a:ext cx="9971399" cy="2677656"/>
              </a:xfrm>
              <a:prstGeom prst="rect">
                <a:avLst/>
              </a:prstGeom>
            </p:spPr>
            <p:txBody>
              <a:bodyPr wrap="square">
                <a:spAutoFit/>
              </a:bodyPr>
              <a:lstStyle/>
              <a:p>
                <a:pPr algn="just"/>
                <a:r>
                  <a:rPr lang="en-US" sz="2400" dirty="0" smtClean="0"/>
                  <a:t>Modified Panofsky quadrupole was proposed originally by Pavel </a:t>
                </a:r>
                <a:r>
                  <a:rPr lang="en-US" sz="2400" dirty="0" err="1" smtClean="0"/>
                  <a:t>Vobly</a:t>
                </a:r>
                <a:r>
                  <a:rPr lang="en-US" sz="2400" dirty="0" smtClean="0"/>
                  <a:t>.</a:t>
                </a:r>
              </a:p>
              <a:p>
                <a:pPr algn="just"/>
                <a:endParaRPr lang="en-US" sz="2400" dirty="0" smtClean="0"/>
              </a:p>
              <a:p>
                <a:pPr algn="just"/>
                <a:r>
                  <a:rPr lang="en-US" sz="2400" b="1" dirty="0" smtClean="0">
                    <a:solidFill>
                      <a:srgbClr val="FF0000"/>
                    </a:solidFill>
                    <a:effectLst>
                      <a:outerShdw blurRad="38100" dist="38100" dir="2700000" algn="tl">
                        <a:srgbClr val="000000">
                          <a:alpha val="43137"/>
                        </a:srgbClr>
                      </a:outerShdw>
                    </a:effectLst>
                  </a:rPr>
                  <a:t>ADVANTAGES</a:t>
                </a:r>
                <a:r>
                  <a:rPr lang="en-US" sz="2400" dirty="0" smtClean="0"/>
                  <a:t> – transversely very compact and can be placed close to the IP to intercept the beta growth; no influence to the adjacent quad; 100 T/m can be achieved in d=26 mm; the field quality at r = 10 mm is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−4</m:t>
                        </m:r>
                      </m:sup>
                    </m:sSup>
                    <m:r>
                      <a:rPr lang="en-US" sz="2400" b="0" i="0" smtClean="0">
                        <a:latin typeface="Cambria Math" panose="02040503050406030204" pitchFamily="18" charset="0"/>
                      </a:rPr>
                      <m:t>. </m:t>
                    </m:r>
                  </m:oMath>
                </a14:m>
                <a:endParaRPr lang="en-US" sz="2400" b="0" dirty="0" smtClean="0"/>
              </a:p>
              <a:p>
                <a:pPr algn="just"/>
                <a:endParaRPr lang="en-US" sz="2400" b="0" dirty="0" smtClean="0"/>
              </a:p>
              <a:p>
                <a:pPr algn="just"/>
                <a:r>
                  <a:rPr lang="en-US" sz="2400" b="1" dirty="0" smtClean="0">
                    <a:solidFill>
                      <a:srgbClr val="FF0000"/>
                    </a:solidFill>
                    <a:effectLst>
                      <a:outerShdw blurRad="38100" dist="38100" dir="2700000" algn="tl">
                        <a:srgbClr val="000000">
                          <a:alpha val="43137"/>
                        </a:srgbClr>
                      </a:outerShdw>
                    </a:effectLst>
                  </a:rPr>
                  <a:t>DISADVANTAGES</a:t>
                </a:r>
                <a:r>
                  <a:rPr lang="en-US" sz="2400" dirty="0" smtClean="0"/>
                  <a:t> – difficult to add correction.</a:t>
                </a:r>
                <a:endParaRPr lang="ru-RU" sz="2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924719" y="2131316"/>
                <a:ext cx="9971399" cy="2677656"/>
              </a:xfrm>
              <a:prstGeom prst="rect">
                <a:avLst/>
              </a:prstGeom>
              <a:blipFill rotWithShape="0">
                <a:blip r:embed="rId2"/>
                <a:stretch>
                  <a:fillRect l="-1040" t="-1822" r="-917" b="-5467"/>
                </a:stretch>
              </a:blipFill>
            </p:spPr>
            <p:txBody>
              <a:bodyPr/>
              <a:lstStyle/>
              <a:p>
                <a:r>
                  <a:rPr lang="ru-RU">
                    <a:noFill/>
                  </a:rPr>
                  <a:t> </a:t>
                </a:r>
              </a:p>
            </p:txBody>
          </p:sp>
        </mc:Fallback>
      </mc:AlternateContent>
    </p:spTree>
    <p:extLst>
      <p:ext uri="{BB962C8B-B14F-4D97-AF65-F5344CB8AC3E}">
        <p14:creationId xmlns:p14="http://schemas.microsoft.com/office/powerpoint/2010/main" val="3392738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838200" y="-200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conclusion</a:t>
            </a:r>
            <a:endParaRPr lang="ru-RU" b="1" cap="all" dirty="0"/>
          </a:p>
        </p:txBody>
      </p:sp>
      <p:sp>
        <p:nvSpPr>
          <p:cNvPr id="5" name="Объект 2"/>
          <p:cNvSpPr txBox="1">
            <a:spLocks/>
          </p:cNvSpPr>
          <p:nvPr/>
        </p:nvSpPr>
        <p:spPr>
          <a:xfrm>
            <a:off x="203200" y="772385"/>
            <a:ext cx="11055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p>
        </p:txBody>
      </p:sp>
      <p:sp>
        <p:nvSpPr>
          <p:cNvPr id="2" name="Номер слайда 1"/>
          <p:cNvSpPr>
            <a:spLocks noGrp="1"/>
          </p:cNvSpPr>
          <p:nvPr>
            <p:ph type="sldNum" sz="quarter" idx="12"/>
          </p:nvPr>
        </p:nvSpPr>
        <p:spPr/>
        <p:txBody>
          <a:bodyPr/>
          <a:lstStyle/>
          <a:p>
            <a:fld id="{DC63EB06-3C5F-4968-9E81-2278D5600470}" type="slidenum">
              <a:rPr lang="ru-RU" smtClean="0"/>
              <a:t>23</a:t>
            </a:fld>
            <a:endParaRPr lang="ru-RU"/>
          </a:p>
        </p:txBody>
      </p:sp>
      <p:sp>
        <p:nvSpPr>
          <p:cNvPr id="3" name="Прямоугольник 2"/>
          <p:cNvSpPr/>
          <p:nvPr/>
        </p:nvSpPr>
        <p:spPr>
          <a:xfrm>
            <a:off x="544285" y="1373487"/>
            <a:ext cx="11103429" cy="3539430"/>
          </a:xfrm>
          <a:prstGeom prst="rect">
            <a:avLst/>
          </a:prstGeom>
        </p:spPr>
        <p:txBody>
          <a:bodyPr wrap="square">
            <a:spAutoFit/>
          </a:bodyPr>
          <a:lstStyle/>
          <a:p>
            <a:pPr marL="342900" indent="-342900">
              <a:buClr>
                <a:srgbClr val="C00000"/>
              </a:buClr>
              <a:buFont typeface="Wingdings" panose="05000000000000000000" pitchFamily="2" charset="2"/>
              <a:buChar char="Ø"/>
            </a:pPr>
            <a:r>
              <a:rPr lang="en-US" sz="2800" dirty="0" smtClean="0">
                <a:latin typeface="Rockwell" panose="02060603020205020403" pitchFamily="18" charset="0"/>
              </a:rPr>
              <a:t>3D field simulation has been done.</a:t>
            </a:r>
          </a:p>
          <a:p>
            <a:pPr algn="ctr">
              <a:buClr>
                <a:srgbClr val="C00000"/>
              </a:buClr>
            </a:pPr>
            <a:endParaRPr lang="en-US" sz="2800" dirty="0">
              <a:latin typeface="Rockwell" panose="02060603020205020403" pitchFamily="18" charset="0"/>
            </a:endParaRPr>
          </a:p>
          <a:p>
            <a:pPr marL="342900" indent="-342900">
              <a:buClr>
                <a:srgbClr val="C00000"/>
              </a:buClr>
              <a:buFont typeface="Wingdings" panose="05000000000000000000" pitchFamily="2" charset="2"/>
              <a:buChar char="Ø"/>
            </a:pPr>
            <a:r>
              <a:rPr lang="en-US" sz="2800" dirty="0" smtClean="0">
                <a:latin typeface="Rockwell" panose="02060603020205020403" pitchFamily="18" charset="0"/>
              </a:rPr>
              <a:t>Geometrical </a:t>
            </a:r>
            <a:r>
              <a:rPr lang="en-US" sz="2800" dirty="0">
                <a:latin typeface="Rockwell" panose="02060603020205020403" pitchFamily="18" charset="0"/>
              </a:rPr>
              <a:t>parameters were chosen</a:t>
            </a:r>
            <a:r>
              <a:rPr lang="en-US" sz="2800" dirty="0" smtClean="0">
                <a:latin typeface="Rockwell" panose="02060603020205020403" pitchFamily="18" charset="0"/>
              </a:rPr>
              <a:t>.</a:t>
            </a:r>
          </a:p>
          <a:p>
            <a:pPr algn="ctr">
              <a:buClr>
                <a:srgbClr val="C00000"/>
              </a:buClr>
            </a:pPr>
            <a:endParaRPr lang="en-US" sz="2800" dirty="0">
              <a:latin typeface="Rockwell" panose="02060603020205020403" pitchFamily="18" charset="0"/>
            </a:endParaRPr>
          </a:p>
          <a:p>
            <a:pPr marL="342900" indent="-342900">
              <a:buClr>
                <a:srgbClr val="C00000"/>
              </a:buClr>
              <a:buFont typeface="Wingdings" panose="05000000000000000000" pitchFamily="2" charset="2"/>
              <a:buChar char="Ø"/>
            </a:pPr>
            <a:r>
              <a:rPr lang="en-US" sz="2800" dirty="0" smtClean="0">
                <a:latin typeface="Rockwell" panose="02060603020205020403" pitchFamily="18" charset="0"/>
              </a:rPr>
              <a:t>Sources </a:t>
            </a:r>
            <a:r>
              <a:rPr lang="en-US" sz="2800" dirty="0">
                <a:latin typeface="Rockwell" panose="02060603020205020403" pitchFamily="18" charset="0"/>
              </a:rPr>
              <a:t>of possible errors and methods to </a:t>
            </a:r>
            <a:r>
              <a:rPr lang="en-US" sz="2800" dirty="0" smtClean="0">
                <a:latin typeface="Rockwell" panose="02060603020205020403" pitchFamily="18" charset="0"/>
              </a:rPr>
              <a:t>correct unwanted </a:t>
            </a:r>
            <a:r>
              <a:rPr lang="en-US" sz="2800" dirty="0">
                <a:latin typeface="Rockwell" panose="02060603020205020403" pitchFamily="18" charset="0"/>
              </a:rPr>
              <a:t>harmonics were found</a:t>
            </a:r>
            <a:r>
              <a:rPr lang="en-US" sz="2800" dirty="0" smtClean="0">
                <a:latin typeface="Rockwell" panose="02060603020205020403" pitchFamily="18" charset="0"/>
              </a:rPr>
              <a:t>.</a:t>
            </a:r>
          </a:p>
          <a:p>
            <a:pPr marL="342900" indent="-342900">
              <a:buClr>
                <a:srgbClr val="C00000"/>
              </a:buClr>
              <a:buFont typeface="Wingdings" panose="05000000000000000000" pitchFamily="2" charset="2"/>
              <a:buChar char="Ø"/>
            </a:pPr>
            <a:endParaRPr lang="en-US" sz="2800" dirty="0">
              <a:latin typeface="Rockwell" panose="02060603020205020403" pitchFamily="18" charset="0"/>
            </a:endParaRPr>
          </a:p>
          <a:p>
            <a:pPr>
              <a:buClr>
                <a:srgbClr val="C00000"/>
              </a:buClr>
            </a:pPr>
            <a:endParaRPr lang="ru-RU" sz="2800" dirty="0">
              <a:latin typeface="Rockwell" panose="02060603020205020403" pitchFamily="18" charset="0"/>
            </a:endParaRPr>
          </a:p>
        </p:txBody>
      </p:sp>
    </p:spTree>
    <p:extLst>
      <p:ext uri="{BB962C8B-B14F-4D97-AF65-F5344CB8AC3E}">
        <p14:creationId xmlns:p14="http://schemas.microsoft.com/office/powerpoint/2010/main" val="1607622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0"/>
            <a:ext cx="10364451" cy="1596177"/>
          </a:xfrm>
        </p:spPr>
        <p:txBody>
          <a:bodyPr>
            <a:normAutofit/>
          </a:bodyPr>
          <a:lstStyle/>
          <a:p>
            <a:pPr algn="ctr"/>
            <a:r>
              <a:rPr lang="en-US" sz="4800" b="1" dirty="0">
                <a:effectLst>
                  <a:outerShdw blurRad="38100" dist="38100" dir="2700000" algn="tl">
                    <a:srgbClr val="000000">
                      <a:alpha val="43137"/>
                    </a:srgbClr>
                  </a:outerShdw>
                </a:effectLst>
              </a:rPr>
              <a:t>Thanks for </a:t>
            </a:r>
            <a:r>
              <a:rPr lang="en-US" sz="4800" b="1" dirty="0" smtClean="0">
                <a:effectLst>
                  <a:outerShdw blurRad="38100" dist="38100" dir="2700000" algn="tl">
                    <a:srgbClr val="000000">
                      <a:alpha val="43137"/>
                    </a:srgbClr>
                  </a:outerShdw>
                </a:effectLst>
              </a:rPr>
              <a:t>your attention</a:t>
            </a:r>
            <a:r>
              <a:rPr lang="en-US" sz="4800" b="1" dirty="0">
                <a:effectLst>
                  <a:outerShdw blurRad="38100" dist="38100" dir="2700000" algn="tl">
                    <a:srgbClr val="000000">
                      <a:alpha val="43137"/>
                    </a:srgbClr>
                  </a:outerShdw>
                </a:effectLst>
              </a:rPr>
              <a:t>!!!</a:t>
            </a:r>
            <a:endParaRPr lang="ru-RU" sz="4800" b="1" dirty="0">
              <a:effectLst>
                <a:outerShdw blurRad="38100" dist="38100" dir="2700000" algn="tl">
                  <a:srgbClr val="000000">
                    <a:alpha val="43137"/>
                  </a:srgbClr>
                </a:outerShdw>
              </a:effectLst>
            </a:endParaRPr>
          </a:p>
        </p:txBody>
      </p:sp>
      <p:sp>
        <p:nvSpPr>
          <p:cNvPr id="3" name="Объект 2"/>
          <p:cNvSpPr>
            <a:spLocks noGrp="1"/>
          </p:cNvSpPr>
          <p:nvPr>
            <p:ph sz="quarter" idx="13"/>
          </p:nvPr>
        </p:nvSpPr>
        <p:spPr>
          <a:xfrm>
            <a:off x="913774" y="1596177"/>
            <a:ext cx="10363826" cy="3424107"/>
          </a:xfrm>
        </p:spPr>
        <p:txBody>
          <a:bodyPr>
            <a:normAutofit fontScale="92500" lnSpcReduction="10000"/>
          </a:bodyPr>
          <a:lstStyle/>
          <a:p>
            <a:pPr marL="0" indent="0" algn="ctr">
              <a:buNone/>
            </a:pPr>
            <a:r>
              <a:rPr lang="en-US" sz="3600" dirty="0"/>
              <a:t>For any questions please contact us by </a:t>
            </a:r>
            <a:r>
              <a:rPr lang="en-US" sz="3600" dirty="0" smtClean="0"/>
              <a:t>mails:</a:t>
            </a:r>
          </a:p>
          <a:p>
            <a:pPr marL="0" indent="0" algn="ctr">
              <a:buNone/>
            </a:pPr>
            <a:endParaRPr lang="en-US" sz="3600" dirty="0" smtClean="0"/>
          </a:p>
          <a:p>
            <a:pPr marL="0" indent="0" algn="ctr">
              <a:buNone/>
            </a:pPr>
            <a:r>
              <a:rPr lang="en-US" sz="3600" u="sng" dirty="0" smtClean="0">
                <a:solidFill>
                  <a:srgbClr val="C00000"/>
                </a:solidFill>
                <a:effectLst>
                  <a:outerShdw blurRad="38100" dist="38100" dir="2700000" algn="tl">
                    <a:srgbClr val="000000">
                      <a:alpha val="43137"/>
                    </a:srgbClr>
                  </a:outerShdw>
                </a:effectLst>
              </a:rPr>
              <a:t>kseny121195@mail.ru</a:t>
            </a:r>
          </a:p>
          <a:p>
            <a:pPr marL="0" indent="0" algn="ctr">
              <a:buNone/>
            </a:pPr>
            <a:r>
              <a:rPr lang="en-US" sz="3600" u="sng" dirty="0" smtClean="0">
                <a:solidFill>
                  <a:srgbClr val="C00000"/>
                </a:solidFill>
                <a:effectLst>
                  <a:outerShdw blurRad="38100" dist="38100" dir="2700000" algn="tl">
                    <a:srgbClr val="000000">
                      <a:alpha val="43137"/>
                    </a:srgbClr>
                  </a:outerShdw>
                </a:effectLst>
              </a:rPr>
              <a:t>e.b.levichev@inp.nsk.su</a:t>
            </a:r>
          </a:p>
          <a:p>
            <a:pPr marL="0" indent="0" algn="ctr">
              <a:buNone/>
            </a:pPr>
            <a:r>
              <a:rPr lang="en-US" sz="3600" u="sng" dirty="0" smtClean="0">
                <a:solidFill>
                  <a:srgbClr val="C00000"/>
                </a:solidFill>
                <a:effectLst>
                  <a:outerShdw blurRad="38100" dist="38100" dir="2700000" algn="tl">
                    <a:srgbClr val="000000">
                      <a:alpha val="43137"/>
                    </a:srgbClr>
                  </a:outerShdw>
                </a:effectLst>
              </a:rPr>
              <a:t>a.a.starostenko@inp.nsk.su</a:t>
            </a:r>
          </a:p>
          <a:p>
            <a:pPr marL="0" indent="0" algn="ctr">
              <a:buNone/>
            </a:pPr>
            <a:endParaRPr lang="en-US" sz="3600" dirty="0">
              <a:solidFill>
                <a:srgbClr val="C00000"/>
              </a:solidFill>
            </a:endParaRPr>
          </a:p>
        </p:txBody>
      </p:sp>
      <p:sp>
        <p:nvSpPr>
          <p:cNvPr id="4" name="Номер слайда 3"/>
          <p:cNvSpPr>
            <a:spLocks noGrp="1"/>
          </p:cNvSpPr>
          <p:nvPr>
            <p:ph type="sldNum" sz="quarter" idx="12"/>
          </p:nvPr>
        </p:nvSpPr>
        <p:spPr/>
        <p:txBody>
          <a:bodyPr/>
          <a:lstStyle/>
          <a:p>
            <a:fld id="{DC63EB06-3C5F-4968-9E81-2278D5600470}" type="slidenum">
              <a:rPr lang="ru-RU" smtClean="0"/>
              <a:t>24</a:t>
            </a:fld>
            <a:endParaRPr lang="ru-RU"/>
          </a:p>
        </p:txBody>
      </p:sp>
    </p:spTree>
    <p:extLst>
      <p:ext uri="{BB962C8B-B14F-4D97-AF65-F5344CB8AC3E}">
        <p14:creationId xmlns:p14="http://schemas.microsoft.com/office/powerpoint/2010/main" val="1107459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890" y="157655"/>
            <a:ext cx="12333890" cy="1807777"/>
          </a:xfrm>
        </p:spPr>
        <p:txBody>
          <a:bodyPr>
            <a:noAutofit/>
          </a:bodyPr>
          <a:lstStyle/>
          <a:p>
            <a:r>
              <a:rPr lang="en-US" sz="4400" b="1" dirty="0"/>
              <a:t>Development and optimization of FF superconducting </a:t>
            </a:r>
            <a:r>
              <a:rPr lang="en-US" sz="4400" b="1" dirty="0" smtClean="0"/>
              <a:t>magnets</a:t>
            </a:r>
            <a:r>
              <a:rPr lang="ru-RU" sz="4400" b="1" dirty="0" smtClean="0"/>
              <a:t> </a:t>
            </a:r>
            <a:r>
              <a:rPr lang="en-US" sz="4400" b="1" dirty="0" smtClean="0"/>
              <a:t/>
            </a:r>
            <a:br>
              <a:rPr lang="en-US" sz="4400" b="1" dirty="0" smtClean="0"/>
            </a:br>
            <a:r>
              <a:rPr lang="en-US" sz="4400" b="1" dirty="0" smtClean="0"/>
              <a:t>(Super </a:t>
            </a:r>
            <a:r>
              <a:rPr lang="en-US" sz="4400" b="1" dirty="0" err="1" smtClean="0"/>
              <a:t>ct</a:t>
            </a:r>
            <a:r>
              <a:rPr lang="en-US" sz="4400" b="1" dirty="0" smtClean="0"/>
              <a:t>-factory)</a:t>
            </a:r>
            <a:endParaRPr lang="en-US" sz="4400" b="1" dirty="0"/>
          </a:p>
        </p:txBody>
      </p:sp>
      <p:sp>
        <p:nvSpPr>
          <p:cNvPr id="3" name="Подзаголовок 2"/>
          <p:cNvSpPr>
            <a:spLocks noGrp="1"/>
          </p:cNvSpPr>
          <p:nvPr>
            <p:ph type="subTitle" idx="1"/>
          </p:nvPr>
        </p:nvSpPr>
        <p:spPr>
          <a:xfrm>
            <a:off x="1453055" y="5202238"/>
            <a:ext cx="9144000" cy="1655762"/>
          </a:xfrm>
        </p:spPr>
        <p:txBody>
          <a:bodyPr>
            <a:normAutofit fontScale="85000" lnSpcReduction="20000"/>
          </a:bodyPr>
          <a:lstStyle/>
          <a:p>
            <a:r>
              <a:rPr lang="en-US" sz="3200" b="1" dirty="0" err="1" smtClean="0">
                <a:solidFill>
                  <a:schemeClr val="bg1"/>
                </a:solidFill>
                <a:effectLst>
                  <a:outerShdw blurRad="38100" dist="38100" dir="2700000" algn="tl">
                    <a:srgbClr val="000000">
                      <a:alpha val="43137"/>
                    </a:srgbClr>
                  </a:outerShdw>
                </a:effectLst>
              </a:rPr>
              <a:t>KseniIa</a:t>
            </a: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RIabchenko</a:t>
            </a:r>
            <a:r>
              <a:rPr lang="en-US" sz="3200" b="1" dirty="0" smtClean="0">
                <a:solidFill>
                  <a:schemeClr val="bg1"/>
                </a:solidFill>
                <a:effectLst>
                  <a:outerShdw blurRad="38100" dist="38100" dir="2700000" algn="tl">
                    <a:srgbClr val="000000">
                      <a:alpha val="43137"/>
                    </a:srgbClr>
                  </a:outerShdw>
                </a:effectLst>
              </a:rPr>
              <a:t> </a:t>
            </a:r>
          </a:p>
          <a:p>
            <a:r>
              <a:rPr lang="en-GB" b="1" dirty="0" err="1">
                <a:solidFill>
                  <a:schemeClr val="bg1"/>
                </a:solidFill>
                <a:effectLst>
                  <a:outerShdw blurRad="38100" dist="38100" dir="2700000" algn="tl">
                    <a:srgbClr val="000000">
                      <a:alpha val="43137"/>
                    </a:srgbClr>
                  </a:outerShdw>
                </a:effectLst>
              </a:rPr>
              <a:t>Budker</a:t>
            </a:r>
            <a:r>
              <a:rPr lang="en-GB" b="1" dirty="0">
                <a:solidFill>
                  <a:schemeClr val="bg1"/>
                </a:solidFill>
                <a:effectLst>
                  <a:outerShdw blurRad="38100" dist="38100" dir="2700000" algn="tl">
                    <a:srgbClr val="000000">
                      <a:alpha val="43137"/>
                    </a:srgbClr>
                  </a:outerShdw>
                </a:effectLst>
              </a:rPr>
              <a:t> Institute of Nuclear Physics Siberian Branch of Russian Academy of </a:t>
            </a:r>
            <a:r>
              <a:rPr lang="en-GB" b="1" dirty="0" smtClean="0">
                <a:solidFill>
                  <a:schemeClr val="bg1"/>
                </a:solidFill>
                <a:effectLst>
                  <a:outerShdw blurRad="38100" dist="38100" dir="2700000" algn="tl">
                    <a:srgbClr val="000000">
                      <a:alpha val="43137"/>
                    </a:srgbClr>
                  </a:outerShdw>
                </a:effectLst>
              </a:rPr>
              <a:t>Science</a:t>
            </a:r>
          </a:p>
          <a:p>
            <a:r>
              <a:rPr lang="en-GB" b="1" dirty="0" smtClean="0">
                <a:solidFill>
                  <a:schemeClr val="bg1"/>
                </a:solidFill>
                <a:effectLst>
                  <a:outerShdw blurRad="38100" dist="38100" dir="2700000" algn="tl">
                    <a:srgbClr val="000000">
                      <a:alpha val="43137"/>
                    </a:srgbClr>
                  </a:outerShdw>
                </a:effectLst>
              </a:rPr>
              <a:t>2019</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0774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txBox="1">
            <a:spLocks/>
          </p:cNvSpPr>
          <p:nvPr/>
        </p:nvSpPr>
        <p:spPr>
          <a:xfrm>
            <a:off x="794483" y="0"/>
            <a:ext cx="10611024"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Pole geometry</a:t>
            </a:r>
            <a:endParaRPr lang="ru-RU" b="1" cap="all" dirty="0"/>
          </a:p>
        </p:txBody>
      </p:sp>
      <p:sp>
        <p:nvSpPr>
          <p:cNvPr id="2" name="Номер слайда 1"/>
          <p:cNvSpPr>
            <a:spLocks noGrp="1"/>
          </p:cNvSpPr>
          <p:nvPr>
            <p:ph type="sldNum" sz="quarter" idx="12"/>
          </p:nvPr>
        </p:nvSpPr>
        <p:spPr/>
        <p:txBody>
          <a:bodyPr/>
          <a:lstStyle/>
          <a:p>
            <a:fld id="{DC63EB06-3C5F-4968-9E81-2278D5600470}" type="slidenum">
              <a:rPr lang="ru-RU" smtClean="0"/>
              <a:t>26</a:t>
            </a:fld>
            <a:endParaRPr lang="ru-RU"/>
          </a:p>
        </p:txBody>
      </p:sp>
      <p:sp>
        <p:nvSpPr>
          <p:cNvPr id="21" name="Прямоугольник 20"/>
          <p:cNvSpPr/>
          <p:nvPr/>
        </p:nvSpPr>
        <p:spPr>
          <a:xfrm>
            <a:off x="254514" y="635546"/>
            <a:ext cx="11696693" cy="830997"/>
          </a:xfrm>
          <a:prstGeom prst="rect">
            <a:avLst/>
          </a:prstGeom>
        </p:spPr>
        <p:txBody>
          <a:bodyPr wrap="square">
            <a:spAutoFit/>
          </a:bodyPr>
          <a:lstStyle/>
          <a:p>
            <a:r>
              <a:rPr lang="en-US" sz="2400" dirty="0"/>
              <a:t>Based on the previously presented results, the following combination of pole geometry was chosen: the hyperbola radius was </a:t>
            </a:r>
            <a:r>
              <a:rPr lang="en-US" sz="2400" dirty="0">
                <a:solidFill>
                  <a:srgbClr val="C00000"/>
                </a:solidFill>
              </a:rPr>
              <a:t>26.6 mm </a:t>
            </a:r>
            <a:r>
              <a:rPr lang="en-US" sz="2400" dirty="0"/>
              <a:t>and the chamfer was </a:t>
            </a:r>
            <a:r>
              <a:rPr lang="en-US" sz="2400" dirty="0">
                <a:solidFill>
                  <a:srgbClr val="C00000"/>
                </a:solidFill>
              </a:rPr>
              <a:t>5 mm</a:t>
            </a:r>
            <a:r>
              <a:rPr lang="en-US" sz="2400" dirty="0"/>
              <a:t>.</a:t>
            </a:r>
            <a:endParaRPr lang="ru-RU" sz="2400" dirty="0"/>
          </a:p>
        </p:txBody>
      </p:sp>
      <p:pic>
        <p:nvPicPr>
          <p:cNvPr id="24" name="Рисунок 23"/>
          <p:cNvPicPr>
            <a:picLocks noChangeAspect="1"/>
          </p:cNvPicPr>
          <p:nvPr/>
        </p:nvPicPr>
        <p:blipFill rotWithShape="1">
          <a:blip r:embed="rId2">
            <a:extLst>
              <a:ext uri="{28A0092B-C50C-407E-A947-70E740481C1C}">
                <a14:useLocalDpi xmlns:a14="http://schemas.microsoft.com/office/drawing/2010/main" val="0"/>
              </a:ext>
            </a:extLst>
          </a:blip>
          <a:srcRect l="17693" t="19985" r="23264" b="12067"/>
          <a:stretch/>
        </p:blipFill>
        <p:spPr>
          <a:xfrm>
            <a:off x="312537" y="2520024"/>
            <a:ext cx="5856094" cy="3790949"/>
          </a:xfrm>
          <a:prstGeom prst="rect">
            <a:avLst/>
          </a:prstGeom>
        </p:spPr>
      </p:pic>
      <p:pic>
        <p:nvPicPr>
          <p:cNvPr id="25" name="Рисунок 24"/>
          <p:cNvPicPr>
            <a:picLocks noChangeAspect="1"/>
          </p:cNvPicPr>
          <p:nvPr/>
        </p:nvPicPr>
        <p:blipFill rotWithShape="1">
          <a:blip r:embed="rId3">
            <a:extLst>
              <a:ext uri="{28A0092B-C50C-407E-A947-70E740481C1C}">
                <a14:useLocalDpi xmlns:a14="http://schemas.microsoft.com/office/drawing/2010/main" val="0"/>
              </a:ext>
            </a:extLst>
          </a:blip>
          <a:srcRect l="19648" t="19985" r="24340" b="11720"/>
          <a:stretch/>
        </p:blipFill>
        <p:spPr>
          <a:xfrm>
            <a:off x="6255822" y="2404714"/>
            <a:ext cx="5695386" cy="3906259"/>
          </a:xfrm>
          <a:prstGeom prst="rect">
            <a:avLst/>
          </a:prstGeom>
        </p:spPr>
      </p:pic>
      <p:grpSp>
        <p:nvGrpSpPr>
          <p:cNvPr id="33" name="Группа 32"/>
          <p:cNvGrpSpPr/>
          <p:nvPr/>
        </p:nvGrpSpPr>
        <p:grpSpPr>
          <a:xfrm>
            <a:off x="3352878" y="1880290"/>
            <a:ext cx="5892289" cy="2682395"/>
            <a:chOff x="3240584" y="1687783"/>
            <a:chExt cx="5892289" cy="2682395"/>
          </a:xfrm>
        </p:grpSpPr>
        <mc:AlternateContent xmlns:mc="http://schemas.openxmlformats.org/markup-compatibility/2006" xmlns:a14="http://schemas.microsoft.com/office/drawing/2010/main">
          <mc:Choice Requires="a14">
            <p:sp>
              <p:nvSpPr>
                <p:cNvPr id="26" name="TextBox 25"/>
                <p:cNvSpPr txBox="1"/>
                <p:nvPr/>
              </p:nvSpPr>
              <p:spPr>
                <a:xfrm>
                  <a:off x="3424082" y="2355826"/>
                  <a:ext cx="5351826" cy="12311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effectLst>
                                  <a:outerShdw blurRad="38100" dist="38100" dir="2700000" algn="tl">
                                    <a:srgbClr val="000000">
                                      <a:alpha val="43137"/>
                                    </a:srgbClr>
                                  </a:outerShdw>
                                </a:effectLst>
                                <a:latin typeface="Cambria Math" panose="02040503050406030204" pitchFamily="18" charset="0"/>
                              </a:rPr>
                            </m:ctrlPr>
                          </m:sSubPr>
                          <m:e>
                            <m:r>
                              <a:rPr lang="en-US" sz="4000" b="0" i="1" smtClean="0">
                                <a:effectLst>
                                  <a:outerShdw blurRad="38100" dist="38100" dir="2700000" algn="tl">
                                    <a:srgbClr val="000000">
                                      <a:alpha val="43137"/>
                                    </a:srgbClr>
                                  </a:outerShdw>
                                </a:effectLst>
                                <a:latin typeface="Cambria Math" panose="02040503050406030204" pitchFamily="18" charset="0"/>
                              </a:rPr>
                              <m:t>𝐵</m:t>
                            </m:r>
                          </m:e>
                          <m:sub>
                            <m:r>
                              <a:rPr lang="en-US" sz="4000" b="0" i="1" smtClean="0">
                                <a:effectLst>
                                  <a:outerShdw blurRad="38100" dist="38100" dir="2700000" algn="tl">
                                    <a:srgbClr val="000000">
                                      <a:alpha val="43137"/>
                                    </a:srgbClr>
                                  </a:outerShdw>
                                </a:effectLst>
                                <a:latin typeface="Cambria Math" panose="02040503050406030204" pitchFamily="18" charset="0"/>
                              </a:rPr>
                              <m:t>6</m:t>
                            </m:r>
                          </m:sub>
                        </m:sSub>
                        <m:r>
                          <a:rPr lang="en-US" sz="4000" b="0" i="1" smtClean="0">
                            <a:effectLst>
                              <a:outerShdw blurRad="38100" dist="38100" dir="2700000" algn="tl">
                                <a:srgbClr val="000000">
                                  <a:alpha val="43137"/>
                                </a:srgbClr>
                              </a:outerShdw>
                            </a:effectLst>
                            <a:latin typeface="Cambria Math" panose="02040503050406030204" pitchFamily="18" charset="0"/>
                          </a:rPr>
                          <m:t>=</m:t>
                        </m:r>
                        <m:r>
                          <a:rPr lang="ru-RU" sz="4000" b="0" i="1" smtClean="0">
                            <a:effectLst>
                              <a:outerShdw blurRad="38100" dist="38100" dir="2700000" algn="tl">
                                <a:srgbClr val="000000">
                                  <a:alpha val="43137"/>
                                </a:srgbClr>
                              </a:outerShdw>
                            </a:effectLst>
                            <a:latin typeface="Cambria Math" panose="02040503050406030204" pitchFamily="18" charset="0"/>
                          </a:rPr>
                          <m:t>−2,4</m:t>
                        </m:r>
                        <m:r>
                          <a:rPr lang="en-US" sz="4000" b="0" i="1" smtClean="0">
                            <a:effectLst>
                              <a:outerShdw blurRad="38100" dist="38100" dir="2700000" algn="tl">
                                <a:srgbClr val="000000">
                                  <a:alpha val="43137"/>
                                </a:srgbClr>
                              </a:outerShdw>
                            </a:effectLst>
                            <a:latin typeface="Cambria Math" panose="02040503050406030204" pitchFamily="18" charset="0"/>
                          </a:rPr>
                          <m:t> × </m:t>
                        </m:r>
                        <m:sSup>
                          <m:sSupPr>
                            <m:ctrlPr>
                              <a:rPr lang="en-US" sz="4000" b="0" i="1" smtClean="0">
                                <a:effectLst>
                                  <a:outerShdw blurRad="38100" dist="38100" dir="2700000" algn="tl">
                                    <a:srgbClr val="000000">
                                      <a:alpha val="43137"/>
                                    </a:srgbClr>
                                  </a:outerShdw>
                                </a:effectLst>
                                <a:latin typeface="Cambria Math" panose="02040503050406030204" pitchFamily="18" charset="0"/>
                              </a:rPr>
                            </m:ctrlPr>
                          </m:sSupPr>
                          <m:e>
                            <m:r>
                              <a:rPr lang="en-US" sz="4000" b="0" i="1" smtClean="0">
                                <a:effectLst>
                                  <a:outerShdw blurRad="38100" dist="38100" dir="2700000" algn="tl">
                                    <a:srgbClr val="000000">
                                      <a:alpha val="43137"/>
                                    </a:srgbClr>
                                  </a:outerShdw>
                                </a:effectLst>
                                <a:latin typeface="Cambria Math" panose="02040503050406030204" pitchFamily="18" charset="0"/>
                              </a:rPr>
                              <m:t>10</m:t>
                            </m:r>
                          </m:e>
                          <m:sup>
                            <m:r>
                              <a:rPr lang="en-US" sz="4000" b="0" i="1" smtClean="0">
                                <a:effectLst>
                                  <a:outerShdw blurRad="38100" dist="38100" dir="2700000" algn="tl">
                                    <a:srgbClr val="000000">
                                      <a:alpha val="43137"/>
                                    </a:srgbClr>
                                  </a:outerShdw>
                                </a:effectLst>
                                <a:latin typeface="Cambria Math" panose="02040503050406030204" pitchFamily="18" charset="0"/>
                              </a:rPr>
                              <m:t>−</m:t>
                            </m:r>
                            <m:r>
                              <a:rPr lang="ru-RU" sz="4000" b="0" i="1" smtClean="0">
                                <a:effectLst>
                                  <a:outerShdw blurRad="38100" dist="38100" dir="2700000" algn="tl">
                                    <a:srgbClr val="000000">
                                      <a:alpha val="43137"/>
                                    </a:srgbClr>
                                  </a:outerShdw>
                                </a:effectLst>
                                <a:latin typeface="Cambria Math" panose="02040503050406030204" pitchFamily="18" charset="0"/>
                              </a:rPr>
                              <m:t>4</m:t>
                            </m:r>
                          </m:sup>
                        </m:sSup>
                        <m:r>
                          <a:rPr lang="en-US" sz="4000" b="0" i="1" smtClean="0">
                            <a:effectLst>
                              <a:outerShdw blurRad="38100" dist="38100" dir="2700000" algn="tl">
                                <a:srgbClr val="000000">
                                  <a:alpha val="43137"/>
                                </a:srgbClr>
                              </a:outerShdw>
                            </a:effectLst>
                            <a:latin typeface="Cambria Math" panose="02040503050406030204" pitchFamily="18" charset="0"/>
                          </a:rPr>
                          <m:t> </m:t>
                        </m:r>
                      </m:oMath>
                    </m:oMathPara>
                  </a14:m>
                  <a:endParaRPr lang="en-US" sz="4000" b="0" dirty="0" smtClean="0">
                    <a:effectLst>
                      <a:outerShdw blurRad="38100" dist="38100" dir="2700000" algn="tl">
                        <a:srgbClr val="000000">
                          <a:alpha val="43137"/>
                        </a:srgbClr>
                      </a:outerShdw>
                    </a:effectLst>
                  </a:endParaRPr>
                </a:p>
                <a:p>
                  <a:endParaRPr lang="ru-RU" sz="4000" dirty="0">
                    <a:effectLst>
                      <a:outerShdw blurRad="38100" dist="38100" dir="2700000" algn="tl">
                        <a:srgbClr val="000000">
                          <a:alpha val="43137"/>
                        </a:srgbClr>
                      </a:outerShdw>
                    </a:effectLs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424082" y="2355826"/>
                  <a:ext cx="5351826" cy="1231106"/>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240584" y="3132082"/>
                  <a:ext cx="5892289" cy="12380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effectLst>
                                  <a:outerShdw blurRad="38100" dist="38100" dir="2700000" algn="tl">
                                    <a:srgbClr val="000000">
                                      <a:alpha val="43137"/>
                                    </a:srgbClr>
                                  </a:outerShdw>
                                </a:effectLst>
                                <a:latin typeface="Cambria Math" panose="02040503050406030204" pitchFamily="18" charset="0"/>
                              </a:rPr>
                            </m:ctrlPr>
                          </m:sSubPr>
                          <m:e>
                            <m:r>
                              <a:rPr lang="en-US" sz="4000" b="0" i="1" smtClean="0">
                                <a:effectLst>
                                  <a:outerShdw blurRad="38100" dist="38100" dir="2700000" algn="tl">
                                    <a:srgbClr val="000000">
                                      <a:alpha val="43137"/>
                                    </a:srgbClr>
                                  </a:outerShdw>
                                </a:effectLst>
                                <a:latin typeface="Cambria Math" panose="02040503050406030204" pitchFamily="18" charset="0"/>
                              </a:rPr>
                              <m:t>𝐵</m:t>
                            </m:r>
                          </m:e>
                          <m:sub>
                            <m:r>
                              <a:rPr lang="en-US" sz="4000" b="0" i="1" smtClean="0">
                                <a:effectLst>
                                  <a:outerShdw blurRad="38100" dist="38100" dir="2700000" algn="tl">
                                    <a:srgbClr val="000000">
                                      <a:alpha val="43137"/>
                                    </a:srgbClr>
                                  </a:outerShdw>
                                </a:effectLst>
                                <a:latin typeface="Cambria Math" panose="02040503050406030204" pitchFamily="18" charset="0"/>
                              </a:rPr>
                              <m:t>10</m:t>
                            </m:r>
                          </m:sub>
                        </m:sSub>
                        <m:r>
                          <a:rPr lang="en-US" sz="4000" b="0" i="1" smtClean="0">
                            <a:effectLst>
                              <a:outerShdw blurRad="38100" dist="38100" dir="2700000" algn="tl">
                                <a:srgbClr val="000000">
                                  <a:alpha val="43137"/>
                                </a:srgbClr>
                              </a:outerShdw>
                            </a:effectLst>
                            <a:latin typeface="Cambria Math" panose="02040503050406030204" pitchFamily="18" charset="0"/>
                          </a:rPr>
                          <m:t>=−9</m:t>
                        </m:r>
                        <m:r>
                          <a:rPr lang="ru-RU" sz="4000" b="0" i="1" smtClean="0">
                            <a:effectLst>
                              <a:outerShdw blurRad="38100" dist="38100" dir="2700000" algn="tl">
                                <a:srgbClr val="000000">
                                  <a:alpha val="43137"/>
                                </a:srgbClr>
                              </a:outerShdw>
                            </a:effectLst>
                            <a:latin typeface="Cambria Math" panose="02040503050406030204" pitchFamily="18" charset="0"/>
                          </a:rPr>
                          <m:t>,4</m:t>
                        </m:r>
                        <m:r>
                          <a:rPr lang="en-US" sz="4000" b="0" i="1" smtClean="0">
                            <a:effectLst>
                              <a:outerShdw blurRad="38100" dist="38100" dir="2700000" algn="tl">
                                <a:srgbClr val="000000">
                                  <a:alpha val="43137"/>
                                </a:srgbClr>
                              </a:outerShdw>
                            </a:effectLst>
                            <a:latin typeface="Cambria Math" panose="02040503050406030204" pitchFamily="18" charset="0"/>
                          </a:rPr>
                          <m:t> ×</m:t>
                        </m:r>
                        <m:sSup>
                          <m:sSupPr>
                            <m:ctrlPr>
                              <a:rPr lang="en-US" sz="4000" b="0" i="1" smtClean="0">
                                <a:effectLst>
                                  <a:outerShdw blurRad="38100" dist="38100" dir="2700000" algn="tl">
                                    <a:srgbClr val="000000">
                                      <a:alpha val="43137"/>
                                    </a:srgbClr>
                                  </a:outerShdw>
                                </a:effectLst>
                                <a:latin typeface="Cambria Math" panose="02040503050406030204" pitchFamily="18" charset="0"/>
                              </a:rPr>
                            </m:ctrlPr>
                          </m:sSupPr>
                          <m:e>
                            <m:r>
                              <a:rPr lang="en-US" sz="4000" b="0" i="1" smtClean="0">
                                <a:effectLst>
                                  <a:outerShdw blurRad="38100" dist="38100" dir="2700000" algn="tl">
                                    <a:srgbClr val="000000">
                                      <a:alpha val="43137"/>
                                    </a:srgbClr>
                                  </a:outerShdw>
                                </a:effectLst>
                                <a:latin typeface="Cambria Math" panose="02040503050406030204" pitchFamily="18" charset="0"/>
                              </a:rPr>
                              <m:t>10</m:t>
                            </m:r>
                          </m:e>
                          <m:sup>
                            <m:r>
                              <a:rPr lang="en-US" sz="4000" b="0" i="1" smtClean="0">
                                <a:effectLst>
                                  <a:outerShdw blurRad="38100" dist="38100" dir="2700000" algn="tl">
                                    <a:srgbClr val="000000">
                                      <a:alpha val="43137"/>
                                    </a:srgbClr>
                                  </a:outerShdw>
                                </a:effectLst>
                                <a:latin typeface="Cambria Math" panose="02040503050406030204" pitchFamily="18" charset="0"/>
                              </a:rPr>
                              <m:t>−5</m:t>
                            </m:r>
                          </m:sup>
                        </m:sSup>
                        <m:r>
                          <a:rPr lang="en-US" sz="4000" b="0" i="1" smtClean="0">
                            <a:effectLst>
                              <a:outerShdw blurRad="38100" dist="38100" dir="2700000" algn="tl">
                                <a:srgbClr val="000000">
                                  <a:alpha val="43137"/>
                                </a:srgbClr>
                              </a:outerShdw>
                            </a:effectLst>
                            <a:latin typeface="Cambria Math" panose="02040503050406030204" pitchFamily="18" charset="0"/>
                          </a:rPr>
                          <m:t> </m:t>
                        </m:r>
                      </m:oMath>
                    </m:oMathPara>
                  </a14:m>
                  <a:endParaRPr lang="en-US" sz="4000" b="0" dirty="0" smtClean="0">
                    <a:effectLst>
                      <a:outerShdw blurRad="38100" dist="38100" dir="2700000" algn="tl">
                        <a:srgbClr val="000000">
                          <a:alpha val="43137"/>
                        </a:srgbClr>
                      </a:outerShdw>
                    </a:effectLst>
                  </a:endParaRPr>
                </a:p>
                <a:p>
                  <a:endParaRPr lang="ru-RU" sz="4000" dirty="0">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240584" y="3132082"/>
                  <a:ext cx="5892289" cy="1238096"/>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834513" y="1750356"/>
                  <a:ext cx="228408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u="sng" smtClean="0">
                            <a:effectLst>
                              <a:outerShdw blurRad="38100" dist="38100" dir="2700000" algn="tl">
                                <a:srgbClr val="000000">
                                  <a:alpha val="43137"/>
                                </a:srgbClr>
                              </a:outerShdw>
                            </a:effectLst>
                            <a:latin typeface="Cambria Math" panose="02040503050406030204" pitchFamily="18" charset="0"/>
                          </a:rPr>
                          <m:t>𝐼</m:t>
                        </m:r>
                        <m:r>
                          <a:rPr lang="en-US" sz="3200" i="1" u="sng" smtClean="0">
                            <a:effectLst>
                              <a:outerShdw blurRad="38100" dist="38100" dir="2700000" algn="tl">
                                <a:srgbClr val="000000">
                                  <a:alpha val="43137"/>
                                </a:srgbClr>
                              </a:outerShdw>
                            </a:effectLst>
                            <a:latin typeface="Cambria Math" panose="02040503050406030204" pitchFamily="18" charset="0"/>
                          </a:rPr>
                          <m:t>=10750 </m:t>
                        </m:r>
                        <m:r>
                          <a:rPr lang="en-US" sz="3200" i="1" u="sng" smtClean="0">
                            <a:effectLst>
                              <a:outerShdw blurRad="38100" dist="38100" dir="2700000" algn="tl">
                                <a:srgbClr val="000000">
                                  <a:alpha val="43137"/>
                                </a:srgbClr>
                              </a:outerShdw>
                            </a:effectLst>
                            <a:latin typeface="Cambria Math" panose="02040503050406030204" pitchFamily="18" charset="0"/>
                          </a:rPr>
                          <m:t>𝐴</m:t>
                        </m:r>
                      </m:oMath>
                    </m:oMathPara>
                  </a14:m>
                  <a:endParaRPr lang="ru-RU" sz="3200" i="1" u="sng" dirty="0">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34513" y="1750356"/>
                  <a:ext cx="2284087" cy="492443"/>
                </a:xfrm>
                <a:prstGeom prst="rect">
                  <a:avLst/>
                </a:prstGeom>
                <a:blipFill rotWithShape="0">
                  <a:blip r:embed="rId6"/>
                  <a:stretch>
                    <a:fillRect/>
                  </a:stretch>
                </a:blipFill>
              </p:spPr>
              <p:txBody>
                <a:bodyPr/>
                <a:lstStyle/>
                <a:p>
                  <a:r>
                    <a:rPr lang="ru-RU">
                      <a:noFill/>
                    </a:rPr>
                    <a:t> </a:t>
                  </a:r>
                </a:p>
              </p:txBody>
            </p:sp>
          </mc:Fallback>
        </mc:AlternateContent>
        <p:sp>
          <p:nvSpPr>
            <p:cNvPr id="32" name="Прямоугольник 31"/>
            <p:cNvSpPr/>
            <p:nvPr/>
          </p:nvSpPr>
          <p:spPr>
            <a:xfrm>
              <a:off x="3240584" y="1687783"/>
              <a:ext cx="5535324" cy="23230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728180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C63EB06-3C5F-4968-9E81-2278D5600470}" type="slidenum">
              <a:rPr lang="ru-RU" smtClean="0"/>
              <a:t>27</a:t>
            </a:fld>
            <a:endParaRPr lang="ru-RU"/>
          </a:p>
        </p:txBody>
      </p:sp>
      <p:sp>
        <p:nvSpPr>
          <p:cNvPr id="10" name="Заголовок 1"/>
          <p:cNvSpPr txBox="1">
            <a:spLocks/>
          </p:cNvSpPr>
          <p:nvPr/>
        </p:nvSpPr>
        <p:spPr>
          <a:xfrm>
            <a:off x="794483" y="0"/>
            <a:ext cx="10611024"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Steel for </a:t>
            </a:r>
            <a:r>
              <a:rPr lang="en-US" b="1" cap="all" dirty="0" smtClean="0"/>
              <a:t>yoke</a:t>
            </a:r>
            <a:r>
              <a:rPr lang="ru-RU" b="1" cap="all" dirty="0" smtClean="0"/>
              <a:t> (</a:t>
            </a:r>
            <a:r>
              <a:rPr lang="en-US" b="1" cap="all" dirty="0" smtClean="0"/>
              <a:t>I=10750 A)</a:t>
            </a:r>
            <a:endParaRPr lang="ru-RU" b="1" cap="all" dirty="0"/>
          </a:p>
        </p:txBody>
      </p:sp>
      <p:graphicFrame>
        <p:nvGraphicFramePr>
          <p:cNvPr id="11" name="Chart 1"/>
          <p:cNvGraphicFramePr>
            <a:graphicFrameLocks/>
          </p:cNvGraphicFramePr>
          <p:nvPr>
            <p:extLst>
              <p:ext uri="{D42A27DB-BD31-4B8C-83A1-F6EECF244321}">
                <p14:modId xmlns:p14="http://schemas.microsoft.com/office/powerpoint/2010/main" val="3796104087"/>
              </p:ext>
            </p:extLst>
          </p:nvPr>
        </p:nvGraphicFramePr>
        <p:xfrm>
          <a:off x="529586" y="950990"/>
          <a:ext cx="6518956" cy="3159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883840391"/>
              </p:ext>
            </p:extLst>
          </p:nvPr>
        </p:nvGraphicFramePr>
        <p:xfrm>
          <a:off x="3009900" y="3484644"/>
          <a:ext cx="8884158" cy="3373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995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0932"/>
            <a:ext cx="10515600" cy="1325563"/>
          </a:xfrm>
        </p:spPr>
        <p:txBody>
          <a:bodyPr>
            <a:normAutofit/>
          </a:bodyPr>
          <a:lstStyle/>
          <a:p>
            <a:pPr algn="ctr"/>
            <a:r>
              <a:rPr lang="en-US" dirty="0">
                <a:effectLst>
                  <a:outerShdw blurRad="38100" dist="38100" dir="2700000" algn="tl">
                    <a:srgbClr val="000000">
                      <a:alpha val="43137"/>
                    </a:srgbClr>
                  </a:outerShdw>
                </a:effectLst>
              </a:rPr>
              <a:t>Coils </a:t>
            </a:r>
            <a:r>
              <a:rPr lang="en-US" dirty="0" smtClean="0">
                <a:effectLst>
                  <a:outerShdw blurRad="38100" dist="38100" dir="2700000" algn="tl">
                    <a:srgbClr val="000000">
                      <a:alpha val="43137"/>
                    </a:srgbClr>
                  </a:outerShdw>
                </a:effectLst>
              </a:rPr>
              <a:t>tolerance I</a:t>
            </a:r>
            <a:endParaRPr lang="ru-RU"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DC63EB06-3C5F-4968-9E81-2278D5600470}" type="slidenum">
              <a:rPr lang="ru-RU" smtClean="0"/>
              <a:t>28</a:t>
            </a:fld>
            <a:endParaRPr lang="ru-RU"/>
          </a:p>
        </p:txBody>
      </p:sp>
      <p:grpSp>
        <p:nvGrpSpPr>
          <p:cNvPr id="7" name="Группа 6"/>
          <p:cNvGrpSpPr/>
          <p:nvPr/>
        </p:nvGrpSpPr>
        <p:grpSpPr>
          <a:xfrm>
            <a:off x="349378" y="1714093"/>
            <a:ext cx="4470400" cy="4169182"/>
            <a:chOff x="7359778" y="1927858"/>
            <a:chExt cx="4470400" cy="4169182"/>
          </a:xfrm>
        </p:grpSpPr>
        <mc:AlternateContent xmlns:mc="http://schemas.openxmlformats.org/markup-compatibility/2006" xmlns:a14="http://schemas.microsoft.com/office/drawing/2010/main">
          <mc:Choice Requires="a14">
            <p:sp>
              <p:nvSpPr>
                <p:cNvPr id="6" name="Прямоугольник 5"/>
                <p:cNvSpPr/>
                <p:nvPr/>
              </p:nvSpPr>
              <p:spPr>
                <a:xfrm>
                  <a:off x="8830271" y="5789263"/>
                  <a:ext cx="2807692" cy="307777"/>
                </a:xfrm>
                <a:prstGeom prst="rect">
                  <a:avLst/>
                </a:prstGeom>
              </p:spPr>
              <p:txBody>
                <a:bodyPr wrap="none">
                  <a:spAutoFit/>
                </a:bodyPr>
                <a:lstStyle/>
                <a:p>
                  <a14:m>
                    <m:oMath xmlns:m="http://schemas.openxmlformats.org/officeDocument/2006/math">
                      <m:sSub>
                        <m:sSubPr>
                          <m:ctrlPr>
                            <a:rPr lang="el-GR" sz="1400" i="1" dirty="0" smtClean="0">
                              <a:latin typeface="Cambria Math" panose="02040503050406030204" pitchFamily="18" charset="0"/>
                            </a:rPr>
                          </m:ctrlPr>
                        </m:sSubPr>
                        <m:e>
                          <m:r>
                            <a:rPr lang="en-US" sz="1400" b="0" i="1" dirty="0" smtClean="0">
                              <a:latin typeface="Cambria Math" panose="02040503050406030204" pitchFamily="18" charset="0"/>
                            </a:rPr>
                            <m:t>h</m:t>
                          </m:r>
                        </m:e>
                        <m:sub>
                          <m:r>
                            <a:rPr lang="ru-RU" sz="1400" b="0" i="1" dirty="0" smtClean="0">
                              <a:latin typeface="Cambria Math" panose="02040503050406030204" pitchFamily="18" charset="0"/>
                            </a:rPr>
                            <m:t>4</m:t>
                          </m:r>
                        </m:sub>
                      </m:sSub>
                    </m:oMath>
                  </a14:m>
                  <a:r>
                    <a:rPr lang="en-US" sz="1400" dirty="0" smtClean="0"/>
                    <a:t> - </a:t>
                  </a:r>
                  <a:r>
                    <a:rPr lang="en-US" sz="1400" dirty="0"/>
                    <a:t>distance between </a:t>
                  </a:r>
                  <a:r>
                    <a:rPr lang="en-US" sz="1400" dirty="0" smtClean="0"/>
                    <a:t>points A to B </a:t>
                  </a:r>
                  <a:endParaRPr lang="ru-RU" sz="1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8830271" y="5789263"/>
                  <a:ext cx="2807692" cy="307777"/>
                </a:xfrm>
                <a:prstGeom prst="rect">
                  <a:avLst/>
                </a:prstGeom>
                <a:blipFill>
                  <a:blip r:embed="rId2"/>
                  <a:stretch>
                    <a:fillRect t="-4000" r="-9783" b="-20000"/>
                  </a:stretch>
                </a:blipFill>
              </p:spPr>
              <p:txBody>
                <a:bodyPr/>
                <a:lstStyle/>
                <a:p>
                  <a:r>
                    <a:rPr lang="ru-RU">
                      <a:noFill/>
                    </a:rPr>
                    <a:t> </a:t>
                  </a:r>
                </a:p>
              </p:txBody>
            </p:sp>
          </mc:Fallback>
        </mc:AlternateContent>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r="34878"/>
            <a:stretch/>
          </p:blipFill>
          <p:spPr>
            <a:xfrm>
              <a:off x="7359778" y="1927858"/>
              <a:ext cx="4470400" cy="3861405"/>
            </a:xfrm>
            <a:prstGeom prst="rect">
              <a:avLst/>
            </a:prstGeom>
          </p:spPr>
        </p:pic>
      </p:grpSp>
      <p:graphicFrame>
        <p:nvGraphicFramePr>
          <p:cNvPr id="14" name="Диаграмма 13"/>
          <p:cNvGraphicFramePr>
            <a:graphicFrameLocks/>
          </p:cNvGraphicFramePr>
          <p:nvPr>
            <p:extLst>
              <p:ext uri="{D42A27DB-BD31-4B8C-83A1-F6EECF244321}">
                <p14:modId xmlns:p14="http://schemas.microsoft.com/office/powerpoint/2010/main" val="1672498066"/>
              </p:ext>
            </p:extLst>
          </p:nvPr>
        </p:nvGraphicFramePr>
        <p:xfrm>
          <a:off x="5137883" y="1826626"/>
          <a:ext cx="7054117" cy="4044761"/>
        </p:xfrm>
        <a:graphic>
          <a:graphicData uri="http://schemas.openxmlformats.org/drawingml/2006/chart">
            <c:chart xmlns:c="http://schemas.openxmlformats.org/drawingml/2006/chart" xmlns:r="http://schemas.openxmlformats.org/officeDocument/2006/relationships" r:id="rId4"/>
          </a:graphicData>
        </a:graphic>
      </p:graphicFrame>
      <p:sp>
        <p:nvSpPr>
          <p:cNvPr id="15" name="Прямоугольник 14"/>
          <p:cNvSpPr/>
          <p:nvPr/>
        </p:nvSpPr>
        <p:spPr>
          <a:xfrm>
            <a:off x="349378" y="742064"/>
            <a:ext cx="11696693" cy="830997"/>
          </a:xfrm>
          <a:prstGeom prst="rect">
            <a:avLst/>
          </a:prstGeom>
        </p:spPr>
        <p:txBody>
          <a:bodyPr wrap="square">
            <a:spAutoFit/>
          </a:bodyPr>
          <a:lstStyle/>
          <a:p>
            <a:r>
              <a:rPr lang="en-US" sz="2400" dirty="0" smtClean="0"/>
              <a:t>The effect of changing the thickness of the upper conductors and the distance between points A to B on the integral harmonics.</a:t>
            </a:r>
            <a:endParaRPr lang="ru-RU" sz="2400" dirty="0"/>
          </a:p>
        </p:txBody>
      </p:sp>
    </p:spTree>
    <p:extLst>
      <p:ext uri="{BB962C8B-B14F-4D97-AF65-F5344CB8AC3E}">
        <p14:creationId xmlns:p14="http://schemas.microsoft.com/office/powerpoint/2010/main" val="2283544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838200" y="-200932"/>
            <a:ext cx="10515600" cy="1325563"/>
          </a:xfrm>
        </p:spPr>
        <p:txBody>
          <a:bodyPr>
            <a:normAutofit/>
          </a:bodyPr>
          <a:lstStyle/>
          <a:p>
            <a:r>
              <a:rPr lang="en-US" sz="4400" b="1" dirty="0"/>
              <a:t>Coils tolerance </a:t>
            </a:r>
            <a:r>
              <a:rPr lang="en-US" sz="4400" b="1" dirty="0" smtClean="0"/>
              <a:t>ii</a:t>
            </a:r>
            <a:endParaRPr lang="ru-RU" sz="4400" b="1" dirty="0"/>
          </a:p>
        </p:txBody>
      </p:sp>
      <p:sp>
        <p:nvSpPr>
          <p:cNvPr id="2" name="Номер слайда 1"/>
          <p:cNvSpPr>
            <a:spLocks noGrp="1"/>
          </p:cNvSpPr>
          <p:nvPr>
            <p:ph type="sldNum" sz="quarter" idx="12"/>
          </p:nvPr>
        </p:nvSpPr>
        <p:spPr/>
        <p:txBody>
          <a:bodyPr/>
          <a:lstStyle/>
          <a:p>
            <a:fld id="{DC63EB06-3C5F-4968-9E81-2278D5600470}" type="slidenum">
              <a:rPr lang="ru-RU" smtClean="0"/>
              <a:t>29</a:t>
            </a:fld>
            <a:endParaRPr lang="ru-RU"/>
          </a:p>
        </p:txBody>
      </p:sp>
      <p:grpSp>
        <p:nvGrpSpPr>
          <p:cNvPr id="3" name="Группа 2"/>
          <p:cNvGrpSpPr/>
          <p:nvPr/>
        </p:nvGrpSpPr>
        <p:grpSpPr>
          <a:xfrm>
            <a:off x="226172" y="1628812"/>
            <a:ext cx="5194300" cy="4306869"/>
            <a:chOff x="6681788" y="1832198"/>
            <a:chExt cx="5194300" cy="4306869"/>
          </a:xfrm>
        </p:grpSpPr>
        <p:pic>
          <p:nvPicPr>
            <p:cNvPr id="13" name="Рисунок 12"/>
            <p:cNvPicPr>
              <a:picLocks noChangeAspect="1"/>
            </p:cNvPicPr>
            <p:nvPr/>
          </p:nvPicPr>
          <p:blipFill rotWithShape="1">
            <a:blip r:embed="rId2">
              <a:extLst>
                <a:ext uri="{28A0092B-C50C-407E-A947-70E740481C1C}">
                  <a14:useLocalDpi xmlns:a14="http://schemas.microsoft.com/office/drawing/2010/main" val="0"/>
                </a:ext>
              </a:extLst>
            </a:blip>
            <a:srcRect l="-1" r="35182"/>
            <a:stretch/>
          </p:blipFill>
          <p:spPr>
            <a:xfrm>
              <a:off x="6681788" y="1832198"/>
              <a:ext cx="5194300" cy="4108756"/>
            </a:xfrm>
            <a:prstGeom prst="rect">
              <a:avLst/>
            </a:prstGeom>
          </p:spPr>
        </p:pic>
        <mc:AlternateContent xmlns:mc="http://schemas.openxmlformats.org/markup-compatibility/2006" xmlns:a14="http://schemas.microsoft.com/office/drawing/2010/main">
          <mc:Choice Requires="a14">
            <p:sp>
              <p:nvSpPr>
                <p:cNvPr id="7" name="Прямоугольник 6"/>
                <p:cNvSpPr/>
                <p:nvPr/>
              </p:nvSpPr>
              <p:spPr>
                <a:xfrm>
                  <a:off x="8281170" y="5831290"/>
                  <a:ext cx="3532698" cy="307777"/>
                </a:xfrm>
                <a:prstGeom prst="rect">
                  <a:avLst/>
                </a:prstGeom>
              </p:spPr>
              <p:txBody>
                <a:bodyPr wrap="none">
                  <a:spAutoFit/>
                </a:bodyPr>
                <a:lstStyle/>
                <a:p>
                  <a14:m>
                    <m:oMath xmlns:m="http://schemas.openxmlformats.org/officeDocument/2006/math">
                      <m:sSub>
                        <m:sSubPr>
                          <m:ctrlPr>
                            <a:rPr lang="el-GR" sz="1400" i="1" dirty="0" smtClean="0">
                              <a:latin typeface="Cambria Math" panose="02040503050406030204" pitchFamily="18" charset="0"/>
                            </a:rPr>
                          </m:ctrlPr>
                        </m:sSubPr>
                        <m:e>
                          <m:r>
                            <a:rPr lang="en-US" sz="1400" b="0" i="1" dirty="0" smtClean="0">
                              <a:latin typeface="Cambria Math" panose="02040503050406030204" pitchFamily="18" charset="0"/>
                            </a:rPr>
                            <m:t>h</m:t>
                          </m:r>
                        </m:e>
                        <m:sub>
                          <m:r>
                            <a:rPr lang="en-US" sz="1400" b="0" i="1" dirty="0" smtClean="0">
                              <a:latin typeface="Cambria Math" panose="02040503050406030204" pitchFamily="18" charset="0"/>
                            </a:rPr>
                            <m:t>𝑜𝑛𝑒</m:t>
                          </m:r>
                        </m:sub>
                      </m:sSub>
                    </m:oMath>
                  </a14:m>
                  <a:r>
                    <a:rPr lang="en-US" sz="1400" dirty="0" smtClean="0"/>
                    <a:t> - thickness of the one lateral conductor </a:t>
                  </a:r>
                  <a:endParaRPr lang="ru-RU" sz="1400"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8281170" y="5831290"/>
                  <a:ext cx="3532698" cy="307777"/>
                </a:xfrm>
                <a:prstGeom prst="rect">
                  <a:avLst/>
                </a:prstGeom>
                <a:blipFill>
                  <a:blip r:embed="rId4"/>
                  <a:stretch>
                    <a:fillRect t="-4000" r="-7241" b="-20000"/>
                  </a:stretch>
                </a:blipFill>
              </p:spPr>
              <p:txBody>
                <a:bodyPr/>
                <a:lstStyle/>
                <a:p>
                  <a:r>
                    <a:rPr lang="ru-RU">
                      <a:noFill/>
                    </a:rPr>
                    <a:t> </a:t>
                  </a:r>
                </a:p>
              </p:txBody>
            </p:sp>
          </mc:Fallback>
        </mc:AlternateContent>
      </p:grpSp>
      <p:graphicFrame>
        <p:nvGraphicFramePr>
          <p:cNvPr id="17" name="Диаграмма 16"/>
          <p:cNvGraphicFramePr>
            <a:graphicFrameLocks/>
          </p:cNvGraphicFramePr>
          <p:nvPr>
            <p:extLst>
              <p:ext uri="{D42A27DB-BD31-4B8C-83A1-F6EECF244321}">
                <p14:modId xmlns:p14="http://schemas.microsoft.com/office/powerpoint/2010/main" val="2022019868"/>
              </p:ext>
            </p:extLst>
          </p:nvPr>
        </p:nvGraphicFramePr>
        <p:xfrm>
          <a:off x="5443443" y="1628812"/>
          <a:ext cx="6903613" cy="4832280"/>
        </p:xfrm>
        <a:graphic>
          <a:graphicData uri="http://schemas.openxmlformats.org/drawingml/2006/chart">
            <c:chart xmlns:c="http://schemas.openxmlformats.org/drawingml/2006/chart" xmlns:r="http://schemas.openxmlformats.org/officeDocument/2006/relationships" r:id="rId5"/>
          </a:graphicData>
        </a:graphic>
      </p:graphicFrame>
      <p:sp>
        <p:nvSpPr>
          <p:cNvPr id="18" name="Прямоугольник 17"/>
          <p:cNvSpPr/>
          <p:nvPr/>
        </p:nvSpPr>
        <p:spPr>
          <a:xfrm>
            <a:off x="226172" y="915056"/>
            <a:ext cx="11696693" cy="461665"/>
          </a:xfrm>
          <a:prstGeom prst="rect">
            <a:avLst/>
          </a:prstGeom>
        </p:spPr>
        <p:txBody>
          <a:bodyPr wrap="square">
            <a:spAutoFit/>
          </a:bodyPr>
          <a:lstStyle/>
          <a:p>
            <a:r>
              <a:rPr lang="en-US" sz="2400" dirty="0" smtClean="0"/>
              <a:t>The effect offset down the one lateral conductor on the integral harmonics.</a:t>
            </a:r>
            <a:endParaRPr lang="ru-RU" sz="2400" dirty="0"/>
          </a:p>
        </p:txBody>
      </p:sp>
    </p:spTree>
    <p:extLst>
      <p:ext uri="{BB962C8B-B14F-4D97-AF65-F5344CB8AC3E}">
        <p14:creationId xmlns:p14="http://schemas.microsoft.com/office/powerpoint/2010/main" val="242575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C63EB06-3C5F-4968-9E81-2278D5600470}" type="slidenum">
              <a:rPr lang="ru-RU" smtClean="0"/>
              <a:t>3</a:t>
            </a:fld>
            <a:endParaRPr lang="ru-RU"/>
          </a:p>
        </p:txBody>
      </p:sp>
      <p:sp>
        <p:nvSpPr>
          <p:cNvPr id="5" name="Заголовок 1"/>
          <p:cNvSpPr txBox="1">
            <a:spLocks/>
          </p:cNvSpPr>
          <p:nvPr/>
        </p:nvSpPr>
        <p:spPr>
          <a:xfrm>
            <a:off x="1610911" y="-61685"/>
            <a:ext cx="9144000"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SUPER CT FACTORY IN NOVOSIBIRSK</a:t>
            </a:r>
            <a:endParaRPr lang="ru-RU" b="1" cap="all" dirty="0"/>
          </a:p>
        </p:txBody>
      </p:sp>
      <p:pic>
        <p:nvPicPr>
          <p:cNvPr id="3" name="Рисунок 2"/>
          <p:cNvPicPr>
            <a:picLocks noChangeAspect="1"/>
          </p:cNvPicPr>
          <p:nvPr/>
        </p:nvPicPr>
        <p:blipFill>
          <a:blip r:embed="rId2"/>
          <a:stretch>
            <a:fillRect/>
          </a:stretch>
        </p:blipFill>
        <p:spPr>
          <a:xfrm>
            <a:off x="5900572" y="1482070"/>
            <a:ext cx="5662804" cy="4229100"/>
          </a:xfrm>
          <a:prstGeom prst="rect">
            <a:avLst/>
          </a:prstGeom>
        </p:spPr>
      </p:pic>
      <p:sp>
        <p:nvSpPr>
          <p:cNvPr id="4" name="Прямоугольник 3"/>
          <p:cNvSpPr/>
          <p:nvPr/>
        </p:nvSpPr>
        <p:spPr>
          <a:xfrm>
            <a:off x="342900" y="1482070"/>
            <a:ext cx="5305424" cy="4401205"/>
          </a:xfrm>
          <a:prstGeom prst="rect">
            <a:avLst/>
          </a:prstGeom>
        </p:spPr>
        <p:txBody>
          <a:bodyPr wrap="square">
            <a:spAutoFit/>
          </a:bodyPr>
          <a:lstStyle/>
          <a:p>
            <a:pPr algn="just"/>
            <a:r>
              <a:rPr lang="en-US" sz="2000" dirty="0" smtClean="0"/>
              <a:t>Super Charm-Tau (CT) Factory is a double ring </a:t>
            </a:r>
            <a:r>
              <a:rPr lang="en-US" sz="2000" dirty="0" err="1" smtClean="0"/>
              <a:t>e+e</a:t>
            </a:r>
            <a:r>
              <a:rPr lang="en-US" sz="2000" dirty="0" smtClean="0"/>
              <a:t>- collider to be operated in the </a:t>
            </a:r>
            <a:r>
              <a:rPr lang="en-US" sz="2000" dirty="0" err="1" smtClean="0"/>
              <a:t>centre</a:t>
            </a:r>
            <a:r>
              <a:rPr lang="en-US" sz="2000" dirty="0" smtClean="0"/>
              <a:t>-of-mass energy range from 2 to 6 GeV, with a peak luminosity of about 10</a:t>
            </a:r>
            <a:r>
              <a:rPr lang="en-US" sz="2000" baseline="30000" dirty="0" smtClean="0"/>
              <a:t>35</a:t>
            </a:r>
            <a:r>
              <a:rPr lang="en-US" sz="2000" dirty="0" smtClean="0"/>
              <a:t> cm</a:t>
            </a:r>
            <a:r>
              <a:rPr lang="en-US" sz="2000" baseline="30000" dirty="0" smtClean="0"/>
              <a:t>-2</a:t>
            </a:r>
            <a:r>
              <a:rPr lang="en-US" sz="2000" dirty="0" smtClean="0"/>
              <a:t>s</a:t>
            </a:r>
            <a:r>
              <a:rPr lang="en-US" sz="2000" baseline="30000" dirty="0" smtClean="0"/>
              <a:t>-1</a:t>
            </a:r>
            <a:r>
              <a:rPr lang="en-US" sz="2000" dirty="0" smtClean="0"/>
              <a:t> (Crab Waist collision) and with longitudinally polarized electrons at the IP.</a:t>
            </a:r>
          </a:p>
          <a:p>
            <a:endParaRPr lang="en-US" sz="2000" dirty="0"/>
          </a:p>
          <a:p>
            <a:pPr algn="just"/>
            <a:r>
              <a:rPr lang="en-US" sz="2000" dirty="0" smtClean="0"/>
              <a:t>This high luminosity will allow access to data samples, which are 3 orders of magnitude greater than those previously collected in any other experiments. This will provide the opportunity of a systematic study of all states of quarks of the first two generations.  </a:t>
            </a:r>
            <a:endParaRPr lang="ru-RU" sz="2000" dirty="0"/>
          </a:p>
        </p:txBody>
      </p:sp>
    </p:spTree>
    <p:extLst>
      <p:ext uri="{BB962C8B-B14F-4D97-AF65-F5344CB8AC3E}">
        <p14:creationId xmlns:p14="http://schemas.microsoft.com/office/powerpoint/2010/main" val="1942740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0932"/>
            <a:ext cx="10515600" cy="1325563"/>
          </a:xfrm>
        </p:spPr>
        <p:txBody>
          <a:bodyPr>
            <a:normAutofit/>
          </a:bodyPr>
          <a:lstStyle/>
          <a:p>
            <a:r>
              <a:rPr lang="en-US" sz="4400" b="1" dirty="0"/>
              <a:t>Coils tolerance </a:t>
            </a:r>
            <a:r>
              <a:rPr lang="en-US" sz="4400" b="1" dirty="0" smtClean="0"/>
              <a:t>Iv</a:t>
            </a:r>
            <a:endParaRPr lang="ru-RU" sz="4400" b="1" dirty="0"/>
          </a:p>
        </p:txBody>
      </p:sp>
      <p:sp>
        <p:nvSpPr>
          <p:cNvPr id="4" name="Номер слайда 3"/>
          <p:cNvSpPr>
            <a:spLocks noGrp="1"/>
          </p:cNvSpPr>
          <p:nvPr>
            <p:ph type="sldNum" sz="quarter" idx="12"/>
          </p:nvPr>
        </p:nvSpPr>
        <p:spPr/>
        <p:txBody>
          <a:bodyPr/>
          <a:lstStyle/>
          <a:p>
            <a:fld id="{DC63EB06-3C5F-4968-9E81-2278D5600470}" type="slidenum">
              <a:rPr lang="ru-RU" smtClean="0"/>
              <a:t>30</a:t>
            </a:fld>
            <a:endParaRPr lang="ru-RU"/>
          </a:p>
        </p:txBody>
      </p:sp>
      <p:grpSp>
        <p:nvGrpSpPr>
          <p:cNvPr id="7" name="Группа 6"/>
          <p:cNvGrpSpPr/>
          <p:nvPr/>
        </p:nvGrpSpPr>
        <p:grpSpPr>
          <a:xfrm>
            <a:off x="203200" y="2003839"/>
            <a:ext cx="4980125" cy="4093201"/>
            <a:chOff x="6738274" y="1718675"/>
            <a:chExt cx="4980125" cy="4093201"/>
          </a:xfrm>
        </p:grpSpPr>
        <mc:AlternateContent xmlns:mc="http://schemas.openxmlformats.org/markup-compatibility/2006" xmlns:a14="http://schemas.microsoft.com/office/drawing/2010/main">
          <mc:Choice Requires="a14">
            <p:sp>
              <p:nvSpPr>
                <p:cNvPr id="6" name="Прямоугольник 5"/>
                <p:cNvSpPr/>
                <p:nvPr/>
              </p:nvSpPr>
              <p:spPr>
                <a:xfrm>
                  <a:off x="8661231" y="5504099"/>
                  <a:ext cx="2924519" cy="307777"/>
                </a:xfrm>
                <a:prstGeom prst="rect">
                  <a:avLst/>
                </a:prstGeom>
              </p:spPr>
              <p:txBody>
                <a:bodyPr wrap="none">
                  <a:spAutoFit/>
                </a:bodyPr>
                <a:lstStyle/>
                <a:p>
                  <a14:m>
                    <m:oMath xmlns:m="http://schemas.openxmlformats.org/officeDocument/2006/math">
                      <m:sSub>
                        <m:sSubPr>
                          <m:ctrlPr>
                            <a:rPr lang="el-GR" sz="1400" i="1" dirty="0" smtClean="0">
                              <a:latin typeface="Cambria Math" panose="02040503050406030204" pitchFamily="18" charset="0"/>
                            </a:rPr>
                          </m:ctrlPr>
                        </m:sSubPr>
                        <m:e>
                          <m:r>
                            <a:rPr lang="en-US" sz="1400" b="0" i="1" dirty="0" smtClean="0">
                              <a:latin typeface="Cambria Math" panose="02040503050406030204" pitchFamily="18" charset="0"/>
                            </a:rPr>
                            <m:t>h</m:t>
                          </m:r>
                        </m:e>
                        <m:sub>
                          <m:r>
                            <a:rPr lang="ru-RU" sz="1400" b="0" i="1" dirty="0" smtClean="0">
                              <a:latin typeface="Cambria Math" panose="02040503050406030204" pitchFamily="18" charset="0"/>
                            </a:rPr>
                            <m:t>2</m:t>
                          </m:r>
                        </m:sub>
                      </m:sSub>
                      <m:r>
                        <a:rPr lang="en-US" sz="1400" i="1" dirty="0" smtClean="0">
                          <a:latin typeface="Cambria Math" panose="02040503050406030204" pitchFamily="18" charset="0"/>
                        </a:rPr>
                        <m:t> </m:t>
                      </m:r>
                    </m:oMath>
                  </a14:m>
                  <a:r>
                    <a:rPr lang="en-US" sz="1400" dirty="0" smtClean="0"/>
                    <a:t>- </a:t>
                  </a:r>
                  <a:r>
                    <a:rPr lang="en-US" sz="1400" dirty="0"/>
                    <a:t>distance between the conductors</a:t>
                  </a:r>
                  <a:endParaRPr lang="ru-RU" sz="1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8661231" y="5504099"/>
                  <a:ext cx="2924519" cy="307777"/>
                </a:xfrm>
                <a:prstGeom prst="rect">
                  <a:avLst/>
                </a:prstGeom>
                <a:blipFill>
                  <a:blip r:embed="rId2"/>
                  <a:stretch>
                    <a:fillRect t="-4000" r="-10000" b="-20000"/>
                  </a:stretch>
                </a:blipFill>
              </p:spPr>
              <p:txBody>
                <a:bodyPr/>
                <a:lstStyle/>
                <a:p>
                  <a:r>
                    <a:rPr lang="ru-RU">
                      <a:noFill/>
                    </a:rPr>
                    <a:t> </a:t>
                  </a:r>
                </a:p>
              </p:txBody>
            </p:sp>
          </mc:Fallback>
        </mc:AlternateContent>
        <p:pic>
          <p:nvPicPr>
            <p:cNvPr id="18" name="Рисунок 17"/>
            <p:cNvPicPr>
              <a:picLocks noChangeAspect="1"/>
            </p:cNvPicPr>
            <p:nvPr/>
          </p:nvPicPr>
          <p:blipFill rotWithShape="1">
            <a:blip r:embed="rId3">
              <a:extLst>
                <a:ext uri="{28A0092B-C50C-407E-A947-70E740481C1C}">
                  <a14:useLocalDpi xmlns:a14="http://schemas.microsoft.com/office/drawing/2010/main" val="0"/>
                </a:ext>
              </a:extLst>
            </a:blip>
            <a:srcRect l="2177" r="25419"/>
            <a:stretch/>
          </p:blipFill>
          <p:spPr>
            <a:xfrm>
              <a:off x="6738274" y="1718675"/>
              <a:ext cx="4980125" cy="3817824"/>
            </a:xfrm>
            <a:prstGeom prst="rect">
              <a:avLst/>
            </a:prstGeom>
          </p:spPr>
        </p:pic>
      </p:grpSp>
      <p:graphicFrame>
        <p:nvGraphicFramePr>
          <p:cNvPr id="19" name="Диаграмма 18"/>
          <p:cNvGraphicFramePr>
            <a:graphicFrameLocks/>
          </p:cNvGraphicFramePr>
          <p:nvPr>
            <p:extLst>
              <p:ext uri="{D42A27DB-BD31-4B8C-83A1-F6EECF244321}">
                <p14:modId xmlns:p14="http://schemas.microsoft.com/office/powerpoint/2010/main" val="3188282651"/>
              </p:ext>
            </p:extLst>
          </p:nvPr>
        </p:nvGraphicFramePr>
        <p:xfrm>
          <a:off x="5050676" y="2105885"/>
          <a:ext cx="7148042" cy="4415925"/>
        </p:xfrm>
        <a:graphic>
          <a:graphicData uri="http://schemas.openxmlformats.org/drawingml/2006/chart">
            <c:chart xmlns:c="http://schemas.openxmlformats.org/drawingml/2006/chart" xmlns:r="http://schemas.openxmlformats.org/officeDocument/2006/relationships" r:id="rId4"/>
          </a:graphicData>
        </a:graphic>
      </p:graphicFrame>
      <p:sp>
        <p:nvSpPr>
          <p:cNvPr id="20" name="Прямоугольник 19"/>
          <p:cNvSpPr/>
          <p:nvPr/>
        </p:nvSpPr>
        <p:spPr>
          <a:xfrm>
            <a:off x="247653" y="784260"/>
            <a:ext cx="11696693" cy="830997"/>
          </a:xfrm>
          <a:prstGeom prst="rect">
            <a:avLst/>
          </a:prstGeom>
        </p:spPr>
        <p:txBody>
          <a:bodyPr wrap="square">
            <a:spAutoFit/>
          </a:bodyPr>
          <a:lstStyle/>
          <a:p>
            <a:r>
              <a:rPr lang="en-US" sz="2400" dirty="0" smtClean="0"/>
              <a:t>The effect of changing the thickness of symmetrical side conductors and the distance between them on the integral harmonics.</a:t>
            </a:r>
            <a:endParaRPr lang="ru-RU" sz="2400" dirty="0"/>
          </a:p>
        </p:txBody>
      </p:sp>
    </p:spTree>
    <p:extLst>
      <p:ext uri="{BB962C8B-B14F-4D97-AF65-F5344CB8AC3E}">
        <p14:creationId xmlns:p14="http://schemas.microsoft.com/office/powerpoint/2010/main" val="3619996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0932"/>
            <a:ext cx="10515600" cy="1325563"/>
          </a:xfrm>
        </p:spPr>
        <p:txBody>
          <a:bodyPr>
            <a:normAutofit/>
          </a:bodyPr>
          <a:lstStyle/>
          <a:p>
            <a:r>
              <a:rPr lang="en-US" sz="4400" b="1" dirty="0"/>
              <a:t>Coils tolerance </a:t>
            </a:r>
            <a:r>
              <a:rPr lang="en-US" sz="4400" b="1" dirty="0" smtClean="0"/>
              <a:t>v</a:t>
            </a:r>
            <a:endParaRPr lang="ru-RU" sz="4400" b="1" dirty="0"/>
          </a:p>
        </p:txBody>
      </p:sp>
      <p:sp>
        <p:nvSpPr>
          <p:cNvPr id="5" name="Номер слайда 4"/>
          <p:cNvSpPr>
            <a:spLocks noGrp="1"/>
          </p:cNvSpPr>
          <p:nvPr>
            <p:ph type="sldNum" sz="quarter" idx="12"/>
          </p:nvPr>
        </p:nvSpPr>
        <p:spPr/>
        <p:txBody>
          <a:bodyPr/>
          <a:lstStyle/>
          <a:p>
            <a:fld id="{DC63EB06-3C5F-4968-9E81-2278D5600470}" type="slidenum">
              <a:rPr lang="ru-RU" smtClean="0"/>
              <a:t>31</a:t>
            </a:fld>
            <a:endParaRPr lang="ru-RU"/>
          </a:p>
        </p:txBody>
      </p:sp>
      <p:grpSp>
        <p:nvGrpSpPr>
          <p:cNvPr id="7" name="Группа 6"/>
          <p:cNvGrpSpPr/>
          <p:nvPr/>
        </p:nvGrpSpPr>
        <p:grpSpPr>
          <a:xfrm>
            <a:off x="107950" y="1912857"/>
            <a:ext cx="4523657" cy="4152980"/>
            <a:chOff x="7400004" y="1724340"/>
            <a:chExt cx="4523657" cy="4152980"/>
          </a:xfrm>
        </p:grpSpPr>
        <mc:AlternateContent xmlns:mc="http://schemas.openxmlformats.org/markup-compatibility/2006" xmlns:a14="http://schemas.microsoft.com/office/drawing/2010/main">
          <mc:Choice Requires="a14">
            <p:sp>
              <p:nvSpPr>
                <p:cNvPr id="6" name="Прямоугольник 5"/>
                <p:cNvSpPr/>
                <p:nvPr/>
              </p:nvSpPr>
              <p:spPr>
                <a:xfrm>
                  <a:off x="8990614" y="5569543"/>
                  <a:ext cx="2933047" cy="307777"/>
                </a:xfrm>
                <a:prstGeom prst="rect">
                  <a:avLst/>
                </a:prstGeom>
              </p:spPr>
              <p:txBody>
                <a:bodyPr wrap="none">
                  <a:spAutoFit/>
                </a:bodyPr>
                <a:lstStyle/>
                <a:p>
                  <a14:m>
                    <m:oMath xmlns:m="http://schemas.openxmlformats.org/officeDocument/2006/math">
                      <m:sSub>
                        <m:sSubPr>
                          <m:ctrlPr>
                            <a:rPr lang="el-GR" sz="1400" i="1" dirty="0" smtClean="0">
                              <a:latin typeface="Cambria Math" panose="02040503050406030204" pitchFamily="18" charset="0"/>
                            </a:rPr>
                          </m:ctrlPr>
                        </m:sSubPr>
                        <m:e>
                          <m:r>
                            <a:rPr lang="en-US" sz="1400" b="0" i="1" dirty="0" smtClean="0">
                              <a:latin typeface="Cambria Math" panose="02040503050406030204" pitchFamily="18" charset="0"/>
                            </a:rPr>
                            <m:t>h</m:t>
                          </m:r>
                        </m:e>
                        <m:sub>
                          <m:r>
                            <a:rPr lang="ru-RU" sz="1400" b="0" i="1" dirty="0" smtClean="0">
                              <a:latin typeface="Cambria Math" panose="02040503050406030204" pitchFamily="18" charset="0"/>
                            </a:rPr>
                            <m:t>3</m:t>
                          </m:r>
                        </m:sub>
                      </m:sSub>
                    </m:oMath>
                  </a14:m>
                  <a:r>
                    <a:rPr lang="en-US" sz="1400" dirty="0" smtClean="0"/>
                    <a:t> - </a:t>
                  </a:r>
                  <a:r>
                    <a:rPr lang="en-US" sz="1400" dirty="0"/>
                    <a:t>distance between the conductors</a:t>
                  </a:r>
                  <a:endParaRPr lang="ru-RU" sz="1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8990614" y="5569543"/>
                  <a:ext cx="2933047" cy="307777"/>
                </a:xfrm>
                <a:prstGeom prst="rect">
                  <a:avLst/>
                </a:prstGeom>
                <a:blipFill>
                  <a:blip r:embed="rId2"/>
                  <a:stretch>
                    <a:fillRect t="-4000" r="-10187" b="-20000"/>
                  </a:stretch>
                </a:blipFill>
              </p:spPr>
              <p:txBody>
                <a:bodyPr/>
                <a:lstStyle/>
                <a:p>
                  <a:r>
                    <a:rPr lang="ru-RU">
                      <a:noFill/>
                    </a:rPr>
                    <a:t> </a:t>
                  </a:r>
                </a:p>
              </p:txBody>
            </p:sp>
          </mc:Fallback>
        </mc:AlternateContent>
        <p:pic>
          <p:nvPicPr>
            <p:cNvPr id="15" name="Рисунок 14"/>
            <p:cNvPicPr>
              <a:picLocks noChangeAspect="1"/>
            </p:cNvPicPr>
            <p:nvPr/>
          </p:nvPicPr>
          <p:blipFill rotWithShape="1">
            <a:blip r:embed="rId3">
              <a:extLst>
                <a:ext uri="{28A0092B-C50C-407E-A947-70E740481C1C}">
                  <a14:useLocalDpi xmlns:a14="http://schemas.microsoft.com/office/drawing/2010/main" val="0"/>
                </a:ext>
              </a:extLst>
            </a:blip>
            <a:srcRect l="-1" r="35540"/>
            <a:stretch/>
          </p:blipFill>
          <p:spPr>
            <a:xfrm>
              <a:off x="7400004" y="1724340"/>
              <a:ext cx="4523657" cy="3947455"/>
            </a:xfrm>
            <a:prstGeom prst="rect">
              <a:avLst/>
            </a:prstGeom>
          </p:spPr>
        </p:pic>
      </p:grpSp>
      <p:graphicFrame>
        <p:nvGraphicFramePr>
          <p:cNvPr id="16" name="Диаграмма 15"/>
          <p:cNvGraphicFramePr>
            <a:graphicFrameLocks/>
          </p:cNvGraphicFramePr>
          <p:nvPr>
            <p:extLst>
              <p:ext uri="{D42A27DB-BD31-4B8C-83A1-F6EECF244321}">
                <p14:modId xmlns:p14="http://schemas.microsoft.com/office/powerpoint/2010/main" val="1468933627"/>
              </p:ext>
            </p:extLst>
          </p:nvPr>
        </p:nvGraphicFramePr>
        <p:xfrm>
          <a:off x="4631607" y="1912857"/>
          <a:ext cx="7437148" cy="4658752"/>
        </p:xfrm>
        <a:graphic>
          <a:graphicData uri="http://schemas.openxmlformats.org/drawingml/2006/chart">
            <c:chart xmlns:c="http://schemas.openxmlformats.org/drawingml/2006/chart" xmlns:r="http://schemas.openxmlformats.org/officeDocument/2006/relationships" r:id="rId4"/>
          </a:graphicData>
        </a:graphic>
      </p:graphicFrame>
      <p:sp>
        <p:nvSpPr>
          <p:cNvPr id="17" name="Прямоугольник 16"/>
          <p:cNvSpPr/>
          <p:nvPr/>
        </p:nvSpPr>
        <p:spPr>
          <a:xfrm>
            <a:off x="247653" y="687747"/>
            <a:ext cx="11696693" cy="830997"/>
          </a:xfrm>
          <a:prstGeom prst="rect">
            <a:avLst/>
          </a:prstGeom>
        </p:spPr>
        <p:txBody>
          <a:bodyPr wrap="square">
            <a:spAutoFit/>
          </a:bodyPr>
          <a:lstStyle/>
          <a:p>
            <a:r>
              <a:rPr lang="en-US" sz="2400" dirty="0" smtClean="0"/>
              <a:t>The effect of changing the thickness of the upper conductors and the distance between them on the integral harmonics.</a:t>
            </a:r>
            <a:endParaRPr lang="ru-RU" sz="2400" dirty="0"/>
          </a:p>
        </p:txBody>
      </p:sp>
    </p:spTree>
    <p:extLst>
      <p:ext uri="{BB962C8B-B14F-4D97-AF65-F5344CB8AC3E}">
        <p14:creationId xmlns:p14="http://schemas.microsoft.com/office/powerpoint/2010/main" val="625400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838200" y="-200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Coils tolerance </a:t>
            </a:r>
            <a:r>
              <a:rPr lang="en-US" b="1" cap="all" dirty="0" smtClean="0"/>
              <a:t>Vi</a:t>
            </a:r>
            <a:endParaRPr lang="ru-RU" b="1" cap="all" dirty="0"/>
          </a:p>
        </p:txBody>
      </p:sp>
      <p:sp>
        <p:nvSpPr>
          <p:cNvPr id="5" name="Объект 2"/>
          <p:cNvSpPr txBox="1">
            <a:spLocks/>
          </p:cNvSpPr>
          <p:nvPr/>
        </p:nvSpPr>
        <p:spPr>
          <a:xfrm>
            <a:off x="203200" y="772385"/>
            <a:ext cx="11055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p>
        </p:txBody>
      </p:sp>
      <p:grpSp>
        <p:nvGrpSpPr>
          <p:cNvPr id="3" name="Группа 2"/>
          <p:cNvGrpSpPr/>
          <p:nvPr/>
        </p:nvGrpSpPr>
        <p:grpSpPr>
          <a:xfrm>
            <a:off x="203200" y="1725956"/>
            <a:ext cx="5136509" cy="4529620"/>
            <a:chOff x="7205844" y="1663896"/>
            <a:chExt cx="5136509" cy="4529620"/>
          </a:xfrm>
        </p:grpSpPr>
        <mc:AlternateContent xmlns:mc="http://schemas.openxmlformats.org/markup-compatibility/2006" xmlns:a14="http://schemas.microsoft.com/office/drawing/2010/main">
          <mc:Choice Requires="a14">
            <p:sp>
              <p:nvSpPr>
                <p:cNvPr id="22" name="Прямоугольник 21"/>
                <p:cNvSpPr/>
                <p:nvPr/>
              </p:nvSpPr>
              <p:spPr>
                <a:xfrm>
                  <a:off x="8396749" y="5885739"/>
                  <a:ext cx="3945604" cy="307777"/>
                </a:xfrm>
                <a:prstGeom prst="rect">
                  <a:avLst/>
                </a:prstGeom>
              </p:spPr>
              <p:txBody>
                <a:bodyPr wrap="square">
                  <a:spAutoFit/>
                </a:bodyPr>
                <a:lstStyle/>
                <a:p>
                  <a14:m>
                    <m:oMath xmlns:m="http://schemas.openxmlformats.org/officeDocument/2006/math">
                      <m:sSub>
                        <m:sSubPr>
                          <m:ctrlPr>
                            <a:rPr lang="el-GR" sz="1400" i="1" dirty="0" smtClean="0">
                              <a:latin typeface="Cambria Math" panose="02040503050406030204" pitchFamily="18" charset="0"/>
                            </a:rPr>
                          </m:ctrlPr>
                        </m:sSubPr>
                        <m:e>
                          <m:r>
                            <a:rPr lang="en-US" sz="1400" b="0" i="1" dirty="0" smtClean="0">
                              <a:latin typeface="Cambria Math" panose="02040503050406030204" pitchFamily="18" charset="0"/>
                            </a:rPr>
                            <m:t>h</m:t>
                          </m:r>
                        </m:e>
                        <m:sub>
                          <m:r>
                            <a:rPr lang="en-US" sz="1400" b="0" i="1" dirty="0" smtClean="0">
                              <a:latin typeface="Cambria Math" panose="02040503050406030204" pitchFamily="18" charset="0"/>
                            </a:rPr>
                            <m:t>5</m:t>
                          </m:r>
                        </m:sub>
                      </m:sSub>
                    </m:oMath>
                  </a14:m>
                  <a:r>
                    <a:rPr lang="en-US" sz="1400" dirty="0" smtClean="0"/>
                    <a:t> - height at which the upper conductors fall</a:t>
                  </a:r>
                  <a:endParaRPr lang="ru-RU" sz="1400" dirty="0"/>
                </a:p>
              </p:txBody>
            </p:sp>
          </mc:Choice>
          <mc:Fallback xmlns="">
            <p:sp>
              <p:nvSpPr>
                <p:cNvPr id="22" name="Прямоугольник 21"/>
                <p:cNvSpPr>
                  <a:spLocks noRot="1" noChangeAspect="1" noMove="1" noResize="1" noEditPoints="1" noAdjustHandles="1" noChangeArrowheads="1" noChangeShapeType="1" noTextEdit="1"/>
                </p:cNvSpPr>
                <p:nvPr/>
              </p:nvSpPr>
              <p:spPr>
                <a:xfrm>
                  <a:off x="8396749" y="5885739"/>
                  <a:ext cx="3945604" cy="307777"/>
                </a:xfrm>
                <a:prstGeom prst="rect">
                  <a:avLst/>
                </a:prstGeom>
                <a:blipFill>
                  <a:blip r:embed="rId4"/>
                  <a:stretch>
                    <a:fillRect t="-4000" b="-20000"/>
                  </a:stretch>
                </a:blipFill>
              </p:spPr>
              <p:txBody>
                <a:bodyPr/>
                <a:lstStyle/>
                <a:p>
                  <a:r>
                    <a:rPr lang="ru-RU">
                      <a:noFill/>
                    </a:rPr>
                    <a:t> </a:t>
                  </a:r>
                </a:p>
              </p:txBody>
            </p:sp>
          </mc:Fallback>
        </mc:AlternateContent>
        <p:pic>
          <p:nvPicPr>
            <p:cNvPr id="15" name="Рисунок 14"/>
            <p:cNvPicPr>
              <a:picLocks noChangeAspect="1"/>
            </p:cNvPicPr>
            <p:nvPr/>
          </p:nvPicPr>
          <p:blipFill rotWithShape="1">
            <a:blip r:embed="rId5">
              <a:extLst>
                <a:ext uri="{28A0092B-C50C-407E-A947-70E740481C1C}">
                  <a14:useLocalDpi xmlns:a14="http://schemas.microsoft.com/office/drawing/2010/main" val="0"/>
                </a:ext>
              </a:extLst>
            </a:blip>
            <a:srcRect r="35259"/>
            <a:stretch/>
          </p:blipFill>
          <p:spPr>
            <a:xfrm>
              <a:off x="7205844" y="1663896"/>
              <a:ext cx="4732463" cy="4221843"/>
            </a:xfrm>
            <a:prstGeom prst="rect">
              <a:avLst/>
            </a:prstGeom>
          </p:spPr>
        </p:pic>
      </p:grpSp>
      <p:sp>
        <p:nvSpPr>
          <p:cNvPr id="2" name="Номер слайда 1"/>
          <p:cNvSpPr>
            <a:spLocks noGrp="1"/>
          </p:cNvSpPr>
          <p:nvPr>
            <p:ph type="sldNum" sz="quarter" idx="12"/>
          </p:nvPr>
        </p:nvSpPr>
        <p:spPr/>
        <p:txBody>
          <a:bodyPr/>
          <a:lstStyle/>
          <a:p>
            <a:fld id="{DC63EB06-3C5F-4968-9E81-2278D5600470}" type="slidenum">
              <a:rPr lang="ru-RU" smtClean="0"/>
              <a:t>32</a:t>
            </a:fld>
            <a:endParaRPr lang="ru-RU"/>
          </a:p>
        </p:txBody>
      </p:sp>
      <p:graphicFrame>
        <p:nvGraphicFramePr>
          <p:cNvPr id="16" name="Диаграмма 15"/>
          <p:cNvGraphicFramePr>
            <a:graphicFrameLocks/>
          </p:cNvGraphicFramePr>
          <p:nvPr>
            <p:extLst>
              <p:ext uri="{D42A27DB-BD31-4B8C-83A1-F6EECF244321}">
                <p14:modId xmlns:p14="http://schemas.microsoft.com/office/powerpoint/2010/main" val="343195007"/>
              </p:ext>
            </p:extLst>
          </p:nvPr>
        </p:nvGraphicFramePr>
        <p:xfrm>
          <a:off x="4983288" y="2097948"/>
          <a:ext cx="7222983" cy="4413045"/>
        </p:xfrm>
        <a:graphic>
          <a:graphicData uri="http://schemas.openxmlformats.org/drawingml/2006/chart">
            <c:chart xmlns:c="http://schemas.openxmlformats.org/drawingml/2006/chart" xmlns:r="http://schemas.openxmlformats.org/officeDocument/2006/relationships" r:id="rId6"/>
          </a:graphicData>
        </a:graphic>
      </p:graphicFrame>
      <p:sp>
        <p:nvSpPr>
          <p:cNvPr id="17" name="Прямоугольник 16"/>
          <p:cNvSpPr/>
          <p:nvPr/>
        </p:nvSpPr>
        <p:spPr>
          <a:xfrm>
            <a:off x="509578" y="768309"/>
            <a:ext cx="11696693" cy="830997"/>
          </a:xfrm>
          <a:prstGeom prst="rect">
            <a:avLst/>
          </a:prstGeom>
        </p:spPr>
        <p:txBody>
          <a:bodyPr wrap="square">
            <a:spAutoFit/>
          </a:bodyPr>
          <a:lstStyle/>
          <a:p>
            <a:r>
              <a:rPr lang="en-US" sz="2400" dirty="0" smtClean="0"/>
              <a:t>The effect of changing the height of the position of the upper conductors on the integral harmonics.</a:t>
            </a:r>
            <a:endParaRPr lang="ru-RU" sz="2400" dirty="0"/>
          </a:p>
        </p:txBody>
      </p:sp>
    </p:spTree>
    <p:extLst>
      <p:ext uri="{BB962C8B-B14F-4D97-AF65-F5344CB8AC3E}">
        <p14:creationId xmlns:p14="http://schemas.microsoft.com/office/powerpoint/2010/main" val="3466201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838200" y="-200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Coils tolerance </a:t>
            </a:r>
            <a:r>
              <a:rPr lang="en-US" b="1" cap="all" dirty="0" smtClean="0"/>
              <a:t>Vii</a:t>
            </a:r>
            <a:endParaRPr lang="ru-RU" b="1" cap="all" dirty="0"/>
          </a:p>
        </p:txBody>
      </p:sp>
      <p:sp>
        <p:nvSpPr>
          <p:cNvPr id="5" name="Объект 2"/>
          <p:cNvSpPr txBox="1">
            <a:spLocks/>
          </p:cNvSpPr>
          <p:nvPr/>
        </p:nvSpPr>
        <p:spPr>
          <a:xfrm>
            <a:off x="203200" y="772385"/>
            <a:ext cx="11055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p>
        </p:txBody>
      </p:sp>
      <p:grpSp>
        <p:nvGrpSpPr>
          <p:cNvPr id="6" name="Группа 5"/>
          <p:cNvGrpSpPr/>
          <p:nvPr/>
        </p:nvGrpSpPr>
        <p:grpSpPr>
          <a:xfrm>
            <a:off x="155575" y="1604660"/>
            <a:ext cx="5905555" cy="4278615"/>
            <a:chOff x="6997236" y="1692037"/>
            <a:chExt cx="5905555" cy="4278615"/>
          </a:xfrm>
        </p:grpSpPr>
        <mc:AlternateContent xmlns:mc="http://schemas.openxmlformats.org/markup-compatibility/2006" xmlns:a14="http://schemas.microsoft.com/office/drawing/2010/main">
          <mc:Choice Requires="a14">
            <p:sp>
              <p:nvSpPr>
                <p:cNvPr id="22" name="Прямоугольник 21"/>
                <p:cNvSpPr/>
                <p:nvPr/>
              </p:nvSpPr>
              <p:spPr>
                <a:xfrm>
                  <a:off x="8957187" y="5662875"/>
                  <a:ext cx="3945604" cy="307777"/>
                </a:xfrm>
                <a:prstGeom prst="rect">
                  <a:avLst/>
                </a:prstGeom>
              </p:spPr>
              <p:txBody>
                <a:bodyPr wrap="square">
                  <a:spAutoFit/>
                </a:bodyPr>
                <a:lstStyle/>
                <a:p>
                  <a14:m>
                    <m:oMath xmlns:m="http://schemas.openxmlformats.org/officeDocument/2006/math">
                      <m:sSub>
                        <m:sSubPr>
                          <m:ctrlPr>
                            <a:rPr lang="el-GR" sz="1400" i="1" dirty="0" smtClean="0">
                              <a:latin typeface="Cambria Math" panose="02040503050406030204" pitchFamily="18" charset="0"/>
                            </a:rPr>
                          </m:ctrlPr>
                        </m:sSubPr>
                        <m:e>
                          <m:r>
                            <a:rPr lang="en-US" sz="1400" b="0" i="1" dirty="0" smtClean="0">
                              <a:latin typeface="Cambria Math" panose="02040503050406030204" pitchFamily="18" charset="0"/>
                            </a:rPr>
                            <m:t>h</m:t>
                          </m:r>
                        </m:e>
                        <m:sub>
                          <m:r>
                            <a:rPr lang="en-US" sz="1400" b="0" i="1" dirty="0" smtClean="0">
                              <a:latin typeface="Cambria Math" panose="02040503050406030204" pitchFamily="18" charset="0"/>
                            </a:rPr>
                            <m:t>6</m:t>
                          </m:r>
                        </m:sub>
                      </m:sSub>
                    </m:oMath>
                  </a14:m>
                  <a:r>
                    <a:rPr lang="en-US" sz="1400" dirty="0" smtClean="0"/>
                    <a:t> - </a:t>
                  </a:r>
                  <a:r>
                    <a:rPr lang="en-US" sz="1400" dirty="0"/>
                    <a:t>distance between the conductors</a:t>
                  </a:r>
                  <a:endParaRPr lang="ru-RU" sz="1400" dirty="0"/>
                </a:p>
              </p:txBody>
            </p:sp>
          </mc:Choice>
          <mc:Fallback xmlns="">
            <p:sp>
              <p:nvSpPr>
                <p:cNvPr id="22" name="Прямоугольник 21"/>
                <p:cNvSpPr>
                  <a:spLocks noRot="1" noChangeAspect="1" noMove="1" noResize="1" noEditPoints="1" noAdjustHandles="1" noChangeArrowheads="1" noChangeShapeType="1" noTextEdit="1"/>
                </p:cNvSpPr>
                <p:nvPr/>
              </p:nvSpPr>
              <p:spPr>
                <a:xfrm>
                  <a:off x="8957187" y="5662875"/>
                  <a:ext cx="3945604" cy="307777"/>
                </a:xfrm>
                <a:prstGeom prst="rect">
                  <a:avLst/>
                </a:prstGeom>
                <a:blipFill>
                  <a:blip r:embed="rId3"/>
                  <a:stretch>
                    <a:fillRect t="-4000" b="-20000"/>
                  </a:stretch>
                </a:blipFill>
              </p:spPr>
              <p:txBody>
                <a:bodyPr/>
                <a:lstStyle/>
                <a:p>
                  <a:r>
                    <a:rPr lang="ru-RU">
                      <a:noFill/>
                    </a:rPr>
                    <a:t> </a:t>
                  </a:r>
                </a:p>
              </p:txBody>
            </p:sp>
          </mc:Fallback>
        </mc:AlternateContent>
        <p:pic>
          <p:nvPicPr>
            <p:cNvPr id="18" name="Рисунок 17"/>
            <p:cNvPicPr>
              <a:picLocks noChangeAspect="1"/>
            </p:cNvPicPr>
            <p:nvPr/>
          </p:nvPicPr>
          <p:blipFill rotWithShape="1">
            <a:blip r:embed="rId4">
              <a:extLst>
                <a:ext uri="{28A0092B-C50C-407E-A947-70E740481C1C}">
                  <a14:useLocalDpi xmlns:a14="http://schemas.microsoft.com/office/drawing/2010/main" val="0"/>
                </a:ext>
              </a:extLst>
            </a:blip>
            <a:srcRect l="3325" r="26245"/>
            <a:stretch/>
          </p:blipFill>
          <p:spPr>
            <a:xfrm>
              <a:off x="6997236" y="1692037"/>
              <a:ext cx="4978400" cy="3976007"/>
            </a:xfrm>
            <a:prstGeom prst="rect">
              <a:avLst/>
            </a:prstGeom>
          </p:spPr>
        </p:pic>
      </p:grpSp>
      <p:sp>
        <p:nvSpPr>
          <p:cNvPr id="2" name="Номер слайда 1"/>
          <p:cNvSpPr>
            <a:spLocks noGrp="1"/>
          </p:cNvSpPr>
          <p:nvPr>
            <p:ph type="sldNum" sz="quarter" idx="12"/>
          </p:nvPr>
        </p:nvSpPr>
        <p:spPr/>
        <p:txBody>
          <a:bodyPr/>
          <a:lstStyle/>
          <a:p>
            <a:fld id="{DC63EB06-3C5F-4968-9E81-2278D5600470}" type="slidenum">
              <a:rPr lang="ru-RU" smtClean="0"/>
              <a:t>33</a:t>
            </a:fld>
            <a:endParaRPr lang="ru-RU"/>
          </a:p>
        </p:txBody>
      </p:sp>
      <p:graphicFrame>
        <p:nvGraphicFramePr>
          <p:cNvPr id="21" name="Диаграмма 20"/>
          <p:cNvGraphicFramePr>
            <a:graphicFrameLocks/>
          </p:cNvGraphicFramePr>
          <p:nvPr>
            <p:extLst>
              <p:ext uri="{D42A27DB-BD31-4B8C-83A1-F6EECF244321}">
                <p14:modId xmlns:p14="http://schemas.microsoft.com/office/powerpoint/2010/main" val="2961518909"/>
              </p:ext>
            </p:extLst>
          </p:nvPr>
        </p:nvGraphicFramePr>
        <p:xfrm>
          <a:off x="5456903" y="1685243"/>
          <a:ext cx="6735097" cy="4289804"/>
        </p:xfrm>
        <a:graphic>
          <a:graphicData uri="http://schemas.openxmlformats.org/drawingml/2006/chart">
            <c:chart xmlns:c="http://schemas.openxmlformats.org/drawingml/2006/chart" xmlns:r="http://schemas.openxmlformats.org/officeDocument/2006/relationships" r:id="rId5"/>
          </a:graphicData>
        </a:graphic>
      </p:graphicFrame>
      <p:sp>
        <p:nvSpPr>
          <p:cNvPr id="23" name="Прямоугольник 22"/>
          <p:cNvSpPr/>
          <p:nvPr/>
        </p:nvSpPr>
        <p:spPr>
          <a:xfrm>
            <a:off x="247653" y="673410"/>
            <a:ext cx="11696693" cy="830997"/>
          </a:xfrm>
          <a:prstGeom prst="rect">
            <a:avLst/>
          </a:prstGeom>
        </p:spPr>
        <p:txBody>
          <a:bodyPr wrap="square">
            <a:spAutoFit/>
          </a:bodyPr>
          <a:lstStyle/>
          <a:p>
            <a:r>
              <a:rPr lang="en-US" sz="2400" dirty="0" smtClean="0"/>
              <a:t>The effect of changing the thickness of symmetrical upper conductors and the distance between them on the integral harmonics.</a:t>
            </a:r>
            <a:endParaRPr lang="ru-RU" sz="2400" dirty="0"/>
          </a:p>
        </p:txBody>
      </p:sp>
    </p:spTree>
    <p:extLst>
      <p:ext uri="{BB962C8B-B14F-4D97-AF65-F5344CB8AC3E}">
        <p14:creationId xmlns:p14="http://schemas.microsoft.com/office/powerpoint/2010/main" val="1180784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838200" y="-200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Pole </a:t>
            </a:r>
            <a:r>
              <a:rPr lang="en-US" b="1" cap="all" dirty="0" smtClean="0"/>
              <a:t>tolerance</a:t>
            </a:r>
            <a:endParaRPr lang="ru-RU" b="1" cap="all" dirty="0"/>
          </a:p>
        </p:txBody>
      </p:sp>
      <p:sp>
        <p:nvSpPr>
          <p:cNvPr id="5" name="Объект 2"/>
          <p:cNvSpPr txBox="1">
            <a:spLocks/>
          </p:cNvSpPr>
          <p:nvPr/>
        </p:nvSpPr>
        <p:spPr>
          <a:xfrm>
            <a:off x="203200" y="772385"/>
            <a:ext cx="110553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2000" dirty="0"/>
          </a:p>
        </p:txBody>
      </p:sp>
      <p:sp>
        <p:nvSpPr>
          <p:cNvPr id="2" name="Номер слайда 1"/>
          <p:cNvSpPr>
            <a:spLocks noGrp="1"/>
          </p:cNvSpPr>
          <p:nvPr>
            <p:ph type="sldNum" sz="quarter" idx="12"/>
          </p:nvPr>
        </p:nvSpPr>
        <p:spPr/>
        <p:txBody>
          <a:bodyPr/>
          <a:lstStyle/>
          <a:p>
            <a:fld id="{DC63EB06-3C5F-4968-9E81-2278D5600470}" type="slidenum">
              <a:rPr lang="ru-RU" smtClean="0"/>
              <a:t>34</a:t>
            </a:fld>
            <a:endParaRPr lang="ru-RU"/>
          </a:p>
        </p:txBody>
      </p:sp>
      <p:grpSp>
        <p:nvGrpSpPr>
          <p:cNvPr id="3" name="Группа 2"/>
          <p:cNvGrpSpPr/>
          <p:nvPr/>
        </p:nvGrpSpPr>
        <p:grpSpPr>
          <a:xfrm>
            <a:off x="1505974" y="1426623"/>
            <a:ext cx="8545053" cy="4685428"/>
            <a:chOff x="392796" y="1759880"/>
            <a:chExt cx="6333670" cy="4685428"/>
          </a:xfrm>
        </p:grpSpPr>
        <p:sp>
          <p:nvSpPr>
            <p:cNvPr id="15" name="TextBox 14"/>
            <p:cNvSpPr txBox="1"/>
            <p:nvPr/>
          </p:nvSpPr>
          <p:spPr>
            <a:xfrm>
              <a:off x="5491833" y="1759880"/>
              <a:ext cx="12346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 = 21500 A</a:t>
              </a:r>
              <a:endParaRPr lang="ru-RU" b="1" dirty="0">
                <a:effectLst>
                  <a:outerShdw blurRad="38100" dist="38100" dir="2700000" algn="tl">
                    <a:srgbClr val="000000">
                      <a:alpha val="43137"/>
                    </a:srgbClr>
                  </a:outerShdw>
                </a:effectLst>
              </a:endParaRPr>
            </a:p>
          </p:txBody>
        </p:sp>
        <p:graphicFrame>
          <p:nvGraphicFramePr>
            <p:cNvPr id="14" name="Диаграмма 13"/>
            <p:cNvGraphicFramePr>
              <a:graphicFrameLocks/>
            </p:cNvGraphicFramePr>
            <p:nvPr>
              <p:extLst>
                <p:ext uri="{D42A27DB-BD31-4B8C-83A1-F6EECF244321}">
                  <p14:modId xmlns:p14="http://schemas.microsoft.com/office/powerpoint/2010/main" val="56497671"/>
                </p:ext>
              </p:extLst>
            </p:nvPr>
          </p:nvGraphicFramePr>
          <p:xfrm>
            <a:off x="392796" y="1944546"/>
            <a:ext cx="6333670" cy="4500762"/>
          </p:xfrm>
          <a:graphic>
            <a:graphicData uri="http://schemas.openxmlformats.org/drawingml/2006/chart">
              <c:chart xmlns:c="http://schemas.openxmlformats.org/drawingml/2006/chart" xmlns:r="http://schemas.openxmlformats.org/officeDocument/2006/relationships" r:id="rId2"/>
            </a:graphicData>
          </a:graphic>
        </p:graphicFrame>
      </p:grpSp>
      <p:sp>
        <p:nvSpPr>
          <p:cNvPr id="9" name="Прямоугольник 8"/>
          <p:cNvSpPr/>
          <p:nvPr/>
        </p:nvSpPr>
        <p:spPr>
          <a:xfrm>
            <a:off x="203200" y="851737"/>
            <a:ext cx="11696693" cy="461665"/>
          </a:xfrm>
          <a:prstGeom prst="rect">
            <a:avLst/>
          </a:prstGeom>
        </p:spPr>
        <p:txBody>
          <a:bodyPr wrap="square">
            <a:spAutoFit/>
          </a:bodyPr>
          <a:lstStyle/>
          <a:p>
            <a:r>
              <a:rPr lang="en-US" sz="2400" dirty="0" smtClean="0"/>
              <a:t>The effect of steel quality change by 10% on the integral harmonics.</a:t>
            </a:r>
            <a:endParaRPr lang="ru-RU" sz="2400" dirty="0"/>
          </a:p>
        </p:txBody>
      </p:sp>
    </p:spTree>
    <p:extLst>
      <p:ext uri="{BB962C8B-B14F-4D97-AF65-F5344CB8AC3E}">
        <p14:creationId xmlns:p14="http://schemas.microsoft.com/office/powerpoint/2010/main" val="3577647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C63EB06-3C5F-4968-9E81-2278D5600470}" type="slidenum">
              <a:rPr lang="ru-RU" smtClean="0"/>
              <a:t>35</a:t>
            </a:fld>
            <a:endParaRPr lang="ru-RU"/>
          </a:p>
        </p:txBody>
      </p:sp>
      <p:sp>
        <p:nvSpPr>
          <p:cNvPr id="5" name="Заголовок 1"/>
          <p:cNvSpPr>
            <a:spLocks noGrp="1"/>
          </p:cNvSpPr>
          <p:nvPr>
            <p:ph type="title"/>
          </p:nvPr>
        </p:nvSpPr>
        <p:spPr>
          <a:xfrm>
            <a:off x="941511" y="0"/>
            <a:ext cx="10058400" cy="866755"/>
          </a:xfrm>
        </p:spPr>
        <p:txBody>
          <a:bodyPr>
            <a:normAutofit/>
          </a:bodyPr>
          <a:lstStyle/>
          <a:p>
            <a:pPr algn="ctr"/>
            <a:r>
              <a:rPr lang="en-US" sz="4400" b="1" dirty="0" smtClean="0"/>
              <a:t>Calculation of some parameters</a:t>
            </a:r>
            <a:endParaRPr lang="ru-RU" sz="4400" b="1" dirty="0"/>
          </a:p>
        </p:txBody>
      </p:sp>
      <mc:AlternateContent xmlns:mc="http://schemas.openxmlformats.org/markup-compatibility/2006" xmlns:a14="http://schemas.microsoft.com/office/drawing/2010/main">
        <mc:Choice Requires="a14">
          <p:sp>
            <p:nvSpPr>
              <p:cNvPr id="6" name="TextBox 5"/>
              <p:cNvSpPr txBox="1"/>
              <p:nvPr/>
            </p:nvSpPr>
            <p:spPr>
              <a:xfrm>
                <a:off x="444206" y="1963439"/>
                <a:ext cx="2553071" cy="10717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𝑊</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𝐽</m:t>
                      </m:r>
                      <m:r>
                        <a:rPr lang="en-US" sz="3200" i="1">
                          <a:latin typeface="Cambria Math" panose="02040503050406030204" pitchFamily="18" charset="0"/>
                          <a:ea typeface="Cambria Math" panose="02040503050406030204" pitchFamily="18" charset="0"/>
                        </a:rPr>
                        <m:t>]=</m:t>
                      </m:r>
                      <m:f>
                        <m:fPr>
                          <m:ctrlPr>
                            <a:rPr lang="en-US" sz="3200" i="1">
                              <a:latin typeface="Cambria Math" panose="02040503050406030204" pitchFamily="18" charset="0"/>
                              <a:ea typeface="Cambria Math" panose="02040503050406030204" pitchFamily="18" charset="0"/>
                            </a:rPr>
                          </m:ctrlPr>
                        </m:fPr>
                        <m:num>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𝐵</m:t>
                              </m:r>
                            </m:e>
                            <m:sup>
                              <m:r>
                                <a:rPr lang="en-US" sz="3200" i="1">
                                  <a:latin typeface="Cambria Math" panose="02040503050406030204" pitchFamily="18" charset="0"/>
                                  <a:ea typeface="Cambria Math" panose="02040503050406030204" pitchFamily="18" charset="0"/>
                                </a:rPr>
                                <m:t>2</m:t>
                              </m:r>
                            </m:sup>
                          </m:sSup>
                        </m:num>
                        <m:den>
                          <m:r>
                            <a:rPr lang="en-US" sz="3200" i="1">
                              <a:latin typeface="Cambria Math" panose="02040503050406030204" pitchFamily="18" charset="0"/>
                              <a:ea typeface="Cambria Math" panose="02040503050406030204" pitchFamily="18" charset="0"/>
                            </a:rPr>
                            <m:t>2</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en-US" sz="3200" i="1">
                                  <a:latin typeface="Cambria Math" panose="02040503050406030204" pitchFamily="18" charset="0"/>
                                  <a:ea typeface="Cambria Math" panose="02040503050406030204" pitchFamily="18" charset="0"/>
                                </a:rPr>
                                <m:t>0</m:t>
                              </m:r>
                            </m:sub>
                          </m:sSub>
                        </m:den>
                      </m:f>
                      <m:r>
                        <a:rPr lang="en-US" sz="3200" i="1">
                          <a:latin typeface="Cambria Math" panose="02040503050406030204" pitchFamily="18" charset="0"/>
                          <a:ea typeface="Cambria Math" panose="02040503050406030204" pitchFamily="18" charset="0"/>
                        </a:rPr>
                        <m:t>𝑉</m:t>
                      </m:r>
                    </m:oMath>
                  </m:oMathPara>
                </a14:m>
                <a:endParaRPr lang="ru-RU" sz="4000" i="1" dirty="0">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4206" y="1963439"/>
                <a:ext cx="2553071" cy="1071768"/>
              </a:xfrm>
              <a:prstGeom prst="rect">
                <a:avLst/>
              </a:prstGeom>
              <a:blipFill rotWithShape="0">
                <a:blip r:embed="rId2"/>
                <a:stretch>
                  <a:fillRect/>
                </a:stretch>
              </a:blipFill>
            </p:spPr>
            <p:txBody>
              <a:bodyPr/>
              <a:lstStyle/>
              <a:p>
                <a:r>
                  <a:rPr lang="ru-RU">
                    <a:noFill/>
                  </a:rPr>
                  <a:t> </a:t>
                </a:r>
              </a:p>
            </p:txBody>
          </p:sp>
        </mc:Fallback>
      </mc:AlternateContent>
      <p:graphicFrame>
        <p:nvGraphicFramePr>
          <p:cNvPr id="8" name="Таблица 7"/>
          <p:cNvGraphicFramePr>
            <a:graphicFrameLocks noGrp="1"/>
          </p:cNvGraphicFramePr>
          <p:nvPr>
            <p:extLst>
              <p:ext uri="{D42A27DB-BD31-4B8C-83A1-F6EECF244321}">
                <p14:modId xmlns:p14="http://schemas.microsoft.com/office/powerpoint/2010/main" val="631311096"/>
              </p:ext>
            </p:extLst>
          </p:nvPr>
        </p:nvGraphicFramePr>
        <p:xfrm>
          <a:off x="4480016" y="1891655"/>
          <a:ext cx="2981390" cy="1483360"/>
        </p:xfrm>
        <a:graphic>
          <a:graphicData uri="http://schemas.openxmlformats.org/drawingml/2006/table">
            <a:tbl>
              <a:tblPr firstRow="1" bandRow="1">
                <a:tableStyleId>{5C22544A-7EE6-4342-B048-85BDC9FD1C3A}</a:tableStyleId>
              </a:tblPr>
              <a:tblGrid>
                <a:gridCol w="1535773"/>
                <a:gridCol w="1445617"/>
              </a:tblGrid>
              <a:tr h="370840">
                <a:tc>
                  <a:txBody>
                    <a:bodyPr/>
                    <a:lstStyle/>
                    <a:p>
                      <a:pPr algn="ctr"/>
                      <a:r>
                        <a:rPr lang="en-US" b="0" dirty="0" smtClean="0">
                          <a:solidFill>
                            <a:schemeClr val="tx1"/>
                          </a:solidFill>
                        </a:rPr>
                        <a:t>B, T</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2</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solidFill>
                            <a:schemeClr val="tx1"/>
                          </a:solidFill>
                        </a:rPr>
                        <a:t>V (coil),</a:t>
                      </a:r>
                      <a:r>
                        <a:rPr lang="en-US" b="0" baseline="0" dirty="0" smtClean="0">
                          <a:solidFill>
                            <a:schemeClr val="tx1"/>
                          </a:solidFill>
                        </a:rPr>
                        <a:t> m^3</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7593,6</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solidFill>
                            <a:schemeClr val="tx1"/>
                          </a:solidFill>
                        </a:rPr>
                        <a:t>G,</a:t>
                      </a:r>
                      <a:r>
                        <a:rPr lang="en-US" b="0" baseline="0" dirty="0" smtClean="0">
                          <a:solidFill>
                            <a:schemeClr val="tx1"/>
                          </a:solidFill>
                        </a:rPr>
                        <a:t> T/m</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100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solidFill>
                            <a:schemeClr val="tx1"/>
                          </a:solidFill>
                        </a:rPr>
                        <a:t>E, </a:t>
                      </a:r>
                      <a:r>
                        <a:rPr lang="en-US" b="0" dirty="0" err="1" smtClean="0">
                          <a:solidFill>
                            <a:schemeClr val="tx1"/>
                          </a:solidFill>
                        </a:rPr>
                        <a:t>Gev</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1÷2,5</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8098997" y="2003258"/>
                <a:ext cx="2973506" cy="922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𝑘</m:t>
                      </m:r>
                      <m:r>
                        <a:rPr lang="en-US" sz="3200" i="1" smtClean="0">
                          <a:latin typeface="Cambria Math" panose="02040503050406030204" pitchFamily="18" charset="0"/>
                          <a:ea typeface="Cambria Math" panose="02040503050406030204" pitchFamily="18" charset="0"/>
                        </a:rPr>
                        <m:t> </m:t>
                      </m:r>
                      <m:d>
                        <m:dPr>
                          <m:begChr m:val="["/>
                          <m:endChr m:val="]"/>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𝑚</m:t>
                              </m:r>
                            </m:e>
                            <m:sup>
                              <m:r>
                                <a:rPr lang="en-US" sz="3200" i="1">
                                  <a:latin typeface="Cambria Math" panose="02040503050406030204" pitchFamily="18" charset="0"/>
                                  <a:ea typeface="Cambria Math" panose="02040503050406030204" pitchFamily="18" charset="0"/>
                                </a:rPr>
                                <m:t>−2</m:t>
                              </m:r>
                            </m:sup>
                          </m:sSup>
                        </m:e>
                      </m:d>
                      <m:r>
                        <a:rPr lang="en-US" sz="3200" i="1">
                          <a:latin typeface="Cambria Math" panose="02040503050406030204" pitchFamily="18" charset="0"/>
                          <a:ea typeface="Cambria Math" panose="02040503050406030204" pitchFamily="18" charset="0"/>
                        </a:rPr>
                        <m:t>=0,3</m:t>
                      </m:r>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𝐺</m:t>
                          </m:r>
                          <m:r>
                            <a:rPr lang="en-US" sz="3200" i="1">
                              <a:latin typeface="Cambria Math" panose="02040503050406030204" pitchFamily="18" charset="0"/>
                              <a:ea typeface="Cambria Math" panose="02040503050406030204" pitchFamily="18" charset="0"/>
                            </a:rPr>
                            <m:t> </m:t>
                          </m:r>
                        </m:num>
                        <m:den>
                          <m:r>
                            <a:rPr lang="en-US" sz="3200" b="0" i="1" smtClean="0">
                              <a:latin typeface="Cambria Math" panose="02040503050406030204" pitchFamily="18" charset="0"/>
                              <a:ea typeface="Cambria Math" panose="02040503050406030204" pitchFamily="18" charset="0"/>
                            </a:rPr>
                            <m:t>𝐸</m:t>
                          </m:r>
                          <m:r>
                            <a:rPr lang="en-US" sz="3200" i="1">
                              <a:latin typeface="Cambria Math" panose="02040503050406030204" pitchFamily="18" charset="0"/>
                              <a:ea typeface="Cambria Math" panose="02040503050406030204" pitchFamily="18" charset="0"/>
                            </a:rPr>
                            <m:t> </m:t>
                          </m:r>
                        </m:den>
                      </m:f>
                    </m:oMath>
                  </m:oMathPara>
                </a14:m>
                <a:endParaRPr lang="ru-RU" sz="4000" i="1" dirty="0">
                  <a:latin typeface="Cambria Math" panose="02040503050406030204" pitchFamily="18"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098997" y="2003258"/>
                <a:ext cx="2973506" cy="922176"/>
              </a:xfrm>
              <a:prstGeom prst="rect">
                <a:avLst/>
              </a:prstGeom>
              <a:blipFill rotWithShape="0">
                <a:blip r:embed="rId3"/>
                <a:stretch>
                  <a:fillRect/>
                </a:stretch>
              </a:blipFill>
            </p:spPr>
            <p:txBody>
              <a:bodyPr/>
              <a:lstStyle/>
              <a:p>
                <a:r>
                  <a:rPr lang="ru-RU">
                    <a:noFill/>
                  </a:rPr>
                  <a:t> </a:t>
                </a:r>
              </a:p>
            </p:txBody>
          </p:sp>
        </mc:Fallback>
      </mc:AlternateContent>
      <p:sp>
        <p:nvSpPr>
          <p:cNvPr id="10" name="Прямоугольник 9"/>
          <p:cNvSpPr/>
          <p:nvPr/>
        </p:nvSpPr>
        <p:spPr>
          <a:xfrm>
            <a:off x="203200" y="743892"/>
            <a:ext cx="11576834" cy="830997"/>
          </a:xfrm>
          <a:prstGeom prst="rect">
            <a:avLst/>
          </a:prstGeom>
        </p:spPr>
        <p:txBody>
          <a:bodyPr wrap="square">
            <a:spAutoFit/>
          </a:bodyPr>
          <a:lstStyle/>
          <a:p>
            <a:pPr fontAlgn="t"/>
            <a:r>
              <a:rPr lang="en-US" sz="2400" dirty="0"/>
              <a:t>The quadrupole lens parameters such as magnetic field energy and </a:t>
            </a:r>
            <a:r>
              <a:rPr lang="en-US" sz="2400" dirty="0" smtClean="0"/>
              <a:t>normalized quadrupole </a:t>
            </a:r>
            <a:r>
              <a:rPr lang="en-US" sz="2400" dirty="0"/>
              <a:t>strength were </a:t>
            </a:r>
            <a:r>
              <a:rPr lang="en-US" sz="2400" dirty="0" smtClean="0"/>
              <a:t>evaluated</a:t>
            </a:r>
            <a:r>
              <a:rPr lang="ru-RU" sz="2400" dirty="0" smtClean="0"/>
              <a:t>:</a:t>
            </a:r>
            <a:endParaRPr lang="en-US" sz="2400" dirty="0"/>
          </a:p>
        </p:txBody>
      </p:sp>
      <p:cxnSp>
        <p:nvCxnSpPr>
          <p:cNvPr id="12" name="Прямая со стрелкой 11"/>
          <p:cNvCxnSpPr/>
          <p:nvPr/>
        </p:nvCxnSpPr>
        <p:spPr>
          <a:xfrm flipH="1">
            <a:off x="3224463" y="1074821"/>
            <a:ext cx="3176337" cy="9284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endCxn id="9" idx="0"/>
          </p:cNvCxnSpPr>
          <p:nvPr/>
        </p:nvCxnSpPr>
        <p:spPr>
          <a:xfrm flipH="1">
            <a:off x="9585750" y="1122947"/>
            <a:ext cx="135766" cy="88031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8550442" y="1074821"/>
            <a:ext cx="290362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229726" y="1074821"/>
            <a:ext cx="267903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1720741" y="3076762"/>
            <a:ext cx="2" cy="6684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9532642" y="3070041"/>
            <a:ext cx="14772" cy="6752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684275" y="3764959"/>
                <a:ext cx="2300117" cy="536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𝑊</m:t>
                          </m:r>
                        </m:e>
                        <m:sub>
                          <m:r>
                            <a:rPr lang="en-US" sz="3200" i="1" smtClean="0">
                              <a:latin typeface="Cambria Math" panose="02040503050406030204" pitchFamily="18" charset="0"/>
                              <a:ea typeface="Cambria Math" panose="02040503050406030204" pitchFamily="18" charset="0"/>
                            </a:rPr>
                            <m:t>∑</m:t>
                          </m:r>
                        </m:sub>
                      </m:sSub>
                      <m:r>
                        <a:rPr lang="en-US" sz="3200" i="1">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96,7 </m:t>
                      </m:r>
                      <m:r>
                        <a:rPr lang="en-US" sz="3200" b="0" i="1" smtClean="0">
                          <a:latin typeface="Cambria Math" panose="02040503050406030204" pitchFamily="18" charset="0"/>
                          <a:ea typeface="Cambria Math" panose="02040503050406030204" pitchFamily="18" charset="0"/>
                        </a:rPr>
                        <m:t>𝐽</m:t>
                      </m:r>
                    </m:oMath>
                  </m:oMathPara>
                </a14:m>
                <a:endParaRPr lang="ru-RU" sz="4000" i="1" dirty="0">
                  <a:latin typeface="Cambria Math" panose="02040503050406030204" pitchFamily="18" charset="0"/>
                  <a:ea typeface="Cambria Math"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84275" y="3764959"/>
                <a:ext cx="2300117" cy="536557"/>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69474" y="3698533"/>
                <a:ext cx="5277022" cy="22971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𝑘</m:t>
                      </m:r>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eqArr>
                            <m:eqArrPr>
                              <m:ctrlPr>
                                <a:rPr lang="en-US" sz="3200" i="1">
                                  <a:latin typeface="Cambria Math" panose="02040503050406030204" pitchFamily="18" charset="0"/>
                                  <a:ea typeface="Cambria Math" panose="02040503050406030204" pitchFamily="18" charset="0"/>
                                </a:rPr>
                              </m:ctrlPr>
                            </m:eqArrPr>
                            <m:e>
                              <m:r>
                                <a:rPr lang="en-US" sz="3200" i="1">
                                  <a:latin typeface="Cambria Math" panose="02040503050406030204" pitchFamily="18" charset="0"/>
                                  <a:ea typeface="Cambria Math" panose="02040503050406030204" pitchFamily="18" charset="0"/>
                                </a:rPr>
                                <m:t>30 </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𝑚</m:t>
                                  </m:r>
                                </m:e>
                                <m:sup>
                                  <m:r>
                                    <a:rPr lang="en-US" sz="3200" i="1">
                                      <a:latin typeface="Cambria Math" panose="02040503050406030204" pitchFamily="18" charset="0"/>
                                      <a:ea typeface="Cambria Math" panose="02040503050406030204" pitchFamily="18" charset="0"/>
                                    </a:rPr>
                                    <m:t>−2</m:t>
                                  </m:r>
                                </m:sup>
                              </m:sSup>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𝑖𝑓</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𝐸</m:t>
                              </m:r>
                              <m:r>
                                <a:rPr lang="en-US" sz="3200" i="1">
                                  <a:latin typeface="Cambria Math" panose="02040503050406030204" pitchFamily="18" charset="0"/>
                                  <a:ea typeface="Cambria Math" panose="02040503050406030204" pitchFamily="18" charset="0"/>
                                </a:rPr>
                                <m:t>=1 </m:t>
                              </m:r>
                              <m:r>
                                <a:rPr lang="en-US" sz="3200" i="1">
                                  <a:latin typeface="Cambria Math" panose="02040503050406030204" pitchFamily="18" charset="0"/>
                                  <a:ea typeface="Cambria Math" panose="02040503050406030204" pitchFamily="18" charset="0"/>
                                </a:rPr>
                                <m:t>𝐺𝑒𝑣</m:t>
                              </m:r>
                              <m:r>
                                <a:rPr lang="en-US" sz="3200" i="1">
                                  <a:latin typeface="Cambria Math" panose="02040503050406030204" pitchFamily="18" charset="0"/>
                                  <a:ea typeface="Cambria Math" panose="02040503050406030204" pitchFamily="18" charset="0"/>
                                </a:rPr>
                                <m:t>,</m:t>
                              </m:r>
                            </m:e>
                            <m:e>
                              <m:r>
                                <a:rPr lang="en-US" sz="3200" b="0" i="1" smtClean="0">
                                  <a:latin typeface="Cambria Math" panose="02040503050406030204" pitchFamily="18" charset="0"/>
                                  <a:ea typeface="Cambria Math" panose="02040503050406030204" pitchFamily="18" charset="0"/>
                                </a:rPr>
                                <m:t>20</m:t>
                              </m:r>
                              <m:r>
                                <a:rPr lang="en-US" sz="3200" i="1">
                                  <a:latin typeface="Cambria Math" panose="02040503050406030204" pitchFamily="18" charset="0"/>
                                  <a:ea typeface="Cambria Math" panose="02040503050406030204" pitchFamily="18" charset="0"/>
                                </a:rPr>
                                <m:t> </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𝑚</m:t>
                                  </m:r>
                                </m:e>
                                <m:sup>
                                  <m:r>
                                    <a:rPr lang="en-US" sz="3200" i="1">
                                      <a:latin typeface="Cambria Math" panose="02040503050406030204" pitchFamily="18" charset="0"/>
                                      <a:ea typeface="Cambria Math" panose="02040503050406030204" pitchFamily="18" charset="0"/>
                                    </a:rPr>
                                    <m:t>−2</m:t>
                                  </m:r>
                                </m:sup>
                              </m:sSup>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𝑖𝑓</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𝐸</m:t>
                              </m:r>
                              <m:r>
                                <a:rPr lang="en-US" sz="3200" i="1">
                                  <a:latin typeface="Cambria Math" panose="02040503050406030204" pitchFamily="18" charset="0"/>
                                  <a:ea typeface="Cambria Math" panose="02040503050406030204" pitchFamily="18" charset="0"/>
                                </a:rPr>
                                <m:t>=1,5 </m:t>
                              </m:r>
                              <m:r>
                                <a:rPr lang="en-US" sz="3200" i="1">
                                  <a:latin typeface="Cambria Math" panose="02040503050406030204" pitchFamily="18" charset="0"/>
                                  <a:ea typeface="Cambria Math" panose="02040503050406030204" pitchFamily="18" charset="0"/>
                                </a:rPr>
                                <m:t>𝐺𝑒𝑣</m:t>
                              </m:r>
                              <m:r>
                                <a:rPr lang="en-US" sz="3200" i="1">
                                  <a:latin typeface="Cambria Math" panose="02040503050406030204" pitchFamily="18" charset="0"/>
                                  <a:ea typeface="Cambria Math" panose="02040503050406030204" pitchFamily="18" charset="0"/>
                                </a:rPr>
                                <m:t>,</m:t>
                              </m:r>
                            </m:e>
                            <m:e>
                              <m:r>
                                <a:rPr lang="en-US" sz="3200" i="1">
                                  <a:latin typeface="Cambria Math" panose="02040503050406030204" pitchFamily="18" charset="0"/>
                                  <a:ea typeface="Cambria Math" panose="02040503050406030204" pitchFamily="18" charset="0"/>
                                </a:rPr>
                                <m:t>15 </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𝑚</m:t>
                                  </m:r>
                                </m:e>
                                <m:sup>
                                  <m:r>
                                    <a:rPr lang="en-US" sz="3200" i="1">
                                      <a:latin typeface="Cambria Math" panose="02040503050406030204" pitchFamily="18" charset="0"/>
                                      <a:ea typeface="Cambria Math" panose="02040503050406030204" pitchFamily="18" charset="0"/>
                                    </a:rPr>
                                    <m:t>−2</m:t>
                                  </m:r>
                                </m:sup>
                              </m:sSup>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𝑖𝑓</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𝐸</m:t>
                              </m:r>
                              <m:r>
                                <a:rPr lang="en-US" sz="3200" i="1">
                                  <a:latin typeface="Cambria Math" panose="02040503050406030204" pitchFamily="18" charset="0"/>
                                  <a:ea typeface="Cambria Math" panose="02040503050406030204" pitchFamily="18" charset="0"/>
                                </a:rPr>
                                <m:t>=2 </m:t>
                              </m:r>
                              <m:r>
                                <a:rPr lang="en-US" sz="3200" i="1">
                                  <a:latin typeface="Cambria Math" panose="02040503050406030204" pitchFamily="18" charset="0"/>
                                  <a:ea typeface="Cambria Math" panose="02040503050406030204" pitchFamily="18" charset="0"/>
                                </a:rPr>
                                <m:t>𝐺𝑒𝑣</m:t>
                              </m:r>
                              <m:r>
                                <a:rPr lang="en-US" sz="3200" i="1">
                                  <a:latin typeface="Cambria Math" panose="02040503050406030204" pitchFamily="18" charset="0"/>
                                  <a:ea typeface="Cambria Math" panose="02040503050406030204" pitchFamily="18" charset="0"/>
                                </a:rPr>
                                <m:t>,</m:t>
                              </m:r>
                            </m:e>
                            <m:e>
                              <m:r>
                                <a:rPr lang="en-US" sz="3200" i="1">
                                  <a:latin typeface="Cambria Math" panose="02040503050406030204" pitchFamily="18" charset="0"/>
                                  <a:ea typeface="Cambria Math" panose="02040503050406030204" pitchFamily="18" charset="0"/>
                                </a:rPr>
                                <m:t>12 </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𝑚</m:t>
                                  </m:r>
                                </m:e>
                                <m:sup>
                                  <m:r>
                                    <a:rPr lang="en-US" sz="3200" i="1">
                                      <a:latin typeface="Cambria Math" panose="02040503050406030204" pitchFamily="18" charset="0"/>
                                      <a:ea typeface="Cambria Math" panose="02040503050406030204" pitchFamily="18" charset="0"/>
                                    </a:rPr>
                                    <m:t>−2</m:t>
                                  </m:r>
                                </m:sup>
                              </m:sSup>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𝑖𝑓</m:t>
                              </m:r>
                              <m:r>
                                <a:rPr lang="en-US" sz="3200" i="1">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𝐸</m:t>
                              </m:r>
                              <m:r>
                                <a:rPr lang="en-US" sz="3200" i="1">
                                  <a:latin typeface="Cambria Math" panose="02040503050406030204" pitchFamily="18" charset="0"/>
                                  <a:ea typeface="Cambria Math" panose="02040503050406030204" pitchFamily="18" charset="0"/>
                                </a:rPr>
                                <m:t>=2,5 </m:t>
                              </m:r>
                              <m:r>
                                <a:rPr lang="en-US" sz="3200" i="1">
                                  <a:latin typeface="Cambria Math" panose="02040503050406030204" pitchFamily="18" charset="0"/>
                                  <a:ea typeface="Cambria Math" panose="02040503050406030204" pitchFamily="18" charset="0"/>
                                </a:rPr>
                                <m:t>𝐺𝑒𝑣</m:t>
                              </m:r>
                              <m:r>
                                <a:rPr lang="en-US" sz="3200" i="1">
                                  <a:latin typeface="Cambria Math" panose="02040503050406030204" pitchFamily="18" charset="0"/>
                                  <a:ea typeface="Cambria Math" panose="02040503050406030204" pitchFamily="18" charset="0"/>
                                </a:rPr>
                                <m:t>,</m:t>
                              </m:r>
                            </m:e>
                          </m:eqArr>
                        </m:e>
                      </m:d>
                    </m:oMath>
                  </m:oMathPara>
                </a14:m>
                <a:endParaRPr lang="ru-RU" sz="4000" i="1" dirty="0">
                  <a:latin typeface="Cambria Math" panose="02040503050406030204" pitchFamily="18" charset="0"/>
                  <a:ea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769474" y="3698533"/>
                <a:ext cx="5277022" cy="2297104"/>
              </a:xfrm>
              <a:prstGeom prst="rect">
                <a:avLst/>
              </a:prstGeom>
              <a:blipFill rotWithShape="0">
                <a:blip r:embed="rId5"/>
                <a:stretch>
                  <a:fillRect/>
                </a:stretch>
              </a:blipFill>
            </p:spPr>
            <p:txBody>
              <a:bodyPr/>
              <a:lstStyle/>
              <a:p>
                <a:r>
                  <a:rPr lang="ru-RU">
                    <a:noFill/>
                  </a:rPr>
                  <a:t> </a:t>
                </a:r>
              </a:p>
            </p:txBody>
          </p:sp>
        </mc:Fallback>
      </mc:AlternateContent>
      <p:cxnSp>
        <p:nvCxnSpPr>
          <p:cNvPr id="33" name="Прямая соединительная линия 32"/>
          <p:cNvCxnSpPr/>
          <p:nvPr/>
        </p:nvCxnSpPr>
        <p:spPr>
          <a:xfrm>
            <a:off x="203200" y="1442787"/>
            <a:ext cx="10320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444206" y="2018820"/>
            <a:ext cx="2780257" cy="10382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8098998" y="2003258"/>
            <a:ext cx="2973505" cy="10537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2325395" y="3227139"/>
            <a:ext cx="3839427" cy="3799399"/>
            <a:chOff x="3194134" y="240635"/>
            <a:chExt cx="4978462" cy="4957104"/>
          </a:xfrm>
        </p:grpSpPr>
        <p:grpSp>
          <p:nvGrpSpPr>
            <p:cNvPr id="39" name="Группа 38"/>
            <p:cNvGrpSpPr/>
            <p:nvPr/>
          </p:nvGrpSpPr>
          <p:grpSpPr>
            <a:xfrm>
              <a:off x="3194134" y="240635"/>
              <a:ext cx="4978462" cy="4957104"/>
              <a:chOff x="3194134" y="228166"/>
              <a:chExt cx="4978462" cy="4957104"/>
            </a:xfrm>
          </p:grpSpPr>
          <p:grpSp>
            <p:nvGrpSpPr>
              <p:cNvPr id="51" name="Группа 50"/>
              <p:cNvGrpSpPr/>
              <p:nvPr/>
            </p:nvGrpSpPr>
            <p:grpSpPr>
              <a:xfrm rot="5400000">
                <a:off x="5000547" y="2372697"/>
                <a:ext cx="2755574" cy="2448826"/>
                <a:chOff x="5086350" y="770625"/>
                <a:chExt cx="2755574" cy="2448826"/>
              </a:xfrm>
            </p:grpSpPr>
            <p:grpSp>
              <p:nvGrpSpPr>
                <p:cNvPr id="168" name="Группа 167"/>
                <p:cNvGrpSpPr/>
                <p:nvPr/>
              </p:nvGrpSpPr>
              <p:grpSpPr>
                <a:xfrm>
                  <a:off x="5086350" y="1066800"/>
                  <a:ext cx="1009650" cy="428625"/>
                  <a:chOff x="5086350" y="1066800"/>
                  <a:chExt cx="1009650" cy="428625"/>
                </a:xfrm>
              </p:grpSpPr>
              <p:cxnSp>
                <p:nvCxnSpPr>
                  <p:cNvPr id="174" name="Прямая соединительная линия 173"/>
                  <p:cNvCxnSpPr/>
                  <p:nvPr/>
                </p:nvCxnSpPr>
                <p:spPr>
                  <a:xfrm>
                    <a:off x="5086350" y="10668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Прямая соединительная линия 174"/>
                  <p:cNvCxnSpPr/>
                  <p:nvPr/>
                </p:nvCxnSpPr>
                <p:spPr>
                  <a:xfrm>
                    <a:off x="609600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Прямая соединительная линия 175"/>
                  <p:cNvCxnSpPr/>
                  <p:nvPr/>
                </p:nvCxnSpPr>
                <p:spPr>
                  <a:xfrm>
                    <a:off x="508635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Группа 168"/>
                <p:cNvGrpSpPr/>
                <p:nvPr/>
              </p:nvGrpSpPr>
              <p:grpSpPr>
                <a:xfrm rot="5400000">
                  <a:off x="6596062" y="2500313"/>
                  <a:ext cx="1009650" cy="428625"/>
                  <a:chOff x="5086350" y="1066800"/>
                  <a:chExt cx="1009650" cy="428625"/>
                </a:xfrm>
              </p:grpSpPr>
              <p:cxnSp>
                <p:nvCxnSpPr>
                  <p:cNvPr id="171" name="Прямая соединительная линия 170"/>
                  <p:cNvCxnSpPr/>
                  <p:nvPr/>
                </p:nvCxnSpPr>
                <p:spPr>
                  <a:xfrm>
                    <a:off x="5086350" y="10668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Прямая соединительная линия 171"/>
                  <p:cNvCxnSpPr/>
                  <p:nvPr/>
                </p:nvCxnSpPr>
                <p:spPr>
                  <a:xfrm>
                    <a:off x="609600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Прямая соединительная линия 172"/>
                  <p:cNvCxnSpPr/>
                  <p:nvPr/>
                </p:nvCxnSpPr>
                <p:spPr>
                  <a:xfrm>
                    <a:off x="508635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0" name="Дуга 169"/>
                <p:cNvSpPr/>
                <p:nvPr/>
              </p:nvSpPr>
              <p:spPr>
                <a:xfrm rot="11028926">
                  <a:off x="6102674" y="770625"/>
                  <a:ext cx="1739250" cy="1459124"/>
                </a:xfrm>
                <a:prstGeom prst="arc">
                  <a:avLst>
                    <a:gd name="adj1" fmla="val 16200000"/>
                    <a:gd name="adj2" fmla="val 545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52" name="Группа 51"/>
              <p:cNvGrpSpPr/>
              <p:nvPr/>
            </p:nvGrpSpPr>
            <p:grpSpPr>
              <a:xfrm>
                <a:off x="3416624" y="540074"/>
                <a:ext cx="4425300" cy="4260526"/>
                <a:chOff x="3416624" y="540074"/>
                <a:chExt cx="4425300" cy="4260526"/>
              </a:xfrm>
            </p:grpSpPr>
            <p:grpSp>
              <p:nvGrpSpPr>
                <p:cNvPr id="125" name="Группа 124"/>
                <p:cNvGrpSpPr/>
                <p:nvPr/>
              </p:nvGrpSpPr>
              <p:grpSpPr>
                <a:xfrm>
                  <a:off x="3581399" y="704850"/>
                  <a:ext cx="4095751" cy="4095750"/>
                  <a:chOff x="3581399" y="704850"/>
                  <a:chExt cx="4095751" cy="4095750"/>
                </a:xfrm>
              </p:grpSpPr>
              <p:grpSp>
                <p:nvGrpSpPr>
                  <p:cNvPr id="156" name="Группа 155"/>
                  <p:cNvGrpSpPr/>
                  <p:nvPr/>
                </p:nvGrpSpPr>
                <p:grpSpPr>
                  <a:xfrm>
                    <a:off x="3581400" y="704850"/>
                    <a:ext cx="2514600" cy="1581150"/>
                    <a:chOff x="3581400" y="704850"/>
                    <a:chExt cx="2514600" cy="1581150"/>
                  </a:xfrm>
                </p:grpSpPr>
                <p:cxnSp>
                  <p:nvCxnSpPr>
                    <p:cNvPr id="166" name="Прямая соединительная линия 165"/>
                    <p:cNvCxnSpPr/>
                    <p:nvPr/>
                  </p:nvCxnSpPr>
                  <p:spPr>
                    <a:xfrm>
                      <a:off x="5086350" y="70485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Прямая соединительная линия 166"/>
                    <p:cNvCxnSpPr/>
                    <p:nvPr/>
                  </p:nvCxnSpPr>
                  <p:spPr>
                    <a:xfrm flipH="1">
                      <a:off x="3581400" y="704850"/>
                      <a:ext cx="1504950" cy="1581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Группа 156"/>
                  <p:cNvGrpSpPr/>
                  <p:nvPr/>
                </p:nvGrpSpPr>
                <p:grpSpPr>
                  <a:xfrm rot="5400000">
                    <a:off x="5629275" y="1171575"/>
                    <a:ext cx="2514600" cy="1581150"/>
                    <a:chOff x="3581400" y="704850"/>
                    <a:chExt cx="2514600" cy="1581150"/>
                  </a:xfrm>
                </p:grpSpPr>
                <p:cxnSp>
                  <p:nvCxnSpPr>
                    <p:cNvPr id="164" name="Прямая соединительная линия 163"/>
                    <p:cNvCxnSpPr/>
                    <p:nvPr/>
                  </p:nvCxnSpPr>
                  <p:spPr>
                    <a:xfrm>
                      <a:off x="5086350" y="70485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Прямая соединительная линия 164"/>
                    <p:cNvCxnSpPr/>
                    <p:nvPr/>
                  </p:nvCxnSpPr>
                  <p:spPr>
                    <a:xfrm flipH="1">
                      <a:off x="3581400" y="704850"/>
                      <a:ext cx="1504950" cy="1581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Группа 157"/>
                  <p:cNvGrpSpPr/>
                  <p:nvPr/>
                </p:nvGrpSpPr>
                <p:grpSpPr>
                  <a:xfrm rot="10800000">
                    <a:off x="5162550" y="3219450"/>
                    <a:ext cx="2514600" cy="1581150"/>
                    <a:chOff x="3581400" y="704850"/>
                    <a:chExt cx="2514600" cy="1581150"/>
                  </a:xfrm>
                </p:grpSpPr>
                <p:cxnSp>
                  <p:nvCxnSpPr>
                    <p:cNvPr id="162" name="Прямая соединительная линия 161"/>
                    <p:cNvCxnSpPr/>
                    <p:nvPr/>
                  </p:nvCxnSpPr>
                  <p:spPr>
                    <a:xfrm>
                      <a:off x="5086350" y="70485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Прямая соединительная линия 162"/>
                    <p:cNvCxnSpPr/>
                    <p:nvPr/>
                  </p:nvCxnSpPr>
                  <p:spPr>
                    <a:xfrm flipH="1">
                      <a:off x="3581400" y="704850"/>
                      <a:ext cx="1504950" cy="1581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Группа 158"/>
                  <p:cNvGrpSpPr/>
                  <p:nvPr/>
                </p:nvGrpSpPr>
                <p:grpSpPr>
                  <a:xfrm rot="16200000">
                    <a:off x="3114674" y="2752725"/>
                    <a:ext cx="2514600" cy="1581150"/>
                    <a:chOff x="3581400" y="704850"/>
                    <a:chExt cx="2514600" cy="1581150"/>
                  </a:xfrm>
                </p:grpSpPr>
                <p:cxnSp>
                  <p:nvCxnSpPr>
                    <p:cNvPr id="160" name="Прямая соединительная линия 159"/>
                    <p:cNvCxnSpPr/>
                    <p:nvPr/>
                  </p:nvCxnSpPr>
                  <p:spPr>
                    <a:xfrm>
                      <a:off x="5086350" y="70485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Прямая соединительная линия 160"/>
                    <p:cNvCxnSpPr/>
                    <p:nvPr/>
                  </p:nvCxnSpPr>
                  <p:spPr>
                    <a:xfrm flipH="1">
                      <a:off x="3581400" y="704850"/>
                      <a:ext cx="1504950" cy="1581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6" name="Группа 125"/>
                <p:cNvGrpSpPr/>
                <p:nvPr/>
              </p:nvGrpSpPr>
              <p:grpSpPr>
                <a:xfrm>
                  <a:off x="5086350" y="770625"/>
                  <a:ext cx="2755574" cy="2448826"/>
                  <a:chOff x="5086350" y="770625"/>
                  <a:chExt cx="2755574" cy="2448826"/>
                </a:xfrm>
              </p:grpSpPr>
              <p:grpSp>
                <p:nvGrpSpPr>
                  <p:cNvPr id="147" name="Группа 146"/>
                  <p:cNvGrpSpPr/>
                  <p:nvPr/>
                </p:nvGrpSpPr>
                <p:grpSpPr>
                  <a:xfrm>
                    <a:off x="5086350" y="1066800"/>
                    <a:ext cx="1009650" cy="428625"/>
                    <a:chOff x="5086350" y="1066800"/>
                    <a:chExt cx="1009650" cy="428625"/>
                  </a:xfrm>
                </p:grpSpPr>
                <p:cxnSp>
                  <p:nvCxnSpPr>
                    <p:cNvPr id="153" name="Прямая соединительная линия 152"/>
                    <p:cNvCxnSpPr/>
                    <p:nvPr/>
                  </p:nvCxnSpPr>
                  <p:spPr>
                    <a:xfrm>
                      <a:off x="5086350" y="10668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Прямая соединительная линия 153"/>
                    <p:cNvCxnSpPr/>
                    <p:nvPr/>
                  </p:nvCxnSpPr>
                  <p:spPr>
                    <a:xfrm>
                      <a:off x="609600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Прямая соединительная линия 154"/>
                    <p:cNvCxnSpPr/>
                    <p:nvPr/>
                  </p:nvCxnSpPr>
                  <p:spPr>
                    <a:xfrm>
                      <a:off x="508635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Группа 147"/>
                  <p:cNvGrpSpPr/>
                  <p:nvPr/>
                </p:nvGrpSpPr>
                <p:grpSpPr>
                  <a:xfrm rot="5400000">
                    <a:off x="6596062" y="2500313"/>
                    <a:ext cx="1009650" cy="428625"/>
                    <a:chOff x="5086350" y="1066800"/>
                    <a:chExt cx="1009650" cy="428625"/>
                  </a:xfrm>
                </p:grpSpPr>
                <p:cxnSp>
                  <p:nvCxnSpPr>
                    <p:cNvPr id="150" name="Прямая соединительная линия 149"/>
                    <p:cNvCxnSpPr/>
                    <p:nvPr/>
                  </p:nvCxnSpPr>
                  <p:spPr>
                    <a:xfrm>
                      <a:off x="5086350" y="10668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Прямая соединительная линия 150"/>
                    <p:cNvCxnSpPr/>
                    <p:nvPr/>
                  </p:nvCxnSpPr>
                  <p:spPr>
                    <a:xfrm>
                      <a:off x="609600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p:cNvCxnSpPr/>
                    <p:nvPr/>
                  </p:nvCxnSpPr>
                  <p:spPr>
                    <a:xfrm>
                      <a:off x="508635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9" name="Дуга 148"/>
                  <p:cNvSpPr/>
                  <p:nvPr/>
                </p:nvSpPr>
                <p:spPr>
                  <a:xfrm rot="11028926">
                    <a:off x="6102674" y="770625"/>
                    <a:ext cx="1739250" cy="1459124"/>
                  </a:xfrm>
                  <a:prstGeom prst="arc">
                    <a:avLst>
                      <a:gd name="adj1" fmla="val 16200000"/>
                      <a:gd name="adj2" fmla="val 545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7" name="Группа 126"/>
                <p:cNvGrpSpPr/>
                <p:nvPr/>
              </p:nvGrpSpPr>
              <p:grpSpPr>
                <a:xfrm rot="16200000">
                  <a:off x="3499012" y="693448"/>
                  <a:ext cx="2755574" cy="2448826"/>
                  <a:chOff x="5086350" y="770625"/>
                  <a:chExt cx="2755574" cy="2448826"/>
                </a:xfrm>
              </p:grpSpPr>
              <p:grpSp>
                <p:nvGrpSpPr>
                  <p:cNvPr id="138" name="Группа 137"/>
                  <p:cNvGrpSpPr/>
                  <p:nvPr/>
                </p:nvGrpSpPr>
                <p:grpSpPr>
                  <a:xfrm>
                    <a:off x="5086350" y="1066800"/>
                    <a:ext cx="1009650" cy="428625"/>
                    <a:chOff x="5086350" y="1066800"/>
                    <a:chExt cx="1009650" cy="428625"/>
                  </a:xfrm>
                </p:grpSpPr>
                <p:cxnSp>
                  <p:nvCxnSpPr>
                    <p:cNvPr id="144" name="Прямая соединительная линия 143"/>
                    <p:cNvCxnSpPr/>
                    <p:nvPr/>
                  </p:nvCxnSpPr>
                  <p:spPr>
                    <a:xfrm>
                      <a:off x="5086350" y="10668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Прямая соединительная линия 144"/>
                    <p:cNvCxnSpPr/>
                    <p:nvPr/>
                  </p:nvCxnSpPr>
                  <p:spPr>
                    <a:xfrm>
                      <a:off x="609600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Прямая соединительная линия 145"/>
                    <p:cNvCxnSpPr/>
                    <p:nvPr/>
                  </p:nvCxnSpPr>
                  <p:spPr>
                    <a:xfrm>
                      <a:off x="508635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Группа 138"/>
                  <p:cNvGrpSpPr/>
                  <p:nvPr/>
                </p:nvGrpSpPr>
                <p:grpSpPr>
                  <a:xfrm rot="5400000">
                    <a:off x="6596062" y="2500313"/>
                    <a:ext cx="1009650" cy="428625"/>
                    <a:chOff x="5086350" y="1066800"/>
                    <a:chExt cx="1009650" cy="428625"/>
                  </a:xfrm>
                </p:grpSpPr>
                <p:cxnSp>
                  <p:nvCxnSpPr>
                    <p:cNvPr id="141" name="Прямая соединительная линия 140"/>
                    <p:cNvCxnSpPr/>
                    <p:nvPr/>
                  </p:nvCxnSpPr>
                  <p:spPr>
                    <a:xfrm>
                      <a:off x="5086350" y="10668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Прямая соединительная линия 141"/>
                    <p:cNvCxnSpPr/>
                    <p:nvPr/>
                  </p:nvCxnSpPr>
                  <p:spPr>
                    <a:xfrm>
                      <a:off x="609600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Прямая соединительная линия 142"/>
                    <p:cNvCxnSpPr/>
                    <p:nvPr/>
                  </p:nvCxnSpPr>
                  <p:spPr>
                    <a:xfrm>
                      <a:off x="508635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0" name="Дуга 139"/>
                  <p:cNvSpPr/>
                  <p:nvPr/>
                </p:nvSpPr>
                <p:spPr>
                  <a:xfrm rot="11028926">
                    <a:off x="6102674" y="770625"/>
                    <a:ext cx="1739250" cy="1459124"/>
                  </a:xfrm>
                  <a:prstGeom prst="arc">
                    <a:avLst>
                      <a:gd name="adj1" fmla="val 16200000"/>
                      <a:gd name="adj2" fmla="val 545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28" name="Группа 127"/>
                <p:cNvGrpSpPr/>
                <p:nvPr/>
              </p:nvGrpSpPr>
              <p:grpSpPr>
                <a:xfrm rot="10800000">
                  <a:off x="3416624" y="2295523"/>
                  <a:ext cx="2755574" cy="2448826"/>
                  <a:chOff x="5086350" y="770625"/>
                  <a:chExt cx="2755574" cy="2448826"/>
                </a:xfrm>
              </p:grpSpPr>
              <p:grpSp>
                <p:nvGrpSpPr>
                  <p:cNvPr id="129" name="Группа 128"/>
                  <p:cNvGrpSpPr/>
                  <p:nvPr/>
                </p:nvGrpSpPr>
                <p:grpSpPr>
                  <a:xfrm>
                    <a:off x="5086350" y="1066800"/>
                    <a:ext cx="1009650" cy="428625"/>
                    <a:chOff x="5086350" y="1066800"/>
                    <a:chExt cx="1009650" cy="428625"/>
                  </a:xfrm>
                </p:grpSpPr>
                <p:cxnSp>
                  <p:nvCxnSpPr>
                    <p:cNvPr id="135" name="Прямая соединительная линия 134"/>
                    <p:cNvCxnSpPr/>
                    <p:nvPr/>
                  </p:nvCxnSpPr>
                  <p:spPr>
                    <a:xfrm>
                      <a:off x="5086350" y="10668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p:nvPr/>
                  </p:nvCxnSpPr>
                  <p:spPr>
                    <a:xfrm>
                      <a:off x="609600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p:cNvCxnSpPr/>
                    <p:nvPr/>
                  </p:nvCxnSpPr>
                  <p:spPr>
                    <a:xfrm>
                      <a:off x="508635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Группа 129"/>
                  <p:cNvGrpSpPr/>
                  <p:nvPr/>
                </p:nvGrpSpPr>
                <p:grpSpPr>
                  <a:xfrm rot="5400000">
                    <a:off x="6596062" y="2500313"/>
                    <a:ext cx="1009650" cy="428625"/>
                    <a:chOff x="5086350" y="1066800"/>
                    <a:chExt cx="1009650" cy="428625"/>
                  </a:xfrm>
                </p:grpSpPr>
                <p:cxnSp>
                  <p:nvCxnSpPr>
                    <p:cNvPr id="132" name="Прямая соединительная линия 131"/>
                    <p:cNvCxnSpPr/>
                    <p:nvPr/>
                  </p:nvCxnSpPr>
                  <p:spPr>
                    <a:xfrm>
                      <a:off x="5086350" y="10668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p:cNvCxnSpPr/>
                    <p:nvPr/>
                  </p:nvCxnSpPr>
                  <p:spPr>
                    <a:xfrm>
                      <a:off x="609600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a:xfrm>
                      <a:off x="5086350" y="1066800"/>
                      <a:ext cx="0"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Дуга 130"/>
                  <p:cNvSpPr/>
                  <p:nvPr/>
                </p:nvSpPr>
                <p:spPr>
                  <a:xfrm rot="11028926">
                    <a:off x="6102674" y="770625"/>
                    <a:ext cx="1739250" cy="1459124"/>
                  </a:xfrm>
                  <a:prstGeom prst="arc">
                    <a:avLst>
                      <a:gd name="adj1" fmla="val 16200000"/>
                      <a:gd name="adj2" fmla="val 545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53" name="Группа 52"/>
              <p:cNvGrpSpPr/>
              <p:nvPr/>
            </p:nvGrpSpPr>
            <p:grpSpPr>
              <a:xfrm>
                <a:off x="5143262" y="4044947"/>
                <a:ext cx="1020309" cy="428626"/>
                <a:chOff x="5151888" y="4019547"/>
                <a:chExt cx="1020309" cy="428626"/>
              </a:xfrm>
            </p:grpSpPr>
            <p:sp>
              <p:nvSpPr>
                <p:cNvPr id="123" name="Прямоугольник 122"/>
                <p:cNvSpPr/>
                <p:nvPr/>
              </p:nvSpPr>
              <p:spPr>
                <a:xfrm>
                  <a:off x="5151888" y="4019548"/>
                  <a:ext cx="37261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Прямоугольник 123"/>
                <p:cNvSpPr/>
                <p:nvPr/>
              </p:nvSpPr>
              <p:spPr>
                <a:xfrm>
                  <a:off x="5799585" y="4019547"/>
                  <a:ext cx="37261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4" name="Группа 53"/>
              <p:cNvGrpSpPr/>
              <p:nvPr/>
            </p:nvGrpSpPr>
            <p:grpSpPr>
              <a:xfrm>
                <a:off x="5101085" y="1063622"/>
                <a:ext cx="1020309" cy="428626"/>
                <a:chOff x="5151888" y="4019547"/>
                <a:chExt cx="1020309" cy="428626"/>
              </a:xfrm>
            </p:grpSpPr>
            <p:sp>
              <p:nvSpPr>
                <p:cNvPr id="121" name="Прямоугольник 120"/>
                <p:cNvSpPr/>
                <p:nvPr/>
              </p:nvSpPr>
              <p:spPr>
                <a:xfrm>
                  <a:off x="5151888" y="4019548"/>
                  <a:ext cx="37261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Прямоугольник 121"/>
                <p:cNvSpPr/>
                <p:nvPr/>
              </p:nvSpPr>
              <p:spPr>
                <a:xfrm>
                  <a:off x="5799585" y="4019547"/>
                  <a:ext cx="37261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Группа 54"/>
              <p:cNvGrpSpPr/>
              <p:nvPr/>
            </p:nvGrpSpPr>
            <p:grpSpPr>
              <a:xfrm rot="5400000">
                <a:off x="6616835" y="2509836"/>
                <a:ext cx="1020309" cy="428626"/>
                <a:chOff x="5151888" y="4019547"/>
                <a:chExt cx="1020309" cy="428626"/>
              </a:xfrm>
            </p:grpSpPr>
            <p:sp>
              <p:nvSpPr>
                <p:cNvPr id="119" name="Прямоугольник 118"/>
                <p:cNvSpPr/>
                <p:nvPr/>
              </p:nvSpPr>
              <p:spPr>
                <a:xfrm>
                  <a:off x="5151888" y="4019548"/>
                  <a:ext cx="37261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Прямоугольник 119"/>
                <p:cNvSpPr/>
                <p:nvPr/>
              </p:nvSpPr>
              <p:spPr>
                <a:xfrm>
                  <a:off x="5799585" y="4019547"/>
                  <a:ext cx="37261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6" name="Группа 55"/>
              <p:cNvGrpSpPr/>
              <p:nvPr/>
            </p:nvGrpSpPr>
            <p:grpSpPr>
              <a:xfrm rot="5400000">
                <a:off x="3634567" y="2572316"/>
                <a:ext cx="1020309" cy="428626"/>
                <a:chOff x="5151888" y="4019547"/>
                <a:chExt cx="1020309" cy="428626"/>
              </a:xfrm>
            </p:grpSpPr>
            <p:sp>
              <p:nvSpPr>
                <p:cNvPr id="117" name="Прямоугольник 116"/>
                <p:cNvSpPr/>
                <p:nvPr/>
              </p:nvSpPr>
              <p:spPr>
                <a:xfrm>
                  <a:off x="5151888" y="4019548"/>
                  <a:ext cx="37261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Прямоугольник 117"/>
                <p:cNvSpPr/>
                <p:nvPr/>
              </p:nvSpPr>
              <p:spPr>
                <a:xfrm>
                  <a:off x="5799585" y="4019547"/>
                  <a:ext cx="37261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7" name="Группа 56"/>
              <p:cNvGrpSpPr/>
              <p:nvPr/>
            </p:nvGrpSpPr>
            <p:grpSpPr>
              <a:xfrm>
                <a:off x="5202494" y="1181100"/>
                <a:ext cx="817397" cy="177800"/>
                <a:chOff x="5202494" y="1181100"/>
                <a:chExt cx="817397" cy="177800"/>
              </a:xfrm>
            </p:grpSpPr>
            <p:grpSp>
              <p:nvGrpSpPr>
                <p:cNvPr id="111" name="Группа 110"/>
                <p:cNvGrpSpPr/>
                <p:nvPr/>
              </p:nvGrpSpPr>
              <p:grpSpPr>
                <a:xfrm>
                  <a:off x="5202494" y="1181100"/>
                  <a:ext cx="169606" cy="177800"/>
                  <a:chOff x="5202494" y="1181100"/>
                  <a:chExt cx="169606" cy="177800"/>
                </a:xfrm>
              </p:grpSpPr>
              <p:sp>
                <p:nvSpPr>
                  <p:cNvPr id="115" name="Овал 114"/>
                  <p:cNvSpPr/>
                  <p:nvPr/>
                </p:nvSpPr>
                <p:spPr>
                  <a:xfrm>
                    <a:off x="5202494" y="1181100"/>
                    <a:ext cx="169606" cy="17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Овал 115"/>
                  <p:cNvSpPr/>
                  <p:nvPr/>
                </p:nvSpPr>
                <p:spPr>
                  <a:xfrm>
                    <a:off x="5244469" y="1228723"/>
                    <a:ext cx="78749" cy="825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2" name="Группа 111"/>
                <p:cNvGrpSpPr/>
                <p:nvPr/>
              </p:nvGrpSpPr>
              <p:grpSpPr>
                <a:xfrm>
                  <a:off x="5850285" y="1181100"/>
                  <a:ext cx="169606" cy="177800"/>
                  <a:chOff x="5202494" y="1181100"/>
                  <a:chExt cx="169606" cy="177800"/>
                </a:xfrm>
              </p:grpSpPr>
              <p:sp>
                <p:nvSpPr>
                  <p:cNvPr id="113" name="Овал 112"/>
                  <p:cNvSpPr/>
                  <p:nvPr/>
                </p:nvSpPr>
                <p:spPr>
                  <a:xfrm>
                    <a:off x="5202494" y="1181100"/>
                    <a:ext cx="169606" cy="17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 name="Овал 113"/>
                  <p:cNvSpPr/>
                  <p:nvPr/>
                </p:nvSpPr>
                <p:spPr>
                  <a:xfrm>
                    <a:off x="5244469" y="1228723"/>
                    <a:ext cx="78749" cy="825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58" name="Группа 57"/>
              <p:cNvGrpSpPr/>
              <p:nvPr/>
            </p:nvGrpSpPr>
            <p:grpSpPr>
              <a:xfrm>
                <a:off x="5247375" y="4170359"/>
                <a:ext cx="817397" cy="177800"/>
                <a:chOff x="5202494" y="1181100"/>
                <a:chExt cx="817397" cy="177800"/>
              </a:xfrm>
            </p:grpSpPr>
            <p:grpSp>
              <p:nvGrpSpPr>
                <p:cNvPr id="105" name="Группа 104"/>
                <p:cNvGrpSpPr/>
                <p:nvPr/>
              </p:nvGrpSpPr>
              <p:grpSpPr>
                <a:xfrm>
                  <a:off x="5202494" y="1181100"/>
                  <a:ext cx="169606" cy="177800"/>
                  <a:chOff x="5202494" y="1181100"/>
                  <a:chExt cx="169606" cy="177800"/>
                </a:xfrm>
              </p:grpSpPr>
              <p:sp>
                <p:nvSpPr>
                  <p:cNvPr id="109" name="Овал 108"/>
                  <p:cNvSpPr/>
                  <p:nvPr/>
                </p:nvSpPr>
                <p:spPr>
                  <a:xfrm>
                    <a:off x="5202494" y="1181100"/>
                    <a:ext cx="169606" cy="17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Овал 109"/>
                  <p:cNvSpPr/>
                  <p:nvPr/>
                </p:nvSpPr>
                <p:spPr>
                  <a:xfrm>
                    <a:off x="5244469" y="1228723"/>
                    <a:ext cx="78749" cy="825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6" name="Группа 105"/>
                <p:cNvGrpSpPr/>
                <p:nvPr/>
              </p:nvGrpSpPr>
              <p:grpSpPr>
                <a:xfrm>
                  <a:off x="5850285" y="1181100"/>
                  <a:ext cx="169606" cy="177800"/>
                  <a:chOff x="5202494" y="1181100"/>
                  <a:chExt cx="169606" cy="177800"/>
                </a:xfrm>
              </p:grpSpPr>
              <p:sp>
                <p:nvSpPr>
                  <p:cNvPr id="107" name="Овал 106"/>
                  <p:cNvSpPr/>
                  <p:nvPr/>
                </p:nvSpPr>
                <p:spPr>
                  <a:xfrm>
                    <a:off x="5202494" y="1181100"/>
                    <a:ext cx="169606" cy="17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Овал 107"/>
                  <p:cNvSpPr/>
                  <p:nvPr/>
                </p:nvSpPr>
                <p:spPr>
                  <a:xfrm>
                    <a:off x="5244469" y="1228723"/>
                    <a:ext cx="78749" cy="825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59" name="Группа 58"/>
              <p:cNvGrpSpPr/>
              <p:nvPr/>
            </p:nvGrpSpPr>
            <p:grpSpPr>
              <a:xfrm>
                <a:off x="7036698" y="2322113"/>
                <a:ext cx="177800" cy="817396"/>
                <a:chOff x="7036698" y="2322113"/>
                <a:chExt cx="177800" cy="817396"/>
              </a:xfrm>
            </p:grpSpPr>
            <p:grpSp>
              <p:nvGrpSpPr>
                <p:cNvPr id="95" name="Группа 94"/>
                <p:cNvGrpSpPr/>
                <p:nvPr/>
              </p:nvGrpSpPr>
              <p:grpSpPr>
                <a:xfrm rot="5400000">
                  <a:off x="6716900" y="2641911"/>
                  <a:ext cx="817396" cy="177800"/>
                  <a:chOff x="5202495" y="1181100"/>
                  <a:chExt cx="817396" cy="177800"/>
                </a:xfrm>
              </p:grpSpPr>
              <p:sp>
                <p:nvSpPr>
                  <p:cNvPr id="103" name="Овал 102"/>
                  <p:cNvSpPr/>
                  <p:nvPr/>
                </p:nvSpPr>
                <p:spPr>
                  <a:xfrm>
                    <a:off x="5202495" y="1181100"/>
                    <a:ext cx="169606" cy="17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Овал 103"/>
                  <p:cNvSpPr/>
                  <p:nvPr/>
                </p:nvSpPr>
                <p:spPr>
                  <a:xfrm>
                    <a:off x="5850285" y="1181100"/>
                    <a:ext cx="169606" cy="17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6" name="Группа 95"/>
                <p:cNvGrpSpPr/>
                <p:nvPr/>
              </p:nvGrpSpPr>
              <p:grpSpPr>
                <a:xfrm>
                  <a:off x="7058376" y="2346373"/>
                  <a:ext cx="130084" cy="775978"/>
                  <a:chOff x="7058376" y="2346373"/>
                  <a:chExt cx="130084" cy="775978"/>
                </a:xfrm>
              </p:grpSpPr>
              <p:grpSp>
                <p:nvGrpSpPr>
                  <p:cNvPr id="97" name="Группа 96"/>
                  <p:cNvGrpSpPr/>
                  <p:nvPr/>
                </p:nvGrpSpPr>
                <p:grpSpPr>
                  <a:xfrm>
                    <a:off x="7058376" y="2994741"/>
                    <a:ext cx="130084" cy="127610"/>
                    <a:chOff x="7058376" y="2994741"/>
                    <a:chExt cx="130084" cy="127610"/>
                  </a:xfrm>
                </p:grpSpPr>
                <p:cxnSp>
                  <p:nvCxnSpPr>
                    <p:cNvPr id="101" name="Прямая соединительная линия 100"/>
                    <p:cNvCxnSpPr>
                      <a:stCxn id="104" idx="1"/>
                    </p:cNvCxnSpPr>
                    <p:nvPr/>
                  </p:nvCxnSpPr>
                  <p:spPr>
                    <a:xfrm flipH="1">
                      <a:off x="7058376" y="2994741"/>
                      <a:ext cx="130084" cy="127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a:stCxn id="104" idx="7"/>
                      <a:endCxn id="104" idx="3"/>
                    </p:cNvCxnSpPr>
                    <p:nvPr/>
                  </p:nvCxnSpPr>
                  <p:spPr>
                    <a:xfrm flipH="1" flipV="1">
                      <a:off x="7062736" y="2994741"/>
                      <a:ext cx="125724" cy="11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Группа 97"/>
                  <p:cNvGrpSpPr/>
                  <p:nvPr/>
                </p:nvGrpSpPr>
                <p:grpSpPr>
                  <a:xfrm>
                    <a:off x="7058376" y="2346373"/>
                    <a:ext cx="130084" cy="127610"/>
                    <a:chOff x="7058376" y="2994741"/>
                    <a:chExt cx="130084" cy="127610"/>
                  </a:xfrm>
                </p:grpSpPr>
                <p:cxnSp>
                  <p:nvCxnSpPr>
                    <p:cNvPr id="99" name="Прямая соединительная линия 98"/>
                    <p:cNvCxnSpPr/>
                    <p:nvPr/>
                  </p:nvCxnSpPr>
                  <p:spPr>
                    <a:xfrm flipH="1">
                      <a:off x="7058376" y="2994741"/>
                      <a:ext cx="130084" cy="127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p:cNvCxnSpPr/>
                    <p:nvPr/>
                  </p:nvCxnSpPr>
                  <p:spPr>
                    <a:xfrm flipH="1" flipV="1">
                      <a:off x="7062736" y="2994741"/>
                      <a:ext cx="125724" cy="11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60" name="Группа 59"/>
              <p:cNvGrpSpPr/>
              <p:nvPr/>
            </p:nvGrpSpPr>
            <p:grpSpPr>
              <a:xfrm>
                <a:off x="4055821" y="2378241"/>
                <a:ext cx="177800" cy="817396"/>
                <a:chOff x="7036698" y="2322113"/>
                <a:chExt cx="177800" cy="817396"/>
              </a:xfrm>
            </p:grpSpPr>
            <p:grpSp>
              <p:nvGrpSpPr>
                <p:cNvPr id="85" name="Группа 84"/>
                <p:cNvGrpSpPr/>
                <p:nvPr/>
              </p:nvGrpSpPr>
              <p:grpSpPr>
                <a:xfrm rot="5400000">
                  <a:off x="6716900" y="2641911"/>
                  <a:ext cx="817396" cy="177800"/>
                  <a:chOff x="5202495" y="1181100"/>
                  <a:chExt cx="817396" cy="177800"/>
                </a:xfrm>
              </p:grpSpPr>
              <p:sp>
                <p:nvSpPr>
                  <p:cNvPr id="93" name="Овал 92"/>
                  <p:cNvSpPr/>
                  <p:nvPr/>
                </p:nvSpPr>
                <p:spPr>
                  <a:xfrm>
                    <a:off x="5202495" y="1181100"/>
                    <a:ext cx="169606" cy="17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Овал 93"/>
                  <p:cNvSpPr/>
                  <p:nvPr/>
                </p:nvSpPr>
                <p:spPr>
                  <a:xfrm>
                    <a:off x="5850285" y="1181100"/>
                    <a:ext cx="169606" cy="177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6" name="Группа 85"/>
                <p:cNvGrpSpPr/>
                <p:nvPr/>
              </p:nvGrpSpPr>
              <p:grpSpPr>
                <a:xfrm>
                  <a:off x="7058376" y="2346373"/>
                  <a:ext cx="130084" cy="775978"/>
                  <a:chOff x="7058376" y="2346373"/>
                  <a:chExt cx="130084" cy="775978"/>
                </a:xfrm>
              </p:grpSpPr>
              <p:grpSp>
                <p:nvGrpSpPr>
                  <p:cNvPr id="87" name="Группа 86"/>
                  <p:cNvGrpSpPr/>
                  <p:nvPr/>
                </p:nvGrpSpPr>
                <p:grpSpPr>
                  <a:xfrm>
                    <a:off x="7058376" y="2994741"/>
                    <a:ext cx="130084" cy="127610"/>
                    <a:chOff x="7058376" y="2994741"/>
                    <a:chExt cx="130084" cy="127610"/>
                  </a:xfrm>
                </p:grpSpPr>
                <p:cxnSp>
                  <p:nvCxnSpPr>
                    <p:cNvPr id="91" name="Прямая соединительная линия 90"/>
                    <p:cNvCxnSpPr>
                      <a:stCxn id="94" idx="1"/>
                    </p:cNvCxnSpPr>
                    <p:nvPr/>
                  </p:nvCxnSpPr>
                  <p:spPr>
                    <a:xfrm flipH="1">
                      <a:off x="7058376" y="2994741"/>
                      <a:ext cx="130084" cy="127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a:stCxn id="94" idx="7"/>
                      <a:endCxn id="94" idx="3"/>
                    </p:cNvCxnSpPr>
                    <p:nvPr/>
                  </p:nvCxnSpPr>
                  <p:spPr>
                    <a:xfrm flipH="1" flipV="1">
                      <a:off x="7062736" y="2994741"/>
                      <a:ext cx="125724" cy="11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Группа 87"/>
                  <p:cNvGrpSpPr/>
                  <p:nvPr/>
                </p:nvGrpSpPr>
                <p:grpSpPr>
                  <a:xfrm>
                    <a:off x="7058376" y="2346373"/>
                    <a:ext cx="130084" cy="127610"/>
                    <a:chOff x="7058376" y="2994741"/>
                    <a:chExt cx="130084" cy="127610"/>
                  </a:xfrm>
                </p:grpSpPr>
                <p:cxnSp>
                  <p:nvCxnSpPr>
                    <p:cNvPr id="89" name="Прямая соединительная линия 88"/>
                    <p:cNvCxnSpPr/>
                    <p:nvPr/>
                  </p:nvCxnSpPr>
                  <p:spPr>
                    <a:xfrm flipH="1">
                      <a:off x="7058376" y="2994741"/>
                      <a:ext cx="130084" cy="127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flipH="1" flipV="1">
                      <a:off x="7062736" y="2994741"/>
                      <a:ext cx="125724" cy="119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61" name="Прямая со стрелкой 60"/>
              <p:cNvCxnSpPr/>
              <p:nvPr/>
            </p:nvCxnSpPr>
            <p:spPr>
              <a:xfrm flipV="1">
                <a:off x="5646714" y="372978"/>
                <a:ext cx="8626" cy="2327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5631371" y="2690561"/>
                <a:ext cx="24362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494392" y="1669213"/>
                <a:ext cx="333745" cy="369331"/>
              </a:xfrm>
              <a:prstGeom prst="rect">
                <a:avLst/>
              </a:prstGeom>
              <a:noFill/>
              <a:ln>
                <a:noFill/>
              </a:ln>
            </p:spPr>
            <p:txBody>
              <a:bodyPr wrap="none" rtlCol="0">
                <a:spAutoFit/>
              </a:bodyPr>
              <a:lstStyle/>
              <a:p>
                <a:r>
                  <a:rPr lang="en-US" dirty="0" smtClean="0"/>
                  <a:t>N</a:t>
                </a:r>
                <a:endParaRPr lang="ru-RU" dirty="0"/>
              </a:p>
            </p:txBody>
          </p:sp>
          <p:sp>
            <p:nvSpPr>
              <p:cNvPr id="64" name="TextBox 63"/>
              <p:cNvSpPr txBox="1"/>
              <p:nvPr/>
            </p:nvSpPr>
            <p:spPr>
              <a:xfrm>
                <a:off x="6330197" y="3410620"/>
                <a:ext cx="333746" cy="369332"/>
              </a:xfrm>
              <a:prstGeom prst="rect">
                <a:avLst/>
              </a:prstGeom>
              <a:noFill/>
              <a:ln>
                <a:noFill/>
              </a:ln>
            </p:spPr>
            <p:txBody>
              <a:bodyPr wrap="none" rtlCol="0">
                <a:spAutoFit/>
              </a:bodyPr>
              <a:lstStyle/>
              <a:p>
                <a:r>
                  <a:rPr lang="en-US" dirty="0" smtClean="0"/>
                  <a:t>N</a:t>
                </a:r>
                <a:endParaRPr lang="ru-RU" dirty="0"/>
              </a:p>
            </p:txBody>
          </p:sp>
          <p:sp>
            <p:nvSpPr>
              <p:cNvPr id="65" name="TextBox 64"/>
              <p:cNvSpPr txBox="1"/>
              <p:nvPr/>
            </p:nvSpPr>
            <p:spPr>
              <a:xfrm>
                <a:off x="6365536" y="1732003"/>
                <a:ext cx="290464" cy="369332"/>
              </a:xfrm>
              <a:prstGeom prst="rect">
                <a:avLst/>
              </a:prstGeom>
              <a:noFill/>
              <a:ln>
                <a:noFill/>
              </a:ln>
            </p:spPr>
            <p:txBody>
              <a:bodyPr wrap="none" rtlCol="0">
                <a:spAutoFit/>
              </a:bodyPr>
              <a:lstStyle/>
              <a:p>
                <a:r>
                  <a:rPr lang="en-US" dirty="0"/>
                  <a:t>S</a:t>
                </a:r>
                <a:endParaRPr lang="ru-RU" dirty="0"/>
              </a:p>
            </p:txBody>
          </p:sp>
          <p:sp>
            <p:nvSpPr>
              <p:cNvPr id="66" name="TextBox 65"/>
              <p:cNvSpPr txBox="1"/>
              <p:nvPr/>
            </p:nvSpPr>
            <p:spPr>
              <a:xfrm>
                <a:off x="4629999" y="3410620"/>
                <a:ext cx="290464" cy="369332"/>
              </a:xfrm>
              <a:prstGeom prst="rect">
                <a:avLst/>
              </a:prstGeom>
              <a:noFill/>
              <a:ln>
                <a:noFill/>
              </a:ln>
            </p:spPr>
            <p:txBody>
              <a:bodyPr wrap="none" rtlCol="0">
                <a:spAutoFit/>
              </a:bodyPr>
              <a:lstStyle/>
              <a:p>
                <a:r>
                  <a:rPr lang="en-US" dirty="0"/>
                  <a:t>S</a:t>
                </a:r>
                <a:endParaRPr lang="ru-RU" dirty="0"/>
              </a:p>
            </p:txBody>
          </p:sp>
          <p:sp>
            <p:nvSpPr>
              <p:cNvPr id="67" name="TextBox 66"/>
              <p:cNvSpPr txBox="1"/>
              <p:nvPr/>
            </p:nvSpPr>
            <p:spPr>
              <a:xfrm>
                <a:off x="5667936" y="228166"/>
                <a:ext cx="288862" cy="369332"/>
              </a:xfrm>
              <a:prstGeom prst="rect">
                <a:avLst/>
              </a:prstGeom>
              <a:noFill/>
              <a:ln>
                <a:noFill/>
              </a:ln>
            </p:spPr>
            <p:txBody>
              <a:bodyPr wrap="none" rtlCol="0">
                <a:spAutoFit/>
              </a:bodyPr>
              <a:lstStyle/>
              <a:p>
                <a:r>
                  <a:rPr lang="en-US" dirty="0" smtClean="0"/>
                  <a:t>y</a:t>
                </a:r>
                <a:endParaRPr lang="ru-RU" dirty="0"/>
              </a:p>
            </p:txBody>
          </p:sp>
          <p:sp>
            <p:nvSpPr>
              <p:cNvPr id="68" name="TextBox 67"/>
              <p:cNvSpPr txBox="1"/>
              <p:nvPr/>
            </p:nvSpPr>
            <p:spPr>
              <a:xfrm>
                <a:off x="7888544" y="2656699"/>
                <a:ext cx="284052" cy="369332"/>
              </a:xfrm>
              <a:prstGeom prst="rect">
                <a:avLst/>
              </a:prstGeom>
              <a:noFill/>
              <a:ln>
                <a:noFill/>
              </a:ln>
            </p:spPr>
            <p:txBody>
              <a:bodyPr wrap="none" rtlCol="0">
                <a:spAutoFit/>
              </a:bodyPr>
              <a:lstStyle/>
              <a:p>
                <a:r>
                  <a:rPr lang="en-US" dirty="0"/>
                  <a:t>x</a:t>
                </a:r>
                <a:endParaRPr lang="ru-RU" dirty="0"/>
              </a:p>
            </p:txBody>
          </p:sp>
          <p:grpSp>
            <p:nvGrpSpPr>
              <p:cNvPr id="69" name="Группа 68"/>
              <p:cNvGrpSpPr/>
              <p:nvPr/>
            </p:nvGrpSpPr>
            <p:grpSpPr>
              <a:xfrm>
                <a:off x="4630197" y="322776"/>
                <a:ext cx="2085406" cy="1934577"/>
                <a:chOff x="4630197" y="322776"/>
                <a:chExt cx="2085406" cy="1934577"/>
              </a:xfrm>
            </p:grpSpPr>
            <p:sp>
              <p:nvSpPr>
                <p:cNvPr id="82" name="Дуга 81"/>
                <p:cNvSpPr/>
                <p:nvPr/>
              </p:nvSpPr>
              <p:spPr>
                <a:xfrm rot="8228922">
                  <a:off x="4911713" y="427683"/>
                  <a:ext cx="1456335" cy="1359890"/>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3" name="Дуга 82"/>
                <p:cNvSpPr/>
                <p:nvPr/>
              </p:nvSpPr>
              <p:spPr>
                <a:xfrm rot="8228922">
                  <a:off x="4783632" y="394644"/>
                  <a:ext cx="1691355" cy="1625337"/>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4" name="Дуга 83"/>
                <p:cNvSpPr/>
                <p:nvPr/>
              </p:nvSpPr>
              <p:spPr>
                <a:xfrm rot="8228922">
                  <a:off x="4630197" y="322776"/>
                  <a:ext cx="2085406" cy="1934577"/>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70" name="Группа 69"/>
              <p:cNvGrpSpPr/>
              <p:nvPr/>
            </p:nvGrpSpPr>
            <p:grpSpPr>
              <a:xfrm rot="10800000">
                <a:off x="4529972" y="3250693"/>
                <a:ext cx="2085406" cy="1934577"/>
                <a:chOff x="4630197" y="322776"/>
                <a:chExt cx="2085406" cy="1934577"/>
              </a:xfrm>
            </p:grpSpPr>
            <p:sp>
              <p:nvSpPr>
                <p:cNvPr id="79" name="Дуга 78"/>
                <p:cNvSpPr/>
                <p:nvPr/>
              </p:nvSpPr>
              <p:spPr>
                <a:xfrm rot="8228922">
                  <a:off x="4911713" y="427683"/>
                  <a:ext cx="1456335" cy="1359890"/>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0" name="Дуга 79"/>
                <p:cNvSpPr/>
                <p:nvPr/>
              </p:nvSpPr>
              <p:spPr>
                <a:xfrm rot="8228922">
                  <a:off x="4783632" y="394644"/>
                  <a:ext cx="1691355" cy="1625337"/>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1" name="Дуга 80"/>
                <p:cNvSpPr/>
                <p:nvPr/>
              </p:nvSpPr>
              <p:spPr>
                <a:xfrm rot="8228922">
                  <a:off x="4630197" y="322776"/>
                  <a:ext cx="2085406" cy="1934577"/>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71" name="Группа 70"/>
              <p:cNvGrpSpPr/>
              <p:nvPr/>
            </p:nvGrpSpPr>
            <p:grpSpPr>
              <a:xfrm rot="16200000">
                <a:off x="3118720" y="1729460"/>
                <a:ext cx="2085406" cy="1934577"/>
                <a:chOff x="4630197" y="322776"/>
                <a:chExt cx="2085406" cy="1934577"/>
              </a:xfrm>
            </p:grpSpPr>
            <p:sp>
              <p:nvSpPr>
                <p:cNvPr id="76" name="Дуга 75"/>
                <p:cNvSpPr/>
                <p:nvPr/>
              </p:nvSpPr>
              <p:spPr>
                <a:xfrm rot="8228922">
                  <a:off x="4911713" y="427683"/>
                  <a:ext cx="1456335" cy="1359890"/>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7" name="Дуга 76"/>
                <p:cNvSpPr/>
                <p:nvPr/>
              </p:nvSpPr>
              <p:spPr>
                <a:xfrm rot="8228922">
                  <a:off x="4783632" y="394644"/>
                  <a:ext cx="1691355" cy="1625337"/>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8" name="Дуга 77"/>
                <p:cNvSpPr/>
                <p:nvPr/>
              </p:nvSpPr>
              <p:spPr>
                <a:xfrm rot="8228922">
                  <a:off x="4630197" y="322776"/>
                  <a:ext cx="2085406" cy="1934577"/>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72" name="Группа 71"/>
              <p:cNvGrpSpPr/>
              <p:nvPr/>
            </p:nvGrpSpPr>
            <p:grpSpPr>
              <a:xfrm rot="5400000">
                <a:off x="6085819" y="1846043"/>
                <a:ext cx="2085406" cy="1934577"/>
                <a:chOff x="4630197" y="322776"/>
                <a:chExt cx="2085406" cy="1934577"/>
              </a:xfrm>
            </p:grpSpPr>
            <p:sp>
              <p:nvSpPr>
                <p:cNvPr id="73" name="Дуга 72"/>
                <p:cNvSpPr/>
                <p:nvPr/>
              </p:nvSpPr>
              <p:spPr>
                <a:xfrm rot="8228922">
                  <a:off x="4911713" y="427683"/>
                  <a:ext cx="1456335" cy="1359890"/>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4" name="Дуга 73"/>
                <p:cNvSpPr/>
                <p:nvPr/>
              </p:nvSpPr>
              <p:spPr>
                <a:xfrm rot="8228922">
                  <a:off x="4783632" y="394644"/>
                  <a:ext cx="1691355" cy="1625337"/>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5" name="Дуга 74"/>
                <p:cNvSpPr/>
                <p:nvPr/>
              </p:nvSpPr>
              <p:spPr>
                <a:xfrm rot="8228922">
                  <a:off x="4630197" y="322776"/>
                  <a:ext cx="2085406" cy="1934577"/>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grpSp>
          <p:nvGrpSpPr>
            <p:cNvPr id="40" name="Группа 39"/>
            <p:cNvGrpSpPr/>
            <p:nvPr/>
          </p:nvGrpSpPr>
          <p:grpSpPr>
            <a:xfrm>
              <a:off x="5004038" y="977168"/>
              <a:ext cx="1214050" cy="590493"/>
              <a:chOff x="5004038" y="977168"/>
              <a:chExt cx="1214050" cy="590493"/>
            </a:xfrm>
          </p:grpSpPr>
          <p:sp>
            <p:nvSpPr>
              <p:cNvPr id="49" name="Овал 48"/>
              <p:cNvSpPr/>
              <p:nvPr/>
            </p:nvSpPr>
            <p:spPr>
              <a:xfrm>
                <a:off x="5645179" y="982318"/>
                <a:ext cx="572909" cy="585343"/>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5004038" y="977168"/>
                <a:ext cx="572909" cy="585343"/>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1" name="Группа 40"/>
            <p:cNvGrpSpPr/>
            <p:nvPr/>
          </p:nvGrpSpPr>
          <p:grpSpPr>
            <a:xfrm rot="5400000">
              <a:off x="3530817" y="2501906"/>
              <a:ext cx="1214050" cy="590493"/>
              <a:chOff x="5004038" y="977168"/>
              <a:chExt cx="1214050" cy="590493"/>
            </a:xfrm>
          </p:grpSpPr>
          <p:sp>
            <p:nvSpPr>
              <p:cNvPr id="47" name="Овал 46"/>
              <p:cNvSpPr/>
              <p:nvPr/>
            </p:nvSpPr>
            <p:spPr>
              <a:xfrm>
                <a:off x="5645179" y="982318"/>
                <a:ext cx="572909" cy="585343"/>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5004038" y="977168"/>
                <a:ext cx="572909" cy="585343"/>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42" name="Прямая со стрелкой 41"/>
            <p:cNvCxnSpPr/>
            <p:nvPr/>
          </p:nvCxnSpPr>
          <p:spPr>
            <a:xfrm>
              <a:off x="5700153" y="1451238"/>
              <a:ext cx="61224" cy="651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5070712" y="1452973"/>
              <a:ext cx="61224" cy="651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H="1">
              <a:off x="4249633" y="2699737"/>
              <a:ext cx="87620" cy="350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4242439" y="3333881"/>
              <a:ext cx="87620" cy="350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48270" y="1069432"/>
              <a:ext cx="309700" cy="369332"/>
            </a:xfrm>
            <a:prstGeom prst="rect">
              <a:avLst/>
            </a:prstGeom>
            <a:noFill/>
            <a:ln>
              <a:noFill/>
            </a:ln>
          </p:spPr>
          <p:txBody>
            <a:bodyPr wrap="none" rtlCol="0">
              <a:spAutoFit/>
            </a:bodyPr>
            <a:lstStyle/>
            <a:p>
              <a:r>
                <a:rPr lang="en-US" dirty="0" smtClean="0">
                  <a:solidFill>
                    <a:srgbClr val="C00000"/>
                  </a:solidFill>
                </a:rPr>
                <a:t>B</a:t>
              </a:r>
              <a:endParaRPr lang="ru-RU" dirty="0">
                <a:solidFill>
                  <a:srgbClr val="C00000"/>
                </a:solidFill>
              </a:endParaRPr>
            </a:p>
          </p:txBody>
        </p:sp>
      </p:grpSp>
      <mc:AlternateContent xmlns:mc="http://schemas.openxmlformats.org/markup-compatibility/2006" xmlns:a14="http://schemas.microsoft.com/office/drawing/2010/main">
        <mc:Choice Requires="a14">
          <p:sp>
            <p:nvSpPr>
              <p:cNvPr id="177" name="TextBox 176"/>
              <p:cNvSpPr txBox="1"/>
              <p:nvPr/>
            </p:nvSpPr>
            <p:spPr>
              <a:xfrm>
                <a:off x="4920135" y="6432956"/>
                <a:ext cx="10050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rPr>
                        <m:t>𝑘𝑥</m:t>
                      </m:r>
                    </m:oMath>
                  </m:oMathPara>
                </a14:m>
                <a:endParaRPr lang="ru-RU" dirty="0"/>
              </a:p>
            </p:txBody>
          </p:sp>
        </mc:Choice>
        <mc:Fallback xmlns="">
          <p:sp>
            <p:nvSpPr>
              <p:cNvPr id="177" name="TextBox 176"/>
              <p:cNvSpPr txBox="1">
                <a:spLocks noRot="1" noChangeAspect="1" noMove="1" noResize="1" noEditPoints="1" noAdjustHandles="1" noChangeArrowheads="1" noChangeShapeType="1" noTextEdit="1"/>
              </p:cNvSpPr>
              <p:nvPr/>
            </p:nvSpPr>
            <p:spPr>
              <a:xfrm>
                <a:off x="4920135" y="6432956"/>
                <a:ext cx="1005082" cy="276999"/>
              </a:xfrm>
              <a:prstGeom prst="rect">
                <a:avLst/>
              </a:prstGeom>
              <a:blipFill rotWithShape="0">
                <a:blip r:embed="rId6"/>
                <a:stretch>
                  <a:fillRect l="-4242" r="-4242" b="-10870"/>
                </a:stretch>
              </a:blipFill>
            </p:spPr>
            <p:txBody>
              <a:bodyPr/>
              <a:lstStyle/>
              <a:p>
                <a:r>
                  <a:rPr lang="ru-RU">
                    <a:noFill/>
                  </a:rPr>
                  <a:t> </a:t>
                </a:r>
              </a:p>
            </p:txBody>
          </p:sp>
        </mc:Fallback>
      </mc:AlternateContent>
    </p:spTree>
    <p:extLst>
      <p:ext uri="{BB962C8B-B14F-4D97-AF65-F5344CB8AC3E}">
        <p14:creationId xmlns:p14="http://schemas.microsoft.com/office/powerpoint/2010/main" val="1666201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C63EB06-3C5F-4968-9E81-2278D5600470}" type="slidenum">
              <a:rPr lang="ru-RU" smtClean="0"/>
              <a:t>4</a:t>
            </a:fld>
            <a:endParaRPr lang="ru-RU"/>
          </a:p>
        </p:txBody>
      </p:sp>
      <p:sp>
        <p:nvSpPr>
          <p:cNvPr id="5" name="Заголовок 1"/>
          <p:cNvSpPr txBox="1">
            <a:spLocks/>
          </p:cNvSpPr>
          <p:nvPr/>
        </p:nvSpPr>
        <p:spPr>
          <a:xfrm>
            <a:off x="1610911" y="-61685"/>
            <a:ext cx="9144000"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FF CONFIGURATION</a:t>
            </a:r>
            <a:endParaRPr lang="ru-RU" b="1" cap="all" dirty="0"/>
          </a:p>
        </p:txBody>
      </p:sp>
      <p:pic>
        <p:nvPicPr>
          <p:cNvPr id="10" name="Объект 6"/>
          <p:cNvPicPr>
            <a:picLocks noChangeAspect="1"/>
          </p:cNvPicPr>
          <p:nvPr/>
        </p:nvPicPr>
        <p:blipFill>
          <a:blip r:embed="rId2"/>
          <a:stretch>
            <a:fillRect/>
          </a:stretch>
        </p:blipFill>
        <p:spPr>
          <a:xfrm>
            <a:off x="5676056" y="1028082"/>
            <a:ext cx="6500675" cy="4574072"/>
          </a:xfrm>
          <a:prstGeom prst="rect">
            <a:avLst/>
          </a:prstGeom>
        </p:spPr>
      </p:pic>
      <p:sp>
        <p:nvSpPr>
          <p:cNvPr id="15" name="Прямоугольник 14"/>
          <p:cNvSpPr/>
          <p:nvPr/>
        </p:nvSpPr>
        <p:spPr>
          <a:xfrm>
            <a:off x="6564902" y="2149405"/>
            <a:ext cx="389850" cy="369332"/>
          </a:xfrm>
          <a:prstGeom prst="rect">
            <a:avLst/>
          </a:prstGeom>
        </p:spPr>
        <p:txBody>
          <a:bodyPr wrap="none">
            <a:spAutoFit/>
          </a:bodyPr>
          <a:lstStyle/>
          <a:p>
            <a:r>
              <a:rPr lang="en-US" dirty="0" smtClean="0"/>
              <a:t>IP</a:t>
            </a:r>
            <a:endParaRPr lang="ru-RU" dirty="0"/>
          </a:p>
        </p:txBody>
      </p:sp>
      <p:sp>
        <p:nvSpPr>
          <p:cNvPr id="16" name="Прямоугольник 15"/>
          <p:cNvSpPr/>
          <p:nvPr/>
        </p:nvSpPr>
        <p:spPr>
          <a:xfrm>
            <a:off x="6564902" y="4378723"/>
            <a:ext cx="389850" cy="369332"/>
          </a:xfrm>
          <a:prstGeom prst="rect">
            <a:avLst/>
          </a:prstGeom>
        </p:spPr>
        <p:txBody>
          <a:bodyPr wrap="none">
            <a:spAutoFit/>
          </a:bodyPr>
          <a:lstStyle/>
          <a:p>
            <a:r>
              <a:rPr lang="en-US" dirty="0" smtClean="0"/>
              <a:t>IP</a:t>
            </a:r>
            <a:endParaRPr lang="ru-RU" dirty="0"/>
          </a:p>
        </p:txBody>
      </p:sp>
      <p:sp>
        <p:nvSpPr>
          <p:cNvPr id="17" name="Прямоугольник 16"/>
          <p:cNvSpPr/>
          <p:nvPr/>
        </p:nvSpPr>
        <p:spPr>
          <a:xfrm>
            <a:off x="9472166" y="2945786"/>
            <a:ext cx="662361" cy="369332"/>
          </a:xfrm>
          <a:prstGeom prst="rect">
            <a:avLst/>
          </a:prstGeom>
        </p:spPr>
        <p:txBody>
          <a:bodyPr wrap="none">
            <a:spAutoFit/>
          </a:bodyPr>
          <a:lstStyle/>
          <a:p>
            <a:r>
              <a:rPr lang="en-US" dirty="0" smtClean="0"/>
              <a:t>QD0</a:t>
            </a:r>
            <a:endParaRPr lang="ru-RU" dirty="0"/>
          </a:p>
        </p:txBody>
      </p:sp>
      <p:sp>
        <p:nvSpPr>
          <p:cNvPr id="19" name="Прямоугольник 18"/>
          <p:cNvSpPr/>
          <p:nvPr/>
        </p:nvSpPr>
        <p:spPr>
          <a:xfrm>
            <a:off x="11062841" y="2945786"/>
            <a:ext cx="620683" cy="369332"/>
          </a:xfrm>
          <a:prstGeom prst="rect">
            <a:avLst/>
          </a:prstGeom>
        </p:spPr>
        <p:txBody>
          <a:bodyPr wrap="none">
            <a:spAutoFit/>
          </a:bodyPr>
          <a:lstStyle/>
          <a:p>
            <a:r>
              <a:rPr lang="en-US" dirty="0" smtClean="0"/>
              <a:t>QF1</a:t>
            </a:r>
            <a:endParaRPr lang="ru-RU" dirty="0"/>
          </a:p>
        </p:txBody>
      </p:sp>
      <p:sp>
        <p:nvSpPr>
          <p:cNvPr id="21" name="Прямоугольник 20"/>
          <p:cNvSpPr/>
          <p:nvPr/>
        </p:nvSpPr>
        <p:spPr>
          <a:xfrm>
            <a:off x="8073921" y="5586701"/>
            <a:ext cx="2680990" cy="369332"/>
          </a:xfrm>
          <a:prstGeom prst="rect">
            <a:avLst/>
          </a:prstGeom>
        </p:spPr>
        <p:txBody>
          <a:bodyPr wrap="none">
            <a:spAutoFit/>
          </a:bodyPr>
          <a:lstStyle/>
          <a:p>
            <a:r>
              <a:rPr lang="en-US" dirty="0" smtClean="0"/>
              <a:t>Beam trajectories in FF</a:t>
            </a:r>
            <a:endParaRPr lang="ru-RU" dirty="0"/>
          </a:p>
        </p:txBody>
      </p:sp>
      <p:sp>
        <p:nvSpPr>
          <p:cNvPr id="22" name="Прямоугольник 21"/>
          <p:cNvSpPr/>
          <p:nvPr/>
        </p:nvSpPr>
        <p:spPr>
          <a:xfrm>
            <a:off x="185192" y="727384"/>
            <a:ext cx="5387008" cy="1200329"/>
          </a:xfrm>
          <a:prstGeom prst="rect">
            <a:avLst/>
          </a:prstGeom>
        </p:spPr>
        <p:txBody>
          <a:bodyPr wrap="square">
            <a:spAutoFit/>
          </a:bodyPr>
          <a:lstStyle/>
          <a:p>
            <a:pPr algn="just"/>
            <a:r>
              <a:rPr lang="en-US" dirty="0" smtClean="0"/>
              <a:t>One of the most essential element of the Super CT FF is a dual aperture superconducting quadrupole to squeeze the beams at the IP with the following parameters:</a:t>
            </a:r>
            <a:endParaRPr lang="ru-RU" dirty="0"/>
          </a:p>
        </p:txBody>
      </p:sp>
      <p:grpSp>
        <p:nvGrpSpPr>
          <p:cNvPr id="6" name="Группа 5"/>
          <p:cNvGrpSpPr/>
          <p:nvPr/>
        </p:nvGrpSpPr>
        <p:grpSpPr>
          <a:xfrm>
            <a:off x="74337" y="3548941"/>
            <a:ext cx="5924163" cy="3205960"/>
            <a:chOff x="11273" y="3249387"/>
            <a:chExt cx="5924163" cy="320596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3" y="3249387"/>
              <a:ext cx="5761246" cy="3205960"/>
            </a:xfrm>
            <a:prstGeom prst="rect">
              <a:avLst/>
            </a:prstGeom>
          </p:spPr>
        </p:pic>
        <p:sp>
          <p:nvSpPr>
            <p:cNvPr id="12" name="Прямоугольник 11"/>
            <p:cNvSpPr/>
            <p:nvPr/>
          </p:nvSpPr>
          <p:spPr>
            <a:xfrm rot="20310215">
              <a:off x="2713937" y="4360145"/>
              <a:ext cx="355918" cy="346770"/>
            </a:xfrm>
            <a:prstGeom prst="rect">
              <a:avLst/>
            </a:prstGeom>
          </p:spPr>
          <p:txBody>
            <a:bodyPr wrap="none">
              <a:spAutoFit/>
            </a:bodyPr>
            <a:lstStyle/>
            <a:p>
              <a:r>
                <a:rPr lang="en-US" dirty="0" smtClean="0"/>
                <a:t>IP</a:t>
              </a:r>
              <a:endParaRPr lang="ru-RU" dirty="0"/>
            </a:p>
          </p:txBody>
        </p:sp>
        <p:sp>
          <p:nvSpPr>
            <p:cNvPr id="13" name="Прямоугольник 12"/>
            <p:cNvSpPr/>
            <p:nvPr/>
          </p:nvSpPr>
          <p:spPr>
            <a:xfrm rot="20497355">
              <a:off x="297038" y="5644288"/>
              <a:ext cx="2608214" cy="346770"/>
            </a:xfrm>
            <a:prstGeom prst="rect">
              <a:avLst/>
            </a:prstGeom>
          </p:spPr>
          <p:txBody>
            <a:bodyPr wrap="none">
              <a:spAutoFit/>
            </a:bodyPr>
            <a:lstStyle/>
            <a:p>
              <a:r>
                <a:rPr lang="en-US" dirty="0" smtClean="0"/>
                <a:t>Cryostat with FF magnets</a:t>
              </a:r>
              <a:endParaRPr lang="ru-RU" dirty="0"/>
            </a:p>
          </p:txBody>
        </p:sp>
        <p:sp>
          <p:nvSpPr>
            <p:cNvPr id="14" name="Прямоугольник 13"/>
            <p:cNvSpPr/>
            <p:nvPr/>
          </p:nvSpPr>
          <p:spPr>
            <a:xfrm rot="20497355">
              <a:off x="3327222" y="4548715"/>
              <a:ext cx="2608214" cy="346770"/>
            </a:xfrm>
            <a:prstGeom prst="rect">
              <a:avLst/>
            </a:prstGeom>
          </p:spPr>
          <p:txBody>
            <a:bodyPr wrap="none">
              <a:spAutoFit/>
            </a:bodyPr>
            <a:lstStyle/>
            <a:p>
              <a:r>
                <a:rPr lang="en-US" dirty="0" smtClean="0"/>
                <a:t>Cryostat with FF magnets</a:t>
              </a:r>
              <a:endParaRPr lang="ru-RU" dirty="0"/>
            </a:p>
          </p:txBody>
        </p:sp>
        <p:sp>
          <p:nvSpPr>
            <p:cNvPr id="20" name="Прямоугольник 19"/>
            <p:cNvSpPr/>
            <p:nvPr/>
          </p:nvSpPr>
          <p:spPr>
            <a:xfrm>
              <a:off x="1493367" y="6108577"/>
              <a:ext cx="3385264" cy="346770"/>
            </a:xfrm>
            <a:prstGeom prst="rect">
              <a:avLst/>
            </a:prstGeom>
          </p:spPr>
          <p:txBody>
            <a:bodyPr wrap="none">
              <a:spAutoFit/>
            </a:bodyPr>
            <a:lstStyle/>
            <a:p>
              <a:r>
                <a:rPr lang="en-US" dirty="0" smtClean="0"/>
                <a:t>Artist view of the FF arrangement</a:t>
              </a:r>
              <a:endParaRPr lang="ru-RU" dirty="0"/>
            </a:p>
          </p:txBody>
        </p:sp>
        <p:cxnSp>
          <p:nvCxnSpPr>
            <p:cNvPr id="25" name="Прямая со стрелкой 24"/>
            <p:cNvCxnSpPr/>
            <p:nvPr/>
          </p:nvCxnSpPr>
          <p:spPr>
            <a:xfrm flipV="1">
              <a:off x="185192" y="3335544"/>
              <a:ext cx="5121919" cy="1788231"/>
            </a:xfrm>
            <a:prstGeom prst="straightConnector1">
              <a:avLst/>
            </a:prstGeom>
            <a:ln w="22225">
              <a:headEnd type="arrow"/>
              <a:tailEnd type="arrow"/>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rot="20517485">
              <a:off x="1112114" y="4275116"/>
              <a:ext cx="693982" cy="346770"/>
            </a:xfrm>
            <a:prstGeom prst="rect">
              <a:avLst/>
            </a:prstGeom>
          </p:spPr>
          <p:txBody>
            <a:bodyPr wrap="none">
              <a:spAutoFit/>
            </a:bodyPr>
            <a:lstStyle/>
            <a:p>
              <a:r>
                <a:rPr lang="en-US" dirty="0" smtClean="0"/>
                <a:t>3.3 m</a:t>
              </a:r>
              <a:endParaRPr lang="ru-RU" dirty="0"/>
            </a:p>
          </p:txBody>
        </p:sp>
      </p:grpSp>
      <p:graphicFrame>
        <p:nvGraphicFramePr>
          <p:cNvPr id="4" name="Таблица 3"/>
          <p:cNvGraphicFramePr>
            <a:graphicFrameLocks noGrp="1"/>
          </p:cNvGraphicFramePr>
          <p:nvPr>
            <p:extLst>
              <p:ext uri="{D42A27DB-BD31-4B8C-83A1-F6EECF244321}">
                <p14:modId xmlns:p14="http://schemas.microsoft.com/office/powerpoint/2010/main" val="2061086731"/>
              </p:ext>
            </p:extLst>
          </p:nvPr>
        </p:nvGraphicFramePr>
        <p:xfrm>
          <a:off x="729768" y="1676059"/>
          <a:ext cx="3809326" cy="2225040"/>
        </p:xfrm>
        <a:graphic>
          <a:graphicData uri="http://schemas.openxmlformats.org/drawingml/2006/table">
            <a:tbl>
              <a:tblPr firstRow="1" bandRow="1">
                <a:tableStyleId>{5C22544A-7EE6-4342-B048-85BDC9FD1C3A}</a:tableStyleId>
              </a:tblPr>
              <a:tblGrid>
                <a:gridCol w="2799676"/>
                <a:gridCol w="1009650"/>
              </a:tblGrid>
              <a:tr h="370840">
                <a:tc>
                  <a:txBody>
                    <a:bodyPr/>
                    <a:lstStyle/>
                    <a:p>
                      <a:pPr algn="ctr"/>
                      <a:r>
                        <a:rPr lang="en-US" b="0" dirty="0" smtClean="0">
                          <a:solidFill>
                            <a:schemeClr val="tx1"/>
                          </a:solidFill>
                        </a:rPr>
                        <a:t>Aperture</a:t>
                      </a:r>
                      <a:r>
                        <a:rPr lang="en-US" b="0" baseline="0" dirty="0" smtClean="0">
                          <a:solidFill>
                            <a:schemeClr val="tx1"/>
                          </a:solidFill>
                        </a:rPr>
                        <a:t> radius, mm</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23</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solidFill>
                            <a:schemeClr val="tx1"/>
                          </a:solidFill>
                        </a:rPr>
                        <a:t>Gradient, T/m</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100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solidFill>
                            <a:schemeClr val="tx1"/>
                          </a:solidFill>
                        </a:rPr>
                        <a:t>Gradient integral,</a:t>
                      </a:r>
                      <a:r>
                        <a:rPr lang="en-US" b="0" baseline="0" dirty="0" smtClean="0">
                          <a:solidFill>
                            <a:schemeClr val="tx1"/>
                          </a:solidFill>
                        </a:rPr>
                        <a:t> T</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22</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solidFill>
                            <a:schemeClr val="tx1"/>
                          </a:solidFill>
                        </a:rPr>
                        <a:t>Current, kA turn</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21,5</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solidFill>
                            <a:schemeClr val="tx1"/>
                          </a:solidFill>
                        </a:rPr>
                        <a:t>Crossing angle, </a:t>
                      </a:r>
                      <a:r>
                        <a:rPr lang="en-US" b="0" dirty="0" err="1" smtClean="0">
                          <a:solidFill>
                            <a:schemeClr val="tx1"/>
                          </a:solidFill>
                        </a:rPr>
                        <a:t>mrad</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30</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0" dirty="0" smtClean="0">
                          <a:solidFill>
                            <a:schemeClr val="tx1"/>
                          </a:solidFill>
                        </a:rPr>
                        <a:t>Effective</a:t>
                      </a:r>
                      <a:r>
                        <a:rPr lang="en-US" b="0" baseline="0" dirty="0" smtClean="0">
                          <a:solidFill>
                            <a:schemeClr val="tx1"/>
                          </a:solidFill>
                        </a:rPr>
                        <a:t> length</a:t>
                      </a:r>
                      <a:r>
                        <a:rPr lang="en-US" b="0" dirty="0" smtClean="0">
                          <a:solidFill>
                            <a:schemeClr val="tx1"/>
                          </a:solidFill>
                        </a:rPr>
                        <a:t>,</a:t>
                      </a:r>
                      <a:r>
                        <a:rPr lang="en-US" b="0" baseline="0" dirty="0" smtClean="0">
                          <a:solidFill>
                            <a:schemeClr val="tx1"/>
                          </a:solidFill>
                        </a:rPr>
                        <a:t> m</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rPr>
                        <a:t>0,22</a:t>
                      </a:r>
                      <a:endParaRPr lang="ru-R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662749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C63EB06-3C5F-4968-9E81-2278D5600470}" type="slidenum">
              <a:rPr lang="ru-RU" smtClean="0"/>
              <a:t>5</a:t>
            </a:fld>
            <a:endParaRPr lang="ru-RU"/>
          </a:p>
        </p:txBody>
      </p:sp>
      <p:sp>
        <p:nvSpPr>
          <p:cNvPr id="5" name="Заголовок 1"/>
          <p:cNvSpPr txBox="1">
            <a:spLocks/>
          </p:cNvSpPr>
          <p:nvPr/>
        </p:nvSpPr>
        <p:spPr>
          <a:xfrm>
            <a:off x="1610911" y="-61685"/>
            <a:ext cx="9144000"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smtClean="0"/>
              <a:t>TASKS </a:t>
            </a:r>
            <a:r>
              <a:rPr lang="en-US" b="1" cap="all" dirty="0"/>
              <a:t>OF THE STUDY</a:t>
            </a:r>
            <a:endParaRPr lang="ru-RU" b="1" cap="all" dirty="0"/>
          </a:p>
        </p:txBody>
      </p:sp>
      <p:sp>
        <p:nvSpPr>
          <p:cNvPr id="6" name="Прямоугольник 5"/>
          <p:cNvSpPr/>
          <p:nvPr/>
        </p:nvSpPr>
        <p:spPr>
          <a:xfrm>
            <a:off x="249187" y="719591"/>
            <a:ext cx="11228438" cy="1938992"/>
          </a:xfrm>
          <a:prstGeom prst="rect">
            <a:avLst/>
          </a:prstGeom>
        </p:spPr>
        <p:txBody>
          <a:bodyPr wrap="square">
            <a:spAutoFit/>
          </a:bodyPr>
          <a:lstStyle/>
          <a:p>
            <a:r>
              <a:rPr lang="en-US" sz="2400" dirty="0" smtClean="0"/>
              <a:t>We decided to produce a full scale prototype of the quad and the main tasks of the study include:</a:t>
            </a:r>
          </a:p>
          <a:p>
            <a:pPr marL="342900" indent="-342900">
              <a:buFont typeface="Arial" panose="020B0604020202020204" pitchFamily="34" charset="0"/>
              <a:buChar char="•"/>
            </a:pPr>
            <a:r>
              <a:rPr lang="en-US" sz="2400" dirty="0" smtClean="0"/>
              <a:t>3D simulation of the quad field </a:t>
            </a:r>
          </a:p>
          <a:p>
            <a:pPr marL="342900" indent="-342900">
              <a:buFont typeface="Arial" panose="020B0604020202020204" pitchFamily="34" charset="0"/>
              <a:buChar char="•"/>
            </a:pPr>
            <a:r>
              <a:rPr lang="en-US" sz="2400" dirty="0"/>
              <a:t>Production tolerance </a:t>
            </a:r>
            <a:r>
              <a:rPr lang="en-US" sz="2400" dirty="0" smtClean="0"/>
              <a:t>study</a:t>
            </a:r>
          </a:p>
          <a:p>
            <a:pPr marL="342900" indent="-342900">
              <a:buFont typeface="Arial" panose="020B0604020202020204" pitchFamily="34" charset="0"/>
              <a:buChar char="•"/>
            </a:pPr>
            <a:r>
              <a:rPr lang="en-US" sz="2400" dirty="0" smtClean="0"/>
              <a:t>Optimization of the field components</a:t>
            </a:r>
            <a:endParaRPr lang="ru-RU" sz="2400" dirty="0"/>
          </a:p>
        </p:txBody>
      </p:sp>
      <p:pic>
        <p:nvPicPr>
          <p:cNvPr id="3" name="Рисунок 2"/>
          <p:cNvPicPr>
            <a:picLocks noChangeAspect="1"/>
          </p:cNvPicPr>
          <p:nvPr/>
        </p:nvPicPr>
        <p:blipFill>
          <a:blip r:embed="rId2"/>
          <a:stretch>
            <a:fillRect/>
          </a:stretch>
        </p:blipFill>
        <p:spPr>
          <a:xfrm>
            <a:off x="1265221" y="3027915"/>
            <a:ext cx="9196370" cy="3609994"/>
          </a:xfrm>
          <a:prstGeom prst="rect">
            <a:avLst/>
          </a:prstGeom>
        </p:spPr>
      </p:pic>
      <p:sp>
        <p:nvSpPr>
          <p:cNvPr id="8" name="Прямоугольник 7"/>
          <p:cNvSpPr/>
          <p:nvPr/>
        </p:nvSpPr>
        <p:spPr>
          <a:xfrm>
            <a:off x="6190238" y="2381584"/>
            <a:ext cx="5287387" cy="646331"/>
          </a:xfrm>
          <a:prstGeom prst="rect">
            <a:avLst/>
          </a:prstGeom>
        </p:spPr>
        <p:txBody>
          <a:bodyPr wrap="square">
            <a:spAutoFit/>
          </a:bodyPr>
          <a:lstStyle/>
          <a:p>
            <a:r>
              <a:rPr lang="en-US" dirty="0" smtClean="0">
                <a:solidFill>
                  <a:srgbClr val="C00000"/>
                </a:solidFill>
              </a:rPr>
              <a:t>Transverse dimensions and parameters of QD0s for SCTF and FCC-</a:t>
            </a:r>
            <a:r>
              <a:rPr lang="en-US" dirty="0" err="1" smtClean="0">
                <a:solidFill>
                  <a:srgbClr val="C00000"/>
                </a:solidFill>
              </a:rPr>
              <a:t>ee</a:t>
            </a:r>
            <a:r>
              <a:rPr lang="en-US" dirty="0" smtClean="0">
                <a:solidFill>
                  <a:srgbClr val="C00000"/>
                </a:solidFill>
              </a:rPr>
              <a:t> are rather similar…</a:t>
            </a:r>
            <a:endParaRPr lang="ru-RU" dirty="0">
              <a:solidFill>
                <a:srgbClr val="C00000"/>
              </a:solidFill>
            </a:endParaRPr>
          </a:p>
        </p:txBody>
      </p:sp>
    </p:spTree>
    <p:extLst>
      <p:ext uri="{BB962C8B-B14F-4D97-AF65-F5344CB8AC3E}">
        <p14:creationId xmlns:p14="http://schemas.microsoft.com/office/powerpoint/2010/main" val="714871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C63EB06-3C5F-4968-9E81-2278D5600470}" type="slidenum">
              <a:rPr lang="ru-RU" smtClean="0"/>
              <a:t>6</a:t>
            </a:fld>
            <a:endParaRPr lang="ru-RU"/>
          </a:p>
        </p:txBody>
      </p:sp>
      <p:grpSp>
        <p:nvGrpSpPr>
          <p:cNvPr id="4" name="Группа 3"/>
          <p:cNvGrpSpPr/>
          <p:nvPr/>
        </p:nvGrpSpPr>
        <p:grpSpPr>
          <a:xfrm>
            <a:off x="5843127" y="729941"/>
            <a:ext cx="6180306" cy="3293163"/>
            <a:chOff x="6111141" y="2416867"/>
            <a:chExt cx="6180306" cy="3293163"/>
          </a:xfrm>
        </p:grpSpPr>
        <p:pic>
          <p:nvPicPr>
            <p:cNvPr id="8" name="Рисунок 7"/>
            <p:cNvPicPr>
              <a:picLocks noChangeAspect="1"/>
            </p:cNvPicPr>
            <p:nvPr/>
          </p:nvPicPr>
          <p:blipFill rotWithShape="1">
            <a:blip r:embed="rId2"/>
            <a:srcRect l="9762" t="17334" r="10715" b="18667"/>
            <a:stretch/>
          </p:blipFill>
          <p:spPr>
            <a:xfrm>
              <a:off x="6202877" y="2647516"/>
              <a:ext cx="6088570" cy="3062514"/>
            </a:xfrm>
            <a:prstGeom prst="rect">
              <a:avLst/>
            </a:prstGeom>
          </p:spPr>
        </p:pic>
        <p:sp>
          <p:nvSpPr>
            <p:cNvPr id="9" name="TextBox 8"/>
            <p:cNvSpPr txBox="1"/>
            <p:nvPr/>
          </p:nvSpPr>
          <p:spPr>
            <a:xfrm>
              <a:off x="9181245" y="2416867"/>
              <a:ext cx="1494971" cy="369332"/>
            </a:xfrm>
            <a:prstGeom prst="rect">
              <a:avLst/>
            </a:prstGeom>
            <a:noFill/>
          </p:spPr>
          <p:txBody>
            <a:bodyPr wrap="square" rtlCol="0">
              <a:spAutoFit/>
            </a:bodyPr>
            <a:lstStyle/>
            <a:p>
              <a:r>
                <a:rPr lang="en-US" dirty="0" smtClean="0"/>
                <a:t>Yoke</a:t>
              </a:r>
              <a:endParaRPr lang="ru-RU" dirty="0"/>
            </a:p>
          </p:txBody>
        </p:sp>
        <p:sp>
          <p:nvSpPr>
            <p:cNvPr id="10" name="Стрелка вправо 9"/>
            <p:cNvSpPr/>
            <p:nvPr/>
          </p:nvSpPr>
          <p:spPr>
            <a:xfrm rot="5400000">
              <a:off x="9228518" y="2936417"/>
              <a:ext cx="490472" cy="664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1" name="TextBox 10"/>
            <p:cNvSpPr txBox="1"/>
            <p:nvPr/>
          </p:nvSpPr>
          <p:spPr>
            <a:xfrm>
              <a:off x="7264515" y="2601533"/>
              <a:ext cx="1494971" cy="369332"/>
            </a:xfrm>
            <a:prstGeom prst="rect">
              <a:avLst/>
            </a:prstGeom>
            <a:noFill/>
          </p:spPr>
          <p:txBody>
            <a:bodyPr wrap="square" rtlCol="0">
              <a:spAutoFit/>
            </a:bodyPr>
            <a:lstStyle/>
            <a:p>
              <a:r>
                <a:rPr lang="en-US" dirty="0" smtClean="0"/>
                <a:t>Poles</a:t>
              </a:r>
              <a:endParaRPr lang="ru-RU" dirty="0"/>
            </a:p>
          </p:txBody>
        </p:sp>
        <p:sp>
          <p:nvSpPr>
            <p:cNvPr id="12" name="Стрелка вправо 11"/>
            <p:cNvSpPr/>
            <p:nvPr/>
          </p:nvSpPr>
          <p:spPr>
            <a:xfrm rot="5075018">
              <a:off x="7476541" y="3246041"/>
              <a:ext cx="614242" cy="615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3" name="Стрелка вправо 12"/>
            <p:cNvSpPr/>
            <p:nvPr/>
          </p:nvSpPr>
          <p:spPr>
            <a:xfrm rot="2474371">
              <a:off x="7530046" y="3506602"/>
              <a:ext cx="1720808" cy="588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4" name="TextBox 13"/>
            <p:cNvSpPr txBox="1"/>
            <p:nvPr/>
          </p:nvSpPr>
          <p:spPr>
            <a:xfrm>
              <a:off x="6111141" y="4683409"/>
              <a:ext cx="1494971" cy="369332"/>
            </a:xfrm>
            <a:prstGeom prst="rect">
              <a:avLst/>
            </a:prstGeom>
            <a:noFill/>
          </p:spPr>
          <p:txBody>
            <a:bodyPr wrap="square" rtlCol="0">
              <a:spAutoFit/>
            </a:bodyPr>
            <a:lstStyle/>
            <a:p>
              <a:r>
                <a:rPr lang="en-US" dirty="0" smtClean="0"/>
                <a:t>Coils</a:t>
              </a:r>
              <a:endParaRPr lang="ru-RU" dirty="0"/>
            </a:p>
          </p:txBody>
        </p:sp>
        <p:sp>
          <p:nvSpPr>
            <p:cNvPr id="15" name="Стрелка вправо 14"/>
            <p:cNvSpPr/>
            <p:nvPr/>
          </p:nvSpPr>
          <p:spPr>
            <a:xfrm rot="20962544">
              <a:off x="6775195" y="4814487"/>
              <a:ext cx="738880" cy="5798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6" name="Стрелка вправо 15"/>
            <p:cNvSpPr/>
            <p:nvPr/>
          </p:nvSpPr>
          <p:spPr>
            <a:xfrm rot="637456" flipV="1">
              <a:off x="6775579" y="4945493"/>
              <a:ext cx="727711" cy="579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grpSp>
      <p:sp>
        <p:nvSpPr>
          <p:cNvPr id="5" name="Заголовок 1"/>
          <p:cNvSpPr txBox="1">
            <a:spLocks/>
          </p:cNvSpPr>
          <p:nvPr/>
        </p:nvSpPr>
        <p:spPr>
          <a:xfrm>
            <a:off x="1610911" y="-61685"/>
            <a:ext cx="9144000"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Quadrupole configuration</a:t>
            </a:r>
            <a:endParaRPr lang="ru-RU" b="1" cap="all" dirty="0"/>
          </a:p>
        </p:txBody>
      </p:sp>
      <p:grpSp>
        <p:nvGrpSpPr>
          <p:cNvPr id="50" name="Группа 49"/>
          <p:cNvGrpSpPr/>
          <p:nvPr/>
        </p:nvGrpSpPr>
        <p:grpSpPr>
          <a:xfrm>
            <a:off x="168971" y="3750305"/>
            <a:ext cx="5743101" cy="2965808"/>
            <a:chOff x="168971" y="3750305"/>
            <a:chExt cx="5743101" cy="2965808"/>
          </a:xfrm>
        </p:grpSpPr>
        <p:pic>
          <p:nvPicPr>
            <p:cNvPr id="6" name="Рисунок 5"/>
            <p:cNvPicPr>
              <a:picLocks noChangeAspect="1"/>
            </p:cNvPicPr>
            <p:nvPr/>
          </p:nvPicPr>
          <p:blipFill rotWithShape="1">
            <a:blip r:embed="rId3"/>
            <a:srcRect l="9763" t="22456" r="17938" b="15991"/>
            <a:stretch/>
          </p:blipFill>
          <p:spPr>
            <a:xfrm>
              <a:off x="168971" y="3783726"/>
              <a:ext cx="5743101" cy="2932387"/>
            </a:xfrm>
            <a:prstGeom prst="rect">
              <a:avLst/>
            </a:prstGeom>
          </p:spPr>
        </p:pic>
        <p:cxnSp>
          <p:nvCxnSpPr>
            <p:cNvPr id="21" name="Прямая со стрелкой 20"/>
            <p:cNvCxnSpPr/>
            <p:nvPr/>
          </p:nvCxnSpPr>
          <p:spPr>
            <a:xfrm>
              <a:off x="1846860" y="5287897"/>
              <a:ext cx="957300" cy="12539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045993" y="5730194"/>
              <a:ext cx="957313" cy="338554"/>
            </a:xfrm>
            <a:prstGeom prst="rect">
              <a:avLst/>
            </a:prstGeom>
            <a:noFill/>
          </p:spPr>
          <p:txBody>
            <a:bodyPr wrap="none" rtlCol="0">
              <a:spAutoFit/>
            </a:bodyPr>
            <a:lstStyle/>
            <a:p>
              <a:r>
                <a:rPr lang="en-US" sz="1600" dirty="0" smtClean="0"/>
                <a:t>300,1mm</a:t>
              </a:r>
              <a:endParaRPr lang="ru-RU" sz="1600" dirty="0"/>
            </a:p>
          </p:txBody>
        </p:sp>
        <p:cxnSp>
          <p:nvCxnSpPr>
            <p:cNvPr id="25" name="Прямая со стрелкой 24"/>
            <p:cNvCxnSpPr/>
            <p:nvPr/>
          </p:nvCxnSpPr>
          <p:spPr>
            <a:xfrm flipV="1">
              <a:off x="3040521" y="6248400"/>
              <a:ext cx="1647485" cy="2934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p:nvPr/>
          </p:nvCxnSpPr>
          <p:spPr>
            <a:xfrm flipH="1">
              <a:off x="4776716" y="5249919"/>
              <a:ext cx="6824" cy="99848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a:xfrm flipV="1">
              <a:off x="2954286" y="5902443"/>
              <a:ext cx="225188" cy="272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5" name="Прямая со стрелкой 34"/>
            <p:cNvCxnSpPr/>
            <p:nvPr/>
          </p:nvCxnSpPr>
          <p:spPr>
            <a:xfrm>
              <a:off x="3272050" y="5486400"/>
              <a:ext cx="20472" cy="19106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p:nvPr/>
          </p:nvCxnSpPr>
          <p:spPr>
            <a:xfrm flipV="1">
              <a:off x="1910687" y="4023104"/>
              <a:ext cx="1521725" cy="19405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4933666" y="5677469"/>
              <a:ext cx="899605" cy="338554"/>
            </a:xfrm>
            <a:prstGeom prst="rect">
              <a:avLst/>
            </a:prstGeom>
            <a:noFill/>
          </p:spPr>
          <p:txBody>
            <a:bodyPr wrap="none" rtlCol="0">
              <a:spAutoFit/>
            </a:bodyPr>
            <a:lstStyle/>
            <a:p>
              <a:r>
                <a:rPr lang="ru-RU" sz="1600" dirty="0" smtClean="0"/>
                <a:t>79,8 </a:t>
              </a:r>
              <a:r>
                <a:rPr lang="en-US" sz="1600" dirty="0" smtClean="0"/>
                <a:t>mm</a:t>
              </a:r>
              <a:endParaRPr lang="ru-RU" sz="1600" dirty="0"/>
            </a:p>
          </p:txBody>
        </p:sp>
        <p:sp>
          <p:nvSpPr>
            <p:cNvPr id="41" name="TextBox 40"/>
            <p:cNvSpPr txBox="1"/>
            <p:nvPr/>
          </p:nvSpPr>
          <p:spPr>
            <a:xfrm>
              <a:off x="2298010" y="3750305"/>
              <a:ext cx="684803" cy="338554"/>
            </a:xfrm>
            <a:prstGeom prst="rect">
              <a:avLst/>
            </a:prstGeom>
            <a:noFill/>
          </p:spPr>
          <p:txBody>
            <a:bodyPr wrap="none" rtlCol="0">
              <a:spAutoFit/>
            </a:bodyPr>
            <a:lstStyle/>
            <a:p>
              <a:r>
                <a:rPr lang="en-US" sz="1600" dirty="0" smtClean="0"/>
                <a:t>151,8</a:t>
              </a:r>
              <a:endParaRPr lang="ru-RU" sz="1600" dirty="0"/>
            </a:p>
          </p:txBody>
        </p:sp>
        <p:sp>
          <p:nvSpPr>
            <p:cNvPr id="42" name="TextBox 41"/>
            <p:cNvSpPr txBox="1"/>
            <p:nvPr/>
          </p:nvSpPr>
          <p:spPr>
            <a:xfrm>
              <a:off x="3618595" y="6357157"/>
              <a:ext cx="684803" cy="338554"/>
            </a:xfrm>
            <a:prstGeom prst="rect">
              <a:avLst/>
            </a:prstGeom>
            <a:noFill/>
          </p:spPr>
          <p:txBody>
            <a:bodyPr wrap="none" rtlCol="0">
              <a:spAutoFit/>
            </a:bodyPr>
            <a:lstStyle/>
            <a:p>
              <a:r>
                <a:rPr lang="en-US" sz="1600" dirty="0" smtClean="0"/>
                <a:t>133,8</a:t>
              </a:r>
              <a:endParaRPr lang="ru-RU" sz="1600" dirty="0"/>
            </a:p>
          </p:txBody>
        </p:sp>
        <p:sp>
          <p:nvSpPr>
            <p:cNvPr id="44" name="TextBox 43"/>
            <p:cNvSpPr txBox="1"/>
            <p:nvPr/>
          </p:nvSpPr>
          <p:spPr>
            <a:xfrm>
              <a:off x="2760591" y="5535021"/>
              <a:ext cx="570990" cy="338554"/>
            </a:xfrm>
            <a:prstGeom prst="rect">
              <a:avLst/>
            </a:prstGeom>
            <a:noFill/>
          </p:spPr>
          <p:txBody>
            <a:bodyPr wrap="none" rtlCol="0">
              <a:spAutoFit/>
            </a:bodyPr>
            <a:lstStyle/>
            <a:p>
              <a:r>
                <a:rPr lang="en-US" sz="1600" dirty="0" smtClean="0"/>
                <a:t>17,4</a:t>
              </a:r>
              <a:endParaRPr lang="ru-RU" sz="1600" dirty="0"/>
            </a:p>
          </p:txBody>
        </p:sp>
      </p:grpSp>
      <p:pic>
        <p:nvPicPr>
          <p:cNvPr id="32" name="Рисунок 31"/>
          <p:cNvPicPr>
            <a:picLocks noChangeAspect="1"/>
          </p:cNvPicPr>
          <p:nvPr/>
        </p:nvPicPr>
        <p:blipFill rotWithShape="1">
          <a:blip r:embed="rId4"/>
          <a:srcRect l="50370" t="57046" r="16710" b="14419"/>
          <a:stretch/>
        </p:blipFill>
        <p:spPr>
          <a:xfrm>
            <a:off x="6508168" y="4122813"/>
            <a:ext cx="5067987" cy="2469832"/>
          </a:xfrm>
          <a:prstGeom prst="rect">
            <a:avLst/>
          </a:prstGeom>
        </p:spPr>
      </p:pic>
      <p:pic>
        <p:nvPicPr>
          <p:cNvPr id="3" name="Рисунок 2"/>
          <p:cNvPicPr>
            <a:picLocks noChangeAspect="1"/>
          </p:cNvPicPr>
          <p:nvPr/>
        </p:nvPicPr>
        <p:blipFill rotWithShape="1">
          <a:blip r:embed="rId5"/>
          <a:srcRect l="39651" t="22341" r="39686" b="12920"/>
          <a:stretch/>
        </p:blipFill>
        <p:spPr>
          <a:xfrm rot="5400000">
            <a:off x="1687024" y="-180407"/>
            <a:ext cx="2688609" cy="4735775"/>
          </a:xfrm>
          <a:prstGeom prst="rect">
            <a:avLst/>
          </a:prstGeom>
        </p:spPr>
      </p:pic>
      <p:cxnSp>
        <p:nvCxnSpPr>
          <p:cNvPr id="17" name="Прямая соединительная линия 16"/>
          <p:cNvCxnSpPr/>
          <p:nvPr/>
        </p:nvCxnSpPr>
        <p:spPr>
          <a:xfrm flipV="1">
            <a:off x="4067033" y="1259793"/>
            <a:ext cx="0" cy="896553"/>
          </a:xfrm>
          <a:prstGeom prst="line">
            <a:avLst/>
          </a:prstGeom>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p:cNvCxnSpPr/>
          <p:nvPr/>
        </p:nvCxnSpPr>
        <p:spPr>
          <a:xfrm flipV="1">
            <a:off x="2032876" y="1259793"/>
            <a:ext cx="0" cy="896553"/>
          </a:xfrm>
          <a:prstGeom prst="line">
            <a:avLst/>
          </a:prstGeom>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a:off x="2208007" y="1391467"/>
            <a:ext cx="166502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626409" y="946730"/>
            <a:ext cx="809837" cy="369332"/>
          </a:xfrm>
          <a:prstGeom prst="rect">
            <a:avLst/>
          </a:prstGeom>
          <a:noFill/>
        </p:spPr>
        <p:txBody>
          <a:bodyPr wrap="none" rtlCol="0">
            <a:spAutoFit/>
          </a:bodyPr>
          <a:lstStyle/>
          <a:p>
            <a:r>
              <a:rPr lang="ru-RU" dirty="0" smtClean="0"/>
              <a:t>54 </a:t>
            </a:r>
            <a:r>
              <a:rPr lang="en-US" dirty="0" smtClean="0"/>
              <a:t>mm</a:t>
            </a:r>
            <a:endParaRPr lang="ru-RU" dirty="0"/>
          </a:p>
        </p:txBody>
      </p:sp>
      <p:sp>
        <p:nvSpPr>
          <p:cNvPr id="7" name="TextBox 6"/>
          <p:cNvSpPr txBox="1"/>
          <p:nvPr/>
        </p:nvSpPr>
        <p:spPr>
          <a:xfrm>
            <a:off x="6486056" y="6511045"/>
            <a:ext cx="5188600"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The slide shows a draft version of the vacuum chamber</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73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1"/>
          <p:cNvSpPr txBox="1">
            <a:spLocks/>
          </p:cNvSpPr>
          <p:nvPr/>
        </p:nvSpPr>
        <p:spPr>
          <a:xfrm>
            <a:off x="794483" y="0"/>
            <a:ext cx="10611024"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Field quality</a:t>
            </a:r>
            <a:endParaRPr lang="ru-RU" b="1" cap="all" dirty="0"/>
          </a:p>
        </p:txBody>
      </p:sp>
      <p:grpSp>
        <p:nvGrpSpPr>
          <p:cNvPr id="6" name="Группа 5"/>
          <p:cNvGrpSpPr/>
          <p:nvPr/>
        </p:nvGrpSpPr>
        <p:grpSpPr>
          <a:xfrm>
            <a:off x="369291" y="1754491"/>
            <a:ext cx="11477203" cy="4967786"/>
            <a:chOff x="18155" y="1449693"/>
            <a:chExt cx="12036885" cy="5322147"/>
          </a:xfrm>
        </p:grpSpPr>
        <p:grpSp>
          <p:nvGrpSpPr>
            <p:cNvPr id="4" name="Группа 3"/>
            <p:cNvGrpSpPr/>
            <p:nvPr/>
          </p:nvGrpSpPr>
          <p:grpSpPr>
            <a:xfrm>
              <a:off x="18155" y="1449693"/>
              <a:ext cx="12036885" cy="5322147"/>
              <a:chOff x="18155" y="1449693"/>
              <a:chExt cx="12036885" cy="5322147"/>
            </a:xfrm>
          </p:grpSpPr>
          <mc:AlternateContent xmlns:mc="http://schemas.openxmlformats.org/markup-compatibility/2006" xmlns:a14="http://schemas.microsoft.com/office/drawing/2010/main">
            <mc:Choice Requires="a14">
              <p:graphicFrame>
                <p:nvGraphicFramePr>
                  <p:cNvPr id="36" name="Object 20"/>
                  <p:cNvGraphicFramePr>
                    <a:graphicFrameLocks noChangeAspect="1"/>
                  </p:cNvGraphicFramePr>
                  <p:nvPr>
                    <p:extLst>
                      <p:ext uri="{D42A27DB-BD31-4B8C-83A1-F6EECF244321}">
                        <p14:modId xmlns:p14="http://schemas.microsoft.com/office/powerpoint/2010/main" val="1533703866"/>
                      </p:ext>
                    </p:extLst>
                  </p:nvPr>
                </p:nvGraphicFramePr>
                <p:xfrm>
                  <a:off x="5956955" y="1647002"/>
                  <a:ext cx="5788014" cy="1392864"/>
                </p:xfrm>
                <a:graphic>
                  <a:graphicData uri="http://schemas.openxmlformats.org/presentationml/2006/ole">
                    <mc:AlternateContent>
                      <mc:Choice xmlns:v="urn:schemas-microsoft-com:vml" Requires="v">
                        <p:oleObj spid="_x0000_s2372" name="Формула" r:id="rId3" imgW="2997000" imgH="711000" progId="Equation.3">
                          <p:embed/>
                        </p:oleObj>
                      </mc:Choice>
                      <mc:Fallback>
                        <p:oleObj name="Формула" r:id="rId3" imgW="2997000" imgH="711000" progId="Equation.3">
                          <p:embed/>
                          <p:pic>
                            <p:nvPicPr>
                              <p:cNvPr id="16" name="Object 20"/>
                              <p:cNvPicPr>
                                <a:picLocks noChangeAspect="1" noChangeArrowheads="1"/>
                              </p:cNvPicPr>
                              <p:nvPr/>
                            </p:nvPicPr>
                            <p:blipFill>
                              <a:blip r:embed="rId4">
                                <a:extLst>
                                  <a:ext uri="{28A0092B-C50C-407E-A947-70E740481C1C}">
                                    <a14:useLocalDpi val="0"/>
                                  </a:ext>
                                </a:extLst>
                              </a:blip>
                              <a:srcRect/>
                              <a:stretch>
                                <a:fillRect/>
                              </a:stretch>
                            </p:blipFill>
                            <p:spPr bwMode="auto">
                              <a:xfrm>
                                <a:off x="5956955" y="1647002"/>
                                <a:ext cx="5788014" cy="1392864"/>
                              </a:xfrm>
                              <a:prstGeom prst="rect">
                                <a:avLst/>
                              </a:prstGeom>
                              <a:noFill/>
                            </p:spPr>
                          </p:pic>
                        </p:oleObj>
                      </mc:Fallback>
                    </mc:AlternateContent>
                  </a:graphicData>
                </a:graphic>
              </p:graphicFrame>
            </mc:Choice>
            <mc:Fallback xmlns="">
              <p:graphicFrame>
                <p:nvGraphicFramePr>
                  <p:cNvPr id="36" name="Object 20"/>
                  <p:cNvGraphicFramePr>
                    <a:graphicFrameLocks noChangeAspect="1"/>
                  </p:cNvGraphicFramePr>
                  <p:nvPr>
                    <p:extLst>
                      <p:ext uri="{D42A27DB-BD31-4B8C-83A1-F6EECF244321}">
                        <p14:modId xmlns:p14="http://schemas.microsoft.com/office/powerpoint/2010/main" val="1533703866"/>
                      </p:ext>
                    </p:extLst>
                  </p:nvPr>
                </p:nvGraphicFramePr>
                <p:xfrm>
                  <a:off x="5956955" y="1647002"/>
                  <a:ext cx="5788014" cy="1392864"/>
                </p:xfrm>
                <a:graphic>
                  <a:graphicData uri="http://schemas.openxmlformats.org/presentationml/2006/ole">
                    <mc:AlternateContent>
                      <mc:Choice xmlns:v="urn:schemas-microsoft-com:vml" Requires="v">
                        <p:oleObj spid="_x0000_s2176" name="Формула" r:id="rId6" imgW="2997000" imgH="711000" progId="Equation.3">
                          <p:embed/>
                        </p:oleObj>
                      </mc:Choice>
                      <mc:Fallback>
                        <p:oleObj name="Формула" r:id="rId6" imgW="2997000" imgH="711000" progId="Equation.3">
                          <p:embed/>
                          <p:pic>
                            <p:nvPicPr>
                              <p:cNvPr id="16"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955" y="1647002"/>
                                <a:ext cx="5788014" cy="1392864"/>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37" name="Object 22"/>
                  <p:cNvGraphicFramePr>
                    <a:graphicFrameLocks noChangeAspect="1"/>
                  </p:cNvGraphicFramePr>
                  <p:nvPr>
                    <p:extLst>
                      <p:ext uri="{D42A27DB-BD31-4B8C-83A1-F6EECF244321}">
                        <p14:modId xmlns:p14="http://schemas.microsoft.com/office/powerpoint/2010/main" val="2214304480"/>
                      </p:ext>
                    </p:extLst>
                  </p:nvPr>
                </p:nvGraphicFramePr>
                <p:xfrm>
                  <a:off x="5956955" y="3397607"/>
                  <a:ext cx="6098085" cy="1471612"/>
                </p:xfrm>
                <a:graphic>
                  <a:graphicData uri="http://schemas.openxmlformats.org/presentationml/2006/ole">
                    <mc:AlternateContent>
                      <mc:Choice xmlns:v="urn:schemas-microsoft-com:vml" Requires="v">
                        <p:oleObj spid="_x0000_s2373" name="Формула" r:id="rId8" imgW="3060360" imgH="711000" progId="Equation.3">
                          <p:embed/>
                        </p:oleObj>
                      </mc:Choice>
                      <mc:Fallback>
                        <p:oleObj name="Формула" r:id="rId8" imgW="3060360" imgH="711000" progId="Equation.3">
                          <p:embed/>
                          <p:pic>
                            <p:nvPicPr>
                              <p:cNvPr id="17" name="Object 22"/>
                              <p:cNvPicPr>
                                <a:picLocks noChangeAspect="1" noChangeArrowheads="1"/>
                              </p:cNvPicPr>
                              <p:nvPr/>
                            </p:nvPicPr>
                            <p:blipFill>
                              <a:blip r:embed="rId9">
                                <a:extLst>
                                  <a:ext uri="{28A0092B-C50C-407E-A947-70E740481C1C}">
                                    <a14:useLocalDpi val="0"/>
                                  </a:ext>
                                </a:extLst>
                              </a:blip>
                              <a:srcRect/>
                              <a:stretch>
                                <a:fillRect/>
                              </a:stretch>
                            </p:blipFill>
                            <p:spPr bwMode="auto">
                              <a:xfrm>
                                <a:off x="5956955" y="3397607"/>
                                <a:ext cx="6098085" cy="1471612"/>
                              </a:xfrm>
                              <a:prstGeom prst="rect">
                                <a:avLst/>
                              </a:prstGeom>
                              <a:noFill/>
                            </p:spPr>
                          </p:pic>
                        </p:oleObj>
                      </mc:Fallback>
                    </mc:AlternateContent>
                  </a:graphicData>
                </a:graphic>
              </p:graphicFrame>
            </mc:Choice>
            <mc:Fallback xmlns="">
              <p:graphicFrame>
                <p:nvGraphicFramePr>
                  <p:cNvPr id="37" name="Object 22"/>
                  <p:cNvGraphicFramePr>
                    <a:graphicFrameLocks noChangeAspect="1"/>
                  </p:cNvGraphicFramePr>
                  <p:nvPr>
                    <p:extLst>
                      <p:ext uri="{D42A27DB-BD31-4B8C-83A1-F6EECF244321}">
                        <p14:modId xmlns:p14="http://schemas.microsoft.com/office/powerpoint/2010/main" val="2214304480"/>
                      </p:ext>
                    </p:extLst>
                  </p:nvPr>
                </p:nvGraphicFramePr>
                <p:xfrm>
                  <a:off x="5956955" y="3397607"/>
                  <a:ext cx="6098085" cy="1471612"/>
                </p:xfrm>
                <a:graphic>
                  <a:graphicData uri="http://schemas.openxmlformats.org/presentationml/2006/ole">
                    <mc:AlternateContent>
                      <mc:Choice xmlns:v="urn:schemas-microsoft-com:vml" Requires="v">
                        <p:oleObj spid="_x0000_s2177" name="Формула" r:id="rId10" imgW="3060360" imgH="711000" progId="Equation.3">
                          <p:embed/>
                        </p:oleObj>
                      </mc:Choice>
                      <mc:Fallback>
                        <p:oleObj name="Формула" r:id="rId10" imgW="3060360" imgH="711000" progId="Equation.3">
                          <p:embed/>
                          <p:pic>
                            <p:nvPicPr>
                              <p:cNvPr id="17"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6955" y="3397607"/>
                                <a:ext cx="6098085" cy="1471612"/>
                              </a:xfrm>
                              <a:prstGeom prst="rect">
                                <a:avLst/>
                              </a:prstGeom>
                              <a:noFill/>
                            </p:spPr>
                          </p:pic>
                        </p:oleObj>
                      </mc:Fallback>
                    </mc:AlternateContent>
                  </a:graphicData>
                </a:graphic>
              </p:graphicFrame>
            </mc:Fallback>
          </mc:AlternateContent>
          <p:grpSp>
            <p:nvGrpSpPr>
              <p:cNvPr id="3" name="Группа 2"/>
              <p:cNvGrpSpPr/>
              <p:nvPr/>
            </p:nvGrpSpPr>
            <p:grpSpPr>
              <a:xfrm>
                <a:off x="18155" y="1449693"/>
                <a:ext cx="5938800" cy="5322147"/>
                <a:chOff x="18155" y="1449693"/>
                <a:chExt cx="5938800" cy="5322147"/>
              </a:xfrm>
            </p:grpSpPr>
            <p:pic>
              <p:nvPicPr>
                <p:cNvPr id="35" name="Рисунок 34"/>
                <p:cNvPicPr>
                  <a:picLocks noChangeAspect="1"/>
                </p:cNvPicPr>
                <p:nvPr/>
              </p:nvPicPr>
              <p:blipFill rotWithShape="1">
                <a:blip r:embed="rId12">
                  <a:extLst>
                    <a:ext uri="{28A0092B-C50C-407E-A947-70E740481C1C}">
                      <a14:useLocalDpi xmlns:a14="http://schemas.microsoft.com/office/drawing/2010/main" val="0"/>
                    </a:ext>
                  </a:extLst>
                </a:blip>
                <a:srcRect l="3883" t="29848" r="48958" b="32273"/>
                <a:stretch/>
              </p:blipFill>
              <p:spPr>
                <a:xfrm>
                  <a:off x="18155" y="1449693"/>
                  <a:ext cx="5938800" cy="2981326"/>
                </a:xfrm>
                <a:prstGeom prst="rect">
                  <a:avLst/>
                </a:prstGeom>
              </p:spPr>
            </p:pic>
            <p:grpSp>
              <p:nvGrpSpPr>
                <p:cNvPr id="38" name="Группа 37"/>
                <p:cNvGrpSpPr/>
                <p:nvPr/>
              </p:nvGrpSpPr>
              <p:grpSpPr>
                <a:xfrm>
                  <a:off x="1445951" y="4133413"/>
                  <a:ext cx="3495721" cy="2638427"/>
                  <a:chOff x="847725" y="3571875"/>
                  <a:chExt cx="3495721" cy="2638427"/>
                </a:xfrm>
              </p:grpSpPr>
              <p:cxnSp>
                <p:nvCxnSpPr>
                  <p:cNvPr id="39" name="Прямая со стрелкой 38"/>
                  <p:cNvCxnSpPr/>
                  <p:nvPr/>
                </p:nvCxnSpPr>
                <p:spPr>
                  <a:xfrm flipV="1">
                    <a:off x="2362200" y="3571875"/>
                    <a:ext cx="0" cy="26384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p:nvPr/>
                </p:nvCxnSpPr>
                <p:spPr>
                  <a:xfrm>
                    <a:off x="847725" y="4962525"/>
                    <a:ext cx="33432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459812" y="3571875"/>
                    <a:ext cx="304892" cy="369332"/>
                  </a:xfrm>
                  <a:prstGeom prst="rect">
                    <a:avLst/>
                  </a:prstGeom>
                  <a:noFill/>
                </p:spPr>
                <p:txBody>
                  <a:bodyPr wrap="none" rtlCol="0">
                    <a:spAutoFit/>
                  </a:bodyPr>
                  <a:lstStyle/>
                  <a:p>
                    <a:r>
                      <a:rPr lang="en-US" dirty="0" smtClean="0"/>
                      <a:t>X</a:t>
                    </a:r>
                    <a:endParaRPr lang="ru-RU" dirty="0"/>
                  </a:p>
                </p:txBody>
              </p:sp>
              <p:sp>
                <p:nvSpPr>
                  <p:cNvPr id="42" name="TextBox 41"/>
                  <p:cNvSpPr txBox="1"/>
                  <p:nvPr/>
                </p:nvSpPr>
                <p:spPr>
                  <a:xfrm>
                    <a:off x="4038554" y="4987863"/>
                    <a:ext cx="304892" cy="369332"/>
                  </a:xfrm>
                  <a:prstGeom prst="rect">
                    <a:avLst/>
                  </a:prstGeom>
                  <a:noFill/>
                </p:spPr>
                <p:txBody>
                  <a:bodyPr wrap="none" rtlCol="0">
                    <a:spAutoFit/>
                  </a:bodyPr>
                  <a:lstStyle/>
                  <a:p>
                    <a:r>
                      <a:rPr lang="en-US" dirty="0" smtClean="0"/>
                      <a:t>Y</a:t>
                    </a:r>
                    <a:endParaRPr lang="ru-RU" dirty="0"/>
                  </a:p>
                </p:txBody>
              </p:sp>
              <p:cxnSp>
                <p:nvCxnSpPr>
                  <p:cNvPr id="43" name="Прямая со стрелкой 42"/>
                  <p:cNvCxnSpPr/>
                  <p:nvPr/>
                </p:nvCxnSpPr>
                <p:spPr>
                  <a:xfrm flipV="1">
                    <a:off x="2362200" y="4314825"/>
                    <a:ext cx="402504" cy="647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2704584" y="4177393"/>
                    <a:ext cx="264816" cy="369332"/>
                  </a:xfrm>
                  <a:prstGeom prst="rect">
                    <a:avLst/>
                  </a:prstGeom>
                  <a:noFill/>
                </p:spPr>
                <p:txBody>
                  <a:bodyPr wrap="none" rtlCol="0">
                    <a:spAutoFit/>
                  </a:bodyPr>
                  <a:lstStyle/>
                  <a:p>
                    <a:r>
                      <a:rPr lang="en-US" dirty="0" smtClean="0"/>
                      <a:t>r</a:t>
                    </a:r>
                    <a:endParaRPr lang="ru-RU" dirty="0"/>
                  </a:p>
                </p:txBody>
              </p:sp>
              <p:sp>
                <p:nvSpPr>
                  <p:cNvPr id="45" name="Дуга 44"/>
                  <p:cNvSpPr/>
                  <p:nvPr/>
                </p:nvSpPr>
                <p:spPr>
                  <a:xfrm>
                    <a:off x="2344045" y="4769001"/>
                    <a:ext cx="280440" cy="383319"/>
                  </a:xfrm>
                  <a:prstGeom prst="arc">
                    <a:avLst>
                      <a:gd name="adj1" fmla="val 16508074"/>
                      <a:gd name="adj2" fmla="val 40875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46" name="TextBox 45"/>
                  <p:cNvSpPr txBox="1"/>
                  <p:nvPr/>
                </p:nvSpPr>
                <p:spPr>
                  <a:xfrm>
                    <a:off x="2591706" y="4626404"/>
                    <a:ext cx="335348" cy="369332"/>
                  </a:xfrm>
                  <a:prstGeom prst="rect">
                    <a:avLst/>
                  </a:prstGeom>
                  <a:noFill/>
                </p:spPr>
                <p:txBody>
                  <a:bodyPr wrap="none" rtlCol="0">
                    <a:spAutoFit/>
                  </a:bodyPr>
                  <a:lstStyle/>
                  <a:p>
                    <a:r>
                      <a:rPr lang="el-GR" dirty="0" smtClean="0"/>
                      <a:t>ϕ</a:t>
                    </a:r>
                    <a:endParaRPr lang="ru-RU" dirty="0"/>
                  </a:p>
                </p:txBody>
              </p:sp>
            </p:grpSp>
          </p:grpSp>
        </p:grpSp>
        <mc:AlternateContent xmlns:mc="http://schemas.openxmlformats.org/markup-compatibility/2006" xmlns:a14="http://schemas.microsoft.com/office/drawing/2010/main">
          <mc:Choice Requires="a14">
            <p:sp>
              <p:nvSpPr>
                <p:cNvPr id="47" name="TextBox 46"/>
                <p:cNvSpPr txBox="1"/>
                <p:nvPr/>
              </p:nvSpPr>
              <p:spPr>
                <a:xfrm>
                  <a:off x="7057124" y="5563214"/>
                  <a:ext cx="1125949" cy="761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𝑛</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2</m:t>
                                </m:r>
                              </m:sub>
                            </m:sSub>
                          </m:den>
                        </m:f>
                      </m:oMath>
                    </m:oMathPara>
                  </a14:m>
                  <a:endParaRPr lang="ru-RU"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7057124" y="5563214"/>
                  <a:ext cx="1125949" cy="761683"/>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9301125" y="5563214"/>
                  <a:ext cx="1159548" cy="6929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𝑛</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2</m:t>
                                </m:r>
                              </m:sub>
                            </m:sSub>
                          </m:den>
                        </m:f>
                      </m:oMath>
                    </m:oMathPara>
                  </a14:m>
                  <a:endParaRPr lang="ru-RU" sz="2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9301125" y="5563214"/>
                  <a:ext cx="1159548" cy="692947"/>
                </a:xfrm>
                <a:prstGeom prst="rect">
                  <a:avLst/>
                </a:prstGeom>
                <a:blipFill>
                  <a:blip r:embed="rId14"/>
                  <a:stretch>
                    <a:fillRect/>
                  </a:stretch>
                </a:blipFill>
              </p:spPr>
              <p:txBody>
                <a:bodyPr/>
                <a:lstStyle/>
                <a:p>
                  <a:r>
                    <a:rPr lang="ru-RU">
                      <a:noFill/>
                    </a:rPr>
                    <a:t> </a:t>
                  </a:r>
                </a:p>
              </p:txBody>
            </p:sp>
          </mc:Fallback>
        </mc:AlternateContent>
      </p:grpSp>
      <p:sp>
        <p:nvSpPr>
          <p:cNvPr id="49" name="TextBox 48"/>
          <p:cNvSpPr txBox="1"/>
          <p:nvPr/>
        </p:nvSpPr>
        <p:spPr>
          <a:xfrm>
            <a:off x="5471112" y="5039994"/>
            <a:ext cx="3841564" cy="461665"/>
          </a:xfrm>
          <a:prstGeom prst="rect">
            <a:avLst/>
          </a:prstGeom>
          <a:noFill/>
        </p:spPr>
        <p:txBody>
          <a:bodyPr wrap="none" rtlCol="0">
            <a:spAutoFit/>
          </a:bodyPr>
          <a:lstStyle/>
          <a:p>
            <a:r>
              <a:rPr lang="en-US" sz="2400" dirty="0"/>
              <a:t>Relative multipole coefficient: </a:t>
            </a:r>
            <a:endParaRPr lang="ru-RU" sz="2400" dirty="0"/>
          </a:p>
        </p:txBody>
      </p:sp>
      <p:sp>
        <p:nvSpPr>
          <p:cNvPr id="2" name="Номер слайда 1"/>
          <p:cNvSpPr>
            <a:spLocks noGrp="1"/>
          </p:cNvSpPr>
          <p:nvPr>
            <p:ph type="sldNum" sz="quarter" idx="12"/>
          </p:nvPr>
        </p:nvSpPr>
        <p:spPr/>
        <p:txBody>
          <a:bodyPr/>
          <a:lstStyle/>
          <a:p>
            <a:fld id="{DC63EB06-3C5F-4968-9E81-2278D5600470}" type="slidenum">
              <a:rPr lang="ru-RU" smtClean="0"/>
              <a:t>7</a:t>
            </a:fld>
            <a:endParaRPr lang="ru-RU" dirty="0"/>
          </a:p>
        </p:txBody>
      </p:sp>
      <mc:AlternateContent xmlns:mc="http://schemas.openxmlformats.org/markup-compatibility/2006" xmlns:a14="http://schemas.microsoft.com/office/drawing/2010/main">
        <mc:Choice Requires="a14">
          <p:sp>
            <p:nvSpPr>
              <p:cNvPr id="8" name="Прямоугольник 7"/>
              <p:cNvSpPr/>
              <p:nvPr/>
            </p:nvSpPr>
            <p:spPr>
              <a:xfrm>
                <a:off x="254809" y="909404"/>
                <a:ext cx="11490160" cy="830997"/>
              </a:xfrm>
              <a:prstGeom prst="rect">
                <a:avLst/>
              </a:prstGeom>
            </p:spPr>
            <p:txBody>
              <a:bodyPr wrap="square">
                <a:spAutoFit/>
              </a:bodyPr>
              <a:lstStyle/>
              <a:p>
                <a:r>
                  <a:rPr lang="en-US" sz="2400" dirty="0"/>
                  <a:t>All calculations were performed </a:t>
                </a:r>
                <a:r>
                  <a:rPr lang="en-US" sz="2400" dirty="0" smtClean="0"/>
                  <a:t>by </a:t>
                </a:r>
                <a:r>
                  <a:rPr lang="en-US" sz="2400" dirty="0"/>
                  <a:t>the Opera </a:t>
                </a:r>
                <a:r>
                  <a:rPr lang="en-US" sz="2400" dirty="0" smtClean="0"/>
                  <a:t>program. Formula </a:t>
                </a:r>
                <a:r>
                  <a:rPr lang="en-US" sz="2400" dirty="0"/>
                  <a:t>to determine the quality of the magnet. The field integrals are taken at the radius </a:t>
                </a:r>
                <a14:m>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a:solidFill>
                              <a:srgbClr val="C00000"/>
                            </a:solidFill>
                            <a:latin typeface="Cambria Math" panose="02040503050406030204" pitchFamily="18" charset="0"/>
                          </a:rPr>
                          <m:t>𝑟</m:t>
                        </m:r>
                      </m:e>
                      <m:sub>
                        <m:r>
                          <a:rPr lang="en-US" sz="2400">
                            <a:solidFill>
                              <a:srgbClr val="C00000"/>
                            </a:solidFill>
                            <a:latin typeface="Cambria Math" panose="02040503050406030204" pitchFamily="18" charset="0"/>
                          </a:rPr>
                          <m:t>0</m:t>
                        </m:r>
                      </m:sub>
                    </m:sSub>
                    <m:r>
                      <a:rPr lang="en-US" sz="2400">
                        <a:solidFill>
                          <a:srgbClr val="C00000"/>
                        </a:solidFill>
                        <a:latin typeface="Cambria Math" panose="02040503050406030204" pitchFamily="18" charset="0"/>
                      </a:rPr>
                      <m:t>=10 </m:t>
                    </m:r>
                    <m:r>
                      <a:rPr lang="en-US" sz="2400">
                        <a:solidFill>
                          <a:srgbClr val="C00000"/>
                        </a:solidFill>
                        <a:latin typeface="Cambria Math" panose="02040503050406030204" pitchFamily="18" charset="0"/>
                      </a:rPr>
                      <m:t>𝑚𝑚</m:t>
                    </m:r>
                  </m:oMath>
                </a14:m>
                <a:r>
                  <a:rPr lang="en-US" dirty="0" smtClean="0"/>
                  <a:t>:</a:t>
                </a:r>
                <a:endParaRPr lang="en-US"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54809" y="909404"/>
                <a:ext cx="11490160" cy="830997"/>
              </a:xfrm>
              <a:prstGeom prst="rect">
                <a:avLst/>
              </a:prstGeom>
              <a:blipFill rotWithShape="0">
                <a:blip r:embed="rId15"/>
                <a:stretch>
                  <a:fillRect l="-849" t="-5882" r="-584" b="-16176"/>
                </a:stretch>
              </a:blipFill>
            </p:spPr>
            <p:txBody>
              <a:bodyPr/>
              <a:lstStyle/>
              <a:p>
                <a:r>
                  <a:rPr lang="ru-RU">
                    <a:noFill/>
                  </a:rPr>
                  <a:t> </a:t>
                </a:r>
              </a:p>
            </p:txBody>
          </p:sp>
        </mc:Fallback>
      </mc:AlternateContent>
    </p:spTree>
    <p:extLst>
      <p:ext uri="{BB962C8B-B14F-4D97-AF65-F5344CB8AC3E}">
        <p14:creationId xmlns:p14="http://schemas.microsoft.com/office/powerpoint/2010/main" val="1620698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Номер слайда 34"/>
          <p:cNvSpPr>
            <a:spLocks noGrp="1"/>
          </p:cNvSpPr>
          <p:nvPr>
            <p:ph type="sldNum" sz="quarter" idx="12"/>
          </p:nvPr>
        </p:nvSpPr>
        <p:spPr/>
        <p:txBody>
          <a:bodyPr/>
          <a:lstStyle/>
          <a:p>
            <a:fld id="{DC63EB06-3C5F-4968-9E81-2278D5600470}" type="slidenum">
              <a:rPr lang="ru-RU" smtClean="0"/>
              <a:t>8</a:t>
            </a:fld>
            <a:endParaRPr lang="ru-RU"/>
          </a:p>
        </p:txBody>
      </p:sp>
      <p:sp>
        <p:nvSpPr>
          <p:cNvPr id="5" name="Заголовок 1"/>
          <p:cNvSpPr txBox="1">
            <a:spLocks/>
          </p:cNvSpPr>
          <p:nvPr/>
        </p:nvSpPr>
        <p:spPr>
          <a:xfrm>
            <a:off x="794483" y="0"/>
            <a:ext cx="10611024"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End pole chamfer </a:t>
            </a:r>
            <a:endParaRPr lang="ru-RU" b="1" cap="all" dirty="0"/>
          </a:p>
        </p:txBody>
      </p:sp>
      <p:grpSp>
        <p:nvGrpSpPr>
          <p:cNvPr id="44" name="Группа 43"/>
          <p:cNvGrpSpPr/>
          <p:nvPr/>
        </p:nvGrpSpPr>
        <p:grpSpPr>
          <a:xfrm>
            <a:off x="1015924" y="1311452"/>
            <a:ext cx="10176659" cy="5081327"/>
            <a:chOff x="627386" y="1159191"/>
            <a:chExt cx="11215240" cy="5547268"/>
          </a:xfrm>
        </p:grpSpPr>
        <p:grpSp>
          <p:nvGrpSpPr>
            <p:cNvPr id="36" name="Группа 35"/>
            <p:cNvGrpSpPr/>
            <p:nvPr/>
          </p:nvGrpSpPr>
          <p:grpSpPr>
            <a:xfrm>
              <a:off x="627386" y="1253030"/>
              <a:ext cx="4283656" cy="5453429"/>
              <a:chOff x="627386" y="1253030"/>
              <a:chExt cx="4283656" cy="5453429"/>
            </a:xfrm>
          </p:grpSpPr>
          <p:grpSp>
            <p:nvGrpSpPr>
              <p:cNvPr id="8" name="Группа 7"/>
              <p:cNvGrpSpPr/>
              <p:nvPr/>
            </p:nvGrpSpPr>
            <p:grpSpPr>
              <a:xfrm>
                <a:off x="632472" y="1253030"/>
                <a:ext cx="3808929" cy="2595080"/>
                <a:chOff x="0" y="2112381"/>
                <a:chExt cx="5095876" cy="3598528"/>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8167" t="13334" r="44554" b="44544"/>
                <a:stretch/>
              </p:blipFill>
              <p:spPr>
                <a:xfrm>
                  <a:off x="0" y="2112381"/>
                  <a:ext cx="5095876" cy="3598528"/>
                </a:xfrm>
                <a:prstGeom prst="rect">
                  <a:avLst/>
                </a:prstGeom>
              </p:spPr>
            </p:pic>
            <p:sp>
              <p:nvSpPr>
                <p:cNvPr id="3" name="Прямоугольник 2"/>
                <p:cNvSpPr/>
                <p:nvPr/>
              </p:nvSpPr>
              <p:spPr>
                <a:xfrm>
                  <a:off x="794483" y="2675164"/>
                  <a:ext cx="1123950" cy="1123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2" name="Группа 41"/>
              <p:cNvGrpSpPr/>
              <p:nvPr/>
            </p:nvGrpSpPr>
            <p:grpSpPr>
              <a:xfrm>
                <a:off x="627386" y="3848110"/>
                <a:ext cx="4283656" cy="2858349"/>
                <a:chOff x="632473" y="4114316"/>
                <a:chExt cx="4164993" cy="2858349"/>
              </a:xfrm>
            </p:grpSpPr>
            <p:grpSp>
              <p:nvGrpSpPr>
                <p:cNvPr id="40" name="Группа 39"/>
                <p:cNvGrpSpPr/>
                <p:nvPr/>
              </p:nvGrpSpPr>
              <p:grpSpPr>
                <a:xfrm>
                  <a:off x="632473" y="4114316"/>
                  <a:ext cx="4164993" cy="2858349"/>
                  <a:chOff x="632473" y="4114316"/>
                  <a:chExt cx="4164993" cy="2858349"/>
                </a:xfrm>
              </p:grpSpPr>
              <p:grpSp>
                <p:nvGrpSpPr>
                  <p:cNvPr id="9" name="Группа 8"/>
                  <p:cNvGrpSpPr/>
                  <p:nvPr/>
                </p:nvGrpSpPr>
                <p:grpSpPr>
                  <a:xfrm>
                    <a:off x="632473" y="4114316"/>
                    <a:ext cx="4164993" cy="2858349"/>
                    <a:chOff x="0" y="0"/>
                    <a:chExt cx="4777982" cy="3225748"/>
                  </a:xfrm>
                </p:grpSpPr>
                <p:sp>
                  <p:nvSpPr>
                    <p:cNvPr id="10" name="Прямоугольник 9"/>
                    <p:cNvSpPr/>
                    <p:nvPr/>
                  </p:nvSpPr>
                  <p:spPr>
                    <a:xfrm>
                      <a:off x="0" y="0"/>
                      <a:ext cx="4248472" cy="3096344"/>
                    </a:xfrm>
                    <a:prstGeom prst="rect">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dirty="0"/>
                    </a:p>
                  </p:txBody>
                </p:sp>
                <p:grpSp>
                  <p:nvGrpSpPr>
                    <p:cNvPr id="11" name="Группа 10"/>
                    <p:cNvGrpSpPr/>
                    <p:nvPr/>
                  </p:nvGrpSpPr>
                  <p:grpSpPr>
                    <a:xfrm>
                      <a:off x="216024" y="345948"/>
                      <a:ext cx="4561958" cy="2879800"/>
                      <a:chOff x="216024" y="345948"/>
                      <a:chExt cx="4674870" cy="2879800"/>
                    </a:xfrm>
                  </p:grpSpPr>
                  <p:grpSp>
                    <p:nvGrpSpPr>
                      <p:cNvPr id="12" name="Group 3"/>
                      <p:cNvGrpSpPr>
                        <a:grpSpLocks/>
                      </p:cNvGrpSpPr>
                      <p:nvPr/>
                    </p:nvGrpSpPr>
                    <p:grpSpPr bwMode="auto">
                      <a:xfrm>
                        <a:off x="216024" y="345948"/>
                        <a:ext cx="4674870" cy="2879800"/>
                        <a:chOff x="216024" y="360017"/>
                        <a:chExt cx="7362" cy="4534"/>
                      </a:xfrm>
                    </p:grpSpPr>
                    <p:grpSp>
                      <p:nvGrpSpPr>
                        <p:cNvPr id="14" name="Group 22"/>
                        <p:cNvGrpSpPr>
                          <a:grpSpLocks/>
                        </p:cNvGrpSpPr>
                        <p:nvPr/>
                      </p:nvGrpSpPr>
                      <p:grpSpPr bwMode="auto">
                        <a:xfrm>
                          <a:off x="219442" y="362318"/>
                          <a:ext cx="989" cy="417"/>
                          <a:chOff x="219442" y="362318"/>
                          <a:chExt cx="989" cy="417"/>
                        </a:xfrm>
                      </p:grpSpPr>
                      <p:sp>
                        <p:nvSpPr>
                          <p:cNvPr id="33" name="Arc 24"/>
                          <p:cNvSpPr>
                            <a:spLocks/>
                          </p:cNvSpPr>
                          <p:nvPr/>
                        </p:nvSpPr>
                        <p:spPr bwMode="auto">
                          <a:xfrm>
                            <a:off x="219442" y="362438"/>
                            <a:ext cx="163" cy="29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34" name="Text Box 23"/>
                          <p:cNvSpPr txBox="1">
                            <a:spLocks noChangeArrowheads="1"/>
                          </p:cNvSpPr>
                          <p:nvPr/>
                        </p:nvSpPr>
                        <p:spPr bwMode="auto">
                          <a:xfrm>
                            <a:off x="219562" y="362318"/>
                            <a:ext cx="869"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ea typeface="Times New Roman" pitchFamily="18" charset="0"/>
                                <a:cs typeface="Times New Roman" pitchFamily="18" charset="0"/>
                              </a:rPr>
                              <a:t>45</a:t>
                            </a:r>
                            <a:r>
                              <a:rPr kumimoji="0" lang="en-US" sz="1400" b="0" i="0" u="none" strike="noStrike" cap="none" normalizeH="0" baseline="0">
                                <a:ln>
                                  <a:noFill/>
                                </a:ln>
                                <a:solidFill>
                                  <a:schemeClr val="tx1"/>
                                </a:solidFill>
                                <a:effectLst/>
                                <a:ea typeface="Times New Roman" pitchFamily="18" charset="0"/>
                                <a:cs typeface="Calibri" pitchFamily="34" charset="0"/>
                              </a:rPr>
                              <a:t>°</a:t>
                            </a:r>
                            <a:endParaRPr kumimoji="0" lang="en-US" sz="1400" b="0" i="0" u="none" strike="noStrike" cap="none" normalizeH="0" baseline="0">
                              <a:ln>
                                <a:noFill/>
                              </a:ln>
                              <a:solidFill>
                                <a:schemeClr val="tx1"/>
                              </a:solidFill>
                              <a:effectLst/>
                              <a:cs typeface="Arial" pitchFamily="34" charset="0"/>
                            </a:endParaRPr>
                          </a:p>
                        </p:txBody>
                      </p:sp>
                    </p:grpSp>
                    <p:grpSp>
                      <p:nvGrpSpPr>
                        <p:cNvPr id="15" name="Group 4"/>
                        <p:cNvGrpSpPr>
                          <a:grpSpLocks/>
                        </p:cNvGrpSpPr>
                        <p:nvPr/>
                      </p:nvGrpSpPr>
                      <p:grpSpPr bwMode="auto">
                        <a:xfrm>
                          <a:off x="216024" y="360017"/>
                          <a:ext cx="7362" cy="4534"/>
                          <a:chOff x="216024" y="360040"/>
                          <a:chExt cx="7362" cy="3945"/>
                        </a:xfrm>
                      </p:grpSpPr>
                      <p:sp>
                        <p:nvSpPr>
                          <p:cNvPr id="16" name="AutoShape 21"/>
                          <p:cNvSpPr>
                            <a:spLocks noChangeShapeType="1"/>
                          </p:cNvSpPr>
                          <p:nvPr/>
                        </p:nvSpPr>
                        <p:spPr bwMode="auto">
                          <a:xfrm flipV="1">
                            <a:off x="219040" y="362425"/>
                            <a:ext cx="0" cy="375"/>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grpSp>
                        <p:nvGrpSpPr>
                          <p:cNvPr id="17" name="Group 5"/>
                          <p:cNvGrpSpPr>
                            <a:grpSpLocks/>
                          </p:cNvGrpSpPr>
                          <p:nvPr/>
                        </p:nvGrpSpPr>
                        <p:grpSpPr bwMode="auto">
                          <a:xfrm>
                            <a:off x="216024" y="360040"/>
                            <a:ext cx="7362" cy="3945"/>
                            <a:chOff x="216024" y="360040"/>
                            <a:chExt cx="7362" cy="3945"/>
                          </a:xfrm>
                        </p:grpSpPr>
                        <p:sp>
                          <p:nvSpPr>
                            <p:cNvPr id="18" name="AutoShape 20"/>
                            <p:cNvSpPr>
                              <a:spLocks noChangeShapeType="1"/>
                            </p:cNvSpPr>
                            <p:nvPr/>
                          </p:nvSpPr>
                          <p:spPr bwMode="auto">
                            <a:xfrm>
                              <a:off x="216071" y="363280"/>
                              <a:ext cx="6180" cy="0"/>
                            </a:xfrm>
                            <a:prstGeom prst="straightConnector1">
                              <a:avLst/>
                            </a:prstGeom>
                            <a:noFill/>
                            <a:ln w="9525">
                              <a:solidFill>
                                <a:srgbClr val="000000"/>
                              </a:solidFill>
                              <a:prstDash val="solid"/>
                              <a:round/>
                              <a:headEnd type="none" w="med" len="med"/>
                              <a:tailEnd type="arrow" w="med" len="me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19" name="AutoShape 19"/>
                            <p:cNvSpPr>
                              <a:spLocks noChangeShapeType="1"/>
                            </p:cNvSpPr>
                            <p:nvPr/>
                          </p:nvSpPr>
                          <p:spPr bwMode="auto">
                            <a:xfrm flipH="1" flipV="1">
                              <a:off x="220496" y="361180"/>
                              <a:ext cx="1" cy="1620"/>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20" name="AutoShape 18"/>
                            <p:cNvSpPr>
                              <a:spLocks noChangeShapeType="1"/>
                            </p:cNvSpPr>
                            <p:nvPr/>
                          </p:nvSpPr>
                          <p:spPr bwMode="auto">
                            <a:xfrm>
                              <a:off x="219041" y="362677"/>
                              <a:ext cx="1455" cy="0"/>
                            </a:xfrm>
                            <a:prstGeom prst="straightConnector1">
                              <a:avLst/>
                            </a:prstGeom>
                            <a:noFill/>
                            <a:ln w="9525">
                              <a:solidFill>
                                <a:srgbClr val="000000"/>
                              </a:solidFill>
                              <a:round/>
                              <a:headEnd type="stealth" w="med" len="med"/>
                              <a:tailEnd type="stealth" w="med" len="me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21" name="Text Box 17"/>
                            <p:cNvSpPr txBox="1">
                              <a:spLocks noChangeArrowheads="1"/>
                            </p:cNvSpPr>
                            <p:nvPr/>
                          </p:nvSpPr>
                          <p:spPr bwMode="auto">
                            <a:xfrm>
                              <a:off x="218621" y="362677"/>
                              <a:ext cx="2295" cy="4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ea typeface="Times New Roman" pitchFamily="18" charset="0"/>
                                  <a:cs typeface="Times New Roman" pitchFamily="18" charset="0"/>
                                </a:rPr>
                                <a:t> L</a:t>
                              </a:r>
                              <a:endParaRPr kumimoji="0" lang="en-US" sz="1400" b="0" i="0" u="none" strike="noStrike" cap="none" normalizeH="0" baseline="0">
                                <a:ln>
                                  <a:noFill/>
                                </a:ln>
                                <a:solidFill>
                                  <a:schemeClr val="tx1"/>
                                </a:solidFill>
                                <a:effectLst/>
                                <a:cs typeface="Arial" pitchFamily="34" charset="0"/>
                              </a:endParaRPr>
                            </a:p>
                          </p:txBody>
                        </p:sp>
                        <p:sp>
                          <p:nvSpPr>
                            <p:cNvPr id="22" name="AutoShape 16"/>
                            <p:cNvSpPr>
                              <a:spLocks noChangeShapeType="1"/>
                            </p:cNvSpPr>
                            <p:nvPr/>
                          </p:nvSpPr>
                          <p:spPr bwMode="auto">
                            <a:xfrm flipH="1">
                              <a:off x="219041" y="362441"/>
                              <a:ext cx="2130" cy="0"/>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23" name="AutoShape 15"/>
                            <p:cNvSpPr>
                              <a:spLocks noChangeShapeType="1"/>
                            </p:cNvSpPr>
                            <p:nvPr/>
                          </p:nvSpPr>
                          <p:spPr bwMode="auto">
                            <a:xfrm flipH="1">
                              <a:off x="220496" y="361180"/>
                              <a:ext cx="600" cy="0"/>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24" name="AutoShape 14"/>
                            <p:cNvSpPr>
                              <a:spLocks noChangeShapeType="1"/>
                            </p:cNvSpPr>
                            <p:nvPr/>
                          </p:nvSpPr>
                          <p:spPr bwMode="auto">
                            <a:xfrm flipV="1">
                              <a:off x="221006" y="361180"/>
                              <a:ext cx="1" cy="1260"/>
                            </a:xfrm>
                            <a:prstGeom prst="straightConnector1">
                              <a:avLst/>
                            </a:prstGeom>
                            <a:noFill/>
                            <a:ln w="9525">
                              <a:solidFill>
                                <a:srgbClr val="000000"/>
                              </a:solidFill>
                              <a:round/>
                              <a:headEnd type="stealth" w="med" len="med"/>
                              <a:tailEnd type="stealth" w="med" len="me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25" name="Text Box 13"/>
                            <p:cNvSpPr txBox="1">
                              <a:spLocks noChangeArrowheads="1"/>
                            </p:cNvSpPr>
                            <p:nvPr/>
                          </p:nvSpPr>
                          <p:spPr bwMode="auto">
                            <a:xfrm>
                              <a:off x="220991" y="361540"/>
                              <a:ext cx="2295" cy="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ea typeface="Times New Roman" pitchFamily="18" charset="0"/>
                                  <a:cs typeface="Times New Roman" pitchFamily="18" charset="0"/>
                                </a:rPr>
                                <a:t>L</a:t>
                              </a:r>
                              <a:endParaRPr kumimoji="0" lang="en-US" sz="1400" b="0" i="0" u="none" strike="noStrike" cap="none" normalizeH="0" baseline="0">
                                <a:ln>
                                  <a:noFill/>
                                </a:ln>
                                <a:solidFill>
                                  <a:schemeClr val="tx1"/>
                                </a:solidFill>
                                <a:effectLst/>
                                <a:cs typeface="Arial" pitchFamily="34" charset="0"/>
                              </a:endParaRPr>
                            </a:p>
                          </p:txBody>
                        </p:sp>
                        <p:sp>
                          <p:nvSpPr>
                            <p:cNvPr id="26" name="Text Box 12"/>
                            <p:cNvSpPr txBox="1">
                              <a:spLocks noChangeArrowheads="1"/>
                            </p:cNvSpPr>
                            <p:nvPr/>
                          </p:nvSpPr>
                          <p:spPr bwMode="auto">
                            <a:xfrm>
                              <a:off x="221677" y="363280"/>
                              <a:ext cx="1709" cy="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Times New Roman" pitchFamily="18" charset="0"/>
                                  <a:cs typeface="Times New Roman" pitchFamily="18" charset="0"/>
                                </a:rPr>
                                <a:t>Z</a:t>
                              </a:r>
                              <a:endParaRPr kumimoji="0" lang="en-US" sz="1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cs typeface="Arial" pitchFamily="34" charset="0"/>
                              </a:endParaRPr>
                            </a:p>
                          </p:txBody>
                        </p:sp>
                        <p:sp>
                          <p:nvSpPr>
                            <p:cNvPr id="27" name="Text Box 11"/>
                            <p:cNvSpPr txBox="1">
                              <a:spLocks noChangeArrowheads="1"/>
                            </p:cNvSpPr>
                            <p:nvPr/>
                          </p:nvSpPr>
                          <p:spPr bwMode="auto">
                            <a:xfrm>
                              <a:off x="218482" y="361500"/>
                              <a:ext cx="1654" cy="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ea typeface="Times New Roman" pitchFamily="18" charset="0"/>
                                  <a:cs typeface="Times New Roman" pitchFamily="18" charset="0"/>
                                </a:rPr>
                                <a:t>chamfer</a:t>
                              </a:r>
                              <a:endParaRPr kumimoji="0" lang="en-US" sz="1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cs typeface="Arial" pitchFamily="34" charset="0"/>
                              </a:endParaRPr>
                            </a:p>
                          </p:txBody>
                        </p:sp>
                        <p:sp>
                          <p:nvSpPr>
                            <p:cNvPr id="28" name="AutoShape 10"/>
                            <p:cNvSpPr>
                              <a:spLocks noChangeShapeType="1"/>
                            </p:cNvSpPr>
                            <p:nvPr/>
                          </p:nvSpPr>
                          <p:spPr bwMode="auto">
                            <a:xfrm>
                              <a:off x="216282" y="362441"/>
                              <a:ext cx="2759"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29" name="AutoShape 9"/>
                            <p:cNvSpPr>
                              <a:spLocks noChangeShapeType="1"/>
                            </p:cNvSpPr>
                            <p:nvPr/>
                          </p:nvSpPr>
                          <p:spPr bwMode="auto">
                            <a:xfrm flipV="1">
                              <a:off x="220496" y="360041"/>
                              <a:ext cx="1" cy="1139"/>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30" name="AutoShape 8"/>
                            <p:cNvSpPr>
                              <a:spLocks noChangeShapeType="1"/>
                            </p:cNvSpPr>
                            <p:nvPr/>
                          </p:nvSpPr>
                          <p:spPr bwMode="auto">
                            <a:xfrm flipV="1">
                              <a:off x="219041" y="361180"/>
                              <a:ext cx="1455" cy="126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31" name="AutoShape 7"/>
                            <p:cNvSpPr>
                              <a:spLocks noChangeShapeType="1"/>
                            </p:cNvSpPr>
                            <p:nvPr/>
                          </p:nvSpPr>
                          <p:spPr bwMode="auto">
                            <a:xfrm>
                              <a:off x="216281" y="360040"/>
                              <a:ext cx="4215" cy="1"/>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sp>
                          <p:nvSpPr>
                            <p:cNvPr id="32" name="Freeform 6"/>
                            <p:cNvSpPr>
                              <a:spLocks/>
                            </p:cNvSpPr>
                            <p:nvPr/>
                          </p:nvSpPr>
                          <p:spPr bwMode="auto">
                            <a:xfrm>
                              <a:off x="216024" y="360040"/>
                              <a:ext cx="577" cy="2401"/>
                            </a:xfrm>
                            <a:custGeom>
                              <a:avLst/>
                              <a:gdLst/>
                              <a:ahLst/>
                              <a:cxnLst>
                                <a:cxn ang="0">
                                  <a:pos x="257" y="0"/>
                                </a:cxn>
                                <a:cxn ang="0">
                                  <a:pos x="542" y="811"/>
                                </a:cxn>
                                <a:cxn ang="0">
                                  <a:pos x="47" y="1365"/>
                                </a:cxn>
                                <a:cxn ang="0">
                                  <a:pos x="257" y="2401"/>
                                </a:cxn>
                              </a:cxnLst>
                              <a:rect l="0" t="0" r="r" b="b"/>
                              <a:pathLst>
                                <a:path w="577" h="2401">
                                  <a:moveTo>
                                    <a:pt x="257" y="0"/>
                                  </a:moveTo>
                                  <a:cubicBezTo>
                                    <a:pt x="417" y="292"/>
                                    <a:pt x="577" y="584"/>
                                    <a:pt x="542" y="811"/>
                                  </a:cubicBezTo>
                                  <a:cubicBezTo>
                                    <a:pt x="507" y="1038"/>
                                    <a:pt x="94" y="1100"/>
                                    <a:pt x="47" y="1365"/>
                                  </a:cubicBezTo>
                                  <a:cubicBezTo>
                                    <a:pt x="0" y="1630"/>
                                    <a:pt x="222" y="2228"/>
                                    <a:pt x="257" y="2401"/>
                                  </a:cubicBezTo>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a:p>
                          </p:txBody>
                        </p:sp>
                      </p:grpSp>
                    </p:grpSp>
                  </p:grpSp>
                  <p:sp>
                    <p:nvSpPr>
                      <p:cNvPr id="13" name="Text Box 11"/>
                      <p:cNvSpPr txBox="1">
                        <a:spLocks noChangeArrowheads="1"/>
                      </p:cNvSpPr>
                      <p:nvPr/>
                    </p:nvSpPr>
                    <p:spPr bwMode="auto">
                      <a:xfrm>
                        <a:off x="720080" y="720080"/>
                        <a:ext cx="1728192" cy="2985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ea typeface="Times New Roman" pitchFamily="18" charset="0"/>
                            <a:cs typeface="Times New Roman" pitchFamily="18" charset="0"/>
                          </a:rPr>
                          <a:t>Pole</a:t>
                        </a:r>
                        <a:r>
                          <a:rPr lang="en-US" sz="1400">
                            <a:ea typeface="Times New Roman" pitchFamily="18" charset="0"/>
                            <a:cs typeface="Times New Roman" pitchFamily="18" charset="0"/>
                          </a:rPr>
                          <a:t>/</a:t>
                        </a:r>
                        <a:r>
                          <a:rPr kumimoji="0" lang="en-US" sz="1400" b="0" i="0" u="none" strike="noStrike" cap="none" normalizeH="0">
                            <a:ln>
                              <a:noFill/>
                            </a:ln>
                            <a:solidFill>
                              <a:schemeClr val="tx1"/>
                            </a:solidFill>
                            <a:effectLst/>
                            <a:ea typeface="Times New Roman" pitchFamily="18" charset="0"/>
                            <a:cs typeface="Times New Roman" pitchFamily="18" charset="0"/>
                          </a:rPr>
                          <a:t> nose piece</a:t>
                        </a:r>
                        <a:endParaRPr kumimoji="0" lang="en-US" sz="1400" b="0" i="0" u="none" strike="noStrike" cap="none" normalizeH="0" baseline="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cs typeface="Arial" pitchFamily="34" charset="0"/>
                        </a:endParaRPr>
                      </a:p>
                    </p:txBody>
                  </p:sp>
                </p:grpSp>
              </p:grpSp>
              <p:sp>
                <p:nvSpPr>
                  <p:cNvPr id="4" name="Овал 3"/>
                  <p:cNvSpPr/>
                  <p:nvPr/>
                </p:nvSpPr>
                <p:spPr>
                  <a:xfrm>
                    <a:off x="762196" y="6432665"/>
                    <a:ext cx="167948" cy="167948"/>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37" name="Прямая соединительная линия 36"/>
                  <p:cNvCxnSpPr>
                    <a:stCxn id="4" idx="1"/>
                    <a:endCxn id="4" idx="5"/>
                  </p:cNvCxnSpPr>
                  <p:nvPr/>
                </p:nvCxnSpPr>
                <p:spPr>
                  <a:xfrm>
                    <a:off x="786791" y="6457260"/>
                    <a:ext cx="118758" cy="118758"/>
                  </a:xfrm>
                  <a:prstGeom prst="line">
                    <a:avLst/>
                  </a:prstGeom>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p:cNvCxnSpPr>
                    <a:stCxn id="4" idx="7"/>
                    <a:endCxn id="4" idx="3"/>
                  </p:cNvCxnSpPr>
                  <p:nvPr/>
                </p:nvCxnSpPr>
                <p:spPr>
                  <a:xfrm flipH="1">
                    <a:off x="786791" y="6457260"/>
                    <a:ext cx="118758" cy="118758"/>
                  </a:xfrm>
                  <a:prstGeom prst="line">
                    <a:avLst/>
                  </a:prstGeom>
                </p:spPr>
                <p:style>
                  <a:lnRef idx="1">
                    <a:schemeClr val="dk1"/>
                  </a:lnRef>
                  <a:fillRef idx="0">
                    <a:schemeClr val="dk1"/>
                  </a:fillRef>
                  <a:effectRef idx="0">
                    <a:schemeClr val="dk1"/>
                  </a:effectRef>
                  <a:fontRef idx="minor">
                    <a:schemeClr val="tx1"/>
                  </a:fontRef>
                </p:style>
              </p:cxnSp>
            </p:grpSp>
            <p:sp>
              <p:nvSpPr>
                <p:cNvPr id="41" name="TextBox 40"/>
                <p:cNvSpPr txBox="1"/>
                <p:nvPr/>
              </p:nvSpPr>
              <p:spPr>
                <a:xfrm>
                  <a:off x="837799" y="6504057"/>
                  <a:ext cx="277640" cy="307777"/>
                </a:xfrm>
                <a:prstGeom prst="rect">
                  <a:avLst/>
                </a:prstGeom>
                <a:noFill/>
              </p:spPr>
              <p:txBody>
                <a:bodyPr wrap="none" rtlCol="0">
                  <a:spAutoFit/>
                </a:bodyPr>
                <a:lstStyle/>
                <a:p>
                  <a:r>
                    <a:rPr lang="en-US" sz="1400" dirty="0" smtClean="0"/>
                    <a:t>X</a:t>
                  </a:r>
                  <a:endParaRPr lang="ru-RU" sz="1400" dirty="0"/>
                </a:p>
              </p:txBody>
            </p:sp>
          </p:grpSp>
        </p:grpSp>
        <p:grpSp>
          <p:nvGrpSpPr>
            <p:cNvPr id="38" name="Группа 37"/>
            <p:cNvGrpSpPr/>
            <p:nvPr/>
          </p:nvGrpSpPr>
          <p:grpSpPr>
            <a:xfrm>
              <a:off x="4855486" y="1159191"/>
              <a:ext cx="6987140" cy="4511126"/>
              <a:chOff x="4855486" y="1159191"/>
              <a:chExt cx="6987140" cy="4511126"/>
            </a:xfrm>
          </p:grpSpPr>
          <p:graphicFrame>
            <p:nvGraphicFramePr>
              <p:cNvPr id="43" name="Диаграмма 42"/>
              <p:cNvGraphicFramePr>
                <a:graphicFrameLocks/>
              </p:cNvGraphicFramePr>
              <p:nvPr>
                <p:extLst>
                  <p:ext uri="{D42A27DB-BD31-4B8C-83A1-F6EECF244321}">
                    <p14:modId xmlns:p14="http://schemas.microsoft.com/office/powerpoint/2010/main" val="2436478532"/>
                  </p:ext>
                </p:extLst>
              </p:nvPr>
            </p:nvGraphicFramePr>
            <p:xfrm>
              <a:off x="4855486" y="1305663"/>
              <a:ext cx="6987140" cy="43646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138514" y="1159191"/>
                <a:ext cx="1234634"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 = 21500 A</a:t>
                </a:r>
                <a:endParaRPr lang="ru-RU" b="1" dirty="0">
                  <a:effectLst>
                    <a:outerShdw blurRad="38100" dist="38100" dir="2700000" algn="tl">
                      <a:srgbClr val="000000">
                        <a:alpha val="43137"/>
                      </a:srgbClr>
                    </a:outerShdw>
                  </a:effectLst>
                </a:endParaRPr>
              </a:p>
            </p:txBody>
          </p:sp>
        </p:grpSp>
      </p:grpSp>
      <p:sp>
        <p:nvSpPr>
          <p:cNvPr id="48" name="Прямоугольник 47"/>
          <p:cNvSpPr/>
          <p:nvPr/>
        </p:nvSpPr>
        <p:spPr>
          <a:xfrm>
            <a:off x="131782" y="537843"/>
            <a:ext cx="11936426" cy="830997"/>
          </a:xfrm>
          <a:prstGeom prst="rect">
            <a:avLst/>
          </a:prstGeom>
        </p:spPr>
        <p:txBody>
          <a:bodyPr wrap="square">
            <a:spAutoFit/>
          </a:bodyPr>
          <a:lstStyle/>
          <a:p>
            <a:pPr algn="just"/>
            <a:r>
              <a:rPr lang="en-US" sz="2400" dirty="0" smtClean="0"/>
              <a:t>In </a:t>
            </a:r>
            <a:r>
              <a:rPr lang="en-US" sz="2400" dirty="0"/>
              <a:t>order to reduce B6 harmonics, it is necessary to make end pole chamfer. After carrying out calculations with different chamfer sizes, the following dependency was obtained</a:t>
            </a:r>
            <a:r>
              <a:rPr lang="en-US" sz="2400" dirty="0" smtClean="0"/>
              <a:t>:</a:t>
            </a:r>
            <a:endParaRPr lang="en-US" dirty="0"/>
          </a:p>
        </p:txBody>
      </p:sp>
      <p:sp>
        <p:nvSpPr>
          <p:cNvPr id="49" name="Прямоугольник 48"/>
          <p:cNvSpPr/>
          <p:nvPr/>
        </p:nvSpPr>
        <p:spPr>
          <a:xfrm>
            <a:off x="4579761" y="5367815"/>
            <a:ext cx="7279892" cy="707886"/>
          </a:xfrm>
          <a:prstGeom prst="rect">
            <a:avLst/>
          </a:prstGeom>
        </p:spPr>
        <p:txBody>
          <a:bodyPr wrap="square">
            <a:spAutoFit/>
          </a:bodyPr>
          <a:lstStyle/>
          <a:p>
            <a:pPr algn="ctr"/>
            <a:r>
              <a:rPr lang="en-US" sz="2000" b="1" dirty="0" smtClean="0">
                <a:solidFill>
                  <a:srgbClr val="C00000"/>
                </a:solidFill>
                <a:effectLst>
                  <a:outerShdw blurRad="38100" dist="38100" dir="2700000" algn="tl">
                    <a:srgbClr val="000000">
                      <a:alpha val="43137"/>
                    </a:srgbClr>
                  </a:outerShdw>
                </a:effectLst>
              </a:rPr>
              <a:t>B10 </a:t>
            </a:r>
            <a:r>
              <a:rPr lang="en-US" sz="2000" b="1" dirty="0">
                <a:solidFill>
                  <a:srgbClr val="C00000"/>
                </a:solidFill>
                <a:effectLst>
                  <a:outerShdw blurRad="38100" dist="38100" dir="2700000" algn="tl">
                    <a:srgbClr val="000000">
                      <a:alpha val="43137"/>
                    </a:srgbClr>
                  </a:outerShdw>
                </a:effectLst>
              </a:rPr>
              <a:t>harmonic varies slightly with increasing chamfer sizes, B6 harmonic can be reduced by a maximum chamfer size to 1.5 </a:t>
            </a:r>
            <a:r>
              <a:rPr lang="en-US" sz="2000" b="1" dirty="0" smtClean="0">
                <a:solidFill>
                  <a:srgbClr val="C00000"/>
                </a:solidFill>
                <a:effectLst>
                  <a:outerShdw blurRad="38100" dist="38100" dir="2700000" algn="tl">
                    <a:srgbClr val="000000">
                      <a:alpha val="43137"/>
                    </a:srgbClr>
                  </a:outerShdw>
                </a:effectLst>
              </a:rPr>
              <a:t>units</a:t>
            </a:r>
            <a:endParaRPr lang="en-US" sz="16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4781880" y="6118793"/>
            <a:ext cx="6875653"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As you can see from the graphs, chamfers are not enough, so we continued the optimization process</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5425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txBox="1">
            <a:spLocks/>
          </p:cNvSpPr>
          <p:nvPr/>
        </p:nvSpPr>
        <p:spPr>
          <a:xfrm>
            <a:off x="794483" y="0"/>
            <a:ext cx="10611024" cy="781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t>Pole profile</a:t>
            </a:r>
            <a:endParaRPr lang="ru-RU" b="1" cap="all" dirty="0"/>
          </a:p>
        </p:txBody>
      </p:sp>
      <p:sp>
        <p:nvSpPr>
          <p:cNvPr id="3" name="Номер слайда 2"/>
          <p:cNvSpPr>
            <a:spLocks noGrp="1"/>
          </p:cNvSpPr>
          <p:nvPr>
            <p:ph type="sldNum" sz="quarter" idx="12"/>
          </p:nvPr>
        </p:nvSpPr>
        <p:spPr/>
        <p:txBody>
          <a:bodyPr/>
          <a:lstStyle/>
          <a:p>
            <a:fld id="{DC63EB06-3C5F-4968-9E81-2278D5600470}" type="slidenum">
              <a:rPr lang="ru-RU" smtClean="0"/>
              <a:t>9</a:t>
            </a:fld>
            <a:endParaRPr lang="ru-RU"/>
          </a:p>
        </p:txBody>
      </p:sp>
      <p:grpSp>
        <p:nvGrpSpPr>
          <p:cNvPr id="5" name="Группа 4"/>
          <p:cNvGrpSpPr/>
          <p:nvPr/>
        </p:nvGrpSpPr>
        <p:grpSpPr>
          <a:xfrm>
            <a:off x="133349" y="1399346"/>
            <a:ext cx="11812844" cy="4942459"/>
            <a:chOff x="133349" y="1399346"/>
            <a:chExt cx="11812844" cy="4942459"/>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r="59564" b="35757"/>
            <a:stretch/>
          </p:blipFill>
          <p:spPr>
            <a:xfrm>
              <a:off x="133349" y="1695451"/>
              <a:ext cx="4067176" cy="4038600"/>
            </a:xfrm>
            <a:prstGeom prst="rect">
              <a:avLst/>
            </a:prstGeom>
          </p:spPr>
        </p:pic>
        <p:grpSp>
          <p:nvGrpSpPr>
            <p:cNvPr id="4" name="Группа 3"/>
            <p:cNvGrpSpPr/>
            <p:nvPr/>
          </p:nvGrpSpPr>
          <p:grpSpPr>
            <a:xfrm>
              <a:off x="4748980" y="1399346"/>
              <a:ext cx="7197213" cy="4942459"/>
              <a:chOff x="4748980" y="1399346"/>
              <a:chExt cx="7197213" cy="4942459"/>
            </a:xfrm>
          </p:grpSpPr>
          <p:graphicFrame>
            <p:nvGraphicFramePr>
              <p:cNvPr id="7" name="Диаграмма 6"/>
              <p:cNvGraphicFramePr>
                <a:graphicFrameLocks/>
              </p:cNvGraphicFramePr>
              <p:nvPr>
                <p:extLst>
                  <p:ext uri="{D42A27DB-BD31-4B8C-83A1-F6EECF244321}">
                    <p14:modId xmlns:p14="http://schemas.microsoft.com/office/powerpoint/2010/main" val="2220168818"/>
                  </p:ext>
                </p:extLst>
              </p:nvPr>
            </p:nvGraphicFramePr>
            <p:xfrm>
              <a:off x="4748980" y="1695450"/>
              <a:ext cx="7197213" cy="46463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450280" y="1399346"/>
                <a:ext cx="12346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 = 21500 A</a:t>
                </a:r>
                <a:endParaRPr lang="ru-RU" b="1" dirty="0">
                  <a:effectLst>
                    <a:outerShdw blurRad="38100" dist="38100" dir="2700000" algn="tl">
                      <a:srgbClr val="000000">
                        <a:alpha val="43137"/>
                      </a:srgbClr>
                    </a:outerShdw>
                  </a:effectLst>
                </a:endParaRPr>
              </a:p>
            </p:txBody>
          </p:sp>
        </p:grpSp>
      </p:grpSp>
      <p:sp>
        <p:nvSpPr>
          <p:cNvPr id="6" name="Прямоугольник 5"/>
          <p:cNvSpPr/>
          <p:nvPr/>
        </p:nvSpPr>
        <p:spPr>
          <a:xfrm>
            <a:off x="272715" y="614516"/>
            <a:ext cx="11534274" cy="830997"/>
          </a:xfrm>
          <a:prstGeom prst="rect">
            <a:avLst/>
          </a:prstGeom>
        </p:spPr>
        <p:txBody>
          <a:bodyPr wrap="square">
            <a:spAutoFit/>
          </a:bodyPr>
          <a:lstStyle/>
          <a:p>
            <a:r>
              <a:rPr lang="en-US" sz="2400" dirty="0"/>
              <a:t>If it is necessary to further reduce the harmonics, we need to modify the pole profile. For example, to reduce B6 harmonic, you can change the radius of the hyperbola of the pole. </a:t>
            </a:r>
            <a:endParaRPr lang="ru-RU" sz="2400" dirty="0"/>
          </a:p>
        </p:txBody>
      </p:sp>
      <p:sp>
        <p:nvSpPr>
          <p:cNvPr id="12" name="Прямоугольник 11"/>
          <p:cNvSpPr/>
          <p:nvPr/>
        </p:nvSpPr>
        <p:spPr>
          <a:xfrm>
            <a:off x="4618870" y="6145936"/>
            <a:ext cx="7573130" cy="707886"/>
          </a:xfrm>
          <a:prstGeom prst="rect">
            <a:avLst/>
          </a:prstGeom>
        </p:spPr>
        <p:txBody>
          <a:bodyPr wrap="square">
            <a:spAutoFit/>
          </a:bodyPr>
          <a:lstStyle/>
          <a:p>
            <a:pPr algn="ctr"/>
            <a:r>
              <a:rPr lang="en-US" sz="2000" b="1" dirty="0">
                <a:solidFill>
                  <a:srgbClr val="C00000"/>
                </a:solidFill>
                <a:effectLst>
                  <a:outerShdw blurRad="38100" dist="38100" dir="2700000" algn="tl">
                    <a:srgbClr val="000000">
                      <a:alpha val="43137"/>
                    </a:srgbClr>
                  </a:outerShdw>
                </a:effectLst>
              </a:rPr>
              <a:t>For our case, it can be seen, that when the radius is increased by 3 mm, the magnitude of B6 harmonics decreases by </a:t>
            </a:r>
            <a:r>
              <a:rPr lang="en-US" sz="2000" b="1" dirty="0" smtClean="0">
                <a:solidFill>
                  <a:srgbClr val="C00000"/>
                </a:solidFill>
                <a:effectLst>
                  <a:outerShdw blurRad="38100" dist="38100" dir="2700000" algn="tl">
                    <a:srgbClr val="000000">
                      <a:alpha val="43137"/>
                    </a:srgbClr>
                  </a:outerShdw>
                </a:effectLst>
              </a:rPr>
              <a:t>3 </a:t>
            </a:r>
            <a:r>
              <a:rPr lang="en-US" sz="2000" b="1" dirty="0">
                <a:solidFill>
                  <a:srgbClr val="C00000"/>
                </a:solidFill>
                <a:effectLst>
                  <a:outerShdw blurRad="38100" dist="38100" dir="2700000" algn="tl">
                    <a:srgbClr val="000000">
                      <a:alpha val="43137"/>
                    </a:srgbClr>
                  </a:outerShdw>
                </a:effectLst>
              </a:rPr>
              <a:t>units </a:t>
            </a:r>
            <a:endParaRPr lang="ru-RU"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547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Аспект</Template>
  <TotalTime>5846</TotalTime>
  <Words>2039</Words>
  <Application>Microsoft Office PowerPoint</Application>
  <PresentationFormat>Широкоэкранный</PresentationFormat>
  <Paragraphs>302</Paragraphs>
  <Slides>35</Slides>
  <Notes>0</Notes>
  <HiddenSlides>0</HiddenSlides>
  <MMClips>0</MMClips>
  <ScaleCrop>false</ScaleCrop>
  <HeadingPairs>
    <vt:vector size="8" baseType="variant">
      <vt:variant>
        <vt:lpstr>Использованные шрифты</vt:lpstr>
      </vt:variant>
      <vt:variant>
        <vt:i4>9</vt:i4>
      </vt:variant>
      <vt:variant>
        <vt:lpstr>Тема</vt:lpstr>
      </vt:variant>
      <vt:variant>
        <vt:i4>6</vt:i4>
      </vt:variant>
      <vt:variant>
        <vt:lpstr>Внедренные серверы OLE</vt:lpstr>
      </vt:variant>
      <vt:variant>
        <vt:i4>1</vt:i4>
      </vt:variant>
      <vt:variant>
        <vt:lpstr>Заголовки слайдов</vt:lpstr>
      </vt:variant>
      <vt:variant>
        <vt:i4>35</vt:i4>
      </vt:variant>
    </vt:vector>
  </HeadingPairs>
  <TitlesOfParts>
    <vt:vector size="51" baseType="lpstr">
      <vt:lpstr>Arial</vt:lpstr>
      <vt:lpstr>Calibri</vt:lpstr>
      <vt:lpstr>Calibri Light</vt:lpstr>
      <vt:lpstr>Cambria Math</vt:lpstr>
      <vt:lpstr>Rockwell</vt:lpstr>
      <vt:lpstr>Times New Roman</vt:lpstr>
      <vt:lpstr>Tw Cen MT</vt:lpstr>
      <vt:lpstr>Wingdings</vt:lpstr>
      <vt:lpstr>Wingdings 2</vt:lpstr>
      <vt:lpstr>HDOfficeLightV0</vt:lpstr>
      <vt:lpstr>1_HDOfficeLightV0</vt:lpstr>
      <vt:lpstr>2_HDOfficeLightV0</vt:lpstr>
      <vt:lpstr>3_HDOfficeLightV0</vt:lpstr>
      <vt:lpstr>4_HDOfficeLightV0</vt:lpstr>
      <vt:lpstr>Капля</vt:lpstr>
      <vt:lpstr>Формула</vt:lpstr>
      <vt:lpstr>Development and optimization of FF superconducting magnets  (Super ct-factory)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Shielding collar</vt:lpstr>
      <vt:lpstr>Презентация PowerPoint</vt:lpstr>
      <vt:lpstr>Презентация PowerPoint</vt:lpstr>
      <vt:lpstr>Презентация PowerPoint</vt:lpstr>
      <vt:lpstr>external field with collar i</vt:lpstr>
      <vt:lpstr>external field with collar ii</vt:lpstr>
      <vt:lpstr>Coils tolerance i</vt:lpstr>
      <vt:lpstr>Coils tolerance Ii</vt:lpstr>
      <vt:lpstr>Презентация PowerPoint</vt:lpstr>
      <vt:lpstr>Презентация PowerPoint</vt:lpstr>
      <vt:lpstr>Презентация PowerPoint</vt:lpstr>
      <vt:lpstr>Презентация PowerPoint</vt:lpstr>
      <vt:lpstr>Thanks for your attention!!!</vt:lpstr>
      <vt:lpstr>Development and optimization of FF superconducting magnets  (Super ct-factory)</vt:lpstr>
      <vt:lpstr>Презентация PowerPoint</vt:lpstr>
      <vt:lpstr>Презентация PowerPoint</vt:lpstr>
      <vt:lpstr>Coils tolerance I</vt:lpstr>
      <vt:lpstr>Coils tolerance ii</vt:lpstr>
      <vt:lpstr>Coils tolerance Iv</vt:lpstr>
      <vt:lpstr>Coils tolerance v</vt:lpstr>
      <vt:lpstr>Презентация PowerPoint</vt:lpstr>
      <vt:lpstr>Презентация PowerPoint</vt:lpstr>
      <vt:lpstr>Презентация PowerPoint</vt:lpstr>
      <vt:lpstr>Calculation of some parameters</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Quadrupole lens configuration</dc:title>
  <dc:creator>BINP User</dc:creator>
  <cp:lastModifiedBy>Пользователь</cp:lastModifiedBy>
  <cp:revision>287</cp:revision>
  <dcterms:created xsi:type="dcterms:W3CDTF">2019-03-05T03:52:16Z</dcterms:created>
  <dcterms:modified xsi:type="dcterms:W3CDTF">2019-11-19T05:55:59Z</dcterms:modified>
</cp:coreProperties>
</file>