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28"/>
  </p:notesMasterIdLst>
  <p:handoutMasterIdLst>
    <p:handoutMasterId r:id="rId29"/>
  </p:handoutMasterIdLst>
  <p:sldIdLst>
    <p:sldId id="408" r:id="rId2"/>
    <p:sldId id="440" r:id="rId3"/>
    <p:sldId id="441" r:id="rId4"/>
    <p:sldId id="439" r:id="rId5"/>
    <p:sldId id="453" r:id="rId6"/>
    <p:sldId id="454" r:id="rId7"/>
    <p:sldId id="456" r:id="rId8"/>
    <p:sldId id="455" r:id="rId9"/>
    <p:sldId id="457" r:id="rId10"/>
    <p:sldId id="458" r:id="rId11"/>
    <p:sldId id="465" r:id="rId12"/>
    <p:sldId id="459" r:id="rId13"/>
    <p:sldId id="460" r:id="rId14"/>
    <p:sldId id="461" r:id="rId15"/>
    <p:sldId id="462" r:id="rId16"/>
    <p:sldId id="466" r:id="rId17"/>
    <p:sldId id="467" r:id="rId18"/>
    <p:sldId id="469" r:id="rId19"/>
    <p:sldId id="470" r:id="rId20"/>
    <p:sldId id="471" r:id="rId21"/>
    <p:sldId id="472" r:id="rId22"/>
    <p:sldId id="463" r:id="rId23"/>
    <p:sldId id="464" r:id="rId24"/>
    <p:sldId id="474" r:id="rId25"/>
    <p:sldId id="473" r:id="rId26"/>
    <p:sldId id="437" r:id="rId27"/>
  </p:sldIdLst>
  <p:sldSz cx="9144000" cy="6858000" type="letter"/>
  <p:notesSz cx="7102475" cy="10234613"/>
  <p:custDataLst>
    <p:tags r:id="rId30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CCFFFF"/>
    <a:srgbClr val="D23C60"/>
    <a:srgbClr val="6C6CDC"/>
    <a:srgbClr val="FF0000"/>
    <a:srgbClr val="7B96E1"/>
    <a:srgbClr val="FF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7356" autoAdjust="0"/>
  </p:normalViewPr>
  <p:slideViewPr>
    <p:cSldViewPr snapToGrid="0">
      <p:cViewPr varScale="1">
        <p:scale>
          <a:sx n="60" d="100"/>
          <a:sy n="60" d="100"/>
        </p:scale>
        <p:origin x="288" y="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1882" y="-58"/>
      </p:cViewPr>
      <p:guideLst>
        <p:guide orient="horz" pos="3222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632575" y="9809163"/>
            <a:ext cx="4032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1DE48FEA-D32B-4240-B0A4-4148B56571D5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42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857750"/>
            <a:ext cx="521335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74" tIns="45131" rIns="91874" bIns="451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6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4888" y="776288"/>
            <a:ext cx="5094287" cy="3821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632575" y="9809163"/>
            <a:ext cx="4032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EFF7EA94-3393-44A5-8E16-2F8A911D88C8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69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43473-F57B-45F4-8B18-3E8A60FB6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6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82B7D-78A0-4276-80A3-00FFA2A9B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26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6813" y="381000"/>
            <a:ext cx="1943100" cy="5280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381000"/>
            <a:ext cx="5676900" cy="5280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809EE-2BE5-4154-9330-393516739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8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CepC</a:t>
            </a:r>
            <a:r>
              <a:rPr lang="en-US" dirty="0" smtClean="0"/>
              <a:t> Int. Workshop, Beijing, Nov. 2019</a:t>
            </a: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9BA46-1C93-4567-A05B-77BEED2B3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15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A4FC-CE45-4408-A7C8-75C600F5B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6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5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99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6983D-889A-48A2-A57E-5A7ED2080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1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9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2FCF3-0441-4725-B23A-9FE456F16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5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FED78-110D-4058-8141-1C038787E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3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4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68146-9702-4881-9716-82FB817E8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9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E2ED0-DEFD-4036-A7DE-B1294E58D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2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CB33F-7E9C-4C17-9B5D-742FE626A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638300" y="381000"/>
            <a:ext cx="63627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154622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42020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4365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342021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 b="1"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pic>
        <p:nvPicPr>
          <p:cNvPr id="1030" name="Picture 1031" descr="blue_line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05838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38" descr="logoinfn_negativ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0"/>
            <a:ext cx="139223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31" name="Rectangle 10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87900" y="6524625"/>
            <a:ext cx="8366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ctr" hangingPunct="0">
              <a:spcBef>
                <a:spcPct val="0"/>
              </a:spcBef>
              <a:buClrTx/>
              <a:buFontTx/>
              <a:buNone/>
              <a:defRPr sz="1400"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E9A6701B-A478-4746-B452-F9A66D8A2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524000" cy="1219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8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Ø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rgbClr val="CC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1222442" y="244369"/>
            <a:ext cx="6411951" cy="685800"/>
          </a:xfrm>
        </p:spPr>
        <p:txBody>
          <a:bodyPr/>
          <a:lstStyle/>
          <a:p>
            <a:pPr eaLnBrk="1" hangingPunct="1"/>
            <a:r>
              <a:rPr lang="it-IT" sz="3200" dirty="0" smtClean="0"/>
              <a:t>Detector concepts for CepC </a:t>
            </a:r>
            <a:endParaRPr lang="en-US" sz="3200" dirty="0" smtClean="0"/>
          </a:p>
        </p:txBody>
      </p:sp>
      <p:sp>
        <p:nvSpPr>
          <p:cNvPr id="3078" name="Rectangle 3"/>
          <p:cNvSpPr>
            <a:spLocks noGrp="1" noChangeArrowheads="1"/>
          </p:cNvSpPr>
          <p:nvPr>
            <p:ph idx="1"/>
          </p:nvPr>
        </p:nvSpPr>
        <p:spPr>
          <a:xfrm>
            <a:off x="1222442" y="3583515"/>
            <a:ext cx="4023502" cy="144788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detectors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requirements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Ongoing R&amp;D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Concluding comments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 err="1" smtClean="0">
                <a:solidFill>
                  <a:schemeClr val="bg1"/>
                </a:solidFill>
              </a:rPr>
              <a:t>CepC</a:t>
            </a:r>
            <a:r>
              <a:rPr lang="en-US" sz="1400" dirty="0" smtClean="0">
                <a:solidFill>
                  <a:schemeClr val="bg1"/>
                </a:solidFill>
              </a:rPr>
              <a:t> Int. Workshop, Beijing, Nov. 2019</a:t>
            </a:r>
          </a:p>
        </p:txBody>
      </p:sp>
      <p:sp>
        <p:nvSpPr>
          <p:cNvPr id="307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F. Bedeschi, INFN-Pisa</a:t>
            </a:r>
          </a:p>
        </p:txBody>
      </p:sp>
      <p:sp>
        <p:nvSpPr>
          <p:cNvPr id="30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fld id="{2993353F-A909-4581-A173-DEBD44DF0962}" type="slidenum">
              <a:rPr lang="en-US" sz="1400" smtClean="0">
                <a:solidFill>
                  <a:schemeClr val="bg1"/>
                </a:solidFill>
                <a:latin typeface="Times" pitchFamily="18" charset="0"/>
              </a:rPr>
              <a:pPr/>
              <a:t>1</a:t>
            </a:fld>
            <a:endParaRPr lang="en-US" sz="1400" smtClean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3079" name="Text Box 4"/>
          <p:cNvSpPr txBox="1">
            <a:spLocks noChangeArrowheads="1"/>
          </p:cNvSpPr>
          <p:nvPr/>
        </p:nvSpPr>
        <p:spPr bwMode="auto">
          <a:xfrm>
            <a:off x="4876800" y="1343025"/>
            <a:ext cx="4166839" cy="134806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3400" indent="-5334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2400" u="sng" dirty="0" smtClean="0"/>
              <a:t>Franco Bedeschi.</a:t>
            </a:r>
          </a:p>
          <a:p>
            <a:pPr eaLnBrk="1" hangingPunct="1"/>
            <a:r>
              <a:rPr lang="it-IT" sz="2400" dirty="0" smtClean="0">
                <a:solidFill>
                  <a:srgbClr val="CCFFFF"/>
                </a:solidFill>
              </a:rPr>
              <a:t>CepC International Workshop,</a:t>
            </a:r>
            <a:endParaRPr lang="it-IT" sz="2400" dirty="0">
              <a:solidFill>
                <a:srgbClr val="CCFFFF"/>
              </a:solidFill>
            </a:endParaRPr>
          </a:p>
          <a:p>
            <a:pPr eaLnBrk="1" hangingPunct="1"/>
            <a:r>
              <a:rPr lang="it-IT" sz="2400" dirty="0" smtClean="0">
                <a:solidFill>
                  <a:srgbClr val="CCFFFF"/>
                </a:solidFill>
              </a:rPr>
              <a:t>Beijing, November 2019</a:t>
            </a:r>
            <a:endParaRPr lang="it-IT" sz="2400" dirty="0">
              <a:solidFill>
                <a:srgbClr val="CCFFFF"/>
              </a:solidFill>
            </a:endParaRPr>
          </a:p>
        </p:txBody>
      </p:sp>
      <p:sp>
        <p:nvSpPr>
          <p:cNvPr id="3080" name="Text Box 5"/>
          <p:cNvSpPr txBox="1">
            <a:spLocks noChangeArrowheads="1"/>
          </p:cNvSpPr>
          <p:nvPr/>
        </p:nvSpPr>
        <p:spPr bwMode="auto">
          <a:xfrm>
            <a:off x="1808399" y="2468026"/>
            <a:ext cx="24048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533400" indent="-5334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4000" u="sng" dirty="0" smtClean="0">
                <a:solidFill>
                  <a:srgbClr val="FF0000"/>
                </a:solidFill>
              </a:rPr>
              <a:t>OUTLINE</a:t>
            </a:r>
            <a:endParaRPr lang="it-IT" sz="40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Calorimeter resolution (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)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16" y="1326769"/>
            <a:ext cx="8424735" cy="4114800"/>
          </a:xfrm>
        </p:spPr>
        <p:txBody>
          <a:bodyPr/>
          <a:lstStyle/>
          <a:p>
            <a:r>
              <a:rPr lang="en-US" dirty="0" smtClean="0"/>
              <a:t>Is 20%/</a:t>
            </a:r>
            <a:r>
              <a:rPr lang="en-US" dirty="0" err="1" smtClean="0"/>
              <a:t>sqrt</a:t>
            </a:r>
            <a:r>
              <a:rPr lang="en-US" dirty="0" smtClean="0"/>
              <a:t>(E) acceptable? Can we trigger on single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about radiative return analysis?</a:t>
            </a:r>
          </a:p>
          <a:p>
            <a:pPr lvl="1"/>
            <a:r>
              <a:rPr lang="en-US" dirty="0" err="1" smtClean="0"/>
              <a:t>Eg</a:t>
            </a:r>
            <a:r>
              <a:rPr lang="en-US" dirty="0" smtClean="0"/>
              <a:t>. </a:t>
            </a:r>
            <a:r>
              <a:rPr lang="en-US" dirty="0" err="1" smtClean="0"/>
              <a:t>N</a:t>
            </a:r>
            <a:r>
              <a:rPr lang="en-US" dirty="0" err="1" smtClean="0">
                <a:latin typeface="Symbol" panose="05050102010706020507" pitchFamily="18" charset="2"/>
              </a:rPr>
              <a:t>n</a:t>
            </a:r>
            <a:r>
              <a:rPr lang="en-US" dirty="0" smtClean="0"/>
              <a:t>, and Z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US" baseline="-25000" dirty="0" smtClean="0">
                <a:sym typeface="Wingdings" panose="05000000000000000000" pitchFamily="2" charset="2"/>
              </a:rPr>
              <a:t>e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US" baseline="-25000" dirty="0" err="1" smtClean="0">
                <a:sym typeface="Wingdings" panose="05000000000000000000" pitchFamily="2" charset="2"/>
              </a:rPr>
              <a:t>e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1" y="2933878"/>
            <a:ext cx="4658655" cy="1204784"/>
          </a:xfrm>
          <a:prstGeom prst="rect">
            <a:avLst/>
          </a:prstGeom>
        </p:spPr>
      </p:pic>
      <p:pic>
        <p:nvPicPr>
          <p:cNvPr id="1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1" y="4189310"/>
            <a:ext cx="4645250" cy="20926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4898" y="5459877"/>
            <a:ext cx="2851974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Only 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interfere</a:t>
            </a:r>
            <a:endParaRPr lang="it-IT" dirty="0"/>
          </a:p>
        </p:txBody>
      </p:sp>
      <p:sp>
        <p:nvSpPr>
          <p:cNvPr id="16" name="TextBox 15"/>
          <p:cNvSpPr txBox="1"/>
          <p:nvPr/>
        </p:nvSpPr>
        <p:spPr>
          <a:xfrm>
            <a:off x="4987115" y="2901312"/>
            <a:ext cx="3827701" cy="25053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Need 5-10%/</a:t>
            </a:r>
            <a:r>
              <a:rPr lang="en-US" dirty="0" err="1" smtClean="0">
                <a:solidFill>
                  <a:srgbClr val="002060"/>
                </a:solidFill>
              </a:rPr>
              <a:t>sqrt</a:t>
            </a:r>
            <a:r>
              <a:rPr lang="en-US" dirty="0" smtClean="0">
                <a:solidFill>
                  <a:srgbClr val="002060"/>
                </a:solidFill>
              </a:rPr>
              <a:t>(E)</a:t>
            </a:r>
          </a:p>
          <a:p>
            <a:r>
              <a:rPr lang="en-US" dirty="0">
                <a:solidFill>
                  <a:srgbClr val="002060"/>
                </a:solidFill>
              </a:rPr>
              <a:t>f</a:t>
            </a:r>
            <a:r>
              <a:rPr lang="en-US" dirty="0" smtClean="0">
                <a:solidFill>
                  <a:srgbClr val="002060"/>
                </a:solidFill>
              </a:rPr>
              <a:t>or a good measurement</a:t>
            </a:r>
          </a:p>
          <a:p>
            <a:r>
              <a:rPr lang="en-US" dirty="0" smtClean="0">
                <a:solidFill>
                  <a:srgbClr val="002060"/>
                </a:solidFill>
                <a:latin typeface="Symbol" panose="05050102010706020507" pitchFamily="18" charset="2"/>
              </a:rPr>
              <a:t>s</a:t>
            </a:r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en-US" dirty="0" err="1" smtClean="0">
                <a:solidFill>
                  <a:srgbClr val="002060"/>
                </a:solidFill>
              </a:rPr>
              <a:t>g</a:t>
            </a:r>
            <a:r>
              <a:rPr lang="en-US" baseline="-25000" dirty="0" err="1" smtClean="0">
                <a:solidFill>
                  <a:srgbClr val="002060"/>
                </a:solidFill>
                <a:latin typeface="Symbol" panose="05050102010706020507" pitchFamily="18" charset="2"/>
              </a:rPr>
              <a:t>n</a:t>
            </a:r>
            <a:r>
              <a:rPr lang="en-US" baseline="-25000" dirty="0" err="1" smtClean="0">
                <a:solidFill>
                  <a:srgbClr val="002060"/>
                </a:solidFill>
              </a:rPr>
              <a:t>e</a:t>
            </a:r>
            <a:r>
              <a:rPr lang="en-US" dirty="0" smtClean="0">
                <a:solidFill>
                  <a:srgbClr val="002060"/>
                </a:solidFill>
              </a:rPr>
              <a:t>): 18% </a:t>
            </a:r>
            <a:r>
              <a:rPr lang="en-US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1.4-2.4%</a:t>
            </a:r>
          </a:p>
          <a:p>
            <a:r>
              <a:rPr lang="en-US" dirty="0" smtClean="0">
                <a:solidFill>
                  <a:srgbClr val="002060"/>
                </a:solidFill>
                <a:sym typeface="Wingdings" panose="05000000000000000000" pitchFamily="2" charset="2"/>
              </a:rPr>
              <a:t>- Worse resolution make separation difficult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17" name="Image 1"/>
          <p:cNvPicPr>
            <a:picLocks noChangeAspect="1"/>
          </p:cNvPicPr>
          <p:nvPr/>
        </p:nvPicPr>
        <p:blipFill rotWithShape="1">
          <a:blip r:embed="rId4"/>
          <a:srcRect l="1315" r="50338"/>
          <a:stretch/>
        </p:blipFill>
        <p:spPr>
          <a:xfrm>
            <a:off x="337646" y="2807267"/>
            <a:ext cx="3939797" cy="38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Calorimeter separation (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)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36497"/>
            <a:ext cx="8014648" cy="3770347"/>
          </a:xfrm>
        </p:spPr>
        <p:txBody>
          <a:bodyPr/>
          <a:lstStyle/>
          <a:p>
            <a:r>
              <a:rPr lang="en-US" dirty="0" smtClean="0"/>
              <a:t>Transverse granularity below 1 cm seems adequate</a:t>
            </a:r>
          </a:p>
          <a:p>
            <a:r>
              <a:rPr lang="en-US" dirty="0" smtClean="0"/>
              <a:t>Extreme granularity achievable with DR</a:t>
            </a:r>
          </a:p>
          <a:p>
            <a:pPr lvl="1"/>
            <a:r>
              <a:rPr lang="en-US" dirty="0" smtClean="0"/>
              <a:t>At a cost ….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7" name="Group 6" descr=" 30"/>
          <p:cNvGrpSpPr/>
          <p:nvPr/>
        </p:nvGrpSpPr>
        <p:grpSpPr>
          <a:xfrm>
            <a:off x="621793" y="2888650"/>
            <a:ext cx="5477256" cy="3457285"/>
            <a:chOff x="8152785" y="2706687"/>
            <a:chExt cx="4016457" cy="24098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52785" y="2706687"/>
              <a:ext cx="4016457" cy="24098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140139" y="2911843"/>
              <a:ext cx="2242922" cy="904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tx1"/>
                  </a:solidFill>
                </a:rPr>
                <a:t>Z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</a:t>
              </a:r>
              <a:r>
                <a:rPr lang="en-US" sz="2400" dirty="0" err="1">
                  <a:solidFill>
                    <a:schemeClr val="tx1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t</a:t>
              </a:r>
              <a:r>
                <a:rPr lang="en-US" sz="2400" baseline="30000" dirty="0" err="1">
                  <a:solidFill>
                    <a:schemeClr val="tx1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+</a:t>
              </a:r>
              <a:r>
                <a:rPr lang="en-US" sz="2400" dirty="0" err="1">
                  <a:solidFill>
                    <a:schemeClr val="tx1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t</a:t>
              </a:r>
              <a:r>
                <a:rPr lang="en-US" sz="2400" baseline="30000" dirty="0">
                  <a:solidFill>
                    <a:schemeClr val="tx1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-</a:t>
              </a:r>
            </a:p>
            <a:p>
              <a:r>
                <a:rPr lang="en-US" sz="2400" dirty="0">
                  <a:solidFill>
                    <a:schemeClr val="tx1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t</a:t>
              </a:r>
              <a:r>
                <a:rPr lang="en-US" sz="2400" baseline="30000" dirty="0">
                  <a:solidFill>
                    <a:schemeClr val="tx1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+</a:t>
              </a:r>
              <a:r>
                <a:rPr lang="en-US" sz="2400" dirty="0">
                  <a:solidFill>
                    <a:schemeClr val="tx1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r</a:t>
              </a:r>
              <a:r>
                <a:rPr lang="en-US" sz="2400" baseline="30000" dirty="0">
                  <a:solidFill>
                    <a:schemeClr val="tx1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+</a:t>
              </a:r>
              <a:r>
                <a:rPr lang="en-US" sz="2400" dirty="0">
                  <a:solidFill>
                    <a:schemeClr val="tx1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np</a:t>
              </a:r>
              <a:r>
                <a:rPr lang="en-US" sz="2400" baseline="30000" dirty="0">
                  <a:solidFill>
                    <a:schemeClr val="tx1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+</a:t>
              </a:r>
              <a:r>
                <a:rPr lang="en-US" sz="2400" dirty="0">
                  <a:solidFill>
                    <a:schemeClr val="tx1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p</a:t>
              </a:r>
              <a:r>
                <a:rPr lang="en-US" sz="2400" baseline="30000" dirty="0">
                  <a:solidFill>
                    <a:schemeClr val="tx1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0</a:t>
              </a:r>
              <a:r>
                <a:rPr lang="en-US" sz="2400" dirty="0">
                  <a:solidFill>
                    <a:schemeClr val="tx1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n</a:t>
              </a:r>
              <a:endParaRPr lang="en-US" sz="2400" dirty="0">
                <a:solidFill>
                  <a:schemeClr val="tx1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37607" y="3816706"/>
              <a:ext cx="1600061" cy="36469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Dg </a:t>
              </a:r>
              <a:r>
                <a:rPr lang="en-US" b="1" dirty="0" smtClean="0">
                  <a:solidFill>
                    <a:srgbClr val="FF0000"/>
                  </a:solidFill>
                  <a:latin typeface="+mj-lt"/>
                </a:rPr>
                <a:t>cm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>
                  <a:solidFill>
                    <a:srgbClr val="FF0000"/>
                  </a:solidFill>
                </a:rPr>
                <a:t>@ 2 m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8600" y="3003373"/>
            <a:ext cx="8769096" cy="3362923"/>
            <a:chOff x="228600" y="3003373"/>
            <a:chExt cx="8769096" cy="336292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3119227"/>
              <a:ext cx="8769096" cy="324706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7199" y="3034845"/>
              <a:ext cx="30542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50 GeV electrons 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25009" y="3003373"/>
              <a:ext cx="30542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100 GeV </a:t>
              </a:r>
              <a:r>
                <a:rPr lang="en-US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p</a:t>
              </a:r>
              <a:r>
                <a:rPr lang="en-US" b="1" baseline="30000" dirty="0" smtClean="0">
                  <a:solidFill>
                    <a:srgbClr val="FF0000"/>
                  </a:solidFill>
                </a:rPr>
                <a:t>0</a:t>
              </a:r>
              <a:r>
                <a:rPr lang="en-US" b="1" dirty="0" smtClean="0">
                  <a:solidFill>
                    <a:srgbClr val="FF0000"/>
                  </a:solidFill>
                </a:rPr>
                <a:t>  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76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62417" y="2284947"/>
            <a:ext cx="5406416" cy="23267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rgbClr val="FF0000"/>
                  </a:solidFill>
                  <a:prstDash val="solid"/>
                </a:ln>
                <a:effectLst>
                  <a:outerShdw blurRad="50800" dist="38100" dir="13500000" algn="br" rotWithShape="0">
                    <a:srgbClr val="FF0000">
                      <a:alpha val="40000"/>
                    </a:srgbClr>
                  </a:outerShdw>
                </a:effectLst>
              </a:rPr>
              <a:t>(Some)</a:t>
            </a:r>
          </a:p>
          <a:p>
            <a:pPr algn="ctr"/>
            <a:r>
              <a:rPr lang="en-US" sz="6600" b="1" cap="none" spc="0" dirty="0" smtClean="0">
                <a:ln w="6600">
                  <a:solidFill>
                    <a:srgbClr val="FF0000"/>
                  </a:solidFill>
                  <a:prstDash val="solid"/>
                </a:ln>
                <a:effectLst>
                  <a:outerShdw blurRad="50800" dist="38100" dir="13500000" algn="br" rotWithShape="0">
                    <a:srgbClr val="FF0000">
                      <a:alpha val="40000"/>
                    </a:srgbClr>
                  </a:outerShdw>
                </a:effectLst>
              </a:rPr>
              <a:t>Detector R&amp;D</a:t>
            </a:r>
            <a:endParaRPr lang="en-US" sz="6600" b="1" cap="none" spc="0" dirty="0">
              <a:ln w="6600">
                <a:solidFill>
                  <a:srgbClr val="FF0000"/>
                </a:solidFill>
                <a:prstDash val="solid"/>
              </a:ln>
              <a:effectLst>
                <a:outerShdw blurRad="50800" dist="38100" dir="13500000" algn="br" rotWithShape="0">
                  <a:srgbClr val="FF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212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VTX R&amp;D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17" y="1326769"/>
            <a:ext cx="7772400" cy="4114800"/>
          </a:xfrm>
        </p:spPr>
        <p:txBody>
          <a:bodyPr/>
          <a:lstStyle/>
          <a:p>
            <a:r>
              <a:rPr lang="en-US" dirty="0" smtClean="0"/>
              <a:t>Goals:</a:t>
            </a:r>
          </a:p>
          <a:p>
            <a:pPr lvl="1"/>
            <a:r>
              <a:rPr lang="en-US" dirty="0" smtClean="0"/>
              <a:t>Resolution/efficiency</a:t>
            </a:r>
          </a:p>
          <a:p>
            <a:pPr lvl="1"/>
            <a:r>
              <a:rPr lang="en-US" dirty="0" smtClean="0"/>
              <a:t>Power vs readout speed</a:t>
            </a:r>
          </a:p>
          <a:p>
            <a:pPr lvl="2"/>
            <a:r>
              <a:rPr lang="en-US" dirty="0" smtClean="0"/>
              <a:t>Low power for speed needed </a:t>
            </a:r>
            <a:r>
              <a:rPr lang="en-US" dirty="0" smtClean="0">
                <a:sym typeface="Wingdings" panose="05000000000000000000" pitchFamily="2" charset="2"/>
              </a:rPr>
              <a:t> air cooling (&lt; 20 </a:t>
            </a:r>
            <a:r>
              <a:rPr lang="en-US" dirty="0" err="1" smtClean="0">
                <a:sym typeface="Wingdings" panose="05000000000000000000" pitchFamily="2" charset="2"/>
              </a:rPr>
              <a:t>mW</a:t>
            </a:r>
            <a:r>
              <a:rPr lang="en-US" dirty="0" smtClean="0">
                <a:sym typeface="Wingdings" panose="05000000000000000000" pitchFamily="2" charset="2"/>
              </a:rPr>
              <a:t>/cm</a:t>
            </a:r>
            <a:r>
              <a:rPr lang="en-US" baseline="30000" dirty="0" smtClean="0">
                <a:sym typeface="Wingdings" panose="05000000000000000000" pitchFamily="2" charset="2"/>
              </a:rPr>
              <a:t>2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 smtClean="0"/>
              <a:t>High transparency/stable construction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Main efforts:</a:t>
            </a:r>
          </a:p>
          <a:p>
            <a:pPr lvl="1"/>
            <a:r>
              <a:rPr lang="en-US" dirty="0" smtClean="0"/>
              <a:t>MOST2 - China </a:t>
            </a:r>
          </a:p>
          <a:p>
            <a:pPr lvl="2"/>
            <a:r>
              <a:rPr lang="en-US" dirty="0" smtClean="0"/>
              <a:t>Continuation of extensive past R&amp;D</a:t>
            </a:r>
          </a:p>
          <a:p>
            <a:pPr lvl="1"/>
            <a:r>
              <a:rPr lang="en-US" dirty="0" smtClean="0"/>
              <a:t>ARCADIA</a:t>
            </a:r>
          </a:p>
          <a:p>
            <a:pPr lvl="2"/>
            <a:r>
              <a:rPr lang="en-US" dirty="0" smtClean="0"/>
              <a:t>INFN - Italy </a:t>
            </a:r>
          </a:p>
          <a:p>
            <a:pPr lvl="1" algn="ctr"/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05" y="1420463"/>
            <a:ext cx="8568965" cy="23358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776" y="3689920"/>
            <a:ext cx="6238000" cy="2897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120" y="5243087"/>
            <a:ext cx="2158832" cy="66365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384" y="4108631"/>
            <a:ext cx="6352782" cy="17273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83669" y="5849593"/>
            <a:ext cx="6430211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DAQ based on previous CERN experience</a:t>
            </a:r>
            <a:endParaRPr lang="it-IT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305" y="1420463"/>
            <a:ext cx="7909179" cy="2589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05" y="1041256"/>
            <a:ext cx="7178239" cy="30354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1" y="910923"/>
            <a:ext cx="436562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Final chips available by 2021</a:t>
            </a:r>
            <a:endParaRPr lang="it-IT" dirty="0"/>
          </a:p>
        </p:txBody>
      </p:sp>
      <p:pic>
        <p:nvPicPr>
          <p:cNvPr id="1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96786" y="987136"/>
            <a:ext cx="2034437" cy="199986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/>
          <p:cNvSpPr txBox="1"/>
          <p:nvPr/>
        </p:nvSpPr>
        <p:spPr>
          <a:xfrm>
            <a:off x="6906409" y="2975246"/>
            <a:ext cx="221519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Matisse: small scale demonstrator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98755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area Si</a:t>
            </a:r>
            <a:r>
              <a:rPr lang="en-US" dirty="0"/>
              <a:t> </a:t>
            </a:r>
            <a:r>
              <a:rPr lang="en-US" dirty="0" smtClean="0"/>
              <a:t>R&amp;D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855" y="2064699"/>
            <a:ext cx="5210289" cy="2365899"/>
          </a:xfrm>
        </p:spPr>
        <p:txBody>
          <a:bodyPr/>
          <a:lstStyle/>
          <a:p>
            <a:r>
              <a:rPr lang="en-US" dirty="0" smtClean="0"/>
              <a:t>So far relies mostly on work done for LHC upgrades</a:t>
            </a:r>
          </a:p>
          <a:p>
            <a:pPr lvl="1"/>
            <a:r>
              <a:rPr lang="en-US" dirty="0" smtClean="0"/>
              <a:t>Detectors obtained with standard CMOS process</a:t>
            </a:r>
          </a:p>
          <a:p>
            <a:pPr lvl="2"/>
            <a:r>
              <a:rPr lang="en-US" dirty="0" smtClean="0"/>
              <a:t>HV-CMOS</a:t>
            </a:r>
          </a:p>
          <a:p>
            <a:pPr lvl="2"/>
            <a:r>
              <a:rPr lang="en-US" dirty="0" smtClean="0"/>
              <a:t>Passive CMOS </a:t>
            </a:r>
          </a:p>
          <a:p>
            <a:pPr lvl="1"/>
            <a:r>
              <a:rPr lang="en-US" dirty="0" smtClean="0"/>
              <a:t>Some of these techniques may apply also for vertex detectors</a:t>
            </a:r>
          </a:p>
          <a:p>
            <a:r>
              <a:rPr lang="en-US" dirty="0" smtClean="0"/>
              <a:t>Some dedicated pixelated R&amp;D is just starting (SUPIX-2)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258" y="2243001"/>
            <a:ext cx="3360282" cy="21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6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TPC R&amp;D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99921"/>
            <a:ext cx="3502152" cy="4114800"/>
          </a:xfrm>
        </p:spPr>
        <p:txBody>
          <a:bodyPr/>
          <a:lstStyle/>
          <a:p>
            <a:r>
              <a:rPr lang="en-US" dirty="0" smtClean="0"/>
              <a:t>Issues:</a:t>
            </a:r>
          </a:p>
          <a:p>
            <a:pPr lvl="1"/>
            <a:r>
              <a:rPr lang="en-US" dirty="0" smtClean="0"/>
              <a:t>IBF &amp; Distortion</a:t>
            </a:r>
          </a:p>
          <a:p>
            <a:pPr lvl="2"/>
            <a:r>
              <a:rPr lang="en-US" dirty="0" smtClean="0"/>
              <a:t>Study with 10 cm GEM-MM module</a:t>
            </a:r>
          </a:p>
          <a:p>
            <a:pPr lvl="1"/>
            <a:r>
              <a:rPr lang="en-US" dirty="0" smtClean="0"/>
              <a:t>Calibration</a:t>
            </a:r>
          </a:p>
          <a:p>
            <a:pPr lvl="2"/>
            <a:r>
              <a:rPr lang="en-US" dirty="0" smtClean="0"/>
              <a:t>Correct distortions</a:t>
            </a:r>
          </a:p>
          <a:p>
            <a:pPr lvl="2"/>
            <a:r>
              <a:rPr lang="en-US" dirty="0" smtClean="0"/>
              <a:t>Scaled prototype</a:t>
            </a:r>
          </a:p>
          <a:p>
            <a:pPr lvl="1"/>
            <a:r>
              <a:rPr lang="en-US" dirty="0" smtClean="0"/>
              <a:t>FE chip</a:t>
            </a:r>
          </a:p>
          <a:p>
            <a:pPr lvl="2"/>
            <a:r>
              <a:rPr lang="en-US" dirty="0" smtClean="0"/>
              <a:t>Low power ASIC</a:t>
            </a:r>
          </a:p>
          <a:p>
            <a:pPr lvl="3"/>
            <a:r>
              <a:rPr lang="en-US" dirty="0" smtClean="0"/>
              <a:t>65 nm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9623" y="1309454"/>
            <a:ext cx="5517554" cy="3917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25399" y="1309454"/>
            <a:ext cx="4132752" cy="393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/>
        </p:nvPicPr>
        <p:blipFill rotWithShape="1">
          <a:blip r:embed="rId4">
            <a:extLst/>
          </a:blip>
          <a:srcRect l="3465" t="51005" r="55010" b="10333"/>
          <a:stretch/>
        </p:blipFill>
        <p:spPr>
          <a:xfrm>
            <a:off x="4624400" y="1293278"/>
            <a:ext cx="3747935" cy="2648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/>
          <p:cNvPicPr>
            <a:picLocks noChangeAspect="1"/>
          </p:cNvPicPr>
          <p:nvPr/>
        </p:nvPicPr>
        <p:blipFill rotWithShape="1">
          <a:blip r:embed="rId4">
            <a:extLst/>
          </a:blip>
          <a:srcRect l="46197" t="51005" r="6936" b="10333"/>
          <a:stretch/>
        </p:blipFill>
        <p:spPr>
          <a:xfrm>
            <a:off x="4605412" y="3958216"/>
            <a:ext cx="4251985" cy="266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48416" y="1309454"/>
            <a:ext cx="5558761" cy="41639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208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Chamber R&amp;D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15" y="1382452"/>
            <a:ext cx="3925068" cy="4114800"/>
          </a:xfrm>
        </p:spPr>
        <p:txBody>
          <a:bodyPr/>
          <a:lstStyle/>
          <a:p>
            <a:r>
              <a:rPr lang="en-US" dirty="0" smtClean="0"/>
              <a:t>Main issues:</a:t>
            </a:r>
          </a:p>
          <a:p>
            <a:pPr lvl="1"/>
            <a:r>
              <a:rPr lang="en-US" dirty="0" smtClean="0"/>
              <a:t>Mechanical structure</a:t>
            </a:r>
          </a:p>
          <a:p>
            <a:pPr lvl="1"/>
            <a:r>
              <a:rPr lang="en-US" dirty="0" smtClean="0"/>
              <a:t>Wire strength</a:t>
            </a:r>
          </a:p>
          <a:p>
            <a:pPr lvl="1"/>
            <a:r>
              <a:rPr lang="en-US" dirty="0" smtClean="0"/>
              <a:t>Cluster counting electronics for PID</a:t>
            </a:r>
          </a:p>
          <a:p>
            <a:pPr lvl="2"/>
            <a:r>
              <a:rPr lang="en-US" dirty="0" smtClean="0"/>
              <a:t>Of interest to TPC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692914" y="1382452"/>
            <a:ext cx="4795993" cy="2684581"/>
            <a:chOff x="3692914" y="1382452"/>
            <a:chExt cx="4795993" cy="268458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6" t="-1017" r="9405" b="1017"/>
            <a:stretch/>
          </p:blipFill>
          <p:spPr bwMode="auto">
            <a:xfrm>
              <a:off x="4135272" y="1382452"/>
              <a:ext cx="4353635" cy="2684581"/>
            </a:xfrm>
            <a:prstGeom prst="rect">
              <a:avLst/>
            </a:prstGeom>
            <a:noFill/>
            <a:ln w="9525">
              <a:solidFill>
                <a:srgbClr val="33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692914" y="2021595"/>
              <a:ext cx="1345422" cy="26460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150" dirty="0">
                  <a:ln w="11430">
                    <a:solidFill>
                      <a:srgbClr val="3366FF"/>
                    </a:solidFill>
                  </a:ln>
                  <a:solidFill>
                    <a:srgbClr val="3366FF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/>
                  <a:cs typeface="Arial"/>
                </a:rPr>
                <a:t>Gas envelope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406223" y="2403518"/>
              <a:ext cx="291801" cy="476266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172268" y="1483236"/>
              <a:ext cx="1051512" cy="26460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spc="150" dirty="0">
                  <a:ln w="11430">
                    <a:solidFill>
                      <a:srgbClr val="FFFF00"/>
                    </a:solidFill>
                  </a:ln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/>
                  <a:cs typeface="Arial"/>
                </a:rPr>
                <a:t>Wire Cage</a:t>
              </a:r>
            </a:p>
          </p:txBody>
        </p:sp>
        <p:cxnSp>
          <p:nvCxnSpPr>
            <p:cNvPr id="12" name="Straight Arrow Connector 11"/>
            <p:cNvCxnSpPr>
              <a:stCxn id="11" idx="2"/>
            </p:cNvCxnSpPr>
            <p:nvPr/>
          </p:nvCxnSpPr>
          <p:spPr>
            <a:xfrm>
              <a:off x="4698024" y="1747842"/>
              <a:ext cx="1811505" cy="21308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6416524" y="2918395"/>
              <a:ext cx="2030089" cy="355953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9" idx="2"/>
            </p:cNvCxnSpPr>
            <p:nvPr/>
          </p:nvCxnSpPr>
          <p:spPr>
            <a:xfrm flipH="1">
              <a:off x="4341666" y="2286201"/>
              <a:ext cx="23958" cy="669999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592" y="1457239"/>
            <a:ext cx="3157758" cy="4893481"/>
          </a:xfrm>
          <a:prstGeom prst="rect">
            <a:avLst/>
          </a:prstGeom>
        </p:spPr>
      </p:pic>
      <p:pic>
        <p:nvPicPr>
          <p:cNvPr id="18" name="Picture 1" descr="Picture 1"/>
          <p:cNvPicPr>
            <a:picLocks noChangeAspect="1"/>
          </p:cNvPicPr>
          <p:nvPr/>
        </p:nvPicPr>
        <p:blipFill rotWithShape="1">
          <a:blip r:embed="rId4">
            <a:extLst/>
          </a:blip>
          <a:srcRect r="8239" b="61295"/>
          <a:stretch/>
        </p:blipFill>
        <p:spPr>
          <a:xfrm>
            <a:off x="128021" y="4707703"/>
            <a:ext cx="5644982" cy="1596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82" y="3973005"/>
            <a:ext cx="4325112" cy="2734998"/>
          </a:xfrm>
          <a:prstGeom prst="rect">
            <a:avLst/>
          </a:prstGeom>
        </p:spPr>
      </p:pic>
      <p:pic>
        <p:nvPicPr>
          <p:cNvPr id="20" name="Picture 19" descr="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9865" y="1619892"/>
            <a:ext cx="4580348" cy="276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0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PF Calorimeter R&amp;D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6617" y="1363345"/>
            <a:ext cx="3121215" cy="675767"/>
          </a:xfrm>
        </p:spPr>
        <p:txBody>
          <a:bodyPr/>
          <a:lstStyle/>
          <a:p>
            <a:r>
              <a:rPr lang="en-US" dirty="0" smtClean="0"/>
              <a:t>EM calorimeter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209225" y="1363344"/>
            <a:ext cx="3121215" cy="67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28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CCFF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rgbClr val="FFFF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kern="0" dirty="0" smtClean="0"/>
              <a:t>HAD calorimeter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244" y="1894022"/>
            <a:ext cx="4455898" cy="270737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1709928" y="3493008"/>
            <a:ext cx="1261872" cy="14173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694261" y="3454206"/>
            <a:ext cx="1057315" cy="14173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4949016"/>
            <a:ext cx="8677476" cy="16041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6935723" y="3901256"/>
            <a:ext cx="2130553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Baseline det.</a:t>
            </a:r>
            <a:endParaRPr lang="it-IT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7799769" y="4501340"/>
            <a:ext cx="1024191" cy="1314244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6418886" y="4436863"/>
            <a:ext cx="1814944" cy="656345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777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PF calorimeter R&amp;D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10" y="1423395"/>
            <a:ext cx="8712839" cy="2097727"/>
          </a:xfrm>
        </p:spPr>
        <p:txBody>
          <a:bodyPr/>
          <a:lstStyle/>
          <a:p>
            <a:r>
              <a:rPr lang="en-US" dirty="0" smtClean="0"/>
              <a:t>Very large R&amp;D activity and many options</a:t>
            </a:r>
          </a:p>
          <a:p>
            <a:pPr lvl="1"/>
            <a:r>
              <a:rPr lang="en-US" dirty="0" smtClean="0"/>
              <a:t>Baseline options studied for ILC with CALICE</a:t>
            </a:r>
          </a:p>
          <a:p>
            <a:pPr lvl="1"/>
            <a:r>
              <a:rPr lang="en-US" dirty="0" smtClean="0"/>
              <a:t>Large prototypes tested</a:t>
            </a:r>
          </a:p>
          <a:p>
            <a:r>
              <a:rPr lang="en-US" dirty="0" smtClean="0"/>
              <a:t>Big effort toward solutions based on Scintillator with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73895" y="2892023"/>
            <a:ext cx="8848954" cy="3632602"/>
            <a:chOff x="173895" y="2892023"/>
            <a:chExt cx="8848954" cy="36326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lum bright="-5000" contrast="-7000"/>
            </a:blip>
            <a:stretch>
              <a:fillRect/>
            </a:stretch>
          </p:blipFill>
          <p:spPr>
            <a:xfrm>
              <a:off x="173895" y="4037889"/>
              <a:ext cx="4614006" cy="2486736"/>
            </a:xfrm>
            <a:prstGeom prst="rect">
              <a:avLst/>
            </a:prstGeom>
          </p:spPr>
        </p:pic>
        <p:pic>
          <p:nvPicPr>
            <p:cNvPr id="8" name="图片 42">
              <a:extLst>
                <a:ext uri="{FF2B5EF4-FFF2-40B4-BE49-F238E27FC236}">
                  <a16:creationId xmlns:a16="http://schemas.microsoft.com/office/drawing/2014/main" id="{84813549-FC6A-4A47-BEF4-ACAD9B4A5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0741" y="3541568"/>
              <a:ext cx="3782108" cy="283658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059090" y="3837268"/>
              <a:ext cx="1760560" cy="523220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EM: Si-W</a:t>
              </a:r>
              <a:endParaRPr lang="it-IT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62237" y="2892023"/>
              <a:ext cx="2960612" cy="1040285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HAD: SDHCAL</a:t>
              </a:r>
            </a:p>
            <a:p>
              <a:r>
                <a:rPr lang="en-US" dirty="0" smtClean="0"/>
                <a:t>With RPC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64173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PF: EM Scintillator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16" y="1326769"/>
            <a:ext cx="8443023" cy="4114800"/>
          </a:xfrm>
        </p:spPr>
        <p:txBody>
          <a:bodyPr/>
          <a:lstStyle/>
          <a:p>
            <a:r>
              <a:rPr lang="en-US" dirty="0" smtClean="0"/>
              <a:t>Replace Silicon with scintillator tiles readout by </a:t>
            </a:r>
            <a:r>
              <a:rPr lang="en-US" dirty="0" err="1" smtClean="0"/>
              <a:t>SiPM</a:t>
            </a:r>
            <a:endParaRPr lang="en-US" dirty="0" smtClean="0"/>
          </a:p>
          <a:p>
            <a:pPr lvl="1"/>
            <a:r>
              <a:rPr lang="en-US" dirty="0" smtClean="0"/>
              <a:t>Much cheaper </a:t>
            </a:r>
            <a:r>
              <a:rPr lang="en-US" dirty="0" smtClean="0">
                <a:sym typeface="Wingdings" panose="05000000000000000000" pitchFamily="2" charset="2"/>
              </a:rPr>
              <a:t> prototype in progress</a:t>
            </a:r>
          </a:p>
          <a:p>
            <a:pPr lvl="1"/>
            <a:r>
              <a:rPr lang="en-US" dirty="0" smtClean="0"/>
              <a:t>30 </a:t>
            </a:r>
            <a:r>
              <a:rPr lang="en-US" dirty="0"/>
              <a:t>layers </a:t>
            </a:r>
            <a:r>
              <a:rPr lang="en-US" dirty="0" smtClean="0"/>
              <a:t>W(3 </a:t>
            </a:r>
            <a:r>
              <a:rPr lang="en-US" dirty="0"/>
              <a:t>mm</a:t>
            </a:r>
            <a:r>
              <a:rPr lang="en-US" dirty="0" smtClean="0"/>
              <a:t>)/(2+2 </a:t>
            </a:r>
            <a:r>
              <a:rPr lang="en-US" dirty="0"/>
              <a:t>mm) </a:t>
            </a:r>
            <a:r>
              <a:rPr lang="en-US" dirty="0" err="1" smtClean="0"/>
              <a:t>Sc</a:t>
            </a:r>
            <a:r>
              <a:rPr lang="en-US" dirty="0" smtClean="0"/>
              <a:t>.+board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total 24 X</a:t>
            </a:r>
            <a:r>
              <a:rPr lang="en-US" baseline="-25000" dirty="0" smtClean="0">
                <a:sym typeface="Wingdings" panose="05000000000000000000" pitchFamily="2" charset="2"/>
              </a:rPr>
              <a:t>0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/>
              <a:t>Cell size </a:t>
            </a:r>
            <a:r>
              <a:rPr lang="en-US" dirty="0" smtClean="0"/>
              <a:t>5x45 mm</a:t>
            </a:r>
            <a:r>
              <a:rPr lang="en-US" baseline="30000" dirty="0" smtClean="0"/>
              <a:t>2 </a:t>
            </a:r>
            <a:r>
              <a:rPr lang="en-US" dirty="0" smtClean="0"/>
              <a:t>– 11 M machine wrapped tiles</a:t>
            </a:r>
            <a:endParaRPr lang="en-US" baseline="30000" dirty="0" smtClean="0"/>
          </a:p>
          <a:p>
            <a:pPr lvl="1"/>
            <a:r>
              <a:rPr lang="en-US" dirty="0" smtClean="0"/>
              <a:t>Readout </a:t>
            </a:r>
            <a:r>
              <a:rPr lang="en-US" dirty="0"/>
              <a:t>chip ready </a:t>
            </a:r>
            <a:r>
              <a:rPr lang="en-US" dirty="0" smtClean="0"/>
              <a:t>SPIROC-2e</a:t>
            </a:r>
          </a:p>
          <a:p>
            <a:pPr lvl="1"/>
            <a:r>
              <a:rPr lang="en-US" dirty="0" smtClean="0"/>
              <a:t>Expected performance better than Si</a:t>
            </a:r>
          </a:p>
          <a:p>
            <a:pPr lvl="2"/>
            <a:r>
              <a:rPr lang="en-US" dirty="0" smtClean="0"/>
              <a:t>Concern about uniformity/stability</a:t>
            </a:r>
            <a:endParaRPr lang="en-US" dirty="0"/>
          </a:p>
          <a:p>
            <a:pPr lvl="1"/>
            <a:endParaRPr lang="en-US" dirty="0" smtClean="0">
              <a:sym typeface="Wingdings" panose="05000000000000000000" pitchFamily="2" charset="2"/>
            </a:endParaRPr>
          </a:p>
          <a:p>
            <a:pPr lvl="1"/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CepC</a:t>
            </a:r>
            <a:r>
              <a:rPr lang="en-US" dirty="0" smtClean="0"/>
              <a:t>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54" y="4425696"/>
            <a:ext cx="5444869" cy="2098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3372553"/>
            <a:ext cx="2868928" cy="3152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604" y="3968496"/>
            <a:ext cx="3998396" cy="27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072" y="311150"/>
            <a:ext cx="6477000" cy="685800"/>
          </a:xfrm>
        </p:spPr>
        <p:txBody>
          <a:bodyPr/>
          <a:lstStyle/>
          <a:p>
            <a:r>
              <a:rPr lang="en-US" dirty="0" smtClean="0"/>
              <a:t>Detector concepts for </a:t>
            </a:r>
            <a:r>
              <a:rPr lang="en-US" dirty="0" err="1" smtClean="0"/>
              <a:t>CepC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7" y="1386571"/>
            <a:ext cx="8991664" cy="1074420"/>
          </a:xfrm>
        </p:spPr>
        <p:txBody>
          <a:bodyPr/>
          <a:lstStyle/>
          <a:p>
            <a:r>
              <a:rPr lang="en-US" dirty="0" smtClean="0"/>
              <a:t>ILD-like (baseline)                w/ PF calorimetry &amp; TPC</a:t>
            </a:r>
          </a:p>
          <a:p>
            <a:r>
              <a:rPr lang="en-US" dirty="0" smtClean="0"/>
              <a:t>Alternate detector, IDEA w/ DR calorimetry &amp; Drift Ch.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CepC</a:t>
            </a:r>
            <a:r>
              <a:rPr lang="en-US" dirty="0" smtClean="0"/>
              <a:t>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5256" y="2489565"/>
            <a:ext cx="4311049" cy="4035060"/>
            <a:chOff x="95256" y="2489565"/>
            <a:chExt cx="4311049" cy="4035060"/>
          </a:xfrm>
        </p:grpSpPr>
        <p:pic>
          <p:nvPicPr>
            <p:cNvPr id="15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56" y="2489565"/>
              <a:ext cx="4311049" cy="396436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5256" y="6001405"/>
              <a:ext cx="2725426" cy="5232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Baseline concept</a:t>
              </a:r>
              <a:endParaRPr lang="it-IT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2716940"/>
            <a:ext cx="4856044" cy="3751280"/>
            <a:chOff x="4787900" y="2904968"/>
            <a:chExt cx="4364476" cy="343359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4586" y="2904968"/>
              <a:ext cx="4227790" cy="333663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787900" y="5815340"/>
              <a:ext cx="2103396" cy="5232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FST concept</a:t>
              </a:r>
              <a:endParaRPr lang="it-IT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60059" y="2460991"/>
            <a:ext cx="4499158" cy="4092209"/>
            <a:chOff x="4460059" y="2460991"/>
            <a:chExt cx="4499158" cy="409220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4586" y="2740152"/>
              <a:ext cx="4034631" cy="381304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460059" y="2460991"/>
              <a:ext cx="2328907" cy="5232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IDEA concept</a:t>
              </a:r>
              <a:endParaRPr lang="it-IT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144813" y="1400561"/>
            <a:ext cx="6207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/</a:t>
            </a:r>
            <a:r>
              <a:rPr lang="en-US" dirty="0" err="1">
                <a:solidFill>
                  <a:srgbClr val="00B0F0"/>
                </a:solidFill>
              </a:rPr>
              <a:t>SiD</a:t>
            </a:r>
            <a:r>
              <a:rPr lang="en-US" dirty="0">
                <a:solidFill>
                  <a:srgbClr val="00B0F0"/>
                </a:solidFill>
              </a:rPr>
              <a:t>-like</a:t>
            </a:r>
            <a:r>
              <a:rPr lang="en-US" dirty="0"/>
              <a:t>                                          </a:t>
            </a:r>
            <a:r>
              <a:rPr lang="en-US" dirty="0">
                <a:solidFill>
                  <a:srgbClr val="00B0F0"/>
                </a:solidFill>
              </a:rPr>
              <a:t>/Si</a:t>
            </a:r>
            <a:endParaRPr lang="it-IT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2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PF: HAD Analog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049" y="1354201"/>
            <a:ext cx="7772400" cy="4114800"/>
          </a:xfrm>
        </p:spPr>
        <p:txBody>
          <a:bodyPr/>
          <a:lstStyle/>
          <a:p>
            <a:r>
              <a:rPr lang="en-US" dirty="0" smtClean="0"/>
              <a:t>Scintillator with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pPr lvl="1"/>
            <a:r>
              <a:rPr lang="en-US" dirty="0" smtClean="0"/>
              <a:t>Cell size 3x3 cm2 (other sizes tested)</a:t>
            </a:r>
          </a:p>
          <a:p>
            <a:pPr lvl="1"/>
            <a:r>
              <a:rPr lang="en-US" dirty="0" smtClean="0"/>
              <a:t>Synergy with Scintillator ECAL</a:t>
            </a:r>
          </a:p>
          <a:p>
            <a:pPr lvl="2"/>
            <a:r>
              <a:rPr lang="en-US" dirty="0" smtClean="0"/>
              <a:t>Readout electronics</a:t>
            </a:r>
          </a:p>
          <a:p>
            <a:pPr lvl="2"/>
            <a:r>
              <a:rPr lang="en-US" dirty="0" smtClean="0"/>
              <a:t>Wrapping/gluing machines</a:t>
            </a:r>
          </a:p>
          <a:p>
            <a:r>
              <a:rPr lang="en-US" dirty="0" smtClean="0"/>
              <a:t>Prototype preparation</a:t>
            </a:r>
          </a:p>
          <a:p>
            <a:pPr lvl="1"/>
            <a:r>
              <a:rPr lang="en-US" dirty="0" smtClean="0"/>
              <a:t>0.5 m x 0,5 m x 35 layers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CepC</a:t>
            </a:r>
            <a:r>
              <a:rPr lang="en-US" dirty="0" smtClean="0"/>
              <a:t>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206" y="3923125"/>
            <a:ext cx="3858750" cy="260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054" y="4437075"/>
            <a:ext cx="2513700" cy="187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47560"/>
            <a:ext cx="2203704" cy="1649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571133" y="1146255"/>
            <a:ext cx="1942613" cy="258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1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 calorimeter R&amp;D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26301"/>
            <a:ext cx="9144001" cy="4114800"/>
          </a:xfrm>
        </p:spPr>
        <p:txBody>
          <a:bodyPr/>
          <a:lstStyle/>
          <a:p>
            <a:r>
              <a:rPr lang="en-US" dirty="0" smtClean="0"/>
              <a:t>Testing new mechanical options</a:t>
            </a:r>
          </a:p>
          <a:p>
            <a:pPr lvl="1"/>
            <a:r>
              <a:rPr lang="en-US" dirty="0" smtClean="0"/>
              <a:t>Spaghetti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bucatini</a:t>
            </a:r>
            <a:r>
              <a:rPr lang="en-US" dirty="0" smtClean="0">
                <a:sym typeface="Wingdings" panose="05000000000000000000" pitchFamily="2" charset="2"/>
              </a:rPr>
              <a:t> – Prototype in progress 10x10x100 cm</a:t>
            </a:r>
            <a:r>
              <a:rPr lang="en-US" baseline="30000" dirty="0" smtClean="0">
                <a:sym typeface="Wingdings" panose="05000000000000000000" pitchFamily="2" charset="2"/>
              </a:rPr>
              <a:t>3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Compact readout with CAEN FERS based on </a:t>
            </a:r>
            <a:r>
              <a:rPr lang="en-US" dirty="0" err="1" smtClean="0">
                <a:sym typeface="Wingdings" panose="05000000000000000000" pitchFamily="2" charset="2"/>
              </a:rPr>
              <a:t>Citiroc</a:t>
            </a:r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64 </a:t>
            </a:r>
            <a:r>
              <a:rPr lang="en-US" dirty="0" err="1" smtClean="0">
                <a:sym typeface="Wingdings" panose="05000000000000000000" pitchFamily="2" charset="2"/>
              </a:rPr>
              <a:t>ch</a:t>
            </a:r>
            <a:r>
              <a:rPr lang="en-US" dirty="0" smtClean="0">
                <a:sym typeface="Wingdings" panose="05000000000000000000" pitchFamily="2" charset="2"/>
              </a:rPr>
              <a:t>/board with TDC  4096 </a:t>
            </a:r>
            <a:r>
              <a:rPr lang="en-US" dirty="0" err="1" smtClean="0">
                <a:sym typeface="Wingdings" panose="05000000000000000000" pitchFamily="2" charset="2"/>
              </a:rPr>
              <a:t>ch</a:t>
            </a:r>
            <a:r>
              <a:rPr lang="en-US" dirty="0" smtClean="0">
                <a:sym typeface="Wingdings" panose="05000000000000000000" pitchFamily="2" charset="2"/>
              </a:rPr>
              <a:t>/controller </a:t>
            </a:r>
          </a:p>
          <a:p>
            <a:r>
              <a:rPr lang="en-US" dirty="0" smtClean="0"/>
              <a:t>Interest for </a:t>
            </a:r>
            <a:r>
              <a:rPr lang="en-US" dirty="0" err="1" smtClean="0"/>
              <a:t>SiREAD</a:t>
            </a:r>
            <a:r>
              <a:rPr lang="en-US" dirty="0" smtClean="0"/>
              <a:t> (timing = longitudinal segmentation)</a:t>
            </a:r>
          </a:p>
          <a:p>
            <a:pPr lvl="1"/>
            <a:r>
              <a:rPr lang="en-US" dirty="0" smtClean="0"/>
              <a:t>New version: 64 </a:t>
            </a:r>
            <a:r>
              <a:rPr lang="en-US" dirty="0" err="1" smtClean="0"/>
              <a:t>ch</a:t>
            </a:r>
            <a:r>
              <a:rPr lang="en-US" dirty="0" smtClean="0"/>
              <a:t> with </a:t>
            </a:r>
            <a:r>
              <a:rPr lang="en-US" dirty="0" smtClean="0"/>
              <a:t>4 </a:t>
            </a:r>
            <a:r>
              <a:rPr lang="en-US" dirty="0" smtClean="0"/>
              <a:t>GHz ADC and feature extraction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9425" t="8257" r="4111"/>
          <a:stretch/>
        </p:blipFill>
        <p:spPr>
          <a:xfrm>
            <a:off x="5280657" y="4018510"/>
            <a:ext cx="3330054" cy="2513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50" y="2255553"/>
            <a:ext cx="3483509" cy="3458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32" y="2245307"/>
            <a:ext cx="4353903" cy="36995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291" y="3771480"/>
            <a:ext cx="3254709" cy="13987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46" y="3455457"/>
            <a:ext cx="5744289" cy="24043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16" y="3283701"/>
            <a:ext cx="5635888" cy="3286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579" y="4105656"/>
            <a:ext cx="2364479" cy="242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 calorimeter R&amp;D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99921"/>
            <a:ext cx="7772400" cy="4114800"/>
          </a:xfrm>
        </p:spPr>
        <p:txBody>
          <a:bodyPr/>
          <a:lstStyle/>
          <a:p>
            <a:pPr algn="just"/>
            <a:r>
              <a:rPr lang="en-US" dirty="0" smtClean="0"/>
              <a:t>Gaining interest</a:t>
            </a:r>
          </a:p>
          <a:p>
            <a:pPr lvl="1" algn="just"/>
            <a:r>
              <a:rPr lang="en-US" dirty="0" smtClean="0"/>
              <a:t>Several options explored with simulation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49" y="2456597"/>
            <a:ext cx="7716923" cy="38475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7088620" y="4203655"/>
            <a:ext cx="2347983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from Yong Liu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4275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chambers R&amp;D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RPC – Same as SDHCAL</a:t>
            </a:r>
          </a:p>
          <a:p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Rwell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Concept proved</a:t>
            </a:r>
          </a:p>
          <a:p>
            <a:pPr lvl="1"/>
            <a:r>
              <a:rPr lang="en-US" dirty="0" smtClean="0"/>
              <a:t>R&amp;D for 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ndustrialization</a:t>
            </a:r>
          </a:p>
          <a:p>
            <a:pPr lvl="2"/>
            <a:r>
              <a:rPr lang="en-US" dirty="0" smtClean="0"/>
              <a:t>Cost reduction</a:t>
            </a:r>
          </a:p>
          <a:p>
            <a:pPr lvl="2"/>
            <a:r>
              <a:rPr lang="en-US" dirty="0" err="1" smtClean="0"/>
              <a:t>DLC+Cu</a:t>
            </a:r>
            <a:r>
              <a:rPr lang="en-US" dirty="0" smtClean="0"/>
              <a:t> sputtering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2" name="unknown.jpg" descr="unknow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91367" y="1350693"/>
            <a:ext cx="2988750" cy="3985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991367" y="5379503"/>
            <a:ext cx="3152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CMS GE2/1 with 2</a:t>
            </a:r>
            <a:r>
              <a:rPr lang="en-US" dirty="0">
                <a:latin typeface="Symbol" panose="05050102010706020507" pitchFamily="18" charset="2"/>
              </a:rPr>
              <a:t>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Rwell</a:t>
            </a:r>
            <a:r>
              <a:rPr lang="en-US" dirty="0" smtClean="0"/>
              <a:t>  2 m x 1.2 m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619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Solenoid R&amp;D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80" y="1381633"/>
            <a:ext cx="8982519" cy="4114800"/>
          </a:xfrm>
        </p:spPr>
        <p:txBody>
          <a:bodyPr/>
          <a:lstStyle/>
          <a:p>
            <a:r>
              <a:rPr lang="en-US" dirty="0" smtClean="0"/>
              <a:t>Significant reduction of baseline detector yoke</a:t>
            </a:r>
          </a:p>
          <a:p>
            <a:r>
              <a:rPr lang="en-US" dirty="0" smtClean="0"/>
              <a:t>Progress in aluminum stabilized coil and cryogenics</a:t>
            </a:r>
          </a:p>
          <a:p>
            <a:r>
              <a:rPr lang="en-US" dirty="0" smtClean="0"/>
              <a:t>HTS cable development for IDEA started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65" y="2024454"/>
            <a:ext cx="6422076" cy="3305385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954" y="2467407"/>
            <a:ext cx="3168869" cy="3919199"/>
          </a:xfrm>
          <a:prstGeom prst="rect">
            <a:avLst/>
          </a:prstGeom>
        </p:spPr>
      </p:pic>
      <p:pic>
        <p:nvPicPr>
          <p:cNvPr id="9" name="Picture 2" descr="捕获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45" y="3030294"/>
            <a:ext cx="4274034" cy="340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6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comments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951" y="1232327"/>
            <a:ext cx="8751627" cy="41148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etector concepts explore different technologies</a:t>
            </a:r>
          </a:p>
          <a:p>
            <a:pPr lvl="1"/>
            <a:r>
              <a:rPr lang="en-US" dirty="0" smtClean="0"/>
              <a:t>Final detectors will probably be a mixture</a:t>
            </a:r>
          </a:p>
          <a:p>
            <a:pPr lvl="1"/>
            <a:r>
              <a:rPr lang="en-US" dirty="0" smtClean="0"/>
              <a:t>Good to explore many options</a:t>
            </a:r>
          </a:p>
          <a:p>
            <a:r>
              <a:rPr lang="en-US" dirty="0" smtClean="0"/>
              <a:t>Detector requirements still need better definition</a:t>
            </a:r>
          </a:p>
          <a:p>
            <a:pPr lvl="1"/>
            <a:r>
              <a:rPr lang="en-US" dirty="0" smtClean="0"/>
              <a:t>Potential large impact on detector design</a:t>
            </a:r>
          </a:p>
          <a:p>
            <a:r>
              <a:rPr lang="en-US" dirty="0" smtClean="0"/>
              <a:t>Several R&amp;D’s in progress</a:t>
            </a:r>
          </a:p>
          <a:p>
            <a:pPr lvl="1"/>
            <a:r>
              <a:rPr lang="en-US" dirty="0" smtClean="0"/>
              <a:t>Main issues are targeted – Need to converge</a:t>
            </a:r>
          </a:p>
          <a:p>
            <a:pPr lvl="1"/>
            <a:r>
              <a:rPr lang="en-US" dirty="0" smtClean="0"/>
              <a:t>...but need better coordination and planning</a:t>
            </a:r>
          </a:p>
          <a:p>
            <a:pPr lvl="2"/>
            <a:r>
              <a:rPr lang="en-US" dirty="0" smtClean="0"/>
              <a:t>Limited resources everywhere due to LHC upgrades</a:t>
            </a:r>
          </a:p>
          <a:p>
            <a:pPr lvl="2"/>
            <a:r>
              <a:rPr lang="en-US" dirty="0" smtClean="0"/>
              <a:t>How much time do we still have for R&amp;D?</a:t>
            </a:r>
          </a:p>
          <a:p>
            <a:r>
              <a:rPr lang="en-US" dirty="0"/>
              <a:t>S</a:t>
            </a:r>
            <a:r>
              <a:rPr lang="en-US" dirty="0" smtClean="0"/>
              <a:t>cenarios and associated plans are difficult in times of uncertainty, but we </a:t>
            </a:r>
            <a:r>
              <a:rPr lang="en-US" dirty="0" smtClean="0"/>
              <a:t>must</a:t>
            </a:r>
            <a:r>
              <a:rPr lang="en-US" dirty="0" smtClean="0"/>
              <a:t> </a:t>
            </a:r>
            <a:r>
              <a:rPr lang="en-US" dirty="0" smtClean="0"/>
              <a:t>have at least an evolving plan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CepC</a:t>
            </a:r>
            <a:r>
              <a:rPr lang="en-US" dirty="0" smtClean="0"/>
              <a:t>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955941">
            <a:off x="827906" y="3150471"/>
            <a:ext cx="729056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115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BACKUP</a:t>
            </a:r>
            <a:endParaRPr lang="en-US" sz="115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7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concepts </a:t>
            </a:r>
            <a:r>
              <a:rPr lang="en-US" dirty="0" err="1" smtClean="0"/>
              <a:t>FCCee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85" y="1354201"/>
            <a:ext cx="7772400" cy="4114800"/>
          </a:xfrm>
        </p:spPr>
        <p:txBody>
          <a:bodyPr/>
          <a:lstStyle/>
          <a:p>
            <a:r>
              <a:rPr lang="en-US" dirty="0" smtClean="0"/>
              <a:t>CLD (CLIC like): PF calorimetry/Si</a:t>
            </a:r>
          </a:p>
          <a:p>
            <a:r>
              <a:rPr lang="en-US" dirty="0" smtClean="0"/>
              <a:t>IDEA: DR calorimetry/Drift chamber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CepC</a:t>
            </a:r>
            <a:r>
              <a:rPr lang="en-US" dirty="0" smtClean="0"/>
              <a:t>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54" y="2642616"/>
            <a:ext cx="3476768" cy="3708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2652851"/>
            <a:ext cx="4102153" cy="36980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76515" y="2686070"/>
            <a:ext cx="2758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Yoke/</a:t>
            </a:r>
            <a:r>
              <a:rPr lang="en-US" dirty="0" smtClean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 chambers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6970584" y="4235142"/>
            <a:ext cx="2758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Yoke/</a:t>
            </a:r>
            <a:r>
              <a:rPr lang="en-US" dirty="0" smtClean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 chambers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471067">
            <a:off x="6000584" y="4005632"/>
            <a:ext cx="1896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Calorimeter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5264" y="4404920"/>
            <a:ext cx="1460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Solenoid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7446" y="5148092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DCH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801" y="301662"/>
            <a:ext cx="7418832" cy="685800"/>
          </a:xfrm>
        </p:spPr>
        <p:txBody>
          <a:bodyPr/>
          <a:lstStyle/>
          <a:p>
            <a:r>
              <a:rPr lang="en-US" dirty="0" smtClean="0"/>
              <a:t>Detector requirements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89863"/>
            <a:ext cx="8433816" cy="5170424"/>
          </a:xfrm>
        </p:spPr>
        <p:txBody>
          <a:bodyPr/>
          <a:lstStyle/>
          <a:p>
            <a:r>
              <a:rPr lang="en-US" dirty="0" smtClean="0"/>
              <a:t>Requirements:</a:t>
            </a:r>
          </a:p>
          <a:p>
            <a:pPr lvl="1"/>
            <a:r>
              <a:rPr lang="en-US" dirty="0" smtClean="0"/>
              <a:t>Constraints from physics (similar to LC …. </a:t>
            </a:r>
            <a:r>
              <a:rPr lang="en-US" dirty="0"/>
              <a:t>m</a:t>
            </a:r>
            <a:r>
              <a:rPr lang="en-US" dirty="0" smtClean="0"/>
              <a:t>ore or less)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Additional constraints</a:t>
            </a:r>
          </a:p>
          <a:p>
            <a:pPr lvl="2"/>
            <a:r>
              <a:rPr lang="en-US" dirty="0" smtClean="0"/>
              <a:t>Excellent acceptance and luminosity control</a:t>
            </a:r>
          </a:p>
          <a:p>
            <a:pPr lvl="2"/>
            <a:r>
              <a:rPr lang="en-US" dirty="0" smtClean="0"/>
              <a:t>PID &amp; 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ID for HF/</a:t>
            </a:r>
            <a:r>
              <a:rPr lang="en-US" dirty="0" smtClean="0">
                <a:latin typeface="Symbol" panose="05050102010706020507" pitchFamily="18" charset="2"/>
              </a:rPr>
              <a:t>t</a:t>
            </a:r>
            <a:r>
              <a:rPr lang="en-US" dirty="0" smtClean="0"/>
              <a:t> physics</a:t>
            </a:r>
          </a:p>
          <a:p>
            <a:pPr lvl="2"/>
            <a:r>
              <a:rPr lang="en-US" dirty="0" smtClean="0"/>
              <a:t>Low B field to avoid emittance blow up</a:t>
            </a:r>
          </a:p>
          <a:p>
            <a:pPr lvl="2"/>
            <a:r>
              <a:rPr lang="en-US" dirty="0" smtClean="0"/>
              <a:t>Power pulsing not allowed</a:t>
            </a:r>
          </a:p>
          <a:p>
            <a:pPr lvl="2"/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CepC</a:t>
            </a:r>
            <a:r>
              <a:rPr lang="en-US" dirty="0" smtClean="0"/>
              <a:t>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Right Brace 7"/>
          <p:cNvSpPr/>
          <p:nvPr/>
        </p:nvSpPr>
        <p:spPr bwMode="auto">
          <a:xfrm>
            <a:off x="5541264" y="5705856"/>
            <a:ext cx="310896" cy="818769"/>
          </a:xfrm>
          <a:prstGeom prst="rightBrace">
            <a:avLst/>
          </a:prstGeom>
          <a:noFill/>
          <a:ln w="28575" cap="flat" cmpd="sng" algn="ctr">
            <a:solidFill>
              <a:srgbClr val="CC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6648" y="5754083"/>
            <a:ext cx="2744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FF"/>
                </a:solidFill>
              </a:rPr>
              <a:t>Not present at LC</a:t>
            </a:r>
            <a:endParaRPr lang="it-IT" dirty="0">
              <a:solidFill>
                <a:srgbClr val="CC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07" y="2158415"/>
            <a:ext cx="6936003" cy="2670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9168" y="2219156"/>
            <a:ext cx="19476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 CDR</a:t>
            </a:r>
            <a:r>
              <a:rPr lang="en-US" dirty="0" smtClean="0"/>
              <a:t> </a:t>
            </a:r>
            <a:endParaRPr lang="it-IT" dirty="0"/>
          </a:p>
        </p:txBody>
      </p:sp>
      <p:sp>
        <p:nvSpPr>
          <p:cNvPr id="10" name="Oval 9"/>
          <p:cNvSpPr/>
          <p:nvPr/>
        </p:nvSpPr>
        <p:spPr bwMode="auto">
          <a:xfrm>
            <a:off x="5191957" y="2748381"/>
            <a:ext cx="2157984" cy="56720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134411" y="4303431"/>
            <a:ext cx="2157984" cy="484632"/>
          </a:xfrm>
          <a:prstGeom prst="ellipse">
            <a:avLst/>
          </a:prstGeom>
          <a:noFill/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160995" y="3778399"/>
            <a:ext cx="2157984" cy="48463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206206" y="3297401"/>
            <a:ext cx="2157984" cy="484632"/>
          </a:xfrm>
          <a:prstGeom prst="ellipse">
            <a:avLst/>
          </a:prstGeom>
          <a:noFill/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82411" y="2836601"/>
            <a:ext cx="156088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Too tight?</a:t>
            </a:r>
            <a:r>
              <a:rPr lang="en-US" sz="2000" dirty="0" smtClean="0"/>
              <a:t> </a:t>
            </a:r>
            <a:endParaRPr lang="it-IT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349941" y="3872729"/>
            <a:ext cx="156088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Too tight?</a:t>
            </a:r>
            <a:r>
              <a:rPr lang="en-US" sz="2000" dirty="0" smtClean="0"/>
              <a:t> </a:t>
            </a:r>
            <a:endParaRPr lang="it-IT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7364190" y="4407664"/>
            <a:ext cx="1560886" cy="40011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Not enough? </a:t>
            </a:r>
            <a:endParaRPr lang="it-IT" sz="2000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49941" y="3339662"/>
            <a:ext cx="1560886" cy="40011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Not enough?</a:t>
            </a:r>
            <a:endParaRPr lang="it-IT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Momentum resolution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28" y="1395396"/>
            <a:ext cx="8789476" cy="4114800"/>
          </a:xfrm>
        </p:spPr>
        <p:txBody>
          <a:bodyPr/>
          <a:lstStyle/>
          <a:p>
            <a:r>
              <a:rPr lang="en-US" dirty="0" smtClean="0"/>
              <a:t>Z or H decay muons in ZH events have rather small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pPr lvl="1"/>
            <a:r>
              <a:rPr lang="en-US" dirty="0" smtClean="0"/>
              <a:t>Transparency more relevant than asymptotic resolution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CepC</a:t>
            </a:r>
            <a:r>
              <a:rPr lang="en-US" dirty="0" smtClean="0"/>
              <a:t>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436350" y="3289231"/>
            <a:ext cx="4462554" cy="3235394"/>
            <a:chOff x="4436350" y="3289231"/>
            <a:chExt cx="4462554" cy="32353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4258" y="3289231"/>
              <a:ext cx="4384646" cy="323539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436350" y="3374301"/>
              <a:ext cx="1812050" cy="9048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ZH (</a:t>
              </a:r>
              <a:r>
                <a:rPr lang="en-US" sz="2400" dirty="0" err="1" smtClean="0">
                  <a:solidFill>
                    <a:srgbClr val="FF0000"/>
                  </a:solidFill>
                </a:rPr>
                <a:t>H</a:t>
              </a:r>
              <a:r>
                <a:rPr lang="en-US" sz="2400" dirty="0" err="1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</a:t>
              </a:r>
              <a:r>
                <a:rPr lang="en-US" sz="2400" dirty="0" err="1" smtClean="0">
                  <a:solidFill>
                    <a:srgbClr val="FF0000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mm</a:t>
              </a:r>
              <a:r>
                <a:rPr lang="en-US" sz="2400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)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</a:rPr>
                <a:t>Muon </a:t>
              </a:r>
              <a:r>
                <a:rPr lang="en-US" sz="2400" dirty="0" err="1" smtClean="0">
                  <a:solidFill>
                    <a:srgbClr val="FF0000"/>
                  </a:solidFill>
                </a:rPr>
                <a:t>pt</a:t>
              </a:r>
              <a:endParaRPr lang="it-IT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11779" y="3362629"/>
            <a:ext cx="3783849" cy="3161996"/>
            <a:chOff x="211779" y="3362629"/>
            <a:chExt cx="3783849" cy="316199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779" y="3362629"/>
              <a:ext cx="3265218" cy="316199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183578" y="4320496"/>
              <a:ext cx="1812050" cy="9048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ZH (</a:t>
              </a:r>
              <a:r>
                <a:rPr lang="en-US" sz="2400" dirty="0" err="1">
                  <a:solidFill>
                    <a:srgbClr val="FF0000"/>
                  </a:solidFill>
                </a:rPr>
                <a:t>Z</a:t>
              </a:r>
              <a:r>
                <a:rPr lang="en-US" sz="2400" dirty="0" err="1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</a:t>
              </a:r>
              <a:r>
                <a:rPr lang="en-US" sz="2400" dirty="0" err="1" smtClean="0">
                  <a:solidFill>
                    <a:srgbClr val="FF0000"/>
                  </a:solidFill>
                  <a:latin typeface="Symbol" panose="05050102010706020507" pitchFamily="18" charset="2"/>
                  <a:sym typeface="Wingdings" panose="05000000000000000000" pitchFamily="2" charset="2"/>
                </a:rPr>
                <a:t>mm</a:t>
              </a:r>
              <a:r>
                <a:rPr lang="en-US" sz="2400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)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</a:rPr>
                <a:t>Muon </a:t>
              </a:r>
              <a:r>
                <a:rPr lang="en-US" sz="2400" dirty="0" err="1" smtClean="0">
                  <a:solidFill>
                    <a:srgbClr val="FF0000"/>
                  </a:solidFill>
                </a:rPr>
                <a:t>pt</a:t>
              </a:r>
              <a:endParaRPr lang="it-IT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42659" y="2403834"/>
            <a:ext cx="4323013" cy="4220253"/>
            <a:chOff x="4113125" y="1769677"/>
            <a:chExt cx="4829403" cy="484498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3125" y="1769677"/>
              <a:ext cx="4829403" cy="484498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028579" y="4894614"/>
              <a:ext cx="1641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90 degree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63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Transparency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41" y="1335913"/>
            <a:ext cx="4561006" cy="4114800"/>
          </a:xfrm>
        </p:spPr>
        <p:txBody>
          <a:bodyPr/>
          <a:lstStyle/>
          <a:p>
            <a:r>
              <a:rPr lang="en-US" dirty="0" smtClean="0"/>
              <a:t>Comparison</a:t>
            </a:r>
          </a:p>
          <a:p>
            <a:pPr lvl="1"/>
            <a:r>
              <a:rPr lang="en-US" dirty="0" smtClean="0"/>
              <a:t>FST, IDEA, CLD</a:t>
            </a:r>
          </a:p>
          <a:p>
            <a:pPr lvl="2"/>
            <a:r>
              <a:rPr lang="en-US" dirty="0" smtClean="0"/>
              <a:t>CLD old design – pessimistic</a:t>
            </a:r>
          </a:p>
          <a:p>
            <a:pPr lvl="2"/>
            <a:r>
              <a:rPr lang="en-US" dirty="0" smtClean="0"/>
              <a:t>FST very new – optimistic</a:t>
            </a:r>
          </a:p>
          <a:p>
            <a:pPr lvl="1"/>
            <a:r>
              <a:rPr lang="en-US" dirty="0" smtClean="0"/>
              <a:t>R&amp;D important</a:t>
            </a:r>
          </a:p>
          <a:p>
            <a:pPr lvl="2"/>
            <a:r>
              <a:rPr lang="en-US" dirty="0" smtClean="0"/>
              <a:t>Design/materials</a:t>
            </a:r>
          </a:p>
          <a:p>
            <a:pPr lvl="2"/>
            <a:r>
              <a:rPr lang="en-US" dirty="0" smtClean="0"/>
              <a:t>No cooling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956" y="4756245"/>
            <a:ext cx="2256644" cy="15888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53726" y="4390604"/>
            <a:ext cx="805029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FST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600" y="1777587"/>
            <a:ext cx="4411543" cy="4747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047" y="1748860"/>
            <a:ext cx="4460112" cy="474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VTX resolution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247050"/>
            <a:ext cx="7772400" cy="4114800"/>
          </a:xfrm>
        </p:spPr>
        <p:txBody>
          <a:bodyPr/>
          <a:lstStyle/>
          <a:p>
            <a:r>
              <a:rPr lang="en-US" dirty="0" smtClean="0"/>
              <a:t>5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resolution demonstrated with 30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pads</a:t>
            </a:r>
            <a:endParaRPr lang="it-IT" dirty="0" smtClean="0"/>
          </a:p>
          <a:p>
            <a:pPr lvl="1"/>
            <a:r>
              <a:rPr lang="en-US" dirty="0" smtClean="0"/>
              <a:t>ALICE ITK: ALPIDE</a:t>
            </a:r>
          </a:p>
          <a:p>
            <a:r>
              <a:rPr lang="en-US" dirty="0" err="1" smtClean="0">
                <a:latin typeface="Symbol" panose="05050102010706020507" pitchFamily="18" charset="2"/>
              </a:rPr>
              <a:t>s</a:t>
            </a:r>
            <a:r>
              <a:rPr lang="en-US" baseline="-25000" dirty="0" err="1" smtClean="0"/>
              <a:t>D</a:t>
            </a:r>
            <a:r>
              <a:rPr lang="en-US" dirty="0" smtClean="0"/>
              <a:t> ~ 65% </a:t>
            </a:r>
            <a:r>
              <a:rPr lang="en-US" dirty="0" err="1" smtClean="0">
                <a:latin typeface="Symbol" panose="05050102010706020507" pitchFamily="18" charset="2"/>
              </a:rPr>
              <a:t>s</a:t>
            </a:r>
            <a:r>
              <a:rPr lang="en-US" baseline="-25000" dirty="0" err="1" smtClean="0"/>
              <a:t>R</a:t>
            </a:r>
            <a:r>
              <a:rPr lang="en-US" baseline="-25000" dirty="0" err="1" smtClean="0">
                <a:latin typeface="Symbol" panose="05050102010706020507" pitchFamily="18" charset="2"/>
              </a:rPr>
              <a:t>f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~ 2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with 20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pad</a:t>
            </a:r>
          </a:p>
          <a:p>
            <a:r>
              <a:rPr lang="en-US" dirty="0" smtClean="0"/>
              <a:t>Limited by:</a:t>
            </a:r>
          </a:p>
          <a:p>
            <a:pPr lvl="1"/>
            <a:r>
              <a:rPr lang="en-US" dirty="0" smtClean="0"/>
              <a:t>Alignment</a:t>
            </a:r>
          </a:p>
          <a:p>
            <a:pPr lvl="1"/>
            <a:r>
              <a:rPr lang="en-US" dirty="0" smtClean="0"/>
              <a:t>Mechanical stability</a:t>
            </a:r>
          </a:p>
          <a:p>
            <a:pPr lvl="1"/>
            <a:r>
              <a:rPr lang="en-US" dirty="0" smtClean="0"/>
              <a:t>Transparency</a:t>
            </a:r>
          </a:p>
          <a:p>
            <a:pPr lvl="2"/>
            <a:r>
              <a:rPr lang="en-US" dirty="0" smtClean="0"/>
              <a:t>@low momentum</a:t>
            </a:r>
          </a:p>
          <a:p>
            <a:pPr lvl="1"/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533" y="1743274"/>
            <a:ext cx="5369165" cy="233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533" y="4170499"/>
            <a:ext cx="5369166" cy="241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835" y="1743274"/>
            <a:ext cx="5369165" cy="233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835" y="4170499"/>
            <a:ext cx="5369166" cy="241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52131" b="50215"/>
          <a:stretch/>
        </p:blipFill>
        <p:spPr>
          <a:xfrm>
            <a:off x="3810000" y="1778365"/>
            <a:ext cx="4739943" cy="480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5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85" y="1246618"/>
            <a:ext cx="9064815" cy="4114800"/>
          </a:xfrm>
        </p:spPr>
        <p:txBody>
          <a:bodyPr/>
          <a:lstStyle/>
          <a:p>
            <a:r>
              <a:rPr lang="en-US" dirty="0" smtClean="0"/>
              <a:t>Event rates scale with luminosity – Highest at Z pole</a:t>
            </a:r>
          </a:p>
          <a:p>
            <a:pPr lvl="1"/>
            <a:r>
              <a:rPr lang="en-US" dirty="0" smtClean="0"/>
              <a:t>Physics ~ 50 kHz @1e36, crossings 40 MHz</a:t>
            </a:r>
          </a:p>
          <a:p>
            <a:pPr lvl="2"/>
            <a:r>
              <a:rPr lang="en-US" dirty="0" smtClean="0"/>
              <a:t>Faster detectors integrate less background</a:t>
            </a:r>
          </a:p>
          <a:p>
            <a:pPr lvl="2"/>
            <a:r>
              <a:rPr lang="en-US" dirty="0" smtClean="0"/>
              <a:t>Readout &lt; few 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 to avoid dead time/event overlap</a:t>
            </a:r>
          </a:p>
          <a:p>
            <a:pPr lvl="1"/>
            <a:r>
              <a:rPr lang="en-US" dirty="0" smtClean="0"/>
              <a:t>Large solenoid field </a:t>
            </a:r>
            <a:r>
              <a:rPr lang="en-US" dirty="0" smtClean="0">
                <a:sym typeface="Wingdings" panose="05000000000000000000" pitchFamily="2" charset="2"/>
              </a:rPr>
              <a:t> reduce luminosity at Z pole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80" y="3393214"/>
            <a:ext cx="6928120" cy="31599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6103687" y="4627771"/>
            <a:ext cx="3389193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from </a:t>
            </a:r>
            <a:r>
              <a:rPr lang="en-US" sz="2400" dirty="0" err="1" smtClean="0"/>
              <a:t>Jie</a:t>
            </a:r>
            <a:r>
              <a:rPr lang="en-US" sz="2400" dirty="0" smtClean="0"/>
              <a:t> Gao, Korea 2019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15537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Calorimeter resolution (jets)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28" y="1372489"/>
            <a:ext cx="8726487" cy="4114800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eparation of H</a:t>
            </a:r>
            <a:r>
              <a:rPr lang="en-US" dirty="0" smtClean="0">
                <a:sym typeface="Wingdings" panose="05000000000000000000" pitchFamily="2" charset="2"/>
              </a:rPr>
              <a:t>ZZ* from H WW*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3-4% @ 100 GeV adequate – Can it be worse?</a:t>
            </a:r>
          </a:p>
          <a:p>
            <a:r>
              <a:rPr lang="en-US" dirty="0" smtClean="0"/>
              <a:t>Recoil mass in HZ (</a:t>
            </a:r>
            <a:r>
              <a:rPr lang="en-US" dirty="0" err="1" smtClean="0"/>
              <a:t>Z</a:t>
            </a:r>
            <a:r>
              <a:rPr lang="en-US" dirty="0" err="1" smtClean="0">
                <a:sym typeface="Wingdings" panose="05000000000000000000" pitchFamily="2" charset="2"/>
              </a:rPr>
              <a:t>qq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 smtClean="0">
                <a:sym typeface="Wingdings" panose="05000000000000000000" pitchFamily="2" charset="2"/>
              </a:rPr>
              <a:t>Hqq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83" y="3890417"/>
            <a:ext cx="2800350" cy="270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017" y="3890417"/>
            <a:ext cx="2800350" cy="270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535" y="3870182"/>
            <a:ext cx="2800350" cy="270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480" y="2405375"/>
            <a:ext cx="4139929" cy="41768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6996" y="2286509"/>
            <a:ext cx="4177004" cy="430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462"/>
  <p:tag name="DEFAULTHEIGHT" val="328"/>
  <p:tag name="PREAMBLE" val="\documentclass{article}&#10;\pagestyle{empty}&#10;\usepackage{xspace,amssymb,amsfonts,amsmath}&#10;\usepackage{color}&#10;\usepackage{TeX4PPT}&#10;&#10;\begin{equation}&#10;E = \frac{s-\lambda q}{1-\lambda}&#10;\end{equation}&#10;\end{document}&#10;&#10;"/>
  <p:tag name="MAGPC" val="200"/>
  <p:tag name="FONTSIZE" val="10"/>
</p:tagLst>
</file>

<file path=ppt/theme/theme1.xml><?xml version="1.0" encoding="utf-8"?>
<a:theme xmlns:a="http://schemas.openxmlformats.org/drawingml/2006/main" name="Lezioni_CERN_2003">
  <a:themeElements>
    <a:clrScheme name="Lezioni_CERN_200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zioni_CERN_200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ezioni_CERN_200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zioni_CERN_200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Data\Microsoft\Templates\Lezioni_CERN_2003.pot</Template>
  <TotalTime>0</TotalTime>
  <Pages>22</Pages>
  <Words>1339</Words>
  <Application>Microsoft Office PowerPoint</Application>
  <PresentationFormat>Letter Paper (8.5x11 in)</PresentationFormat>
  <Paragraphs>288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Helvetica</vt:lpstr>
      <vt:lpstr>Symbol</vt:lpstr>
      <vt:lpstr>Times</vt:lpstr>
      <vt:lpstr>Times New Roman</vt:lpstr>
      <vt:lpstr>Wingdings</vt:lpstr>
      <vt:lpstr>Lezioni_CERN_2003</vt:lpstr>
      <vt:lpstr>Detector concepts for CepC </vt:lpstr>
      <vt:lpstr>Detector concepts for CepC</vt:lpstr>
      <vt:lpstr>Detector concepts FCCee</vt:lpstr>
      <vt:lpstr>Detector requirements</vt:lpstr>
      <vt:lpstr>Momentum resolution</vt:lpstr>
      <vt:lpstr>Transparency</vt:lpstr>
      <vt:lpstr>VTX resolution</vt:lpstr>
      <vt:lpstr>Luminosity</vt:lpstr>
      <vt:lpstr>Calorimeter resolution (jets)</vt:lpstr>
      <vt:lpstr>Calorimeter resolution (g)</vt:lpstr>
      <vt:lpstr>Calorimeter separation (g)</vt:lpstr>
      <vt:lpstr>PowerPoint Presentation</vt:lpstr>
      <vt:lpstr>VTX R&amp;D</vt:lpstr>
      <vt:lpstr>Large area Si R&amp;D</vt:lpstr>
      <vt:lpstr>TPC R&amp;D</vt:lpstr>
      <vt:lpstr>Drift Chamber R&amp;D</vt:lpstr>
      <vt:lpstr>PF Calorimeter R&amp;D</vt:lpstr>
      <vt:lpstr>PF calorimeter R&amp;D</vt:lpstr>
      <vt:lpstr>PF: EM Scintillator</vt:lpstr>
      <vt:lpstr>PF: HAD Analog</vt:lpstr>
      <vt:lpstr>DR calorimeter R&amp;D</vt:lpstr>
      <vt:lpstr>Crystal calorimeter R&amp;D</vt:lpstr>
      <vt:lpstr>Muon chambers R&amp;D</vt:lpstr>
      <vt:lpstr>Solenoid R&amp;D</vt:lpstr>
      <vt:lpstr>Final comments</vt:lpstr>
      <vt:lpstr>Backup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of Collaboration Meeting talk</dc:title>
  <dc:subject>Bs workshop 1/14/05</dc:subject>
  <dc:creator>Franco Bedeschi</dc:creator>
  <cp:lastModifiedBy>F Bed</cp:lastModifiedBy>
  <cp:revision>2406</cp:revision>
  <cp:lastPrinted>2016-07-07T09:28:22Z</cp:lastPrinted>
  <dcterms:created xsi:type="dcterms:W3CDTF">1997-01-27T15:41:37Z</dcterms:created>
  <dcterms:modified xsi:type="dcterms:W3CDTF">2019-11-18T00:48:02Z</dcterms:modified>
</cp:coreProperties>
</file>