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38" r:id="rId3"/>
    <p:sldId id="440" r:id="rId4"/>
    <p:sldId id="461" r:id="rId5"/>
    <p:sldId id="462" r:id="rId6"/>
    <p:sldId id="439" r:id="rId7"/>
    <p:sldId id="442" r:id="rId8"/>
    <p:sldId id="445" r:id="rId9"/>
    <p:sldId id="446" r:id="rId10"/>
    <p:sldId id="447" r:id="rId11"/>
    <p:sldId id="444" r:id="rId12"/>
    <p:sldId id="459" r:id="rId13"/>
    <p:sldId id="448" r:id="rId14"/>
    <p:sldId id="441" r:id="rId15"/>
    <p:sldId id="443" r:id="rId16"/>
    <p:sldId id="450" r:id="rId17"/>
    <p:sldId id="452" r:id="rId18"/>
    <p:sldId id="454" r:id="rId19"/>
    <p:sldId id="457" r:id="rId20"/>
    <p:sldId id="465" r:id="rId21"/>
    <p:sldId id="458" r:id="rId22"/>
    <p:sldId id="460" r:id="rId23"/>
    <p:sldId id="464" r:id="rId24"/>
    <p:sldId id="463" r:id="rId25"/>
    <p:sldId id="453" r:id="rId26"/>
    <p:sldId id="436" r:id="rId27"/>
    <p:sldId id="437" r:id="rId28"/>
    <p:sldId id="418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F3F"/>
    <a:srgbClr val="FFB7B7"/>
    <a:srgbClr val="FFFF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4" autoAdjust="0"/>
    <p:restoredTop sz="94444" autoAdjust="0"/>
  </p:normalViewPr>
  <p:slideViewPr>
    <p:cSldViewPr snapToGrid="0">
      <p:cViewPr varScale="1">
        <p:scale>
          <a:sx n="75" d="100"/>
          <a:sy n="75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ED25-BF74-47CE-9148-81D0762FCE6B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3A0E-8CC6-4DD6-B0E1-806D28269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9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3A0E-8CC6-4DD6-B0E1-806D28269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7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3A0E-8CC6-4DD6-B0E1-806D28269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83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3A0E-8CC6-4DD6-B0E1-806D28269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1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3A0E-8CC6-4DD6-B0E1-806D28269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59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3A0E-8CC6-4DD6-B0E1-806D28269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7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3A0E-8CC6-4DD6-B0E1-806D28269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4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/>
            </a:lvl1pPr>
          </a:lstStyle>
          <a:p>
            <a:fld id="{21A953BB-E4B5-4D25-BB70-D34F1D8A6B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7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1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60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0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5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76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0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1A953BB-E4B5-4D25-BB70-D34F1D8A6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47738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664568"/>
            <a:ext cx="9144000" cy="193432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69" y="8180"/>
            <a:ext cx="939556" cy="9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33" Type="http://schemas.openxmlformats.org/officeDocument/2006/relationships/image" Target="../media/image3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/>
          </p:nvPr>
        </p:nvSpPr>
        <p:spPr bwMode="auto">
          <a:xfrm>
            <a:off x="323850" y="1545076"/>
            <a:ext cx="8496300" cy="95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dirty="0">
                <a:latin typeface="+mn-lt"/>
              </a:rPr>
              <a:t>Development of high-performance DLC resistive electrodes for MPGDs</a:t>
            </a:r>
            <a:endParaRPr lang="zh-CN" altLang="en-US" sz="4000" b="1" dirty="0" smtClean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-1" y="4030095"/>
            <a:ext cx="9144000" cy="525265"/>
          </a:xfrm>
        </p:spPr>
        <p:txBody>
          <a:bodyPr/>
          <a:lstStyle/>
          <a:p>
            <a:r>
              <a:rPr lang="en-US" altLang="zh-CN" u="sng" dirty="0" smtClean="0"/>
              <a:t>You </a:t>
            </a:r>
            <a:r>
              <a:rPr lang="en-US" altLang="zh-CN" u="sng" dirty="0" smtClean="0"/>
              <a:t>Lv</a:t>
            </a:r>
            <a:r>
              <a:rPr lang="en-US" altLang="zh-CN" dirty="0" smtClean="0"/>
              <a:t>  </a:t>
            </a:r>
            <a:r>
              <a:rPr lang="en-US" altLang="zh-CN" dirty="0" smtClean="0"/>
              <a:t>, Yi Zhou , </a:t>
            </a:r>
            <a:r>
              <a:rPr lang="en-US" altLang="zh-CN" dirty="0" err="1" smtClean="0"/>
              <a:t>Jianbei</a:t>
            </a:r>
            <a:r>
              <a:rPr lang="en-US" altLang="zh-CN" dirty="0" smtClean="0"/>
              <a:t> Liu</a:t>
            </a:r>
          </a:p>
        </p:txBody>
      </p:sp>
      <p:sp>
        <p:nvSpPr>
          <p:cNvPr id="13" name="矩形 12"/>
          <p:cNvSpPr/>
          <p:nvPr/>
        </p:nvSpPr>
        <p:spPr>
          <a:xfrm>
            <a:off x="-408017" y="4538983"/>
            <a:ext cx="996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/>
              <a:t>State Key Laboratory of Particle Detection and </a:t>
            </a:r>
            <a:r>
              <a:rPr lang="en-US" altLang="zh-CN" dirty="0" smtClean="0"/>
              <a:t>Electronics</a:t>
            </a:r>
          </a:p>
          <a:p>
            <a:pPr algn="ctr"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University </a:t>
            </a:r>
            <a:r>
              <a:rPr lang="en-US" altLang="zh-CN" dirty="0">
                <a:cs typeface="Arial" panose="020B0604020202020204" pitchFamily="34" charset="0"/>
              </a:rPr>
              <a:t>of Science and Technology of </a:t>
            </a:r>
            <a:r>
              <a:rPr lang="en-US" altLang="zh-CN" dirty="0" smtClean="0">
                <a:cs typeface="Arial" panose="020B0604020202020204" pitchFamily="34" charset="0"/>
              </a:rPr>
              <a:t>China</a:t>
            </a:r>
            <a:endParaRPr lang="en-US" altLang="zh-CN" dirty="0"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" y="571002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70C0"/>
                </a:solidFill>
              </a:rPr>
              <a:t>The 2019 International Workshop on the High Energy Circular Electron Positron Collider</a:t>
            </a:r>
          </a:p>
          <a:p>
            <a:pPr algn="ctr"/>
            <a:r>
              <a:rPr lang="en-US" altLang="zh-CN" sz="1600" dirty="0" smtClean="0">
                <a:solidFill>
                  <a:srgbClr val="0070C0"/>
                </a:solidFill>
              </a:rPr>
              <a:t>18/11/2019---20/11/2019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Stability &amp; uniformity</a:t>
            </a:r>
            <a:endParaRPr lang="en-US" altLang="zh-CN" sz="4000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" y="1889490"/>
            <a:ext cx="2952685" cy="2455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40" y="1887177"/>
            <a:ext cx="3045468" cy="24582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7426" y="1093502"/>
            <a:ext cx="86048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altLang="zh-CN" dirty="0"/>
              <a:t>S</a:t>
            </a:r>
            <a:r>
              <a:rPr lang="en-US" altLang="zh-CN" dirty="0" smtClean="0"/>
              <a:t>urface </a:t>
            </a:r>
            <a:r>
              <a:rPr lang="en-US" altLang="zh-CN" dirty="0"/>
              <a:t>resistivity increase about 30% in 4 </a:t>
            </a:r>
            <a:r>
              <a:rPr lang="en-US" altLang="zh-CN" dirty="0" smtClean="0"/>
              <a:t>days (exposure </a:t>
            </a:r>
            <a:r>
              <a:rPr lang="en-US" altLang="zh-CN" dirty="0"/>
              <a:t>to </a:t>
            </a:r>
            <a:r>
              <a:rPr lang="en-US" altLang="zh-CN" dirty="0" smtClean="0"/>
              <a:t>air), </a:t>
            </a:r>
            <a:r>
              <a:rPr lang="en-US" altLang="zh-CN" dirty="0"/>
              <a:t>and then kept </a:t>
            </a:r>
            <a:r>
              <a:rPr lang="en-US" altLang="zh-CN" dirty="0" smtClean="0"/>
              <a:t>stable.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altLang="zh-CN" dirty="0" smtClean="0"/>
              <a:t>Resistivity </a:t>
            </a:r>
            <a:r>
              <a:rPr lang="en-US" altLang="zh-CN" dirty="0"/>
              <a:t>is independent with the voltage, showing the </a:t>
            </a:r>
            <a:r>
              <a:rPr lang="en-US" altLang="zh-CN" dirty="0" err="1"/>
              <a:t>ohmic</a:t>
            </a:r>
            <a:r>
              <a:rPr lang="en-US" altLang="zh-CN" dirty="0"/>
              <a:t> behavior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45" y="1887177"/>
            <a:ext cx="1912182" cy="23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37426" y="4465706"/>
            <a:ext cx="6143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The resistivity uniformity better than 15% for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15cm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×15cm sample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size, and </a:t>
            </a:r>
            <a:r>
              <a:rPr lang="en-US" altLang="zh-CN" dirty="0" smtClean="0"/>
              <a:t>44</a:t>
            </a:r>
            <a:r>
              <a:rPr lang="en-US" altLang="zh-CN" dirty="0"/>
              <a:t>% @30cm × 30cm </a:t>
            </a:r>
            <a:r>
              <a:rPr lang="en-US" altLang="zh-CN" dirty="0" smtClean="0"/>
              <a:t>DLC sample.</a:t>
            </a:r>
            <a:endParaRPr lang="en-US" altLang="zh-C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0191"/>
              </p:ext>
            </p:extLst>
          </p:nvPr>
        </p:nvGraphicFramePr>
        <p:xfrm>
          <a:off x="6552839" y="4451987"/>
          <a:ext cx="2389455" cy="2104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1"/>
                <a:gridCol w="477891"/>
                <a:gridCol w="477891"/>
                <a:gridCol w="477891"/>
                <a:gridCol w="477891"/>
              </a:tblGrid>
              <a:tr h="407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210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178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176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</a:tr>
              <a:tr h="4734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105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93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96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82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102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</a:tr>
              <a:tr h="407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70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72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</a:tr>
              <a:tr h="407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78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77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78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81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77</a:t>
                      </a:r>
                      <a:endParaRPr lang="zh-CN" altLang="en-US" sz="1400" dirty="0"/>
                    </a:p>
                  </a:txBody>
                  <a:tcPr marL="77976" marR="77976" marT="38988" marB="38988" anchor="ctr"/>
                </a:tc>
              </a:tr>
              <a:tr h="407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135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135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126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7976" marR="77976" marT="38988" marB="38988" anchor="ctr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337426" y="5232350"/>
            <a:ext cx="614338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height of carbon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is about 30 cm almost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our large sample size. 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DLC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 showing difference at different region of the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DLC sample, which result to the bad uniformity.</a:t>
            </a:r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96752" y="3826150"/>
            <a:ext cx="162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Carbon target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Copper-coated DLC</a:t>
            </a:r>
            <a:endParaRPr lang="en-US" altLang="zh-CN" sz="4000" dirty="0">
              <a:latin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44" y="4054959"/>
            <a:ext cx="2773122" cy="217661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84369" y="1004070"/>
            <a:ext cx="86820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A copper-coated DLC </a:t>
            </a:r>
            <a:r>
              <a:rPr lang="en-US" altLang="zh-CN" dirty="0" smtClean="0"/>
              <a:t>is developed </a:t>
            </a:r>
            <a:r>
              <a:rPr lang="en-US" altLang="zh-CN" dirty="0"/>
              <a:t>to extend the application </a:t>
            </a:r>
            <a:r>
              <a:rPr lang="en-US" altLang="zh-CN" dirty="0" smtClean="0"/>
              <a:t>of DLC </a:t>
            </a:r>
            <a:r>
              <a:rPr lang="en-US" altLang="zh-CN" dirty="0"/>
              <a:t>coating in </a:t>
            </a:r>
            <a:r>
              <a:rPr lang="en-US" altLang="zh-CN" dirty="0" smtClean="0"/>
              <a:t>MPGDs.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184369" y="1493829"/>
            <a:ext cx="4038007" cy="2401470"/>
            <a:chOff x="814269" y="1616894"/>
            <a:chExt cx="4264245" cy="2536018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814269" y="1616894"/>
              <a:ext cx="4264245" cy="2128773"/>
              <a:chOff x="8466082" y="2680139"/>
              <a:chExt cx="3536732" cy="211257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8471651" y="2695902"/>
                <a:ext cx="3459208" cy="2096813"/>
                <a:chOff x="1403649" y="2018587"/>
                <a:chExt cx="4180571" cy="2778562"/>
              </a:xfrm>
            </p:grpSpPr>
            <p:grpSp>
              <p:nvGrpSpPr>
                <p:cNvPr id="10" name="组合 25"/>
                <p:cNvGrpSpPr/>
                <p:nvPr/>
              </p:nvGrpSpPr>
              <p:grpSpPr>
                <a:xfrm>
                  <a:off x="1403649" y="2018587"/>
                  <a:ext cx="4180571" cy="2778562"/>
                  <a:chOff x="4164579" y="2911882"/>
                  <a:chExt cx="4230521" cy="2101294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4164580" y="3598667"/>
                    <a:ext cx="2351638" cy="162016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4164579" y="3423290"/>
                    <a:ext cx="2351637" cy="174024"/>
                  </a:xfrm>
                  <a:prstGeom prst="rect">
                    <a:avLst/>
                  </a:prstGeom>
                  <a:solidFill>
                    <a:srgbClr val="F79646">
                      <a:lumMod val="20000"/>
                      <a:lumOff val="8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4164579" y="2911882"/>
                    <a:ext cx="2351637" cy="522064"/>
                  </a:xfrm>
                  <a:prstGeom prst="rect">
                    <a:avLst/>
                  </a:prstGeom>
                  <a:solidFill>
                    <a:srgbClr val="F79646">
                      <a:lumMod val="60000"/>
                      <a:lumOff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4164579" y="3726902"/>
                    <a:ext cx="2351637" cy="188144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4164579" y="3915048"/>
                    <a:ext cx="2351637" cy="1098128"/>
                  </a:xfrm>
                  <a:prstGeom prst="rect">
                    <a:avLst/>
                  </a:prstGeom>
                  <a:solidFill>
                    <a:srgbClr val="F79646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6570440" y="4451073"/>
                    <a:ext cx="318480" cy="72000"/>
                  </a:xfrm>
                  <a:prstGeom prst="rect">
                    <a:avLst/>
                  </a:prstGeom>
                  <a:solidFill>
                    <a:srgbClr val="F79646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6570440" y="4073024"/>
                    <a:ext cx="318480" cy="7200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6570440" y="3766984"/>
                    <a:ext cx="318480" cy="7200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6578824" y="3064912"/>
                    <a:ext cx="318480" cy="96000"/>
                  </a:xfrm>
                  <a:prstGeom prst="rect">
                    <a:avLst/>
                  </a:prstGeom>
                  <a:solidFill>
                    <a:srgbClr val="F79646">
                      <a:lumMod val="60000"/>
                      <a:lumOff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" name="TextBox 56"/>
                  <p:cNvSpPr txBox="1"/>
                  <p:nvPr/>
                </p:nvSpPr>
                <p:spPr>
                  <a:xfrm>
                    <a:off x="6816999" y="2920895"/>
                    <a:ext cx="926150" cy="354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Cu layer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TextBox 59"/>
                  <p:cNvSpPr txBox="1"/>
                  <p:nvPr/>
                </p:nvSpPr>
                <p:spPr>
                  <a:xfrm>
                    <a:off x="6797717" y="3343996"/>
                    <a:ext cx="1597383" cy="354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Cr-Cu interlayer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TextBox 60"/>
                  <p:cNvSpPr txBox="1"/>
                  <p:nvPr/>
                </p:nvSpPr>
                <p:spPr>
                  <a:xfrm>
                    <a:off x="6825303" y="3670733"/>
                    <a:ext cx="935579" cy="354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Cr  layer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TextBox 61"/>
                  <p:cNvSpPr txBox="1"/>
                  <p:nvPr/>
                </p:nvSpPr>
                <p:spPr>
                  <a:xfrm>
                    <a:off x="6825303" y="3978510"/>
                    <a:ext cx="1035508" cy="354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DLC</a:t>
                    </a:r>
                    <a:r>
                      <a:rPr kumimoji="0" lang="zh-CN" alt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 </a:t>
                    </a:r>
                    <a:r>
                      <a:rPr kumimoji="0" lang="en-US" altLang="zh-C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layer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TextBox 62"/>
                  <p:cNvSpPr txBox="1"/>
                  <p:nvPr/>
                </p:nvSpPr>
                <p:spPr>
                  <a:xfrm>
                    <a:off x="6825303" y="4359704"/>
                    <a:ext cx="1175034" cy="354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Times New Roman" pitchFamily="18" charset="0"/>
                      </a:rPr>
                      <a:t>APICAL foil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" name="矩形 10"/>
                <p:cNvSpPr/>
                <p:nvPr/>
              </p:nvSpPr>
              <p:spPr>
                <a:xfrm>
                  <a:off x="3795923" y="2697066"/>
                  <a:ext cx="308184" cy="128529"/>
                </a:xfrm>
                <a:prstGeom prst="rect">
                  <a:avLst/>
                </a:prstGeom>
                <a:solidFill>
                  <a:srgbClr val="F79646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8466082" y="2680139"/>
                <a:ext cx="3536732" cy="209681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444808" y="3783580"/>
              <a:ext cx="2759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Substrate/DLC/Cr/Cr-Cu/Cu</a:t>
              </a:r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38401" y="1493829"/>
            <a:ext cx="2067567" cy="2401470"/>
            <a:chOff x="6263427" y="1549320"/>
            <a:chExt cx="2179161" cy="253108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427" y="1549320"/>
              <a:ext cx="2179161" cy="212448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357094" y="3711074"/>
              <a:ext cx="1991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Copper-coated DLC</a:t>
              </a:r>
              <a:endParaRPr lang="zh-CN" altLang="en-US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727" y="4054959"/>
            <a:ext cx="5766320" cy="1311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dirty="0" smtClean="0"/>
              <a:t>Deposit DLC on APICAL/Cu substrate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dirty="0" smtClean="0"/>
              <a:t>Deposit copper on DLC/APICAL/Cu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substrate</a:t>
            </a:r>
          </a:p>
          <a:p>
            <a:r>
              <a:rPr lang="en-US" altLang="zh-CN" dirty="0"/>
              <a:t>It shows good adhesion between </a:t>
            </a:r>
            <a:r>
              <a:rPr lang="en-US" altLang="zh-CN" dirty="0" smtClean="0"/>
              <a:t>DLC and copper.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thickness of copper can be adjusted from 1 </a:t>
            </a:r>
            <a:r>
              <a:rPr lang="el-GR" altLang="zh-CN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 to 5 </a:t>
            </a:r>
            <a:r>
              <a:rPr lang="el-GR" altLang="zh-CN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12124" y="3525967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Good adhesion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6585505" y="1493828"/>
            <a:ext cx="2280961" cy="2000791"/>
            <a:chOff x="6764260" y="1493829"/>
            <a:chExt cx="2280961" cy="200079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1" y="1493829"/>
              <a:ext cx="1501420" cy="2000791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60" y="1499005"/>
              <a:ext cx="1122533" cy="1995615"/>
            </a:xfrm>
            <a:prstGeom prst="rect">
              <a:avLst/>
            </a:prstGeom>
          </p:spPr>
        </p:pic>
      </p:grpSp>
      <p:sp>
        <p:nvSpPr>
          <p:cNvPr id="39" name="矩形 38"/>
          <p:cNvSpPr/>
          <p:nvPr/>
        </p:nvSpPr>
        <p:spPr>
          <a:xfrm>
            <a:off x="126691" y="5585242"/>
            <a:ext cx="58244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rgbClr val="0000CC"/>
                </a:solidFill>
              </a:rPr>
              <a:t>Further processing of the copper-coated DLC can be achieved thanks to </a:t>
            </a:r>
            <a:r>
              <a:rPr lang="en-US" altLang="zh-CN" dirty="0" smtClean="0">
                <a:solidFill>
                  <a:srgbClr val="0000CC"/>
                </a:solidFill>
              </a:rPr>
              <a:t>the copper layer </a:t>
            </a:r>
            <a:r>
              <a:rPr lang="en-US" altLang="zh-CN" dirty="0">
                <a:solidFill>
                  <a:srgbClr val="0000CC"/>
                </a:solidFill>
              </a:rPr>
              <a:t>on the surface of </a:t>
            </a:r>
            <a:r>
              <a:rPr lang="en-US" altLang="zh-CN" dirty="0" smtClean="0">
                <a:solidFill>
                  <a:srgbClr val="0000CC"/>
                </a:solidFill>
              </a:rPr>
              <a:t>DLC.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43692" y="6206567"/>
            <a:ext cx="23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Thickness </a:t>
            </a:r>
            <a:r>
              <a:rPr lang="en-US" altLang="zh-CN" dirty="0" err="1" smtClean="0"/>
              <a:t>measurment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3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R&amp;D on larger DLC sample</a:t>
            </a:r>
            <a:endParaRPr lang="en-US" altLang="zh-CN" sz="4000" dirty="0"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691" y="1097799"/>
            <a:ext cx="849338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cs typeface="Arial" panose="020B0604020202020204" pitchFamily="34" charset="0"/>
              </a:rPr>
              <a:t>A new sputtering system (</a:t>
            </a:r>
            <a:r>
              <a:rPr lang="en-US" altLang="zh-CN" sz="2000" dirty="0" smtClean="0"/>
              <a:t>Hauzer 850</a:t>
            </a:r>
            <a:r>
              <a:rPr lang="en-US" altLang="zh-CN" sz="2000" dirty="0" smtClean="0">
                <a:cs typeface="Arial" panose="020B0604020202020204" pitchFamily="34" charset="0"/>
              </a:rPr>
              <a:t>) is ready to make larger area DLC samples.</a:t>
            </a:r>
            <a:endParaRPr lang="zh-CN" altLang="en-US" sz="2000" baseline="30000" dirty="0"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563" y="1820012"/>
            <a:ext cx="4588307" cy="3102398"/>
            <a:chOff x="144563" y="1820012"/>
            <a:chExt cx="4588307" cy="3102398"/>
          </a:xfrm>
        </p:grpSpPr>
        <p:grpSp>
          <p:nvGrpSpPr>
            <p:cNvPr id="11" name="组合 10"/>
            <p:cNvGrpSpPr/>
            <p:nvPr/>
          </p:nvGrpSpPr>
          <p:grpSpPr>
            <a:xfrm>
              <a:off x="386572" y="1820012"/>
              <a:ext cx="4104287" cy="2733066"/>
              <a:chOff x="413925" y="1842246"/>
              <a:chExt cx="3917570" cy="2608730"/>
            </a:xfrm>
          </p:grpSpPr>
          <p:pic>
            <p:nvPicPr>
              <p:cNvPr id="6" name="图片 5" descr="C:\Users\dell\Desktop\Hauzer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3925" y="1842246"/>
                <a:ext cx="1956738" cy="2608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图片 6" descr="C:\Users\dell\Desktop\H1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73991" y="1842248"/>
                <a:ext cx="1957504" cy="260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矩形 8"/>
            <p:cNvSpPr/>
            <p:nvPr/>
          </p:nvSpPr>
          <p:spPr>
            <a:xfrm>
              <a:off x="144563" y="4553078"/>
              <a:ext cx="4588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Picture of new sputtering system (</a:t>
              </a:r>
              <a:r>
                <a:rPr lang="en-US" altLang="zh-CN" dirty="0" err="1" smtClean="0"/>
                <a:t>Hauzer</a:t>
              </a:r>
              <a:r>
                <a:rPr lang="en-US" altLang="zh-CN" dirty="0" smtClean="0"/>
                <a:t> 850)</a:t>
              </a:r>
              <a:endParaRPr lang="zh-CN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649071" y="4875181"/>
            <a:ext cx="42048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altLang="zh-CN" sz="2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Chamber size: </a:t>
            </a:r>
            <a:r>
              <a:rPr lang="el-GR" altLang="zh-CN" sz="2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Φ</a:t>
            </a:r>
            <a:r>
              <a:rPr lang="en-US" altLang="zh-CN" sz="2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800mm×900mm</a:t>
            </a:r>
          </a:p>
          <a:p>
            <a:pPr>
              <a:lnSpc>
                <a:spcPct val="112000"/>
              </a:lnSpc>
            </a:pPr>
            <a:r>
              <a:rPr lang="en-US" altLang="zh-CN" sz="2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Target size: 600mm×125mm</a:t>
            </a:r>
            <a:endParaRPr lang="en-US" altLang="zh-CN" sz="2000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74879" y="1820012"/>
            <a:ext cx="3645198" cy="3102398"/>
            <a:chOff x="4974879" y="1820012"/>
            <a:chExt cx="3645198" cy="310239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879" y="1820012"/>
              <a:ext cx="3645198" cy="2733066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5246059" y="4553078"/>
              <a:ext cx="3102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600mm × 120mm DLC sample</a:t>
              </a:r>
              <a:endParaRPr lang="zh-CN" altLang="en-US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144563" y="5709764"/>
            <a:ext cx="8730496" cy="781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altLang="zh-CN" sz="2000" dirty="0" smtClean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Resistivity shows good uniformity along the long edge, and bad on the short edge due to the limitation of target size.</a:t>
            </a:r>
            <a:endParaRPr lang="en-US" altLang="zh-CN" sz="2000" dirty="0">
              <a:solidFill>
                <a:srgbClr val="0000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53875" y="4880581"/>
            <a:ext cx="42048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altLang="zh-CN" sz="2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Resistivity uniformity:</a:t>
            </a:r>
          </a:p>
          <a:p>
            <a:pPr>
              <a:lnSpc>
                <a:spcPct val="112000"/>
              </a:lnSpc>
            </a:pPr>
            <a:r>
              <a:rPr lang="en-US" altLang="zh-CN" sz="2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25% @400mm×1200mm DLC sample</a:t>
            </a:r>
            <a:endParaRPr lang="en-US" altLang="zh-CN" sz="2000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8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28650" y="126084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 Introduction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 R&amp;D on DLC resistive electrodes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Application of DLC </a:t>
            </a:r>
            <a:r>
              <a:rPr lang="en-US" altLang="zh-CN" dirty="0" smtClean="0"/>
              <a:t>coating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/>
              <a:t>Low-rate </a:t>
            </a:r>
            <a:r>
              <a:rPr lang="el-GR" altLang="zh-CN" dirty="0" smtClean="0"/>
              <a:t>μ</a:t>
            </a:r>
            <a:r>
              <a:rPr lang="en-US" altLang="zh-CN" dirty="0" smtClean="0"/>
              <a:t>RWELL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high-rate </a:t>
            </a:r>
            <a:r>
              <a:rPr lang="el-GR" altLang="zh-CN" dirty="0"/>
              <a:t>μ</a:t>
            </a:r>
            <a:r>
              <a:rPr lang="en-US" altLang="zh-CN" dirty="0"/>
              <a:t>RWELL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/>
              <a:t>Charging-up free THGEM</a:t>
            </a:r>
          </a:p>
          <a:p>
            <a:pPr marL="0" indent="0">
              <a:buNone/>
            </a:pPr>
            <a:endParaRPr lang="en-US" altLang="zh-CN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Summary</a:t>
            </a:r>
          </a:p>
          <a:p>
            <a:pPr marL="0" indent="0">
              <a:buNone/>
            </a:pPr>
            <a:endParaRPr lang="en-US" altLang="zh-C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93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Low-rate </a:t>
            </a:r>
            <a:r>
              <a:rPr lang="el-GR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RWELL</a:t>
            </a:r>
            <a:endParaRPr lang="zh-CN" altLang="en-US" sz="4000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18" y="1356224"/>
            <a:ext cx="3205241" cy="17032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17" y="3026329"/>
            <a:ext cx="3205241" cy="33290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6691" y="986892"/>
            <a:ext cx="90173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Micro-Resistive WELL (</a:t>
            </a:r>
            <a:r>
              <a:rPr lang="en-US" altLang="zh-CN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 novel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MPGD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resistive electrode and a single stage of well-type gas amplification.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8300" y="1778231"/>
            <a:ext cx="348671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arn-CL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Resistive e</a:t>
            </a:r>
            <a:r>
              <a:rPr lang="arn-CL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lectrode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altLang="zh-CN" dirty="0" smtClean="0"/>
              <a:t>One-stage </a:t>
            </a:r>
            <a:r>
              <a:rPr lang="arn-CL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WELL </a:t>
            </a:r>
            <a:r>
              <a:rPr lang="arn-CL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</a:p>
        </p:txBody>
      </p:sp>
      <p:sp>
        <p:nvSpPr>
          <p:cNvPr id="16" name="矩形 15"/>
          <p:cNvSpPr/>
          <p:nvPr/>
        </p:nvSpPr>
        <p:spPr>
          <a:xfrm>
            <a:off x="768299" y="3026329"/>
            <a:ext cx="348671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arn-CL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Suppress discharge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Compact and high granularity</a:t>
            </a:r>
            <a:endParaRPr lang="arn-CL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Fabrication fast </a:t>
            </a:r>
          </a:p>
        </p:txBody>
      </p:sp>
      <p:sp>
        <p:nvSpPr>
          <p:cNvPr id="17" name="下箭头 16"/>
          <p:cNvSpPr/>
          <p:nvPr/>
        </p:nvSpPr>
        <p:spPr>
          <a:xfrm>
            <a:off x="2108242" y="2424562"/>
            <a:ext cx="806823" cy="601767"/>
          </a:xfrm>
          <a:prstGeom prst="downArrow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6691" y="5260195"/>
            <a:ext cx="478002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critical component of </a:t>
            </a:r>
            <a:r>
              <a:rPr lang="en-US" altLang="zh-CN" b="1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PCB </a:t>
            </a: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DLC resistive electrode, which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used to suppress the </a:t>
            </a: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discharge.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6691" y="4336865"/>
            <a:ext cx="4780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PCB</a:t>
            </a:r>
            <a:r>
              <a:rPr lang="en-US" altLang="zh-CN" dirty="0" smtClean="0">
                <a:latin typeface="Calibri" panose="020F0502020204030204" pitchFamily="34" charset="0"/>
                <a:ea typeface="等线" panose="02010600030101010101" pitchFamily="2" charset="-122"/>
              </a:rPr>
              <a:t>: </a:t>
            </a:r>
            <a:r>
              <a:rPr lang="en-US" altLang="zh-CN" dirty="0">
                <a:latin typeface="Calibri" panose="020F0502020204030204" pitchFamily="34" charset="0"/>
                <a:ea typeface="等线" panose="02010600030101010101" pitchFamily="2" charset="-122"/>
              </a:rPr>
              <a:t>I</a:t>
            </a:r>
            <a:r>
              <a:rPr lang="en-US" altLang="zh-CN" dirty="0" smtClean="0">
                <a:latin typeface="Calibri" panose="020F0502020204030204" pitchFamily="34" charset="0"/>
                <a:ea typeface="等线" panose="02010600030101010101" pitchFamily="2" charset="-122"/>
              </a:rPr>
              <a:t>t is a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stack of “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readout PCB / insulating pre-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preg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DLC resistive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layer / well-type amplification”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structure.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29891" y="626306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zh-CN" dirty="0" smtClean="0"/>
              <a:t>μ</a:t>
            </a:r>
            <a:r>
              <a:rPr lang="en-US" altLang="zh-CN" dirty="0" smtClean="0"/>
              <a:t>RWELL detector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71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2-D </a:t>
            </a:r>
            <a:r>
              <a:rPr lang="el-GR" altLang="zh-CN" sz="4000" dirty="0" smtClean="0">
                <a:latin typeface="+mn-lt"/>
              </a:rPr>
              <a:t>μ</a:t>
            </a:r>
            <a:r>
              <a:rPr lang="en-US" altLang="zh-CN" sz="4000" dirty="0" smtClean="0">
                <a:latin typeface="+mn-lt"/>
              </a:rPr>
              <a:t>RWELL prototype</a:t>
            </a:r>
            <a:endParaRPr lang="en-US" altLang="zh-CN" sz="4000" dirty="0">
              <a:latin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6691" y="1049849"/>
            <a:ext cx="527658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2-D </a:t>
            </a:r>
            <a:r>
              <a:rPr lang="en-US" altLang="zh-CN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detector prototype was designed and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fabricated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It is composed of a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drift cathode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PCB which are fixed in a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frame.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Drift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mm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78" y="1049849"/>
            <a:ext cx="2732992" cy="229089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26691" y="2527177"/>
            <a:ext cx="5276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detector prototype was fully tested with 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X-rays/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moun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beam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altLang="zh-CN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/CO</a:t>
            </a:r>
            <a:r>
              <a:rPr lang="en-US" altLang="zh-CN" sz="20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(70%/30%) gas mixture.</a:t>
            </a:r>
            <a:endParaRPr lang="zh-CN" altLang="en-US" sz="2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326921" y="2986796"/>
            <a:ext cx="2255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μ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RWELL prototype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74581" y="3557251"/>
            <a:ext cx="3868817" cy="2635730"/>
            <a:chOff x="7979434" y="4193771"/>
            <a:chExt cx="3308762" cy="1984448"/>
          </a:xfrm>
        </p:grpSpPr>
        <p:pic>
          <p:nvPicPr>
            <p:cNvPr id="38" name="图片 37" descr="F:\urwell_thesis\urwell文章\graph\图片37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434" y="4193771"/>
              <a:ext cx="3308762" cy="198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文本框 38"/>
            <p:cNvSpPr txBox="1"/>
            <p:nvPr/>
          </p:nvSpPr>
          <p:spPr>
            <a:xfrm>
              <a:off x="9734746" y="5196908"/>
              <a:ext cx="1112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/>
                <a:t>8 </a:t>
              </a:r>
              <a:r>
                <a:rPr lang="en-US" altLang="zh-CN" sz="1050" dirty="0" err="1" smtClean="0"/>
                <a:t>keV</a:t>
              </a:r>
              <a:r>
                <a:rPr lang="en-US" altLang="zh-CN" sz="1050" dirty="0" smtClean="0"/>
                <a:t> Cu X-rays</a:t>
              </a:r>
              <a:endParaRPr lang="zh-CN" altLang="en-US" sz="1050" dirty="0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7" y="3557251"/>
            <a:ext cx="3163517" cy="263573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868132" y="6132992"/>
            <a:ext cx="368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Energy resolution: 21% @8keV X-rays</a:t>
            </a:r>
          </a:p>
        </p:txBody>
      </p:sp>
      <p:sp>
        <p:nvSpPr>
          <p:cNvPr id="44" name="矩形 43"/>
          <p:cNvSpPr/>
          <p:nvPr/>
        </p:nvSpPr>
        <p:spPr>
          <a:xfrm>
            <a:off x="5137701" y="6132992"/>
            <a:ext cx="26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Gas gain: 1.4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×10</a:t>
            </a:r>
            <a:r>
              <a:rPr lang="en-US" altLang="zh-CN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@500V</a:t>
            </a:r>
            <a:endParaRPr lang="en-US" altLang="zh-CN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42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Efficiency &amp; position resolution</a:t>
            </a:r>
            <a:endParaRPr lang="en-US" altLang="zh-CN" sz="4000" dirty="0">
              <a:latin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72" y="2223755"/>
            <a:ext cx="2870935" cy="20012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72" y="4394872"/>
            <a:ext cx="2873822" cy="199644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39328" y="2223755"/>
            <a:ext cx="5364376" cy="4472880"/>
            <a:chOff x="181052" y="1686422"/>
            <a:chExt cx="5436023" cy="4532620"/>
          </a:xfrm>
        </p:grpSpPr>
        <p:grpSp>
          <p:nvGrpSpPr>
            <p:cNvPr id="6" name="组合 5"/>
            <p:cNvGrpSpPr/>
            <p:nvPr/>
          </p:nvGrpSpPr>
          <p:grpSpPr>
            <a:xfrm>
              <a:off x="181052" y="1686422"/>
              <a:ext cx="5436023" cy="4532620"/>
              <a:chOff x="1366051" y="1352880"/>
              <a:chExt cx="4151376" cy="3368932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6051" y="1352880"/>
                <a:ext cx="3584043" cy="3058581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1366051" y="4352480"/>
                <a:ext cx="4151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Efficiency </a:t>
                </a:r>
                <a:r>
                  <a:rPr lang="en-US" altLang="zh-CN" dirty="0" err="1" smtClean="0"/>
                  <a:t>vs</a:t>
                </a:r>
                <a:r>
                  <a:rPr lang="en-US" altLang="zh-CN" dirty="0" smtClean="0"/>
                  <a:t> Voltage</a:t>
                </a:r>
                <a:endParaRPr lang="zh-CN" altLang="en-US"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61260" y="3573284"/>
              <a:ext cx="2794379" cy="1783297"/>
              <a:chOff x="2116020" y="3370435"/>
              <a:chExt cx="2794379" cy="178329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303" y="3370435"/>
                <a:ext cx="1967813" cy="1547851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2116020" y="4792131"/>
                <a:ext cx="2794379" cy="361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C00000"/>
                    </a:solidFill>
                  </a:rPr>
                  <a:t>Top/Bottom charge</a:t>
                </a:r>
                <a:endParaRPr lang="zh-CN" altLang="en-US" sz="16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357959" y="969065"/>
            <a:ext cx="416025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Detection efficiency VS </a:t>
            </a:r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Top layer: </a:t>
            </a:r>
            <a:r>
              <a:rPr lang="en-US" altLang="zh-CN" dirty="0" smtClean="0">
                <a:solidFill>
                  <a:srgbClr val="0000FF"/>
                </a:solidFill>
              </a:rPr>
              <a:t>~95%</a:t>
            </a:r>
            <a:r>
              <a:rPr lang="en-US" altLang="zh-CN" dirty="0" smtClean="0"/>
              <a:t>,</a:t>
            </a:r>
            <a:r>
              <a:rPr lang="en-US" altLang="zh-CN" dirty="0" smtClean="0">
                <a:solidFill>
                  <a:srgbClr val="0000FF"/>
                </a:solidFill>
              </a:rPr>
              <a:t>  </a:t>
            </a:r>
            <a:r>
              <a:rPr lang="en-US" altLang="zh-CN" dirty="0" smtClean="0"/>
              <a:t>Bottom layer: </a:t>
            </a:r>
            <a:r>
              <a:rPr lang="en-US" altLang="zh-CN" dirty="0" smtClean="0">
                <a:solidFill>
                  <a:srgbClr val="0000FF"/>
                </a:solidFill>
              </a:rPr>
              <a:t>~92%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Top &amp; Bottom efficiency: </a:t>
            </a:r>
            <a:r>
              <a:rPr lang="en-US" altLang="zh-CN" dirty="0" smtClean="0">
                <a:solidFill>
                  <a:srgbClr val="0000FF"/>
                </a:solidFill>
              </a:rPr>
              <a:t>~90%</a:t>
            </a:r>
          </a:p>
          <a:p>
            <a:r>
              <a:rPr lang="en-US" altLang="zh-CN" dirty="0">
                <a:solidFill>
                  <a:srgbClr val="0000CC"/>
                </a:solidFill>
              </a:rPr>
              <a:t>Top induced charge is 1.9 times of </a:t>
            </a:r>
            <a:r>
              <a:rPr lang="en-US" altLang="zh-CN" dirty="0" smtClean="0">
                <a:solidFill>
                  <a:srgbClr val="0000CC"/>
                </a:solidFill>
              </a:rPr>
              <a:t>Bottom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91642" y="4054116"/>
            <a:ext cx="16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Bottom layer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191641" y="6206278"/>
            <a:ext cx="16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Top layer</a:t>
            </a:r>
            <a:endParaRPr lang="zh-CN" altLang="en-US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148350" y="961903"/>
            <a:ext cx="375360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osition resolutions:</a:t>
            </a:r>
            <a:r>
              <a:rPr kumimoji="0" lang="en-US" altLang="zh-CN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Charge-weighted center of gravity method.</a:t>
            </a:r>
            <a:r>
              <a:rPr lang="en-US" altLang="zh-CN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Position 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resolution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better than 70 </a:t>
            </a:r>
            <a:r>
              <a:rPr kumimoji="0" lang="el-GR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μ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 achieved on both readout directions.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14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Rate capability</a:t>
            </a:r>
            <a:endParaRPr lang="en-US" altLang="zh-CN" sz="4000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691" y="970687"/>
            <a:ext cx="86945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rate capability is assessed by measuring the detector gain as a function of counting rate per unit area.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9454" y="5395717"/>
            <a:ext cx="882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Gain decreases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about 10%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@100 kHz/cm</a:t>
            </a:r>
            <a:r>
              <a:rPr lang="en-US" altLang="zh-CN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  Gain drop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is still modest (&lt;30%)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@1 MHz/cm</a:t>
            </a:r>
            <a:r>
              <a:rPr lang="en-US" altLang="zh-CN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4376533" y="1678573"/>
            <a:ext cx="4444738" cy="3639448"/>
            <a:chOff x="4376533" y="1790986"/>
            <a:chExt cx="4444738" cy="363944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533" y="1790986"/>
              <a:ext cx="4342187" cy="345478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583956" y="5061102"/>
              <a:ext cx="4237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Normalized gain </a:t>
              </a:r>
              <a:r>
                <a:rPr lang="en-US" altLang="zh-CN" dirty="0">
                  <a:latin typeface="Calibri" panose="020F0502020204030204" pitchFamily="34" charset="0"/>
                  <a:cs typeface="Times New Roman" panose="02020603050405020304" pitchFamily="18" charset="0"/>
                </a:rPr>
                <a:t>vs. </a:t>
              </a:r>
              <a:r>
                <a:rPr lang="en-US" altLang="zh-CN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Rate at different region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5991" y="1759374"/>
            <a:ext cx="3750297" cy="3558647"/>
            <a:chOff x="495991" y="1871787"/>
            <a:chExt cx="3750297" cy="35586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991" y="1871787"/>
              <a:ext cx="3750297" cy="253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941935" y="4784103"/>
              <a:ext cx="28584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Source</a:t>
              </a:r>
              <a:r>
                <a:rPr lang="en-US" altLang="zh-CN" dirty="0"/>
                <a:t>: 8keV Copper x-ray </a:t>
              </a:r>
            </a:p>
            <a:p>
              <a:r>
                <a:rPr lang="en-US" altLang="zh-CN" dirty="0" smtClean="0"/>
                <a:t>Collimator: 5.5mm-diameter</a:t>
              </a:r>
              <a:endParaRPr lang="en-US" altLang="zh-CN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37691" y="4414771"/>
              <a:ext cx="1066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X-ray gun</a:t>
              </a:r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126690" y="5841241"/>
            <a:ext cx="869458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charge spreads on the DLC resistive electrode, </a:t>
            </a:r>
            <a:r>
              <a:rPr lang="en-US" altLang="zh-CN" dirty="0" smtClean="0"/>
              <a:t>inducing </a:t>
            </a:r>
            <a:r>
              <a:rPr lang="en-US" altLang="zh-CN" dirty="0"/>
              <a:t>a </a:t>
            </a:r>
            <a:r>
              <a:rPr lang="en-US" altLang="zh-CN" dirty="0" smtClean="0"/>
              <a:t>current flowing through </a:t>
            </a:r>
            <a:r>
              <a:rPr lang="en-US" altLang="zh-CN" dirty="0"/>
              <a:t>the resistive </a:t>
            </a:r>
            <a:r>
              <a:rPr lang="en-US" altLang="zh-CN" dirty="0" smtClean="0"/>
              <a:t>layer, generating </a:t>
            </a:r>
            <a:r>
              <a:rPr lang="en-US" altLang="zh-CN" dirty="0"/>
              <a:t>a localized drop of the amplifying </a:t>
            </a:r>
            <a:r>
              <a:rPr lang="en-US" altLang="zh-CN" dirty="0" smtClean="0"/>
              <a:t>voltage, decreasing the gain.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2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High-rate </a:t>
            </a:r>
            <a:r>
              <a:rPr lang="el-GR" altLang="zh-CN" sz="4000" dirty="0" smtClean="0">
                <a:latin typeface="+mn-lt"/>
              </a:rPr>
              <a:t>μ</a:t>
            </a:r>
            <a:r>
              <a:rPr lang="en-US" altLang="zh-CN" sz="4000" dirty="0" smtClean="0">
                <a:latin typeface="+mn-lt"/>
              </a:rPr>
              <a:t>RWELL solution</a:t>
            </a:r>
            <a:endParaRPr lang="en-US" altLang="zh-CN" sz="4000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56" y="2060939"/>
            <a:ext cx="451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Solution1: </a:t>
            </a:r>
            <a:r>
              <a:rPr lang="en-GB" altLang="zh-CN" sz="2000" dirty="0"/>
              <a:t>1-DLC layer </a:t>
            </a:r>
            <a:r>
              <a:rPr lang="el-GR" altLang="zh-CN" sz="2000" dirty="0"/>
              <a:t>μ</a:t>
            </a:r>
            <a:r>
              <a:rPr lang="en-GB" altLang="zh-CN" sz="2000" dirty="0"/>
              <a:t>RWELL with fast grounding </a:t>
            </a:r>
            <a:r>
              <a:rPr lang="en-GB" altLang="zh-CN" sz="2000" dirty="0" smtClean="0"/>
              <a:t>lines.</a:t>
            </a:r>
            <a:endParaRPr lang="en-GB" altLang="zh-CN" sz="2000" dirty="0"/>
          </a:p>
        </p:txBody>
      </p:sp>
      <p:sp>
        <p:nvSpPr>
          <p:cNvPr id="7" name="矩形 6"/>
          <p:cNvSpPr/>
          <p:nvPr/>
        </p:nvSpPr>
        <p:spPr>
          <a:xfrm>
            <a:off x="4561190" y="2060455"/>
            <a:ext cx="451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Solution2: </a:t>
            </a:r>
            <a:r>
              <a:rPr lang="en-GB" altLang="zh-CN" sz="2000" dirty="0"/>
              <a:t>2-DLC layers </a:t>
            </a:r>
            <a:r>
              <a:rPr lang="el-GR" altLang="zh-CN" sz="2000" dirty="0"/>
              <a:t>μ</a:t>
            </a:r>
            <a:r>
              <a:rPr lang="en-GB" altLang="zh-CN" sz="2000" dirty="0"/>
              <a:t>RWELL by SBU (Sequential Build Up</a:t>
            </a:r>
            <a:r>
              <a:rPr lang="en-GB" altLang="zh-CN" sz="2000" dirty="0" smtClean="0"/>
              <a:t>).</a:t>
            </a:r>
            <a:endParaRPr lang="en-GB" altLang="zh-CN" sz="20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29179" y="2983921"/>
            <a:ext cx="4176368" cy="1155405"/>
            <a:chOff x="126691" y="1897077"/>
            <a:chExt cx="5514590" cy="15187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91" y="2266409"/>
              <a:ext cx="5514590" cy="114943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499448" y="1897077"/>
              <a:ext cx="1496563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5%</a:t>
              </a:r>
              <a:r>
                <a:rPr lang="zh-CN" altLang="en-US" b="1" dirty="0" smtClean="0">
                  <a:solidFill>
                    <a:srgbClr val="0000FF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b="1" dirty="0" smtClean="0">
                  <a:solidFill>
                    <a:srgbClr val="0000FF"/>
                  </a:solidFill>
                  <a:ea typeface="黑体" panose="02010609060101010101" pitchFamily="49" charset="-122"/>
                </a:rPr>
                <a:t>Dead area</a:t>
              </a:r>
              <a:endParaRPr lang="zh-CN" altLang="en-US" dirty="0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40508" y="3046508"/>
              <a:ext cx="793808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12mm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02138" y="3348009"/>
            <a:ext cx="4182036" cy="708200"/>
            <a:chOff x="603331" y="4187694"/>
            <a:chExt cx="10862121" cy="1891983"/>
          </a:xfrm>
        </p:grpSpPr>
        <p:grpSp>
          <p:nvGrpSpPr>
            <p:cNvPr id="18" name="Groupe 12">
              <a:extLst>
                <a:ext uri="{FF2B5EF4-FFF2-40B4-BE49-F238E27FC236}">
                  <a16:creationId xmlns="" xmlns:a16="http://schemas.microsoft.com/office/drawing/2014/main" id="{D228CBD1-A1EE-4AF3-B272-05D2B53489C9}"/>
                </a:ext>
              </a:extLst>
            </p:cNvPr>
            <p:cNvGrpSpPr/>
            <p:nvPr/>
          </p:nvGrpSpPr>
          <p:grpSpPr>
            <a:xfrm>
              <a:off x="610471" y="4437979"/>
              <a:ext cx="3281101" cy="333671"/>
              <a:chOff x="1168399" y="1295400"/>
              <a:chExt cx="4745567" cy="482600"/>
            </a:xfrm>
          </p:grpSpPr>
          <p:sp>
            <p:nvSpPr>
              <p:cNvPr id="186" name="Rectangle 3">
                <a:extLst>
                  <a:ext uri="{FF2B5EF4-FFF2-40B4-BE49-F238E27FC236}">
                    <a16:creationId xmlns="" xmlns:a16="http://schemas.microsoft.com/office/drawing/2014/main" id="{2A43F41C-7888-4164-9DBB-E26269BB6231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4">
                <a:extLst>
                  <a:ext uri="{FF2B5EF4-FFF2-40B4-BE49-F238E27FC236}">
                    <a16:creationId xmlns="" xmlns:a16="http://schemas.microsoft.com/office/drawing/2014/main" id="{ED0B14B1-9485-4FA9-B1A0-796302BB23F7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5">
                <a:extLst>
                  <a:ext uri="{FF2B5EF4-FFF2-40B4-BE49-F238E27FC236}">
                    <a16:creationId xmlns="" xmlns:a16="http://schemas.microsoft.com/office/drawing/2014/main" id="{E80B86EE-6C01-4226-83DD-E29263C5DCD8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6">
                <a:extLst>
                  <a:ext uri="{FF2B5EF4-FFF2-40B4-BE49-F238E27FC236}">
                    <a16:creationId xmlns="" xmlns:a16="http://schemas.microsoft.com/office/drawing/2014/main" id="{083EC17B-D788-4363-BD12-AC866B6D9EB7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7">
                <a:extLst>
                  <a:ext uri="{FF2B5EF4-FFF2-40B4-BE49-F238E27FC236}">
                    <a16:creationId xmlns="" xmlns:a16="http://schemas.microsoft.com/office/drawing/2014/main" id="{191AA565-98AD-4A4C-881B-CC5C269F44E6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8">
                <a:extLst>
                  <a:ext uri="{FF2B5EF4-FFF2-40B4-BE49-F238E27FC236}">
                    <a16:creationId xmlns="" xmlns:a16="http://schemas.microsoft.com/office/drawing/2014/main" id="{BE408A2B-5B11-482A-B86F-E50F777BB804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9">
                <a:extLst>
                  <a:ext uri="{FF2B5EF4-FFF2-40B4-BE49-F238E27FC236}">
                    <a16:creationId xmlns="" xmlns:a16="http://schemas.microsoft.com/office/drawing/2014/main" id="{AE30E940-E154-4341-B7F3-88BFA94F5F33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0">
                <a:extLst>
                  <a:ext uri="{FF2B5EF4-FFF2-40B4-BE49-F238E27FC236}">
                    <a16:creationId xmlns="" xmlns:a16="http://schemas.microsoft.com/office/drawing/2014/main" id="{81FB127E-1EB0-4A50-AE6E-A14F19D71A7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1">
                <a:extLst>
                  <a:ext uri="{FF2B5EF4-FFF2-40B4-BE49-F238E27FC236}">
                    <a16:creationId xmlns="" xmlns:a16="http://schemas.microsoft.com/office/drawing/2014/main" id="{10DC8B31-2D56-4C11-8F3A-3BC38F9C457E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e 263">
              <a:extLst>
                <a:ext uri="{FF2B5EF4-FFF2-40B4-BE49-F238E27FC236}">
                  <a16:creationId xmlns="" xmlns:a16="http://schemas.microsoft.com/office/drawing/2014/main" id="{7A5A7EC2-0A2C-48BC-9312-9412D9B2A468}"/>
                </a:ext>
              </a:extLst>
            </p:cNvPr>
            <p:cNvGrpSpPr/>
            <p:nvPr/>
          </p:nvGrpSpPr>
          <p:grpSpPr>
            <a:xfrm>
              <a:off x="8174610" y="4187694"/>
              <a:ext cx="3283266" cy="570312"/>
              <a:chOff x="1168397" y="3754309"/>
              <a:chExt cx="4748698" cy="824861"/>
            </a:xfrm>
          </p:grpSpPr>
          <p:grpSp>
            <p:nvGrpSpPr>
              <p:cNvPr id="163" name="Groupe 118">
                <a:extLst>
                  <a:ext uri="{FF2B5EF4-FFF2-40B4-BE49-F238E27FC236}">
                    <a16:creationId xmlns="" xmlns:a16="http://schemas.microsoft.com/office/drawing/2014/main" id="{3D3D9EE0-901D-49DE-ABEF-43038D8AD4C6}"/>
                  </a:ext>
                </a:extLst>
              </p:cNvPr>
              <p:cNvGrpSpPr/>
              <p:nvPr/>
            </p:nvGrpSpPr>
            <p:grpSpPr>
              <a:xfrm>
                <a:off x="1168397" y="3754309"/>
                <a:ext cx="4748698" cy="824861"/>
                <a:chOff x="1168397" y="3141213"/>
                <a:chExt cx="4748698" cy="824861"/>
              </a:xfrm>
            </p:grpSpPr>
            <p:sp>
              <p:nvSpPr>
                <p:cNvPr id="165" name="Rectangle 75">
                  <a:extLst>
                    <a:ext uri="{FF2B5EF4-FFF2-40B4-BE49-F238E27FC236}">
                      <a16:creationId xmlns="" xmlns:a16="http://schemas.microsoft.com/office/drawing/2014/main" id="{97D84415-9952-4493-9E65-E9ACD78C3018}"/>
                    </a:ext>
                  </a:extLst>
                </p:cNvPr>
                <p:cNvSpPr/>
                <p:nvPr/>
              </p:nvSpPr>
              <p:spPr>
                <a:xfrm>
                  <a:off x="1171528" y="3483474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Rectangle 77">
                  <a:extLst>
                    <a:ext uri="{FF2B5EF4-FFF2-40B4-BE49-F238E27FC236}">
                      <a16:creationId xmlns="" xmlns:a16="http://schemas.microsoft.com/office/drawing/2014/main" id="{C7CDAE49-6B21-4AFF-86FF-9C6011EFD6E7}"/>
                    </a:ext>
                  </a:extLst>
                </p:cNvPr>
                <p:cNvSpPr/>
                <p:nvPr/>
              </p:nvSpPr>
              <p:spPr>
                <a:xfrm>
                  <a:off x="1893248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78">
                  <a:extLst>
                    <a:ext uri="{FF2B5EF4-FFF2-40B4-BE49-F238E27FC236}">
                      <a16:creationId xmlns="" xmlns:a16="http://schemas.microsoft.com/office/drawing/2014/main" id="{FABE48D4-4146-4D45-9020-BD0A98A17C58}"/>
                    </a:ext>
                  </a:extLst>
                </p:cNvPr>
                <p:cNvSpPr/>
                <p:nvPr/>
              </p:nvSpPr>
              <p:spPr>
                <a:xfrm>
                  <a:off x="2467213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Rectangle 79">
                  <a:extLst>
                    <a:ext uri="{FF2B5EF4-FFF2-40B4-BE49-F238E27FC236}">
                      <a16:creationId xmlns="" xmlns:a16="http://schemas.microsoft.com/office/drawing/2014/main" id="{E2E7434F-9F2B-4B94-9488-9121CBCF82EA}"/>
                    </a:ext>
                  </a:extLst>
                </p:cNvPr>
                <p:cNvSpPr/>
                <p:nvPr/>
              </p:nvSpPr>
              <p:spPr>
                <a:xfrm>
                  <a:off x="3041178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Rectangle 80">
                  <a:extLst>
                    <a:ext uri="{FF2B5EF4-FFF2-40B4-BE49-F238E27FC236}">
                      <a16:creationId xmlns="" xmlns:a16="http://schemas.microsoft.com/office/drawing/2014/main" id="{2F228069-98F3-4F14-B7B7-D077DB38332B}"/>
                    </a:ext>
                  </a:extLst>
                </p:cNvPr>
                <p:cNvSpPr/>
                <p:nvPr/>
              </p:nvSpPr>
              <p:spPr>
                <a:xfrm>
                  <a:off x="3615143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Rectangle 81">
                  <a:extLst>
                    <a:ext uri="{FF2B5EF4-FFF2-40B4-BE49-F238E27FC236}">
                      <a16:creationId xmlns="" xmlns:a16="http://schemas.microsoft.com/office/drawing/2014/main" id="{9298B772-34A8-4675-8FBC-FDE6321D0C3E}"/>
                    </a:ext>
                  </a:extLst>
                </p:cNvPr>
                <p:cNvSpPr/>
                <p:nvPr/>
              </p:nvSpPr>
              <p:spPr>
                <a:xfrm>
                  <a:off x="4189108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Rectangle 82">
                  <a:extLst>
                    <a:ext uri="{FF2B5EF4-FFF2-40B4-BE49-F238E27FC236}">
                      <a16:creationId xmlns="" xmlns:a16="http://schemas.microsoft.com/office/drawing/2014/main" id="{B22F33AB-42FE-49ED-B055-D58679DF5861}"/>
                    </a:ext>
                  </a:extLst>
                </p:cNvPr>
                <p:cNvSpPr/>
                <p:nvPr/>
              </p:nvSpPr>
              <p:spPr>
                <a:xfrm>
                  <a:off x="4763073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Rectangle 69">
                  <a:extLst>
                    <a:ext uri="{FF2B5EF4-FFF2-40B4-BE49-F238E27FC236}">
                      <a16:creationId xmlns="" xmlns:a16="http://schemas.microsoft.com/office/drawing/2014/main" id="{3C82C445-5538-446D-B618-E646B88A5E4F}"/>
                    </a:ext>
                  </a:extLst>
                </p:cNvPr>
                <p:cNvSpPr/>
                <p:nvPr/>
              </p:nvSpPr>
              <p:spPr>
                <a:xfrm>
                  <a:off x="1168398" y="3368124"/>
                  <a:ext cx="4745567" cy="1153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Rectangle 70">
                  <a:extLst>
                    <a:ext uri="{FF2B5EF4-FFF2-40B4-BE49-F238E27FC236}">
                      <a16:creationId xmlns="" xmlns:a16="http://schemas.microsoft.com/office/drawing/2014/main" id="{6CD29937-22DD-4211-BEA6-CC4262F88C5E}"/>
                    </a:ext>
                  </a:extLst>
                </p:cNvPr>
                <p:cNvSpPr/>
                <p:nvPr/>
              </p:nvSpPr>
              <p:spPr>
                <a:xfrm>
                  <a:off x="1168397" y="3222498"/>
                  <a:ext cx="4745567" cy="12276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Rectangle 74">
                  <a:extLst>
                    <a:ext uri="{FF2B5EF4-FFF2-40B4-BE49-F238E27FC236}">
                      <a16:creationId xmlns="" xmlns:a16="http://schemas.microsoft.com/office/drawing/2014/main" id="{99C1D247-A75C-40EF-8C6E-718B04247590}"/>
                    </a:ext>
                  </a:extLst>
                </p:cNvPr>
                <p:cNvSpPr/>
                <p:nvPr/>
              </p:nvSpPr>
              <p:spPr>
                <a:xfrm>
                  <a:off x="1168397" y="3176779"/>
                  <a:ext cx="474556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Rectangle 72">
                  <a:extLst>
                    <a:ext uri="{FF2B5EF4-FFF2-40B4-BE49-F238E27FC236}">
                      <a16:creationId xmlns="" xmlns:a16="http://schemas.microsoft.com/office/drawing/2014/main" id="{041740F0-ED5C-4C98-95A0-5EE2744A39C9}"/>
                    </a:ext>
                  </a:extLst>
                </p:cNvPr>
                <p:cNvSpPr/>
                <p:nvPr/>
              </p:nvSpPr>
              <p:spPr>
                <a:xfrm>
                  <a:off x="1369835" y="337584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Rectangle 112">
                  <a:extLst>
                    <a:ext uri="{FF2B5EF4-FFF2-40B4-BE49-F238E27FC236}">
                      <a16:creationId xmlns="" xmlns:a16="http://schemas.microsoft.com/office/drawing/2014/main" id="{AB6C72D5-75D0-4137-A033-50A0FC46D22E}"/>
                    </a:ext>
                  </a:extLst>
                </p:cNvPr>
                <p:cNvSpPr/>
                <p:nvPr/>
              </p:nvSpPr>
              <p:spPr>
                <a:xfrm>
                  <a:off x="5392489" y="3370189"/>
                  <a:ext cx="321275" cy="4804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77" name="Connecteur droit 71">
                  <a:extLst>
                    <a:ext uri="{FF2B5EF4-FFF2-40B4-BE49-F238E27FC236}">
                      <a16:creationId xmlns="" xmlns:a16="http://schemas.microsoft.com/office/drawing/2014/main" id="{FE01B540-AE0D-43C6-ABD9-3DAF628837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397" y="3352986"/>
                  <a:ext cx="474556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Rectangle 115">
                  <a:extLst>
                    <a:ext uri="{FF2B5EF4-FFF2-40B4-BE49-F238E27FC236}">
                      <a16:creationId xmlns="" xmlns:a16="http://schemas.microsoft.com/office/drawing/2014/main" id="{171D4D0A-F10C-415A-8C74-74636C400A9D}"/>
                    </a:ext>
                  </a:extLst>
                </p:cNvPr>
                <p:cNvSpPr/>
                <p:nvPr/>
              </p:nvSpPr>
              <p:spPr>
                <a:xfrm>
                  <a:off x="5626783" y="3192931"/>
                  <a:ext cx="49614" cy="3200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Rectangle 114">
                  <a:extLst>
                    <a:ext uri="{FF2B5EF4-FFF2-40B4-BE49-F238E27FC236}">
                      <a16:creationId xmlns="" xmlns:a16="http://schemas.microsoft.com/office/drawing/2014/main" id="{35B85730-7053-4F88-B077-97CE90E83BE2}"/>
                    </a:ext>
                  </a:extLst>
                </p:cNvPr>
                <p:cNvSpPr/>
                <p:nvPr/>
              </p:nvSpPr>
              <p:spPr>
                <a:xfrm>
                  <a:off x="5436486" y="3203960"/>
                  <a:ext cx="45719" cy="31797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Rectangle 113">
                  <a:extLst>
                    <a:ext uri="{FF2B5EF4-FFF2-40B4-BE49-F238E27FC236}">
                      <a16:creationId xmlns="" xmlns:a16="http://schemas.microsoft.com/office/drawing/2014/main" id="{1A9779A5-4606-433A-AF96-B85E46CCFEF5}"/>
                    </a:ext>
                  </a:extLst>
                </p:cNvPr>
                <p:cNvSpPr/>
                <p:nvPr/>
              </p:nvSpPr>
              <p:spPr>
                <a:xfrm>
                  <a:off x="5482035" y="3141213"/>
                  <a:ext cx="136009" cy="380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Rectangle 88">
                  <a:extLst>
                    <a:ext uri="{FF2B5EF4-FFF2-40B4-BE49-F238E27FC236}">
                      <a16:creationId xmlns="" xmlns:a16="http://schemas.microsoft.com/office/drawing/2014/main" id="{D51BFCB9-F0E9-4E51-89F9-62CA6E585333}"/>
                    </a:ext>
                  </a:extLst>
                </p:cNvPr>
                <p:cNvSpPr/>
                <p:nvPr/>
              </p:nvSpPr>
              <p:spPr>
                <a:xfrm>
                  <a:off x="1604129" y="3199638"/>
                  <a:ext cx="49614" cy="304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Rectangle 87">
                  <a:extLst>
                    <a:ext uri="{FF2B5EF4-FFF2-40B4-BE49-F238E27FC236}">
                      <a16:creationId xmlns="" xmlns:a16="http://schemas.microsoft.com/office/drawing/2014/main" id="{A0EAC7C0-A4F0-4779-8CCD-66D4F781AF05}"/>
                    </a:ext>
                  </a:extLst>
                </p:cNvPr>
                <p:cNvSpPr/>
                <p:nvPr/>
              </p:nvSpPr>
              <p:spPr>
                <a:xfrm>
                  <a:off x="1413832" y="3210133"/>
                  <a:ext cx="45719" cy="3026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Rectangle 85">
                  <a:extLst>
                    <a:ext uri="{FF2B5EF4-FFF2-40B4-BE49-F238E27FC236}">
                      <a16:creationId xmlns="" xmlns:a16="http://schemas.microsoft.com/office/drawing/2014/main" id="{7039C4B7-D2EB-4F36-8CE4-308CB10E381E}"/>
                    </a:ext>
                  </a:extLst>
                </p:cNvPr>
                <p:cNvSpPr/>
                <p:nvPr/>
              </p:nvSpPr>
              <p:spPr>
                <a:xfrm>
                  <a:off x="1459381" y="3150420"/>
                  <a:ext cx="144747" cy="362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Rectangle 83">
                  <a:extLst>
                    <a:ext uri="{FF2B5EF4-FFF2-40B4-BE49-F238E27FC236}">
                      <a16:creationId xmlns="" xmlns:a16="http://schemas.microsoft.com/office/drawing/2014/main" id="{A2E75137-5AB2-4D91-AA4C-B2C8627E0C51}"/>
                    </a:ext>
                  </a:extLst>
                </p:cNvPr>
                <p:cNvSpPr/>
                <p:nvPr/>
              </p:nvSpPr>
              <p:spPr>
                <a:xfrm>
                  <a:off x="5337038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Rectangle 76">
                  <a:extLst>
                    <a:ext uri="{FF2B5EF4-FFF2-40B4-BE49-F238E27FC236}">
                      <a16:creationId xmlns="" xmlns:a16="http://schemas.microsoft.com/office/drawing/2014/main" id="{CCF4B2EF-F91F-4299-9BF6-4CD454DCAA5E}"/>
                    </a:ext>
                  </a:extLst>
                </p:cNvPr>
                <p:cNvSpPr/>
                <p:nvPr/>
              </p:nvSpPr>
              <p:spPr>
                <a:xfrm>
                  <a:off x="1319283" y="348347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4" name="Rectangle 174">
                <a:extLst>
                  <a:ext uri="{FF2B5EF4-FFF2-40B4-BE49-F238E27FC236}">
                    <a16:creationId xmlns="" xmlns:a16="http://schemas.microsoft.com/office/drawing/2014/main" id="{5106299B-5256-4181-93FC-60394B1D94EB}"/>
                  </a:ext>
                </a:extLst>
              </p:cNvPr>
              <p:cNvSpPr/>
              <p:nvPr/>
            </p:nvSpPr>
            <p:spPr>
              <a:xfrm>
                <a:off x="3371152" y="3984446"/>
                <a:ext cx="321275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e 262">
              <a:extLst>
                <a:ext uri="{FF2B5EF4-FFF2-40B4-BE49-F238E27FC236}">
                  <a16:creationId xmlns="" xmlns:a16="http://schemas.microsoft.com/office/drawing/2014/main" id="{AEB8DC04-83EC-4464-A84A-31AC232D23EE}"/>
                </a:ext>
              </a:extLst>
            </p:cNvPr>
            <p:cNvGrpSpPr/>
            <p:nvPr/>
          </p:nvGrpSpPr>
          <p:grpSpPr>
            <a:xfrm>
              <a:off x="4392540" y="4225896"/>
              <a:ext cx="3281102" cy="545754"/>
              <a:chOff x="1129445" y="2059255"/>
              <a:chExt cx="4745568" cy="789343"/>
            </a:xfrm>
          </p:grpSpPr>
          <p:grpSp>
            <p:nvGrpSpPr>
              <p:cNvPr id="145" name="Groupe 15">
                <a:extLst>
                  <a:ext uri="{FF2B5EF4-FFF2-40B4-BE49-F238E27FC236}">
                    <a16:creationId xmlns="" xmlns:a16="http://schemas.microsoft.com/office/drawing/2014/main" id="{17393631-177E-4F21-94F6-EF4E170EC153}"/>
                  </a:ext>
                </a:extLst>
              </p:cNvPr>
              <p:cNvGrpSpPr/>
              <p:nvPr/>
            </p:nvGrpSpPr>
            <p:grpSpPr>
              <a:xfrm>
                <a:off x="1129445" y="2365998"/>
                <a:ext cx="4745567" cy="482600"/>
                <a:chOff x="1168399" y="1295400"/>
                <a:chExt cx="4745567" cy="482600"/>
              </a:xfrm>
            </p:grpSpPr>
            <p:sp>
              <p:nvSpPr>
                <p:cNvPr id="154" name="Rectangle 16">
                  <a:extLst>
                    <a:ext uri="{FF2B5EF4-FFF2-40B4-BE49-F238E27FC236}">
                      <a16:creationId xmlns="" xmlns:a16="http://schemas.microsoft.com/office/drawing/2014/main" id="{EAB62B83-7783-48E9-BE14-F2ABE087C042}"/>
                    </a:ext>
                  </a:extLst>
                </p:cNvPr>
                <p:cNvSpPr/>
                <p:nvPr/>
              </p:nvSpPr>
              <p:spPr>
                <a:xfrm>
                  <a:off x="1168399" y="1295400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Rectangle 17">
                  <a:extLst>
                    <a:ext uri="{FF2B5EF4-FFF2-40B4-BE49-F238E27FC236}">
                      <a16:creationId xmlns="" xmlns:a16="http://schemas.microsoft.com/office/drawing/2014/main" id="{A5B873F9-BDDA-4D33-9AA2-2785B722A4EA}"/>
                    </a:ext>
                  </a:extLst>
                </p:cNvPr>
                <p:cNvSpPr/>
                <p:nvPr/>
              </p:nvSpPr>
              <p:spPr>
                <a:xfrm>
                  <a:off x="131928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Rectangle 18">
                  <a:extLst>
                    <a:ext uri="{FF2B5EF4-FFF2-40B4-BE49-F238E27FC236}">
                      <a16:creationId xmlns="" xmlns:a16="http://schemas.microsoft.com/office/drawing/2014/main" id="{3158B424-DDF5-415F-81AB-A54D8DF8FE56}"/>
                    </a:ext>
                  </a:extLst>
                </p:cNvPr>
                <p:cNvSpPr/>
                <p:nvPr/>
              </p:nvSpPr>
              <p:spPr>
                <a:xfrm>
                  <a:off x="189324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Rectangle 19">
                  <a:extLst>
                    <a:ext uri="{FF2B5EF4-FFF2-40B4-BE49-F238E27FC236}">
                      <a16:creationId xmlns="" xmlns:a16="http://schemas.microsoft.com/office/drawing/2014/main" id="{5C85B378-C857-4415-A9AC-1DFB5AD7928F}"/>
                    </a:ext>
                  </a:extLst>
                </p:cNvPr>
                <p:cNvSpPr/>
                <p:nvPr/>
              </p:nvSpPr>
              <p:spPr>
                <a:xfrm>
                  <a:off x="246721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Rectangle 20">
                  <a:extLst>
                    <a:ext uri="{FF2B5EF4-FFF2-40B4-BE49-F238E27FC236}">
                      <a16:creationId xmlns="" xmlns:a16="http://schemas.microsoft.com/office/drawing/2014/main" id="{E509B7B4-50F4-4399-BAD4-F79324D2AD05}"/>
                    </a:ext>
                  </a:extLst>
                </p:cNvPr>
                <p:cNvSpPr/>
                <p:nvPr/>
              </p:nvSpPr>
              <p:spPr>
                <a:xfrm>
                  <a:off x="304117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 21">
                  <a:extLst>
                    <a:ext uri="{FF2B5EF4-FFF2-40B4-BE49-F238E27FC236}">
                      <a16:creationId xmlns="" xmlns:a16="http://schemas.microsoft.com/office/drawing/2014/main" id="{0A8E482E-268B-45C4-A3C4-ACDAC9DC8123}"/>
                    </a:ext>
                  </a:extLst>
                </p:cNvPr>
                <p:cNvSpPr/>
                <p:nvPr/>
              </p:nvSpPr>
              <p:spPr>
                <a:xfrm>
                  <a:off x="361514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Rectangle 22">
                  <a:extLst>
                    <a:ext uri="{FF2B5EF4-FFF2-40B4-BE49-F238E27FC236}">
                      <a16:creationId xmlns="" xmlns:a16="http://schemas.microsoft.com/office/drawing/2014/main" id="{558C2EA6-6D31-4595-BC6F-3698903DDC55}"/>
                    </a:ext>
                  </a:extLst>
                </p:cNvPr>
                <p:cNvSpPr/>
                <p:nvPr/>
              </p:nvSpPr>
              <p:spPr>
                <a:xfrm>
                  <a:off x="418910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23">
                  <a:extLst>
                    <a:ext uri="{FF2B5EF4-FFF2-40B4-BE49-F238E27FC236}">
                      <a16:creationId xmlns="" xmlns:a16="http://schemas.microsoft.com/office/drawing/2014/main" id="{46F0B984-B3FD-456E-926A-2E348D5B910C}"/>
                    </a:ext>
                  </a:extLst>
                </p:cNvPr>
                <p:cNvSpPr/>
                <p:nvPr/>
              </p:nvSpPr>
              <p:spPr>
                <a:xfrm>
                  <a:off x="476307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Rectangle 24">
                  <a:extLst>
                    <a:ext uri="{FF2B5EF4-FFF2-40B4-BE49-F238E27FC236}">
                      <a16:creationId xmlns="" xmlns:a16="http://schemas.microsoft.com/office/drawing/2014/main" id="{F3532E51-DF9D-4A61-8185-552906A42D59}"/>
                    </a:ext>
                  </a:extLst>
                </p:cNvPr>
                <p:cNvSpPr/>
                <p:nvPr/>
              </p:nvSpPr>
              <p:spPr>
                <a:xfrm>
                  <a:off x="533703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6" name="Rectangle 25">
                <a:extLst>
                  <a:ext uri="{FF2B5EF4-FFF2-40B4-BE49-F238E27FC236}">
                    <a16:creationId xmlns="" xmlns:a16="http://schemas.microsoft.com/office/drawing/2014/main" id="{CB4CE821-B086-49D0-BFAE-39C31A36764C}"/>
                  </a:ext>
                </a:extLst>
              </p:cNvPr>
              <p:cNvSpPr/>
              <p:nvPr/>
            </p:nvSpPr>
            <p:spPr>
              <a:xfrm>
                <a:off x="1129445" y="2261936"/>
                <a:ext cx="4745567" cy="10434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29">
                <a:extLst>
                  <a:ext uri="{FF2B5EF4-FFF2-40B4-BE49-F238E27FC236}">
                    <a16:creationId xmlns="" xmlns:a16="http://schemas.microsoft.com/office/drawing/2014/main" id="{00C58714-EFA4-4F2D-851B-962C3300B43B}"/>
                  </a:ext>
                </a:extLst>
              </p:cNvPr>
              <p:cNvSpPr/>
              <p:nvPr/>
            </p:nvSpPr>
            <p:spPr>
              <a:xfrm>
                <a:off x="1404744" y="2268541"/>
                <a:ext cx="26125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30">
                <a:extLst>
                  <a:ext uri="{FF2B5EF4-FFF2-40B4-BE49-F238E27FC236}">
                    <a16:creationId xmlns="" xmlns:a16="http://schemas.microsoft.com/office/drawing/2014/main" id="{DB7D6F0F-0EA0-4167-9672-5C2DBB57F100}"/>
                  </a:ext>
                </a:extLst>
              </p:cNvPr>
              <p:cNvSpPr/>
              <p:nvPr/>
            </p:nvSpPr>
            <p:spPr>
              <a:xfrm>
                <a:off x="5422499" y="2263651"/>
                <a:ext cx="26125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9" name="Groupe 168">
                <a:extLst>
                  <a:ext uri="{FF2B5EF4-FFF2-40B4-BE49-F238E27FC236}">
                    <a16:creationId xmlns="" xmlns:a16="http://schemas.microsoft.com/office/drawing/2014/main" id="{A01120EF-B556-43DD-8EF1-8E6314E56A28}"/>
                  </a:ext>
                </a:extLst>
              </p:cNvPr>
              <p:cNvGrpSpPr/>
              <p:nvPr/>
            </p:nvGrpSpPr>
            <p:grpSpPr>
              <a:xfrm>
                <a:off x="1129445" y="2059255"/>
                <a:ext cx="4745568" cy="202341"/>
                <a:chOff x="1168397" y="2059737"/>
                <a:chExt cx="4745568" cy="202341"/>
              </a:xfrm>
            </p:grpSpPr>
            <p:sp>
              <p:nvSpPr>
                <p:cNvPr id="151" name="Rectangle 26">
                  <a:extLst>
                    <a:ext uri="{FF2B5EF4-FFF2-40B4-BE49-F238E27FC236}">
                      <a16:creationId xmlns="" xmlns:a16="http://schemas.microsoft.com/office/drawing/2014/main" id="{700C5D53-6B91-4098-A47A-282B9AA47B80}"/>
                    </a:ext>
                  </a:extLst>
                </p:cNvPr>
                <p:cNvSpPr/>
                <p:nvPr/>
              </p:nvSpPr>
              <p:spPr>
                <a:xfrm>
                  <a:off x="1168398" y="2105455"/>
                  <a:ext cx="4745567" cy="13798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2" name="Rectangle 31">
                  <a:extLst>
                    <a:ext uri="{FF2B5EF4-FFF2-40B4-BE49-F238E27FC236}">
                      <a16:creationId xmlns="" xmlns:a16="http://schemas.microsoft.com/office/drawing/2014/main" id="{6401ACF5-8DBA-42FF-984F-1E97E7FF7D94}"/>
                    </a:ext>
                  </a:extLst>
                </p:cNvPr>
                <p:cNvSpPr/>
                <p:nvPr/>
              </p:nvSpPr>
              <p:spPr>
                <a:xfrm>
                  <a:off x="1168398" y="2059737"/>
                  <a:ext cx="474556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3" name="Connecteur droit 28">
                  <a:extLst>
                    <a:ext uri="{FF2B5EF4-FFF2-40B4-BE49-F238E27FC236}">
                      <a16:creationId xmlns="" xmlns:a16="http://schemas.microsoft.com/office/drawing/2014/main" id="{9525B561-27FF-4970-9223-E4F0031EF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397" y="2262078"/>
                  <a:ext cx="474556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Rectangle 175">
                <a:extLst>
                  <a:ext uri="{FF2B5EF4-FFF2-40B4-BE49-F238E27FC236}">
                    <a16:creationId xmlns="" xmlns:a16="http://schemas.microsoft.com/office/drawing/2014/main" id="{80BBACCD-9810-4A6F-BF12-6E4CB8204980}"/>
                  </a:ext>
                </a:extLst>
              </p:cNvPr>
              <p:cNvSpPr/>
              <p:nvPr/>
            </p:nvSpPr>
            <p:spPr>
              <a:xfrm>
                <a:off x="3341590" y="2283575"/>
                <a:ext cx="321275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e 266">
              <a:extLst>
                <a:ext uri="{FF2B5EF4-FFF2-40B4-BE49-F238E27FC236}">
                  <a16:creationId xmlns="" xmlns:a16="http://schemas.microsoft.com/office/drawing/2014/main" id="{34308340-1403-402D-B3FC-740DD13CD80A}"/>
                </a:ext>
              </a:extLst>
            </p:cNvPr>
            <p:cNvGrpSpPr/>
            <p:nvPr/>
          </p:nvGrpSpPr>
          <p:grpSpPr>
            <a:xfrm>
              <a:off x="8182186" y="5359817"/>
              <a:ext cx="3283266" cy="719860"/>
              <a:chOff x="6786527" y="1294860"/>
              <a:chExt cx="4748698" cy="1041157"/>
            </a:xfrm>
          </p:grpSpPr>
          <p:grpSp>
            <p:nvGrpSpPr>
              <p:cNvPr id="115" name="Groupe 176">
                <a:extLst>
                  <a:ext uri="{FF2B5EF4-FFF2-40B4-BE49-F238E27FC236}">
                    <a16:creationId xmlns="" xmlns:a16="http://schemas.microsoft.com/office/drawing/2014/main" id="{F9E3D6C6-D696-45ED-A7B0-5321D53320D3}"/>
                  </a:ext>
                </a:extLst>
              </p:cNvPr>
              <p:cNvGrpSpPr/>
              <p:nvPr/>
            </p:nvGrpSpPr>
            <p:grpSpPr>
              <a:xfrm>
                <a:off x="6786527" y="1294860"/>
                <a:ext cx="4748698" cy="1041157"/>
                <a:chOff x="1168397" y="5457777"/>
                <a:chExt cx="4748698" cy="1041157"/>
              </a:xfrm>
            </p:grpSpPr>
            <p:sp>
              <p:nvSpPr>
                <p:cNvPr id="117" name="Rectangle 143">
                  <a:extLst>
                    <a:ext uri="{FF2B5EF4-FFF2-40B4-BE49-F238E27FC236}">
                      <a16:creationId xmlns="" xmlns:a16="http://schemas.microsoft.com/office/drawing/2014/main" id="{B7779DC0-A388-4B57-83DF-A436BF2C0B8A}"/>
                    </a:ext>
                  </a:extLst>
                </p:cNvPr>
                <p:cNvSpPr/>
                <p:nvPr/>
              </p:nvSpPr>
              <p:spPr>
                <a:xfrm>
                  <a:off x="1171528" y="6016334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Rectangle 144">
                  <a:extLst>
                    <a:ext uri="{FF2B5EF4-FFF2-40B4-BE49-F238E27FC236}">
                      <a16:creationId xmlns="" xmlns:a16="http://schemas.microsoft.com/office/drawing/2014/main" id="{67DEFBE9-C38D-4CB0-B07C-9CFE66F79123}"/>
                    </a:ext>
                  </a:extLst>
                </p:cNvPr>
                <p:cNvSpPr/>
                <p:nvPr/>
              </p:nvSpPr>
              <p:spPr>
                <a:xfrm>
                  <a:off x="189324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Rectangle 145">
                  <a:extLst>
                    <a:ext uri="{FF2B5EF4-FFF2-40B4-BE49-F238E27FC236}">
                      <a16:creationId xmlns="" xmlns:a16="http://schemas.microsoft.com/office/drawing/2014/main" id="{05625516-0D6D-4B6E-A669-5AF74B4B271C}"/>
                    </a:ext>
                  </a:extLst>
                </p:cNvPr>
                <p:cNvSpPr/>
                <p:nvPr/>
              </p:nvSpPr>
              <p:spPr>
                <a:xfrm>
                  <a:off x="246721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Rectangle 146">
                  <a:extLst>
                    <a:ext uri="{FF2B5EF4-FFF2-40B4-BE49-F238E27FC236}">
                      <a16:creationId xmlns="" xmlns:a16="http://schemas.microsoft.com/office/drawing/2014/main" id="{BB02B1FB-149A-49EE-8488-1702A8DDF7C0}"/>
                    </a:ext>
                  </a:extLst>
                </p:cNvPr>
                <p:cNvSpPr/>
                <p:nvPr/>
              </p:nvSpPr>
              <p:spPr>
                <a:xfrm>
                  <a:off x="304117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Rectangle 147">
                  <a:extLst>
                    <a:ext uri="{FF2B5EF4-FFF2-40B4-BE49-F238E27FC236}">
                      <a16:creationId xmlns="" xmlns:a16="http://schemas.microsoft.com/office/drawing/2014/main" id="{0CED2E11-68D2-4C07-9E3B-215F0B15C196}"/>
                    </a:ext>
                  </a:extLst>
                </p:cNvPr>
                <p:cNvSpPr/>
                <p:nvPr/>
              </p:nvSpPr>
              <p:spPr>
                <a:xfrm>
                  <a:off x="361514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 148">
                  <a:extLst>
                    <a:ext uri="{FF2B5EF4-FFF2-40B4-BE49-F238E27FC236}">
                      <a16:creationId xmlns="" xmlns:a16="http://schemas.microsoft.com/office/drawing/2014/main" id="{1C28516D-BD6D-42E2-AC7A-D4F691B8071D}"/>
                    </a:ext>
                  </a:extLst>
                </p:cNvPr>
                <p:cNvSpPr/>
                <p:nvPr/>
              </p:nvSpPr>
              <p:spPr>
                <a:xfrm>
                  <a:off x="418910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Rectangle 149">
                  <a:extLst>
                    <a:ext uri="{FF2B5EF4-FFF2-40B4-BE49-F238E27FC236}">
                      <a16:creationId xmlns="" xmlns:a16="http://schemas.microsoft.com/office/drawing/2014/main" id="{283C1A1B-7698-4418-8FCC-BF4750BA2461}"/>
                    </a:ext>
                  </a:extLst>
                </p:cNvPr>
                <p:cNvSpPr/>
                <p:nvPr/>
              </p:nvSpPr>
              <p:spPr>
                <a:xfrm>
                  <a:off x="476307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50">
                  <a:extLst>
                    <a:ext uri="{FF2B5EF4-FFF2-40B4-BE49-F238E27FC236}">
                      <a16:creationId xmlns="" xmlns:a16="http://schemas.microsoft.com/office/drawing/2014/main" id="{891AF2D7-83F2-4B3B-A3D3-5D4711E081A8}"/>
                    </a:ext>
                  </a:extLst>
                </p:cNvPr>
                <p:cNvSpPr/>
                <p:nvPr/>
              </p:nvSpPr>
              <p:spPr>
                <a:xfrm>
                  <a:off x="1168398" y="5900984"/>
                  <a:ext cx="4745567" cy="1153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Rectangle 151">
                  <a:extLst>
                    <a:ext uri="{FF2B5EF4-FFF2-40B4-BE49-F238E27FC236}">
                      <a16:creationId xmlns="" xmlns:a16="http://schemas.microsoft.com/office/drawing/2014/main" id="{D940C3EE-10C0-4230-B45D-0F71E88C534E}"/>
                    </a:ext>
                  </a:extLst>
                </p:cNvPr>
                <p:cNvSpPr/>
                <p:nvPr/>
              </p:nvSpPr>
              <p:spPr>
                <a:xfrm>
                  <a:off x="1168397" y="5755358"/>
                  <a:ext cx="4745567" cy="12276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52">
                  <a:extLst>
                    <a:ext uri="{FF2B5EF4-FFF2-40B4-BE49-F238E27FC236}">
                      <a16:creationId xmlns="" xmlns:a16="http://schemas.microsoft.com/office/drawing/2014/main" id="{58EE09A3-F640-46D2-B9C5-8A815E9E5E29}"/>
                    </a:ext>
                  </a:extLst>
                </p:cNvPr>
                <p:cNvSpPr/>
                <p:nvPr/>
              </p:nvSpPr>
              <p:spPr>
                <a:xfrm>
                  <a:off x="1369835" y="590870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Rectangle 153">
                  <a:extLst>
                    <a:ext uri="{FF2B5EF4-FFF2-40B4-BE49-F238E27FC236}">
                      <a16:creationId xmlns="" xmlns:a16="http://schemas.microsoft.com/office/drawing/2014/main" id="{C7266866-BD50-4220-96C6-B055125B4ADF}"/>
                    </a:ext>
                  </a:extLst>
                </p:cNvPr>
                <p:cNvSpPr/>
                <p:nvPr/>
              </p:nvSpPr>
              <p:spPr>
                <a:xfrm>
                  <a:off x="5392489" y="5903049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28" name="Connecteur droit 154">
                  <a:extLst>
                    <a:ext uri="{FF2B5EF4-FFF2-40B4-BE49-F238E27FC236}">
                      <a16:creationId xmlns="" xmlns:a16="http://schemas.microsoft.com/office/drawing/2014/main" id="{586830BE-D829-4F9C-B3CC-0393ACE3C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397" y="5885846"/>
                  <a:ext cx="474556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Rectangle 155">
                  <a:extLst>
                    <a:ext uri="{FF2B5EF4-FFF2-40B4-BE49-F238E27FC236}">
                      <a16:creationId xmlns="" xmlns:a16="http://schemas.microsoft.com/office/drawing/2014/main" id="{125A1477-4955-4B39-B561-CEF176A1DA99}"/>
                    </a:ext>
                  </a:extLst>
                </p:cNvPr>
                <p:cNvSpPr/>
                <p:nvPr/>
              </p:nvSpPr>
              <p:spPr>
                <a:xfrm>
                  <a:off x="5626783" y="5755358"/>
                  <a:ext cx="49614" cy="290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Rectangle 156">
                  <a:extLst>
                    <a:ext uri="{FF2B5EF4-FFF2-40B4-BE49-F238E27FC236}">
                      <a16:creationId xmlns="" xmlns:a16="http://schemas.microsoft.com/office/drawing/2014/main" id="{4055F01F-0FD0-48FC-95F1-7820E04FCF08}"/>
                    </a:ext>
                  </a:extLst>
                </p:cNvPr>
                <p:cNvSpPr/>
                <p:nvPr/>
              </p:nvSpPr>
              <p:spPr>
                <a:xfrm>
                  <a:off x="5430484" y="5755358"/>
                  <a:ext cx="51721" cy="2994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Rectangle 157">
                  <a:extLst>
                    <a:ext uri="{FF2B5EF4-FFF2-40B4-BE49-F238E27FC236}">
                      <a16:creationId xmlns="" xmlns:a16="http://schemas.microsoft.com/office/drawing/2014/main" id="{AED3149B-E56D-4563-9981-4DB7C5A92BBF}"/>
                    </a:ext>
                  </a:extLst>
                </p:cNvPr>
                <p:cNvSpPr/>
                <p:nvPr/>
              </p:nvSpPr>
              <p:spPr>
                <a:xfrm>
                  <a:off x="5482035" y="5674073"/>
                  <a:ext cx="136009" cy="380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Rectangle 158">
                  <a:extLst>
                    <a:ext uri="{FF2B5EF4-FFF2-40B4-BE49-F238E27FC236}">
                      <a16:creationId xmlns="" xmlns:a16="http://schemas.microsoft.com/office/drawing/2014/main" id="{5C0C08A5-A727-44B1-8456-0B97402AE3EE}"/>
                    </a:ext>
                  </a:extLst>
                </p:cNvPr>
                <p:cNvSpPr/>
                <p:nvPr/>
              </p:nvSpPr>
              <p:spPr>
                <a:xfrm>
                  <a:off x="1604128" y="5755358"/>
                  <a:ext cx="51551" cy="28173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Rectangle 159">
                  <a:extLst>
                    <a:ext uri="{FF2B5EF4-FFF2-40B4-BE49-F238E27FC236}">
                      <a16:creationId xmlns="" xmlns:a16="http://schemas.microsoft.com/office/drawing/2014/main" id="{C5D3E33D-B129-4631-A996-53CA6F9C7CDE}"/>
                    </a:ext>
                  </a:extLst>
                </p:cNvPr>
                <p:cNvSpPr/>
                <p:nvPr/>
              </p:nvSpPr>
              <p:spPr>
                <a:xfrm>
                  <a:off x="1403928" y="5755358"/>
                  <a:ext cx="55624" cy="2902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Rectangle 160">
                  <a:extLst>
                    <a:ext uri="{FF2B5EF4-FFF2-40B4-BE49-F238E27FC236}">
                      <a16:creationId xmlns="" xmlns:a16="http://schemas.microsoft.com/office/drawing/2014/main" id="{13D42A15-E97A-4FCE-AFF7-A82F689F11CD}"/>
                    </a:ext>
                  </a:extLst>
                </p:cNvPr>
                <p:cNvSpPr/>
                <p:nvPr/>
              </p:nvSpPr>
              <p:spPr>
                <a:xfrm>
                  <a:off x="1459381" y="5683280"/>
                  <a:ext cx="144747" cy="362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Rectangle 161">
                  <a:extLst>
                    <a:ext uri="{FF2B5EF4-FFF2-40B4-BE49-F238E27FC236}">
                      <a16:creationId xmlns="" xmlns:a16="http://schemas.microsoft.com/office/drawing/2014/main" id="{E905C1D8-EA1A-42D3-A8A7-54D249BDD159}"/>
                    </a:ext>
                  </a:extLst>
                </p:cNvPr>
                <p:cNvSpPr/>
                <p:nvPr/>
              </p:nvSpPr>
              <p:spPr>
                <a:xfrm>
                  <a:off x="533703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Rectangle 162">
                  <a:extLst>
                    <a:ext uri="{FF2B5EF4-FFF2-40B4-BE49-F238E27FC236}">
                      <a16:creationId xmlns="" xmlns:a16="http://schemas.microsoft.com/office/drawing/2014/main" id="{C5D8B182-F911-4376-ADF8-411EB5381069}"/>
                    </a:ext>
                  </a:extLst>
                </p:cNvPr>
                <p:cNvSpPr/>
                <p:nvPr/>
              </p:nvSpPr>
              <p:spPr>
                <a:xfrm>
                  <a:off x="131928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Rectangle 163">
                  <a:extLst>
                    <a:ext uri="{FF2B5EF4-FFF2-40B4-BE49-F238E27FC236}">
                      <a16:creationId xmlns="" xmlns:a16="http://schemas.microsoft.com/office/drawing/2014/main" id="{651AB5DF-5EBF-4543-9A0A-FDB51DFE91D7}"/>
                    </a:ext>
                  </a:extLst>
                </p:cNvPr>
                <p:cNvSpPr/>
                <p:nvPr/>
              </p:nvSpPr>
              <p:spPr>
                <a:xfrm>
                  <a:off x="1168397" y="5671548"/>
                  <a:ext cx="4745567" cy="7945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 166">
                  <a:extLst>
                    <a:ext uri="{FF2B5EF4-FFF2-40B4-BE49-F238E27FC236}">
                      <a16:creationId xmlns="" xmlns:a16="http://schemas.microsoft.com/office/drawing/2014/main" id="{F1D47EB5-309B-4156-8D3E-C0CAA3E218F1}"/>
                    </a:ext>
                  </a:extLst>
                </p:cNvPr>
                <p:cNvSpPr/>
                <p:nvPr/>
              </p:nvSpPr>
              <p:spPr>
                <a:xfrm>
                  <a:off x="5482035" y="5683280"/>
                  <a:ext cx="136009" cy="33293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Rectangle 167">
                  <a:extLst>
                    <a:ext uri="{FF2B5EF4-FFF2-40B4-BE49-F238E27FC236}">
                      <a16:creationId xmlns="" xmlns:a16="http://schemas.microsoft.com/office/drawing/2014/main" id="{1ADF2573-A7C9-44B0-A76C-4EF2A27576A2}"/>
                    </a:ext>
                  </a:extLst>
                </p:cNvPr>
                <p:cNvSpPr/>
                <p:nvPr/>
              </p:nvSpPr>
              <p:spPr>
                <a:xfrm>
                  <a:off x="1450642" y="5725710"/>
                  <a:ext cx="153486" cy="29943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0" name="Groupe 169">
                  <a:extLst>
                    <a:ext uri="{FF2B5EF4-FFF2-40B4-BE49-F238E27FC236}">
                      <a16:creationId xmlns="" xmlns:a16="http://schemas.microsoft.com/office/drawing/2014/main" id="{59E27B58-B588-4306-BD8F-B2D733186E85}"/>
                    </a:ext>
                  </a:extLst>
                </p:cNvPr>
                <p:cNvGrpSpPr/>
                <p:nvPr/>
              </p:nvGrpSpPr>
              <p:grpSpPr>
                <a:xfrm>
                  <a:off x="1168397" y="5457777"/>
                  <a:ext cx="4745568" cy="202341"/>
                  <a:chOff x="1168397" y="2059737"/>
                  <a:chExt cx="4745568" cy="202341"/>
                </a:xfrm>
              </p:grpSpPr>
              <p:sp>
                <p:nvSpPr>
                  <p:cNvPr id="142" name="Rectangle 170">
                    <a:extLst>
                      <a:ext uri="{FF2B5EF4-FFF2-40B4-BE49-F238E27FC236}">
                        <a16:creationId xmlns="" xmlns:a16="http://schemas.microsoft.com/office/drawing/2014/main" id="{001E3E3E-C274-4C5E-A6D8-9D5657B7DF34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3" name="Rectangle 171">
                    <a:extLst>
                      <a:ext uri="{FF2B5EF4-FFF2-40B4-BE49-F238E27FC236}">
                        <a16:creationId xmlns="" xmlns:a16="http://schemas.microsoft.com/office/drawing/2014/main" id="{C8A2E354-0463-4EB2-B718-15D9B8F64941}"/>
                      </a:ext>
                    </a:extLst>
                  </p:cNvPr>
                  <p:cNvSpPr/>
                  <p:nvPr/>
                </p:nvSpPr>
                <p:spPr>
                  <a:xfrm>
                    <a:off x="1168398" y="2059737"/>
                    <a:ext cx="474556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4" name="Connecteur droit 172">
                    <a:extLst>
                      <a:ext uri="{FF2B5EF4-FFF2-40B4-BE49-F238E27FC236}">
                        <a16:creationId xmlns="" xmlns:a16="http://schemas.microsoft.com/office/drawing/2014/main" id="{5751C5BA-75AA-42A3-99A9-406F0B40B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1" name="Rectangle 173">
                  <a:extLst>
                    <a:ext uri="{FF2B5EF4-FFF2-40B4-BE49-F238E27FC236}">
                      <a16:creationId xmlns="" xmlns:a16="http://schemas.microsoft.com/office/drawing/2014/main" id="{6ABCA28A-6301-46DD-86CF-19F088963E87}"/>
                    </a:ext>
                  </a:extLst>
                </p:cNvPr>
                <p:cNvSpPr/>
                <p:nvPr/>
              </p:nvSpPr>
              <p:spPr>
                <a:xfrm>
                  <a:off x="3371152" y="590047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6" name="Rectangle 265">
                <a:extLst>
                  <a:ext uri="{FF2B5EF4-FFF2-40B4-BE49-F238E27FC236}">
                    <a16:creationId xmlns="" xmlns:a16="http://schemas.microsoft.com/office/drawing/2014/main" id="{E6FCCF8E-96B9-4968-BB84-E5B71EA56B3E}"/>
                  </a:ext>
                </a:extLst>
              </p:cNvPr>
              <p:cNvSpPr/>
              <p:nvPr/>
            </p:nvSpPr>
            <p:spPr>
              <a:xfrm>
                <a:off x="8995099" y="1508244"/>
                <a:ext cx="321275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e 270">
              <a:extLst>
                <a:ext uri="{FF2B5EF4-FFF2-40B4-BE49-F238E27FC236}">
                  <a16:creationId xmlns="" xmlns:a16="http://schemas.microsoft.com/office/drawing/2014/main" id="{D8A51A69-E28D-4C54-AD36-CB0CDCDEACA7}"/>
                </a:ext>
              </a:extLst>
            </p:cNvPr>
            <p:cNvGrpSpPr/>
            <p:nvPr/>
          </p:nvGrpSpPr>
          <p:grpSpPr>
            <a:xfrm>
              <a:off x="4392759" y="5324979"/>
              <a:ext cx="3283266" cy="750249"/>
              <a:chOff x="6786527" y="3067189"/>
              <a:chExt cx="4748698" cy="1085110"/>
            </a:xfrm>
          </p:grpSpPr>
          <p:grpSp>
            <p:nvGrpSpPr>
              <p:cNvPr id="80" name="Groupe 209">
                <a:extLst>
                  <a:ext uri="{FF2B5EF4-FFF2-40B4-BE49-F238E27FC236}">
                    <a16:creationId xmlns="" xmlns:a16="http://schemas.microsoft.com/office/drawing/2014/main" id="{B1F452B5-FEB2-4E44-9593-6F5290B55AA9}"/>
                  </a:ext>
                </a:extLst>
              </p:cNvPr>
              <p:cNvGrpSpPr/>
              <p:nvPr/>
            </p:nvGrpSpPr>
            <p:grpSpPr>
              <a:xfrm>
                <a:off x="6786527" y="3067189"/>
                <a:ext cx="4748698" cy="1085110"/>
                <a:chOff x="6776472" y="1244184"/>
                <a:chExt cx="4748698" cy="1085110"/>
              </a:xfrm>
            </p:grpSpPr>
            <p:grpSp>
              <p:nvGrpSpPr>
                <p:cNvPr id="83" name="Groupe 177">
                  <a:extLst>
                    <a:ext uri="{FF2B5EF4-FFF2-40B4-BE49-F238E27FC236}">
                      <a16:creationId xmlns="" xmlns:a16="http://schemas.microsoft.com/office/drawing/2014/main" id="{68859FBB-47C6-476D-AEC5-69CDE1F7440B}"/>
                    </a:ext>
                  </a:extLst>
                </p:cNvPr>
                <p:cNvGrpSpPr/>
                <p:nvPr/>
              </p:nvGrpSpPr>
              <p:grpSpPr>
                <a:xfrm>
                  <a:off x="6776472" y="1288137"/>
                  <a:ext cx="4748698" cy="1041157"/>
                  <a:chOff x="1168397" y="5457777"/>
                  <a:chExt cx="4748698" cy="1041157"/>
                </a:xfrm>
              </p:grpSpPr>
              <p:sp>
                <p:nvSpPr>
                  <p:cNvPr id="87" name="Rectangle 178">
                    <a:extLst>
                      <a:ext uri="{FF2B5EF4-FFF2-40B4-BE49-F238E27FC236}">
                        <a16:creationId xmlns="" xmlns:a16="http://schemas.microsoft.com/office/drawing/2014/main" id="{B1667491-1276-438C-B9E6-828B0AFB021D}"/>
                      </a:ext>
                    </a:extLst>
                  </p:cNvPr>
                  <p:cNvSpPr/>
                  <p:nvPr/>
                </p:nvSpPr>
                <p:spPr>
                  <a:xfrm>
                    <a:off x="1171528" y="6016334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Rectangle 179">
                    <a:extLst>
                      <a:ext uri="{FF2B5EF4-FFF2-40B4-BE49-F238E27FC236}">
                        <a16:creationId xmlns="" xmlns:a16="http://schemas.microsoft.com/office/drawing/2014/main" id="{FD3745EC-8634-4AD4-9B9F-DF50C7063FE1}"/>
                      </a:ext>
                    </a:extLst>
                  </p:cNvPr>
                  <p:cNvSpPr/>
                  <p:nvPr/>
                </p:nvSpPr>
                <p:spPr>
                  <a:xfrm>
                    <a:off x="189324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Rectangle 180">
                    <a:extLst>
                      <a:ext uri="{FF2B5EF4-FFF2-40B4-BE49-F238E27FC236}">
                        <a16:creationId xmlns="" xmlns:a16="http://schemas.microsoft.com/office/drawing/2014/main" id="{B32ECDCC-5764-483E-8221-9F751F8CEBA7}"/>
                      </a:ext>
                    </a:extLst>
                  </p:cNvPr>
                  <p:cNvSpPr/>
                  <p:nvPr/>
                </p:nvSpPr>
                <p:spPr>
                  <a:xfrm>
                    <a:off x="246721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181">
                    <a:extLst>
                      <a:ext uri="{FF2B5EF4-FFF2-40B4-BE49-F238E27FC236}">
                        <a16:creationId xmlns="" xmlns:a16="http://schemas.microsoft.com/office/drawing/2014/main" id="{746D71AF-B88D-48A8-982B-A652EB727800}"/>
                      </a:ext>
                    </a:extLst>
                  </p:cNvPr>
                  <p:cNvSpPr/>
                  <p:nvPr/>
                </p:nvSpPr>
                <p:spPr>
                  <a:xfrm>
                    <a:off x="304117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Rectangle 182">
                    <a:extLst>
                      <a:ext uri="{FF2B5EF4-FFF2-40B4-BE49-F238E27FC236}">
                        <a16:creationId xmlns="" xmlns:a16="http://schemas.microsoft.com/office/drawing/2014/main" id="{BE7D9E50-070F-4642-8092-B59D8860164E}"/>
                      </a:ext>
                    </a:extLst>
                  </p:cNvPr>
                  <p:cNvSpPr/>
                  <p:nvPr/>
                </p:nvSpPr>
                <p:spPr>
                  <a:xfrm>
                    <a:off x="361514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Rectangle 183">
                    <a:extLst>
                      <a:ext uri="{FF2B5EF4-FFF2-40B4-BE49-F238E27FC236}">
                        <a16:creationId xmlns="" xmlns:a16="http://schemas.microsoft.com/office/drawing/2014/main" id="{2139F5DB-FF02-479A-9709-F1EBC9336177}"/>
                      </a:ext>
                    </a:extLst>
                  </p:cNvPr>
                  <p:cNvSpPr/>
                  <p:nvPr/>
                </p:nvSpPr>
                <p:spPr>
                  <a:xfrm>
                    <a:off x="418910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Rectangle 184">
                    <a:extLst>
                      <a:ext uri="{FF2B5EF4-FFF2-40B4-BE49-F238E27FC236}">
                        <a16:creationId xmlns="" xmlns:a16="http://schemas.microsoft.com/office/drawing/2014/main" id="{C41FC266-CDB6-4E14-8074-00DE2AA0A8B8}"/>
                      </a:ext>
                    </a:extLst>
                  </p:cNvPr>
                  <p:cNvSpPr/>
                  <p:nvPr/>
                </p:nvSpPr>
                <p:spPr>
                  <a:xfrm>
                    <a:off x="476307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Rectangle 185">
                    <a:extLst>
                      <a:ext uri="{FF2B5EF4-FFF2-40B4-BE49-F238E27FC236}">
                        <a16:creationId xmlns="" xmlns:a16="http://schemas.microsoft.com/office/drawing/2014/main" id="{86B35DA4-086D-442D-9B10-9C0FB47AAEB9}"/>
                      </a:ext>
                    </a:extLst>
                  </p:cNvPr>
                  <p:cNvSpPr/>
                  <p:nvPr/>
                </p:nvSpPr>
                <p:spPr>
                  <a:xfrm>
                    <a:off x="1168398" y="5900984"/>
                    <a:ext cx="4745567" cy="115352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186">
                    <a:extLst>
                      <a:ext uri="{FF2B5EF4-FFF2-40B4-BE49-F238E27FC236}">
                        <a16:creationId xmlns="" xmlns:a16="http://schemas.microsoft.com/office/drawing/2014/main" id="{3F33D94C-6D8F-4609-8EB1-403D0C94D648}"/>
                      </a:ext>
                    </a:extLst>
                  </p:cNvPr>
                  <p:cNvSpPr/>
                  <p:nvPr/>
                </p:nvSpPr>
                <p:spPr>
                  <a:xfrm>
                    <a:off x="1168397" y="5755358"/>
                    <a:ext cx="4745567" cy="12276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187">
                    <a:extLst>
                      <a:ext uri="{FF2B5EF4-FFF2-40B4-BE49-F238E27FC236}">
                        <a16:creationId xmlns="" xmlns:a16="http://schemas.microsoft.com/office/drawing/2014/main" id="{18421BEA-1C29-4D41-B0E1-D69A5452DBF6}"/>
                      </a:ext>
                    </a:extLst>
                  </p:cNvPr>
                  <p:cNvSpPr/>
                  <p:nvPr/>
                </p:nvSpPr>
                <p:spPr>
                  <a:xfrm>
                    <a:off x="1369835" y="590870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Rectangle 188">
                    <a:extLst>
                      <a:ext uri="{FF2B5EF4-FFF2-40B4-BE49-F238E27FC236}">
                        <a16:creationId xmlns="" xmlns:a16="http://schemas.microsoft.com/office/drawing/2014/main" id="{3E1ACD8C-7A8E-491E-872E-37BE4916BB7B}"/>
                      </a:ext>
                    </a:extLst>
                  </p:cNvPr>
                  <p:cNvSpPr/>
                  <p:nvPr/>
                </p:nvSpPr>
                <p:spPr>
                  <a:xfrm>
                    <a:off x="5392489" y="5903049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8" name="Connecteur droit 189">
                    <a:extLst>
                      <a:ext uri="{FF2B5EF4-FFF2-40B4-BE49-F238E27FC236}">
                        <a16:creationId xmlns="" xmlns:a16="http://schemas.microsoft.com/office/drawing/2014/main" id="{79270513-548E-4BA2-91DC-5A97044DD4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5885846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Rectangle 190">
                    <a:extLst>
                      <a:ext uri="{FF2B5EF4-FFF2-40B4-BE49-F238E27FC236}">
                        <a16:creationId xmlns="" xmlns:a16="http://schemas.microsoft.com/office/drawing/2014/main" id="{7F805ABF-81DF-4EEA-BED8-B5AE79B42856}"/>
                      </a:ext>
                    </a:extLst>
                  </p:cNvPr>
                  <p:cNvSpPr/>
                  <p:nvPr/>
                </p:nvSpPr>
                <p:spPr>
                  <a:xfrm>
                    <a:off x="5626783" y="5755358"/>
                    <a:ext cx="49614" cy="29050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Rectangle 191">
                    <a:extLst>
                      <a:ext uri="{FF2B5EF4-FFF2-40B4-BE49-F238E27FC236}">
                        <a16:creationId xmlns="" xmlns:a16="http://schemas.microsoft.com/office/drawing/2014/main" id="{66195AD3-349B-43DA-A6F2-356FB88FE645}"/>
                      </a:ext>
                    </a:extLst>
                  </p:cNvPr>
                  <p:cNvSpPr/>
                  <p:nvPr/>
                </p:nvSpPr>
                <p:spPr>
                  <a:xfrm>
                    <a:off x="5430484" y="5755358"/>
                    <a:ext cx="51721" cy="2994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Rectangle 192">
                    <a:extLst>
                      <a:ext uri="{FF2B5EF4-FFF2-40B4-BE49-F238E27FC236}">
                        <a16:creationId xmlns="" xmlns:a16="http://schemas.microsoft.com/office/drawing/2014/main" id="{CF021CBC-8D19-4A84-AADC-023FC747DD2E}"/>
                      </a:ext>
                    </a:extLst>
                  </p:cNvPr>
                  <p:cNvSpPr/>
                  <p:nvPr/>
                </p:nvSpPr>
                <p:spPr>
                  <a:xfrm>
                    <a:off x="5482035" y="5674073"/>
                    <a:ext cx="136009" cy="3808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Rectangle 193">
                    <a:extLst>
                      <a:ext uri="{FF2B5EF4-FFF2-40B4-BE49-F238E27FC236}">
                        <a16:creationId xmlns="" xmlns:a16="http://schemas.microsoft.com/office/drawing/2014/main" id="{92BB94BB-6C42-4141-8945-4AA70DDFFB2A}"/>
                      </a:ext>
                    </a:extLst>
                  </p:cNvPr>
                  <p:cNvSpPr/>
                  <p:nvPr/>
                </p:nvSpPr>
                <p:spPr>
                  <a:xfrm>
                    <a:off x="1604128" y="5755358"/>
                    <a:ext cx="51551" cy="2817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Rectangle 194">
                    <a:extLst>
                      <a:ext uri="{FF2B5EF4-FFF2-40B4-BE49-F238E27FC236}">
                        <a16:creationId xmlns="" xmlns:a16="http://schemas.microsoft.com/office/drawing/2014/main" id="{2CC7A538-F62F-4A7A-857E-DE39DB06FE5F}"/>
                      </a:ext>
                    </a:extLst>
                  </p:cNvPr>
                  <p:cNvSpPr/>
                  <p:nvPr/>
                </p:nvSpPr>
                <p:spPr>
                  <a:xfrm>
                    <a:off x="1403928" y="5755358"/>
                    <a:ext cx="55624" cy="2902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Rectangle 195">
                    <a:extLst>
                      <a:ext uri="{FF2B5EF4-FFF2-40B4-BE49-F238E27FC236}">
                        <a16:creationId xmlns="" xmlns:a16="http://schemas.microsoft.com/office/drawing/2014/main" id="{1995D229-08CE-4BBF-B1E7-A92598273D1A}"/>
                      </a:ext>
                    </a:extLst>
                  </p:cNvPr>
                  <p:cNvSpPr/>
                  <p:nvPr/>
                </p:nvSpPr>
                <p:spPr>
                  <a:xfrm>
                    <a:off x="1459381" y="5683280"/>
                    <a:ext cx="144747" cy="3624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Rectangle 196">
                    <a:extLst>
                      <a:ext uri="{FF2B5EF4-FFF2-40B4-BE49-F238E27FC236}">
                        <a16:creationId xmlns="" xmlns:a16="http://schemas.microsoft.com/office/drawing/2014/main" id="{BA539A36-ED67-4E75-94D1-B2E77DB373FE}"/>
                      </a:ext>
                    </a:extLst>
                  </p:cNvPr>
                  <p:cNvSpPr/>
                  <p:nvPr/>
                </p:nvSpPr>
                <p:spPr>
                  <a:xfrm>
                    <a:off x="533703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Rectangle 197">
                    <a:extLst>
                      <a:ext uri="{FF2B5EF4-FFF2-40B4-BE49-F238E27FC236}">
                        <a16:creationId xmlns="" xmlns:a16="http://schemas.microsoft.com/office/drawing/2014/main" id="{7D651832-1DC7-441F-98C5-5A6104A2EDB8}"/>
                      </a:ext>
                    </a:extLst>
                  </p:cNvPr>
                  <p:cNvSpPr/>
                  <p:nvPr/>
                </p:nvSpPr>
                <p:spPr>
                  <a:xfrm>
                    <a:off x="131928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Rectangle 198">
                    <a:extLst>
                      <a:ext uri="{FF2B5EF4-FFF2-40B4-BE49-F238E27FC236}">
                        <a16:creationId xmlns="" xmlns:a16="http://schemas.microsoft.com/office/drawing/2014/main" id="{96AB1459-03DA-4E27-BF7D-F58E47B39271}"/>
                      </a:ext>
                    </a:extLst>
                  </p:cNvPr>
                  <p:cNvSpPr/>
                  <p:nvPr/>
                </p:nvSpPr>
                <p:spPr>
                  <a:xfrm>
                    <a:off x="1168397" y="5671548"/>
                    <a:ext cx="4745567" cy="7945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99">
                    <a:extLst>
                      <a:ext uri="{FF2B5EF4-FFF2-40B4-BE49-F238E27FC236}">
                        <a16:creationId xmlns="" xmlns:a16="http://schemas.microsoft.com/office/drawing/2014/main" id="{6AF4FCBF-1318-4F45-ACD5-3127A5DCA037}"/>
                      </a:ext>
                    </a:extLst>
                  </p:cNvPr>
                  <p:cNvSpPr/>
                  <p:nvPr/>
                </p:nvSpPr>
                <p:spPr>
                  <a:xfrm>
                    <a:off x="5482035" y="5683280"/>
                    <a:ext cx="136009" cy="33293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Rectangle 200">
                    <a:extLst>
                      <a:ext uri="{FF2B5EF4-FFF2-40B4-BE49-F238E27FC236}">
                        <a16:creationId xmlns="" xmlns:a16="http://schemas.microsoft.com/office/drawing/2014/main" id="{2F601264-5DD4-4434-8223-54311DDAAAF6}"/>
                      </a:ext>
                    </a:extLst>
                  </p:cNvPr>
                  <p:cNvSpPr/>
                  <p:nvPr/>
                </p:nvSpPr>
                <p:spPr>
                  <a:xfrm>
                    <a:off x="1450642" y="5725710"/>
                    <a:ext cx="153486" cy="29943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0" name="Groupe 201">
                    <a:extLst>
                      <a:ext uri="{FF2B5EF4-FFF2-40B4-BE49-F238E27FC236}">
                        <a16:creationId xmlns="" xmlns:a16="http://schemas.microsoft.com/office/drawing/2014/main" id="{669CC62F-F3AF-494E-BC4C-ED2BAA33DA14}"/>
                      </a:ext>
                    </a:extLst>
                  </p:cNvPr>
                  <p:cNvGrpSpPr/>
                  <p:nvPr/>
                </p:nvGrpSpPr>
                <p:grpSpPr>
                  <a:xfrm>
                    <a:off x="1168397" y="5457777"/>
                    <a:ext cx="4745568" cy="202341"/>
                    <a:chOff x="1168397" y="2059737"/>
                    <a:chExt cx="4745568" cy="202341"/>
                  </a:xfrm>
                </p:grpSpPr>
                <p:sp>
                  <p:nvSpPr>
                    <p:cNvPr id="112" name="Rectangle 203">
                      <a:extLst>
                        <a:ext uri="{FF2B5EF4-FFF2-40B4-BE49-F238E27FC236}">
                          <a16:creationId xmlns="" xmlns:a16="http://schemas.microsoft.com/office/drawing/2014/main" id="{E205BB91-608A-4648-BC92-E414322B1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105455"/>
                      <a:ext cx="4745567" cy="13798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13" name="Rectangle 204">
                      <a:extLst>
                        <a:ext uri="{FF2B5EF4-FFF2-40B4-BE49-F238E27FC236}">
                          <a16:creationId xmlns="" xmlns:a16="http://schemas.microsoft.com/office/drawing/2014/main" id="{48336035-9C72-400D-932C-F7575A7A6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059737"/>
                      <a:ext cx="4745567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14" name="Connecteur droit 205">
                      <a:extLst>
                        <a:ext uri="{FF2B5EF4-FFF2-40B4-BE49-F238E27FC236}">
                          <a16:creationId xmlns="" xmlns:a16="http://schemas.microsoft.com/office/drawing/2014/main" id="{3E56D0FE-6980-4625-BC3C-D0AC70C5DB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2262078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1" name="Rectangle 202">
                    <a:extLst>
                      <a:ext uri="{FF2B5EF4-FFF2-40B4-BE49-F238E27FC236}">
                        <a16:creationId xmlns="" xmlns:a16="http://schemas.microsoft.com/office/drawing/2014/main" id="{41E75E39-9F5C-42B4-BF64-C7E852FAAC21}"/>
                      </a:ext>
                    </a:extLst>
                  </p:cNvPr>
                  <p:cNvSpPr/>
                  <p:nvPr/>
                </p:nvSpPr>
                <p:spPr>
                  <a:xfrm>
                    <a:off x="3371152" y="590047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4" name="Rectangle 206">
                  <a:extLst>
                    <a:ext uri="{FF2B5EF4-FFF2-40B4-BE49-F238E27FC236}">
                      <a16:creationId xmlns="" xmlns:a16="http://schemas.microsoft.com/office/drawing/2014/main" id="{843CDD50-71FF-4DF6-8D38-95EDABE87CC3}"/>
                    </a:ext>
                  </a:extLst>
                </p:cNvPr>
                <p:cNvSpPr/>
                <p:nvPr/>
              </p:nvSpPr>
              <p:spPr>
                <a:xfrm>
                  <a:off x="9046564" y="1244184"/>
                  <a:ext cx="209748" cy="4892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 207">
                  <a:extLst>
                    <a:ext uri="{FF2B5EF4-FFF2-40B4-BE49-F238E27FC236}">
                      <a16:creationId xmlns="" xmlns:a16="http://schemas.microsoft.com/office/drawing/2014/main" id="{BB768FF7-D9BA-4167-9459-92C2631ACCFB}"/>
                    </a:ext>
                  </a:extLst>
                </p:cNvPr>
                <p:cNvSpPr/>
                <p:nvPr/>
              </p:nvSpPr>
              <p:spPr>
                <a:xfrm>
                  <a:off x="9219827" y="1287171"/>
                  <a:ext cx="45719" cy="46085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 208">
                  <a:extLst>
                    <a:ext uri="{FF2B5EF4-FFF2-40B4-BE49-F238E27FC236}">
                      <a16:creationId xmlns="" xmlns:a16="http://schemas.microsoft.com/office/drawing/2014/main" id="{3F05DE24-F8EF-4C78-8D31-B31D79AD7FEB}"/>
                    </a:ext>
                  </a:extLst>
                </p:cNvPr>
                <p:cNvSpPr/>
                <p:nvPr/>
              </p:nvSpPr>
              <p:spPr>
                <a:xfrm>
                  <a:off x="9023704" y="1287171"/>
                  <a:ext cx="45719" cy="4608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" name="Rectangle 268">
                <a:extLst>
                  <a:ext uri="{FF2B5EF4-FFF2-40B4-BE49-F238E27FC236}">
                    <a16:creationId xmlns="" xmlns:a16="http://schemas.microsoft.com/office/drawing/2014/main" id="{238FB16F-37D3-4120-A6B4-7A260F412075}"/>
                  </a:ext>
                </a:extLst>
              </p:cNvPr>
              <p:cNvSpPr/>
              <p:nvPr/>
            </p:nvSpPr>
            <p:spPr>
              <a:xfrm>
                <a:off x="9244490" y="3334167"/>
                <a:ext cx="8266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269">
                <a:extLst>
                  <a:ext uri="{FF2B5EF4-FFF2-40B4-BE49-F238E27FC236}">
                    <a16:creationId xmlns="" xmlns:a16="http://schemas.microsoft.com/office/drawing/2014/main" id="{70E4C903-80B1-4FA6-A2F1-5171EF07102C}"/>
                  </a:ext>
                </a:extLst>
              </p:cNvPr>
              <p:cNvSpPr/>
              <p:nvPr/>
            </p:nvSpPr>
            <p:spPr>
              <a:xfrm>
                <a:off x="8986640" y="3337386"/>
                <a:ext cx="8266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e 273">
              <a:extLst>
                <a:ext uri="{FF2B5EF4-FFF2-40B4-BE49-F238E27FC236}">
                  <a16:creationId xmlns="" xmlns:a16="http://schemas.microsoft.com/office/drawing/2014/main" id="{11FA7EB2-2F33-4C7E-8998-A31CA90D838D}"/>
                </a:ext>
              </a:extLst>
            </p:cNvPr>
            <p:cNvGrpSpPr/>
            <p:nvPr/>
          </p:nvGrpSpPr>
          <p:grpSpPr>
            <a:xfrm>
              <a:off x="603331" y="5316896"/>
              <a:ext cx="3283266" cy="750249"/>
              <a:chOff x="6797484" y="4981590"/>
              <a:chExt cx="4748698" cy="1085110"/>
            </a:xfrm>
          </p:grpSpPr>
          <p:grpSp>
            <p:nvGrpSpPr>
              <p:cNvPr id="29" name="Groupe 261">
                <a:extLst>
                  <a:ext uri="{FF2B5EF4-FFF2-40B4-BE49-F238E27FC236}">
                    <a16:creationId xmlns="" xmlns:a16="http://schemas.microsoft.com/office/drawing/2014/main" id="{03BCB5E8-E14B-44D9-BBF2-CD83F91F4FE4}"/>
                  </a:ext>
                </a:extLst>
              </p:cNvPr>
              <p:cNvGrpSpPr/>
              <p:nvPr/>
            </p:nvGrpSpPr>
            <p:grpSpPr>
              <a:xfrm>
                <a:off x="6797484" y="4981590"/>
                <a:ext cx="4748698" cy="1085110"/>
                <a:chOff x="6776472" y="2910499"/>
                <a:chExt cx="4748698" cy="1085110"/>
              </a:xfrm>
            </p:grpSpPr>
            <p:grpSp>
              <p:nvGrpSpPr>
                <p:cNvPr id="32" name="Groupe 211">
                  <a:extLst>
                    <a:ext uri="{FF2B5EF4-FFF2-40B4-BE49-F238E27FC236}">
                      <a16:creationId xmlns="" xmlns:a16="http://schemas.microsoft.com/office/drawing/2014/main" id="{20412B4C-8809-4F1A-B8B2-F04A2F61A7B4}"/>
                    </a:ext>
                  </a:extLst>
                </p:cNvPr>
                <p:cNvGrpSpPr/>
                <p:nvPr/>
              </p:nvGrpSpPr>
              <p:grpSpPr>
                <a:xfrm>
                  <a:off x="6776472" y="2910499"/>
                  <a:ext cx="4748698" cy="1085110"/>
                  <a:chOff x="6776472" y="1244184"/>
                  <a:chExt cx="4748698" cy="1085110"/>
                </a:xfrm>
              </p:grpSpPr>
              <p:grpSp>
                <p:nvGrpSpPr>
                  <p:cNvPr id="48" name="Groupe 212">
                    <a:extLst>
                      <a:ext uri="{FF2B5EF4-FFF2-40B4-BE49-F238E27FC236}">
                        <a16:creationId xmlns="" xmlns:a16="http://schemas.microsoft.com/office/drawing/2014/main" id="{2F85D353-0BAC-46BC-B812-0FDC91493E2A}"/>
                      </a:ext>
                    </a:extLst>
                  </p:cNvPr>
                  <p:cNvGrpSpPr/>
                  <p:nvPr/>
                </p:nvGrpSpPr>
                <p:grpSpPr>
                  <a:xfrm>
                    <a:off x="6776472" y="1288137"/>
                    <a:ext cx="4748698" cy="1041157"/>
                    <a:chOff x="1168397" y="5457777"/>
                    <a:chExt cx="4748698" cy="1041157"/>
                  </a:xfrm>
                </p:grpSpPr>
                <p:sp>
                  <p:nvSpPr>
                    <p:cNvPr id="52" name="Rectangle 216">
                      <a:extLst>
                        <a:ext uri="{FF2B5EF4-FFF2-40B4-BE49-F238E27FC236}">
                          <a16:creationId xmlns="" xmlns:a16="http://schemas.microsoft.com/office/drawing/2014/main" id="{97F4A48F-655C-45B4-A66B-666000D65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528" y="6016334"/>
                      <a:ext cx="4745567" cy="48260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3" name="Rectangle 217">
                      <a:extLst>
                        <a:ext uri="{FF2B5EF4-FFF2-40B4-BE49-F238E27FC236}">
                          <a16:creationId xmlns="" xmlns:a16="http://schemas.microsoft.com/office/drawing/2014/main" id="{59D7734B-3A2D-40AB-8C48-F32AFBA30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324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Rectangle 218">
                      <a:extLst>
                        <a:ext uri="{FF2B5EF4-FFF2-40B4-BE49-F238E27FC236}">
                          <a16:creationId xmlns="" xmlns:a16="http://schemas.microsoft.com/office/drawing/2014/main" id="{193AD837-7BB4-46A7-AAAB-21CA10DFB0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721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Rectangle 219">
                      <a:extLst>
                        <a:ext uri="{FF2B5EF4-FFF2-40B4-BE49-F238E27FC236}">
                          <a16:creationId xmlns="" xmlns:a16="http://schemas.microsoft.com/office/drawing/2014/main" id="{8DAE5B3C-9E69-412D-BE01-02D182692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117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6" name="Rectangle 220">
                      <a:extLst>
                        <a:ext uri="{FF2B5EF4-FFF2-40B4-BE49-F238E27FC236}">
                          <a16:creationId xmlns="" xmlns:a16="http://schemas.microsoft.com/office/drawing/2014/main" id="{1841E018-6131-4A64-9326-1AB745966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514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7" name="Rectangle 221">
                      <a:extLst>
                        <a:ext uri="{FF2B5EF4-FFF2-40B4-BE49-F238E27FC236}">
                          <a16:creationId xmlns="" xmlns:a16="http://schemas.microsoft.com/office/drawing/2014/main" id="{62037F8A-A94A-4691-8146-BE8F8ACE2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910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Rectangle 222">
                      <a:extLst>
                        <a:ext uri="{FF2B5EF4-FFF2-40B4-BE49-F238E27FC236}">
                          <a16:creationId xmlns="" xmlns:a16="http://schemas.microsoft.com/office/drawing/2014/main" id="{A158BBBA-C056-4D33-A1B6-3CF92750E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07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Rectangle 223">
                      <a:extLst>
                        <a:ext uri="{FF2B5EF4-FFF2-40B4-BE49-F238E27FC236}">
                          <a16:creationId xmlns="" xmlns:a16="http://schemas.microsoft.com/office/drawing/2014/main" id="{893336FF-37E4-4A64-90BE-FBAB8EB3A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5900984"/>
                      <a:ext cx="4745567" cy="11535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Rectangle 224">
                      <a:extLst>
                        <a:ext uri="{FF2B5EF4-FFF2-40B4-BE49-F238E27FC236}">
                          <a16:creationId xmlns="" xmlns:a16="http://schemas.microsoft.com/office/drawing/2014/main" id="{7EF73ECD-90AA-44B0-85F5-1912DC98E8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7" y="5755358"/>
                      <a:ext cx="4745567" cy="122766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Rectangle 225">
                      <a:extLst>
                        <a:ext uri="{FF2B5EF4-FFF2-40B4-BE49-F238E27FC236}">
                          <a16:creationId xmlns="" xmlns:a16="http://schemas.microsoft.com/office/drawing/2014/main" id="{F3459476-6AC6-474B-B362-653CA143A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9835" y="5908706"/>
                      <a:ext cx="321275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Rectangle 226">
                      <a:extLst>
                        <a:ext uri="{FF2B5EF4-FFF2-40B4-BE49-F238E27FC236}">
                          <a16:creationId xmlns="" xmlns:a16="http://schemas.microsoft.com/office/drawing/2014/main" id="{60572E3F-9B67-453B-A1D0-68F2FAE35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2489" y="5903049"/>
                      <a:ext cx="321275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63" name="Connecteur droit 227">
                      <a:extLst>
                        <a:ext uri="{FF2B5EF4-FFF2-40B4-BE49-F238E27FC236}">
                          <a16:creationId xmlns="" xmlns:a16="http://schemas.microsoft.com/office/drawing/2014/main" id="{E3706747-DBFC-4BCC-B49B-CD49C3866B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5885846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Rectangle 228">
                      <a:extLst>
                        <a:ext uri="{FF2B5EF4-FFF2-40B4-BE49-F238E27FC236}">
                          <a16:creationId xmlns="" xmlns:a16="http://schemas.microsoft.com/office/drawing/2014/main" id="{A64E8E40-A8C4-472D-9735-A73E56904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6783" y="5755358"/>
                      <a:ext cx="49614" cy="29050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5" name="Rectangle 229">
                      <a:extLst>
                        <a:ext uri="{FF2B5EF4-FFF2-40B4-BE49-F238E27FC236}">
                          <a16:creationId xmlns="" xmlns:a16="http://schemas.microsoft.com/office/drawing/2014/main" id="{7E5E8D19-BFD7-467A-A77C-1BC3C28890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84" y="5755358"/>
                      <a:ext cx="51721" cy="29943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6" name="Rectangle 230">
                      <a:extLst>
                        <a:ext uri="{FF2B5EF4-FFF2-40B4-BE49-F238E27FC236}">
                          <a16:creationId xmlns="" xmlns:a16="http://schemas.microsoft.com/office/drawing/2014/main" id="{793F6024-3C76-4453-9F1F-8F26C38B8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035" y="5674073"/>
                      <a:ext cx="136009" cy="3808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7" name="Rectangle 231">
                      <a:extLst>
                        <a:ext uri="{FF2B5EF4-FFF2-40B4-BE49-F238E27FC236}">
                          <a16:creationId xmlns="" xmlns:a16="http://schemas.microsoft.com/office/drawing/2014/main" id="{520A1DDC-CEA5-4CE9-BF2A-C6E047EA0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4128" y="5755358"/>
                      <a:ext cx="51551" cy="28173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Rectangle 232">
                      <a:extLst>
                        <a:ext uri="{FF2B5EF4-FFF2-40B4-BE49-F238E27FC236}">
                          <a16:creationId xmlns="" xmlns:a16="http://schemas.microsoft.com/office/drawing/2014/main" id="{9BD78313-3306-4880-AEA8-9CA9617B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3928" y="5755358"/>
                      <a:ext cx="55624" cy="29023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9" name="Rectangle 233">
                      <a:extLst>
                        <a:ext uri="{FF2B5EF4-FFF2-40B4-BE49-F238E27FC236}">
                          <a16:creationId xmlns="" xmlns:a16="http://schemas.microsoft.com/office/drawing/2014/main" id="{B1084E4E-9F22-4747-8C0A-6D6033977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381" y="5683280"/>
                      <a:ext cx="144747" cy="3624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" name="Rectangle 234">
                      <a:extLst>
                        <a:ext uri="{FF2B5EF4-FFF2-40B4-BE49-F238E27FC236}">
                          <a16:creationId xmlns="" xmlns:a16="http://schemas.microsoft.com/office/drawing/2014/main" id="{30A2BA77-6334-497C-90B7-360D30868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703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1" name="Rectangle 235">
                      <a:extLst>
                        <a:ext uri="{FF2B5EF4-FFF2-40B4-BE49-F238E27FC236}">
                          <a16:creationId xmlns="" xmlns:a16="http://schemas.microsoft.com/office/drawing/2014/main" id="{4978CEF6-5F50-4ACF-8504-44B2D4BD7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928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2" name="Rectangle 236">
                      <a:extLst>
                        <a:ext uri="{FF2B5EF4-FFF2-40B4-BE49-F238E27FC236}">
                          <a16:creationId xmlns="" xmlns:a16="http://schemas.microsoft.com/office/drawing/2014/main" id="{3A7CFFC6-518C-4E94-9400-7FD8E213C1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7" y="5671548"/>
                      <a:ext cx="4745567" cy="79459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3" name="Rectangle 237">
                      <a:extLst>
                        <a:ext uri="{FF2B5EF4-FFF2-40B4-BE49-F238E27FC236}">
                          <a16:creationId xmlns="" xmlns:a16="http://schemas.microsoft.com/office/drawing/2014/main" id="{B77CB0FD-9604-46F0-A492-74C4A8272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035" y="5683280"/>
                      <a:ext cx="136009" cy="332934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4" name="Rectangle 238">
                      <a:extLst>
                        <a:ext uri="{FF2B5EF4-FFF2-40B4-BE49-F238E27FC236}">
                          <a16:creationId xmlns="" xmlns:a16="http://schemas.microsoft.com/office/drawing/2014/main" id="{A16EB146-E7F3-499D-BF1D-0CEEE58D5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0642" y="5725710"/>
                      <a:ext cx="153486" cy="29943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75" name="Groupe 239">
                      <a:extLst>
                        <a:ext uri="{FF2B5EF4-FFF2-40B4-BE49-F238E27FC236}">
                          <a16:creationId xmlns="" xmlns:a16="http://schemas.microsoft.com/office/drawing/2014/main" id="{77CD9C67-7CA4-4B7E-9272-05C2612F48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8397" y="5457777"/>
                      <a:ext cx="4745568" cy="202341"/>
                      <a:chOff x="1168397" y="2059737"/>
                      <a:chExt cx="4745568" cy="202341"/>
                    </a:xfrm>
                  </p:grpSpPr>
                  <p:sp>
                    <p:nvSpPr>
                      <p:cNvPr id="77" name="Rectangle 241">
                        <a:extLst>
                          <a:ext uri="{FF2B5EF4-FFF2-40B4-BE49-F238E27FC236}">
                            <a16:creationId xmlns="" xmlns:a16="http://schemas.microsoft.com/office/drawing/2014/main" id="{5F1AB0DD-F1DC-440A-A5D6-F71E306E64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8" y="2105455"/>
                        <a:ext cx="4745567" cy="13798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  <p:sp>
                    <p:nvSpPr>
                      <p:cNvPr id="78" name="Rectangle 242">
                        <a:extLst>
                          <a:ext uri="{FF2B5EF4-FFF2-40B4-BE49-F238E27FC236}">
                            <a16:creationId xmlns="" xmlns:a16="http://schemas.microsoft.com/office/drawing/2014/main" id="{8BCE26AB-4AF5-4D4F-B5E1-81DCCE91AF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8" y="2059737"/>
                        <a:ext cx="4745567" cy="4571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79" name="Connecteur droit 243">
                        <a:extLst>
                          <a:ext uri="{FF2B5EF4-FFF2-40B4-BE49-F238E27FC236}">
                            <a16:creationId xmlns="" xmlns:a16="http://schemas.microsoft.com/office/drawing/2014/main" id="{E7FCBA5E-5599-4789-A674-3B566A3448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68397" y="2262078"/>
                        <a:ext cx="4745567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6" name="Rectangle 240">
                      <a:extLst>
                        <a:ext uri="{FF2B5EF4-FFF2-40B4-BE49-F238E27FC236}">
                          <a16:creationId xmlns="" xmlns:a16="http://schemas.microsoft.com/office/drawing/2014/main" id="{7F498F55-71DD-420F-8F3F-0C80265D4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1152" y="5900476"/>
                      <a:ext cx="321275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49" name="Rectangle 213">
                    <a:extLst>
                      <a:ext uri="{FF2B5EF4-FFF2-40B4-BE49-F238E27FC236}">
                        <a16:creationId xmlns="" xmlns:a16="http://schemas.microsoft.com/office/drawing/2014/main" id="{2350CB8C-A386-405B-BF18-B1E1A24FC21B}"/>
                      </a:ext>
                    </a:extLst>
                  </p:cNvPr>
                  <p:cNvSpPr/>
                  <p:nvPr/>
                </p:nvSpPr>
                <p:spPr>
                  <a:xfrm>
                    <a:off x="9046564" y="1244184"/>
                    <a:ext cx="209748" cy="4892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ectangle 214">
                    <a:extLst>
                      <a:ext uri="{FF2B5EF4-FFF2-40B4-BE49-F238E27FC236}">
                        <a16:creationId xmlns="" xmlns:a16="http://schemas.microsoft.com/office/drawing/2014/main" id="{5E4DB7FD-02EC-47D7-BE12-B939E2DF0768}"/>
                      </a:ext>
                    </a:extLst>
                  </p:cNvPr>
                  <p:cNvSpPr/>
                  <p:nvPr/>
                </p:nvSpPr>
                <p:spPr>
                  <a:xfrm>
                    <a:off x="9219827" y="1287171"/>
                    <a:ext cx="45719" cy="46085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215">
                    <a:extLst>
                      <a:ext uri="{FF2B5EF4-FFF2-40B4-BE49-F238E27FC236}">
                        <a16:creationId xmlns="" xmlns:a16="http://schemas.microsoft.com/office/drawing/2014/main" id="{79862D0C-F9B2-4D1E-8F9C-DFACF6B9A219}"/>
                      </a:ext>
                    </a:extLst>
                  </p:cNvPr>
                  <p:cNvSpPr/>
                  <p:nvPr/>
                </p:nvSpPr>
                <p:spPr>
                  <a:xfrm>
                    <a:off x="9023704" y="1287171"/>
                    <a:ext cx="45719" cy="4608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3" name="Rectangle 244">
                  <a:extLst>
                    <a:ext uri="{FF2B5EF4-FFF2-40B4-BE49-F238E27FC236}">
                      <a16:creationId xmlns="" xmlns:a16="http://schemas.microsoft.com/office/drawing/2014/main" id="{70CAA038-66DC-431C-9A6D-30FDE822406E}"/>
                    </a:ext>
                  </a:extLst>
                </p:cNvPr>
                <p:cNvSpPr/>
                <p:nvPr/>
              </p:nvSpPr>
              <p:spPr>
                <a:xfrm>
                  <a:off x="6977910" y="2953486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245">
                  <a:extLst>
                    <a:ext uri="{FF2B5EF4-FFF2-40B4-BE49-F238E27FC236}">
                      <a16:creationId xmlns="" xmlns:a16="http://schemas.microsoft.com/office/drawing/2014/main" id="{4B1AA967-F1C3-4A43-ADA3-92EBB0000E73}"/>
                    </a:ext>
                  </a:extLst>
                </p:cNvPr>
                <p:cNvSpPr/>
                <p:nvPr/>
              </p:nvSpPr>
              <p:spPr>
                <a:xfrm>
                  <a:off x="7263754" y="2948184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246">
                  <a:extLst>
                    <a:ext uri="{FF2B5EF4-FFF2-40B4-BE49-F238E27FC236}">
                      <a16:creationId xmlns="" xmlns:a16="http://schemas.microsoft.com/office/drawing/2014/main" id="{0932D361-BE32-423B-B3C6-9F920105B440}"/>
                    </a:ext>
                  </a:extLst>
                </p:cNvPr>
                <p:cNvSpPr/>
                <p:nvPr/>
              </p:nvSpPr>
              <p:spPr>
                <a:xfrm>
                  <a:off x="7553178" y="2952321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247">
                  <a:extLst>
                    <a:ext uri="{FF2B5EF4-FFF2-40B4-BE49-F238E27FC236}">
                      <a16:creationId xmlns="" xmlns:a16="http://schemas.microsoft.com/office/drawing/2014/main" id="{DD369D2C-661F-4D42-BCB3-76372C0BF4B3}"/>
                    </a:ext>
                  </a:extLst>
                </p:cNvPr>
                <p:cNvSpPr/>
                <p:nvPr/>
              </p:nvSpPr>
              <p:spPr>
                <a:xfrm>
                  <a:off x="7839022" y="2947019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ectangle 250">
                  <a:extLst>
                    <a:ext uri="{FF2B5EF4-FFF2-40B4-BE49-F238E27FC236}">
                      <a16:creationId xmlns="" xmlns:a16="http://schemas.microsoft.com/office/drawing/2014/main" id="{DEC60338-D716-4AC8-A3E9-9A8393C562C6}"/>
                    </a:ext>
                  </a:extLst>
                </p:cNvPr>
                <p:cNvSpPr/>
                <p:nvPr/>
              </p:nvSpPr>
              <p:spPr>
                <a:xfrm>
                  <a:off x="8129943" y="2947266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251">
                  <a:extLst>
                    <a:ext uri="{FF2B5EF4-FFF2-40B4-BE49-F238E27FC236}">
                      <a16:creationId xmlns="" xmlns:a16="http://schemas.microsoft.com/office/drawing/2014/main" id="{95CA53EB-8503-4DEB-A1F8-8D4F16D94A91}"/>
                    </a:ext>
                  </a:extLst>
                </p:cNvPr>
                <p:cNvSpPr/>
                <p:nvPr/>
              </p:nvSpPr>
              <p:spPr>
                <a:xfrm>
                  <a:off x="8415787" y="2941964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252">
                  <a:extLst>
                    <a:ext uri="{FF2B5EF4-FFF2-40B4-BE49-F238E27FC236}">
                      <a16:creationId xmlns="" xmlns:a16="http://schemas.microsoft.com/office/drawing/2014/main" id="{0C7FB2DF-2F92-4648-8298-F387B296144C}"/>
                    </a:ext>
                  </a:extLst>
                </p:cNvPr>
                <p:cNvSpPr/>
                <p:nvPr/>
              </p:nvSpPr>
              <p:spPr>
                <a:xfrm>
                  <a:off x="8700134" y="2948184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253">
                  <a:extLst>
                    <a:ext uri="{FF2B5EF4-FFF2-40B4-BE49-F238E27FC236}">
                      <a16:creationId xmlns="" xmlns:a16="http://schemas.microsoft.com/office/drawing/2014/main" id="{DAF9E1FC-2FDB-45DF-B755-85A25A18EEA2}"/>
                    </a:ext>
                  </a:extLst>
                </p:cNvPr>
                <p:cNvSpPr/>
                <p:nvPr/>
              </p:nvSpPr>
              <p:spPr>
                <a:xfrm>
                  <a:off x="8937523" y="2941964"/>
                  <a:ext cx="410685" cy="60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254">
                  <a:extLst>
                    <a:ext uri="{FF2B5EF4-FFF2-40B4-BE49-F238E27FC236}">
                      <a16:creationId xmlns="" xmlns:a16="http://schemas.microsoft.com/office/drawing/2014/main" id="{59F55587-2F3E-4D2C-9353-EDCE6F4F52CC}"/>
                    </a:ext>
                  </a:extLst>
                </p:cNvPr>
                <p:cNvSpPr/>
                <p:nvPr/>
              </p:nvSpPr>
              <p:spPr>
                <a:xfrm>
                  <a:off x="9463916" y="2953486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255">
                  <a:extLst>
                    <a:ext uri="{FF2B5EF4-FFF2-40B4-BE49-F238E27FC236}">
                      <a16:creationId xmlns="" xmlns:a16="http://schemas.microsoft.com/office/drawing/2014/main" id="{9D1DC9C0-F1C4-4F01-9CE8-693DBD81B4B7}"/>
                    </a:ext>
                  </a:extLst>
                </p:cNvPr>
                <p:cNvSpPr/>
                <p:nvPr/>
              </p:nvSpPr>
              <p:spPr>
                <a:xfrm>
                  <a:off x="9749760" y="2948184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256">
                  <a:extLst>
                    <a:ext uri="{FF2B5EF4-FFF2-40B4-BE49-F238E27FC236}">
                      <a16:creationId xmlns="" xmlns:a16="http://schemas.microsoft.com/office/drawing/2014/main" id="{2122DCF9-1F11-4762-ADD0-A5FD98519CAF}"/>
                    </a:ext>
                  </a:extLst>
                </p:cNvPr>
                <p:cNvSpPr/>
                <p:nvPr/>
              </p:nvSpPr>
              <p:spPr>
                <a:xfrm>
                  <a:off x="10039184" y="2952321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257">
                  <a:extLst>
                    <a:ext uri="{FF2B5EF4-FFF2-40B4-BE49-F238E27FC236}">
                      <a16:creationId xmlns="" xmlns:a16="http://schemas.microsoft.com/office/drawing/2014/main" id="{41C7EE67-8768-4B56-96D0-9BB8AC6229CD}"/>
                    </a:ext>
                  </a:extLst>
                </p:cNvPr>
                <p:cNvSpPr/>
                <p:nvPr/>
              </p:nvSpPr>
              <p:spPr>
                <a:xfrm>
                  <a:off x="10325028" y="2947019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258">
                  <a:extLst>
                    <a:ext uri="{FF2B5EF4-FFF2-40B4-BE49-F238E27FC236}">
                      <a16:creationId xmlns="" xmlns:a16="http://schemas.microsoft.com/office/drawing/2014/main" id="{40B83E81-F354-4A73-9FE9-A07D32B4B844}"/>
                    </a:ext>
                  </a:extLst>
                </p:cNvPr>
                <p:cNvSpPr/>
                <p:nvPr/>
              </p:nvSpPr>
              <p:spPr>
                <a:xfrm>
                  <a:off x="10615949" y="2947266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259">
                  <a:extLst>
                    <a:ext uri="{FF2B5EF4-FFF2-40B4-BE49-F238E27FC236}">
                      <a16:creationId xmlns="" xmlns:a16="http://schemas.microsoft.com/office/drawing/2014/main" id="{8D75C363-6D3A-41CB-85EF-5F109A4EA1CB}"/>
                    </a:ext>
                  </a:extLst>
                </p:cNvPr>
                <p:cNvSpPr/>
                <p:nvPr/>
              </p:nvSpPr>
              <p:spPr>
                <a:xfrm>
                  <a:off x="10901793" y="2941964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260">
                  <a:extLst>
                    <a:ext uri="{FF2B5EF4-FFF2-40B4-BE49-F238E27FC236}">
                      <a16:creationId xmlns="" xmlns:a16="http://schemas.microsoft.com/office/drawing/2014/main" id="{D9FC291E-59C6-4874-8855-0C6D4ED2077E}"/>
                    </a:ext>
                  </a:extLst>
                </p:cNvPr>
                <p:cNvSpPr/>
                <p:nvPr/>
              </p:nvSpPr>
              <p:spPr>
                <a:xfrm>
                  <a:off x="11186140" y="2948184"/>
                  <a:ext cx="136009" cy="189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0" name="Rectangle 271">
                <a:extLst>
                  <a:ext uri="{FF2B5EF4-FFF2-40B4-BE49-F238E27FC236}">
                    <a16:creationId xmlns="" xmlns:a16="http://schemas.microsoft.com/office/drawing/2014/main" id="{E43C1F78-A34D-4D31-84CC-E4FEF707C215}"/>
                  </a:ext>
                </a:extLst>
              </p:cNvPr>
              <p:cNvSpPr/>
              <p:nvPr/>
            </p:nvSpPr>
            <p:spPr>
              <a:xfrm>
                <a:off x="9248123" y="5243410"/>
                <a:ext cx="8266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272">
                <a:extLst>
                  <a:ext uri="{FF2B5EF4-FFF2-40B4-BE49-F238E27FC236}">
                    <a16:creationId xmlns="" xmlns:a16="http://schemas.microsoft.com/office/drawing/2014/main" id="{D627213A-F72D-4DED-9305-5A4B94455C89}"/>
                  </a:ext>
                </a:extLst>
              </p:cNvPr>
              <p:cNvSpPr/>
              <p:nvPr/>
            </p:nvSpPr>
            <p:spPr>
              <a:xfrm>
                <a:off x="8998347" y="5246527"/>
                <a:ext cx="8266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右箭头 23"/>
            <p:cNvSpPr/>
            <p:nvPr/>
          </p:nvSpPr>
          <p:spPr>
            <a:xfrm>
              <a:off x="3924752" y="4430032"/>
              <a:ext cx="455361" cy="3222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10800000">
              <a:off x="3904710" y="5565566"/>
              <a:ext cx="455361" cy="3222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>
              <a:off x="7707284" y="4371696"/>
              <a:ext cx="455361" cy="3222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右箭头 26"/>
            <p:cNvSpPr/>
            <p:nvPr/>
          </p:nvSpPr>
          <p:spPr>
            <a:xfrm rot="10800000">
              <a:off x="7697311" y="5578033"/>
              <a:ext cx="455361" cy="3222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 rot="5400000">
              <a:off x="9580986" y="4890410"/>
              <a:ext cx="455361" cy="3222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5" name="矩形 194"/>
          <p:cNvSpPr/>
          <p:nvPr/>
        </p:nvSpPr>
        <p:spPr>
          <a:xfrm>
            <a:off x="59456" y="4603720"/>
            <a:ext cx="424609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The copper clad on the </a:t>
            </a:r>
            <a:r>
              <a:rPr lang="en-US" altLang="zh-CN" dirty="0" smtClean="0"/>
              <a:t>DLC coating </a:t>
            </a:r>
            <a:r>
              <a:rPr lang="en-US" altLang="zh-CN" dirty="0"/>
              <a:t>is etched to dash </a:t>
            </a:r>
            <a:r>
              <a:rPr lang="en-US" altLang="zh-CN" dirty="0" smtClean="0"/>
              <a:t>lines (100 </a:t>
            </a:r>
            <a:r>
              <a:rPr lang="el-GR" altLang="zh-CN" dirty="0" smtClean="0"/>
              <a:t>μ</a:t>
            </a:r>
            <a:r>
              <a:rPr lang="en-US" altLang="zh-CN" dirty="0" smtClean="0"/>
              <a:t>m width) </a:t>
            </a:r>
            <a:r>
              <a:rPr lang="en-US" altLang="zh-CN" dirty="0"/>
              <a:t>and grounded, the electrons accumulated on DLC </a:t>
            </a:r>
            <a:r>
              <a:rPr lang="en-US" altLang="zh-CN" dirty="0" smtClean="0"/>
              <a:t>electrode can </a:t>
            </a:r>
            <a:r>
              <a:rPr lang="en-US" altLang="zh-CN" dirty="0"/>
              <a:t>release </a:t>
            </a:r>
            <a:r>
              <a:rPr lang="en-US" altLang="zh-CN" dirty="0" smtClean="0"/>
              <a:t>faster.</a:t>
            </a:r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126691" y="970687"/>
            <a:ext cx="86945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Two types of high-rate </a:t>
            </a:r>
            <a:r>
              <a:rPr lang="el-GR" altLang="zh-CN" sz="2000" dirty="0"/>
              <a:t>μ</a:t>
            </a:r>
            <a:r>
              <a:rPr lang="en-US" altLang="zh-CN" sz="2000" dirty="0"/>
              <a:t>RWELL </a:t>
            </a:r>
            <a:r>
              <a:rPr lang="en-US" altLang="zh-CN" sz="2000" dirty="0" smtClean="0"/>
              <a:t>solution are presented based on copper-coated DLC resistive electrode.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en-US" sz="2000" dirty="0"/>
          </a:p>
        </p:txBody>
      </p:sp>
      <p:sp>
        <p:nvSpPr>
          <p:cNvPr id="198" name="文本框 197"/>
          <p:cNvSpPr txBox="1"/>
          <p:nvPr/>
        </p:nvSpPr>
        <p:spPr>
          <a:xfrm>
            <a:off x="4450500" y="4603720"/>
            <a:ext cx="44649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Reduce the path of the current on the DLC surface by implementing the first matrix of conductive </a:t>
            </a:r>
            <a:r>
              <a:rPr lang="en-US" altLang="zh-CN" dirty="0" err="1" smtClean="0"/>
              <a:t>vias</a:t>
            </a:r>
            <a:r>
              <a:rPr lang="en-US" altLang="zh-CN" dirty="0" smtClean="0"/>
              <a:t> connecting two stacked resistive layers. The second matrix conductive </a:t>
            </a:r>
            <a:r>
              <a:rPr lang="en-US" altLang="zh-CN" dirty="0" err="1" smtClean="0"/>
              <a:t>vias</a:t>
            </a:r>
            <a:r>
              <a:rPr lang="en-US" altLang="zh-CN" dirty="0" smtClean="0"/>
              <a:t> connects the second resistive layer to ground through the readout electrodes.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67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High-rate </a:t>
            </a:r>
            <a:r>
              <a:rPr lang="el-GR" altLang="zh-CN" sz="4000" dirty="0" smtClean="0">
                <a:latin typeface="+mn-lt"/>
              </a:rPr>
              <a:t>μ</a:t>
            </a:r>
            <a:r>
              <a:rPr lang="en-US" altLang="zh-CN" sz="4000" dirty="0" smtClean="0">
                <a:latin typeface="+mn-lt"/>
              </a:rPr>
              <a:t>RWELL PCB</a:t>
            </a:r>
            <a:endParaRPr lang="en-US" altLang="zh-CN" sz="4000" dirty="0">
              <a:latin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51340" y="1112719"/>
            <a:ext cx="3673110" cy="3809373"/>
            <a:chOff x="5468453" y="1527475"/>
            <a:chExt cx="3052630" cy="30171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453" y="1527475"/>
              <a:ext cx="3052630" cy="301713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068652" y="2900369"/>
              <a:ext cx="1372051" cy="2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ea typeface="楷体" panose="02010609060101010101" pitchFamily="49" charset="-122"/>
                </a:rPr>
                <a:t>2-DLC layers</a:t>
              </a:r>
              <a:endParaRPr lang="zh-CN" altLang="en-US" b="1" dirty="0"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9965" y="1112719"/>
            <a:ext cx="3796145" cy="3809372"/>
            <a:chOff x="944728" y="1582041"/>
            <a:chExt cx="3020998" cy="3031524"/>
          </a:xfrm>
        </p:grpSpPr>
        <p:grpSp>
          <p:nvGrpSpPr>
            <p:cNvPr id="10" name="组合 9"/>
            <p:cNvGrpSpPr/>
            <p:nvPr/>
          </p:nvGrpSpPr>
          <p:grpSpPr>
            <a:xfrm>
              <a:off x="944728" y="1582041"/>
              <a:ext cx="3020998" cy="3031524"/>
              <a:chOff x="944728" y="1582041"/>
              <a:chExt cx="3020998" cy="303152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44728" y="1582041"/>
                <a:ext cx="3020998" cy="3031524"/>
                <a:chOff x="554028" y="1490600"/>
                <a:chExt cx="4323636" cy="4338700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6496" y="1498132"/>
                  <a:ext cx="4338700" cy="4323636"/>
                </a:xfrm>
                <a:prstGeom prst="rect">
                  <a:avLst/>
                </a:prstGeom>
              </p:spPr>
            </p:pic>
            <p:sp>
              <p:nvSpPr>
                <p:cNvPr id="15" name="椭圆 14"/>
                <p:cNvSpPr/>
                <p:nvPr/>
              </p:nvSpPr>
              <p:spPr>
                <a:xfrm>
                  <a:off x="2730500" y="5041900"/>
                  <a:ext cx="406400" cy="342900"/>
                </a:xfrm>
                <a:prstGeom prst="ellipse">
                  <a:avLst/>
                </a:prstGeom>
                <a:noFill/>
                <a:ln w="254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571522" y="4984690"/>
                  <a:ext cx="1144322" cy="42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solidFill>
                        <a:srgbClr val="FFFF00"/>
                      </a:solidFill>
                    </a:rPr>
                    <a:t>Copper</a:t>
                  </a:r>
                  <a:endParaRPr lang="zh-CN" altLang="en-US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3151555" y="5041900"/>
                  <a:ext cx="693559" cy="3429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140555" y="4000499"/>
                  <a:ext cx="202845" cy="398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2197100" y="3970797"/>
                  <a:ext cx="1943455" cy="42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/>
                    <a:t>Grounding line</a:t>
                  </a:r>
                  <a:endParaRPr lang="zh-CN" altLang="en-US" b="1" dirty="0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1784913" y="2797283"/>
                <a:ext cx="1372051" cy="293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ea typeface="楷体" panose="02010609060101010101" pitchFamily="49" charset="-122"/>
                  </a:rPr>
                  <a:t>1-DLC layer</a:t>
                </a:r>
                <a:endParaRPr lang="zh-CN" altLang="en-US" b="1" dirty="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2503489" y="3812531"/>
              <a:ext cx="996950" cy="29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DLC</a:t>
              </a:r>
              <a:endParaRPr lang="zh-CN" altLang="en-US" b="1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389963" y="4994607"/>
            <a:ext cx="813448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1" indent="-342900" algn="just">
              <a:buFont typeface="+mj-lt"/>
              <a:buAutoNum type="arabicPeriod"/>
            </a:pPr>
            <a:r>
              <a:rPr lang="en-US" altLang="zh-CN" dirty="0" smtClean="0">
                <a:ea typeface="楷体" panose="02010609060101010101" pitchFamily="49" charset="-122"/>
              </a:rPr>
              <a:t>Two different high-rate </a:t>
            </a:r>
            <a:r>
              <a:rPr lang="el-GR" altLang="zh-CN" dirty="0" smtClean="0">
                <a:ea typeface="楷体" panose="02010609060101010101" pitchFamily="49" charset="-122"/>
              </a:rPr>
              <a:t>μ</a:t>
            </a:r>
            <a:r>
              <a:rPr lang="en-US" altLang="zh-CN" dirty="0" smtClean="0">
                <a:ea typeface="楷体" panose="02010609060101010101" pitchFamily="49" charset="-122"/>
              </a:rPr>
              <a:t>RWELL prototype have been designed and fabricated.</a:t>
            </a:r>
            <a:endParaRPr lang="en-US" altLang="zh-CN" dirty="0" smtClean="0"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prototype are tested in 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/CO</a:t>
            </a:r>
            <a:r>
              <a:rPr lang="en-US" altLang="zh-CN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(70%/30%) gas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mixture, showing a good response to X-rays, but a lower gas gain (~1000).</a:t>
            </a:r>
            <a:endParaRPr lang="en-US" altLang="zh-CN" dirty="0" smtClean="0"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963" y="5924448"/>
            <a:ext cx="824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Lower resistivity of DLC resistive electrode, weak suppress to discharge, lower gain.</a:t>
            </a:r>
          </a:p>
          <a:p>
            <a:r>
              <a:rPr lang="en-US" altLang="zh-CN" dirty="0">
                <a:solidFill>
                  <a:srgbClr val="0000CC"/>
                </a:solidFill>
              </a:rPr>
              <a:t>We are in close collaboration </a:t>
            </a:r>
            <a:r>
              <a:rPr lang="en-US" altLang="zh-CN" dirty="0" smtClean="0">
                <a:solidFill>
                  <a:srgbClr val="0000CC"/>
                </a:solidFill>
              </a:rPr>
              <a:t>with </a:t>
            </a:r>
            <a:r>
              <a:rPr lang="en-US" altLang="zh-CN" dirty="0" err="1" smtClean="0">
                <a:solidFill>
                  <a:srgbClr val="0000CC"/>
                </a:solidFill>
              </a:rPr>
              <a:t>Rui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>
                <a:solidFill>
                  <a:srgbClr val="0000CC"/>
                </a:solidFill>
              </a:rPr>
              <a:t>from </a:t>
            </a:r>
            <a:r>
              <a:rPr lang="en-US" altLang="zh-CN" dirty="0" smtClean="0">
                <a:solidFill>
                  <a:srgbClr val="0000CC"/>
                </a:solidFill>
              </a:rPr>
              <a:t>CERN to optimize these det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ectors.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23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6634"/>
            <a:ext cx="7886700" cy="52841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+mn-lt"/>
              </a:rPr>
              <a:t>Outline</a:t>
            </a:r>
            <a:endParaRPr lang="zh-CN" altLang="en-US" sz="4000" dirty="0">
              <a:latin typeface="+mn-lt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28650" y="126084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Introduction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R&amp;D on DLC resistive electrodes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Application of DLC </a:t>
            </a:r>
            <a:r>
              <a:rPr lang="en-US" altLang="zh-CN" dirty="0" smtClean="0"/>
              <a:t>coating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Low-rate </a:t>
            </a:r>
            <a:r>
              <a:rPr lang="el-GR" altLang="zh-CN" dirty="0"/>
              <a:t>μ</a:t>
            </a:r>
            <a:r>
              <a:rPr lang="en-US" altLang="zh-CN" dirty="0"/>
              <a:t>RWELL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high-rate </a:t>
            </a:r>
            <a:r>
              <a:rPr lang="el-GR" altLang="zh-CN" dirty="0"/>
              <a:t>μ</a:t>
            </a:r>
            <a:r>
              <a:rPr lang="en-US" altLang="zh-CN" dirty="0"/>
              <a:t>RWELL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Charging-up free </a:t>
            </a:r>
            <a:r>
              <a:rPr lang="en-US" altLang="zh-CN" dirty="0" smtClean="0"/>
              <a:t>THGEM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Summary</a:t>
            </a:r>
          </a:p>
          <a:p>
            <a:pPr marL="0" indent="0">
              <a:buNone/>
            </a:pPr>
            <a:endParaRPr lang="en-US" altLang="zh-C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smtClean="0">
                <a:latin typeface="+mn-lt"/>
              </a:rPr>
              <a:t>Charging-up free THGEM</a:t>
            </a:r>
            <a:endParaRPr lang="en-US" altLang="zh-CN" sz="4000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76" y="1795135"/>
            <a:ext cx="4958903" cy="39318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1" y="3665376"/>
            <a:ext cx="2742522" cy="221581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21571" y="1784170"/>
            <a:ext cx="2451790" cy="1649364"/>
            <a:chOff x="3315882" y="2262687"/>
            <a:chExt cx="3857200" cy="2594809"/>
          </a:xfrm>
        </p:grpSpPr>
        <p:sp>
          <p:nvSpPr>
            <p:cNvPr id="6" name="矩形 5"/>
            <p:cNvSpPr/>
            <p:nvPr/>
          </p:nvSpPr>
          <p:spPr>
            <a:xfrm>
              <a:off x="5708549" y="2340281"/>
              <a:ext cx="1009019" cy="15765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矩形 6"/>
            <p:cNvSpPr/>
            <p:nvPr/>
          </p:nvSpPr>
          <p:spPr>
            <a:xfrm>
              <a:off x="3760853" y="2343958"/>
              <a:ext cx="1009019" cy="15765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矩形 7"/>
            <p:cNvSpPr/>
            <p:nvPr/>
          </p:nvSpPr>
          <p:spPr>
            <a:xfrm>
              <a:off x="5768976" y="2403114"/>
              <a:ext cx="1355247" cy="145790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矩形 8"/>
            <p:cNvSpPr/>
            <p:nvPr/>
          </p:nvSpPr>
          <p:spPr>
            <a:xfrm>
              <a:off x="3390274" y="2403114"/>
              <a:ext cx="1317154" cy="145790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3390273" y="2262687"/>
              <a:ext cx="950835" cy="1404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074869" y="3840824"/>
              <a:ext cx="1049354" cy="143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074869" y="2262687"/>
              <a:ext cx="1049354" cy="143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90273" y="3840824"/>
              <a:ext cx="950835" cy="1360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4480783" y="3943750"/>
              <a:ext cx="479474" cy="119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4477400" y="2279938"/>
              <a:ext cx="416861" cy="5926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4684205" y="2910964"/>
                  <a:ext cx="684949" cy="547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文本框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204" y="2910964"/>
                  <a:ext cx="684949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/>
            <p:cNvCxnSpPr/>
            <p:nvPr/>
          </p:nvCxnSpPr>
          <p:spPr>
            <a:xfrm flipV="1">
              <a:off x="4842714" y="2888962"/>
              <a:ext cx="13463" cy="45380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3649434" y="4177528"/>
              <a:ext cx="615928" cy="13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15882" y="4288931"/>
              <a:ext cx="1272004" cy="54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Copper</a:t>
              </a:r>
              <a:endParaRPr lang="zh-CN" altLang="en-US" sz="14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4906275" y="4172880"/>
              <a:ext cx="615928" cy="1368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07427" y="4309679"/>
              <a:ext cx="950834" cy="54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PCB</a:t>
              </a:r>
              <a:endParaRPr lang="zh-CN" altLang="en-US" sz="14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361806" y="4172880"/>
              <a:ext cx="615928" cy="13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22248" y="4294308"/>
              <a:ext cx="950834" cy="54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DLC</a:t>
              </a:r>
              <a:endParaRPr lang="zh-CN" altLang="en-US" sz="1400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126691" y="961108"/>
            <a:ext cx="86945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/>
              <a:t>DLC </a:t>
            </a:r>
            <a:r>
              <a:rPr lang="en-US" altLang="zh-CN" sz="2000" dirty="0"/>
              <a:t>is deposited on the dielectric surface of THGEM foil, in </a:t>
            </a:r>
            <a:r>
              <a:rPr lang="en-US" altLang="zh-CN" sz="2000" dirty="0" smtClean="0"/>
              <a:t>attempt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to </a:t>
            </a:r>
            <a:r>
              <a:rPr lang="en-US" altLang="zh-CN" sz="2000" dirty="0"/>
              <a:t>remove charging-up </a:t>
            </a:r>
            <a:r>
              <a:rPr lang="en-US" altLang="zh-CN" sz="2000" dirty="0" smtClean="0"/>
              <a:t>effect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126691" y="6094292"/>
            <a:ext cx="8615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CC"/>
                </a:solidFill>
              </a:rPr>
              <a:t>T</a:t>
            </a:r>
            <a:r>
              <a:rPr lang="en-US" altLang="zh-CN" sz="2000" dirty="0" smtClean="0">
                <a:solidFill>
                  <a:srgbClr val="0000CC"/>
                </a:solidFill>
              </a:rPr>
              <a:t>he </a:t>
            </a:r>
            <a:r>
              <a:rPr lang="en-US" altLang="zh-CN" sz="2000" dirty="0">
                <a:solidFill>
                  <a:srgbClr val="0000CC"/>
                </a:solidFill>
              </a:rPr>
              <a:t>long term charging-up effect </a:t>
            </a:r>
            <a:r>
              <a:rPr lang="en-US" altLang="zh-CN" sz="2000" dirty="0" smtClean="0">
                <a:solidFill>
                  <a:srgbClr val="0000CC"/>
                </a:solidFill>
              </a:rPr>
              <a:t>of DLC-THGEM </a:t>
            </a:r>
            <a:r>
              <a:rPr lang="en-US" altLang="zh-CN" sz="2000" dirty="0">
                <a:solidFill>
                  <a:srgbClr val="0000CC"/>
                </a:solidFill>
              </a:rPr>
              <a:t>is </a:t>
            </a:r>
            <a:r>
              <a:rPr lang="en-US" altLang="zh-CN" sz="2000" dirty="0" smtClean="0">
                <a:solidFill>
                  <a:srgbClr val="0000CC"/>
                </a:solidFill>
              </a:rPr>
              <a:t>removed.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36061" y="3278347"/>
            <a:ext cx="1184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DLC THGEM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1425718" y="5777035"/>
            <a:ext cx="1490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Gain vs. voltage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>
          <a:xfrm>
            <a:off x="5630232" y="5777035"/>
            <a:ext cx="1264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Gain vs. time</a:t>
            </a:r>
            <a:endParaRPr lang="zh-CN" altLang="en-US" sz="1600" dirty="0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1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Summary</a:t>
            </a:r>
            <a:endParaRPr lang="en-US" altLang="zh-CN" sz="4000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8256" y="1864543"/>
            <a:ext cx="79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 smtClean="0"/>
              <a:t>Surface resistivity: 1M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/□~100</a:t>
            </a:r>
            <a:r>
              <a:rPr lang="en-US" altLang="zh-CN" dirty="0"/>
              <a:t>M</a:t>
            </a:r>
            <a:r>
              <a:rPr lang="el-GR" altLang="zh-CN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□ @a-C         M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□~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/□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a-C:H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Resistivity uniformity:  &lt;15% @15cm×15cm	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&lt;25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@25cm×25cm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8255" y="3344723"/>
            <a:ext cx="7745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Gas gain:  &gt;10</a:t>
            </a:r>
            <a:r>
              <a:rPr lang="en-US" altLang="zh-CN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2-D position resolution: &lt;70 </a:t>
            </a:r>
            <a:r>
              <a:rPr lang="el-GR" altLang="zh-CN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 @3mm drift region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2-D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detection efficiency: &gt;90% @3mm drift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Rate capability: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ain drop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10% @100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kHz/cm</a:t>
            </a:r>
            <a:r>
              <a:rPr lang="en-US" altLang="zh-CN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 30%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@1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MHz/cm</a:t>
            </a:r>
            <a:r>
              <a:rPr lang="en-US" altLang="zh-CN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zh-C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6691" y="1098156"/>
            <a:ext cx="8896285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Performance and production process of DLC, as high quality resistive materials, have been studied based on magnetron sputtering technique.</a:t>
            </a:r>
          </a:p>
        </p:txBody>
      </p:sp>
      <p:sp>
        <p:nvSpPr>
          <p:cNvPr id="3" name="矩形 2"/>
          <p:cNvSpPr/>
          <p:nvPr/>
        </p:nvSpPr>
        <p:spPr>
          <a:xfrm>
            <a:off x="126690" y="2592209"/>
            <a:ext cx="8896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rabicPeriod" startAt="2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characterization of a </a:t>
            </a:r>
            <a:r>
              <a:rPr lang="en-US" altLang="zh-CN" sz="2000" dirty="0" smtClean="0"/>
              <a:t>2-D </a:t>
            </a:r>
            <a:r>
              <a:rPr lang="en-US" altLang="zh-CN" sz="2000" dirty="0"/>
              <a:t>readout </a:t>
            </a:r>
            <a:r>
              <a:rPr lang="el-GR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RWELL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DLC resistive electrode are performed. </a:t>
            </a:r>
          </a:p>
        </p:txBody>
      </p:sp>
      <p:sp>
        <p:nvSpPr>
          <p:cNvPr id="4" name="矩形 3"/>
          <p:cNvSpPr/>
          <p:nvPr/>
        </p:nvSpPr>
        <p:spPr>
          <a:xfrm>
            <a:off x="126690" y="4352473"/>
            <a:ext cx="8896285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rabicPeriod" startAt="3"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different types of high-rate </a:t>
            </a:r>
            <a:r>
              <a:rPr lang="el-GR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RWELL  based on copper-coated DLC and the DLC-THGEM for charging-up free are presented too. 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689" y="5183996"/>
            <a:ext cx="8896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 </a:t>
            </a:r>
            <a:r>
              <a:rPr lang="en-US" altLang="zh-CN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larger DLC sample with new sputtering system (</a:t>
            </a:r>
            <a:r>
              <a:rPr lang="en-US" altLang="zh-CN" sz="20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Hauzer</a:t>
            </a:r>
            <a:r>
              <a:rPr lang="en-US" altLang="zh-CN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850</a:t>
            </a:r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Optimizing the high-rate </a:t>
            </a:r>
            <a:r>
              <a:rPr lang="el-GR" altLang="zh-CN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RWELL </a:t>
            </a:r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prototype.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6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10435" y="3173507"/>
            <a:ext cx="352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/>
              <a:t>BACKUP</a:t>
            </a:r>
            <a:endParaRPr lang="zh-CN" altLang="en-US" sz="5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248060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2-D </a:t>
            </a:r>
            <a:r>
              <a:rPr lang="el-GR" altLang="zh-CN" sz="4000" dirty="0" smtClean="0">
                <a:latin typeface="+mn-lt"/>
              </a:rPr>
              <a:t>μ</a:t>
            </a:r>
            <a:r>
              <a:rPr lang="en-US" altLang="zh-CN" sz="4000" dirty="0" smtClean="0">
                <a:latin typeface="+mn-lt"/>
              </a:rPr>
              <a:t>RWELL PCB</a:t>
            </a:r>
            <a:endParaRPr lang="en-US" altLang="zh-CN" sz="4000" dirty="0">
              <a:latin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4369" y="1017732"/>
            <a:ext cx="86820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 2-D 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μRWELL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PCB with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15cm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×15cm a-C DLC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was designed and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fabricated.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4462197" y="1539905"/>
            <a:ext cx="441758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Readout strip pitch: </a:t>
            </a:r>
            <a:r>
              <a:rPr lang="en-US" altLang="zh-CN" dirty="0">
                <a:solidFill>
                  <a:srgbClr val="0000FF"/>
                </a:solidFill>
              </a:rPr>
              <a:t>400 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Top layer: </a:t>
            </a:r>
            <a:r>
              <a:rPr lang="en-US" altLang="zh-CN" dirty="0">
                <a:solidFill>
                  <a:srgbClr val="0000FF"/>
                </a:solidFill>
              </a:rPr>
              <a:t>80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Bottom layer: </a:t>
            </a:r>
            <a:r>
              <a:rPr lang="en-US" altLang="zh-CN" dirty="0">
                <a:solidFill>
                  <a:srgbClr val="0000FF"/>
                </a:solidFill>
              </a:rPr>
              <a:t>350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Readout strip channel: </a:t>
            </a:r>
            <a:r>
              <a:rPr lang="en-US" altLang="zh-CN" dirty="0" smtClean="0">
                <a:solidFill>
                  <a:srgbClr val="0000FF"/>
                </a:solidFill>
              </a:rPr>
              <a:t>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 (Top to Bottom layer): </a:t>
            </a:r>
            <a:r>
              <a:rPr lang="en-US" altLang="zh-CN" dirty="0" smtClean="0">
                <a:solidFill>
                  <a:srgbClr val="0000FF"/>
                </a:solidFill>
              </a:rPr>
              <a:t>50 </a:t>
            </a:r>
            <a:r>
              <a:rPr lang="el-GR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altLang="zh-CN" dirty="0">
              <a:solidFill>
                <a:srgbClr val="0000FF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84369" y="1593608"/>
            <a:ext cx="4000342" cy="1454589"/>
            <a:chOff x="184369" y="1654787"/>
            <a:chExt cx="4000342" cy="1454589"/>
          </a:xfrm>
        </p:grpSpPr>
        <p:grpSp>
          <p:nvGrpSpPr>
            <p:cNvPr id="37" name="组合 36"/>
            <p:cNvGrpSpPr/>
            <p:nvPr/>
          </p:nvGrpSpPr>
          <p:grpSpPr>
            <a:xfrm>
              <a:off x="184369" y="1654787"/>
              <a:ext cx="4000342" cy="1116035"/>
              <a:chOff x="614241" y="1688125"/>
              <a:chExt cx="4326439" cy="1207011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614241" y="2606706"/>
                <a:ext cx="4326439" cy="288430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14241" y="2549021"/>
                <a:ext cx="4326439" cy="576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14241" y="2355805"/>
                <a:ext cx="4326439" cy="57686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14241" y="2413491"/>
                <a:ext cx="4326439" cy="144215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14241" y="2067375"/>
                <a:ext cx="4326439" cy="2884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14241" y="2356331"/>
                <a:ext cx="144215" cy="576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912173" y="2356044"/>
                <a:ext cx="288429" cy="576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354319" y="2356878"/>
                <a:ext cx="288429" cy="576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796465" y="2356639"/>
                <a:ext cx="144215" cy="576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14241" y="2007847"/>
                <a:ext cx="4326439" cy="576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14241" y="1688125"/>
                <a:ext cx="411772" cy="319722"/>
                <a:chOff x="2719093" y="4178889"/>
                <a:chExt cx="513949" cy="399057"/>
              </a:xfrm>
            </p:grpSpPr>
            <p:sp>
              <p:nvSpPr>
                <p:cNvPr id="64" name="梯形 63"/>
                <p:cNvSpPr/>
                <p:nvPr/>
              </p:nvSpPr>
              <p:spPr>
                <a:xfrm>
                  <a:off x="2719093" y="4217946"/>
                  <a:ext cx="513949" cy="360000"/>
                </a:xfrm>
                <a:prstGeom prst="trapezoid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2809092" y="4178889"/>
                  <a:ext cx="334800" cy="3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397174" y="1688125"/>
                <a:ext cx="411772" cy="319722"/>
                <a:chOff x="2719093" y="4178889"/>
                <a:chExt cx="513949" cy="399057"/>
              </a:xfrm>
            </p:grpSpPr>
            <p:sp>
              <p:nvSpPr>
                <p:cNvPr id="62" name="梯形 61"/>
                <p:cNvSpPr/>
                <p:nvPr/>
              </p:nvSpPr>
              <p:spPr>
                <a:xfrm>
                  <a:off x="2719093" y="4217946"/>
                  <a:ext cx="513949" cy="360000"/>
                </a:xfrm>
                <a:prstGeom prst="trapezoid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2809092" y="4178889"/>
                  <a:ext cx="334800" cy="3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3745974" y="1688125"/>
                <a:ext cx="411772" cy="319722"/>
                <a:chOff x="2719093" y="4178889"/>
                <a:chExt cx="513949" cy="399057"/>
              </a:xfrm>
            </p:grpSpPr>
            <p:sp>
              <p:nvSpPr>
                <p:cNvPr id="60" name="梯形 59"/>
                <p:cNvSpPr/>
                <p:nvPr/>
              </p:nvSpPr>
              <p:spPr>
                <a:xfrm>
                  <a:off x="2719093" y="4217946"/>
                  <a:ext cx="513949" cy="360000"/>
                </a:xfrm>
                <a:prstGeom prst="trapezoid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2809092" y="4178889"/>
                  <a:ext cx="334800" cy="3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180107" y="1688125"/>
                <a:ext cx="411772" cy="319722"/>
                <a:chOff x="2719093" y="4178889"/>
                <a:chExt cx="513949" cy="399057"/>
              </a:xfrm>
            </p:grpSpPr>
            <p:sp>
              <p:nvSpPr>
                <p:cNvPr id="58" name="梯形 57"/>
                <p:cNvSpPr/>
                <p:nvPr/>
              </p:nvSpPr>
              <p:spPr>
                <a:xfrm>
                  <a:off x="2719093" y="4217946"/>
                  <a:ext cx="513949" cy="360000"/>
                </a:xfrm>
                <a:prstGeom prst="trapezoid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2809092" y="4178889"/>
                  <a:ext cx="334800" cy="3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2963041" y="1688125"/>
                <a:ext cx="411772" cy="319722"/>
                <a:chOff x="2719093" y="4178889"/>
                <a:chExt cx="513949" cy="399057"/>
              </a:xfrm>
            </p:grpSpPr>
            <p:sp>
              <p:nvSpPr>
                <p:cNvPr id="56" name="梯形 55"/>
                <p:cNvSpPr/>
                <p:nvPr/>
              </p:nvSpPr>
              <p:spPr>
                <a:xfrm>
                  <a:off x="2719093" y="4217946"/>
                  <a:ext cx="513949" cy="360000"/>
                </a:xfrm>
                <a:prstGeom prst="trapezoid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2809092" y="4178889"/>
                  <a:ext cx="334800" cy="3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4528908" y="1688125"/>
                <a:ext cx="411772" cy="319722"/>
                <a:chOff x="2719093" y="4178889"/>
                <a:chExt cx="513949" cy="399057"/>
              </a:xfrm>
            </p:grpSpPr>
            <p:sp>
              <p:nvSpPr>
                <p:cNvPr id="54" name="梯形 53"/>
                <p:cNvSpPr/>
                <p:nvPr/>
              </p:nvSpPr>
              <p:spPr>
                <a:xfrm>
                  <a:off x="2719093" y="4217946"/>
                  <a:ext cx="513949" cy="360000"/>
                </a:xfrm>
                <a:prstGeom prst="trapezoid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2809092" y="4178889"/>
                  <a:ext cx="334800" cy="36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</p:grpSp>
        <p:sp>
          <p:nvSpPr>
            <p:cNvPr id="67" name="矩形 66"/>
            <p:cNvSpPr/>
            <p:nvPr/>
          </p:nvSpPr>
          <p:spPr>
            <a:xfrm>
              <a:off x="1007230" y="2770822"/>
              <a:ext cx="23546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Schematic</a:t>
              </a:r>
              <a:r>
                <a:rPr lang="en-US" altLang="zh-CN" sz="1600" dirty="0">
                  <a:latin typeface="Calibri" panose="020F0502020204030204" pitchFamily="34" charset="0"/>
                  <a:ea typeface="等线" panose="02010600030101010101" pitchFamily="2" charset="-122"/>
                </a:rPr>
                <a:t> of </a:t>
              </a:r>
              <a:r>
                <a:rPr lang="en-US" altLang="zh-CN" sz="16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μRWELL</a:t>
              </a:r>
              <a:r>
                <a:rPr lang="en-US" altLang="zh-CN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PCB</a:t>
              </a:r>
              <a:endParaRPr lang="zh-CN" altLang="en-US" sz="1600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051366" y="3141556"/>
            <a:ext cx="4894199" cy="3292907"/>
            <a:chOff x="3803976" y="3137253"/>
            <a:chExt cx="4894199" cy="3292907"/>
          </a:xfrm>
        </p:grpSpPr>
        <p:grpSp>
          <p:nvGrpSpPr>
            <p:cNvPr id="75" name="组合 74"/>
            <p:cNvGrpSpPr/>
            <p:nvPr/>
          </p:nvGrpSpPr>
          <p:grpSpPr>
            <a:xfrm>
              <a:off x="3803976" y="3137253"/>
              <a:ext cx="4894199" cy="3292907"/>
              <a:chOff x="3803976" y="3137253"/>
              <a:chExt cx="4894199" cy="3292907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3976" y="3183737"/>
                <a:ext cx="3243144" cy="3246423"/>
              </a:xfrm>
              <a:prstGeom prst="rect">
                <a:avLst/>
              </a:prstGeom>
            </p:spPr>
          </p:pic>
          <p:sp>
            <p:nvSpPr>
              <p:cNvPr id="70" name="文本框 69"/>
              <p:cNvSpPr txBox="1"/>
              <p:nvPr/>
            </p:nvSpPr>
            <p:spPr>
              <a:xfrm>
                <a:off x="4048313" y="4258400"/>
                <a:ext cx="2255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sz="1600" b="1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μ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RWELL PCB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617" y="3137253"/>
                <a:ext cx="1606558" cy="1649900"/>
              </a:xfrm>
              <a:prstGeom prst="rect">
                <a:avLst/>
              </a:prstGeom>
            </p:spPr>
          </p:pic>
        </p:grp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617" y="4806948"/>
              <a:ext cx="1606558" cy="1621388"/>
            </a:xfrm>
            <a:prstGeom prst="rect">
              <a:avLst/>
            </a:prstGeom>
          </p:spPr>
        </p:pic>
      </p:grpSp>
      <p:sp>
        <p:nvSpPr>
          <p:cNvPr id="73" name="文本框 72"/>
          <p:cNvSpPr txBox="1"/>
          <p:nvPr/>
        </p:nvSpPr>
        <p:spPr>
          <a:xfrm>
            <a:off x="126691" y="3194690"/>
            <a:ext cx="3755884" cy="1626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Arial" panose="020B0604020202020204" pitchFamily="34" charset="0"/>
              </a:rPr>
              <a:t>Sensitive area: </a:t>
            </a:r>
          </a:p>
          <a:p>
            <a:pPr>
              <a:lnSpc>
                <a:spcPct val="112000"/>
              </a:lnSpc>
            </a:pPr>
            <a:r>
              <a:rPr lang="en-US" altLang="zh-CN" dirty="0" smtClean="0">
                <a:solidFill>
                  <a:srgbClr val="0000FF"/>
                </a:solidFill>
                <a:cs typeface="Arial" panose="020B0604020202020204" pitchFamily="34" charset="0"/>
              </a:rPr>
              <a:t>     10cm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×10cm</a:t>
            </a:r>
            <a:r>
              <a:rPr lang="en-US" altLang="zh-CN" dirty="0" smtClean="0">
                <a:cs typeface="Arial" panose="020B0604020202020204" pitchFamily="34" charset="0"/>
              </a:rPr>
              <a:t> </a:t>
            </a:r>
            <a:r>
              <a:rPr lang="en-US" altLang="zh-CN" dirty="0">
                <a:cs typeface="Arial" panose="020B0604020202020204" pitchFamily="34" charset="0"/>
              </a:rPr>
              <a:t>divided into </a:t>
            </a:r>
            <a:r>
              <a:rPr lang="en-US" altLang="zh-CN" dirty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altLang="zh-CN" dirty="0"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cs typeface="Arial" panose="020B0604020202020204" pitchFamily="34" charset="0"/>
              </a:rPr>
              <a:t>sectors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Well pitch: </a:t>
            </a:r>
            <a:r>
              <a:rPr lang="en-US" altLang="zh-CN" dirty="0">
                <a:solidFill>
                  <a:srgbClr val="0000FF"/>
                </a:solidFill>
              </a:rPr>
              <a:t>140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zh-CN" dirty="0" smtClean="0">
                <a:solidFill>
                  <a:srgbClr val="0000FF"/>
                </a:solidFill>
              </a:rPr>
              <a:t>m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Pre_preg</a:t>
            </a:r>
            <a:r>
              <a:rPr lang="en-US" altLang="zh-CN" dirty="0" smtClean="0"/>
              <a:t> (50 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smtClean="0"/>
              <a:t>m) isolate the DLC electrode from readout strip</a:t>
            </a:r>
          </a:p>
        </p:txBody>
      </p:sp>
      <p:sp>
        <p:nvSpPr>
          <p:cNvPr id="81" name="矩形 80"/>
          <p:cNvSpPr/>
          <p:nvPr/>
        </p:nvSpPr>
        <p:spPr>
          <a:xfrm>
            <a:off x="53050" y="5167114"/>
            <a:ext cx="3869063" cy="10229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 the readout strips are connected to 4 HIROSE (for laboratory test)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4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PANASONIC (for beam test)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connectors.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6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869458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Optimization of 2-D readout strip</a:t>
            </a:r>
            <a:endParaRPr lang="en-US" altLang="zh-CN" sz="4000" dirty="0"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073" y="995364"/>
            <a:ext cx="8644197" cy="1022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altLang="zh-CN" dirty="0" smtClean="0"/>
              <a:t>Achieving an equivalent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induced signal on the 2-D readout strips.</a:t>
            </a:r>
          </a:p>
          <a:p>
            <a:pPr marL="342900" indent="-342900">
              <a:lnSpc>
                <a:spcPct val="112000"/>
              </a:lnSpc>
              <a:buFont typeface="+mj-lt"/>
              <a:buAutoNum type="arabicPeriod"/>
            </a:pPr>
            <a:r>
              <a:rPr lang="en-US" altLang="zh-CN" dirty="0"/>
              <a:t>D</a:t>
            </a:r>
            <a:r>
              <a:rPr lang="en-US" altLang="zh-CN" dirty="0" smtClean="0"/>
              <a:t>etector’s geometry &amp; Electric field map are resolved by ANSYS.</a:t>
            </a:r>
          </a:p>
          <a:p>
            <a:pPr marL="342900" indent="-342900">
              <a:lnSpc>
                <a:spcPct val="112000"/>
              </a:lnSpc>
              <a:buFont typeface="+mj-lt"/>
              <a:buAutoNum type="arabicPeriod"/>
            </a:pPr>
            <a:r>
              <a:rPr lang="en-US" altLang="zh-CN" dirty="0" smtClean="0"/>
              <a:t>Induced signal is exported from GARFIELD++ by simulating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electron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avalanching.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17980" y="1996165"/>
            <a:ext cx="2898897" cy="2365401"/>
            <a:chOff x="624232" y="2229272"/>
            <a:chExt cx="2898897" cy="2365401"/>
          </a:xfrm>
        </p:grpSpPr>
        <p:grpSp>
          <p:nvGrpSpPr>
            <p:cNvPr id="11" name="组合 10"/>
            <p:cNvGrpSpPr/>
            <p:nvPr/>
          </p:nvGrpSpPr>
          <p:grpSpPr>
            <a:xfrm>
              <a:off x="624232" y="2274409"/>
              <a:ext cx="2898897" cy="2320264"/>
              <a:chOff x="126691" y="2274409"/>
              <a:chExt cx="2898897" cy="232026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26691" y="3763676"/>
                <a:ext cx="2898897" cy="83099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Top </a:t>
                </a:r>
                <a:r>
                  <a:rPr lang="en-US" altLang="zh-CN" sz="1600" dirty="0"/>
                  <a:t>layer: 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60</a:t>
                </a:r>
                <a:r>
                  <a:rPr lang="el-GR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zh-CN" sz="16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Bottom layer: 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350</a:t>
                </a:r>
                <a:r>
                  <a:rPr lang="el-GR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μ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Distance : 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25 </a:t>
                </a:r>
                <a:r>
                  <a:rPr lang="el-GR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26692" y="2274409"/>
                <a:ext cx="2898896" cy="83099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Top </a:t>
                </a:r>
                <a:r>
                  <a:rPr lang="en-US" altLang="zh-CN" sz="1600" dirty="0"/>
                  <a:t>layer: 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80</a:t>
                </a:r>
                <a:r>
                  <a:rPr lang="el-GR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zh-CN" sz="16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Bottom layer: 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350</a:t>
                </a:r>
                <a:r>
                  <a:rPr lang="el-GR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μ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Distance : </a:t>
                </a:r>
                <a:r>
                  <a:rPr lang="en-US" altLang="zh-CN" sz="1600" dirty="0" smtClean="0">
                    <a:solidFill>
                      <a:srgbClr val="0000FF"/>
                    </a:solidFill>
                  </a:rPr>
                  <a:t>50 </a:t>
                </a:r>
                <a:r>
                  <a:rPr lang="el-GR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16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</p:txBody>
          </p:sp>
          <p:sp>
            <p:nvSpPr>
              <p:cNvPr id="8" name="下箭头 7"/>
              <p:cNvSpPr/>
              <p:nvPr/>
            </p:nvSpPr>
            <p:spPr>
              <a:xfrm>
                <a:off x="874893" y="3131182"/>
                <a:ext cx="1402491" cy="6324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622174" y="2229272"/>
              <a:ext cx="900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Before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22173" y="3727326"/>
              <a:ext cx="900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NOW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06147" y="2076110"/>
            <a:ext cx="4904183" cy="2251025"/>
            <a:chOff x="304525" y="1495653"/>
            <a:chExt cx="5303706" cy="243440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312" y="1495653"/>
              <a:ext cx="4730132" cy="23851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040330" y="1948080"/>
              <a:ext cx="1423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Top layer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89493" y="2494065"/>
              <a:ext cx="1423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Bottom layer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20473" y="2803722"/>
              <a:ext cx="1423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Copper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4525" y="3563925"/>
              <a:ext cx="5303706" cy="36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Spectrum after optimization of 2-D readout strip 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4335348" y="4514203"/>
          <a:ext cx="4245779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152"/>
                <a:gridCol w="1392248"/>
                <a:gridCol w="1634379"/>
              </a:tblGrid>
              <a:tr h="323076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Bottom/Top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Copper/Bottom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1.09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2.03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1.11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1.95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1.14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2.06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1.11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1.95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7074" y="4491316"/>
            <a:ext cx="398070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Increase strip width of bottom layer and decrease strip width of top layer.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 energy spectrum peak of top layer almost same with bottom layer after optimization.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06146" y="6211246"/>
            <a:ext cx="4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Peak ratio in different sector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47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83" y="1141506"/>
            <a:ext cx="3699164" cy="195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377466" y="2366964"/>
                <a:ext cx="2466637" cy="733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−1+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</m:rad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66" y="2366964"/>
                <a:ext cx="2466637" cy="733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57365" y="1141506"/>
            <a:ext cx="450684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charge spread on the DLC resistive electrode, </a:t>
            </a:r>
            <a:r>
              <a:rPr lang="en-US" altLang="zh-CN" dirty="0"/>
              <a:t>inducing a </a:t>
            </a:r>
            <a:r>
              <a:rPr lang="en-US" altLang="zh-CN" dirty="0" smtClean="0"/>
              <a:t>current flowing through </a:t>
            </a:r>
            <a:r>
              <a:rPr lang="en-US" altLang="zh-CN" dirty="0"/>
              <a:t>the resistive </a:t>
            </a:r>
            <a:r>
              <a:rPr lang="en-US" altLang="zh-CN" dirty="0" smtClean="0"/>
              <a:t>layer, </a:t>
            </a:r>
            <a:r>
              <a:rPr lang="en-US" altLang="zh-CN" dirty="0"/>
              <a:t>generates a localized drop of the amplifying </a:t>
            </a:r>
            <a:r>
              <a:rPr lang="en-US" altLang="zh-CN" dirty="0" smtClean="0"/>
              <a:t>voltage, decreased the gain.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28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6000" y="169200"/>
            <a:ext cx="528061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二维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读出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条感应信号模拟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" y="1454793"/>
            <a:ext cx="2559019" cy="19783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89" y="1454793"/>
            <a:ext cx="2568200" cy="19783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18" y="1454793"/>
            <a:ext cx="2606045" cy="19783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33" y="3614101"/>
            <a:ext cx="3112214" cy="26273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20" y="3614101"/>
            <a:ext cx="3112213" cy="262739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57572" y="6264566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优化前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69785" y="6264566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优化后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53652" y="1031866"/>
            <a:ext cx="6342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/>
              <a:t>ANSYS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建模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GARFIELD++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模拟电子雪崩产生感应信号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3360" y="1546167"/>
            <a:ext cx="70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介质</a:t>
            </a:r>
            <a:endParaRPr lang="zh-CN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54189" y="1546167"/>
            <a:ext cx="9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读出条</a:t>
            </a:r>
            <a:endParaRPr lang="zh-CN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40340" y="2812473"/>
            <a:ext cx="9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电场</a:t>
            </a:r>
            <a:endParaRPr lang="zh-CN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940" y="3743301"/>
            <a:ext cx="255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优化前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参数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r>
              <a:rPr lang="en-US" altLang="zh-CN" dirty="0"/>
              <a:t>Top layer: </a:t>
            </a:r>
            <a:r>
              <a:rPr lang="en-US" altLang="zh-CN" dirty="0">
                <a:solidFill>
                  <a:srgbClr val="0000FF"/>
                </a:solidFill>
              </a:rPr>
              <a:t>80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r>
              <a:rPr lang="en-US" altLang="zh-CN" dirty="0"/>
              <a:t>Bottom layer: </a:t>
            </a:r>
            <a:r>
              <a:rPr lang="en-US" altLang="zh-CN" dirty="0">
                <a:solidFill>
                  <a:srgbClr val="0000FF"/>
                </a:solidFill>
              </a:rPr>
              <a:t>350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r>
              <a:rPr lang="en-US" altLang="zh-CN" dirty="0"/>
              <a:t>Distance </a:t>
            </a:r>
            <a:r>
              <a:rPr lang="en-US" altLang="zh-CN" dirty="0" smtClean="0"/>
              <a:t>: </a:t>
            </a:r>
            <a:r>
              <a:rPr lang="en-US" altLang="zh-CN" dirty="0">
                <a:solidFill>
                  <a:srgbClr val="0000FF"/>
                </a:solidFill>
              </a:rPr>
              <a:t>50 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4940" y="5064237"/>
            <a:ext cx="255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优化后参数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r>
              <a:rPr lang="en-US" altLang="zh-CN" dirty="0"/>
              <a:t>Top layer: </a:t>
            </a:r>
            <a:r>
              <a:rPr lang="en-US" altLang="zh-CN" dirty="0" smtClean="0">
                <a:solidFill>
                  <a:srgbClr val="0000FF"/>
                </a:solidFill>
              </a:rPr>
              <a:t>60</a:t>
            </a:r>
            <a:r>
              <a:rPr lang="el-GR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r>
              <a:rPr lang="en-US" altLang="zh-CN" dirty="0"/>
              <a:t>Bottom layer: </a:t>
            </a:r>
            <a:r>
              <a:rPr lang="en-US" altLang="zh-CN" dirty="0">
                <a:solidFill>
                  <a:srgbClr val="0000FF"/>
                </a:solidFill>
              </a:rPr>
              <a:t>350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</a:p>
          <a:p>
            <a:r>
              <a:rPr lang="en-US" altLang="zh-CN" dirty="0"/>
              <a:t>Distance 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0000FF"/>
                </a:solidFill>
              </a:rPr>
              <a:t>25 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2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6000" y="169200"/>
            <a:ext cx="34275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优化后测试结果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3819007" y="1091988"/>
            <a:ext cx="4730132" cy="2724620"/>
            <a:chOff x="458640" y="1495653"/>
            <a:chExt cx="4730132" cy="272462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640" y="1495653"/>
              <a:ext cx="4730132" cy="23851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40330" y="1948080"/>
              <a:ext cx="1423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Top layer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89493" y="2494065"/>
              <a:ext cx="1423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Bottom layer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20473" y="2803722"/>
              <a:ext cx="1423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Copper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18298" y="3881719"/>
              <a:ext cx="1423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Sector 1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能谱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82" name="表格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26795"/>
              </p:ext>
            </p:extLst>
          </p:nvPr>
        </p:nvGraphicFramePr>
        <p:xfrm>
          <a:off x="4018539" y="3797296"/>
          <a:ext cx="4245779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152"/>
                <a:gridCol w="1392248"/>
                <a:gridCol w="1634379"/>
              </a:tblGrid>
              <a:tr h="323076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Bottom/Top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Copper/Bottom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1.09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2.03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1.11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1.95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1.14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2.06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  <a:tr h="318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Sector 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1.11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CC"/>
                          </a:solidFill>
                        </a:rPr>
                        <a:t>1.95</a:t>
                      </a:r>
                      <a:endParaRPr lang="zh-CN" alt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6" name="组合 135"/>
          <p:cNvGrpSpPr/>
          <p:nvPr/>
        </p:nvGrpSpPr>
        <p:grpSpPr>
          <a:xfrm>
            <a:off x="496701" y="1092868"/>
            <a:ext cx="2825309" cy="2723740"/>
            <a:chOff x="5705198" y="1496533"/>
            <a:chExt cx="2825309" cy="272374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198" y="1496533"/>
              <a:ext cx="2825309" cy="2385186"/>
            </a:xfrm>
            <a:prstGeom prst="rect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>
              <a:off x="6406143" y="3881719"/>
              <a:ext cx="1423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Gain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3993968" y="5502435"/>
            <a:ext cx="393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Energy spectrum peak at different sector 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4" y="3791555"/>
            <a:ext cx="3653796" cy="2028062"/>
          </a:xfrm>
          <a:prstGeom prst="rect">
            <a:avLst/>
          </a:prstGeom>
        </p:spPr>
      </p:pic>
      <p:sp>
        <p:nvSpPr>
          <p:cNvPr id="133" name="矩形 132"/>
          <p:cNvSpPr/>
          <p:nvPr/>
        </p:nvSpPr>
        <p:spPr>
          <a:xfrm>
            <a:off x="4656367" y="612966"/>
            <a:ext cx="39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err="1" smtClean="0"/>
              <a:t>Ar</a:t>
            </a:r>
            <a:r>
              <a:rPr lang="en-US" altLang="zh-CN" dirty="0" smtClean="0"/>
              <a:t>/CO2=70/30		8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copper X-rays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116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553" y="1865859"/>
            <a:ext cx="3806479" cy="27061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6" y="1865859"/>
            <a:ext cx="3899887" cy="270614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47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6" y="1058307"/>
            <a:ext cx="8229909" cy="22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457046" y="3261194"/>
            <a:ext cx="82299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MPGDs 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rate capability (&gt;&gt; 1 MHz/cm</a:t>
            </a:r>
            <a:r>
              <a:rPr lang="en-US" altLang="zh-CN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pace resolution, </a:t>
            </a:r>
            <a:r>
              <a:rPr lang="en-US" altLang="zh-CN" sz="2000" dirty="0">
                <a:latin typeface="+mn-lt"/>
                <a:ea typeface="楷体" panose="02010609060101010101" pitchFamily="49" charset="-122"/>
              </a:rPr>
              <a:t>mainly depending on the readout </a:t>
            </a:r>
            <a:r>
              <a:rPr lang="en-US" altLang="zh-CN" sz="2000" dirty="0" smtClean="0">
                <a:latin typeface="+mn-lt"/>
                <a:ea typeface="楷体" panose="02010609060101010101" pitchFamily="49" charset="-122"/>
              </a:rPr>
              <a:t>segmentation and </a:t>
            </a:r>
            <a:r>
              <a:rPr lang="en-US" altLang="zh-CN" sz="2000" dirty="0">
                <a:latin typeface="+mn-lt"/>
                <a:ea typeface="楷体" panose="02010609060101010101" pitchFamily="49" charset="-122"/>
              </a:rPr>
              <a:t>FEE capability, easily below 200 </a:t>
            </a:r>
            <a:r>
              <a:rPr lang="en-US" altLang="zh-CN" sz="2000" dirty="0" err="1" smtClean="0">
                <a:latin typeface="+mn-lt"/>
                <a:ea typeface="楷体" panose="02010609060101010101" pitchFamily="49" charset="-122"/>
              </a:rPr>
              <a:t>μm</a:t>
            </a:r>
            <a:endParaRPr lang="en-US" altLang="zh-CN" sz="2000" dirty="0" smtClean="0">
              <a:latin typeface="+mn-lt"/>
              <a:ea typeface="楷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</a:rPr>
              <a:t>Time </a:t>
            </a:r>
            <a:r>
              <a:rPr lang="en-US" altLang="zh-CN" sz="2000" dirty="0" smtClean="0">
                <a:latin typeface="+mn-lt"/>
              </a:rPr>
              <a:t>resolution </a:t>
            </a:r>
            <a:r>
              <a:rPr lang="en-US" altLang="zh-CN" sz="2000" dirty="0">
                <a:latin typeface="+mn-lt"/>
              </a:rPr>
              <a:t>below 10 </a:t>
            </a:r>
            <a:r>
              <a:rPr lang="en-US" altLang="zh-CN" sz="2000" dirty="0" smtClean="0">
                <a:latin typeface="+mn-lt"/>
              </a:rPr>
              <a:t>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楷体" panose="02010609060101010101" pitchFamily="49" charset="-122"/>
                <a:cs typeface="Calibri" panose="020F0502020204030204" pitchFamily="34" charset="0"/>
              </a:rPr>
              <a:t>Larger area (m</a:t>
            </a:r>
            <a:r>
              <a:rPr lang="en-US" altLang="zh-CN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楷体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楷体" panose="02010609060101010101" pitchFamily="49" charset="-122"/>
                <a:cs typeface="Calibri" panose="020F0502020204030204" pitchFamily="34" charset="0"/>
              </a:rPr>
              <a:t>/single detector), lower cost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MPGDs</a:t>
            </a:r>
            <a:endParaRPr lang="zh-CN" altLang="en-US" sz="4000" dirty="0"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046" y="5464081"/>
            <a:ext cx="822990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/>
              <a:t>MPGD technology are well established after more than 20 years of production at CERN</a:t>
            </a:r>
            <a:r>
              <a:rPr lang="en-US" altLang="zh-CN" sz="2000" dirty="0" smtClean="0">
                <a:solidFill>
                  <a:srgbClr val="000000"/>
                </a:solidFill>
              </a:rPr>
              <a:t>, and it have already been widely studied and used in nuclear and particle physics experiments. 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MPGDs applied in CEPC</a:t>
            </a:r>
            <a:endParaRPr lang="zh-CN" altLang="en-US" sz="4000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6691" y="1098034"/>
            <a:ext cx="779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0000"/>
                </a:solidFill>
              </a:rPr>
              <a:t>Gas amplification detector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module for CEPC TPC readout 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26691" y="3638632"/>
            <a:ext cx="4169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 smtClean="0"/>
              <a:t>CEPC </a:t>
            </a:r>
            <a:r>
              <a:rPr lang="en-US" altLang="zh-CN" sz="2400" b="1" dirty="0" err="1"/>
              <a:t>m</a:t>
            </a:r>
            <a:r>
              <a:rPr lang="en-US" altLang="zh-CN" sz="2400" b="1" dirty="0" err="1" smtClean="0"/>
              <a:t>uon</a:t>
            </a:r>
            <a:r>
              <a:rPr lang="en-US" altLang="zh-CN" sz="2400" b="1" dirty="0" smtClean="0"/>
              <a:t> detector system 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80" y="1559699"/>
            <a:ext cx="2298700" cy="198524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3886" y="1707152"/>
            <a:ext cx="5003800" cy="169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Baseline detector: GEM &amp; MM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Gain: </a:t>
            </a:r>
            <a:r>
              <a:rPr lang="en-US" altLang="zh-CN" sz="2200" dirty="0">
                <a:solidFill>
                  <a:srgbClr val="000000"/>
                </a:solidFill>
              </a:rPr>
              <a:t>10</a:t>
            </a:r>
            <a:r>
              <a:rPr lang="en-US" altLang="zh-CN" sz="2200" baseline="30000" dirty="0">
                <a:solidFill>
                  <a:srgbClr val="000000"/>
                </a:solidFill>
              </a:rPr>
              <a:t>3</a:t>
            </a:r>
            <a:r>
              <a:rPr lang="en-US" altLang="zh-CN" sz="2200" dirty="0">
                <a:solidFill>
                  <a:srgbClr val="000000"/>
                </a:solidFill>
              </a:rPr>
              <a:t>−10</a:t>
            </a:r>
            <a:r>
              <a:rPr lang="en-US" altLang="zh-CN" sz="2200" baseline="30000" dirty="0">
                <a:solidFill>
                  <a:srgbClr val="000000"/>
                </a:solidFill>
              </a:rPr>
              <a:t>4</a:t>
            </a:r>
            <a:r>
              <a:rPr lang="en-US" altLang="zh-CN" sz="2200" dirty="0">
                <a:solidFill>
                  <a:srgbClr val="000000"/>
                </a:solidFill>
              </a:rPr>
              <a:t> </a:t>
            </a:r>
            <a:endParaRPr lang="en-US" altLang="zh-CN" sz="22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Spatial granularity: 1 mm</a:t>
            </a:r>
            <a:r>
              <a:rPr lang="en-US" altLang="zh-CN" sz="2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zh-CN" sz="22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Position resolution: 100 </a:t>
            </a:r>
            <a:r>
              <a:rPr lang="el-GR" altLang="zh-CN" sz="2200" dirty="0" smtClean="0">
                <a:solidFill>
                  <a:srgbClr val="000000"/>
                </a:solidFill>
              </a:rPr>
              <a:t>μ</a:t>
            </a:r>
            <a:r>
              <a:rPr lang="en-US" altLang="zh-CN" sz="2200" dirty="0" smtClean="0">
                <a:solidFill>
                  <a:srgbClr val="000000"/>
                </a:solidFill>
              </a:rPr>
              <a:t>m in r - </a:t>
            </a:r>
            <a:r>
              <a:rPr lang="el-GR" altLang="zh-CN" sz="2200" dirty="0" smtClean="0">
                <a:solidFill>
                  <a:srgbClr val="000000"/>
                </a:solidFill>
              </a:rPr>
              <a:t>φ</a:t>
            </a:r>
            <a:endParaRPr lang="zh-CN" altLang="en-US" sz="2200" dirty="0"/>
          </a:p>
        </p:txBody>
      </p:sp>
      <p:sp>
        <p:nvSpPr>
          <p:cNvPr id="10" name="矩形 9"/>
          <p:cNvSpPr/>
          <p:nvPr/>
        </p:nvSpPr>
        <p:spPr>
          <a:xfrm>
            <a:off x="383886" y="4100297"/>
            <a:ext cx="500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Candidate MPGD detector: </a:t>
            </a:r>
            <a:r>
              <a:rPr lang="el-GR" altLang="zh-CN" sz="2200" dirty="0" smtClean="0">
                <a:solidFill>
                  <a:srgbClr val="000000"/>
                </a:solidFill>
              </a:rPr>
              <a:t>μ</a:t>
            </a:r>
            <a:r>
              <a:rPr lang="en-US" altLang="zh-CN" sz="2200" dirty="0" smtClean="0">
                <a:solidFill>
                  <a:srgbClr val="000000"/>
                </a:solidFill>
              </a:rPr>
              <a:t>-RWELL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Sensitive area: 8600 m</a:t>
            </a:r>
            <a:r>
              <a:rPr lang="en-US" altLang="zh-CN" sz="2200" baseline="30000" dirty="0" smtClean="0">
                <a:solidFill>
                  <a:srgbClr val="000000"/>
                </a:solidFill>
              </a:rPr>
              <a:t>2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Time resolution: 1-2 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Detector efficiency: 95% (P</a:t>
            </a:r>
            <a:r>
              <a:rPr lang="el-GR" altLang="zh-CN" sz="2200" baseline="-25000" dirty="0" smtClean="0">
                <a:solidFill>
                  <a:srgbClr val="000000"/>
                </a:solidFill>
              </a:rPr>
              <a:t>μ</a:t>
            </a:r>
            <a:r>
              <a:rPr lang="en-US" altLang="zh-CN" sz="2200" dirty="0" smtClean="0">
                <a:solidFill>
                  <a:srgbClr val="000000"/>
                </a:solidFill>
              </a:rPr>
              <a:t> &gt;5GeV)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Rate capability: ~ 60 Hz/cm</a:t>
            </a:r>
            <a:r>
              <a:rPr lang="en-US" altLang="zh-CN" sz="2200" baseline="30000" dirty="0" smtClean="0">
                <a:solidFill>
                  <a:srgbClr val="000000"/>
                </a:solidFill>
              </a:rPr>
              <a:t>2</a:t>
            </a:r>
            <a:endParaRPr lang="zh-CN" altLang="en-US" sz="2200" baseline="30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80" y="3920284"/>
            <a:ext cx="2368511" cy="23200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22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 in MPGDs</a:t>
            </a:r>
            <a:endParaRPr lang="zh-CN" altLang="en-US" sz="4000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690" y="949859"/>
            <a:ext cx="8801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b="1" dirty="0" smtClean="0"/>
              <a:t>MPGDs: suffer discharge due to a large amount of avalanche charge created in a very narrow multiplication region.</a:t>
            </a:r>
            <a:endParaRPr lang="zh-CN" altLang="en-US" sz="22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99895" y="1788299"/>
            <a:ext cx="8344210" cy="2290177"/>
            <a:chOff x="342591" y="1788299"/>
            <a:chExt cx="8344210" cy="2290177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05560" y="1788299"/>
              <a:ext cx="3181241" cy="2290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591" y="1788299"/>
              <a:ext cx="3288330" cy="229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右箭头 8"/>
            <p:cNvSpPr/>
            <p:nvPr/>
          </p:nvSpPr>
          <p:spPr>
            <a:xfrm>
              <a:off x="3577376" y="2571250"/>
              <a:ext cx="1874639" cy="72448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78610" y="2743305"/>
              <a:ext cx="2013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Resistive electrode</a:t>
              </a:r>
              <a:endParaRPr lang="zh-CN" altLang="en-US" sz="1600" b="1" dirty="0"/>
            </a:p>
          </p:txBody>
        </p:sp>
      </p:grpSp>
      <p:sp>
        <p:nvSpPr>
          <p:cNvPr id="13" name="TextBox 75"/>
          <p:cNvSpPr txBox="1"/>
          <p:nvPr/>
        </p:nvSpPr>
        <p:spPr>
          <a:xfrm>
            <a:off x="399895" y="4738564"/>
            <a:ext cx="781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mic Sans MS" panose="030F0702030302020204" pitchFamily="66" charset="0"/>
              <a:buChar char="×"/>
            </a:pPr>
            <a:r>
              <a:rPr lang="en-US" altLang="zh-CN" b="1" i="1" dirty="0" smtClean="0">
                <a:solidFill>
                  <a:srgbClr val="FF0000"/>
                </a:solidFill>
              </a:rPr>
              <a:t> Resistivity sometimes out of control in manufacture; </a:t>
            </a:r>
          </a:p>
          <a:p>
            <a:pPr marL="285750" indent="-285750">
              <a:buFont typeface="Comic Sans MS" panose="030F0702030302020204" pitchFamily="66" charset="0"/>
              <a:buChar char="×"/>
            </a:pPr>
            <a:r>
              <a:rPr lang="en-US" altLang="zh-CN" b="1" i="1" dirty="0" smtClean="0">
                <a:solidFill>
                  <a:srgbClr val="FF0000"/>
                </a:solidFill>
              </a:rPr>
              <a:t> Unable to make fine structures;</a:t>
            </a:r>
          </a:p>
          <a:p>
            <a:pPr marL="285750" indent="-285750">
              <a:buFont typeface="Comic Sans MS" panose="030F0702030302020204" pitchFamily="66" charset="0"/>
              <a:buChar char="×"/>
            </a:pPr>
            <a:r>
              <a:rPr lang="en-US" altLang="zh-CN" b="1" i="1" dirty="0" smtClean="0">
                <a:solidFill>
                  <a:srgbClr val="FF0000"/>
                </a:solidFill>
              </a:rPr>
              <a:t> Difficult to make conductive route on it precisely;</a:t>
            </a:r>
          </a:p>
          <a:p>
            <a:pPr marL="285750" indent="-285750">
              <a:buFont typeface="Comic Sans MS" panose="030F0702030302020204" pitchFamily="66" charset="0"/>
              <a:buChar char="×"/>
            </a:pPr>
            <a:r>
              <a:rPr lang="en-US" altLang="zh-CN" b="1" i="1" dirty="0" smtClean="0">
                <a:solidFill>
                  <a:srgbClr val="FF0000"/>
                </a:solidFill>
              </a:rPr>
              <a:t> Can not open opportunities for new micro-structures;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77"/>
          <p:cNvSpPr txBox="1"/>
          <p:nvPr/>
        </p:nvSpPr>
        <p:spPr>
          <a:xfrm>
            <a:off x="126690" y="6033874"/>
            <a:ext cx="8617415" cy="430887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i="1" dirty="0" smtClean="0">
                <a:solidFill>
                  <a:srgbClr val="0000FF"/>
                </a:solidFill>
              </a:rPr>
              <a:t>     New reliable resistive materials and preparation methods needed</a:t>
            </a:r>
            <a:endParaRPr lang="zh-CN" altLang="en-US" sz="2200" b="1" i="1" dirty="0">
              <a:solidFill>
                <a:srgbClr val="0000FF"/>
              </a:solidFill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126690" y="4078474"/>
            <a:ext cx="880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i="1" dirty="0" smtClean="0"/>
              <a:t>Resistive electrode based on </a:t>
            </a:r>
            <a:r>
              <a:rPr lang="en-US" altLang="zh-CN" b="1" i="1" dirty="0" smtClean="0"/>
              <a:t>Carbon loaded pastes </a:t>
            </a:r>
            <a:r>
              <a:rPr lang="en-US" altLang="zh-CN" i="1" dirty="0" smtClean="0"/>
              <a:t>have already been used in MPGDs to suppress </a:t>
            </a:r>
            <a:r>
              <a:rPr lang="en-US" altLang="zh-CN" i="1" dirty="0"/>
              <a:t>the discharges </a:t>
            </a:r>
            <a:r>
              <a:rPr lang="en-US" altLang="zh-CN" i="1" dirty="0" smtClean="0"/>
              <a:t>and </a:t>
            </a:r>
            <a:r>
              <a:rPr lang="en-US" altLang="zh-CN" i="1" dirty="0"/>
              <a:t>reduce the damaging effects on MPGDs</a:t>
            </a:r>
            <a:endParaRPr lang="zh-CN" altLang="en-US" i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91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28650" y="126084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 Introduction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R&amp;D on DLC resistive electrodes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Application of DLC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coating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Low-rate </a:t>
            </a:r>
            <a:r>
              <a:rPr lang="el-GR" altLang="zh-CN" dirty="0">
                <a:solidFill>
                  <a:schemeClr val="bg1">
                    <a:lumMod val="85000"/>
                  </a:schemeClr>
                </a:solidFill>
              </a:rPr>
              <a:t>μ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high-rate </a:t>
            </a:r>
            <a:r>
              <a:rPr lang="el-GR" altLang="zh-CN" dirty="0">
                <a:solidFill>
                  <a:schemeClr val="bg1">
                    <a:lumMod val="85000"/>
                  </a:schemeClr>
                </a:solidFill>
              </a:rPr>
              <a:t>μ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Charging-up free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THGEM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Summary</a:t>
            </a:r>
          </a:p>
          <a:p>
            <a:pPr marL="0" indent="0">
              <a:buNone/>
            </a:pPr>
            <a:endParaRPr lang="en-US" altLang="zh-C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5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Diamond-like Carbon</a:t>
            </a:r>
            <a:endParaRPr lang="zh-CN" altLang="en-US" sz="4000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6691" y="994784"/>
            <a:ext cx="87887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Diamond-like Carbon (</a:t>
            </a:r>
            <a:r>
              <a:rPr lang="en-US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DLC)</a:t>
            </a:r>
            <a:r>
              <a:rPr lang="en-US" altLang="zh-CN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class of metastable amorphous carbon material that contains both the diamond-structure and </a:t>
            </a:r>
            <a:r>
              <a:rPr lang="en-US" altLang="zh-CN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graphite-structure.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6690" y="5279604"/>
            <a:ext cx="8788709" cy="10397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DLC coating shows good stability in surface resistivity and good chemical stability.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Resistive electrodes based on DLC are very resistant to discharge and radiation, and able to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withstand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chemical or physical manufacturing processes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0000CC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05142" y="1867916"/>
            <a:ext cx="3164899" cy="3206038"/>
            <a:chOff x="126691" y="2259868"/>
            <a:chExt cx="2734895" cy="27704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91" y="2259868"/>
              <a:ext cx="2734895" cy="258388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79244" y="4691758"/>
              <a:ext cx="2029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latin typeface="Calibri" panose="020F0502020204030204" pitchFamily="34" charset="0"/>
                  <a:ea typeface="等线" panose="02010600030101010101" pitchFamily="2" charset="-122"/>
                </a:rPr>
                <a:t>Atom structure of DLC</a:t>
              </a:r>
              <a:endParaRPr lang="zh-CN" altLang="en-US" sz="16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65023" y="1945123"/>
            <a:ext cx="3455394" cy="3127819"/>
            <a:chOff x="4765023" y="1718322"/>
            <a:chExt cx="3455394" cy="312781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23" y="1718322"/>
              <a:ext cx="3455394" cy="248074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4765023" y="4261366"/>
              <a:ext cx="34553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600" dirty="0" smtClean="0">
                  <a:latin typeface="Calibri" panose="020F0502020204030204" pitchFamily="34" charset="0"/>
                  <a:ea typeface="等线" panose="02010600030101010101" pitchFamily="2" charset="-122"/>
                </a:rPr>
                <a:t>DLC coating was firstly used in MSGC in 1995 to resolve the charging-up effect</a:t>
              </a:r>
              <a:endParaRPr lang="zh-CN" altLang="en-US" sz="1600" dirty="0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13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+mn-lt"/>
              </a:rPr>
              <a:t>R&amp;D on DLC resistive electrodes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6691" y="1993537"/>
            <a:ext cx="5137095" cy="2376758"/>
            <a:chOff x="2861584" y="2259868"/>
            <a:chExt cx="6096000" cy="282041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613" y="2259868"/>
              <a:ext cx="5485943" cy="243861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861584" y="4693698"/>
              <a:ext cx="6096000" cy="3865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zh-CN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Schematic of </a:t>
              </a:r>
              <a:r>
                <a:rPr lang="en-US" altLang="zh-CN" sz="1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magnetron </a:t>
              </a:r>
              <a:r>
                <a:rPr lang="en-US" altLang="zh-CN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sputtering technique</a:t>
              </a:r>
              <a:endParaRPr lang="zh-CN" altLang="en-US" sz="1600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126691" y="1064331"/>
            <a:ext cx="87887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Magnetron </a:t>
            </a:r>
            <a:r>
              <a:rPr lang="en-US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sputtering </a:t>
            </a:r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technique: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effective way for DLC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coating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at low-temperature,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which ensures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both accurate surface resistivity and uniform thickness of the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coating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58827" y="4560795"/>
            <a:ext cx="662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V</a:t>
            </a:r>
            <a:r>
              <a:rPr lang="en-US" altLang="zh-CN" dirty="0" smtClean="0"/>
              <a:t>oltage </a:t>
            </a:r>
            <a:r>
              <a:rPr lang="en-US" altLang="zh-CN" dirty="0"/>
              <a:t>between </a:t>
            </a:r>
            <a:r>
              <a:rPr lang="en-US" altLang="zh-CN" dirty="0" smtClean="0"/>
              <a:t>substrate </a:t>
            </a:r>
            <a:r>
              <a:rPr lang="en-US" altLang="zh-CN" dirty="0"/>
              <a:t>and </a:t>
            </a:r>
            <a:r>
              <a:rPr lang="en-US" altLang="zh-CN" dirty="0" smtClean="0"/>
              <a:t>target ramping up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 smtClean="0"/>
              <a:t>Glow </a:t>
            </a:r>
            <a:r>
              <a:rPr lang="en-US" altLang="zh-CN" dirty="0"/>
              <a:t>discharges </a:t>
            </a:r>
            <a:r>
              <a:rPr lang="en-US" altLang="zh-CN" dirty="0" smtClean="0"/>
              <a:t>appear, producing primary electrons and ions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 smtClean="0"/>
              <a:t>Ions hitting </a:t>
            </a:r>
            <a:r>
              <a:rPr lang="en-US" altLang="zh-CN" dirty="0"/>
              <a:t>targets and </a:t>
            </a:r>
            <a:r>
              <a:rPr lang="en-US" altLang="zh-CN" dirty="0" smtClean="0"/>
              <a:t>sputtering </a:t>
            </a:r>
            <a:r>
              <a:rPr lang="en-US" altLang="zh-CN" dirty="0"/>
              <a:t>carbons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Ejected atoms </a:t>
            </a:r>
            <a:r>
              <a:rPr lang="en-US" altLang="zh-CN" dirty="0" smtClean="0"/>
              <a:t>depositing </a:t>
            </a:r>
            <a:r>
              <a:rPr lang="en-US" altLang="zh-CN" dirty="0"/>
              <a:t>on substrate</a:t>
            </a:r>
            <a:endParaRPr lang="zh-CN" altLang="en-US" dirty="0"/>
          </a:p>
        </p:txBody>
      </p:sp>
      <p:pic>
        <p:nvPicPr>
          <p:cNvPr id="17" name="图片 65" descr="IMG_47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34" y="1993537"/>
            <a:ext cx="3148688" cy="20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5273102" y="4031741"/>
            <a:ext cx="3644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楷体" panose="02010609060101010101" pitchFamily="49" charset="-122"/>
                <a:cs typeface="Calibri" panose="020F0502020204030204" pitchFamily="34" charset="0"/>
              </a:rPr>
              <a:t>Magnetron sputtering system </a:t>
            </a:r>
          </a:p>
          <a:p>
            <a:pPr algn="ctr"/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(LICP </a:t>
            </a:r>
            <a:r>
              <a:rPr lang="en-US" altLang="zh-CN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Teer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 650)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6691" y="5951624"/>
            <a:ext cx="878870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CC"/>
                </a:solidFill>
              </a:rPr>
              <a:t>DLC </a:t>
            </a:r>
            <a:r>
              <a:rPr lang="en-US" altLang="zh-CN" dirty="0" smtClean="0">
                <a:solidFill>
                  <a:srgbClr val="0000CC"/>
                </a:solidFill>
              </a:rPr>
              <a:t>coating deposited by Magnetron sputtering shows </a:t>
            </a:r>
            <a:r>
              <a:rPr lang="en-US" altLang="zh-CN" dirty="0">
                <a:solidFill>
                  <a:srgbClr val="0000CC"/>
                </a:solidFill>
              </a:rPr>
              <a:t>good adhesion and </a:t>
            </a:r>
            <a:r>
              <a:rPr lang="en-US" altLang="zh-CN" dirty="0" smtClean="0">
                <a:solidFill>
                  <a:srgbClr val="0000CC"/>
                </a:solidFill>
              </a:rPr>
              <a:t>good uniformity.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63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6691" y="194272"/>
            <a:ext cx="7886700" cy="5284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+mn-lt"/>
              </a:rPr>
              <a:t>Surface resistivity of DLC coating</a:t>
            </a:r>
            <a:endParaRPr lang="en-US" altLang="zh-CN" sz="4000" dirty="0">
              <a:latin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2196" y="2508801"/>
            <a:ext cx="8687109" cy="2253853"/>
            <a:chOff x="126691" y="2973980"/>
            <a:chExt cx="8687109" cy="2253853"/>
          </a:xfrm>
        </p:grpSpPr>
        <p:grpSp>
          <p:nvGrpSpPr>
            <p:cNvPr id="12" name="组合 11"/>
            <p:cNvGrpSpPr/>
            <p:nvPr/>
          </p:nvGrpSpPr>
          <p:grpSpPr>
            <a:xfrm>
              <a:off x="126691" y="2973982"/>
              <a:ext cx="2575832" cy="2253851"/>
              <a:chOff x="5402564" y="1493985"/>
              <a:chExt cx="2937160" cy="257001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564" y="1493985"/>
                <a:ext cx="2937160" cy="2570013"/>
              </a:xfrm>
              <a:prstGeom prst="rect">
                <a:avLst/>
              </a:prstGeom>
            </p:spPr>
          </p:pic>
          <p:sp>
            <p:nvSpPr>
              <p:cNvPr id="14" name="矩形 2"/>
              <p:cNvSpPr>
                <a:spLocks noChangeArrowheads="1"/>
              </p:cNvSpPr>
              <p:nvPr/>
            </p:nvSpPr>
            <p:spPr bwMode="auto">
              <a:xfrm>
                <a:off x="7014413" y="2656070"/>
                <a:ext cx="12454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a-c DLC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j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矩形 2"/>
              <p:cNvSpPr>
                <a:spLocks noChangeArrowheads="1"/>
              </p:cNvSpPr>
              <p:nvPr/>
            </p:nvSpPr>
            <p:spPr bwMode="auto">
              <a:xfrm>
                <a:off x="6017927" y="1517542"/>
                <a:ext cx="2168935" cy="35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Resistivity </a:t>
                </a:r>
                <a:r>
                  <a:rPr lang="en-US" altLang="zh-CN" sz="1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vs</a:t>
                </a:r>
                <a:r>
                  <a:rPr lang="en-US" altLang="zh-CN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 Vacuum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j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011127" y="2973981"/>
              <a:ext cx="2914282" cy="2253851"/>
              <a:chOff x="3234967" y="3583581"/>
              <a:chExt cx="2914282" cy="225385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4967" y="3583581"/>
                <a:ext cx="2914282" cy="2253851"/>
              </a:xfrm>
              <a:prstGeom prst="rect">
                <a:avLst/>
              </a:prstGeom>
            </p:spPr>
          </p:pic>
          <p:sp>
            <p:nvSpPr>
              <p:cNvPr id="18" name="矩形 2"/>
              <p:cNvSpPr>
                <a:spLocks noChangeArrowheads="1"/>
              </p:cNvSpPr>
              <p:nvPr/>
            </p:nvSpPr>
            <p:spPr bwMode="auto">
              <a:xfrm>
                <a:off x="4455635" y="4565632"/>
                <a:ext cx="12454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a-c:H</a:t>
                </a:r>
                <a:r>
                  <a:rPr lang="en-US" altLang="zh-CN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 DLC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j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234014" y="2973980"/>
              <a:ext cx="2579786" cy="2253851"/>
              <a:chOff x="6128995" y="3583580"/>
              <a:chExt cx="2579786" cy="2253851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8995" y="3583580"/>
                <a:ext cx="2579786" cy="2253851"/>
              </a:xfrm>
              <a:prstGeom prst="rect">
                <a:avLst/>
              </a:prstGeom>
            </p:spPr>
          </p:pic>
          <p:sp>
            <p:nvSpPr>
              <p:cNvPr id="19" name="矩形 2"/>
              <p:cNvSpPr>
                <a:spLocks noChangeArrowheads="1"/>
              </p:cNvSpPr>
              <p:nvPr/>
            </p:nvSpPr>
            <p:spPr bwMode="auto">
              <a:xfrm>
                <a:off x="6796157" y="4561059"/>
                <a:ext cx="12454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a-c:H</a:t>
                </a:r>
                <a:r>
                  <a:rPr lang="en-US" altLang="zh-CN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j-ea"/>
                    <a:cs typeface="Calibri" panose="020F0502020204030204" pitchFamily="34" charset="0"/>
                  </a:rPr>
                  <a:t> DLC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j-ea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248816" y="1211228"/>
            <a:ext cx="4206820" cy="10063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altLang="zh-CN" b="1" dirty="0" smtClean="0">
                <a:ea typeface="楷体" panose="02010609060101010101" pitchFamily="49" charset="-122"/>
              </a:rPr>
              <a:t>a-C DLC: </a:t>
            </a:r>
            <a:r>
              <a:rPr lang="en-US" altLang="zh-CN" dirty="0">
                <a:ea typeface="楷体" panose="02010609060101010101" pitchFamily="49" charset="-122"/>
              </a:rPr>
              <a:t>p</a:t>
            </a:r>
            <a:r>
              <a:rPr lang="en-US" altLang="zh-CN" dirty="0" smtClean="0">
                <a:ea typeface="楷体" panose="02010609060101010101" pitchFamily="49" charset="-122"/>
              </a:rPr>
              <a:t>ure DLC</a:t>
            </a:r>
          </a:p>
          <a:p>
            <a:pPr algn="just">
              <a:lnSpc>
                <a:spcPct val="112000"/>
              </a:lnSpc>
            </a:pPr>
            <a:r>
              <a:rPr lang="en-US" altLang="zh-CN" dirty="0" smtClean="0">
                <a:ea typeface="楷体" panose="02010609060101010101" pitchFamily="49" charset="-122"/>
              </a:rPr>
              <a:t>Surface resistivity: M</a:t>
            </a:r>
            <a:r>
              <a:rPr lang="el-GR" altLang="zh-CN" dirty="0" smtClean="0">
                <a:ea typeface="楷体" panose="02010609060101010101" pitchFamily="49" charset="-122"/>
              </a:rPr>
              <a:t>Ω</a:t>
            </a:r>
            <a:r>
              <a:rPr lang="en-US" altLang="zh-CN" dirty="0" smtClean="0">
                <a:ea typeface="楷体" panose="02010609060101010101" pitchFamily="49" charset="-122"/>
              </a:rPr>
              <a:t>/</a:t>
            </a:r>
            <a:r>
              <a:rPr lang="en-US" altLang="zh-CN" dirty="0" smtClean="0">
                <a:ea typeface="楷体" panose="02010609060101010101" pitchFamily="49" charset="-122"/>
                <a:cs typeface="Calibri" panose="020F0502020204030204" pitchFamily="34" charset="0"/>
              </a:rPr>
              <a:t>□ </a:t>
            </a:r>
            <a:r>
              <a:rPr lang="en-US" altLang="zh-CN" dirty="0" smtClean="0">
                <a:ea typeface="楷体" panose="02010609060101010101" pitchFamily="49" charset="-122"/>
              </a:rPr>
              <a:t>— G</a:t>
            </a:r>
            <a:r>
              <a:rPr lang="el-GR" altLang="zh-CN" dirty="0" smtClean="0">
                <a:ea typeface="楷体" panose="02010609060101010101" pitchFamily="49" charset="-122"/>
              </a:rPr>
              <a:t>Ω</a:t>
            </a:r>
            <a:r>
              <a:rPr lang="en-US" altLang="zh-CN" dirty="0">
                <a:ea typeface="楷体" panose="02010609060101010101" pitchFamily="49" charset="-122"/>
              </a:rPr>
              <a:t>/</a:t>
            </a:r>
            <a:r>
              <a:rPr lang="en-US" altLang="zh-CN" dirty="0" smtClean="0">
                <a:ea typeface="楷体" panose="02010609060101010101" pitchFamily="49" charset="-122"/>
                <a:cs typeface="Calibri" panose="020F0502020204030204" pitchFamily="34" charset="0"/>
              </a:rPr>
              <a:t>□</a:t>
            </a:r>
          </a:p>
          <a:p>
            <a:pPr algn="just">
              <a:lnSpc>
                <a:spcPct val="112000"/>
              </a:lnSpc>
            </a:pPr>
            <a:r>
              <a:rPr lang="en-US" altLang="zh-CN" dirty="0" smtClean="0">
                <a:ea typeface="楷体" panose="02010609060101010101" pitchFamily="49" charset="-122"/>
              </a:rPr>
              <a:t>Thickness</a:t>
            </a:r>
            <a:r>
              <a:rPr lang="en-US" altLang="zh-CN" dirty="0">
                <a:ea typeface="楷体" panose="02010609060101010101" pitchFamily="49" charset="-122"/>
              </a:rPr>
              <a:t>: </a:t>
            </a:r>
            <a:r>
              <a:rPr lang="en-US" altLang="zh-CN" dirty="0" smtClean="0">
                <a:ea typeface="楷体" panose="02010609060101010101" pitchFamily="49" charset="-122"/>
              </a:rPr>
              <a:t>50nm —100 nm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12485" y="1211228"/>
            <a:ext cx="4206820" cy="10063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altLang="zh-CN" b="1" dirty="0" smtClean="0">
                <a:ea typeface="楷体" panose="02010609060101010101" pitchFamily="49" charset="-122"/>
              </a:rPr>
              <a:t>a-C:H DLC: </a:t>
            </a:r>
            <a:r>
              <a:rPr lang="en-US" altLang="zh-CN" dirty="0" smtClean="0">
                <a:ea typeface="楷体" panose="02010609060101010101" pitchFamily="49" charset="-122"/>
              </a:rPr>
              <a:t>Hydrogen doping DLC</a:t>
            </a:r>
          </a:p>
          <a:p>
            <a:pPr algn="just">
              <a:lnSpc>
                <a:spcPct val="112000"/>
              </a:lnSpc>
            </a:pPr>
            <a:r>
              <a:rPr lang="en-US" altLang="zh-CN" dirty="0">
                <a:ea typeface="楷体" panose="02010609060101010101" pitchFamily="49" charset="-122"/>
              </a:rPr>
              <a:t>Surface resistivity </a:t>
            </a:r>
            <a:r>
              <a:rPr lang="en-US" altLang="zh-CN" dirty="0" smtClean="0">
                <a:ea typeface="楷体" panose="02010609060101010101" pitchFamily="49" charset="-122"/>
              </a:rPr>
              <a:t>: </a:t>
            </a:r>
            <a:r>
              <a:rPr lang="en-US" altLang="zh-CN" dirty="0">
                <a:ea typeface="楷体" panose="02010609060101010101" pitchFamily="49" charset="-122"/>
              </a:rPr>
              <a:t>M</a:t>
            </a:r>
            <a:r>
              <a:rPr lang="el-GR" altLang="zh-CN" dirty="0">
                <a:ea typeface="楷体" panose="02010609060101010101" pitchFamily="49" charset="-122"/>
              </a:rPr>
              <a:t>Ω</a:t>
            </a:r>
            <a:r>
              <a:rPr lang="en-US" altLang="zh-CN" dirty="0">
                <a:ea typeface="楷体" panose="02010609060101010101" pitchFamily="49" charset="-122"/>
              </a:rPr>
              <a:t>/</a:t>
            </a:r>
            <a:r>
              <a:rPr lang="en-US" altLang="zh-CN" dirty="0" smtClean="0">
                <a:ea typeface="楷体" panose="02010609060101010101" pitchFamily="49" charset="-122"/>
                <a:cs typeface="Calibri" panose="020F0502020204030204" pitchFamily="34" charset="0"/>
              </a:rPr>
              <a:t>□ </a:t>
            </a:r>
            <a:r>
              <a:rPr lang="en-US" altLang="zh-CN" dirty="0" smtClean="0">
                <a:ea typeface="楷体" panose="02010609060101010101" pitchFamily="49" charset="-122"/>
              </a:rPr>
              <a:t>—T</a:t>
            </a:r>
            <a:r>
              <a:rPr lang="el-GR" altLang="zh-CN" dirty="0" smtClean="0">
                <a:ea typeface="楷体" panose="02010609060101010101" pitchFamily="49" charset="-122"/>
              </a:rPr>
              <a:t>Ω</a:t>
            </a:r>
            <a:r>
              <a:rPr lang="en-US" altLang="zh-CN" dirty="0">
                <a:ea typeface="楷体" panose="02010609060101010101" pitchFamily="49" charset="-122"/>
              </a:rPr>
              <a:t>/</a:t>
            </a:r>
            <a:r>
              <a:rPr lang="en-US" altLang="zh-CN" dirty="0">
                <a:ea typeface="楷体" panose="02010609060101010101" pitchFamily="49" charset="-122"/>
                <a:cs typeface="Calibri" panose="020F0502020204030204" pitchFamily="34" charset="0"/>
              </a:rPr>
              <a:t>□</a:t>
            </a:r>
          </a:p>
          <a:p>
            <a:pPr algn="just">
              <a:lnSpc>
                <a:spcPct val="112000"/>
              </a:lnSpc>
            </a:pPr>
            <a:r>
              <a:rPr lang="en-US" altLang="zh-CN" dirty="0" smtClean="0">
                <a:ea typeface="楷体" panose="02010609060101010101" pitchFamily="49" charset="-122"/>
              </a:rPr>
              <a:t>Thickness: 50nm — 1</a:t>
            </a:r>
            <a:r>
              <a:rPr lang="el-GR" altLang="zh-CN" dirty="0" smtClean="0">
                <a:ea typeface="楷体" panose="02010609060101010101" pitchFamily="49" charset="-122"/>
              </a:rPr>
              <a:t>μ</a:t>
            </a:r>
            <a:r>
              <a:rPr lang="en-US" altLang="zh-CN" dirty="0" smtClean="0">
                <a:ea typeface="楷体" panose="02010609060101010101" pitchFamily="49" charset="-122"/>
              </a:rPr>
              <a:t>m</a:t>
            </a:r>
            <a:endParaRPr lang="en-US" altLang="zh-CN" dirty="0"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8816" y="4986695"/>
            <a:ext cx="8670489" cy="1316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CC"/>
                </a:solidFill>
                <a:ea typeface="楷体" panose="02010609060101010101" pitchFamily="49" charset="-122"/>
              </a:rPr>
              <a:t>a</a:t>
            </a:r>
            <a:r>
              <a:rPr lang="en-US" altLang="zh-CN" dirty="0" smtClean="0">
                <a:solidFill>
                  <a:srgbClr val="0000CC"/>
                </a:solidFill>
                <a:ea typeface="楷体" panose="02010609060101010101" pitchFamily="49" charset="-122"/>
              </a:rPr>
              <a:t>-C DLC: </a:t>
            </a:r>
            <a:r>
              <a:rPr lang="en-US" altLang="zh-CN" dirty="0">
                <a:solidFill>
                  <a:srgbClr val="0000CC"/>
                </a:solidFill>
                <a:ea typeface="楷体" panose="02010609060101010101" pitchFamily="49" charset="-122"/>
              </a:rPr>
              <a:t>S</a:t>
            </a:r>
            <a:r>
              <a:rPr lang="en-US" altLang="zh-CN" dirty="0" smtClean="0">
                <a:solidFill>
                  <a:srgbClr val="0000CC"/>
                </a:solidFill>
                <a:ea typeface="楷体" panose="02010609060101010101" pitchFamily="49" charset="-122"/>
              </a:rPr>
              <a:t>urface </a:t>
            </a:r>
            <a:r>
              <a:rPr lang="en-US" altLang="zh-CN" dirty="0">
                <a:solidFill>
                  <a:srgbClr val="0000CC"/>
                </a:solidFill>
              </a:rPr>
              <a:t>r</a:t>
            </a:r>
            <a:r>
              <a:rPr lang="en-US" altLang="zh-CN" dirty="0" smtClean="0">
                <a:solidFill>
                  <a:srgbClr val="0000CC"/>
                </a:solidFill>
              </a:rPr>
              <a:t>esistivity </a:t>
            </a:r>
            <a:r>
              <a:rPr lang="en-US" altLang="zh-CN" dirty="0">
                <a:solidFill>
                  <a:srgbClr val="0000CC"/>
                </a:solidFill>
              </a:rPr>
              <a:t>can be adjusted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degree and DLC thickness. </a:t>
            </a:r>
            <a:endParaRPr lang="en-US" altLang="zh-CN" dirty="0">
              <a:solidFill>
                <a:srgbClr val="0000CC"/>
              </a:solidFill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CC"/>
                </a:solidFill>
                <a:ea typeface="楷体" panose="02010609060101010101" pitchFamily="49" charset="-122"/>
              </a:rPr>
              <a:t>a-C:H DLC: The </a:t>
            </a:r>
            <a:r>
              <a:rPr lang="en-US" altLang="zh-CN" dirty="0" smtClean="0">
                <a:solidFill>
                  <a:srgbClr val="0000CC"/>
                </a:solidFill>
              </a:rPr>
              <a:t>surface </a:t>
            </a:r>
            <a:r>
              <a:rPr lang="en-US" altLang="zh-CN" dirty="0">
                <a:solidFill>
                  <a:srgbClr val="0000CC"/>
                </a:solidFill>
              </a:rPr>
              <a:t>resistivity is sensitive to </a:t>
            </a:r>
            <a:r>
              <a:rPr lang="en-US" altLang="zh-CN" dirty="0" smtClean="0">
                <a:solidFill>
                  <a:srgbClr val="0000CC"/>
                </a:solidFill>
              </a:rPr>
              <a:t>hydrogen</a:t>
            </a:r>
            <a:r>
              <a:rPr lang="en-US" altLang="zh-CN" dirty="0">
                <a:solidFill>
                  <a:srgbClr val="0000CC"/>
                </a:solidFill>
              </a:rPr>
              <a:t>, it can be adjusted </a:t>
            </a:r>
            <a:r>
              <a:rPr lang="en-US" altLang="zh-CN" dirty="0" smtClean="0">
                <a:solidFill>
                  <a:srgbClr val="0000CC"/>
                </a:solidFill>
              </a:rPr>
              <a:t>in a very </a:t>
            </a:r>
            <a:r>
              <a:rPr lang="en-US" altLang="zh-CN" dirty="0">
                <a:solidFill>
                  <a:srgbClr val="0000CC"/>
                </a:solidFill>
              </a:rPr>
              <a:t>wide </a:t>
            </a:r>
            <a:r>
              <a:rPr lang="en-US" altLang="zh-CN" dirty="0" smtClean="0">
                <a:solidFill>
                  <a:srgbClr val="0000CC"/>
                </a:solidFill>
              </a:rPr>
              <a:t>range by adjusting the ratio of hydrogen, and </a:t>
            </a:r>
            <a:r>
              <a:rPr lang="en-US" altLang="zh-CN" dirty="0">
                <a:solidFill>
                  <a:srgbClr val="0000CC"/>
                </a:solidFill>
              </a:rPr>
              <a:t>more precise by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controlling deposition time</a:t>
            </a:r>
            <a:r>
              <a:rPr lang="en-US" altLang="zh-CN" dirty="0" smtClean="0">
                <a:solidFill>
                  <a:srgbClr val="0000CC"/>
                </a:solidFill>
              </a:rPr>
              <a:t>.</a:t>
            </a:r>
            <a:endParaRPr lang="zh-CN" altLang="en-US" dirty="0">
              <a:solidFill>
                <a:srgbClr val="0000CC"/>
              </a:solidFill>
              <a:ea typeface="楷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53BB-E4B5-4D25-BB70-D34F1D8A6B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59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21095</TotalTime>
  <Words>2040</Words>
  <Application>Microsoft Office PowerPoint</Application>
  <PresentationFormat>全屏显示(4:3)</PresentationFormat>
  <Paragraphs>351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Cambria</vt:lpstr>
      <vt:lpstr>Cambria Math</vt:lpstr>
      <vt:lpstr>Comic Sans MS</vt:lpstr>
      <vt:lpstr>Times New Roman</vt:lpstr>
      <vt:lpstr>Wingdings</vt:lpstr>
      <vt:lpstr>Office 主题</vt:lpstr>
      <vt:lpstr>Development of high-performance DLC resistive electrodes for MPGDs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 you</dc:creator>
  <cp:lastModifiedBy>lv you</cp:lastModifiedBy>
  <cp:revision>1123</cp:revision>
  <dcterms:created xsi:type="dcterms:W3CDTF">2019-06-28T02:01:29Z</dcterms:created>
  <dcterms:modified xsi:type="dcterms:W3CDTF">2019-11-18T04:28:35Z</dcterms:modified>
</cp:coreProperties>
</file>