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8" r:id="rId2"/>
    <p:sldId id="531" r:id="rId3"/>
    <p:sldId id="333" r:id="rId4"/>
    <p:sldId id="1118" r:id="rId5"/>
    <p:sldId id="390" r:id="rId6"/>
    <p:sldId id="324" r:id="rId7"/>
    <p:sldId id="392" r:id="rId8"/>
    <p:sldId id="849" r:id="rId9"/>
    <p:sldId id="848" r:id="rId10"/>
    <p:sldId id="529" r:id="rId11"/>
    <p:sldId id="1122" r:id="rId12"/>
    <p:sldId id="825" r:id="rId13"/>
    <p:sldId id="853" r:id="rId14"/>
    <p:sldId id="1119" r:id="rId15"/>
    <p:sldId id="527" r:id="rId16"/>
    <p:sldId id="492" r:id="rId17"/>
    <p:sldId id="501" r:id="rId18"/>
    <p:sldId id="510" r:id="rId19"/>
    <p:sldId id="412" r:id="rId20"/>
    <p:sldId id="512" r:id="rId21"/>
    <p:sldId id="262" r:id="rId22"/>
    <p:sldId id="850" r:id="rId23"/>
    <p:sldId id="822" r:id="rId24"/>
    <p:sldId id="1117" r:id="rId25"/>
    <p:sldId id="1120" r:id="rId26"/>
    <p:sldId id="844" r:id="rId27"/>
    <p:sldId id="530" r:id="rId28"/>
    <p:sldId id="507" r:id="rId29"/>
    <p:sldId id="526" r:id="rId30"/>
    <p:sldId id="835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1"/>
    <p:restoredTop sz="94632"/>
  </p:normalViewPr>
  <p:slideViewPr>
    <p:cSldViewPr snapToGrid="0" snapToObjects="1">
      <p:cViewPr>
        <p:scale>
          <a:sx n="120" d="100"/>
          <a:sy n="120" d="100"/>
        </p:scale>
        <p:origin x="119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A8E57-36F1-5144-B191-972942D5A1C6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A19A9-49C8-174C-A844-EACFACC9C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2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EA5A-33A7-46AE-9646-03FE08BB12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4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2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01966-56BF-1444-B47D-47959DEF58D6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D1226-A342-7043-A558-4D407E284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4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A90E4-AC68-144B-B3EE-950D6760AF65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73D41-1FDF-C34E-808A-470E7A02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4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C0A5D-2C9F-C84B-B33E-B733FAA449B6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E0C0-659F-2F43-8DED-679E529BD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1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D9E62-64D4-1C41-848C-B5ABF9CD4253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267AE-12AC-6D4E-BBA4-95C28F47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5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0CB2-BB59-FE41-B5EC-32603B32A3F6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A957-648A-9846-8094-D7810D9A3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D5705-325E-0D4B-A418-0CA79377819F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8B936-56FA-FF4A-AFA9-1DB4CB2C9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F98E1-7251-2E4C-BF18-9BE50DD3BA66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BCB6-6B62-F249-977D-13876BAE3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D5ACF-0083-FE48-95C1-7B71A90D68D6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BEE7-2039-8242-B639-5FCB42DB6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8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E0748-C84F-7B48-AA2B-0D46F376A879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BF70D-114F-0946-AA2F-B029F53DB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916B8-8583-0148-B650-32404BECA346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0189-8C72-3241-9212-606D4B750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99006-9C56-8043-A7AF-1D3665C67063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8565-950E-184A-BEA1-222D0BB17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2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382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B2E26E-DD2E-2747-9CAE-AB792A3D9D65}" type="datetime1">
              <a:rPr lang="zh-CN" altLang="en-US" smtClean="0"/>
              <a:t>2019/11/19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553200"/>
            <a:ext cx="3581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Electroweak Physics at CEPC, Zhijun Liang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68E44CF-A94F-6047-BDAA-46139B521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85800"/>
            <a:ext cx="9144000" cy="112713"/>
          </a:xfrm>
          <a:prstGeom prst="rect">
            <a:avLst/>
          </a:prstGeom>
          <a:gradFill rotWithShape="0">
            <a:gsLst>
              <a:gs pos="0">
                <a:srgbClr val="35007D"/>
              </a:gs>
              <a:gs pos="50000">
                <a:srgbClr val="6D00FF"/>
              </a:gs>
              <a:gs pos="100000">
                <a:srgbClr val="35007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/>
          <a:ea typeface="ＭＳ Ｐゴシック" pitchFamily="-97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Calibri"/>
          <a:ea typeface="ＭＳ Ｐゴシック" pitchFamily="-97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l-sipm.net/contacteng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61204" y="1275646"/>
            <a:ext cx="7821592" cy="2681293"/>
          </a:xfrm>
        </p:spPr>
        <p:txBody>
          <a:bodyPr/>
          <a:lstStyle/>
          <a:p>
            <a:pPr defTabSz="457200"/>
            <a:r>
              <a:rPr lang="en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Recent development of ultra-fast timing detector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600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Cina</a:t>
            </a:r>
            <a:r>
              <a:rPr lang="en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and its potential application in CEPC 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631244"/>
            <a:ext cx="6400800" cy="1752600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Zhijun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Liang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Institute of High Energy Physics ,</a:t>
            </a: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Chinese Academy of Science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22" y="202217"/>
            <a:ext cx="7677557" cy="15008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78406" y="5943723"/>
            <a:ext cx="9004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CECP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workshop</a:t>
            </a:r>
            <a:r>
              <a:rPr lang="zh-CN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2019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24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DF1994-C627-A147-B443-6F793BAD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5x5 NDL sensors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3DAA63-96C7-A94D-BE00-C06F3EDDE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Two type of NDL 5x5 sensors are fabricated in Sep 2019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E06DA0-60C7-B94E-807E-CDFA2961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CEB9C8-8F0E-3748-BAC0-1B722817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64002"/>
            <a:ext cx="3605784" cy="3365398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A1BCC12-E8F6-084B-9113-1FAFDA57405D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361440"/>
          <a:ext cx="8740081" cy="138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94940">
                  <a:extLst>
                    <a:ext uri="{9D8B030D-6E8A-4147-A177-3AD203B41FA5}">
                      <a16:colId xmlns:a16="http://schemas.microsoft.com/office/drawing/2014/main" val="2271951265"/>
                    </a:ext>
                  </a:extLst>
                </a:gridCol>
                <a:gridCol w="1087264">
                  <a:extLst>
                    <a:ext uri="{9D8B030D-6E8A-4147-A177-3AD203B41FA5}">
                      <a16:colId xmlns:a16="http://schemas.microsoft.com/office/drawing/2014/main" val="1881214114"/>
                    </a:ext>
                  </a:extLst>
                </a:gridCol>
                <a:gridCol w="1476390">
                  <a:extLst>
                    <a:ext uri="{9D8B030D-6E8A-4147-A177-3AD203B41FA5}">
                      <a16:colId xmlns:a16="http://schemas.microsoft.com/office/drawing/2014/main" val="1271565472"/>
                    </a:ext>
                  </a:extLst>
                </a:gridCol>
                <a:gridCol w="1570467">
                  <a:extLst>
                    <a:ext uri="{9D8B030D-6E8A-4147-A177-3AD203B41FA5}">
                      <a16:colId xmlns:a16="http://schemas.microsoft.com/office/drawing/2014/main" val="770348713"/>
                    </a:ext>
                  </a:extLst>
                </a:gridCol>
                <a:gridCol w="1946924">
                  <a:extLst>
                    <a:ext uri="{9D8B030D-6E8A-4147-A177-3AD203B41FA5}">
                      <a16:colId xmlns:a16="http://schemas.microsoft.com/office/drawing/2014/main" val="103411798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6625103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VBD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V_Depleted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Layout</a:t>
                      </a:r>
                      <a:r>
                        <a:rPr lang="zh-CN" alt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Epi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layer(33um)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resistance</a:t>
                      </a:r>
                      <a:r>
                        <a:rPr lang="zh-CN" alt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Gain</a:t>
                      </a:r>
                      <a:r>
                        <a:rPr lang="zh-CN" alt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99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NDL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5x5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6#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~250V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~120V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/>
                        <a:t>guard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solidFill>
                            <a:schemeClr val="tx1"/>
                          </a:solidFill>
                        </a:rPr>
                        <a:t>100Ω.cm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10~20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642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NDL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5x5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12#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~235V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/>
                        <a:t>guard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ring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solidFill>
                            <a:schemeClr val="tx1"/>
                          </a:solidFill>
                        </a:rPr>
                        <a:t>300Ω.cm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10~20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937028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02D8AC01-DE9E-A94F-B913-F6E53D9EB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716" y="3372003"/>
            <a:ext cx="4481765" cy="33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0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AAB627-FD94-0D43-A881-DC969747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hardness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requirement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325598-12BD-5A44-B441-3BC3087C5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requirements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change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different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MDI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Total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ionization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dose(from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CDR):</a:t>
            </a:r>
            <a:r>
              <a:rPr kumimoji="1" lang="zh-CN" altLang="en-US" dirty="0"/>
              <a:t> </a:t>
            </a:r>
            <a:r>
              <a:rPr kumimoji="1" lang="en-US" altLang="zh-CN" dirty="0"/>
              <a:t>~</a:t>
            </a:r>
            <a:r>
              <a:rPr kumimoji="1" lang="zh-CN" altLang="en-US" dirty="0"/>
              <a:t> </a:t>
            </a:r>
            <a:r>
              <a:rPr kumimoji="1" lang="en-US" altLang="zh-CN" dirty="0"/>
              <a:t>10MRad</a:t>
            </a:r>
            <a:r>
              <a:rPr kumimoji="1" lang="zh-CN" altLang="en-US" dirty="0"/>
              <a:t> </a:t>
            </a:r>
            <a:r>
              <a:rPr kumimoji="1" lang="en-US" altLang="zh-CN" dirty="0"/>
              <a:t>(100kGy</a:t>
            </a:r>
            <a:r>
              <a:rPr kumimoji="1" lang="zh-CN" altLang="en-US" dirty="0"/>
              <a:t>） </a:t>
            </a:r>
            <a:endParaRPr kumimoji="1" lang="en-US" altLang="zh-CN" dirty="0"/>
          </a:p>
          <a:p>
            <a:r>
              <a:rPr kumimoji="1" lang="en-US" altLang="zh-CN" dirty="0"/>
              <a:t>Fluence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(from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CDR):</a:t>
            </a:r>
            <a:r>
              <a:rPr kumimoji="1" lang="zh-CN" altLang="en-US" dirty="0"/>
              <a:t> </a:t>
            </a:r>
            <a:r>
              <a:rPr kumimoji="1" lang="en-US" altLang="zh-CN" dirty="0"/>
              <a:t>~10</a:t>
            </a:r>
            <a:r>
              <a:rPr kumimoji="1" lang="en-US" altLang="zh-CN" baseline="30000" dirty="0"/>
              <a:t>13</a:t>
            </a:r>
            <a:r>
              <a:rPr kumimoji="1" lang="en-US" altLang="zh-CN" dirty="0"/>
              <a:t>N</a:t>
            </a:r>
            <a:r>
              <a:rPr kumimoji="1" lang="en-US" altLang="zh-CN" baseline="-25000" dirty="0"/>
              <a:t>eq</a:t>
            </a:r>
            <a:r>
              <a:rPr kumimoji="1" lang="en-US" altLang="zh-CN" dirty="0"/>
              <a:t>/cm</a:t>
            </a:r>
            <a:r>
              <a:rPr kumimoji="1" lang="en-US" altLang="zh-CN" baseline="30000" dirty="0"/>
              <a:t>2</a:t>
            </a:r>
            <a:r>
              <a:rPr kumimoji="1" lang="zh-CN" altLang="en-US" baseline="30000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F12CA6-5571-B443-9EF6-14627F33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76FA04-74F9-7348-BE66-0E01FBD9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281"/>
            <a:ext cx="9144000" cy="39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7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67C1A7-EE54-644C-8FC6-4CF8B115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Irradiation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campaign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D2D8AC-F3E2-B94A-81BD-18085C6A8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2227" y="800100"/>
            <a:ext cx="9248453" cy="5638800"/>
          </a:xfrm>
        </p:spPr>
        <p:txBody>
          <a:bodyPr/>
          <a:lstStyle/>
          <a:p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hardness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important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HGTD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</a:p>
          <a:p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responsible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Leading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ionization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(TID)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</a:p>
          <a:p>
            <a:pPr lvl="2"/>
            <a:r>
              <a:rPr kumimoji="1" lang="en-US" altLang="zh-CN" dirty="0">
                <a:solidFill>
                  <a:srgbClr val="7030A0"/>
                </a:solidFill>
              </a:rPr>
              <a:t>X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ray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irradiator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in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IHEP,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TID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up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to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200MRad</a:t>
            </a:r>
          </a:p>
          <a:p>
            <a:pPr lvl="1"/>
            <a:r>
              <a:rPr kumimoji="1" lang="en-US" altLang="zh-CN" dirty="0"/>
              <a:t>Carried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campaign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non-ionization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damage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lvl="2"/>
            <a:r>
              <a:rPr kumimoji="1" lang="en-US" altLang="zh-CN" dirty="0">
                <a:solidFill>
                  <a:srgbClr val="7030A0"/>
                </a:solidFill>
              </a:rPr>
              <a:t>Collaboration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with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China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atom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energy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institute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(CIAE)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for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100MeV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proton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irradiation</a:t>
            </a:r>
            <a:endParaRPr kumimoji="1" lang="en-US" altLang="zh-CN" dirty="0"/>
          </a:p>
          <a:p>
            <a:pPr lvl="2"/>
            <a:r>
              <a:rPr kumimoji="1" lang="en-US" altLang="zh-CN" dirty="0">
                <a:solidFill>
                  <a:srgbClr val="7030A0"/>
                </a:solidFill>
              </a:rPr>
              <a:t>Fluence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up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to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4x10</a:t>
            </a:r>
            <a:r>
              <a:rPr kumimoji="1" lang="en-US" altLang="zh-CN" baseline="30000" dirty="0">
                <a:solidFill>
                  <a:srgbClr val="7030A0"/>
                </a:solidFill>
              </a:rPr>
              <a:t>15</a:t>
            </a:r>
            <a:r>
              <a:rPr kumimoji="1" lang="en-US" altLang="zh-CN" dirty="0">
                <a:solidFill>
                  <a:srgbClr val="7030A0"/>
                </a:solidFill>
              </a:rPr>
              <a:t> 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 err="1">
                <a:solidFill>
                  <a:srgbClr val="7030A0"/>
                </a:solidFill>
              </a:rPr>
              <a:t>n</a:t>
            </a:r>
            <a:r>
              <a:rPr kumimoji="1" lang="en-US" altLang="zh-CN" baseline="-25000" dirty="0" err="1">
                <a:solidFill>
                  <a:srgbClr val="7030A0"/>
                </a:solidFill>
              </a:rPr>
              <a:t>eq</a:t>
            </a:r>
            <a:r>
              <a:rPr kumimoji="1" lang="en-US" altLang="zh-CN" dirty="0">
                <a:solidFill>
                  <a:srgbClr val="7030A0"/>
                </a:solidFill>
              </a:rPr>
              <a:t>/cm</a:t>
            </a:r>
            <a:r>
              <a:rPr kumimoji="1" lang="en-US" altLang="zh-CN" baseline="30000" dirty="0">
                <a:solidFill>
                  <a:srgbClr val="7030A0"/>
                </a:solidFill>
              </a:rPr>
              <a:t>2</a:t>
            </a:r>
            <a:endParaRPr kumimoji="1" lang="en-US" altLang="zh-CN" dirty="0">
              <a:solidFill>
                <a:srgbClr val="7030A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77B017-5A5D-D540-8E2B-75B26134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CFAEE7F-82F3-3240-9B2E-9485762A11CC}"/>
              </a:ext>
            </a:extLst>
          </p:cNvPr>
          <p:cNvSpPr/>
          <p:nvPr/>
        </p:nvSpPr>
        <p:spPr>
          <a:xfrm>
            <a:off x="0" y="3815318"/>
            <a:ext cx="5200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100MeV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Proton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irradiation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campaign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CIAE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2EDA0D2-3A7D-9249-A5CC-ED2EC975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545" y="3732045"/>
            <a:ext cx="2305440" cy="307392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E726745-850A-ED41-934B-4988195CCA76}"/>
              </a:ext>
            </a:extLst>
          </p:cNvPr>
          <p:cNvSpPr/>
          <p:nvPr/>
        </p:nvSpPr>
        <p:spPr>
          <a:xfrm>
            <a:off x="5774545" y="3338547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ray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irradiation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IHEP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977A2D-2878-6441-92D5-C4E52767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00" y="4241800"/>
            <a:ext cx="4191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64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952727-AE7E-2E49-9BB1-DEB1E5D5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772"/>
            <a:ext cx="9144000" cy="685800"/>
          </a:xfrm>
        </p:spPr>
        <p:txBody>
          <a:bodyPr/>
          <a:lstStyle/>
          <a:p>
            <a:r>
              <a:rPr kumimoji="1" lang="en-US" altLang="zh-CN" sz="2800" dirty="0"/>
              <a:t>Radiation damage effect for LGAD</a:t>
            </a:r>
            <a:r>
              <a:rPr kumimoji="1" lang="zh-CN" altLang="en-US" sz="2800" dirty="0"/>
              <a:t>：</a:t>
            </a:r>
            <a:r>
              <a:rPr kumimoji="1" lang="en-US" altLang="zh-CN" sz="2800" dirty="0"/>
              <a:t>Acceptor removal</a:t>
            </a:r>
            <a:br>
              <a:rPr kumimoji="1" lang="en-US" altLang="zh-CN" dirty="0"/>
            </a:br>
            <a:endParaRPr kumimoji="1"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929BC3-54DB-094D-94CD-6BE7B1A33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8839200" cy="5638800"/>
          </a:xfrm>
        </p:spPr>
        <p:txBody>
          <a:bodyPr/>
          <a:lstStyle/>
          <a:p>
            <a:r>
              <a:rPr kumimoji="1" lang="en-US" altLang="zh-CN" dirty="0"/>
              <a:t>Radiation damage effect for LGAD </a:t>
            </a:r>
          </a:p>
          <a:p>
            <a:pPr lvl="1"/>
            <a:r>
              <a:rPr kumimoji="1" lang="en-US" altLang="zh-CN" dirty="0"/>
              <a:t>Acceptor removal</a:t>
            </a:r>
          </a:p>
          <a:p>
            <a:pPr lvl="1"/>
            <a:r>
              <a:rPr kumimoji="1" lang="en-US" altLang="zh-CN" dirty="0"/>
              <a:t>Interstitials inactivate the doping elements (Boron) via kick-out reactions that produce ion-acceptor complexes</a:t>
            </a:r>
          </a:p>
          <a:p>
            <a:pPr lvl="1"/>
            <a:r>
              <a:rPr kumimoji="1" lang="en-US" altLang="zh-CN" dirty="0"/>
              <a:t>Reduction of gain, collected charge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260C00-A672-1E40-94AD-9998C656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205ADF-0677-6649-A7BA-4968915C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29" y="2466938"/>
            <a:ext cx="4703771" cy="5684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8720AE-4BDC-9A4C-BF84-4E08F112C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733" y="3721204"/>
            <a:ext cx="2650267" cy="21182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C248FA-55B5-2D43-89D4-67BEDE713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8113"/>
            <a:ext cx="6689635" cy="35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5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4E6811-5CC7-C942-9173-75A83549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First</a:t>
            </a:r>
            <a:r>
              <a:rPr lang="zh-CN" altLang="en-US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Results</a:t>
            </a:r>
            <a:r>
              <a:rPr lang="zh-CN" altLang="en-US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CIAE</a:t>
            </a:r>
            <a:r>
              <a:rPr lang="zh-CN" altLang="en-US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irradiation:</a:t>
            </a:r>
            <a:r>
              <a:rPr lang="zh-CN" altLang="en-US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NDL</a:t>
            </a:r>
            <a:r>
              <a:rPr lang="zh-CN" altLang="en-US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sensors</a:t>
            </a:r>
            <a:endParaRPr kumimoji="1"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A22F7F-328C-9644-ABA9-03F22396C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Depleted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voltage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foot</a:t>
            </a:r>
            <a:r>
              <a:rPr kumimoji="1" lang="zh-CN" altLang="en-US" dirty="0"/>
              <a:t> </a:t>
            </a:r>
            <a:r>
              <a:rPr kumimoji="1" lang="en-US" altLang="zh-CN" dirty="0"/>
              <a:t>voltage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/>
              <a:t>fluence</a:t>
            </a:r>
          </a:p>
          <a:p>
            <a:pPr lvl="1"/>
            <a:r>
              <a:rPr kumimoji="1" lang="en-US" altLang="zh-CN" dirty="0"/>
              <a:t>Much</a:t>
            </a:r>
            <a:r>
              <a:rPr kumimoji="1" lang="zh-CN" altLang="en-US" dirty="0"/>
              <a:t> </a:t>
            </a:r>
            <a:r>
              <a:rPr kumimoji="1" lang="en-US" altLang="zh-CN" dirty="0"/>
              <a:t>easier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LGAD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1e15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eq</a:t>
            </a:r>
            <a:r>
              <a:rPr kumimoji="1" lang="en-US" altLang="zh-CN" dirty="0"/>
              <a:t>/cm</a:t>
            </a:r>
            <a:r>
              <a:rPr kumimoji="1" lang="en-US" altLang="zh-CN" baseline="30000" dirty="0"/>
              <a:t>2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should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(10</a:t>
            </a:r>
            <a:r>
              <a:rPr kumimoji="1" lang="en-US" altLang="zh-CN" baseline="30000" dirty="0"/>
              <a:t>13</a:t>
            </a:r>
            <a:r>
              <a:rPr kumimoji="1" lang="en-US" altLang="zh-CN" dirty="0"/>
              <a:t>N</a:t>
            </a:r>
            <a:r>
              <a:rPr kumimoji="1" lang="en-US" altLang="zh-CN" baseline="-25000" dirty="0"/>
              <a:t>eq</a:t>
            </a:r>
            <a:r>
              <a:rPr kumimoji="1" lang="en-US" altLang="zh-CN" dirty="0"/>
              <a:t>/cm</a:t>
            </a:r>
            <a:r>
              <a:rPr kumimoji="1" lang="en-US" altLang="zh-CN" baseline="30000" dirty="0"/>
              <a:t>2</a:t>
            </a:r>
            <a:r>
              <a:rPr kumimoji="1" lang="zh-CN" altLang="en-US" baseline="30000" dirty="0"/>
              <a:t> </a:t>
            </a:r>
            <a:r>
              <a:rPr kumimoji="1" lang="en-US" altLang="zh-CN" dirty="0"/>
              <a:t>)</a:t>
            </a:r>
          </a:p>
          <a:p>
            <a:pPr lvl="1"/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LHC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application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C1809C-5CA9-9D4D-AD06-5A3C1105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99ACFD-BDEC-BF49-8523-E91DEBF7E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3815"/>
            <a:ext cx="4700016" cy="40755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67033D-DC83-C842-A94B-42465221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730" y="2580887"/>
            <a:ext cx="4264070" cy="37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65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DC0DA-61B2-E14B-A9FC-127D22159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Acceptor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removal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effect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A78CF3-9286-014B-8346-7F59333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FF1282-02E2-844C-AF3B-AC18270D5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82483"/>
            <a:ext cx="5601823" cy="437551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53B70ED-70E7-3B43-BD34-AA54896350E1}"/>
              </a:ext>
            </a:extLst>
          </p:cNvPr>
          <p:cNvSpPr/>
          <p:nvPr/>
        </p:nvSpPr>
        <p:spPr>
          <a:xfrm>
            <a:off x="3904253" y="6145768"/>
            <a:ext cx="133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Tao</a:t>
            </a:r>
            <a:r>
              <a:rPr kumimoji="1" lang="zh-CN" altLang="en-US" dirty="0"/>
              <a:t> </a:t>
            </a:r>
            <a:r>
              <a:rPr kumimoji="1" lang="en-US" altLang="zh-CN" dirty="0"/>
              <a:t>Yang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EDE7146-98DA-6840-B9FC-55606E1E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638800"/>
          </a:xfrm>
        </p:spPr>
        <p:txBody>
          <a:bodyPr/>
          <a:lstStyle/>
          <a:p>
            <a:r>
              <a:rPr kumimoji="1" lang="en-US" altLang="zh-CN" dirty="0"/>
              <a:t>P+</a:t>
            </a:r>
            <a:r>
              <a:rPr kumimoji="1" lang="zh-CN" altLang="en-US" dirty="0"/>
              <a:t> </a:t>
            </a:r>
            <a:r>
              <a:rPr kumimoji="1" lang="en-US" altLang="zh-CN" dirty="0"/>
              <a:t>doping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density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decrease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LHC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application</a:t>
            </a:r>
          </a:p>
          <a:p>
            <a:pPr lvl="1"/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should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(10</a:t>
            </a:r>
            <a:r>
              <a:rPr kumimoji="1" lang="en-US" altLang="zh-CN" baseline="30000" dirty="0"/>
              <a:t>13</a:t>
            </a:r>
            <a:r>
              <a:rPr kumimoji="1" lang="zh-CN" altLang="en-US" baseline="30000" dirty="0"/>
              <a:t> 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eq</a:t>
            </a:r>
            <a:r>
              <a:rPr kumimoji="1" lang="en-US" altLang="zh-CN" dirty="0"/>
              <a:t>/cm</a:t>
            </a:r>
            <a:r>
              <a:rPr kumimoji="1" lang="en-US" altLang="zh-CN" baseline="30000" dirty="0"/>
              <a:t>2</a:t>
            </a:r>
            <a:r>
              <a:rPr kumimoji="1" lang="zh-CN" altLang="en-US" baseline="30000" dirty="0"/>
              <a:t> </a:t>
            </a:r>
            <a:r>
              <a:rPr kumimoji="1" lang="en-US" altLang="zh-CN" dirty="0"/>
              <a:t>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91A0D8F-E5BD-AF42-8BC2-41AFFBF35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959" y="2955852"/>
            <a:ext cx="3512041" cy="2806996"/>
          </a:xfrm>
          <a:prstGeom prst="rect">
            <a:avLst/>
          </a:prstGeom>
        </p:spPr>
      </p:pic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F09A7DA9-85D7-8648-9082-CDF5D4D49564}"/>
              </a:ext>
            </a:extLst>
          </p:cNvPr>
          <p:cNvCxnSpPr>
            <a:cxnSpLocks/>
          </p:cNvCxnSpPr>
          <p:nvPr/>
        </p:nvCxnSpPr>
        <p:spPr bwMode="auto">
          <a:xfrm flipH="1">
            <a:off x="669852" y="2482483"/>
            <a:ext cx="659218" cy="3564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5A1033F8-11D0-784D-82B3-4A2415C93F2B}"/>
              </a:ext>
            </a:extLst>
          </p:cNvPr>
          <p:cNvSpPr/>
          <p:nvPr/>
        </p:nvSpPr>
        <p:spPr>
          <a:xfrm>
            <a:off x="1329070" y="2221617"/>
            <a:ext cx="3822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0070C0"/>
                </a:solidFill>
              </a:rPr>
              <a:t>CEPC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irradiation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hardness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requirement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9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B51C5BA-8CB2-2544-ABE8-BEDD90FA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4" y="2692400"/>
            <a:ext cx="4870679" cy="3503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168A6-2FBA-BA41-AC75-97A25727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I-V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ray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:NDL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(1)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2E0F8-A6B4-E14B-919C-7071E8E0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1E19-A0A3-2B41-B7C8-C15FB20DBD7C}" type="slidenum">
              <a:rPr lang="zh-CN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zh-CN">
              <a:solidFill>
                <a:srgbClr val="000000"/>
              </a:solidFill>
            </a:endParaRPr>
          </a:p>
        </p:txBody>
      </p:sp>
      <p:graphicFrame>
        <p:nvGraphicFramePr>
          <p:cNvPr id="7" name="内容占位符 4">
            <a:extLst>
              <a:ext uri="{FF2B5EF4-FFF2-40B4-BE49-F238E27FC236}">
                <a16:creationId xmlns:a16="http://schemas.microsoft.com/office/drawing/2014/main" id="{7EACE3AC-8FEE-814F-BE87-E4D22F8F36CD}"/>
              </a:ext>
            </a:extLst>
          </p:cNvPr>
          <p:cNvGraphicFramePr>
            <a:graphicFrameLocks/>
          </p:cNvGraphicFramePr>
          <p:nvPr/>
        </p:nvGraphicFramePr>
        <p:xfrm>
          <a:off x="152399" y="838200"/>
          <a:ext cx="8839201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5296">
                  <a:extLst>
                    <a:ext uri="{9D8B030D-6E8A-4147-A177-3AD203B41FA5}">
                      <a16:colId xmlns:a16="http://schemas.microsoft.com/office/drawing/2014/main" val="562633364"/>
                    </a:ext>
                  </a:extLst>
                </a:gridCol>
                <a:gridCol w="1099595">
                  <a:extLst>
                    <a:ext uri="{9D8B030D-6E8A-4147-A177-3AD203B41FA5}">
                      <a16:colId xmlns:a16="http://schemas.microsoft.com/office/drawing/2014/main" val="1991213152"/>
                    </a:ext>
                  </a:extLst>
                </a:gridCol>
                <a:gridCol w="1493134">
                  <a:extLst>
                    <a:ext uri="{9D8B030D-6E8A-4147-A177-3AD203B41FA5}">
                      <a16:colId xmlns:a16="http://schemas.microsoft.com/office/drawing/2014/main" val="247289380"/>
                    </a:ext>
                  </a:extLst>
                </a:gridCol>
                <a:gridCol w="1273216">
                  <a:extLst>
                    <a:ext uri="{9D8B030D-6E8A-4147-A177-3AD203B41FA5}">
                      <a16:colId xmlns:a16="http://schemas.microsoft.com/office/drawing/2014/main" val="408562008"/>
                    </a:ext>
                  </a:extLst>
                </a:gridCol>
                <a:gridCol w="1088020">
                  <a:extLst>
                    <a:ext uri="{9D8B030D-6E8A-4147-A177-3AD203B41FA5}">
                      <a16:colId xmlns:a16="http://schemas.microsoft.com/office/drawing/2014/main" val="1084797916"/>
                    </a:ext>
                  </a:extLst>
                </a:gridCol>
                <a:gridCol w="2069940">
                  <a:extLst>
                    <a:ext uri="{9D8B030D-6E8A-4147-A177-3AD203B41FA5}">
                      <a16:colId xmlns:a16="http://schemas.microsoft.com/office/drawing/2014/main" val="2171716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VBD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V_Depleted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Layout</a:t>
                      </a:r>
                      <a:r>
                        <a:rPr lang="zh-CN" alt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Wafer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Gain</a:t>
                      </a:r>
                      <a:r>
                        <a:rPr lang="zh-CN" alt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92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Type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13#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(BV170)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~165V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~100V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6GR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zh-CN" dirty="0">
                          <a:solidFill>
                            <a:schemeClr val="tx1"/>
                          </a:solidFill>
                        </a:rPr>
                        <a:t>100Ω.cm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176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Type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12#(BV60)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~95V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~40V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6GR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zh-CN" dirty="0">
                          <a:solidFill>
                            <a:schemeClr val="tx1"/>
                          </a:solidFill>
                        </a:rPr>
                        <a:t>300Ω.cm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758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10#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~300V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~40V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2GR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solidFill>
                            <a:srgbClr val="C00000"/>
                          </a:solidFill>
                        </a:rPr>
                        <a:t>300Ω.cm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40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6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Type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9#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~250V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~40V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2GR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solidFill>
                            <a:schemeClr val="tx1"/>
                          </a:solidFill>
                        </a:rPr>
                        <a:t>300Ω.cm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80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924793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E6C9CBDB-2459-EF42-AE5B-3A32BB19D934}"/>
              </a:ext>
            </a:extLst>
          </p:cNvPr>
          <p:cNvSpPr/>
          <p:nvPr/>
        </p:nvSpPr>
        <p:spPr>
          <a:xfrm>
            <a:off x="5019777" y="2844800"/>
            <a:ext cx="363182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 err="1"/>
              <a:t>I_leak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is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lower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endParaRPr lang="en-US" altLang="zh-CN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</a:rPr>
              <a:t>~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0.1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nA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 err="1"/>
              <a:t>I_leak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V_bias</a:t>
            </a:r>
            <a:r>
              <a:rPr lang="zh-CN" altLang="en-US" dirty="0"/>
              <a:t> </a:t>
            </a:r>
            <a:endParaRPr lang="en-US" altLang="zh-CN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adjusting</a:t>
            </a:r>
            <a:r>
              <a:rPr lang="zh-CN" altLang="en-US" dirty="0"/>
              <a:t> </a:t>
            </a:r>
            <a:r>
              <a:rPr lang="en-US" altLang="zh-CN" dirty="0"/>
              <a:t>GR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55E9C2-4C57-1A46-A0B4-266768D96F71}"/>
              </a:ext>
            </a:extLst>
          </p:cNvPr>
          <p:cNvSpPr/>
          <p:nvPr/>
        </p:nvSpPr>
        <p:spPr>
          <a:xfrm>
            <a:off x="815006" y="6291399"/>
            <a:ext cx="336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Due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Metal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Guard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ring?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18470744-0ABF-894D-80C5-207BE9439E9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42674" y="4917179"/>
            <a:ext cx="130005" cy="14994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2E9D6D54-BD3B-AB42-B273-1563983F9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567" y="4082864"/>
            <a:ext cx="2628280" cy="258463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A0F526C-FFD4-F443-8239-888378E4FDA2}"/>
              </a:ext>
            </a:extLst>
          </p:cNvPr>
          <p:cNvSpPr/>
          <p:nvPr/>
        </p:nvSpPr>
        <p:spPr>
          <a:xfrm>
            <a:off x="8156119" y="4791919"/>
            <a:ext cx="926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From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endParaRPr lang="en-US" altLang="zh-CN" dirty="0">
              <a:solidFill>
                <a:srgbClr val="C00000"/>
              </a:solidFill>
            </a:endParaRPr>
          </a:p>
          <a:p>
            <a:r>
              <a:rPr lang="en-US" altLang="zh-CN" dirty="0" err="1">
                <a:solidFill>
                  <a:srgbClr val="C00000"/>
                </a:solidFill>
              </a:rPr>
              <a:t>Yunyun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342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213DB7-EB29-A244-A29C-F0088DD0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I-V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ray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HPK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58C4B0-CF6F-1D40-818A-0BDE5EED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CN" dirty="0"/>
              <a:t>Guard Ring current at 100kGy increases </a:t>
            </a:r>
          </a:p>
          <a:p>
            <a:pPr lvl="1"/>
            <a:r>
              <a:rPr lang="en" altLang="zh-CN" dirty="0"/>
              <a:t>&gt;= 4 times compared the current at 0Gy. </a:t>
            </a:r>
            <a:endParaRPr lang="en" altLang="zh-CN" dirty="0">
              <a:effectLst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674112-75D2-7646-B781-443E6DDB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5C36C1-2A64-4B46-9138-7B7DAFE02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711" y="2244920"/>
            <a:ext cx="4605319" cy="36551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E3AC22-14F5-0349-A0B0-09B838697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8163"/>
            <a:ext cx="4507010" cy="358870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6B48940-17A5-0A44-8FC9-D6BBADE94130}"/>
              </a:ext>
            </a:extLst>
          </p:cNvPr>
          <p:cNvSpPr/>
          <p:nvPr/>
        </p:nvSpPr>
        <p:spPr>
          <a:xfrm>
            <a:off x="1290723" y="2070358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HPK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type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3.2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with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UBM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FBC5F7-5460-F94B-9FE5-A82A0F038ECA}"/>
              </a:ext>
            </a:extLst>
          </p:cNvPr>
          <p:cNvSpPr/>
          <p:nvPr/>
        </p:nvSpPr>
        <p:spPr>
          <a:xfrm>
            <a:off x="5644291" y="2051432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HPK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type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3.1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with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UBM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27F24D-BD22-1E42-8B5F-C034475BDE62}"/>
              </a:ext>
            </a:extLst>
          </p:cNvPr>
          <p:cNvSpPr/>
          <p:nvPr/>
        </p:nvSpPr>
        <p:spPr>
          <a:xfrm>
            <a:off x="3543300" y="59611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From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Yunyun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30AA1CEB-F803-A74F-BA8C-F3D29576F2B0}"/>
              </a:ext>
            </a:extLst>
          </p:cNvPr>
          <p:cNvCxnSpPr>
            <a:cxnSpLocks/>
          </p:cNvCxnSpPr>
          <p:nvPr/>
        </p:nvCxnSpPr>
        <p:spPr bwMode="auto">
          <a:xfrm flipH="1">
            <a:off x="751562" y="3657600"/>
            <a:ext cx="539923" cy="12080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B23DF5C8-4767-5E41-BB15-DCDD77D402F1}"/>
              </a:ext>
            </a:extLst>
          </p:cNvPr>
          <p:cNvCxnSpPr>
            <a:cxnSpLocks/>
          </p:cNvCxnSpPr>
          <p:nvPr/>
        </p:nvCxnSpPr>
        <p:spPr bwMode="auto">
          <a:xfrm flipH="1">
            <a:off x="5154141" y="3757808"/>
            <a:ext cx="513566" cy="6294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7413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DB2C366-FC5D-6E44-98E2-5C28DAFB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42" y="1578841"/>
            <a:ext cx="6987958" cy="502863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A2CF62E-C7CB-0846-9F56-396DB947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I-V</a:t>
            </a:r>
            <a:r>
              <a:rPr kumimoji="1"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ray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kumimoji="1" lang="en-US" altLang="zh-CN" dirty="0"/>
              <a:t>comparisons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A99F8F-6F00-C04A-A974-6D87900A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638800"/>
          </a:xfrm>
        </p:spPr>
        <p:txBody>
          <a:bodyPr/>
          <a:lstStyle/>
          <a:p>
            <a:r>
              <a:rPr kumimoji="1" lang="en-US" altLang="zh-CN" dirty="0"/>
              <a:t>Short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leakage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current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point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VBD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dirty="0"/>
              <a:t>NDL</a:t>
            </a:r>
            <a:r>
              <a:rPr lang="zh-CN" altLang="en-US" dirty="0"/>
              <a:t> </a:t>
            </a:r>
            <a:r>
              <a:rPr lang="en-US" altLang="zh-CN" dirty="0"/>
              <a:t>9#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10#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 err="1"/>
              <a:t>laytout</a:t>
            </a:r>
            <a:r>
              <a:rPr lang="zh-CN" altLang="en-US" dirty="0"/>
              <a:t> </a:t>
            </a:r>
            <a:r>
              <a:rPr lang="en-US" altLang="zh-CN" dirty="0"/>
              <a:t>(2GR</a:t>
            </a:r>
            <a:r>
              <a:rPr lang="zh-CN" altLang="en-US" dirty="0"/>
              <a:t> </a:t>
            </a:r>
            <a:r>
              <a:rPr lang="en-US" altLang="zh-CN" dirty="0"/>
              <a:t>design)</a:t>
            </a:r>
            <a:r>
              <a:rPr lang="zh-CN" altLang="en-US" dirty="0"/>
              <a:t> </a:t>
            </a:r>
            <a:endParaRPr lang="en-US" altLang="zh-CN" dirty="0"/>
          </a:p>
          <a:p>
            <a:pPr lvl="1">
              <a:buFont typeface="Wingdings" pitchFamily="2" charset="2"/>
              <a:buChar char="Ø"/>
            </a:pPr>
            <a:r>
              <a:rPr lang="zh-CN" altLang="en-US" dirty="0"/>
              <a:t> </a:t>
            </a:r>
            <a:r>
              <a:rPr lang="en-US" altLang="zh-CN" dirty="0"/>
              <a:t>9#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p+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gain</a:t>
            </a:r>
            <a:r>
              <a:rPr lang="zh-CN" altLang="en-US" dirty="0"/>
              <a:t> </a:t>
            </a:r>
            <a:r>
              <a:rPr lang="en-US" altLang="zh-CN" dirty="0"/>
              <a:t>layer,</a:t>
            </a:r>
            <a:r>
              <a:rPr lang="zh-CN" altLang="en-US" dirty="0"/>
              <a:t> </a:t>
            </a:r>
            <a:r>
              <a:rPr lang="en-US" altLang="zh-CN" dirty="0"/>
              <a:t>longer</a:t>
            </a:r>
            <a:r>
              <a:rPr lang="zh-CN" altLang="en-US" dirty="0"/>
              <a:t> </a:t>
            </a:r>
            <a:r>
              <a:rPr lang="en-US" altLang="zh-CN" dirty="0"/>
              <a:t>annealing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10#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467910-11DB-D645-8D3D-843551E0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11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F50587-D266-5140-8254-9875F4BE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： </a:t>
            </a:r>
            <a:r>
              <a:rPr kumimoji="1" lang="en-US" altLang="zh-CN" dirty="0"/>
              <a:t>timing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D15DAC-4642-0B4E-94CD-7D9BD2FF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0722"/>
            <a:ext cx="8839200" cy="5638800"/>
          </a:xfrm>
        </p:spPr>
        <p:txBody>
          <a:bodyPr/>
          <a:lstStyle/>
          <a:p>
            <a:r>
              <a:rPr kumimoji="1" lang="en-US" altLang="zh-CN" sz="1800" dirty="0"/>
              <a:t>Testing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timing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response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for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NDL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LGAD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sensor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with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TCT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laser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system</a:t>
            </a:r>
          </a:p>
          <a:p>
            <a:pPr lvl="1"/>
            <a:r>
              <a:rPr kumimoji="1" lang="en-US" altLang="zh-CN" sz="1400" dirty="0"/>
              <a:t>Replace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TCT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laser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with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pico-second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pulse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laser</a:t>
            </a:r>
            <a:r>
              <a:rPr kumimoji="1" lang="zh-CN" altLang="en-US" sz="1400" dirty="0"/>
              <a:t> </a:t>
            </a:r>
            <a:endParaRPr kumimoji="1" lang="en-US" altLang="zh-CN" sz="1400" dirty="0"/>
          </a:p>
          <a:p>
            <a:pPr lvl="1"/>
            <a:r>
              <a:rPr kumimoji="1" lang="en-US" altLang="zh-CN" sz="1400" dirty="0"/>
              <a:t>pico-second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Laser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Pulse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width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:</a:t>
            </a:r>
            <a:r>
              <a:rPr kumimoji="1" lang="zh-CN" altLang="en-US" sz="1400" dirty="0"/>
              <a:t> </a:t>
            </a:r>
            <a:r>
              <a:rPr kumimoji="1" lang="en-US" altLang="zh-CN" sz="1400" dirty="0">
                <a:solidFill>
                  <a:srgbClr val="0070C0"/>
                </a:solidFill>
              </a:rPr>
              <a:t>7ps</a:t>
            </a:r>
            <a:r>
              <a:rPr kumimoji="1" lang="en-US" altLang="zh-CN" sz="1400" dirty="0"/>
              <a:t>;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wavelength: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1064nm,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Frequency: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20MHz</a:t>
            </a:r>
          </a:p>
          <a:p>
            <a:r>
              <a:rPr kumimoji="1" lang="en-US" altLang="zh-CN" sz="1800" dirty="0"/>
              <a:t>Evaluate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the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jitter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contribution</a:t>
            </a:r>
          </a:p>
          <a:p>
            <a:pPr lvl="1"/>
            <a:r>
              <a:rPr kumimoji="1" lang="en-US" altLang="zh-CN" sz="1400" dirty="0"/>
              <a:t>Less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than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10ps</a:t>
            </a:r>
            <a:r>
              <a:rPr kumimoji="1" lang="zh-CN" altLang="en-US" sz="1400" dirty="0"/>
              <a:t> </a:t>
            </a:r>
            <a:endParaRPr kumimoji="1" lang="en-US" altLang="zh-CN" sz="1400" dirty="0"/>
          </a:p>
          <a:p>
            <a:pPr lvl="1"/>
            <a:r>
              <a:rPr kumimoji="1" lang="en-US" altLang="zh-CN" sz="1400" dirty="0"/>
              <a:t>Laser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power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is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larger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than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MIP</a:t>
            </a:r>
            <a:r>
              <a:rPr kumimoji="1" lang="zh-CN" altLang="en-US" sz="1400" dirty="0"/>
              <a:t> </a:t>
            </a:r>
          </a:p>
          <a:p>
            <a:pPr lvl="1"/>
            <a:r>
              <a:rPr kumimoji="1" lang="en-US" altLang="zh-CN" sz="1400" dirty="0"/>
              <a:t>Try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Beta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test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in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next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step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more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realistic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measurement</a:t>
            </a:r>
            <a:r>
              <a:rPr kumimoji="1" lang="zh-CN" altLang="en-US" sz="1400" dirty="0"/>
              <a:t> </a:t>
            </a:r>
            <a:endParaRPr kumimoji="1" lang="en-US" altLang="zh-CN" sz="1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285BDF-2C1B-114B-B118-FAE5B34B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F46F84-C72B-F545-983B-E8E7BFEA8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73" y="4664877"/>
            <a:ext cx="3706091" cy="19673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B91AFE-B28B-874B-98F2-48F887DA5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495" y="3265375"/>
            <a:ext cx="1858241" cy="1472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37DFA9-F8A9-1E4F-AD6D-6BD004AB0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164" y="1931067"/>
            <a:ext cx="3024915" cy="1871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9288438-9448-F849-B805-F3563400F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3" y="2748247"/>
            <a:ext cx="5231239" cy="52815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9ADFD8A7-FF2C-A94A-B419-79838CAE194B}"/>
              </a:ext>
            </a:extLst>
          </p:cNvPr>
          <p:cNvSpPr/>
          <p:nvPr/>
        </p:nvSpPr>
        <p:spPr bwMode="auto">
          <a:xfrm>
            <a:off x="3926616" y="2897795"/>
            <a:ext cx="659239" cy="36257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849E8244-3888-704F-B0F2-8D0C34E0D7B9}"/>
              </a:ext>
            </a:extLst>
          </p:cNvPr>
          <p:cNvCxnSpPr/>
          <p:nvPr/>
        </p:nvCxnSpPr>
        <p:spPr bwMode="auto">
          <a:xfrm>
            <a:off x="5805055" y="4014931"/>
            <a:ext cx="2964872" cy="721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F0B6FA45-2EB1-BD4A-A35D-A90B6ACD0841}"/>
              </a:ext>
            </a:extLst>
          </p:cNvPr>
          <p:cNvSpPr/>
          <p:nvPr/>
        </p:nvSpPr>
        <p:spPr>
          <a:xfrm>
            <a:off x="71368" y="3551831"/>
            <a:ext cx="2982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>
                <a:solidFill>
                  <a:srgbClr val="0070C0"/>
                </a:solidFill>
              </a:rPr>
              <a:t>Wirebond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one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pixel</a:t>
            </a:r>
          </a:p>
          <a:p>
            <a:r>
              <a:rPr kumimoji="1" lang="en-US" altLang="zh-CN" dirty="0">
                <a:solidFill>
                  <a:srgbClr val="0070C0"/>
                </a:solidFill>
              </a:rPr>
              <a:t>to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UCSC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single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channel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board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163E6B3-9D9C-A042-B7D1-C950507F7D10}"/>
              </a:ext>
            </a:extLst>
          </p:cNvPr>
          <p:cNvSpPr/>
          <p:nvPr/>
        </p:nvSpPr>
        <p:spPr>
          <a:xfrm>
            <a:off x="711495" y="52024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By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Yuzhen,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Yunyun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Suyu,Liaoshan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8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582B504-F34F-DC4A-810D-38B90CD31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412826"/>
            <a:ext cx="9144000" cy="486423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6E63926-2B99-A644-9030-06944124D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E07B35-F73D-534E-B341-0EE8C82AB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4D tracking for CEPC particle flow reconstruction.</a:t>
            </a:r>
          </a:p>
          <a:p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silicon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technology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both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</a:p>
          <a:p>
            <a:pPr marL="0" indent="0">
              <a:buNone/>
            </a:pPr>
            <a:r>
              <a:rPr kumimoji="1" lang="en-US" altLang="zh-CN" dirty="0"/>
              <a:t>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6D5AEE-2F9B-AD4D-8645-9940365E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BEAD52-4888-094A-A33F-41EC5E6305E8}"/>
              </a:ext>
            </a:extLst>
          </p:cNvPr>
          <p:cNvSpPr/>
          <p:nvPr/>
        </p:nvSpPr>
        <p:spPr>
          <a:xfrm>
            <a:off x="76200" y="6210985"/>
            <a:ext cx="9299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https://iopscience.iop.org/article/10.1088/1748-0221/11/11/C11040/pdf</a:t>
            </a:r>
          </a:p>
        </p:txBody>
      </p:sp>
    </p:spTree>
    <p:extLst>
      <p:ext uri="{BB962C8B-B14F-4D97-AF65-F5344CB8AC3E}">
        <p14:creationId xmlns:p14="http://schemas.microsoft.com/office/powerpoint/2010/main" val="1462636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109020-D657-6245-8D32-505C89E38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： </a:t>
            </a:r>
            <a:r>
              <a:rPr kumimoji="1" lang="en-US" altLang="zh-CN" dirty="0"/>
              <a:t>timing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6E6E68-21B3-474F-8377-B652B7C2A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638800"/>
          </a:xfrm>
        </p:spPr>
        <p:txBody>
          <a:bodyPr/>
          <a:lstStyle/>
          <a:p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Preliminary irradiation results</a:t>
            </a:r>
          </a:p>
          <a:p>
            <a:pPr lvl="1"/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Time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resolution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of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NDL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LGAD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is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slightly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worse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after</a:t>
            </a:r>
            <a:r>
              <a:rPr kumimoji="1"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100kGy</a:t>
            </a:r>
          </a:p>
          <a:p>
            <a:pPr lvl="1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724BF7-6E4D-D940-A5F8-A9C29EB7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46FBD7-E75F-5E42-AF91-D884457B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60845"/>
            <a:ext cx="7463425" cy="42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66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ASIC for fast tim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74470">
              <a:defRPr sz="5488">
                <a:solidFill>
                  <a:srgbClr val="C00000"/>
                </a:solidFill>
                <a:effectLst>
                  <a:outerShdw blurRad="37338" dist="37338" dir="2700000" rotWithShape="0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sz="3200" dirty="0"/>
              <a:t>ASIC for fast timing detector</a:t>
            </a:r>
          </a:p>
        </p:txBody>
      </p:sp>
      <p:sp>
        <p:nvSpPr>
          <p:cNvPr id="308" name="To design ASIC for fast timing detecto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1548" indent="-341548">
              <a:defRPr sz="2800">
                <a:solidFill>
                  <a:srgbClr val="0070C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" sz="2000" dirty="0"/>
              <a:t>To design ASIC for fast timing detector  </a:t>
            </a:r>
          </a:p>
          <a:p>
            <a:pPr marL="741598" lvl="1" indent="-341548">
              <a:defRPr sz="2800">
                <a:solidFill>
                  <a:srgbClr val="0070C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" sz="1600" dirty="0"/>
              <a:t>Need to handle jitter, Time walk (TW) and TDC uncertainty </a:t>
            </a:r>
          </a:p>
          <a:p>
            <a:pPr marL="741598" lvl="1" indent="-341548">
              <a:defRPr sz="2800">
                <a:solidFill>
                  <a:srgbClr val="0070C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" sz="1600" dirty="0"/>
              <a:t>record Time of arrival (TOA)and Time over Threshold (TOT)</a:t>
            </a:r>
          </a:p>
          <a:p>
            <a:pPr marL="741598" lvl="1" indent="-341548">
              <a:defRPr sz="2800">
                <a:solidFill>
                  <a:srgbClr val="0070C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" sz="1600" dirty="0"/>
              <a:t>Correction for Time walk, precision within 10ps </a:t>
            </a:r>
          </a:p>
          <a:p>
            <a:pPr marL="341548" indent="-341548">
              <a:defRPr sz="2800">
                <a:solidFill>
                  <a:srgbClr val="0070C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pPr>
            <a:endParaRPr lang="en" sz="2000" dirty="0"/>
          </a:p>
          <a:p>
            <a:pPr marL="341548" indent="-341548">
              <a:defRPr sz="2800">
                <a:solidFill>
                  <a:srgbClr val="0070C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pPr>
            <a:endParaRPr sz="2000" dirty="0"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13916" y="9320107"/>
            <a:ext cx="382511" cy="39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21</a:t>
            </a:fld>
            <a:endParaRPr/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531" y="3474661"/>
            <a:ext cx="4586174" cy="314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43" y="2161457"/>
            <a:ext cx="4045149" cy="776884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ime walk correction with TOA and TOT"/>
          <p:cNvSpPr txBox="1"/>
          <p:nvPr/>
        </p:nvSpPr>
        <p:spPr>
          <a:xfrm>
            <a:off x="4164881" y="2938341"/>
            <a:ext cx="786289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 dirty="0">
                <a:solidFill>
                  <a:srgbClr val="C00000"/>
                </a:solidFill>
              </a:rPr>
              <a:t>Time walk correction with TOA and TOT 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32" y="3357905"/>
            <a:ext cx="3718841" cy="3425557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duce capacitance to reduce jitter"/>
          <p:cNvSpPr txBox="1"/>
          <p:nvPr/>
        </p:nvSpPr>
        <p:spPr>
          <a:xfrm>
            <a:off x="233432" y="2836145"/>
            <a:ext cx="7862898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Reduce capacitance to reduce jitter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5491F2A-91E9-A34A-9AD1-8B01A0B8F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230" y="818394"/>
            <a:ext cx="2191475" cy="187590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1EF15B9-A3E4-9C47-B7F4-8B6FE47C1AD5}"/>
              </a:ext>
            </a:extLst>
          </p:cNvPr>
          <p:cNvSpPr/>
          <p:nvPr/>
        </p:nvSpPr>
        <p:spPr>
          <a:xfrm>
            <a:off x="7264216" y="4210654"/>
            <a:ext cx="1289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From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ATLAS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302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108949-1E22-BE44-AD79-49916585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ATLAS</a:t>
            </a:r>
            <a:r>
              <a:rPr kumimoji="1" lang="zh-CN" altLang="en-US" dirty="0"/>
              <a:t> </a:t>
            </a:r>
            <a:r>
              <a:rPr kumimoji="1" lang="en-US" altLang="zh-CN" dirty="0"/>
              <a:t>HGTD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28E257-04E5-554E-84D7-012F6A231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chemeClr val="tx1"/>
                </a:solidFill>
              </a:rPr>
              <a:t>Full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size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Module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:1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LGAD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+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ASIC</a:t>
            </a:r>
          </a:p>
          <a:p>
            <a:pPr marL="892958" lvl="2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15x30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channels</a:t>
            </a:r>
          </a:p>
          <a:p>
            <a:pPr marL="892958" lvl="2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2cm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4cm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Existing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module</a:t>
            </a:r>
          </a:p>
          <a:p>
            <a:pPr marL="892958" lvl="2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5x5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channels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2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Built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by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A7AA2D-109C-5F4F-90C9-A80B71A78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97F267-F92F-F64A-AA10-80F804BB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00310"/>
            <a:ext cx="2673752" cy="25671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C2989F-4B8D-5F42-8D64-D326815C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04" y="4186877"/>
            <a:ext cx="2810191" cy="22901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FC2F0-57AE-3C46-9C72-C65350394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246" y="4220197"/>
            <a:ext cx="2349663" cy="22949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339C1AA-B473-D44F-A631-820E65118F16}"/>
              </a:ext>
            </a:extLst>
          </p:cNvPr>
          <p:cNvSpPr/>
          <p:nvPr/>
        </p:nvSpPr>
        <p:spPr>
          <a:xfrm>
            <a:off x="1771794" y="3643203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bump-bonding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39F1509-7426-6645-B605-474299001B59}"/>
              </a:ext>
            </a:extLst>
          </p:cNvPr>
          <p:cNvSpPr/>
          <p:nvPr/>
        </p:nvSpPr>
        <p:spPr>
          <a:xfrm>
            <a:off x="5127087" y="3725619"/>
            <a:ext cx="1802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Wire</a:t>
            </a:r>
            <a:r>
              <a:rPr kumimoji="1" lang="e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-bonding</a:t>
            </a:r>
            <a:endParaRPr lang="zh-CN" altLang="en-US" dirty="0"/>
          </a:p>
        </p:txBody>
      </p:sp>
      <p:sp>
        <p:nvSpPr>
          <p:cNvPr id="15" name="右箭头 14">
            <a:extLst>
              <a:ext uri="{FF2B5EF4-FFF2-40B4-BE49-F238E27FC236}">
                <a16:creationId xmlns:a16="http://schemas.microsoft.com/office/drawing/2014/main" id="{2F5300AA-2862-014E-82C3-24D7BF31FD20}"/>
              </a:ext>
            </a:extLst>
          </p:cNvPr>
          <p:cNvSpPr/>
          <p:nvPr/>
        </p:nvSpPr>
        <p:spPr bwMode="auto">
          <a:xfrm>
            <a:off x="2330835" y="4174804"/>
            <a:ext cx="1197497" cy="5315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1C8A7BAB-BE6E-EA4C-A17A-CE929EFD7CD8}"/>
              </a:ext>
            </a:extLst>
          </p:cNvPr>
          <p:cNvSpPr/>
          <p:nvPr/>
        </p:nvSpPr>
        <p:spPr bwMode="auto">
          <a:xfrm>
            <a:off x="5580408" y="4148778"/>
            <a:ext cx="1098171" cy="5315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D845EF1-432F-504D-A320-7F1F73C51B9C}"/>
              </a:ext>
            </a:extLst>
          </p:cNvPr>
          <p:cNvSpPr/>
          <p:nvPr/>
        </p:nvSpPr>
        <p:spPr>
          <a:xfrm>
            <a:off x="6993194" y="3606539"/>
            <a:ext cx="2319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HGTD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module</a:t>
            </a:r>
          </a:p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Assembled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0DE7BA-D6F6-6748-9CAD-B2715D2A1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650" y="2015507"/>
            <a:ext cx="4978400" cy="800100"/>
          </a:xfrm>
          <a:prstGeom prst="rect">
            <a:avLst/>
          </a:prstGeom>
        </p:spPr>
      </p:pic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A6D5B557-799C-4745-AE9E-DEE2A41A30D3}"/>
              </a:ext>
            </a:extLst>
          </p:cNvPr>
          <p:cNvCxnSpPr>
            <a:cxnSpLocks/>
          </p:cNvCxnSpPr>
          <p:nvPr/>
        </p:nvCxnSpPr>
        <p:spPr bwMode="auto">
          <a:xfrm flipH="1">
            <a:off x="6993194" y="1765781"/>
            <a:ext cx="844843" cy="49945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61A1AD69-1727-BF49-B864-61F7A730F0C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70246" y="2584931"/>
            <a:ext cx="459818" cy="421124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15BDFDC3-54F8-8D45-8C6F-C9EAB88DF187}"/>
              </a:ext>
            </a:extLst>
          </p:cNvPr>
          <p:cNvSpPr/>
          <p:nvPr/>
        </p:nvSpPr>
        <p:spPr>
          <a:xfrm>
            <a:off x="7838037" y="1423409"/>
            <a:ext cx="698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LGAD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816652D-0D67-7D43-90ED-DAD1AC2659FD}"/>
              </a:ext>
            </a:extLst>
          </p:cNvPr>
          <p:cNvSpPr/>
          <p:nvPr/>
        </p:nvSpPr>
        <p:spPr>
          <a:xfrm>
            <a:off x="6999627" y="2901879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ASIC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3477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F9789B8-5BD6-FB40-98B7-439D6E410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38" y="2562299"/>
            <a:ext cx="5064441" cy="32002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BF17B1-27EE-CC4F-877D-728A7FA32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HGTD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detector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Module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&amp;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3DE10B-0377-5749-B70D-E82A8DF60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62" y="739725"/>
            <a:ext cx="8839200" cy="5638800"/>
          </a:xfrm>
        </p:spPr>
        <p:txBody>
          <a:bodyPr/>
          <a:lstStyle/>
          <a:p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batch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HGTD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lang="en-US" altLang="zh-CN" dirty="0"/>
              <a:t>ALTIROC1_v2</a:t>
            </a:r>
          </a:p>
          <a:p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showed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35ps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level</a:t>
            </a:r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07B5B1-0023-2244-9E54-9E320BC8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D38561-69B2-5D48-971D-DF613C4776EE}"/>
              </a:ext>
            </a:extLst>
          </p:cNvPr>
          <p:cNvSpPr/>
          <p:nvPr/>
        </p:nvSpPr>
        <p:spPr>
          <a:xfrm>
            <a:off x="6029329" y="2907376"/>
            <a:ext cx="3114671" cy="3693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C5D86E77-62A4-4147-AD4F-028CDE754C78}"/>
              </a:ext>
            </a:extLst>
          </p:cNvPr>
          <p:cNvCxnSpPr>
            <a:cxnSpLocks/>
          </p:cNvCxnSpPr>
          <p:nvPr/>
        </p:nvCxnSpPr>
        <p:spPr bwMode="auto">
          <a:xfrm>
            <a:off x="416688" y="4468361"/>
            <a:ext cx="449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A7B04331-0F42-9D47-AD61-D99767E76483}"/>
              </a:ext>
            </a:extLst>
          </p:cNvPr>
          <p:cNvCxnSpPr>
            <a:cxnSpLocks/>
          </p:cNvCxnSpPr>
          <p:nvPr/>
        </p:nvCxnSpPr>
        <p:spPr bwMode="auto">
          <a:xfrm flipH="1">
            <a:off x="3157332" y="2508374"/>
            <a:ext cx="927507" cy="160276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A3FD79C7-0DB0-2542-B26D-EF38F1A34A60}"/>
              </a:ext>
            </a:extLst>
          </p:cNvPr>
          <p:cNvSpPr/>
          <p:nvPr/>
        </p:nvSpPr>
        <p:spPr>
          <a:xfrm>
            <a:off x="1501669" y="2156061"/>
            <a:ext cx="4398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HGTD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module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prototypes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assembled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in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IHEP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endParaRPr kumimoji="1" lang="en-US" altLang="zh-CN" dirty="0">
              <a:solidFill>
                <a:srgbClr val="C00000"/>
              </a:solidFill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E875886A-B231-F04A-B761-6B48932EDB59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 flipH="1">
            <a:off x="2549865" y="2525393"/>
            <a:ext cx="1150932" cy="161054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A0AA9E7F-7668-5F40-A976-55B67A249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460" y="4012480"/>
            <a:ext cx="3175494" cy="227200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883A393-8EC4-0242-A6BD-E8C6C72A8036}"/>
              </a:ext>
            </a:extLst>
          </p:cNvPr>
          <p:cNvSpPr/>
          <p:nvPr/>
        </p:nvSpPr>
        <p:spPr>
          <a:xfrm>
            <a:off x="6029329" y="6189717"/>
            <a:ext cx="2876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IHEP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module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time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resolution</a:t>
            </a:r>
          </a:p>
          <a:p>
            <a:r>
              <a:rPr kumimoji="1" lang="en-US" altLang="zh-CN" dirty="0">
                <a:solidFill>
                  <a:srgbClr val="C00000"/>
                </a:solidFill>
              </a:rPr>
              <a:t>In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DESY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2019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test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beam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FFC9F12-BDBB-7344-82D5-A619335EC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132" y="1967064"/>
            <a:ext cx="2381980" cy="1991439"/>
          </a:xfrm>
          <a:prstGeom prst="rect">
            <a:avLst/>
          </a:prstGeom>
        </p:spPr>
      </p:pic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2C9EABA2-B031-1745-9137-2DAE03A58984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>
            <a:off x="5899924" y="2340727"/>
            <a:ext cx="1871726" cy="5418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E80A2163-AF63-034D-8A90-979B7FAE32B7}"/>
              </a:ext>
            </a:extLst>
          </p:cNvPr>
          <p:cNvSpPr/>
          <p:nvPr/>
        </p:nvSpPr>
        <p:spPr>
          <a:xfrm>
            <a:off x="3872160" y="2529952"/>
            <a:ext cx="1399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performance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0759184-A90C-A34C-AA77-BCA338DEB81E}"/>
              </a:ext>
            </a:extLst>
          </p:cNvPr>
          <p:cNvSpPr/>
          <p:nvPr/>
        </p:nvSpPr>
        <p:spPr>
          <a:xfrm>
            <a:off x="1340422" y="5794925"/>
            <a:ext cx="3997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2019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DESY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beam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test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for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HGTD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modules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1880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3C1D59-F856-A445-9FD1-8318F5F7F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4D</a:t>
            </a:r>
            <a:r>
              <a:rPr kumimoji="1" lang="zh-CN" altLang="en-US" dirty="0"/>
              <a:t> </a:t>
            </a:r>
            <a:r>
              <a:rPr kumimoji="1" lang="en-US" altLang="zh-CN" dirty="0"/>
              <a:t>LGAD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79F2C2-632D-9042-875F-6DA94035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151CFA-85A2-3241-BA40-37C207BE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180" y="2938632"/>
            <a:ext cx="6015963" cy="28069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83DA8FE-3B0A-2E45-B7EF-9A234BA78E55}"/>
              </a:ext>
            </a:extLst>
          </p:cNvPr>
          <p:cNvSpPr/>
          <p:nvPr/>
        </p:nvSpPr>
        <p:spPr>
          <a:xfrm>
            <a:off x="97277" y="918327"/>
            <a:ext cx="43434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/>
              <a:t>LGAD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have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now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0070C0"/>
                </a:solidFill>
              </a:rPr>
              <a:t>One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gain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layer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per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pixel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0070C0"/>
                </a:solidFill>
              </a:rPr>
              <a:t>Relative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large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dead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area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0070C0"/>
                </a:solidFill>
              </a:rPr>
              <a:t>Spatial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resolution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is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not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good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endParaRPr kumimoji="1" lang="en-US" altLang="zh-CN" sz="2400" dirty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zh-CN" altLang="en-US" sz="2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CFDFFF-972B-674F-8E6B-1F73688C21A8}"/>
              </a:ext>
            </a:extLst>
          </p:cNvPr>
          <p:cNvSpPr/>
          <p:nvPr/>
        </p:nvSpPr>
        <p:spPr>
          <a:xfrm>
            <a:off x="4610008" y="918327"/>
            <a:ext cx="45988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/>
              <a:t>LGAD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future: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0070C0"/>
                </a:solidFill>
              </a:rPr>
              <a:t>Uniform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gain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layer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endParaRPr kumimoji="1" lang="en-US" altLang="zh-CN" sz="2400" dirty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0070C0"/>
                </a:solidFill>
              </a:rPr>
              <a:t>Small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dead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area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0070C0"/>
                </a:solidFill>
              </a:rPr>
              <a:t>Both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time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and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spatial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resolution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E951A71-A5BB-D440-AD05-D979AC186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" y="3324948"/>
            <a:ext cx="4642848" cy="21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55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72076-A0C8-9248-86F9-9541DA31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D1CE76-B858-C742-8374-9AE7D70CF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800" dirty="0"/>
              <a:t>New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foundry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of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ultra-fast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LGAD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sensor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China</a:t>
            </a:r>
          </a:p>
          <a:p>
            <a:pPr lvl="1"/>
            <a:r>
              <a:rPr kumimoji="1" lang="en-US" altLang="zh-CN" sz="2800" dirty="0"/>
              <a:t>Novel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device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lab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(NDL)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Beijing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Normal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university</a:t>
            </a:r>
          </a:p>
          <a:p>
            <a:pPr lvl="1"/>
            <a:r>
              <a:rPr kumimoji="1" lang="en-US" altLang="zh-CN" sz="2800" dirty="0"/>
              <a:t>30ps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time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resolution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beam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test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beta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tests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lvl="2"/>
            <a:r>
              <a:rPr kumimoji="1" lang="en-US" altLang="zh-CN" sz="2600" dirty="0"/>
              <a:t>~10ps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in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jitter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term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,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Landau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term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dominated</a:t>
            </a:r>
            <a:r>
              <a:rPr kumimoji="1" lang="zh-CN" altLang="en-US" sz="2600" dirty="0"/>
              <a:t> </a:t>
            </a:r>
            <a:endParaRPr kumimoji="1" lang="en-US" altLang="zh-CN" sz="2600" dirty="0"/>
          </a:p>
          <a:p>
            <a:r>
              <a:rPr kumimoji="1" lang="en-US" altLang="zh-CN" sz="2800" dirty="0"/>
              <a:t>Irradiation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hardness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of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NDL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has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been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tested</a:t>
            </a:r>
          </a:p>
          <a:p>
            <a:pPr lvl="1"/>
            <a:r>
              <a:rPr kumimoji="1" lang="en-US" altLang="zh-CN" sz="2400" dirty="0"/>
              <a:t>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meets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CEPC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requirements</a:t>
            </a:r>
            <a:r>
              <a:rPr kumimoji="1" lang="zh-CN" altLang="en-US" sz="2400" dirty="0"/>
              <a:t>  </a:t>
            </a:r>
            <a:endParaRPr kumimoji="1" lang="en-US" altLang="zh-CN" sz="2400" dirty="0"/>
          </a:p>
          <a:p>
            <a:r>
              <a:rPr kumimoji="1" lang="en-US" altLang="zh-CN" sz="2800" dirty="0"/>
              <a:t>Next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step:</a:t>
            </a:r>
          </a:p>
          <a:p>
            <a:pPr lvl="1"/>
            <a:r>
              <a:rPr kumimoji="1" lang="en-US" altLang="zh-CN" sz="2400" dirty="0"/>
              <a:t>Beam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test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verify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its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K/pi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separation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power</a:t>
            </a:r>
          </a:p>
          <a:p>
            <a:endParaRPr kumimoji="1" lang="en-US" altLang="zh-CN" sz="2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B2622D-E013-6543-BC75-C42A6858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9D4CB4-D9FA-AD4E-A33D-267295C3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Low-Gain-Avalanche-detector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AAC423-E05D-7C44-8CA8-56AC1ABF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14837"/>
            <a:ext cx="8839200" cy="5638800"/>
          </a:xfrm>
        </p:spPr>
        <p:txBody>
          <a:bodyPr/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chemeClr val="tx1"/>
                </a:solidFill>
              </a:rPr>
              <a:t>Landau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Noise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term: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 fluctuation due to non-uniform charge deposition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Minimized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by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reducing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thickness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sensor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(50um)</a:t>
            </a: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chemeClr val="tx1"/>
                </a:solidFill>
              </a:rPr>
              <a:t>Time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walk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corrected using the amplitude 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 </a:t>
            </a:r>
            <a:r>
              <a:rPr lang="en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estimate with the time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over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threshold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(TOT)</a:t>
            </a:r>
            <a:r>
              <a:rPr lang="en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.</a:t>
            </a:r>
            <a:r>
              <a:rPr lang="en" altLang="zh-CN" dirty="0">
                <a:sym typeface="微软雅黑"/>
              </a:rPr>
              <a:t> </a:t>
            </a:r>
            <a:endParaRPr lang="en" altLang="zh-CN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BE3961-614E-4140-9C80-74D0499F8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0C433C-B4A1-6F47-8A94-289BF3D7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15" y="853159"/>
            <a:ext cx="8426369" cy="57968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8F1390-1668-5C47-A38E-CECFC4536C2B}"/>
              </a:ext>
            </a:extLst>
          </p:cNvPr>
          <p:cNvSpPr/>
          <p:nvPr/>
        </p:nvSpPr>
        <p:spPr>
          <a:xfrm>
            <a:off x="228600" y="4490592"/>
            <a:ext cx="4572000" cy="13029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/>
              <a:t>Jitter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Need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gain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increase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S/N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Need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thin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decrease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</a:t>
            </a:r>
            <a:r>
              <a:rPr lang="en-US" altLang="zh-CN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rise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D44735B-A7E8-1241-9E1C-14C08A35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436" y="4666529"/>
            <a:ext cx="3346736" cy="19839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34ECD-28C4-AD41-BAC3-F2E4B3058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334" y="2736340"/>
            <a:ext cx="2317750" cy="19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C89B6-E8DF-9249-9482-99EC8D3D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resolution vs gain in 5x5 NDL LGAD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AA00C8-2CC5-1741-812C-F64C8EE76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Pico-second laser measurement </a:t>
            </a:r>
          </a:p>
          <a:p>
            <a:pPr lvl="1"/>
            <a:r>
              <a:rPr kumimoji="1" lang="en-US" altLang="zh-CN" dirty="0"/>
              <a:t>The power of the laser is reduced to simulate MIP</a:t>
            </a:r>
          </a:p>
          <a:p>
            <a:pPr lvl="1"/>
            <a:r>
              <a:rPr kumimoji="1" lang="en-US" altLang="zh-CN" dirty="0"/>
              <a:t>Jitter term can reach 20ps in this laser tests</a:t>
            </a:r>
          </a:p>
          <a:p>
            <a:pPr lvl="2"/>
            <a:r>
              <a:rPr kumimoji="1" lang="en-US" altLang="zh-CN" dirty="0"/>
              <a:t>PS: Landau term can not be evaluated in laser test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DA2B5E-5F0B-5F41-B583-0EA9C88B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FD20E8-8796-FB45-818B-4814366D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291224"/>
            <a:ext cx="6254496" cy="43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24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66DD7-9461-704A-9B18-AE08AD33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Inter-pad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resistance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F8CA3-94F4-B74D-A805-A921DDF7F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47616"/>
            <a:ext cx="9056607" cy="5638800"/>
          </a:xfrm>
        </p:spPr>
        <p:txBody>
          <a:bodyPr/>
          <a:lstStyle/>
          <a:p>
            <a:r>
              <a:rPr kumimoji="1" lang="en-US" altLang="zh-CN" dirty="0"/>
              <a:t>Measure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resistance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neighbor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pad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2x2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5x5</a:t>
            </a:r>
            <a:r>
              <a:rPr kumimoji="1" lang="zh-CN" altLang="en-US" dirty="0"/>
              <a:t> </a:t>
            </a:r>
            <a:r>
              <a:rPr kumimoji="1" lang="en-US" altLang="zh-CN" dirty="0"/>
              <a:t>LGAD</a:t>
            </a:r>
          </a:p>
          <a:p>
            <a:pPr lvl="1"/>
            <a:r>
              <a:rPr kumimoji="1" lang="en-US" altLang="zh-CN" dirty="0"/>
              <a:t>HPK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3.2</a:t>
            </a:r>
            <a:r>
              <a:rPr kumimoji="1" lang="zh-CN" altLang="en-US" dirty="0"/>
              <a:t> </a:t>
            </a:r>
            <a:r>
              <a:rPr kumimoji="1" lang="en-US" altLang="zh-CN" dirty="0"/>
              <a:t>(5x5)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showed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inter-pad</a:t>
            </a:r>
            <a:r>
              <a:rPr kumimoji="1" lang="zh-CN" altLang="en-US" dirty="0"/>
              <a:t> </a:t>
            </a:r>
            <a:r>
              <a:rPr kumimoji="1" lang="en-US" altLang="zh-CN" dirty="0"/>
              <a:t>isolation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NDL</a:t>
            </a:r>
            <a:r>
              <a:rPr kumimoji="1" lang="zh-CN" altLang="en-US" dirty="0"/>
              <a:t> </a:t>
            </a:r>
            <a:r>
              <a:rPr kumimoji="1" lang="en-US" altLang="zh-CN" dirty="0"/>
              <a:t>2x2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2"/>
            <a:r>
              <a:rPr kumimoji="1" lang="en-US" altLang="zh-CN" dirty="0"/>
              <a:t>6GR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Inter-pad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resistance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r>
              <a:rPr kumimoji="1" lang="en-US" altLang="zh-CN" dirty="0"/>
              <a:t>2GR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irradiation.</a:t>
            </a:r>
          </a:p>
          <a:p>
            <a:pPr lvl="2"/>
            <a:endParaRPr kumimoji="1" lang="en-US" altLang="zh-CN" dirty="0"/>
          </a:p>
          <a:p>
            <a:pPr marL="914400" lvl="2" indent="0">
              <a:buNone/>
            </a:pP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752089-28EC-674E-AA49-AA8EDDD7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45F251E-537B-F54D-ADF9-BCE9DDEDB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02214"/>
            <a:ext cx="6052737" cy="41390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300E53A-23DF-464B-AA48-E6EF8EA22FD7}"/>
              </a:ext>
            </a:extLst>
          </p:cNvPr>
          <p:cNvSpPr/>
          <p:nvPr/>
        </p:nvSpPr>
        <p:spPr>
          <a:xfrm>
            <a:off x="3695886" y="63864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From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Yunyun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D420F064-6524-464A-ADDE-8682A986A125}"/>
              </a:ext>
            </a:extLst>
          </p:cNvPr>
          <p:cNvGrpSpPr/>
          <p:nvPr/>
        </p:nvGrpSpPr>
        <p:grpSpPr>
          <a:xfrm>
            <a:off x="6674980" y="3428999"/>
            <a:ext cx="2396241" cy="2131199"/>
            <a:chOff x="5417368" y="365127"/>
            <a:chExt cx="2613647" cy="2530473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BA05BA9A-18C7-6242-97E7-9BEE1D715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 l="15209" r="12941"/>
            <a:stretch/>
          </p:blipFill>
          <p:spPr>
            <a:xfrm rot="16200000">
              <a:off x="5458955" y="323540"/>
              <a:ext cx="2530473" cy="2613647"/>
            </a:xfrm>
            <a:prstGeom prst="rect">
              <a:avLst/>
            </a:prstGeom>
          </p:spPr>
        </p:pic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C7C90FC4-72FD-9F43-A18C-66815A2F49E6}"/>
                </a:ext>
              </a:extLst>
            </p:cNvPr>
            <p:cNvSpPr txBox="1"/>
            <p:nvPr/>
          </p:nvSpPr>
          <p:spPr>
            <a:xfrm>
              <a:off x="6068242" y="1841500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</a:rPr>
                <a:t>pad1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72E3ED5A-F078-F94B-906C-0CDDE4CA3F6D}"/>
                </a:ext>
              </a:extLst>
            </p:cNvPr>
            <p:cNvSpPr txBox="1"/>
            <p:nvPr/>
          </p:nvSpPr>
          <p:spPr>
            <a:xfrm>
              <a:off x="6068242" y="1072119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pad2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FE1A29B5-6944-8943-AA91-67F9D3B81DC2}"/>
                </a:ext>
              </a:extLst>
            </p:cNvPr>
            <p:cNvSpPr txBox="1"/>
            <p:nvPr/>
          </p:nvSpPr>
          <p:spPr>
            <a:xfrm>
              <a:off x="6712308" y="105838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pad3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263D6CD5-B7FD-2B42-B4C9-187D510BB491}"/>
                </a:ext>
              </a:extLst>
            </p:cNvPr>
            <p:cNvSpPr txBox="1"/>
            <p:nvPr/>
          </p:nvSpPr>
          <p:spPr>
            <a:xfrm>
              <a:off x="6730082" y="1827769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pad4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137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FEF771-CB92-9A44-9371-28CC9D45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Doping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profile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Flence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3B8E14-E208-9E43-A6D6-45A72C1F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5221C8-8BDE-1840-A10F-69A430B3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7" y="1495002"/>
            <a:ext cx="6699814" cy="528679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DC2A65B-A4B2-EB47-A2A9-EEAA5228BFD2}"/>
              </a:ext>
            </a:extLst>
          </p:cNvPr>
          <p:cNvSpPr/>
          <p:nvPr/>
        </p:nvSpPr>
        <p:spPr>
          <a:xfrm>
            <a:off x="5150514" y="6220158"/>
            <a:ext cx="133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Tao</a:t>
            </a:r>
            <a:r>
              <a:rPr kumimoji="1" lang="zh-CN" altLang="en-US" dirty="0"/>
              <a:t> </a:t>
            </a:r>
            <a:r>
              <a:rPr kumimoji="1" lang="en-US" altLang="zh-CN" dirty="0"/>
              <a:t>Yang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422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A59607-B1E8-4085-BC79-E066087B2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13-18 October 2019</a:t>
            </a:r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7871CF-5F49-4E6D-9001-1AE7CC55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&amp; Tracking Detectors for the CEPC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DB4DE3A-92B3-4B98-813F-A7724D1A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3</a:t>
            </a:fld>
            <a:endParaRPr lang="en-US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9119480E-0136-A346-9083-CC2DF1BF7D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188" y="2451970"/>
            <a:ext cx="3247170" cy="2725910"/>
          </a:xfrm>
          <a:prstGeom prst="roundRect">
            <a:avLst>
              <a:gd name="adj" fmla="val 46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8D181C0-6D2B-CC42-9420-3B176A6F47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86476"/>
            <a:ext cx="2951228" cy="2340000"/>
          </a:xfrm>
          <a:prstGeom prst="roundRect">
            <a:avLst>
              <a:gd name="adj" fmla="val 522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0E9A640A-E230-3841-9E08-40816446DC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918" y="3429000"/>
            <a:ext cx="3545753" cy="2340000"/>
          </a:xfrm>
          <a:prstGeom prst="roundRect">
            <a:avLst>
              <a:gd name="adj" fmla="val 43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7B5687-9728-764E-B8C9-AEC6AECC9C36}"/>
              </a:ext>
            </a:extLst>
          </p:cNvPr>
          <p:cNvSpPr txBox="1"/>
          <p:nvPr/>
        </p:nvSpPr>
        <p:spPr>
          <a:xfrm>
            <a:off x="5392247" y="2711521"/>
            <a:ext cx="31231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ILD-Like,</a:t>
            </a:r>
            <a:r>
              <a:rPr lang="zh-CN" altLang="en-US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>
                <a:solidFill>
                  <a:srgbClr val="0070C0"/>
                </a:solidFill>
              </a:rPr>
              <a:t>Baseline</a:t>
            </a:r>
            <a:r>
              <a:rPr lang="zh-CN" altLang="en-US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>
                <a:solidFill>
                  <a:srgbClr val="0070C0"/>
                </a:solidFill>
              </a:rPr>
              <a:t>design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1FDD31-D128-C646-A6E7-8E99E744AD3C}"/>
              </a:ext>
            </a:extLst>
          </p:cNvPr>
          <p:cNvSpPr txBox="1"/>
          <p:nvPr/>
        </p:nvSpPr>
        <p:spPr>
          <a:xfrm>
            <a:off x="697004" y="5611033"/>
            <a:ext cx="1407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Full</a:t>
            </a:r>
            <a:r>
              <a:rPr lang="zh-CN" altLang="en-US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>
                <a:solidFill>
                  <a:srgbClr val="0070C0"/>
                </a:solidFill>
              </a:rPr>
              <a:t>silicon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2D0198-3772-F74F-A6EF-212A0A593CE1}"/>
              </a:ext>
            </a:extLst>
          </p:cNvPr>
          <p:cNvSpPr txBox="1"/>
          <p:nvPr/>
        </p:nvSpPr>
        <p:spPr>
          <a:xfrm>
            <a:off x="7528120" y="5611034"/>
            <a:ext cx="987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IDEA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13DBF462-CC4A-3A4E-A65D-D886F5F6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endParaRPr kumimoji="1" lang="zh-CN" altLang="en-US" dirty="0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1B26EA88-AE7B-5A4C-A13D-16D2A6F9E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5574"/>
            <a:ext cx="8991600" cy="5638800"/>
          </a:xfrm>
        </p:spPr>
        <p:txBody>
          <a:bodyPr/>
          <a:lstStyle/>
          <a:p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</a:t>
            </a:r>
            <a:r>
              <a:rPr kumimoji="1" lang="zh-CN" altLang="en-US" dirty="0"/>
              <a:t> </a:t>
            </a:r>
            <a:r>
              <a:rPr kumimoji="1" lang="en-US" altLang="zh-CN" dirty="0"/>
              <a:t>silicon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concept,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no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particle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identification</a:t>
            </a:r>
          </a:p>
          <a:p>
            <a:pPr lvl="1"/>
            <a:r>
              <a:rPr kumimoji="1" lang="en-US" altLang="zh-CN" sz="2400" dirty="0"/>
              <a:t>Need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silicon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technology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with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both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time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spatial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resolution</a:t>
            </a:r>
          </a:p>
          <a:p>
            <a:pPr marL="0" indent="0">
              <a:buNone/>
            </a:pPr>
            <a:r>
              <a:rPr kumimoji="1" lang="en-US" altLang="zh-CN" dirty="0"/>
              <a:t> 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797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53C6E-B7D0-A743-B763-DBC978E46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fast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readout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ASIC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&amp;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A5A87C-46E0-E640-9CD5-D2A568067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343" y="708212"/>
            <a:ext cx="9143999" cy="5638800"/>
          </a:xfrm>
        </p:spPr>
        <p:txBody>
          <a:bodyPr/>
          <a:lstStyle/>
          <a:p>
            <a:r>
              <a:rPr kumimoji="1" lang="en-US" altLang="zh-CN" sz="2000" dirty="0"/>
              <a:t>Fast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readout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ASIC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(ALTIROC)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&amp;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one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of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key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for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HGTD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Project</a:t>
            </a:r>
          </a:p>
          <a:p>
            <a:pPr lvl="1"/>
            <a:r>
              <a:rPr kumimoji="1" lang="en-US" altLang="zh-CN" sz="1600" dirty="0"/>
              <a:t>TDC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Time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resolution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is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better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than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10ps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  <a:p>
            <a:pPr lvl="1"/>
            <a:r>
              <a:rPr kumimoji="1" lang="en-US" altLang="zh-CN" sz="1600" dirty="0"/>
              <a:t>Radiation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hard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electronics: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&gt;200MRad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  <a:p>
            <a:r>
              <a:rPr kumimoji="1" lang="en-US" altLang="zh-CN" sz="2000" dirty="0"/>
              <a:t>IHEP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one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of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key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institute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ALTIROC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design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team</a:t>
            </a:r>
          </a:p>
          <a:p>
            <a:pPr lvl="1"/>
            <a:r>
              <a:rPr kumimoji="1" lang="en-US" altLang="zh-CN" sz="1600" dirty="0"/>
              <a:t>leading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part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of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ALTIROC2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digital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blocks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design,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will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contribute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to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radiation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hard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design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  <a:p>
            <a:pPr lvl="1"/>
            <a:r>
              <a:rPr kumimoji="1" lang="en-US" altLang="zh-CN" sz="1600" dirty="0"/>
              <a:t>Leading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chip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emulator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development</a:t>
            </a:r>
          </a:p>
          <a:p>
            <a:pPr lvl="1"/>
            <a:endParaRPr kumimoji="1" lang="en-US" altLang="zh-CN" sz="1600" dirty="0"/>
          </a:p>
          <a:p>
            <a:pPr marL="457200" lvl="1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226F84-0CBA-0447-A052-92461A18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4A36E9-8BAD-4946-B372-AA840662B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9" y="2727432"/>
            <a:ext cx="7776882" cy="40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9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684287-3F1A-A34F-B7CC-035A2D94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Particle identification for CEPC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96D82E-A2AD-1B4F-91F4-B5F8D8BF2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51982"/>
            <a:ext cx="8839200" cy="5638800"/>
          </a:xfrm>
        </p:spPr>
        <p:txBody>
          <a:bodyPr/>
          <a:lstStyle/>
          <a:p>
            <a:r>
              <a:rPr kumimoji="1" lang="en-US" altLang="zh-CN" dirty="0"/>
              <a:t>K/pi</a:t>
            </a:r>
            <a:r>
              <a:rPr kumimoji="1" lang="zh-CN" altLang="en-US" dirty="0"/>
              <a:t> </a:t>
            </a:r>
            <a:r>
              <a:rPr kumimoji="1" lang="en-US" altLang="zh-CN" dirty="0"/>
              <a:t>separation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flavor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physics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</a:t>
            </a:r>
            <a:r>
              <a:rPr kumimoji="1" lang="zh-CN" altLang="en-US" dirty="0"/>
              <a:t> </a:t>
            </a:r>
            <a:r>
              <a:rPr kumimoji="1" lang="en-US" altLang="zh-CN" dirty="0"/>
              <a:t>silicon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concept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10ps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provide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2~3</a:t>
            </a:r>
            <a:r>
              <a:rPr kumimoji="1" lang="zh-CN" altLang="en-US" dirty="0"/>
              <a:t> </a:t>
            </a:r>
            <a:r>
              <a:rPr kumimoji="1" lang="en-US" altLang="zh-CN" dirty="0"/>
              <a:t>sigma</a:t>
            </a:r>
            <a:r>
              <a:rPr kumimoji="1" lang="zh-CN" altLang="en-US" dirty="0"/>
              <a:t> </a:t>
            </a:r>
            <a:r>
              <a:rPr kumimoji="1" lang="en-US" altLang="zh-CN" dirty="0"/>
              <a:t>K/pi</a:t>
            </a:r>
            <a:r>
              <a:rPr kumimoji="1" lang="zh-CN" altLang="en-US" dirty="0"/>
              <a:t> </a:t>
            </a:r>
            <a:r>
              <a:rPr kumimoji="1" lang="en-US" altLang="zh-CN" dirty="0"/>
              <a:t>separation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5~7GeV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A28460-E038-F643-A4A5-DC520B97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D0852-C34D-DD41-A06F-D8BD2D93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72" y="1712773"/>
            <a:ext cx="6002595" cy="9669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4AB503-E33D-DE4C-86F8-8A0A240CA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72" y="2719970"/>
            <a:ext cx="4564985" cy="4830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6382C9-17D9-AD49-8120-7F9336368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618" y="3679848"/>
            <a:ext cx="3474188" cy="31583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06F827-8B68-4748-95B2-AC7F53344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00" y="3584437"/>
            <a:ext cx="4738873" cy="327356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67D338A-4970-1E46-8976-EB3C3CC85063}"/>
              </a:ext>
            </a:extLst>
          </p:cNvPr>
          <p:cNvSpPr/>
          <p:nvPr/>
        </p:nvSpPr>
        <p:spPr>
          <a:xfrm>
            <a:off x="5918387" y="3244334"/>
            <a:ext cx="2094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0070C0"/>
                </a:solidFill>
              </a:rPr>
              <a:t>Study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from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Topside</a:t>
            </a:r>
            <a:r>
              <a:rPr kumimoji="1" lang="zh-CN" altLang="en-US" dirty="0">
                <a:solidFill>
                  <a:srgbClr val="0070C0"/>
                </a:solidFill>
              </a:rPr>
              <a:t> 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E379C7B-4BF1-4B4E-B34E-2753645D14DE}"/>
              </a:ext>
            </a:extLst>
          </p:cNvPr>
          <p:cNvSpPr/>
          <p:nvPr/>
        </p:nvSpPr>
        <p:spPr>
          <a:xfrm>
            <a:off x="941294" y="3293277"/>
            <a:ext cx="2986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0070C0"/>
                </a:solidFill>
              </a:rPr>
              <a:t>Study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from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CEPC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(by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 err="1">
                <a:solidFill>
                  <a:srgbClr val="0070C0"/>
                </a:solidFill>
              </a:rPr>
              <a:t>Manqi</a:t>
            </a:r>
            <a:r>
              <a:rPr kumimoji="1" lang="en-US" altLang="zh-CN" dirty="0">
                <a:solidFill>
                  <a:srgbClr val="0070C0"/>
                </a:solidFill>
              </a:rPr>
              <a:t>)</a:t>
            </a:r>
            <a:r>
              <a:rPr kumimoji="1" lang="zh-CN" altLang="en-US" dirty="0">
                <a:solidFill>
                  <a:srgbClr val="0070C0"/>
                </a:solidFill>
              </a:rPr>
              <a:t>   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1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0E3E6-14F2-EC42-BC72-565DBBEF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274470"/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Low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gain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Avalance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(LGAD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）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CFCFF4-A95C-C841-A51B-C6C41BEBA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0100"/>
            <a:ext cx="8839200" cy="5638800"/>
          </a:xfrm>
        </p:spPr>
        <p:txBody>
          <a:bodyPr/>
          <a:lstStyle/>
          <a:p>
            <a:r>
              <a:rPr lang="en" altLang="zh-CN" sz="2000" b="1" dirty="0">
                <a:solidFill>
                  <a:srgbClr val="0070C0"/>
                </a:solidFill>
                <a:latin typeface="微软雅黑"/>
                <a:ea typeface="微软雅黑"/>
              </a:rPr>
              <a:t>Low-Gain-Avalanche-</a:t>
            </a:r>
            <a:r>
              <a:rPr lang="en-US" altLang="zh-CN" sz="2000" b="1" dirty="0">
                <a:solidFill>
                  <a:srgbClr val="0070C0"/>
                </a:solidFill>
                <a:latin typeface="微软雅黑"/>
                <a:ea typeface="微软雅黑"/>
              </a:rPr>
              <a:t>detector</a:t>
            </a:r>
            <a:r>
              <a:rPr lang="zh-CN" altLang="en-US" sz="2000" b="1" dirty="0">
                <a:solidFill>
                  <a:srgbClr val="0070C0"/>
                </a:solidFill>
                <a:latin typeface="微软雅黑"/>
                <a:ea typeface="微软雅黑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微软雅黑"/>
                <a:ea typeface="微软雅黑"/>
              </a:rPr>
              <a:t>(LGAD)</a:t>
            </a:r>
          </a:p>
          <a:p>
            <a:pPr lvl="1"/>
            <a:r>
              <a:rPr lang="en-US" altLang="zh-CN" b="1" dirty="0">
                <a:latin typeface="微软雅黑"/>
                <a:ea typeface="微软雅黑"/>
              </a:rPr>
              <a:t>Compared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to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APD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and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 err="1">
                <a:latin typeface="微软雅黑"/>
                <a:ea typeface="微软雅黑"/>
              </a:rPr>
              <a:t>SiPM</a:t>
            </a:r>
            <a:r>
              <a:rPr lang="en-US" altLang="zh-CN" b="1" dirty="0">
                <a:latin typeface="微软雅黑"/>
                <a:ea typeface="微软雅黑"/>
              </a:rPr>
              <a:t>,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LGAD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has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lower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gain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(~10)</a:t>
            </a:r>
          </a:p>
          <a:p>
            <a:pPr lvl="1"/>
            <a:r>
              <a:rPr lang="en-US" altLang="zh-CN" b="1" dirty="0">
                <a:latin typeface="微软雅黑"/>
                <a:ea typeface="微软雅黑"/>
              </a:rPr>
              <a:t>high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drift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velocity,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thin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active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layer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(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fast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timing)</a:t>
            </a:r>
          </a:p>
          <a:p>
            <a:pPr lvl="1"/>
            <a:r>
              <a:rPr lang="en-US" altLang="zh-CN" b="1" dirty="0">
                <a:latin typeface="微软雅黑"/>
                <a:ea typeface="微软雅黑"/>
              </a:rPr>
              <a:t>High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S/B,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no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self-triggering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endParaRPr lang="en-US" altLang="zh-CN" b="1" dirty="0">
              <a:latin typeface="微软雅黑"/>
              <a:ea typeface="微软雅黑"/>
            </a:endParaRPr>
          </a:p>
          <a:p>
            <a:pPr lvl="1"/>
            <a:endParaRPr lang="en-US" altLang="zh-CN" b="1" dirty="0">
              <a:solidFill>
                <a:srgbClr val="0070C0"/>
              </a:solidFill>
              <a:latin typeface="微软雅黑"/>
              <a:ea typeface="微软雅黑"/>
            </a:endParaRPr>
          </a:p>
          <a:p>
            <a:pPr lvl="1"/>
            <a:r>
              <a:rPr lang="zh-CN" altLang="en-US" dirty="0"/>
              <a:t> </a:t>
            </a:r>
            <a:endParaRPr lang="en-US" altLang="zh-CN" dirty="0"/>
          </a:p>
          <a:p>
            <a:endParaRPr lang="en" altLang="zh-CN" sz="2000" dirty="0">
              <a:effectLst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1A3B5A-C5B4-CF42-8E71-C9FE7B73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945CDD-3487-3F4F-84E5-155D1E92A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7033"/>
            <a:ext cx="5394542" cy="431158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B049DCB-17FA-0B45-AAF8-F98E049EBA3C}"/>
              </a:ext>
            </a:extLst>
          </p:cNvPr>
          <p:cNvSpPr/>
          <p:nvPr/>
        </p:nvSpPr>
        <p:spPr>
          <a:xfrm>
            <a:off x="6001254" y="2257033"/>
            <a:ext cx="2624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LGAD</a:t>
            </a:r>
            <a:r>
              <a:rPr lang="zh-CN" altLang="en-US" b="1" dirty="0">
                <a:solidFill>
                  <a:srgbClr val="0070C0"/>
                </a:solidFill>
                <a:latin typeface="微软雅黑"/>
                <a:ea typeface="微软雅黑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微软雅黑"/>
                <a:ea typeface="微软雅黑"/>
              </a:rPr>
              <a:t>Foundry: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latin typeface="微软雅黑"/>
                <a:ea typeface="微软雅黑"/>
              </a:rPr>
              <a:t>HPK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(Japan)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latin typeface="微软雅黑"/>
                <a:ea typeface="微软雅黑"/>
              </a:rPr>
              <a:t>CNM(Spain)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latin typeface="微软雅黑"/>
                <a:ea typeface="微软雅黑"/>
              </a:rPr>
              <a:t>FBK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(Italy)…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latin typeface="微软雅黑"/>
                <a:ea typeface="微软雅黑"/>
              </a:rPr>
              <a:t>IHEP-NDL</a:t>
            </a:r>
            <a:r>
              <a:rPr lang="zh-CN" altLang="en-US" b="1" dirty="0">
                <a:latin typeface="微软雅黑"/>
                <a:ea typeface="微软雅黑"/>
              </a:rPr>
              <a:t> </a:t>
            </a:r>
            <a:r>
              <a:rPr lang="en-US" altLang="zh-CN" b="1" dirty="0">
                <a:latin typeface="微软雅黑"/>
                <a:ea typeface="微软雅黑"/>
              </a:rPr>
              <a:t>(China)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zh-CN" b="1" dirty="0">
              <a:solidFill>
                <a:srgbClr val="0070C0"/>
              </a:solidFill>
              <a:latin typeface="微软雅黑"/>
              <a:ea typeface="微软雅黑"/>
            </a:endParaRPr>
          </a:p>
          <a:p>
            <a:r>
              <a:rPr lang="zh-CN" altLang="en-US" b="1" dirty="0">
                <a:solidFill>
                  <a:srgbClr val="0070C0"/>
                </a:solidFill>
                <a:latin typeface="微软雅黑"/>
                <a:ea typeface="微软雅黑"/>
              </a:rPr>
              <a:t> </a:t>
            </a:r>
            <a:endParaRPr lang="en-US" altLang="zh-CN" b="1" dirty="0">
              <a:solidFill>
                <a:srgbClr val="0070C0"/>
              </a:solidFill>
              <a:latin typeface="微软雅黑"/>
              <a:ea typeface="微软雅黑"/>
            </a:endParaRPr>
          </a:p>
          <a:p>
            <a:r>
              <a:rPr lang="zh-CN" altLang="en-US" b="1" dirty="0">
                <a:solidFill>
                  <a:srgbClr val="0070C0"/>
                </a:solidFill>
                <a:latin typeface="微软雅黑"/>
                <a:ea typeface="微软雅黑"/>
              </a:rPr>
              <a:t> </a:t>
            </a:r>
            <a:endParaRPr lang="zh-CN" altLang="en-US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7FC3C1FD-F0E3-6345-A9C3-02E128CE0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5209" r="12941"/>
          <a:stretch/>
        </p:blipFill>
        <p:spPr>
          <a:xfrm rot="16200000">
            <a:off x="5480136" y="4906574"/>
            <a:ext cx="1513492" cy="14926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2C3291-EA66-7340-981C-8D4A96EA6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187" y="4579103"/>
            <a:ext cx="2084613" cy="208839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006F9F-90A1-A549-B0B5-8835C0777011}"/>
              </a:ext>
            </a:extLst>
          </p:cNvPr>
          <p:cNvSpPr/>
          <p:nvPr/>
        </p:nvSpPr>
        <p:spPr>
          <a:xfrm>
            <a:off x="5464626" y="4125659"/>
            <a:ext cx="3677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Prototype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of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IHEP-NDL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LGAD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sensors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kumimoji="1" lang="en-US" altLang="zh-CN" sz="3200" dirty="0">
                <a:solidFill>
                  <a:srgbClr val="C00000"/>
                </a:solidFill>
              </a:rPr>
              <a:t>LGAD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CN" sz="3200" dirty="0">
                <a:solidFill>
                  <a:srgbClr val="C00000"/>
                </a:solidFill>
              </a:rPr>
              <a:t>sensor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CN" sz="3200" dirty="0">
                <a:solidFill>
                  <a:srgbClr val="C00000"/>
                </a:solidFill>
              </a:rPr>
              <a:t>R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CN" sz="3200" dirty="0">
                <a:solidFill>
                  <a:srgbClr val="C00000"/>
                </a:solidFill>
              </a:rPr>
              <a:t>&amp;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CN" sz="3200" dirty="0">
                <a:solidFill>
                  <a:srgbClr val="C00000"/>
                </a:solidFill>
              </a:rPr>
              <a:t>D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CN" sz="3200" dirty="0">
                <a:solidFill>
                  <a:srgbClr val="C00000"/>
                </a:solidFill>
              </a:rPr>
              <a:t>in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CN" sz="3200" dirty="0">
                <a:solidFill>
                  <a:srgbClr val="C00000"/>
                </a:solidFill>
              </a:rPr>
              <a:t>China</a:t>
            </a:r>
            <a:r>
              <a:rPr kumimoji="1" lang="zh-CN" altLang="en-US" sz="3200" dirty="0">
                <a:solidFill>
                  <a:srgbClr val="C00000"/>
                </a:solidFill>
              </a:rPr>
              <a:t>： </a:t>
            </a:r>
            <a:r>
              <a:rPr kumimoji="1" lang="en-US" altLang="zh-CN" sz="3200" dirty="0">
                <a:solidFill>
                  <a:srgbClr val="C00000"/>
                </a:solidFill>
              </a:rPr>
              <a:t>NDL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CN" sz="3200" dirty="0">
                <a:solidFill>
                  <a:srgbClr val="C00000"/>
                </a:solidFill>
              </a:rPr>
              <a:t>LGAD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CN" sz="3200" dirty="0">
                <a:solidFill>
                  <a:srgbClr val="C00000"/>
                </a:solidFill>
              </a:rPr>
              <a:t>sensor</a:t>
            </a:r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endParaRPr kumimoji="1" lang="en-US" altLang="zh-CN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06BBB-D3D8-5A43-A182-773DCCD90E72}" type="slidenum">
              <a:rPr lang="en-US" smtClean="0"/>
              <a:t>6</a:t>
            </a:fld>
            <a:endParaRPr lang="en-US"/>
          </a:p>
        </p:txBody>
      </p:sp>
      <p:sp>
        <p:nvSpPr>
          <p:cNvPr id="19" name="文本占位符 2">
            <a:extLst>
              <a:ext uri="{FF2B5EF4-FFF2-40B4-BE49-F238E27FC236}">
                <a16:creationId xmlns:a16="http://schemas.microsoft.com/office/drawing/2014/main" id="{C90B5471-586D-3B43-8768-68EB065E0E66}"/>
              </a:ext>
            </a:extLst>
          </p:cNvPr>
          <p:cNvSpPr txBox="1">
            <a:spLocks/>
          </p:cNvSpPr>
          <p:nvPr/>
        </p:nvSpPr>
        <p:spPr bwMode="auto">
          <a:xfrm>
            <a:off x="0" y="718068"/>
            <a:ext cx="7916449" cy="18549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FF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lvl="1" defTabSz="914400"/>
            <a:r>
              <a:rPr kumimoji="1" lang="en-US" altLang="zh-CN" kern="0" dirty="0">
                <a:solidFill>
                  <a:srgbClr val="7030A0"/>
                </a:solidFill>
              </a:rPr>
              <a:t>LGAD</a:t>
            </a:r>
            <a:r>
              <a:rPr kumimoji="1" lang="zh-CN" altLang="en-US" kern="0" dirty="0">
                <a:solidFill>
                  <a:srgbClr val="7030A0"/>
                </a:solidFill>
              </a:rPr>
              <a:t> </a:t>
            </a:r>
            <a:r>
              <a:rPr kumimoji="1" lang="en-US" altLang="zh-CN" kern="0" dirty="0">
                <a:solidFill>
                  <a:srgbClr val="7030A0"/>
                </a:solidFill>
              </a:rPr>
              <a:t>sensor</a:t>
            </a:r>
            <a:r>
              <a:rPr kumimoji="1" lang="zh-CN" altLang="en-US" kern="0" dirty="0">
                <a:solidFill>
                  <a:srgbClr val="7030A0"/>
                </a:solidFill>
              </a:rPr>
              <a:t> </a:t>
            </a:r>
            <a:r>
              <a:rPr kumimoji="1" lang="en-US" altLang="zh-CN" kern="0" dirty="0">
                <a:solidFill>
                  <a:srgbClr val="7030A0"/>
                </a:solidFill>
              </a:rPr>
              <a:t>with</a:t>
            </a:r>
            <a:r>
              <a:rPr kumimoji="1" lang="zh-CN" altLang="en-US" kern="0" dirty="0">
                <a:solidFill>
                  <a:srgbClr val="7030A0"/>
                </a:solidFill>
              </a:rPr>
              <a:t>  </a:t>
            </a:r>
            <a:r>
              <a:rPr kumimoji="1" lang="en-US" altLang="zh-CN" kern="0" dirty="0">
                <a:solidFill>
                  <a:srgbClr val="7030A0"/>
                </a:solidFill>
              </a:rPr>
              <a:t>Epitaxial</a:t>
            </a:r>
            <a:r>
              <a:rPr kumimoji="1" lang="zh-CN" altLang="en-US" kern="0" dirty="0">
                <a:solidFill>
                  <a:srgbClr val="7030A0"/>
                </a:solidFill>
              </a:rPr>
              <a:t> </a:t>
            </a:r>
            <a:r>
              <a:rPr kumimoji="1" lang="en-US" altLang="zh-CN" kern="0" dirty="0">
                <a:solidFill>
                  <a:srgbClr val="7030A0"/>
                </a:solidFill>
              </a:rPr>
              <a:t>layer</a:t>
            </a:r>
            <a:r>
              <a:rPr kumimoji="1" lang="zh-CN" altLang="en-US" kern="0" dirty="0">
                <a:solidFill>
                  <a:srgbClr val="7030A0"/>
                </a:solidFill>
              </a:rPr>
              <a:t> </a:t>
            </a:r>
            <a:endParaRPr kumimoji="1" lang="en-US" altLang="zh-CN" kern="0" dirty="0">
              <a:solidFill>
                <a:srgbClr val="7030A0"/>
              </a:solidFill>
            </a:endParaRPr>
          </a:p>
          <a:p>
            <a:pPr lvl="2" defTabSz="914400"/>
            <a:r>
              <a:rPr kumimoji="1" lang="en-US" altLang="zh-CN" kern="0" dirty="0"/>
              <a:t>NDL is foundry for </a:t>
            </a:r>
            <a:r>
              <a:rPr kumimoji="1" lang="en-US" altLang="zh-CN" kern="0" dirty="0" err="1"/>
              <a:t>SipM</a:t>
            </a:r>
            <a:r>
              <a:rPr kumimoji="1" lang="en-US" altLang="zh-CN" kern="0" dirty="0"/>
              <a:t>. They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started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at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LGAD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R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&amp;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D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with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IHEP in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2019. </a:t>
            </a:r>
          </a:p>
          <a:p>
            <a:pPr lvl="2" defTabSz="914400"/>
            <a:r>
              <a:rPr kumimoji="1" lang="en-US" altLang="zh-CN" kern="0" dirty="0">
                <a:solidFill>
                  <a:srgbClr val="C00000"/>
                </a:solidFill>
              </a:rPr>
              <a:t>Three</a:t>
            </a:r>
            <a:r>
              <a:rPr kumimoji="1" lang="zh-CN" altLang="en-US" kern="0" dirty="0">
                <a:solidFill>
                  <a:srgbClr val="C00000"/>
                </a:solidFill>
              </a:rPr>
              <a:t> </a:t>
            </a:r>
            <a:r>
              <a:rPr kumimoji="1" lang="en-US" altLang="zh-CN" kern="0" dirty="0">
                <a:solidFill>
                  <a:srgbClr val="C00000"/>
                </a:solidFill>
              </a:rPr>
              <a:t>batches LGAD sensor fabricated</a:t>
            </a:r>
            <a:r>
              <a:rPr kumimoji="1" lang="zh-CN" altLang="en-US" kern="0" dirty="0">
                <a:solidFill>
                  <a:srgbClr val="C00000"/>
                </a:solidFill>
              </a:rPr>
              <a:t> </a:t>
            </a:r>
            <a:r>
              <a:rPr kumimoji="1" lang="en-US" altLang="zh-CN" kern="0" dirty="0">
                <a:solidFill>
                  <a:srgbClr val="C00000"/>
                </a:solidFill>
              </a:rPr>
              <a:t>in</a:t>
            </a:r>
            <a:r>
              <a:rPr kumimoji="1" lang="zh-CN" altLang="en-US" kern="0" dirty="0">
                <a:solidFill>
                  <a:srgbClr val="C00000"/>
                </a:solidFill>
              </a:rPr>
              <a:t> </a:t>
            </a:r>
            <a:r>
              <a:rPr kumimoji="1" lang="en-US" altLang="zh-CN" kern="0" dirty="0">
                <a:solidFill>
                  <a:srgbClr val="C00000"/>
                </a:solidFill>
              </a:rPr>
              <a:t>2019. </a:t>
            </a:r>
          </a:p>
          <a:p>
            <a:pPr lvl="2" defTabSz="914400"/>
            <a:r>
              <a:rPr kumimoji="1" lang="en-US" altLang="zh-CN" kern="0" dirty="0"/>
              <a:t>Thickness of epitaxial layer: 33um</a:t>
            </a:r>
          </a:p>
          <a:p>
            <a:pPr lvl="3" defTabSz="914400"/>
            <a:r>
              <a:rPr kumimoji="1" lang="en-US" altLang="zh-CN" kern="0" dirty="0"/>
              <a:t>epitaxial layer Resistivity: 100 </a:t>
            </a:r>
            <a:r>
              <a:rPr kumimoji="1" lang="en-US" altLang="zh-CN" kern="0" dirty="0" err="1"/>
              <a:t>Ohm.cm</a:t>
            </a:r>
            <a:r>
              <a:rPr kumimoji="1" lang="en-US" altLang="zh-CN" kern="0" dirty="0"/>
              <a:t> or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300</a:t>
            </a:r>
            <a:r>
              <a:rPr kumimoji="1" lang="zh-CN" altLang="en-US" kern="0" dirty="0"/>
              <a:t> </a:t>
            </a:r>
            <a:r>
              <a:rPr kumimoji="1" lang="en-US" altLang="zh-CN" kern="0" dirty="0" err="1"/>
              <a:t>Ohm.cm</a:t>
            </a:r>
            <a:r>
              <a:rPr kumimoji="1" lang="en-US" altLang="zh-CN" kern="0" dirty="0"/>
              <a:t> </a:t>
            </a:r>
            <a:r>
              <a:rPr kumimoji="1" lang="en-US" altLang="zh-CN" kern="0" dirty="0">
                <a:solidFill>
                  <a:srgbClr val="C00000"/>
                </a:solidFill>
              </a:rPr>
              <a:t>	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251FF77-B12D-0546-B1FE-C8E7603CC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74" y="2976228"/>
            <a:ext cx="7125926" cy="388177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5F84801-C49A-7A45-9D57-C12F93EA8744}"/>
              </a:ext>
            </a:extLst>
          </p:cNvPr>
          <p:cNvSpPr/>
          <p:nvPr/>
        </p:nvSpPr>
        <p:spPr>
          <a:xfrm>
            <a:off x="1227551" y="2573055"/>
            <a:ext cx="4163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3"/>
              </a:rPr>
              <a:t>http://www.ndl-sipm.net/contacteng.html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177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FB714-77F0-DB49-B32C-BDFA5350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IHEP-NDL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0CC575-2A7B-B142-9E75-FBB86706D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8839200" cy="5638800"/>
          </a:xfrm>
        </p:spPr>
        <p:txBody>
          <a:bodyPr/>
          <a:lstStyle/>
          <a:p>
            <a:pPr lvl="1"/>
            <a:r>
              <a:rPr kumimoji="1" lang="en-US" altLang="zh-CN" dirty="0"/>
              <a:t>6</a:t>
            </a:r>
            <a:r>
              <a:rPr kumimoji="1" lang="zh-CN" altLang="en-US" dirty="0"/>
              <a:t> </a:t>
            </a:r>
            <a:r>
              <a:rPr kumimoji="1" lang="en-US" altLang="zh-CN" dirty="0"/>
              <a:t>guard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(floating,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no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contact</a:t>
            </a:r>
            <a:r>
              <a:rPr kumimoji="1" lang="zh-CN" altLang="en-US" dirty="0"/>
              <a:t>  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BV170,</a:t>
            </a:r>
            <a:r>
              <a:rPr kumimoji="1" lang="zh-CN" altLang="en-US" dirty="0"/>
              <a:t> </a:t>
            </a:r>
            <a:r>
              <a:rPr kumimoji="1" lang="en-US" altLang="zh-CN" dirty="0"/>
              <a:t>BV60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C00000"/>
                </a:solidFill>
              </a:rPr>
              <a:t>(new!!) 2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guard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ring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(with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metal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contact,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can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be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grounded)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:</a:t>
            </a:r>
            <a:r>
              <a:rPr kumimoji="1" lang="zh-CN" altLang="en-US" dirty="0">
                <a:solidFill>
                  <a:srgbClr val="C00000"/>
                </a:solidFill>
              </a:rPr>
              <a:t>  </a:t>
            </a:r>
            <a:r>
              <a:rPr kumimoji="1" lang="en-US" altLang="zh-CN" dirty="0">
                <a:solidFill>
                  <a:srgbClr val="C00000"/>
                </a:solidFill>
              </a:rPr>
              <a:t>Type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9#,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10#</a:t>
            </a:r>
          </a:p>
          <a:p>
            <a:pPr lvl="1"/>
            <a:r>
              <a:rPr kumimoji="1" lang="en-US" altLang="zh-CN" dirty="0">
                <a:solidFill>
                  <a:srgbClr val="C00000"/>
                </a:solidFill>
              </a:rPr>
              <a:t>Higher breakdown voltage (VBD) with new guard ring design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41F843-0F41-304A-A863-A2CE90E4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635B50AE-D115-034F-A3B2-BCCA3C2258A0}"/>
              </a:ext>
            </a:extLst>
          </p:cNvPr>
          <p:cNvGrpSpPr/>
          <p:nvPr/>
        </p:nvGrpSpPr>
        <p:grpSpPr>
          <a:xfrm>
            <a:off x="2021793" y="3901643"/>
            <a:ext cx="2613647" cy="2530473"/>
            <a:chOff x="5417368" y="365127"/>
            <a:chExt cx="2613647" cy="2530473"/>
          </a:xfrm>
        </p:grpSpPr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6735ACBD-D49B-6747-8301-4D060D455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 l="15209" r="12941"/>
            <a:stretch/>
          </p:blipFill>
          <p:spPr>
            <a:xfrm rot="16200000">
              <a:off x="5458955" y="323540"/>
              <a:ext cx="2530473" cy="2613647"/>
            </a:xfrm>
            <a:prstGeom prst="rect">
              <a:avLst/>
            </a:prstGeom>
          </p:spPr>
        </p:pic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E0B778C5-045C-C840-86C3-CFF84FBB898A}"/>
                </a:ext>
              </a:extLst>
            </p:cNvPr>
            <p:cNvSpPr txBox="1"/>
            <p:nvPr/>
          </p:nvSpPr>
          <p:spPr>
            <a:xfrm>
              <a:off x="6068242" y="1841500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</a:rPr>
                <a:t>pad1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28C5669C-5E99-3147-9259-D5C86B652FD7}"/>
                </a:ext>
              </a:extLst>
            </p:cNvPr>
            <p:cNvSpPr txBox="1"/>
            <p:nvPr/>
          </p:nvSpPr>
          <p:spPr>
            <a:xfrm>
              <a:off x="6068242" y="1072119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pad2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77636525-38DE-E749-8212-17DD2C45D6FD}"/>
                </a:ext>
              </a:extLst>
            </p:cNvPr>
            <p:cNvSpPr txBox="1"/>
            <p:nvPr/>
          </p:nvSpPr>
          <p:spPr>
            <a:xfrm>
              <a:off x="6712308" y="105838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pad3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853A6429-08C2-3042-A7FD-EA8AC5A45467}"/>
                </a:ext>
              </a:extLst>
            </p:cNvPr>
            <p:cNvSpPr txBox="1"/>
            <p:nvPr/>
          </p:nvSpPr>
          <p:spPr>
            <a:xfrm>
              <a:off x="6730082" y="1827769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pad4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594E9DE-39A3-754D-960C-3C2442B59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68" y="3951746"/>
            <a:ext cx="2573202" cy="253047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4596961-05F7-7C45-8E8D-0D365DE75E81}"/>
              </a:ext>
            </a:extLst>
          </p:cNvPr>
          <p:cNvSpPr/>
          <p:nvPr/>
        </p:nvSpPr>
        <p:spPr>
          <a:xfrm>
            <a:off x="7190614" y="4295907"/>
            <a:ext cx="20332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2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guard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ring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design</a:t>
            </a:r>
          </a:p>
          <a:p>
            <a:r>
              <a:rPr kumimoji="1" lang="en-US" altLang="zh-CN" dirty="0">
                <a:solidFill>
                  <a:srgbClr val="C00000"/>
                </a:solidFill>
              </a:rPr>
              <a:t>(new!!)</a:t>
            </a:r>
          </a:p>
          <a:p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contact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grounded</a:t>
            </a:r>
            <a:r>
              <a:rPr kumimoji="1" lang="zh-CN" altLang="en-US" dirty="0"/>
              <a:t>  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A2F1FD-9203-B44B-BE03-DA5E9C074D0B}"/>
              </a:ext>
            </a:extLst>
          </p:cNvPr>
          <p:cNvSpPr/>
          <p:nvPr/>
        </p:nvSpPr>
        <p:spPr>
          <a:xfrm>
            <a:off x="11091" y="4221421"/>
            <a:ext cx="19988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6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guard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ring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design</a:t>
            </a:r>
          </a:p>
          <a:p>
            <a:r>
              <a:rPr kumimoji="1" lang="en-US" altLang="zh-CN" dirty="0"/>
              <a:t>No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contact</a:t>
            </a:r>
          </a:p>
          <a:p>
            <a:r>
              <a:rPr kumimoji="1" lang="en-US" altLang="zh-CN" dirty="0"/>
              <a:t>Guard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floating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zh-CN" altLang="en-US" dirty="0"/>
              <a:t>  </a:t>
            </a:r>
            <a:endParaRPr lang="zh-CN" altLang="en-US" dirty="0"/>
          </a:p>
        </p:txBody>
      </p:sp>
      <p:graphicFrame>
        <p:nvGraphicFramePr>
          <p:cNvPr id="18" name="内容占位符 4">
            <a:extLst>
              <a:ext uri="{FF2B5EF4-FFF2-40B4-BE49-F238E27FC236}">
                <a16:creationId xmlns:a16="http://schemas.microsoft.com/office/drawing/2014/main" id="{5053C7CC-2AE6-834C-B392-E598D03E2704}"/>
              </a:ext>
            </a:extLst>
          </p:cNvPr>
          <p:cNvGraphicFramePr>
            <a:graphicFrameLocks/>
          </p:cNvGraphicFramePr>
          <p:nvPr/>
        </p:nvGraphicFramePr>
        <p:xfrm>
          <a:off x="152399" y="1928595"/>
          <a:ext cx="8839201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5296">
                  <a:extLst>
                    <a:ext uri="{9D8B030D-6E8A-4147-A177-3AD203B41FA5}">
                      <a16:colId xmlns:a16="http://schemas.microsoft.com/office/drawing/2014/main" val="562633364"/>
                    </a:ext>
                  </a:extLst>
                </a:gridCol>
                <a:gridCol w="1099595">
                  <a:extLst>
                    <a:ext uri="{9D8B030D-6E8A-4147-A177-3AD203B41FA5}">
                      <a16:colId xmlns:a16="http://schemas.microsoft.com/office/drawing/2014/main" val="1991213152"/>
                    </a:ext>
                  </a:extLst>
                </a:gridCol>
                <a:gridCol w="1493134">
                  <a:extLst>
                    <a:ext uri="{9D8B030D-6E8A-4147-A177-3AD203B41FA5}">
                      <a16:colId xmlns:a16="http://schemas.microsoft.com/office/drawing/2014/main" val="247289380"/>
                    </a:ext>
                  </a:extLst>
                </a:gridCol>
                <a:gridCol w="1273216">
                  <a:extLst>
                    <a:ext uri="{9D8B030D-6E8A-4147-A177-3AD203B41FA5}">
                      <a16:colId xmlns:a16="http://schemas.microsoft.com/office/drawing/2014/main" val="408562008"/>
                    </a:ext>
                  </a:extLst>
                </a:gridCol>
                <a:gridCol w="1088020">
                  <a:extLst>
                    <a:ext uri="{9D8B030D-6E8A-4147-A177-3AD203B41FA5}">
                      <a16:colId xmlns:a16="http://schemas.microsoft.com/office/drawing/2014/main" val="1084797916"/>
                    </a:ext>
                  </a:extLst>
                </a:gridCol>
                <a:gridCol w="2069940">
                  <a:extLst>
                    <a:ext uri="{9D8B030D-6E8A-4147-A177-3AD203B41FA5}">
                      <a16:colId xmlns:a16="http://schemas.microsoft.com/office/drawing/2014/main" val="2171716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VBD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V_Depleted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Layout</a:t>
                      </a:r>
                      <a:r>
                        <a:rPr lang="zh-CN" alt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Wafer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Gain</a:t>
                      </a:r>
                      <a:r>
                        <a:rPr lang="zh-CN" alt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92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Type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13#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(BV170)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~165V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~100V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6GR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zh-CN" dirty="0">
                          <a:solidFill>
                            <a:schemeClr val="tx1"/>
                          </a:solidFill>
                        </a:rPr>
                        <a:t>100Ω.cm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176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Type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12#(BV60)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~95V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~40V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6GR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zh-CN" dirty="0">
                          <a:solidFill>
                            <a:schemeClr val="tx1"/>
                          </a:solidFill>
                        </a:rPr>
                        <a:t>300Ω.cm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758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10#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(new!)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~300V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~40V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2GR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solidFill>
                            <a:srgbClr val="C00000"/>
                          </a:solidFill>
                        </a:rPr>
                        <a:t>300Ω.cm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80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6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9#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(new!)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~250V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~40V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2GR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solidFill>
                            <a:srgbClr val="C00000"/>
                          </a:solidFill>
                        </a:rPr>
                        <a:t>300Ω.cm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80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92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72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F6DB8AA-5296-4C40-BD35-08932472F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615" y="1183093"/>
            <a:ext cx="4975185" cy="529390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891207A-5737-7342-9E91-060A193E4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Beta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A725D5-9EFD-834F-9CBA-A01300FAF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Beta test (collected charge, gain, time resolution)</a:t>
            </a:r>
          </a:p>
          <a:p>
            <a:r>
              <a:rPr kumimoji="1" lang="en-US" altLang="zh-CN" dirty="0"/>
              <a:t>Electrons by Sr90 Beta source </a:t>
            </a:r>
          </a:p>
          <a:p>
            <a:r>
              <a:rPr kumimoji="1" lang="en-US" altLang="zh-CN" dirty="0"/>
              <a:t>Single channel board developed by UCSC</a:t>
            </a:r>
          </a:p>
          <a:p>
            <a:r>
              <a:rPr kumimoji="1" lang="en-US" altLang="zh-CN" dirty="0"/>
              <a:t> Fast amplifier with  bandwidth &gt;1GHz </a:t>
            </a:r>
          </a:p>
          <a:p>
            <a:r>
              <a:rPr kumimoji="1" lang="en-US" altLang="zh-CN" dirty="0"/>
              <a:t>Climate chamber to run at -30C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93B1B6-4079-FD48-BE29-23FDD674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1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A02195-EF9F-774A-B7A7-A0A04EF9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IHEP-NDL</a:t>
            </a:r>
            <a:r>
              <a:rPr kumimoji="1" lang="zh-CN" altLang="en-US" dirty="0"/>
              <a:t> </a:t>
            </a:r>
            <a:r>
              <a:rPr kumimoji="1" lang="en-US" altLang="zh-CN" dirty="0"/>
              <a:t>LGAD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FDDA19-33C3-F049-9E6E-6D25F0CBB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638800"/>
          </a:xfrm>
        </p:spPr>
        <p:txBody>
          <a:bodyPr/>
          <a:lstStyle/>
          <a:p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LGAD</a:t>
            </a:r>
            <a:r>
              <a:rPr lang="zh-CN" altLang="en-US" dirty="0"/>
              <a:t> </a:t>
            </a:r>
            <a:r>
              <a:rPr lang="en-US" altLang="zh-CN" dirty="0"/>
              <a:t>foundry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China:</a:t>
            </a:r>
            <a:r>
              <a:rPr lang="zh-CN" altLang="en-US" dirty="0"/>
              <a:t> </a:t>
            </a:r>
            <a:r>
              <a:rPr lang="en-US" altLang="zh-CN" dirty="0"/>
              <a:t>The Novel Device Laboratory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dirty="0"/>
              <a:t>just start</a:t>
            </a:r>
            <a:r>
              <a:rPr lang="zh-CN" altLang="en-US" dirty="0"/>
              <a:t> </a:t>
            </a:r>
            <a:r>
              <a:rPr lang="en-US" altLang="zh-CN" dirty="0"/>
              <a:t>prototyping</a:t>
            </a:r>
            <a:r>
              <a:rPr lang="zh-CN" altLang="en-US" dirty="0"/>
              <a:t> </a:t>
            </a:r>
            <a:r>
              <a:rPr lang="en-US" altLang="zh-CN" dirty="0"/>
              <a:t>LGAD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early</a:t>
            </a:r>
            <a:r>
              <a:rPr lang="zh-CN" altLang="en-US" dirty="0"/>
              <a:t> </a:t>
            </a:r>
            <a:r>
              <a:rPr lang="en-US" altLang="zh-CN" dirty="0"/>
              <a:t>2019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2x2</a:t>
            </a:r>
            <a:r>
              <a:rPr kumimoji="1" lang="zh-CN" altLang="en-US" dirty="0"/>
              <a:t> </a:t>
            </a:r>
            <a:r>
              <a:rPr kumimoji="1" lang="en-US" altLang="zh-CN" dirty="0"/>
              <a:t>LGAD,</a:t>
            </a:r>
            <a:r>
              <a:rPr kumimoji="1" lang="zh-CN" altLang="en-US" dirty="0"/>
              <a:t> </a:t>
            </a:r>
            <a:r>
              <a:rPr kumimoji="1" lang="en-US" altLang="zh-CN" dirty="0"/>
              <a:t>5x5</a:t>
            </a:r>
            <a:r>
              <a:rPr kumimoji="1" lang="zh-CN" altLang="en-US" dirty="0"/>
              <a:t> </a:t>
            </a:r>
            <a:r>
              <a:rPr kumimoji="1" lang="en-US" altLang="zh-CN" dirty="0"/>
              <a:t>LGAD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30ps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dirty="0"/>
              <a:t>Charge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collection:</a:t>
            </a:r>
            <a:r>
              <a:rPr kumimoji="1" lang="zh-CN" altLang="en-US" dirty="0"/>
              <a:t> </a:t>
            </a:r>
            <a:r>
              <a:rPr kumimoji="1" lang="en-US" altLang="zh-CN" dirty="0"/>
              <a:t>10~30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fC</a:t>
            </a:r>
            <a:endParaRPr kumimoji="1" lang="en-US" altLang="zh-CN" dirty="0"/>
          </a:p>
          <a:p>
            <a:pPr marL="571500" indent="-571500">
              <a:buFont typeface="Wingdings" pitchFamily="2" charset="2"/>
              <a:buChar char="Ø"/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79B301-B18E-8144-9C3A-8941A672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0565D6E-581E-1242-9739-DD2423756328}"/>
              </a:ext>
            </a:extLst>
          </p:cNvPr>
          <p:cNvGrpSpPr/>
          <p:nvPr/>
        </p:nvGrpSpPr>
        <p:grpSpPr>
          <a:xfrm>
            <a:off x="0" y="3009418"/>
            <a:ext cx="4838218" cy="3543782"/>
            <a:chOff x="50002" y="2877674"/>
            <a:chExt cx="5287784" cy="38637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26E1BA3-0615-2446-97C2-4D51864AD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02" y="2877674"/>
              <a:ext cx="5287784" cy="386378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12022F-5CA7-704F-95F2-C1824FCCF122}"/>
                </a:ext>
              </a:extLst>
            </p:cNvPr>
            <p:cNvSpPr/>
            <p:nvPr/>
          </p:nvSpPr>
          <p:spPr>
            <a:xfrm>
              <a:off x="2660485" y="3181635"/>
              <a:ext cx="735107" cy="2473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zh-CN" altLang="en-US" dirty="0"/>
            </a:p>
          </p:txBody>
        </p:sp>
      </p:grp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A247EAC2-454E-5741-B16A-EFBEFB319543}"/>
              </a:ext>
            </a:extLst>
          </p:cNvPr>
          <p:cNvCxnSpPr>
            <a:cxnSpLocks/>
          </p:cNvCxnSpPr>
          <p:nvPr/>
        </p:nvCxnSpPr>
        <p:spPr bwMode="auto">
          <a:xfrm>
            <a:off x="647472" y="5740624"/>
            <a:ext cx="41078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43E9C350-6C34-5F46-91CB-65EA6D842B6C}"/>
              </a:ext>
            </a:extLst>
          </p:cNvPr>
          <p:cNvSpPr/>
          <p:nvPr/>
        </p:nvSpPr>
        <p:spPr>
          <a:xfrm>
            <a:off x="38249" y="5457339"/>
            <a:ext cx="629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30ps</a:t>
            </a:r>
            <a:endParaRPr lang="zh-CN" altLang="en-US" dirty="0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829343AD-2A71-A64B-8AC3-DB595D9E3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5209" r="12941"/>
          <a:stretch/>
        </p:blipFill>
        <p:spPr>
          <a:xfrm rot="16200000">
            <a:off x="7640947" y="1456176"/>
            <a:ext cx="1513492" cy="14926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64CB88-2A7A-7C45-8C6A-B405DB46C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620" y="3183910"/>
            <a:ext cx="4271131" cy="3267673"/>
          </a:xfrm>
          <a:prstGeom prst="rect">
            <a:avLst/>
          </a:prstGeom>
        </p:spPr>
      </p:pic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9E0427E6-7C77-9C40-9550-976C644C82D7}"/>
              </a:ext>
            </a:extLst>
          </p:cNvPr>
          <p:cNvCxnSpPr>
            <a:cxnSpLocks/>
          </p:cNvCxnSpPr>
          <p:nvPr/>
        </p:nvCxnSpPr>
        <p:spPr bwMode="auto">
          <a:xfrm>
            <a:off x="5216533" y="5826671"/>
            <a:ext cx="377506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7EF366F7-5B90-C947-B33B-19153E53912C}"/>
              </a:ext>
            </a:extLst>
          </p:cNvPr>
          <p:cNvSpPr/>
          <p:nvPr/>
        </p:nvSpPr>
        <p:spPr>
          <a:xfrm>
            <a:off x="8397867" y="5457339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4fC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1537819"/>
      </p:ext>
    </p:extLst>
  </p:cSld>
  <p:clrMapOvr>
    <a:masterClrMapping/>
  </p:clrMapOvr>
</p:sld>
</file>

<file path=ppt/theme/theme1.xml><?xml version="1.0" encoding="utf-8"?>
<a:theme xmlns:a="http://schemas.openxmlformats.org/drawingml/2006/main" name="NewCalibriSmall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y25_cepc_rome_zhijun" id="{FBD7621B-325C-5F4F-B60A-44FC84F9F7EB}" vid="{1C5BD276-B902-A443-8B9B-6A1609A34F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11557</TotalTime>
  <Words>1585</Words>
  <Application>Microsoft Macintosh PowerPoint</Application>
  <PresentationFormat>全屏显示(4:3)</PresentationFormat>
  <Paragraphs>337</Paragraphs>
  <Slides>30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5" baseType="lpstr">
      <vt:lpstr>微软雅黑</vt:lpstr>
      <vt:lpstr>Arial</vt:lpstr>
      <vt:lpstr>Calibri</vt:lpstr>
      <vt:lpstr>Wingdings</vt:lpstr>
      <vt:lpstr>NewCalibriSmall</vt:lpstr>
      <vt:lpstr>Recent development of ultra-fast timing detector in Cina and its potential application in CEPC </vt:lpstr>
      <vt:lpstr>Timing detector for CEPC</vt:lpstr>
      <vt:lpstr>Timing detector for CEPC</vt:lpstr>
      <vt:lpstr>Particle identification for CEPC </vt:lpstr>
      <vt:lpstr>Low gain Avalance detector (LGAD） </vt:lpstr>
      <vt:lpstr>LGAD sensor R &amp; D in China： NDL LGAD sensor </vt:lpstr>
      <vt:lpstr>IHEP-NDL sensor design  </vt:lpstr>
      <vt:lpstr>Beta test</vt:lpstr>
      <vt:lpstr>IHEP-NDL LGAD sensor performance</vt:lpstr>
      <vt:lpstr>5x5 NDL sensors </vt:lpstr>
      <vt:lpstr>Irradiation hardness requirement</vt:lpstr>
      <vt:lpstr>Irradiation campaign </vt:lpstr>
      <vt:lpstr>Radiation damage effect for LGAD：Acceptor removal </vt:lpstr>
      <vt:lpstr>First Results of CIAE irradiation: NDL sensors</vt:lpstr>
      <vt:lpstr>Acceptor removal effect</vt:lpstr>
      <vt:lpstr>I-V after X ray irradiation :NDL sensor (1) </vt:lpstr>
      <vt:lpstr>I-V after X ray irradiation : HPK sensor</vt:lpstr>
      <vt:lpstr>I-V after X ray irradiation : comparisons </vt:lpstr>
      <vt:lpstr>Laser test ： timing resolution study </vt:lpstr>
      <vt:lpstr>Laser test ： timing resolution study </vt:lpstr>
      <vt:lpstr>ASIC for fast timing detector</vt:lpstr>
      <vt:lpstr>ATLAS HGTD Module </vt:lpstr>
      <vt:lpstr>HGTD detector Module R &amp; D</vt:lpstr>
      <vt:lpstr>Future 4D LGAD </vt:lpstr>
      <vt:lpstr>Summary </vt:lpstr>
      <vt:lpstr>Low-Gain-Avalanche-detector </vt:lpstr>
      <vt:lpstr>Time resolution vs gain in 5x5 NDL LGAD</vt:lpstr>
      <vt:lpstr>Inter-pad resistance </vt:lpstr>
      <vt:lpstr>Doping profile Vs Flence </vt:lpstr>
      <vt:lpstr>fast readout ASIC  R &amp; D</vt:lpstr>
    </vt:vector>
  </TitlesOfParts>
  <Manager/>
  <Company>University of California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Production</dc:title>
  <dc:subject/>
  <dc:creator>Jason Nielsen</dc:creator>
  <cp:keywords/>
  <dc:description/>
  <cp:lastModifiedBy>zhijun liang</cp:lastModifiedBy>
  <cp:revision>275</cp:revision>
  <cp:lastPrinted>2019-06-25T13:12:15Z</cp:lastPrinted>
  <dcterms:created xsi:type="dcterms:W3CDTF">2017-07-19T04:55:56Z</dcterms:created>
  <dcterms:modified xsi:type="dcterms:W3CDTF">2019-11-19T03:14:56Z</dcterms:modified>
  <cp:category/>
</cp:coreProperties>
</file>