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1"/>
  </p:notesMasterIdLst>
  <p:sldIdLst>
    <p:sldId id="256" r:id="rId3"/>
    <p:sldId id="257" r:id="rId4"/>
    <p:sldId id="305" r:id="rId5"/>
    <p:sldId id="287" r:id="rId6"/>
    <p:sldId id="288" r:id="rId7"/>
    <p:sldId id="290" r:id="rId8"/>
    <p:sldId id="267" r:id="rId9"/>
    <p:sldId id="291" r:id="rId10"/>
    <p:sldId id="292" r:id="rId11"/>
    <p:sldId id="294" r:id="rId12"/>
    <p:sldId id="295" r:id="rId13"/>
    <p:sldId id="354" r:id="rId14"/>
    <p:sldId id="298" r:id="rId15"/>
    <p:sldId id="299" r:id="rId16"/>
    <p:sldId id="419" r:id="rId17"/>
    <p:sldId id="421" r:id="rId18"/>
    <p:sldId id="420" r:id="rId19"/>
    <p:sldId id="422" r:id="rId20"/>
    <p:sldId id="418" r:id="rId21"/>
    <p:sldId id="423" r:id="rId22"/>
    <p:sldId id="424" r:id="rId23"/>
    <p:sldId id="425" r:id="rId24"/>
    <p:sldId id="426" r:id="rId25"/>
    <p:sldId id="427" r:id="rId26"/>
    <p:sldId id="489" r:id="rId27"/>
    <p:sldId id="307" r:id="rId28"/>
    <p:sldId id="336" r:id="rId29"/>
    <p:sldId id="309" r:id="rId30"/>
    <p:sldId id="321" r:id="rId31"/>
    <p:sldId id="310" r:id="rId32"/>
    <p:sldId id="337" r:id="rId33"/>
    <p:sldId id="322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7" r:id="rId45"/>
    <p:sldId id="368" r:id="rId46"/>
    <p:sldId id="369" r:id="rId47"/>
    <p:sldId id="370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24" r:id="rId62"/>
    <p:sldId id="325" r:id="rId63"/>
    <p:sldId id="326" r:id="rId64"/>
    <p:sldId id="327" r:id="rId65"/>
    <p:sldId id="328" r:id="rId66"/>
    <p:sldId id="409" r:id="rId67"/>
    <p:sldId id="329" r:id="rId68"/>
    <p:sldId id="330" r:id="rId69"/>
    <p:sldId id="408" r:id="rId70"/>
    <p:sldId id="331" r:id="rId71"/>
    <p:sldId id="332" r:id="rId72"/>
    <p:sldId id="483" r:id="rId73"/>
    <p:sldId id="484" r:id="rId74"/>
    <p:sldId id="485" r:id="rId75"/>
    <p:sldId id="486" r:id="rId76"/>
    <p:sldId id="487" r:id="rId77"/>
    <p:sldId id="488" r:id="rId78"/>
    <p:sldId id="296" r:id="rId79"/>
    <p:sldId id="279" r:id="rId8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F47"/>
    <a:srgbClr val="002B4F"/>
    <a:srgbClr val="1B2F46"/>
    <a:srgbClr val="DB224E"/>
    <a:srgbClr val="ED4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38" y="906"/>
      </p:cViewPr>
      <p:guideLst>
        <p:guide orient="horz" pos="204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notesMaster" Target="notesMasters/notesMaster1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EEDEB-74DD-4590-ADB0-3BDFBC7AA6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043DD-9C8A-432D-8FD9-15B0804A3E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002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58628" y="64311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485DF-3FAB-45E9-A642-7745AB3E3A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BAE56-5081-45C8-9882-C35F39B69EB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4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5.jpeg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1445" y="2501900"/>
            <a:ext cx="7716520" cy="187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气动全金属超高真空插板阀CCQ-160A 项目介绍</a:t>
            </a:r>
            <a:endParaRPr lang="en-US" altLang="zh-CN" sz="5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上海真空阀门制造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有限公司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0874" y="4729750"/>
            <a:ext cx="34725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Shanghai Vacuum Valve Manufacturing CO.,LTD</a:t>
            </a:r>
            <a:endParaRPr lang="zh-CN" altLang="en-US" sz="105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PA_Line 1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3459637" y="0"/>
            <a:ext cx="7651028" cy="6860440"/>
          </a:xfrm>
          <a:prstGeom prst="line">
            <a:avLst/>
          </a:prstGeom>
          <a:noFill/>
          <a:ln w="7938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PA_Line 1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045145" y="-179684"/>
            <a:ext cx="4011737" cy="7040124"/>
          </a:xfrm>
          <a:prstGeom prst="line">
            <a:avLst/>
          </a:prstGeom>
          <a:noFill/>
          <a:ln w="7938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PA_Line 1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517715" y="-37707"/>
            <a:ext cx="10674284" cy="4949588"/>
          </a:xfrm>
          <a:prstGeom prst="line">
            <a:avLst/>
          </a:prstGeom>
          <a:noFill/>
          <a:ln w="7938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PA_Line 1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9747262" y="-179684"/>
            <a:ext cx="1891058" cy="7033554"/>
          </a:xfrm>
          <a:prstGeom prst="line">
            <a:avLst/>
          </a:prstGeom>
          <a:noFill/>
          <a:ln w="7938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PA_椭圆 1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05344" y="1710670"/>
            <a:ext cx="100222" cy="1002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PA_椭圆 2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435706" y="4050757"/>
            <a:ext cx="100222" cy="1002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PA_任意多边形 5"/>
          <p:cNvSpPr/>
          <p:nvPr>
            <p:custDataLst>
              <p:tags r:id="rId7"/>
            </p:custDataLst>
          </p:nvPr>
        </p:nvSpPr>
        <p:spPr bwMode="auto">
          <a:xfrm>
            <a:off x="9257122" y="0"/>
            <a:ext cx="2926691" cy="4911881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rgbClr val="00183C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PA_椭圆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847630" y="2860740"/>
            <a:ext cx="100222" cy="1002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098" name="Picture 2" descr="ä¸æµ·çç©ºéé¨å¶é æéå¬å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857" y="2501755"/>
            <a:ext cx="210502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主要设备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err="1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Equipments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765" y="1390015"/>
            <a:ext cx="2581275" cy="1924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635" y="1390015"/>
            <a:ext cx="2581275" cy="1924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15" y="1390015"/>
            <a:ext cx="2581275" cy="19240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1390015"/>
            <a:ext cx="2581275" cy="19240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65" y="3887470"/>
            <a:ext cx="2581275" cy="19240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635" y="3887470"/>
            <a:ext cx="2581275" cy="19240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015" y="3887470"/>
            <a:ext cx="2581275" cy="19240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500" y="3887470"/>
            <a:ext cx="2581275" cy="192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应用领域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2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054" name="Picture 6" descr="https://timgsa.baidu.com/timg?image&amp;quality=80&amp;size=b9999_10000&amp;sec=1569309002511&amp;di=730ba34999469d2bc0028d73851ed80c&amp;imgtype=0&amp;src=http%3A%2F%2Fpic4.zhimg.com%2Fv2-20192a2e690e3a4da5a4acb9b42fa2d5_r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4" r="25973"/>
          <a:stretch>
            <a:fillRect/>
          </a:stretch>
        </p:blipFill>
        <p:spPr bwMode="auto">
          <a:xfrm>
            <a:off x="623875" y="1336856"/>
            <a:ext cx="1641230" cy="18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245229" y="3272289"/>
            <a:ext cx="2398522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航空航天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6" name="Picture 8" descr="https://timgsa.baidu.com/timg?image&amp;quality=80&amp;size=b9999_10000&amp;sec=1569309102663&amp;di=d628eb8e6f7fa3d4f1b566807ad12ad0&amp;imgtype=0&amp;src=http%3A%2F%2Fn.sinaimg.cn%2Fsinacn16%2F394%2Fw1200h794%2F20180816%2F6512-hhvciiv90907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9" r="19941"/>
          <a:stretch>
            <a:fillRect/>
          </a:stretch>
        </p:blipFill>
        <p:spPr bwMode="auto">
          <a:xfrm>
            <a:off x="2536479" y="1336570"/>
            <a:ext cx="1674099" cy="186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2174205" y="3272289"/>
            <a:ext cx="2398522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冶金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29167" y="3289434"/>
            <a:ext cx="2398522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60" name="Picture 12" descr="https://timgsa.baidu.com/timg?image&amp;quality=80&amp;size=b9999_10000&amp;sec=1569309250512&amp;di=5c95178e2a9e8ddb4fb68ce6fdda8eb0&amp;imgtype=0&amp;src=http%3A%2F%2F5b0988e595225.cdn.sohucs.com%2Fimages%2F20171206%2F22910a125eec4282b62eefea953ef49b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4" r="847"/>
          <a:stretch>
            <a:fillRect/>
          </a:stretch>
        </p:blipFill>
        <p:spPr bwMode="auto">
          <a:xfrm>
            <a:off x="4393565" y="1335405"/>
            <a:ext cx="1669415" cy="185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720" y="1351280"/>
            <a:ext cx="1669415" cy="18503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04322" y="3289434"/>
            <a:ext cx="2398522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制药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175" y="1336040"/>
            <a:ext cx="1671320" cy="184975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767412" y="3289434"/>
            <a:ext cx="2398522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能源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1090" y="1335405"/>
            <a:ext cx="1671955" cy="184848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627962" y="3289434"/>
            <a:ext cx="2398522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国防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70" y="4081145"/>
            <a:ext cx="1642110" cy="1938020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262220" y="6190114"/>
            <a:ext cx="2398522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6190" y="4082415"/>
            <a:ext cx="1673860" cy="193675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173570" y="6190114"/>
            <a:ext cx="2398522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3565" y="4081145"/>
            <a:ext cx="1669415" cy="193802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4029040" y="6190114"/>
            <a:ext cx="2398522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环保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8720" y="4081780"/>
            <a:ext cx="1669415" cy="1937385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5904195" y="6190114"/>
            <a:ext cx="2398522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制冷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1175" y="4082415"/>
            <a:ext cx="1670685" cy="193738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7767920" y="6190114"/>
            <a:ext cx="2398522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0455" y="4081780"/>
            <a:ext cx="1672590" cy="193802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9627200" y="6190114"/>
            <a:ext cx="2398522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半导体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0" grpId="0"/>
      <p:bldP spid="18" grpId="0"/>
      <p:bldP spid="45" grpId="0"/>
      <p:bldP spid="47" grpId="0"/>
      <p:bldP spid="50" grpId="0"/>
      <p:bldP spid="52" grpId="0"/>
      <p:bldP spid="15" grpId="1"/>
      <p:bldP spid="16" grpId="1"/>
      <p:bldP spid="10" grpId="1"/>
      <p:bldP spid="18" grpId="1"/>
      <p:bldP spid="45" grpId="1"/>
      <p:bldP spid="47" grpId="1"/>
      <p:bldP spid="50" grpId="1"/>
      <p:bldP spid="52" grpId="1"/>
      <p:bldP spid="15" grpId="2"/>
      <p:bldP spid="16" grpId="2"/>
      <p:bldP spid="10" grpId="2"/>
      <p:bldP spid="18" grpId="2"/>
      <p:bldP spid="45" grpId="2"/>
      <p:bldP spid="47" grpId="2"/>
      <p:bldP spid="50" grpId="2"/>
      <p:bldP spid="52" grpId="2"/>
      <p:bldP spid="15" grpId="3"/>
      <p:bldP spid="16" grpId="3"/>
      <p:bldP spid="10" grpId="3"/>
      <p:bldP spid="18" grpId="3"/>
      <p:bldP spid="45" grpId="3"/>
      <p:bldP spid="47" grpId="3"/>
      <p:bldP spid="50" grpId="3"/>
      <p:bldP spid="52" grpId="3"/>
      <p:bldP spid="15" grpId="4"/>
      <p:bldP spid="16" grpId="4"/>
      <p:bldP spid="10" grpId="4"/>
      <p:bldP spid="18" grpId="4"/>
      <p:bldP spid="45" grpId="4"/>
      <p:bldP spid="47" grpId="4"/>
      <p:bldP spid="50" grpId="4"/>
      <p:bldP spid="52" grpId="4"/>
      <p:bldP spid="15" grpId="5"/>
      <p:bldP spid="16" grpId="5"/>
      <p:bldP spid="10" grpId="5"/>
      <p:bldP spid="18" grpId="5"/>
      <p:bldP spid="45" grpId="5"/>
      <p:bldP spid="47" grpId="5"/>
      <p:bldP spid="50" grpId="5"/>
      <p:bldP spid="52" grpId="5"/>
      <p:bldP spid="15" grpId="6"/>
      <p:bldP spid="16" grpId="6"/>
      <p:bldP spid="10" grpId="6"/>
      <p:bldP spid="18" grpId="6"/>
      <p:bldP spid="45" grpId="6"/>
      <p:bldP spid="47" grpId="6"/>
      <p:bldP spid="50" grpId="6"/>
      <p:bldP spid="52" grpId="6"/>
      <p:bldP spid="15" grpId="7"/>
      <p:bldP spid="16" grpId="7"/>
      <p:bldP spid="10" grpId="7"/>
      <p:bldP spid="18" grpId="7"/>
      <p:bldP spid="45" grpId="7"/>
      <p:bldP spid="47" grpId="7"/>
      <p:bldP spid="50" grpId="7"/>
      <p:bldP spid="52" grpId="7"/>
      <p:bldP spid="15" grpId="8"/>
      <p:bldP spid="16" grpId="8"/>
      <p:bldP spid="10" grpId="8"/>
      <p:bldP spid="18" grpId="8"/>
      <p:bldP spid="45" grpId="8"/>
      <p:bldP spid="47" grpId="8"/>
      <p:bldP spid="50" grpId="8"/>
      <p:bldP spid="52" grpId="8"/>
      <p:bldP spid="15" grpId="9"/>
      <p:bldP spid="16" grpId="9"/>
      <p:bldP spid="10" grpId="9"/>
      <p:bldP spid="18" grpId="9"/>
      <p:bldP spid="45" grpId="9"/>
      <p:bldP spid="47" grpId="9"/>
      <p:bldP spid="50" grpId="9"/>
      <p:bldP spid="52" grpId="9"/>
      <p:bldP spid="14" grpId="0"/>
      <p:bldP spid="15" grpId="10"/>
      <p:bldP spid="16" grpId="10"/>
      <p:bldP spid="10" grpId="10"/>
      <p:bldP spid="18" grpId="10"/>
      <p:bldP spid="21" grpId="0"/>
      <p:bldP spid="43" grpId="0"/>
      <p:bldP spid="45" grpId="10"/>
      <p:bldP spid="47" grpId="10"/>
      <p:bldP spid="50" grpId="10"/>
      <p:bldP spid="52" grpId="1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企业方针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Enterprise policy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2895" y="173355"/>
            <a:ext cx="615378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 fontAlgn="auto">
              <a:lnSpc>
                <a:spcPct val="200000"/>
              </a:lnSpc>
            </a:pPr>
            <a:r>
              <a:rPr 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fontAlgn="auto">
              <a:lnSpc>
                <a:spcPct val="200000"/>
              </a:lnSpc>
            </a:pPr>
            <a:r>
              <a:rPr sz="3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以质量求生存</a:t>
            </a:r>
            <a:endParaRPr sz="36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fontAlgn="auto">
              <a:lnSpc>
                <a:spcPct val="200000"/>
              </a:lnSpc>
            </a:pPr>
            <a:endParaRPr sz="36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42895" y="2505075"/>
            <a:ext cx="615378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 fontAlgn="auto">
              <a:lnSpc>
                <a:spcPct val="200000"/>
              </a:lnSpc>
            </a:pPr>
            <a:r>
              <a:rPr sz="3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以信誉求市场</a:t>
            </a:r>
            <a:endParaRPr sz="36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fontAlgn="auto">
              <a:lnSpc>
                <a:spcPct val="200000"/>
              </a:lnSpc>
            </a:pPr>
            <a:endParaRPr lang="zh-CN" altLang="en-US" sz="3600"/>
          </a:p>
        </p:txBody>
      </p:sp>
      <p:sp>
        <p:nvSpPr>
          <p:cNvPr id="10" name="文本框 9"/>
          <p:cNvSpPr txBox="1"/>
          <p:nvPr/>
        </p:nvSpPr>
        <p:spPr>
          <a:xfrm>
            <a:off x="2842260" y="3750945"/>
            <a:ext cx="615378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 fontAlgn="auto">
              <a:lnSpc>
                <a:spcPct val="200000"/>
              </a:lnSpc>
            </a:pPr>
            <a:r>
              <a:rPr sz="3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以科技求发展</a:t>
            </a:r>
            <a:endParaRPr sz="36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fontAlgn="auto">
              <a:lnSpc>
                <a:spcPct val="200000"/>
              </a:lnSpc>
            </a:pPr>
            <a:endParaRPr lang="zh-CN" altLang="en-US" sz="3600"/>
          </a:p>
        </p:txBody>
      </p:sp>
      <p:sp>
        <p:nvSpPr>
          <p:cNvPr id="14" name="文本框 13"/>
          <p:cNvSpPr txBox="1"/>
          <p:nvPr/>
        </p:nvSpPr>
        <p:spPr>
          <a:xfrm>
            <a:off x="2842895" y="4949825"/>
            <a:ext cx="61537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 fontAlgn="auto">
              <a:lnSpc>
                <a:spcPct val="200000"/>
              </a:lnSpc>
            </a:pPr>
            <a:r>
              <a:rPr sz="3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以管理求效益</a:t>
            </a:r>
            <a:endParaRPr lang="zh-CN" altLang="en-US" sz="36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770" y="1584325"/>
            <a:ext cx="2512695" cy="36595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335" y="1583690"/>
            <a:ext cx="2512695" cy="36595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1583690"/>
            <a:ext cx="2512695" cy="365950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295" y="1583690"/>
            <a:ext cx="2512695" cy="3660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740" y="1428115"/>
            <a:ext cx="2000250" cy="1419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660" y="1428115"/>
            <a:ext cx="2000250" cy="1419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390" y="1428115"/>
            <a:ext cx="2000250" cy="14192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435" y="1428115"/>
            <a:ext cx="1991360" cy="14192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31895"/>
            <a:ext cx="3048000" cy="2171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65" y="3731895"/>
            <a:ext cx="3048000" cy="21717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0115" y="3731895"/>
            <a:ext cx="3048000" cy="217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49015" y="678815"/>
            <a:ext cx="4363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3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参与的国家重点项目</a:t>
            </a:r>
            <a:endParaRPr sz="36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9575" y="1437640"/>
            <a:ext cx="8739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二一九基地：大型插板阀、大型挡板阀的研发制造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3871574086100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2578100"/>
            <a:ext cx="5118735" cy="3839210"/>
          </a:xfrm>
          <a:prstGeom prst="rect">
            <a:avLst/>
          </a:prstGeom>
        </p:spPr>
      </p:pic>
      <p:pic>
        <p:nvPicPr>
          <p:cNvPr id="10" name="图片 9" descr="3881574086101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2578100"/>
            <a:ext cx="5118735" cy="3839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9575" y="1323975"/>
            <a:ext cx="8739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二一九基地：大型插板阀、大型挡板阀的研发制造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3851574086098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3038475"/>
            <a:ext cx="5118735" cy="2879090"/>
          </a:xfrm>
          <a:prstGeom prst="rect">
            <a:avLst/>
          </a:prstGeom>
        </p:spPr>
      </p:pic>
      <p:pic>
        <p:nvPicPr>
          <p:cNvPr id="6" name="图片 5" descr="3861574086099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00" y="3038475"/>
            <a:ext cx="5118735" cy="287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9575" y="1323975"/>
            <a:ext cx="8739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二一九基地：大型插板阀、大型挡板阀的研发制造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3791574085800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665" y="2367280"/>
            <a:ext cx="3107055" cy="4143375"/>
          </a:xfrm>
          <a:prstGeom prst="rect">
            <a:avLst/>
          </a:prstGeom>
        </p:spPr>
      </p:pic>
      <p:pic>
        <p:nvPicPr>
          <p:cNvPr id="20" name="图片 19" descr="3811574085803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0" y="2357120"/>
            <a:ext cx="3111500" cy="4148455"/>
          </a:xfrm>
          <a:prstGeom prst="rect">
            <a:avLst/>
          </a:prstGeom>
        </p:spPr>
      </p:pic>
      <p:pic>
        <p:nvPicPr>
          <p:cNvPr id="22" name="图片 21" descr="WechatIMG3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435" y="2362200"/>
            <a:ext cx="3106420" cy="414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9575" y="1323975"/>
            <a:ext cx="8739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二一九基地：大型插板阀、大型挡板阀的研发制造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157408597530473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60600" y="1845945"/>
            <a:ext cx="2311400" cy="4775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020" y="1050925"/>
            <a:ext cx="608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C919大飞机燃油系统的研发制造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3931574086543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8900" y="2327275"/>
            <a:ext cx="5017770" cy="3763645"/>
          </a:xfrm>
          <a:prstGeom prst="rect">
            <a:avLst/>
          </a:prstGeom>
        </p:spPr>
      </p:pic>
      <p:pic>
        <p:nvPicPr>
          <p:cNvPr id="11" name="图片 10" descr="/Users/xushunjian/Desktop/3961574086546_.pic.jpg3961574086546_.pic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0400" y="2326958"/>
            <a:ext cx="5019675" cy="3764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545493" y="-179684"/>
            <a:ext cx="3196202" cy="7130016"/>
            <a:chOff x="8442118" y="-179684"/>
            <a:chExt cx="3196202" cy="7130016"/>
          </a:xfrm>
        </p:grpSpPr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8442118" y="0"/>
              <a:ext cx="1966175" cy="6950332"/>
            </a:xfrm>
            <a:prstGeom prst="line">
              <a:avLst/>
            </a:prstGeom>
            <a:noFill/>
            <a:ln w="7938" cap="flat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Line 18"/>
            <p:cNvSpPr>
              <a:spLocks noChangeShapeType="1"/>
            </p:cNvSpPr>
            <p:nvPr/>
          </p:nvSpPr>
          <p:spPr bwMode="auto">
            <a:xfrm flipV="1">
              <a:off x="8442118" y="-179684"/>
              <a:ext cx="3196202" cy="7037684"/>
            </a:xfrm>
            <a:prstGeom prst="line">
              <a:avLst/>
            </a:prstGeom>
            <a:noFill/>
            <a:ln w="7938" cap="flat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Freeform 5"/>
          <p:cNvSpPr/>
          <p:nvPr/>
        </p:nvSpPr>
        <p:spPr bwMode="auto">
          <a:xfrm flipH="1" flipV="1">
            <a:off x="-2" y="254523"/>
            <a:ext cx="3054286" cy="6609201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rgbClr val="00183C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9307" y="2197894"/>
            <a:ext cx="17583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54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1"/>
          <p:cNvSpPr>
            <a:spLocks noChangeArrowheads="1"/>
          </p:cNvSpPr>
          <p:nvPr/>
        </p:nvSpPr>
        <p:spPr bwMode="auto">
          <a:xfrm>
            <a:off x="4236266" y="1479563"/>
            <a:ext cx="727831" cy="727831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DB224E"/>
              </a:solidFill>
            </a:endParaRPr>
          </a:p>
        </p:txBody>
      </p:sp>
      <p:sp>
        <p:nvSpPr>
          <p:cNvPr id="10" name="TextBox 32"/>
          <p:cNvSpPr txBox="1">
            <a:spLocks noChangeArrowheads="1"/>
          </p:cNvSpPr>
          <p:nvPr/>
        </p:nvSpPr>
        <p:spPr bwMode="auto">
          <a:xfrm>
            <a:off x="4299459" y="1557738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01</a:t>
            </a:r>
            <a:endParaRPr lang="zh-CN" altLang="en-US" sz="32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5116391" y="1581857"/>
            <a:ext cx="289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"/>
          <p:cNvSpPr>
            <a:spLocks noChangeArrowheads="1"/>
          </p:cNvSpPr>
          <p:nvPr/>
        </p:nvSpPr>
        <p:spPr bwMode="auto">
          <a:xfrm>
            <a:off x="4236266" y="2724028"/>
            <a:ext cx="727831" cy="727831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DB224E"/>
              </a:solidFill>
            </a:endParaRPr>
          </a:p>
        </p:txBody>
      </p:sp>
      <p:sp>
        <p:nvSpPr>
          <p:cNvPr id="14" name="TextBox 32"/>
          <p:cNvSpPr txBox="1">
            <a:spLocks noChangeArrowheads="1"/>
          </p:cNvSpPr>
          <p:nvPr/>
        </p:nvSpPr>
        <p:spPr bwMode="auto">
          <a:xfrm>
            <a:off x="4299459" y="2802203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02</a:t>
            </a:r>
            <a:endParaRPr lang="zh-CN" altLang="en-US" sz="32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76"/>
          <p:cNvSpPr txBox="1"/>
          <p:nvPr/>
        </p:nvSpPr>
        <p:spPr>
          <a:xfrm>
            <a:off x="5116391" y="2863787"/>
            <a:ext cx="289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主要设备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"/>
          <p:cNvSpPr>
            <a:spLocks noChangeArrowheads="1"/>
          </p:cNvSpPr>
          <p:nvPr/>
        </p:nvSpPr>
        <p:spPr bwMode="auto">
          <a:xfrm>
            <a:off x="4236266" y="3971390"/>
            <a:ext cx="727831" cy="727831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DB224E"/>
              </a:solidFill>
            </a:endParaRPr>
          </a:p>
        </p:txBody>
      </p:sp>
      <p:sp>
        <p:nvSpPr>
          <p:cNvPr id="18" name="TextBox 32"/>
          <p:cNvSpPr txBox="1">
            <a:spLocks noChangeArrowheads="1"/>
          </p:cNvSpPr>
          <p:nvPr/>
        </p:nvSpPr>
        <p:spPr bwMode="auto">
          <a:xfrm>
            <a:off x="4299459" y="4049565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03</a:t>
            </a:r>
            <a:endParaRPr lang="zh-CN" altLang="en-US" sz="32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TextBox 76"/>
          <p:cNvSpPr txBox="1"/>
          <p:nvPr/>
        </p:nvSpPr>
        <p:spPr>
          <a:xfrm>
            <a:off x="5116391" y="4073684"/>
            <a:ext cx="289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应用领域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1"/>
          <p:cNvSpPr>
            <a:spLocks noChangeArrowheads="1"/>
          </p:cNvSpPr>
          <p:nvPr/>
        </p:nvSpPr>
        <p:spPr bwMode="auto">
          <a:xfrm>
            <a:off x="4236266" y="5211682"/>
            <a:ext cx="727831" cy="727831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DB224E"/>
              </a:solidFill>
            </a:endParaRPr>
          </a:p>
        </p:txBody>
      </p:sp>
      <p:sp>
        <p:nvSpPr>
          <p:cNvPr id="22" name="TextBox 32"/>
          <p:cNvSpPr txBox="1">
            <a:spLocks noChangeArrowheads="1"/>
          </p:cNvSpPr>
          <p:nvPr/>
        </p:nvSpPr>
        <p:spPr bwMode="auto">
          <a:xfrm>
            <a:off x="4299459" y="5289857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04</a:t>
            </a:r>
            <a:endParaRPr lang="zh-CN" altLang="en-US" sz="32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TextBox 76"/>
          <p:cNvSpPr txBox="1"/>
          <p:nvPr/>
        </p:nvSpPr>
        <p:spPr>
          <a:xfrm>
            <a:off x="5130361" y="5313976"/>
            <a:ext cx="289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1"/>
          <p:cNvSpPr>
            <a:spLocks noChangeArrowheads="1"/>
          </p:cNvSpPr>
          <p:nvPr/>
        </p:nvSpPr>
        <p:spPr bwMode="auto">
          <a:xfrm>
            <a:off x="3672386" y="411493"/>
            <a:ext cx="727831" cy="727831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DB224E"/>
              </a:solidFill>
            </a:endParaRPr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3741294" y="483953"/>
            <a:ext cx="5892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dirty="0">
                <a:solidFill>
                  <a:schemeClr val="bg1"/>
                </a:solidFill>
                <a:ea typeface="微软雅黑" panose="020B0503020204020204" pitchFamily="34" charset="-122"/>
              </a:rPr>
              <a:t>一</a:t>
            </a:r>
            <a:endParaRPr lang="zh-CN" altLang="en-US" sz="32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76"/>
          <p:cNvSpPr txBox="1"/>
          <p:nvPr/>
        </p:nvSpPr>
        <p:spPr>
          <a:xfrm>
            <a:off x="4619625" y="483870"/>
            <a:ext cx="1746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公司概况</a:t>
            </a:r>
            <a:endParaRPr lang="zh-CN" altLang="en-US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椭圆 1"/>
          <p:cNvSpPr>
            <a:spLocks noChangeArrowheads="1"/>
          </p:cNvSpPr>
          <p:nvPr/>
        </p:nvSpPr>
        <p:spPr bwMode="auto">
          <a:xfrm>
            <a:off x="7863386" y="1495438"/>
            <a:ext cx="727831" cy="727831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DB224E"/>
              </a:solidFill>
            </a:endParaRPr>
          </a:p>
        </p:txBody>
      </p:sp>
      <p:sp>
        <p:nvSpPr>
          <p:cNvPr id="28" name="TextBox 32"/>
          <p:cNvSpPr txBox="1">
            <a:spLocks noChangeArrowheads="1"/>
          </p:cNvSpPr>
          <p:nvPr/>
        </p:nvSpPr>
        <p:spPr bwMode="auto">
          <a:xfrm>
            <a:off x="7926579" y="1573613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01</a:t>
            </a:r>
            <a:endParaRPr lang="zh-CN" altLang="en-US" sz="32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椭圆 1"/>
          <p:cNvSpPr>
            <a:spLocks noChangeArrowheads="1"/>
          </p:cNvSpPr>
          <p:nvPr/>
        </p:nvSpPr>
        <p:spPr bwMode="auto">
          <a:xfrm>
            <a:off x="7863386" y="2739903"/>
            <a:ext cx="727831" cy="727831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DB224E"/>
              </a:solidFill>
            </a:endParaRPr>
          </a:p>
        </p:txBody>
      </p:sp>
      <p:sp>
        <p:nvSpPr>
          <p:cNvPr id="31" name="TextBox 32"/>
          <p:cNvSpPr txBox="1">
            <a:spLocks noChangeArrowheads="1"/>
          </p:cNvSpPr>
          <p:nvPr/>
        </p:nvSpPr>
        <p:spPr bwMode="auto">
          <a:xfrm>
            <a:off x="7926579" y="2818078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02</a:t>
            </a:r>
            <a:endParaRPr lang="zh-CN" altLang="en-US" sz="32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椭圆 1"/>
          <p:cNvSpPr>
            <a:spLocks noChangeArrowheads="1"/>
          </p:cNvSpPr>
          <p:nvPr/>
        </p:nvSpPr>
        <p:spPr bwMode="auto">
          <a:xfrm>
            <a:off x="7863386" y="3987265"/>
            <a:ext cx="727831" cy="727831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DB224E"/>
              </a:solidFill>
            </a:endParaRPr>
          </a:p>
        </p:txBody>
      </p:sp>
      <p:sp>
        <p:nvSpPr>
          <p:cNvPr id="34" name="TextBox 32"/>
          <p:cNvSpPr txBox="1">
            <a:spLocks noChangeArrowheads="1"/>
          </p:cNvSpPr>
          <p:nvPr/>
        </p:nvSpPr>
        <p:spPr bwMode="auto">
          <a:xfrm>
            <a:off x="7926579" y="4065440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03</a:t>
            </a:r>
            <a:endParaRPr lang="zh-CN" altLang="en-US" sz="32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6" name="椭圆 1"/>
          <p:cNvSpPr>
            <a:spLocks noChangeArrowheads="1"/>
          </p:cNvSpPr>
          <p:nvPr/>
        </p:nvSpPr>
        <p:spPr bwMode="auto">
          <a:xfrm>
            <a:off x="7863386" y="5227557"/>
            <a:ext cx="727831" cy="727831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DB224E"/>
              </a:solidFill>
            </a:endParaRPr>
          </a:p>
        </p:txBody>
      </p:sp>
      <p:sp>
        <p:nvSpPr>
          <p:cNvPr id="37" name="TextBox 32"/>
          <p:cNvSpPr txBox="1">
            <a:spLocks noChangeArrowheads="1"/>
          </p:cNvSpPr>
          <p:nvPr/>
        </p:nvSpPr>
        <p:spPr bwMode="auto">
          <a:xfrm>
            <a:off x="7926579" y="5305732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04</a:t>
            </a:r>
            <a:endParaRPr lang="zh-CN" altLang="en-US" sz="32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9" name="椭圆 1"/>
          <p:cNvSpPr>
            <a:spLocks noChangeArrowheads="1"/>
          </p:cNvSpPr>
          <p:nvPr/>
        </p:nvSpPr>
        <p:spPr bwMode="auto">
          <a:xfrm>
            <a:off x="7299506" y="427368"/>
            <a:ext cx="727831" cy="727831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DB224E"/>
              </a:solidFill>
            </a:endParaRPr>
          </a:p>
        </p:txBody>
      </p:sp>
      <p:sp>
        <p:nvSpPr>
          <p:cNvPr id="40" name="TextBox 32"/>
          <p:cNvSpPr txBox="1">
            <a:spLocks noChangeArrowheads="1"/>
          </p:cNvSpPr>
          <p:nvPr/>
        </p:nvSpPr>
        <p:spPr bwMode="auto">
          <a:xfrm>
            <a:off x="7368414" y="499828"/>
            <a:ext cx="5892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dirty="0">
                <a:solidFill>
                  <a:schemeClr val="bg1"/>
                </a:solidFill>
                <a:ea typeface="微软雅黑" panose="020B0503020204020204" pitchFamily="34" charset="-122"/>
              </a:rPr>
              <a:t>二</a:t>
            </a:r>
            <a:endParaRPr lang="zh-CN" altLang="en-US" sz="32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1" name="TextBox 76"/>
          <p:cNvSpPr txBox="1"/>
          <p:nvPr/>
        </p:nvSpPr>
        <p:spPr>
          <a:xfrm>
            <a:off x="8263890" y="530225"/>
            <a:ext cx="1746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项目概况</a:t>
            </a:r>
            <a:endParaRPr lang="zh-CN" altLang="en-US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76"/>
          <p:cNvSpPr txBox="1"/>
          <p:nvPr/>
        </p:nvSpPr>
        <p:spPr>
          <a:xfrm>
            <a:off x="8847016" y="1589477"/>
            <a:ext cx="28970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项目设计方案</a:t>
            </a:r>
            <a:endParaRPr lang="zh-CN" altLang="en-US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76"/>
          <p:cNvSpPr txBox="1"/>
          <p:nvPr/>
        </p:nvSpPr>
        <p:spPr>
          <a:xfrm>
            <a:off x="8847016" y="2879797"/>
            <a:ext cx="28970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76"/>
          <p:cNvSpPr txBox="1"/>
          <p:nvPr/>
        </p:nvSpPr>
        <p:spPr>
          <a:xfrm>
            <a:off x="8847016" y="4128207"/>
            <a:ext cx="28970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产品设计图纸</a:t>
            </a:r>
            <a:endParaRPr lang="zh-CN" altLang="en-US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76"/>
          <p:cNvSpPr txBox="1"/>
          <p:nvPr/>
        </p:nvSpPr>
        <p:spPr>
          <a:xfrm>
            <a:off x="8847016" y="5313752"/>
            <a:ext cx="28970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试验记录</a:t>
            </a:r>
            <a:endParaRPr lang="zh-CN" altLang="en-US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24" grpId="0"/>
      <p:bldP spid="26" grpId="0"/>
      <p:bldP spid="41" grpId="0"/>
      <p:bldP spid="42" grpId="0"/>
      <p:bldP spid="43" grpId="0"/>
      <p:bldP spid="44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020" y="1050925"/>
            <a:ext cx="608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C919大飞机燃油系统的研发制造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3941574086544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6825" y="2331085"/>
            <a:ext cx="5019675" cy="3764915"/>
          </a:xfrm>
          <a:prstGeom prst="rect">
            <a:avLst/>
          </a:prstGeom>
        </p:spPr>
      </p:pic>
      <p:pic>
        <p:nvPicPr>
          <p:cNvPr id="8" name="图片 7" descr="3951574086545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31085"/>
            <a:ext cx="5019675" cy="3764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020" y="1050925"/>
            <a:ext cx="608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C919大飞机燃油系统的研发制造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/Users/xushunjian/Desktop/3971574086547_.pic.jpg3971574086547_.pic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46825" y="2331403"/>
            <a:ext cx="5019675" cy="3764280"/>
          </a:xfrm>
          <a:prstGeom prst="rect">
            <a:avLst/>
          </a:prstGeom>
        </p:spPr>
      </p:pic>
      <p:pic>
        <p:nvPicPr>
          <p:cNvPr id="5" name="图片 4" descr="3921574086542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2327910"/>
            <a:ext cx="5024120" cy="3768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020" y="1050925"/>
            <a:ext cx="608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C919大飞机燃油系统的研发制造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/Users/xushunjian/Desktop/3991574086549_.pic.jpg3991574086549_.pic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47460" y="2331403"/>
            <a:ext cx="5018405" cy="3764280"/>
          </a:xfrm>
          <a:prstGeom prst="rect">
            <a:avLst/>
          </a:prstGeom>
        </p:spPr>
      </p:pic>
      <p:pic>
        <p:nvPicPr>
          <p:cNvPr id="8" name="图片 7" descr="/Users/xushunjian/Desktop/3981574086548_.pic.jpg3981574086548_.pic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0235" y="2331403"/>
            <a:ext cx="5018405" cy="3764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020" y="1050925"/>
            <a:ext cx="608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C919大飞机燃油系统的研发制造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/Users/xushunjian/Desktop/4011574086827_.pic_hd.jpg4011574086827_.pic_h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47460" y="2331721"/>
            <a:ext cx="5018405" cy="3763645"/>
          </a:xfrm>
          <a:prstGeom prst="rect">
            <a:avLst/>
          </a:prstGeom>
        </p:spPr>
      </p:pic>
      <p:pic>
        <p:nvPicPr>
          <p:cNvPr id="8" name="图片 7" descr="/Users/xushunjian/Desktop/4041574086830_.pic_hd.jpg4041574086830_.pic_h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0553" y="2331721"/>
            <a:ext cx="5017770" cy="3763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020" y="1050925"/>
            <a:ext cx="608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C919大飞机燃油系统的研发制造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/Users/xushunjian/Desktop/4031574086829_.pic_hd.jpg4031574086829_.pic_h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47778" y="2331721"/>
            <a:ext cx="5017770" cy="3763645"/>
          </a:xfrm>
          <a:prstGeom prst="rect">
            <a:avLst/>
          </a:prstGeom>
        </p:spPr>
      </p:pic>
      <p:pic>
        <p:nvPicPr>
          <p:cNvPr id="8" name="图片 7" descr="/Users/xushunjian/Desktop/4021574086828_.pic_hd.jpg4021574086828_.pic_h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0553" y="2331721"/>
            <a:ext cx="5017770" cy="3763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1020" y="1050925"/>
            <a:ext cx="608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C919大飞机燃油系统的研发制造</a:t>
            </a:r>
            <a:endParaRPr sz="2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/Users/xushunjian/Desktop/1271574089300_.pic.jpg1271574089300_.pic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47778" y="2332038"/>
            <a:ext cx="5017770" cy="3763010"/>
          </a:xfrm>
          <a:prstGeom prst="rect">
            <a:avLst/>
          </a:prstGeom>
        </p:spPr>
      </p:pic>
      <p:pic>
        <p:nvPicPr>
          <p:cNvPr id="8" name="图片 7" descr="/Users/xushunjian/Desktop/1261574089260_.pic.jpg1261574089260_.pic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0553" y="2332038"/>
            <a:ext cx="5017770" cy="3763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椭圆 1"/>
          <p:cNvSpPr>
            <a:spLocks noChangeArrowheads="1"/>
          </p:cNvSpPr>
          <p:nvPr/>
        </p:nvSpPr>
        <p:spPr bwMode="auto">
          <a:xfrm>
            <a:off x="3672205" y="2649855"/>
            <a:ext cx="1040765" cy="862965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4800">
              <a:solidFill>
                <a:srgbClr val="DB224E"/>
              </a:solidFill>
            </a:endParaRPr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3771265" y="2682875"/>
            <a:ext cx="105537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800" dirty="0">
                <a:solidFill>
                  <a:schemeClr val="bg1"/>
                </a:solidFill>
                <a:ea typeface="微软雅黑" panose="020B0503020204020204" pitchFamily="34" charset="-122"/>
              </a:rPr>
              <a:t>二</a:t>
            </a:r>
            <a:endParaRPr lang="zh-CN" altLang="en-US" sz="48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76"/>
          <p:cNvSpPr txBox="1"/>
          <p:nvPr/>
        </p:nvSpPr>
        <p:spPr>
          <a:xfrm>
            <a:off x="5059045" y="2527935"/>
            <a:ext cx="45446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项目概况</a:t>
            </a:r>
            <a:endParaRPr lang="zh-CN" altLang="en-US" sz="6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项目设计方案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design plan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9875" y="951230"/>
            <a:ext cx="4348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设计开发团队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771525" y="2478405"/>
            <a:ext cx="7477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负责人：章东林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414020" y="3975735"/>
            <a:ext cx="10294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参与设计开发人员：董明瑞   李稳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项目设计方案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design plan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9805" y="1415415"/>
            <a:ext cx="7477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公司于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月投入设计开发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80870" y="2778760"/>
            <a:ext cx="7477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公司于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月进行首次试验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41040" y="4157345"/>
            <a:ext cx="7477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公司于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月进行二次试验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项目设计方案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design plan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6790" y="854710"/>
            <a:ext cx="471360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外形结构及性能参数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l="38364" t="24495" r="33896" b="15053"/>
          <a:stretch>
            <a:fillRect/>
          </a:stretch>
        </p:blipFill>
        <p:spPr>
          <a:xfrm>
            <a:off x="1116330" y="1499553"/>
            <a:ext cx="4114800" cy="5045075"/>
          </a:xfrm>
        </p:spPr>
      </p:pic>
      <p:sp>
        <p:nvSpPr>
          <p:cNvPr id="6147" name="文本框 4"/>
          <p:cNvSpPr txBox="1"/>
          <p:nvPr/>
        </p:nvSpPr>
        <p:spPr>
          <a:xfrm>
            <a:off x="6447155" y="1807845"/>
            <a:ext cx="322897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技术参数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1.整体漏率:1*10</a:t>
            </a:r>
            <a:r>
              <a:rPr lang="zh-CN" altLang="en-US" baseline="30000" dirty="0">
                <a:solidFill>
                  <a:schemeClr val="bg1">
                    <a:lumMod val="95000"/>
                  </a:schemeClr>
                </a:solidFill>
                <a:uFillTx/>
                <a:latin typeface="微软雅黑" charset="0"/>
                <a:ea typeface="微软雅黑" panose="020B0503020204020204" pitchFamily="34" charset="-122"/>
              </a:rPr>
              <a:t>-</a:t>
            </a:r>
            <a:r>
              <a:rPr lang="en-US" altLang="zh-CN" baseline="30000" dirty="0">
                <a:solidFill>
                  <a:schemeClr val="bg1">
                    <a:lumMod val="95000"/>
                  </a:schemeClr>
                </a:solidFill>
                <a:uFillTx/>
                <a:latin typeface="微软雅黑" charset="0"/>
                <a:ea typeface="微软雅黑" panose="020B0503020204020204" pitchFamily="34" charset="-122"/>
              </a:rPr>
              <a:t>8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Pa.L/S;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2.开启时间:≤4S;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3.烘烤温度:-30°～300°;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4.使用介质:腐蚀性气体及微 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颗粒;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5.适用范围:10</a:t>
            </a:r>
            <a:r>
              <a:rPr lang="zh-CN" altLang="en-US" baseline="30000" dirty="0">
                <a:solidFill>
                  <a:schemeClr val="bg1">
                    <a:lumMod val="95000"/>
                  </a:schemeClr>
                </a:solidFill>
                <a:uFillTx/>
                <a:latin typeface="微软雅黑" charset="0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～1*10</a:t>
            </a:r>
            <a:r>
              <a:rPr lang="zh-CN" altLang="en-US" baseline="30000" dirty="0">
                <a:solidFill>
                  <a:schemeClr val="bg1">
                    <a:lumMod val="95000"/>
                  </a:schemeClr>
                </a:solidFill>
                <a:uFillTx/>
                <a:latin typeface="微软雅黑" charset="0"/>
                <a:ea typeface="微软雅黑" panose="020B0503020204020204" pitchFamily="34" charset="-122"/>
              </a:rPr>
              <a:t>-7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Pa;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6.开启压差:≤3000Pa;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7.使用寿命:5万次。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>
              <a:solidFill>
                <a:schemeClr val="bg1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椭圆 1"/>
          <p:cNvSpPr>
            <a:spLocks noChangeArrowheads="1"/>
          </p:cNvSpPr>
          <p:nvPr/>
        </p:nvSpPr>
        <p:spPr bwMode="auto">
          <a:xfrm>
            <a:off x="3672205" y="2649855"/>
            <a:ext cx="1040765" cy="862965"/>
          </a:xfrm>
          <a:prstGeom prst="roundRect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4800">
              <a:solidFill>
                <a:srgbClr val="DB224E"/>
              </a:solidFill>
            </a:endParaRPr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3771265" y="2682875"/>
            <a:ext cx="105537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800" dirty="0">
                <a:solidFill>
                  <a:schemeClr val="bg1"/>
                </a:solidFill>
                <a:ea typeface="微软雅黑" panose="020B0503020204020204" pitchFamily="34" charset="-122"/>
              </a:rPr>
              <a:t>一</a:t>
            </a:r>
            <a:endParaRPr lang="zh-CN" altLang="en-US" sz="48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76"/>
          <p:cNvSpPr txBox="1"/>
          <p:nvPr/>
        </p:nvSpPr>
        <p:spPr>
          <a:xfrm>
            <a:off x="5059045" y="2527935"/>
            <a:ext cx="45446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公司概况</a:t>
            </a:r>
            <a:endParaRPr lang="zh-CN" altLang="en-US" sz="6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项目设计方案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design plan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885" y="775970"/>
            <a:ext cx="344487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三维模型图片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2" name="图片 11"/>
          <p:cNvPicPr>
            <a:picLocks noChangeAspect="1"/>
          </p:cNvPicPr>
          <p:nvPr/>
        </p:nvPicPr>
        <p:blipFill>
          <a:blip r:embed="rId1"/>
          <a:srcRect l="39981" t="19745" r="41451" b="8290"/>
          <a:stretch>
            <a:fillRect/>
          </a:stretch>
        </p:blipFill>
        <p:spPr>
          <a:xfrm>
            <a:off x="2533650" y="1452880"/>
            <a:ext cx="2148840" cy="4685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7"/>
          <p:cNvPicPr>
            <a:picLocks noChangeAspect="1"/>
          </p:cNvPicPr>
          <p:nvPr/>
        </p:nvPicPr>
        <p:blipFill>
          <a:blip r:embed="rId2"/>
          <a:srcRect l="47824" t="23820" r="41020" b="12489"/>
          <a:stretch>
            <a:fillRect/>
          </a:stretch>
        </p:blipFill>
        <p:spPr>
          <a:xfrm>
            <a:off x="5478780" y="1452880"/>
            <a:ext cx="1458595" cy="4685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内容占位符 6"/>
          <p:cNvPicPr>
            <a:picLocks noGrp="1" noChangeAspect="1"/>
          </p:cNvPicPr>
          <p:nvPr>
            <p:ph idx="1"/>
          </p:nvPr>
        </p:nvPicPr>
        <p:blipFill>
          <a:blip r:embed="rId3"/>
          <a:srcRect l="43738" t="21310" r="43738" b="8684"/>
          <a:stretch>
            <a:fillRect/>
          </a:stretch>
        </p:blipFill>
        <p:spPr>
          <a:xfrm>
            <a:off x="7811135" y="1452880"/>
            <a:ext cx="1489710" cy="4683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项目设计方案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design plan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885" y="775970"/>
            <a:ext cx="344487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三维模型图片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内容占位符 7"/>
          <p:cNvPicPr>
            <a:picLocks noGrp="1" noChangeAspect="1"/>
          </p:cNvPicPr>
          <p:nvPr/>
        </p:nvPicPr>
        <p:blipFill>
          <a:blip r:embed="rId1"/>
          <a:srcRect l="32104" t="29265" r="40147" b="16638"/>
          <a:stretch>
            <a:fillRect/>
          </a:stretch>
        </p:blipFill>
        <p:spPr>
          <a:xfrm>
            <a:off x="6086793" y="1746250"/>
            <a:ext cx="3995737" cy="43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8"/>
          <p:cNvPicPr>
            <a:picLocks noChangeAspect="1"/>
          </p:cNvPicPr>
          <p:nvPr/>
        </p:nvPicPr>
        <p:blipFill>
          <a:blip r:embed="rId2"/>
          <a:srcRect l="26340" t="23412" r="43573" b="14728"/>
          <a:stretch>
            <a:fillRect/>
          </a:stretch>
        </p:blipFill>
        <p:spPr>
          <a:xfrm>
            <a:off x="1892618" y="1774825"/>
            <a:ext cx="3740150" cy="432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6800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43865" y="1159510"/>
            <a:ext cx="1140333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20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一.分析描述1. 本报告是对上海真空阀门制造有限公司DN160气动全金属超高真空插板阀阀门结构进行的有限元分析，分析的目的是为了验证阀门在工作载荷下的结构完整性、应力分布情况等。2. 采用线性静力有限元3D(三维) 创建实物有限元分析模型，经由三维优化设计建模软件Creo Parametric 生成实体模型，以Creo Simulation分析系统进行分析。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零件材料应用及属性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7" name="表格 16"/>
          <p:cNvGraphicFramePr/>
          <p:nvPr/>
        </p:nvGraphicFramePr>
        <p:xfrm>
          <a:off x="1828800" y="4580255"/>
          <a:ext cx="8534400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430"/>
                <a:gridCol w="2232660"/>
                <a:gridCol w="3270250"/>
                <a:gridCol w="1623060"/>
              </a:tblGrid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实体名称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阀体部件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304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阀芯部件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******</a:t>
                      </a:r>
                      <a:endParaRPr lang="en-US" altLang="zh-CN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气动支架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304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弹簧片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******</a:t>
                      </a:r>
                      <a:endParaRPr lang="en-US" altLang="zh-CN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6800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7" name="表格 16"/>
          <p:cNvGraphicFramePr/>
          <p:nvPr/>
        </p:nvGraphicFramePr>
        <p:xfrm>
          <a:off x="1828800" y="1956435"/>
          <a:ext cx="8534400" cy="3837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530"/>
                <a:gridCol w="2067560"/>
                <a:gridCol w="3270250"/>
                <a:gridCol w="1623060"/>
              </a:tblGrid>
              <a:tr h="5949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材料名称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304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 hMerge="1">
                  <a:tcPr marL="0" marR="0" marT="0" marB="1" vert="horz" anchor="ctr">
                    <a:noFill/>
                  </a:tcPr>
                </a:tc>
                <a:tc hMerge="1">
                  <a:tcPr marL="0" marR="0" marT="0" marB="1" vert="horz" anchor="ctr">
                    <a:noFill/>
                  </a:tcPr>
                </a:tc>
              </a:tr>
              <a:tr h="5295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属性名称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数值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单位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数值类型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5626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弹性模量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1.9e+011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N/m^2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恒定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泊松比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0.29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不适用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恒定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5949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质量密度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7870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kg/m^3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恒定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5295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张力强度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515000000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N/m^2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恒定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5124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屈服强度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206000000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N/m^2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恒定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6800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7" name="表格 16"/>
          <p:cNvGraphicFramePr/>
          <p:nvPr/>
        </p:nvGraphicFramePr>
        <p:xfrm>
          <a:off x="1828800" y="1956435"/>
          <a:ext cx="8534400" cy="3837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530"/>
                <a:gridCol w="2067560"/>
                <a:gridCol w="3270250"/>
                <a:gridCol w="1623060"/>
              </a:tblGrid>
              <a:tr h="5949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材料名称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******</a:t>
                      </a:r>
                      <a:endParaRPr lang="en-US" altLang="zh-CN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 hMerge="1">
                  <a:tcPr marL="0" marR="0" marT="0" marB="1" vert="horz" anchor="ctr">
                    <a:noFill/>
                  </a:tcPr>
                </a:tc>
                <a:tc hMerge="1">
                  <a:tcPr marL="0" marR="0" marT="0" marB="1" vert="horz" anchor="ctr">
                    <a:noFill/>
                  </a:tcPr>
                </a:tc>
              </a:tr>
              <a:tr h="5295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属性名称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数值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单位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数值类型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5626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弹性模量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2.0e+011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N/m^2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恒定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泊松比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不适用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恒定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5949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质量密度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8240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kg/m^3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恒定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5295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张力强度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965000000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N/m^2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恒定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5124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屈服强度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550000000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N/m^2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恒定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6800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100" y="985520"/>
            <a:ext cx="388175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二．阀体有限元分析1. 约束条件阀体自由度限定：与管道连接端部及中口法兰固定。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24" descr="定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6428" y="3292158"/>
            <a:ext cx="1307465" cy="3002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45465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图2-1 约束状态图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8220" y="1470977"/>
            <a:ext cx="5080000" cy="1995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载荷条件a. 阀门试验压力0.1Mpa；b. 分布区域：所有阀体外部表面(大气压力能触及的所有表面)；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8509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131793316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73742894" name="图片 1073742893" descr="载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795" y="3456305"/>
            <a:ext cx="3585845" cy="2674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7630795" y="6400165"/>
            <a:ext cx="23120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sz="1800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图2-2 载荷状态图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343660"/>
            <a:ext cx="41611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建立分析单元，划分有限元网格模型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图2-3 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8220" y="1470977"/>
            <a:ext cx="5080000" cy="749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网格化参数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8509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131793316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23" descr="网格划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7160" y="2542223"/>
            <a:ext cx="2415540" cy="357060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1" name="表格 10"/>
          <p:cNvGraphicFramePr/>
          <p:nvPr/>
        </p:nvGraphicFramePr>
        <p:xfrm>
          <a:off x="5851525" y="2542540"/>
          <a:ext cx="573468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870"/>
                <a:gridCol w="2710815"/>
              </a:tblGrid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网格类型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实体网格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所用网格器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自动过渡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光滑表面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单元大小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15mm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单元数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26887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完成网格的时间(秒)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00:00:6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分析计算结果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5.1应力分布结果及图解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1190" y="626808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图2-4 应力分布图解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6640" y="1918652"/>
            <a:ext cx="50800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5.2 静态位移分布结果及图解</a:t>
            </a: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82790" y="6268085"/>
            <a:ext cx="27730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图2-5 静态位移分布图解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22" descr="应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418" y="2786698"/>
            <a:ext cx="3924935" cy="3151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-2147482621" descr="位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340" y="2786380"/>
            <a:ext cx="4385310" cy="31521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5.3 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4080" y="6146800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图2-6应变图解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20" descr="应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605" y="2302193"/>
            <a:ext cx="4245610" cy="341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1185" y="1426210"/>
            <a:ext cx="107137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simulate应力分布结果及图解显示，阀体在承受1*105N载荷条件下，通过查看应力分布ISO剪裁图、静态位移分布图、模型应变图得知，阀体较大应力集中于阀体盖板与上法兰接触部位。依据表一材料性能及判定标准，模拟结果在标准规定的允许范围之内，因此，阀体的设计是安全的。 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3053080" y="28790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表一 阀体材料性能及判定标准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1680845" y="3502660"/>
          <a:ext cx="85344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材料属性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材料名称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304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最小屈服强度Sy.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206MPa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极限拉伸强度St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515MPa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设计许用应力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138 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模拟结果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最大应力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最大位移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0.034mm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2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Us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00" y="2193610"/>
            <a:ext cx="6858000" cy="2857500"/>
          </a:xfrm>
          <a:prstGeom prst="rect">
            <a:avLst/>
          </a:prstGeom>
          <a:solidFill>
            <a:srgbClr val="DB2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76"/>
          <p:cNvSpPr txBox="1"/>
          <p:nvPr/>
        </p:nvSpPr>
        <p:spPr>
          <a:xfrm>
            <a:off x="5731443" y="2922193"/>
            <a:ext cx="633730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zh-CN" altLang="en-US" sz="28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致力于真空</a:t>
            </a: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阀门及真空管道</a:t>
            </a:r>
            <a:r>
              <a:rPr lang="zh-CN" altLang="en-US" sz="28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件</a:t>
            </a:r>
            <a:endParaRPr lang="en-US" altLang="zh-CN" sz="2800" b="1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800" b="1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  制造  销售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http://www.shzkvalve.com/wp-content/uploads/2015/12/banner3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5"/>
          <a:stretch>
            <a:fillRect/>
          </a:stretch>
        </p:blipFill>
        <p:spPr bwMode="auto">
          <a:xfrm>
            <a:off x="4884" y="2193610"/>
            <a:ext cx="532911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6800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100" y="985520"/>
            <a:ext cx="503491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三．阀门关闭时阀板密封圈受力有限元分析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约束条件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限定阀板自由度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a.在Simulation中设置载荷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5465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图3-1 约束状态图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6640" y="1586547"/>
            <a:ext cx="50800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2.载荷条件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a.在工况压力下阀门关闭，阀板受工况压力0.1Mpa；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b.在Simulation中设置载荷</a:t>
            </a: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68210" y="6400165"/>
            <a:ext cx="23120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图3-2 载荷状态图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09" descr="TT截图未命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6548" y="3270568"/>
            <a:ext cx="1969135" cy="3046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-2147482608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295" y="3292475"/>
            <a:ext cx="2520950" cy="2992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343660"/>
            <a:ext cx="4194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建立分析单元，划分有限元网格模型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图3-3 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8220" y="1470977"/>
            <a:ext cx="5080000" cy="749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网格化参数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8509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131793316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5851525" y="2542540"/>
          <a:ext cx="573468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870"/>
                <a:gridCol w="2710815"/>
              </a:tblGrid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网格类型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实体网格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所用网格器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自动过渡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光滑表面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单元大小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3mm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单元数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23910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完成网格的时间(秒)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00:00:15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</a:tbl>
          </a:graphicData>
        </a:graphic>
      </p:graphicFrame>
      <p:pic>
        <p:nvPicPr>
          <p:cNvPr id="6" name="图片 -2147482607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4610" y="2219960"/>
            <a:ext cx="2580005" cy="38341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5784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分析计算结果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5.1应力分布结果及图解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20770" y="625157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-4 应力分布图解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73742898" name="图片 1073742897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9030" y="3190558"/>
            <a:ext cx="3426460" cy="2310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97" name="图片 1073742896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590" y="3190875"/>
            <a:ext cx="2588260" cy="22085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5784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9460" y="1216660"/>
            <a:ext cx="38817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5.2 静态位移分布结果及图解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7100" y="626808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图3-5 静态位移分布图解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76340" y="1286192"/>
            <a:ext cx="50800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5.3应变图解</a:t>
            </a: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30795" y="6203315"/>
            <a:ext cx="27730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图3-6模型应变图解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06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155" y="2125345"/>
            <a:ext cx="3892550" cy="4077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-2147482605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630" y="2341880"/>
            <a:ext cx="4503420" cy="3644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1185" y="1426210"/>
            <a:ext cx="107137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根据simulate应力分布结果及图解显示，阀板密封圈在压力0.1MPa条件下，通过查看应力分布ISO剪裁图、静态位移分布图、模型应变图得知，阀板密封圈较大应力集中于阀板密封圈与阀板接触位置。依据表二 材料性能及判定标准，模拟结果符合使用要求，因此，阀板密封圈的设计是安全的。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3053080" y="28790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表二 材料性能及判定标准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1680845" y="3502660"/>
          <a:ext cx="85344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材料属性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材料名称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******</a:t>
                      </a:r>
                      <a:endParaRPr 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最小屈服强度Sy.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770MPa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极限拉伸强度St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965MPa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模拟结果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 hMerge="1"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最大应力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57.7MPa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最大位移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7.288*10-4mm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6800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100" y="985520"/>
            <a:ext cx="503491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四．阀板有限元分析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约束条件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限定阀板自由度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a.在Simulation中设置载荷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5465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 约束状态图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6640" y="1384300"/>
            <a:ext cx="53263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2.载荷条件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a.在工况压力下阀门关闭，阀板受工况压力0.1Mpa；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b.在Simulation中设置载荷</a:t>
            </a: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68210" y="6400165"/>
            <a:ext cx="23120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 载荷状态图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04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9713" y="3292475"/>
            <a:ext cx="2080895" cy="2931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-2147482603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210" y="3137535"/>
            <a:ext cx="1869440" cy="3086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343660"/>
            <a:ext cx="4194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建立分析单元，划分有限元网格模型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-3 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8220" y="1470977"/>
            <a:ext cx="5080000" cy="749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网格化参数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8509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131793316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5851525" y="2542540"/>
          <a:ext cx="573468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870"/>
                <a:gridCol w="2710815"/>
              </a:tblGrid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网格类型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实体网格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所用网格器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自动过渡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光滑表面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单元大小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6mm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单元数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27116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完成网格的时间(秒)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00:00:10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</a:tbl>
          </a:graphicData>
        </a:graphic>
      </p:graphicFrame>
      <p:pic>
        <p:nvPicPr>
          <p:cNvPr id="6" name="图片 -2147482599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335" y="1947863"/>
            <a:ext cx="3483610" cy="44519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分析计算结果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5.1应力分布结果及图解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1190" y="626808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-4 应力分布图解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6640" y="1918652"/>
            <a:ext cx="50800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5.2 静态位移分布结果及图解</a:t>
            </a: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82790" y="6268085"/>
            <a:ext cx="27730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-5 静态位移分布图解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01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9980" y="2535238"/>
            <a:ext cx="3053080" cy="3402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01" name="图片 1073742900" descr="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538" y="2606358"/>
            <a:ext cx="3510915" cy="3260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5784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5.3 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62680" y="613092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-6应变图解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00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750" y="1871345"/>
            <a:ext cx="5937250" cy="3854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1185" y="1426210"/>
            <a:ext cx="107137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根据simulate应力分布结果及图解显示，阀板在压力0.1MPa条件下，通过查看应力分布ISO剪裁图、静态位移分布图、模型应变图得知，阀板较大应力集中于阀板背面与支撑块接触的位置。依据表三 材料性能及判定标准，模拟结果符合使用要求，因此，阀板的设计是安全的。 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3053080" y="28790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表三 材料性能及判定标准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1680845" y="3502660"/>
          <a:ext cx="85344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材料属性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材料名称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******</a:t>
                      </a:r>
                      <a:endParaRPr lang="en-US" altLang="zh-CN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最小屈服强度Sy.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770MPa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极限拉伸强度St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965MPa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</a:tr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模拟结果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  <a:tc hMerge="1"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最大应力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24.88MPa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最大位移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1.099*10-3mm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b" anchorCtr="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329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r>
              <a:rPr lang="en-US" altLang="zh-CN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行业标准和组织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Us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Freeform 7"/>
          <p:cNvSpPr/>
          <p:nvPr/>
        </p:nvSpPr>
        <p:spPr bwMode="auto">
          <a:xfrm rot="16200000">
            <a:off x="5641574" y="2813571"/>
            <a:ext cx="1138016" cy="1486068"/>
          </a:xfrm>
          <a:custGeom>
            <a:avLst/>
            <a:gdLst>
              <a:gd name="T0" fmla="*/ 0 w 309"/>
              <a:gd name="T1" fmla="*/ 402 h 403"/>
              <a:gd name="T2" fmla="*/ 35 w 309"/>
              <a:gd name="T3" fmla="*/ 344 h 403"/>
              <a:gd name="T4" fmla="*/ 167 w 309"/>
              <a:gd name="T5" fmla="*/ 36 h 403"/>
              <a:gd name="T6" fmla="*/ 196 w 309"/>
              <a:gd name="T7" fmla="*/ 4 h 403"/>
              <a:gd name="T8" fmla="*/ 226 w 309"/>
              <a:gd name="T9" fmla="*/ 38 h 403"/>
              <a:gd name="T10" fmla="*/ 305 w 309"/>
              <a:gd name="T11" fmla="*/ 227 h 403"/>
              <a:gd name="T12" fmla="*/ 305 w 309"/>
              <a:gd name="T13" fmla="*/ 261 h 403"/>
              <a:gd name="T14" fmla="*/ 261 w 309"/>
              <a:gd name="T15" fmla="*/ 359 h 403"/>
              <a:gd name="T16" fmla="*/ 194 w 309"/>
              <a:gd name="T17" fmla="*/ 402 h 403"/>
              <a:gd name="T18" fmla="*/ 0 w 309"/>
              <a:gd name="T19" fmla="*/ 402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9" h="403">
                <a:moveTo>
                  <a:pt x="0" y="402"/>
                </a:moveTo>
                <a:cubicBezTo>
                  <a:pt x="12" y="382"/>
                  <a:pt x="26" y="364"/>
                  <a:pt x="35" y="344"/>
                </a:cubicBezTo>
                <a:cubicBezTo>
                  <a:pt x="80" y="242"/>
                  <a:pt x="123" y="139"/>
                  <a:pt x="167" y="36"/>
                </a:cubicBezTo>
                <a:cubicBezTo>
                  <a:pt x="173" y="22"/>
                  <a:pt x="178" y="0"/>
                  <a:pt x="196" y="4"/>
                </a:cubicBezTo>
                <a:cubicBezTo>
                  <a:pt x="208" y="6"/>
                  <a:pt x="220" y="24"/>
                  <a:pt x="226" y="38"/>
                </a:cubicBezTo>
                <a:cubicBezTo>
                  <a:pt x="254" y="100"/>
                  <a:pt x="280" y="163"/>
                  <a:pt x="305" y="227"/>
                </a:cubicBezTo>
                <a:cubicBezTo>
                  <a:pt x="309" y="237"/>
                  <a:pt x="309" y="251"/>
                  <a:pt x="305" y="261"/>
                </a:cubicBezTo>
                <a:cubicBezTo>
                  <a:pt x="292" y="294"/>
                  <a:pt x="276" y="326"/>
                  <a:pt x="261" y="359"/>
                </a:cubicBezTo>
                <a:cubicBezTo>
                  <a:pt x="248" y="388"/>
                  <a:pt x="227" y="403"/>
                  <a:pt x="194" y="402"/>
                </a:cubicBezTo>
                <a:cubicBezTo>
                  <a:pt x="128" y="401"/>
                  <a:pt x="62" y="402"/>
                  <a:pt x="0" y="402"/>
                </a:cubicBez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4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Freeform 5"/>
          <p:cNvSpPr/>
          <p:nvPr/>
        </p:nvSpPr>
        <p:spPr bwMode="auto">
          <a:xfrm rot="16200000">
            <a:off x="5304275" y="1660889"/>
            <a:ext cx="1605347" cy="1693335"/>
          </a:xfrm>
          <a:custGeom>
            <a:avLst/>
            <a:gdLst>
              <a:gd name="T0" fmla="*/ 436 w 436"/>
              <a:gd name="T1" fmla="*/ 458 h 459"/>
              <a:gd name="T2" fmla="*/ 305 w 436"/>
              <a:gd name="T3" fmla="*/ 458 h 459"/>
              <a:gd name="T4" fmla="*/ 225 w 436"/>
              <a:gd name="T5" fmla="*/ 458 h 459"/>
              <a:gd name="T6" fmla="*/ 195 w 436"/>
              <a:gd name="T7" fmla="*/ 439 h 459"/>
              <a:gd name="T8" fmla="*/ 37 w 436"/>
              <a:gd name="T9" fmla="*/ 66 h 459"/>
              <a:gd name="T10" fmla="*/ 0 w 436"/>
              <a:gd name="T11" fmla="*/ 2 h 459"/>
              <a:gd name="T12" fmla="*/ 63 w 436"/>
              <a:gd name="T13" fmla="*/ 2 h 459"/>
              <a:gd name="T14" fmla="*/ 191 w 436"/>
              <a:gd name="T15" fmla="*/ 2 h 459"/>
              <a:gd name="T16" fmla="*/ 261 w 436"/>
              <a:gd name="T17" fmla="*/ 48 h 459"/>
              <a:gd name="T18" fmla="*/ 306 w 436"/>
              <a:gd name="T19" fmla="*/ 151 h 459"/>
              <a:gd name="T20" fmla="*/ 428 w 436"/>
              <a:gd name="T21" fmla="*/ 435 h 459"/>
              <a:gd name="T22" fmla="*/ 436 w 436"/>
              <a:gd name="T23" fmla="*/ 458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6" h="459">
                <a:moveTo>
                  <a:pt x="436" y="458"/>
                </a:moveTo>
                <a:cubicBezTo>
                  <a:pt x="390" y="458"/>
                  <a:pt x="347" y="458"/>
                  <a:pt x="305" y="458"/>
                </a:cubicBezTo>
                <a:cubicBezTo>
                  <a:pt x="278" y="458"/>
                  <a:pt x="251" y="457"/>
                  <a:pt x="225" y="458"/>
                </a:cubicBezTo>
                <a:cubicBezTo>
                  <a:pt x="209" y="459"/>
                  <a:pt x="201" y="454"/>
                  <a:pt x="195" y="439"/>
                </a:cubicBezTo>
                <a:cubicBezTo>
                  <a:pt x="143" y="314"/>
                  <a:pt x="91" y="190"/>
                  <a:pt x="37" y="66"/>
                </a:cubicBezTo>
                <a:cubicBezTo>
                  <a:pt x="28" y="43"/>
                  <a:pt x="13" y="23"/>
                  <a:pt x="0" y="2"/>
                </a:cubicBezTo>
                <a:cubicBezTo>
                  <a:pt x="18" y="2"/>
                  <a:pt x="41" y="2"/>
                  <a:pt x="63" y="2"/>
                </a:cubicBezTo>
                <a:cubicBezTo>
                  <a:pt x="105" y="2"/>
                  <a:pt x="148" y="4"/>
                  <a:pt x="191" y="2"/>
                </a:cubicBezTo>
                <a:cubicBezTo>
                  <a:pt x="227" y="0"/>
                  <a:pt x="248" y="17"/>
                  <a:pt x="261" y="48"/>
                </a:cubicBezTo>
                <a:cubicBezTo>
                  <a:pt x="276" y="82"/>
                  <a:pt x="291" y="117"/>
                  <a:pt x="306" y="151"/>
                </a:cubicBezTo>
                <a:cubicBezTo>
                  <a:pt x="346" y="246"/>
                  <a:pt x="387" y="340"/>
                  <a:pt x="428" y="435"/>
                </a:cubicBezTo>
                <a:cubicBezTo>
                  <a:pt x="430" y="441"/>
                  <a:pt x="432" y="447"/>
                  <a:pt x="436" y="458"/>
                </a:cubicBez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4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Freeform 6"/>
          <p:cNvSpPr/>
          <p:nvPr/>
        </p:nvSpPr>
        <p:spPr bwMode="auto">
          <a:xfrm rot="16200000">
            <a:off x="5663083" y="4415006"/>
            <a:ext cx="1094999" cy="1478247"/>
          </a:xfrm>
          <a:custGeom>
            <a:avLst/>
            <a:gdLst>
              <a:gd name="T0" fmla="*/ 0 w 297"/>
              <a:gd name="T1" fmla="*/ 397 h 401"/>
              <a:gd name="T2" fmla="*/ 34 w 297"/>
              <a:gd name="T3" fmla="*/ 315 h 401"/>
              <a:gd name="T4" fmla="*/ 155 w 297"/>
              <a:gd name="T5" fmla="*/ 35 h 401"/>
              <a:gd name="T6" fmla="*/ 183 w 297"/>
              <a:gd name="T7" fmla="*/ 3 h 401"/>
              <a:gd name="T8" fmla="*/ 213 w 297"/>
              <a:gd name="T9" fmla="*/ 35 h 401"/>
              <a:gd name="T10" fmla="*/ 291 w 297"/>
              <a:gd name="T11" fmla="*/ 223 h 401"/>
              <a:gd name="T12" fmla="*/ 292 w 297"/>
              <a:gd name="T13" fmla="*/ 259 h 401"/>
              <a:gd name="T14" fmla="*/ 237 w 297"/>
              <a:gd name="T15" fmla="*/ 386 h 401"/>
              <a:gd name="T16" fmla="*/ 220 w 297"/>
              <a:gd name="T17" fmla="*/ 400 h 401"/>
              <a:gd name="T18" fmla="*/ 6 w 297"/>
              <a:gd name="T19" fmla="*/ 400 h 401"/>
              <a:gd name="T20" fmla="*/ 0 w 297"/>
              <a:gd name="T21" fmla="*/ 397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7" h="401">
                <a:moveTo>
                  <a:pt x="0" y="397"/>
                </a:moveTo>
                <a:cubicBezTo>
                  <a:pt x="11" y="369"/>
                  <a:pt x="23" y="342"/>
                  <a:pt x="34" y="315"/>
                </a:cubicBezTo>
                <a:cubicBezTo>
                  <a:pt x="74" y="222"/>
                  <a:pt x="114" y="128"/>
                  <a:pt x="155" y="35"/>
                </a:cubicBezTo>
                <a:cubicBezTo>
                  <a:pt x="160" y="22"/>
                  <a:pt x="172" y="5"/>
                  <a:pt x="183" y="3"/>
                </a:cubicBezTo>
                <a:cubicBezTo>
                  <a:pt x="201" y="0"/>
                  <a:pt x="207" y="21"/>
                  <a:pt x="213" y="35"/>
                </a:cubicBezTo>
                <a:cubicBezTo>
                  <a:pt x="239" y="98"/>
                  <a:pt x="265" y="161"/>
                  <a:pt x="291" y="223"/>
                </a:cubicBezTo>
                <a:cubicBezTo>
                  <a:pt x="297" y="236"/>
                  <a:pt x="297" y="246"/>
                  <a:pt x="292" y="259"/>
                </a:cubicBezTo>
                <a:cubicBezTo>
                  <a:pt x="273" y="301"/>
                  <a:pt x="256" y="344"/>
                  <a:pt x="237" y="386"/>
                </a:cubicBezTo>
                <a:cubicBezTo>
                  <a:pt x="235" y="392"/>
                  <a:pt x="226" y="400"/>
                  <a:pt x="220" y="400"/>
                </a:cubicBezTo>
                <a:cubicBezTo>
                  <a:pt x="149" y="401"/>
                  <a:pt x="77" y="400"/>
                  <a:pt x="6" y="400"/>
                </a:cubicBezTo>
                <a:cubicBezTo>
                  <a:pt x="5" y="400"/>
                  <a:pt x="4" y="399"/>
                  <a:pt x="0" y="397"/>
                </a:cubicBez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4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Freeform 8"/>
          <p:cNvSpPr/>
          <p:nvPr/>
        </p:nvSpPr>
        <p:spPr bwMode="auto">
          <a:xfrm rot="16200000">
            <a:off x="5439196" y="3608423"/>
            <a:ext cx="1134105" cy="1519310"/>
          </a:xfrm>
          <a:custGeom>
            <a:avLst/>
            <a:gdLst>
              <a:gd name="T0" fmla="*/ 0 w 308"/>
              <a:gd name="T1" fmla="*/ 6 h 412"/>
              <a:gd name="T2" fmla="*/ 166 w 308"/>
              <a:gd name="T3" fmla="*/ 5 h 412"/>
              <a:gd name="T4" fmla="*/ 273 w 308"/>
              <a:gd name="T5" fmla="*/ 76 h 412"/>
              <a:gd name="T6" fmla="*/ 304 w 308"/>
              <a:gd name="T7" fmla="*/ 150 h 412"/>
              <a:gd name="T8" fmla="*/ 305 w 308"/>
              <a:gd name="T9" fmla="*/ 180 h 412"/>
              <a:gd name="T10" fmla="*/ 225 w 308"/>
              <a:gd name="T11" fmla="*/ 375 h 412"/>
              <a:gd name="T12" fmla="*/ 220 w 308"/>
              <a:gd name="T13" fmla="*/ 386 h 412"/>
              <a:gd name="T14" fmla="*/ 170 w 308"/>
              <a:gd name="T15" fmla="*/ 382 h 412"/>
              <a:gd name="T16" fmla="*/ 142 w 308"/>
              <a:gd name="T17" fmla="*/ 314 h 412"/>
              <a:gd name="T18" fmla="*/ 34 w 308"/>
              <a:gd name="T19" fmla="*/ 60 h 412"/>
              <a:gd name="T20" fmla="*/ 0 w 308"/>
              <a:gd name="T21" fmla="*/ 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8" h="412">
                <a:moveTo>
                  <a:pt x="0" y="6"/>
                </a:moveTo>
                <a:cubicBezTo>
                  <a:pt x="53" y="6"/>
                  <a:pt x="110" y="10"/>
                  <a:pt x="166" y="5"/>
                </a:cubicBezTo>
                <a:cubicBezTo>
                  <a:pt x="224" y="0"/>
                  <a:pt x="256" y="23"/>
                  <a:pt x="273" y="76"/>
                </a:cubicBezTo>
                <a:cubicBezTo>
                  <a:pt x="281" y="101"/>
                  <a:pt x="295" y="125"/>
                  <a:pt x="304" y="150"/>
                </a:cubicBezTo>
                <a:cubicBezTo>
                  <a:pt x="308" y="159"/>
                  <a:pt x="308" y="171"/>
                  <a:pt x="305" y="180"/>
                </a:cubicBezTo>
                <a:cubicBezTo>
                  <a:pt x="279" y="245"/>
                  <a:pt x="252" y="310"/>
                  <a:pt x="225" y="375"/>
                </a:cubicBezTo>
                <a:cubicBezTo>
                  <a:pt x="224" y="379"/>
                  <a:pt x="222" y="383"/>
                  <a:pt x="220" y="386"/>
                </a:cubicBezTo>
                <a:cubicBezTo>
                  <a:pt x="203" y="412"/>
                  <a:pt x="184" y="411"/>
                  <a:pt x="170" y="382"/>
                </a:cubicBezTo>
                <a:cubicBezTo>
                  <a:pt x="159" y="360"/>
                  <a:pt x="152" y="336"/>
                  <a:pt x="142" y="314"/>
                </a:cubicBezTo>
                <a:cubicBezTo>
                  <a:pt x="106" y="229"/>
                  <a:pt x="71" y="144"/>
                  <a:pt x="34" y="60"/>
                </a:cubicBezTo>
                <a:cubicBezTo>
                  <a:pt x="26" y="41"/>
                  <a:pt x="12" y="25"/>
                  <a:pt x="0" y="6"/>
                </a:cubicBez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4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174571" y="5289208"/>
            <a:ext cx="3888774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会员单位</a:t>
            </a:r>
            <a:endParaRPr lang="en-US" altLang="zh-CN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76"/>
          <p:cNvSpPr txBox="1"/>
          <p:nvPr/>
        </p:nvSpPr>
        <p:spPr>
          <a:xfrm>
            <a:off x="7112000" y="4759101"/>
            <a:ext cx="3888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中国通用机械阀门行业协会</a:t>
            </a:r>
            <a:endParaRPr lang="zh-CN" altLang="en-US" sz="2400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174571" y="3659388"/>
            <a:ext cx="3888774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会员单位</a:t>
            </a:r>
            <a:endParaRPr lang="en-US" altLang="zh-CN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76"/>
          <p:cNvSpPr txBox="1"/>
          <p:nvPr/>
        </p:nvSpPr>
        <p:spPr>
          <a:xfrm>
            <a:off x="7174571" y="3185514"/>
            <a:ext cx="245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中国真空学会</a:t>
            </a:r>
            <a:endParaRPr lang="zh-CN" altLang="en-US" sz="2400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174571" y="2187241"/>
            <a:ext cx="388877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会员单位</a:t>
            </a:r>
            <a:endParaRPr lang="en-US" altLang="zh-CN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76"/>
          <p:cNvSpPr txBox="1"/>
          <p:nvPr/>
        </p:nvSpPr>
        <p:spPr>
          <a:xfrm>
            <a:off x="7112000" y="1704882"/>
            <a:ext cx="448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中国通用机械真空设备行业协会</a:t>
            </a:r>
            <a:endParaRPr lang="zh-CN" altLang="en-US" sz="2400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48879" y="4076746"/>
            <a:ext cx="3888774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会员及标准起草单位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76"/>
          <p:cNvSpPr txBox="1"/>
          <p:nvPr/>
        </p:nvSpPr>
        <p:spPr>
          <a:xfrm>
            <a:off x="409433" y="3153070"/>
            <a:ext cx="4614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中国国家质量监督检验检疫总局</a:t>
            </a:r>
            <a:endParaRPr lang="en-US" altLang="zh-CN" sz="2400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2400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及中国国家标准化管理委员会</a:t>
            </a:r>
            <a:endParaRPr lang="zh-CN" altLang="en-US" sz="2400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9" grpId="0"/>
      <p:bldP spid="47" grpId="0"/>
      <p:bldP spid="45" grpId="0"/>
      <p:bldP spid="50" grpId="0"/>
      <p:bldP spid="48" grpId="0"/>
      <p:bldP spid="46" grpId="0"/>
      <p:bldP spid="44" grpId="0"/>
      <p:bldP spid="51" grpId="1"/>
      <p:bldP spid="50" grpId="1"/>
      <p:bldP spid="49" grpId="1"/>
      <p:bldP spid="48" grpId="1"/>
      <p:bldP spid="47" grpId="1"/>
      <p:bldP spid="46" grpId="1"/>
      <p:bldP spid="45" grpId="1"/>
      <p:bldP spid="44" grpId="1"/>
      <p:bldP spid="51" grpId="2"/>
      <p:bldP spid="50" grpId="2"/>
      <p:bldP spid="49" grpId="2"/>
      <p:bldP spid="48" grpId="2"/>
      <p:bldP spid="47" grpId="2"/>
      <p:bldP spid="46" grpId="2"/>
      <p:bldP spid="45" grpId="2"/>
      <p:bldP spid="44" grpId="2"/>
      <p:bldP spid="51" grpId="3"/>
      <p:bldP spid="50" grpId="3"/>
      <p:bldP spid="49" grpId="3"/>
      <p:bldP spid="48" grpId="3"/>
      <p:bldP spid="47" grpId="3"/>
      <p:bldP spid="46" grpId="3"/>
      <p:bldP spid="45" grpId="3"/>
      <p:bldP spid="44" grpId="3"/>
      <p:bldP spid="51" grpId="4"/>
      <p:bldP spid="50" grpId="4"/>
      <p:bldP spid="49" grpId="4"/>
      <p:bldP spid="48" grpId="4"/>
      <p:bldP spid="47" grpId="4"/>
      <p:bldP spid="46" grpId="4"/>
      <p:bldP spid="45" grpId="4"/>
      <p:bldP spid="44" grpId="4"/>
      <p:bldP spid="51" grpId="5"/>
      <p:bldP spid="50" grpId="5"/>
      <p:bldP spid="49" grpId="5"/>
      <p:bldP spid="48" grpId="5"/>
      <p:bldP spid="47" grpId="5"/>
      <p:bldP spid="46" grpId="5"/>
      <p:bldP spid="45" grpId="5"/>
      <p:bldP spid="44" grpId="5"/>
      <p:bldP spid="51" grpId="6"/>
      <p:bldP spid="50" grpId="6"/>
      <p:bldP spid="49" grpId="6"/>
      <p:bldP spid="48" grpId="6"/>
      <p:bldP spid="47" grpId="6"/>
      <p:bldP spid="46" grpId="6"/>
      <p:bldP spid="45" grpId="6"/>
      <p:bldP spid="44" grpId="6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6800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100" y="985520"/>
            <a:ext cx="503491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五．气动支架有限元分析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约束条件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限定阀杆自由度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在Simulation中设置载荷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5465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 约束状态图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6640" y="1713230"/>
            <a:ext cx="532638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2.载荷条件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a.阀杆操作力矩6280N；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在Simulation中设置载荷</a:t>
            </a: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68210" y="6400165"/>
            <a:ext cx="23120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 载荷状态图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19" descr="气动支架定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628" y="2836228"/>
            <a:ext cx="3918585" cy="306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-2147482618" descr="气动支架载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110" y="3466148"/>
            <a:ext cx="3657600" cy="22967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343660"/>
            <a:ext cx="4194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建立分析单元，划分有限元网格模型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-3 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8220" y="1470977"/>
            <a:ext cx="5080000" cy="749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网格化参数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8509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131793316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5851525" y="2542540"/>
          <a:ext cx="573468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870"/>
                <a:gridCol w="2710815"/>
              </a:tblGrid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网格类型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实体网格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所用网格器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自动过渡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光滑表面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单元大小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10mm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单元数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15256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完成网格的时间(秒)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00:00:4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</a:tbl>
          </a:graphicData>
        </a:graphic>
      </p:graphicFrame>
      <p:pic>
        <p:nvPicPr>
          <p:cNvPr id="6" name="图片 -2147482617" descr="气动支架网格划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2728913"/>
            <a:ext cx="4182110" cy="2675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分析计算结果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5.1应力分布结果及图解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1190" y="626808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-4 应力分布图解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6640" y="1918652"/>
            <a:ext cx="50800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5.2 静态位移分布结果及图解</a:t>
            </a: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80935" y="6268085"/>
            <a:ext cx="27730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-5 静态位移分布图解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16" descr="气动支架应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190" y="2767330"/>
            <a:ext cx="4671060" cy="2938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-2147482615" descr="气动支架位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958" y="2424748"/>
            <a:ext cx="4698365" cy="34817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5784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5.3 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62680" y="613092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-6应变图解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14" descr="气动支架应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00" y="2289810"/>
            <a:ext cx="4390390" cy="2838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1185" y="1426210"/>
            <a:ext cx="107137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simulate应力分布结果及图解显示，阀板阀杆操作力6280N作用下，通过查看应力分布图、静态位移分布图、模型应变图得知，阀盖应力集中于长法兰中间两个螺栓孔处。依据表四材料性能及判定标准，模拟结果在标准规定的允许范围之内，因此，气动支架的设计是安全的。 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3053080" y="28790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表四 材料性能及判定标准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1680845" y="3502660"/>
          <a:ext cx="85344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材料属性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材料名称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304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最小屈服强度Sy.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206MPa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极限拉伸强度St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515MPa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设计许用应力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138 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模拟结果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最大应力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122.5MPa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最大形变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0.017mm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6800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100" y="985520"/>
            <a:ext cx="503491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六．弹簧片受力有限元分析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约束条件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限定弹簧片自由度：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a.在Simulation中设置载荷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5465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 约束状态图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93080" y="1123950"/>
            <a:ext cx="6182995" cy="2168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.载荷条件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a.在2700Pa压差下，阀门打开，弹簧片需要47.1N的力才能拉动阀板密封圈，考虑到压差不稳定、阀板自重及安全系数等因素，此次加载在弹簧片上的力设定为80N；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b.在Simulation中设置载荷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68210" y="6400165"/>
            <a:ext cx="23120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 载荷状态图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13" descr="弹簧片定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9808" y="3725228"/>
            <a:ext cx="3100705" cy="1910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-2147482612" descr="弹簧片载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413" y="4411980"/>
            <a:ext cx="4404995" cy="1042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343660"/>
            <a:ext cx="4194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建立分析单元，划分有限元网格模型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-3 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8220" y="1470977"/>
            <a:ext cx="5080000" cy="749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网格化参数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8509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131793316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5851525" y="2542540"/>
          <a:ext cx="573468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870"/>
                <a:gridCol w="2710815"/>
              </a:tblGrid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网格类型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实体网格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所用网格器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自动过渡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光滑表面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单元大小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13.8mm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单元数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17276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完成网格的时间(秒)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00:00:03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</a:tbl>
          </a:graphicData>
        </a:graphic>
      </p:graphicFrame>
      <p:pic>
        <p:nvPicPr>
          <p:cNvPr id="1073742895" name="图片 1073742894" descr="弹簧片网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548" y="3479165"/>
            <a:ext cx="5080635" cy="1431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分析计算结果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5.1应力分布结果及图解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1190" y="626808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-4 应力分布图解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6640" y="1918652"/>
            <a:ext cx="50800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5.2 静态位移分布结果及图解</a:t>
            </a: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82790" y="6268085"/>
            <a:ext cx="27730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-5 静态位移分布图解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73742896" name="图片 1073742895" descr="弹簧片应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293" y="2698115"/>
            <a:ext cx="3951605" cy="3077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2611" descr="弹簧片位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118" y="2698115"/>
            <a:ext cx="3881755" cy="31699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5784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5.3 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62680" y="613092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-6应变图解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10" descr="弹簧片应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2680" y="2340293"/>
            <a:ext cx="4290060" cy="29356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6000" y="514350"/>
            <a:ext cx="407479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1185" y="1426210"/>
            <a:ext cx="107137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根据simulate应力分布结果及图解显示，弹簧片在力80N条件下，通过查看应力分布ISO剪裁图、静态位移分布图、模型应变图得知，弹簧片较大应力集中于弹簧片中间受力位置。依据表五 材料性能及判定标准，模拟结果符合许用要求，因此，弹簧片的设计是安全的。 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3053080" y="28790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表五 材料性能及判定标准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1680845" y="3502660"/>
          <a:ext cx="85344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材料属性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材料名称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******</a:t>
                      </a:r>
                      <a:endParaRPr lang="en-US" altLang="zh-CN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最小屈服强度Sy.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770MPa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极限拉伸强度St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965MPa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模拟结果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 hMerge="1"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最大应力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356MPa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最大位移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5.2mm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1" r="34523" b="7351"/>
          <a:stretch>
            <a:fillRect/>
          </a:stretch>
        </p:blipFill>
        <p:spPr>
          <a:xfrm>
            <a:off x="0" y="2142535"/>
            <a:ext cx="7344229" cy="2082282"/>
          </a:xfrm>
          <a:prstGeom prst="rect">
            <a:avLst/>
          </a:prstGeom>
        </p:spPr>
      </p:pic>
      <p:sp>
        <p:nvSpPr>
          <p:cNvPr id="2" name="TextBox 76"/>
          <p:cNvSpPr txBox="1"/>
          <p:nvPr/>
        </p:nvSpPr>
        <p:spPr>
          <a:xfrm>
            <a:off x="443585" y="173615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 </a:t>
            </a:r>
            <a:r>
              <a:rPr lang="en-US" altLang="zh-CN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厂房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Us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TextBox 76"/>
          <p:cNvSpPr txBox="1"/>
          <p:nvPr/>
        </p:nvSpPr>
        <p:spPr>
          <a:xfrm>
            <a:off x="7079471" y="4803844"/>
            <a:ext cx="552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建筑面积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</a:t>
            </a:r>
            <a:r>
              <a:rPr lang="en-US" altLang="zh-CN" sz="2400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20000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平方米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18" name="Picture 2" descr="http://www.shzkvalve.com/wp-content/uploads/2015/12/banne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308" y="2140042"/>
            <a:ext cx="4697692" cy="20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2129643" y="4803844"/>
            <a:ext cx="280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公司占地面积</a:t>
            </a:r>
            <a:r>
              <a:rPr lang="en-US" altLang="zh-CN" sz="2400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产品设计图纸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Drawings of product design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5975" y="818515"/>
            <a:ext cx="8020050" cy="567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产品设计图纸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Drawings of product design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5975" y="818515"/>
            <a:ext cx="8020050" cy="567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产品设计图纸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Drawings of product design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5975" y="818515"/>
            <a:ext cx="8020050" cy="56769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50250" y="4175760"/>
            <a:ext cx="620395" cy="2482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产品设计图纸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Drawings of product design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5975" y="818515"/>
            <a:ext cx="8020050" cy="567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产品设计图纸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Drawings of product design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7175" y="825500"/>
            <a:ext cx="4165600" cy="58858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10" y="825500"/>
            <a:ext cx="4165600" cy="5885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试验记录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result record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6750" y="932815"/>
            <a:ext cx="108585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试验记录: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试验记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4415" y="1099185"/>
            <a:ext cx="3725545" cy="531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试验记录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result record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6750" y="932815"/>
            <a:ext cx="10858500" cy="5446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测试项目:漏率测试（按 JB/T 6446-2004 标准执行），每 2 分钟启闭一次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试验情况: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年 7 月 19 日- 2019 年 7 月 20 日，动作 60 次检漏 符合设计要求;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2019年7月20日- 2019年7月22日，动作270次检 漏符合设计要求;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0 1 9 年 7 月 2 2 日 - 2 0 1 9 年 7 月 2 3 日 ，动 作 2 7 0 次 检 漏 不合格;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年 7 月 23 日整改密封面后检漏符合设计要求，下 午 15:42 开始动作试验;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年 7 月 23 日- 2019 年 7 月 25 日，动作 500 次检漏 符合设计要求;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年 7 月 25 日- 2019 年 7 月 26 日，动作 150 次检漏 符合设计要求;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年 7 月 26 日- 2019 年 7 月 31 日，动作 990 次检漏 不合格;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年 8 月 1 日，整改密封面后检漏符合设计要求; 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年 8 月 2 日，动作 120 次检漏，阀门平躺状态下撑开，检漏不合格;阀门竖直状态下撑开，检漏符合设计要求;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年 8 月 2 日- 2019 年 8 月 3 日，动作 210 次检漏符合设计要求，但阀芯无法完全撑开;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年 8 月 3 日，整改支撑板厚度后，阀芯可完全撑开，检漏符合设计要求;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年 8 月 3 日-2019 年 8 月 5 日，动作 120 次检漏不合格。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试验记录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result record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1cbaea780538faef810716b31e2eda0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69410" y="271780"/>
            <a:ext cx="3359150" cy="631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试验记录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result record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7a9515d4dc15d16576e04ee1ae95425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52900" y="173355"/>
            <a:ext cx="3886200" cy="668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试验记录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result record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图片 10" descr="微信图片_201908261224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780" y="972185"/>
            <a:ext cx="4294505" cy="5727700"/>
          </a:xfrm>
          <a:prstGeom prst="rect">
            <a:avLst/>
          </a:prstGeom>
        </p:spPr>
      </p:pic>
      <p:pic>
        <p:nvPicPr>
          <p:cNvPr id="13" name="图片 12" descr="微信图片_201908261225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83325" y="1688465"/>
            <a:ext cx="5732780" cy="4300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 </a:t>
            </a:r>
            <a:r>
              <a:rPr lang="en-US" altLang="zh-CN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2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 Text </a:t>
            </a: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Here Add You Text Here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rgbClr val="DB224E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 rot="2700000">
            <a:off x="1784726" y="3202836"/>
            <a:ext cx="3419578" cy="1548942"/>
          </a:xfrm>
          <a:prstGeom prst="ellipse">
            <a:avLst/>
          </a:prstGeom>
          <a:noFill/>
          <a:ln w="19050" cap="rnd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13273F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 rot="8100000">
            <a:off x="1781921" y="3200032"/>
            <a:ext cx="3419578" cy="1548942"/>
          </a:xfrm>
          <a:prstGeom prst="ellipse">
            <a:avLst/>
          </a:prstGeom>
          <a:noFill/>
          <a:ln w="19050" cap="rnd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13273F"/>
              </a:solidFill>
            </a:endParaRPr>
          </a:p>
        </p:txBody>
      </p:sp>
      <p:sp>
        <p:nvSpPr>
          <p:cNvPr id="15" name="流程图: 决策 14"/>
          <p:cNvSpPr/>
          <p:nvPr/>
        </p:nvSpPr>
        <p:spPr>
          <a:xfrm>
            <a:off x="2745126" y="1980884"/>
            <a:ext cx="1496604" cy="1496604"/>
          </a:xfrm>
          <a:prstGeom prst="flowChartDecision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流程图: 决策 15"/>
          <p:cNvSpPr/>
          <p:nvPr/>
        </p:nvSpPr>
        <p:spPr>
          <a:xfrm>
            <a:off x="4050783" y="3286541"/>
            <a:ext cx="1496604" cy="1496604"/>
          </a:xfrm>
          <a:prstGeom prst="flowChartDecision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流程图: 决策 16"/>
          <p:cNvSpPr/>
          <p:nvPr/>
        </p:nvSpPr>
        <p:spPr>
          <a:xfrm>
            <a:off x="2789405" y="4547919"/>
            <a:ext cx="1496604" cy="1496604"/>
          </a:xfrm>
          <a:prstGeom prst="flowChartDecision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流程图: 决策 17"/>
          <p:cNvSpPr/>
          <p:nvPr/>
        </p:nvSpPr>
        <p:spPr>
          <a:xfrm>
            <a:off x="1472885" y="3253126"/>
            <a:ext cx="1496604" cy="1496604"/>
          </a:xfrm>
          <a:prstGeom prst="flowChartDecision">
            <a:avLst/>
          </a:pr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76"/>
          <p:cNvSpPr txBox="1"/>
          <p:nvPr/>
        </p:nvSpPr>
        <p:spPr>
          <a:xfrm>
            <a:off x="3900344" y="5604974"/>
            <a:ext cx="17336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真空正压系统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76"/>
          <p:cNvSpPr txBox="1"/>
          <p:nvPr/>
        </p:nvSpPr>
        <p:spPr>
          <a:xfrm>
            <a:off x="5365405" y="3378188"/>
            <a:ext cx="17336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高真空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76"/>
          <p:cNvSpPr txBox="1"/>
          <p:nvPr/>
        </p:nvSpPr>
        <p:spPr>
          <a:xfrm>
            <a:off x="0" y="3381350"/>
            <a:ext cx="17336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低真空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1472885" y="1824005"/>
            <a:ext cx="17336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超高真空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66887" y="5044402"/>
            <a:ext cx="72136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获多项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发明专利，产品处于领先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地位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可提供非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标产品的解决方案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试验记录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result record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2" name="图片 11" descr="微信图片_201908261225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630" y="1654175"/>
            <a:ext cx="5424170" cy="4068445"/>
          </a:xfrm>
          <a:prstGeom prst="rect">
            <a:avLst/>
          </a:prstGeom>
        </p:spPr>
      </p:pic>
      <p:pic>
        <p:nvPicPr>
          <p:cNvPr id="5" name="图片 4" descr="微信图片_201908261225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036435" y="905510"/>
            <a:ext cx="4173855" cy="556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6800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241040" y="507365"/>
            <a:ext cx="679196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有限元分析（改进后）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6590" y="985520"/>
            <a:ext cx="503491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阀门关闭时阀板密封圈受力有限元分析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约束条件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限定阀板自由度：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a.在Simulation中设置载荷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5465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 约束状态图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6640" y="1384300"/>
            <a:ext cx="53263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2.载荷条件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a.在工况压力下阀门关闭，阀板受工况压力0.1Mpa；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b.在Simulation中设置载荷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68210" y="6400165"/>
            <a:ext cx="23120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 载荷状态图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24" descr="阀板定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7503" y="3466465"/>
            <a:ext cx="1885315" cy="264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-2147482623" descr="阀板载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965" y="3067368"/>
            <a:ext cx="2494280" cy="3082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343660"/>
            <a:ext cx="4194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建立分析单元，划分有限元网格模型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" y="640016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-3 有限元网格模型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8220" y="1470977"/>
            <a:ext cx="5080000" cy="749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网格化参数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6050" indent="-8509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131793316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5851525" y="2542540"/>
          <a:ext cx="573468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870"/>
                <a:gridCol w="2710815"/>
              </a:tblGrid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网格类型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实体网格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所用网格器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标准网格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自动过渡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光滑表面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单元大小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5mm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品质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单元数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39869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完成网格的时间(秒)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00:00:15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>
                    <a:noFill/>
                  </a:tcPr>
                </a:tc>
              </a:tr>
            </a:tbl>
          </a:graphicData>
        </a:graphic>
      </p:graphicFrame>
      <p:pic>
        <p:nvPicPr>
          <p:cNvPr id="6" name="图片 -2147482622" descr="阀板网格划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0795" y="2104390"/>
            <a:ext cx="2667000" cy="4180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3111500" y="507365"/>
            <a:ext cx="679196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有限元分析（改进后）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5784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分析计算结果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5.1应力分布结果及图解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1190" y="626808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-4 应力分布图解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6640" y="1918652"/>
            <a:ext cx="50800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5.2 静态位移分布结果及图解</a:t>
            </a:r>
            <a:r>
              <a:rPr lang="en-US" altLang="zh-CN" sz="1050" b="0">
                <a:latin typeface="Times New Roman" panose="02020503050405090304" charset="0"/>
                <a:cs typeface="Times New Roman" panose="02020503050405090304" charset="0"/>
              </a:rPr>
              <a:t>c.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82790" y="6268085"/>
            <a:ext cx="27730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-5 静态位移分布图解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41040" y="507365"/>
            <a:ext cx="679196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有限元分析（改进后）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21" descr="阀板应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418" y="2476183"/>
            <a:ext cx="4369435" cy="352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-2147482620" descr="阀板位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220" y="2461895"/>
            <a:ext cx="4274820" cy="35502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057842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1000" b="0">
                <a:latin typeface="宋体" charset="0"/>
                <a:cs typeface="宋体" charset="0"/>
              </a:rPr>
              <a:t>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3735" y="1226185"/>
            <a:ext cx="38817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5.3 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62680" y="6130925"/>
            <a:ext cx="4010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-6应变图解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94355" y="507365"/>
            <a:ext cx="679196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有限元分析（改进后）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-2147482619" descr="阀体应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5683" y="2161540"/>
            <a:ext cx="4223385" cy="35204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1185" y="1426210"/>
            <a:ext cx="107137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46050" indent="-14605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-64" checksum="3039233227"/>
                  <wpsdc:marlchars xmlns:wpsdc="http://www.wps.cn/officeDocument/2017/drawingmlCustomData" val="64" checksum="1107311110"/>
                </a:ext>
              </a:extLst>
            </a:pPr>
            <a:r>
              <a:rPr lang="en-US" altLang="zh-CN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根据simulate应力分布结果及图解显示，阀板在压力0.1MPa条件下，通过查看应力分布ISO剪裁图、静态位移分布图、模型应变图得知，阀板密封圈较大应力集中于阀板密封圈与阀板接触位置。依据表一 材料性能及判定标准，模拟结果符合使用要求，因此，阀板的设计是安全的。  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3053080" y="28790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 algn="ctr"/>
            <a:r>
              <a:rPr lang="zh-CN" altLang="en-US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表一 材料性能及判定标准</a:t>
            </a:r>
            <a:endParaRPr lang="zh-CN" altLang="en-US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1680845" y="3502660"/>
          <a:ext cx="85344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材料属性</a:t>
                      </a:r>
                      <a:endParaRPr lang="zh-CN" altLang="en-US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材料名称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******</a:t>
                      </a:r>
                      <a:endParaRPr lang="en-US" altLang="zh-CN" sz="18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最小屈服强度Sy.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770MPa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极限拉伸强度St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965MPa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模拟结果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 hMerge="1"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最大应力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5.19MPa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最大位移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9.8*10-4mm</a:t>
                      </a:r>
                      <a:endParaRPr lang="zh-CN" alt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vert="horz" anchor="ctr" anchorCtr="0"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053080" y="507365"/>
            <a:ext cx="679196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有限元分析（改进后）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有限元分析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124"/>
            <a:ext cx="2797234" cy="31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analysis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556000" y="12223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 sz="12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21205" y="2063115"/>
            <a:ext cx="7807325" cy="3692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 fontAlgn="auto">
              <a:lnSpc>
                <a:spcPct val="150000"/>
              </a:lnSpc>
            </a:pPr>
            <a:r>
              <a:rPr lang="zh-CN" altLang="en-US" sz="4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目前产品在改进过程中！</a:t>
            </a:r>
            <a:endParaRPr lang="zh-CN" altLang="en-US" sz="4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fontAlgn="auto">
              <a:lnSpc>
                <a:spcPct val="150000"/>
              </a:lnSpc>
            </a:pPr>
            <a:endParaRPr lang="zh-CN" altLang="en-US" sz="4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fontAlgn="auto">
              <a:lnSpc>
                <a:spcPct val="150000"/>
              </a:lnSpc>
            </a:pPr>
            <a:r>
              <a:rPr lang="zh-CN" altLang="en-US" sz="4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预计</a:t>
            </a:r>
            <a:r>
              <a:rPr lang="en-US" altLang="zh-CN" sz="4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4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月底进行试验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fontAlgn="auto">
              <a:lnSpc>
                <a:spcPct val="150000"/>
              </a:lnSpc>
            </a:pP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2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Contact Us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26107" y="2260191"/>
            <a:ext cx="9539785" cy="2781884"/>
          </a:xfrm>
          <a:prstGeom prst="rect">
            <a:avLst/>
          </a:prstGeom>
          <a:noFill/>
          <a:ln w="28575">
            <a:solidFill>
              <a:srgbClr val="ED40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7660" y="1677650"/>
            <a:ext cx="4184419" cy="303324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94790" y="2719070"/>
            <a:ext cx="4514215" cy="18637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地址：上海市青浦区华新工业园区华南路577号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销售热线：021-69790002 / 021-69790068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传真：021-69790016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邮箱：sales@shzkvalve.com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2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  <p:bldP spid="8" grpId="8" animBg="1"/>
      <p:bldP spid="8" grpId="9" animBg="1"/>
      <p:bldP spid="8" grpId="10" animBg="1"/>
      <p:bldP spid="8" grpId="11" animBg="1"/>
      <p:bldP spid="8" grpId="12" animBg="1"/>
      <p:bldP spid="8" grpId="13" animBg="1"/>
      <p:bldP spid="8" grpId="14" animBg="1"/>
      <p:bldP spid="8" grpId="15" animBg="1"/>
      <p:bldP spid="8" grpId="16" animBg="1"/>
      <p:bldP spid="8" grpId="17" animBg="1"/>
      <p:bldP spid="8" grpId="18" animBg="1"/>
      <p:bldP spid="8" grpId="19" animBg="1"/>
      <p:bldP spid="8" grpId="20" animBg="1"/>
      <p:bldP spid="8" grpId="21" animBg="1"/>
      <p:bldP spid="8" grpId="22" animBg="1"/>
      <p:bldP spid="8" grpId="23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Line 1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3459637" y="0"/>
            <a:ext cx="7651028" cy="6860440"/>
          </a:xfrm>
          <a:prstGeom prst="line">
            <a:avLst/>
          </a:prstGeom>
          <a:noFill/>
          <a:ln w="7938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PA_Line 1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045145" y="-179684"/>
            <a:ext cx="4011737" cy="7040124"/>
          </a:xfrm>
          <a:prstGeom prst="line">
            <a:avLst/>
          </a:prstGeom>
          <a:noFill/>
          <a:ln w="7938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PA_Line 1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517715" y="-37707"/>
            <a:ext cx="10674284" cy="4949588"/>
          </a:xfrm>
          <a:prstGeom prst="line">
            <a:avLst/>
          </a:prstGeom>
          <a:noFill/>
          <a:ln w="7938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PA_Line 1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9747262" y="-179684"/>
            <a:ext cx="1891058" cy="7033554"/>
          </a:xfrm>
          <a:prstGeom prst="line">
            <a:avLst/>
          </a:prstGeom>
          <a:noFill/>
          <a:ln w="7938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PA_椭圆 1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05344" y="1710670"/>
            <a:ext cx="100222" cy="1002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PA_椭圆 2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435706" y="4050757"/>
            <a:ext cx="100222" cy="1002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PA_任意多边形 5"/>
          <p:cNvSpPr/>
          <p:nvPr>
            <p:custDataLst>
              <p:tags r:id="rId7"/>
            </p:custDataLst>
          </p:nvPr>
        </p:nvSpPr>
        <p:spPr bwMode="auto">
          <a:xfrm>
            <a:off x="9257122" y="0"/>
            <a:ext cx="2926691" cy="4911881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rgbClr val="00183C"/>
              </a:solidFill>
            </a:endParaRPr>
          </a:p>
        </p:txBody>
      </p:sp>
      <p:sp>
        <p:nvSpPr>
          <p:cNvPr id="15" name="PA_椭圆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847630" y="2860740"/>
            <a:ext cx="100222" cy="1002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TextBox 76"/>
          <p:cNvSpPr txBox="1"/>
          <p:nvPr/>
        </p:nvSpPr>
        <p:spPr>
          <a:xfrm>
            <a:off x="740874" y="2997736"/>
            <a:ext cx="5500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72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 </a:t>
            </a:r>
            <a:r>
              <a:rPr lang="en-US" altLang="zh-CN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2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 Text </a:t>
            </a:r>
            <a:r>
              <a:rPr lang="en-US" altLang="zh-CN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Here Add You Text Here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rgbClr val="DB224E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39" y="1707973"/>
            <a:ext cx="7771428" cy="4520635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 flipV="1">
            <a:off x="2174661" y="3063834"/>
            <a:ext cx="913763" cy="9044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761099" y="3968290"/>
            <a:ext cx="9340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北美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6388423" y="1707973"/>
            <a:ext cx="59878" cy="6670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5981299" y="1254516"/>
            <a:ext cx="934003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欧洲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693486" y="2844395"/>
            <a:ext cx="18639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大陆及港澳台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 flipH="1">
            <a:off x="8794087" y="3110106"/>
            <a:ext cx="860552" cy="2267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9334005" y="4339010"/>
            <a:ext cx="1863922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东南亚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 flipH="1" flipV="1">
            <a:off x="8513747" y="4265568"/>
            <a:ext cx="820258" cy="1951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/>
      <p:bldP spid="35" grpId="1"/>
      <p:bldP spid="33" grpId="1"/>
      <p:bldP spid="31" grpId="1"/>
      <p:bldP spid="40" grpId="2"/>
      <p:bldP spid="35" grpId="2"/>
      <p:bldP spid="33" grpId="2"/>
      <p:bldP spid="31" grpId="2"/>
      <p:bldP spid="40" grpId="3"/>
      <p:bldP spid="35" grpId="3"/>
      <p:bldP spid="33" grpId="3"/>
      <p:bldP spid="31" grpId="3"/>
      <p:bldP spid="40" grpId="4"/>
      <p:bldP spid="35" grpId="4"/>
      <p:bldP spid="33" grpId="4"/>
      <p:bldP spid="31" grpId="4"/>
      <p:bldP spid="40" grpId="5"/>
      <p:bldP spid="35" grpId="5"/>
      <p:bldP spid="33" grpId="5"/>
      <p:bldP spid="31" grpId="5"/>
      <p:bldP spid="40" grpId="6"/>
      <p:bldP spid="35" grpId="6"/>
      <p:bldP spid="33" grpId="6"/>
      <p:bldP spid="31" grpId="6"/>
      <p:bldP spid="40" grpId="7"/>
      <p:bldP spid="35" grpId="7"/>
      <p:bldP spid="33" grpId="7"/>
      <p:bldP spid="31" grpId="7"/>
      <p:bldP spid="40" grpId="8"/>
      <p:bldP spid="35" grpId="8"/>
      <p:bldP spid="33" grpId="8"/>
      <p:bldP spid="31" grpId="8"/>
      <p:bldP spid="40" grpId="9"/>
      <p:bldP spid="35" grpId="9"/>
      <p:bldP spid="33" grpId="9"/>
      <p:bldP spid="31" grpId="9"/>
      <p:bldP spid="40" grpId="10"/>
      <p:bldP spid="35" grpId="10"/>
      <p:bldP spid="33" grpId="10"/>
      <p:bldP spid="31" grpId="10"/>
      <p:bldP spid="40" grpId="11"/>
      <p:bldP spid="35" grpId="11"/>
      <p:bldP spid="33" grpId="11"/>
      <p:bldP spid="31" grpId="11"/>
      <p:bldP spid="40" grpId="12"/>
      <p:bldP spid="35" grpId="12"/>
      <p:bldP spid="33" grpId="12"/>
      <p:bldP spid="31" grpId="1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/>
          <p:cNvSpPr txBox="1"/>
          <p:nvPr/>
        </p:nvSpPr>
        <p:spPr>
          <a:xfrm>
            <a:off x="443585" y="17361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主要设备</a:t>
            </a:r>
            <a:endParaRPr lang="zh-CN" altLang="en-US" sz="2000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585" y="507759"/>
            <a:ext cx="2797234" cy="31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err="1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Equipments</a:t>
            </a:r>
            <a:endParaRPr lang="en-US" altLang="zh-CN" sz="1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DB224E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reeform 6"/>
          <p:cNvSpPr/>
          <p:nvPr/>
        </p:nvSpPr>
        <p:spPr bwMode="auto">
          <a:xfrm>
            <a:off x="6730633" y="3053229"/>
            <a:ext cx="1182018" cy="1364059"/>
          </a:xfrm>
          <a:custGeom>
            <a:avLst/>
            <a:gdLst>
              <a:gd name="T0" fmla="*/ 1130 w 2260"/>
              <a:gd name="T1" fmla="*/ 0 h 2610"/>
              <a:gd name="T2" fmla="*/ 1695 w 2260"/>
              <a:gd name="T3" fmla="*/ 326 h 2610"/>
              <a:gd name="T4" fmla="*/ 2260 w 2260"/>
              <a:gd name="T5" fmla="*/ 652 h 2610"/>
              <a:gd name="T6" fmla="*/ 2260 w 2260"/>
              <a:gd name="T7" fmla="*/ 1305 h 2610"/>
              <a:gd name="T8" fmla="*/ 2260 w 2260"/>
              <a:gd name="T9" fmla="*/ 1957 h 2610"/>
              <a:gd name="T10" fmla="*/ 1695 w 2260"/>
              <a:gd name="T11" fmla="*/ 2283 h 2610"/>
              <a:gd name="T12" fmla="*/ 1130 w 2260"/>
              <a:gd name="T13" fmla="*/ 2610 h 2610"/>
              <a:gd name="T14" fmla="*/ 565 w 2260"/>
              <a:gd name="T15" fmla="*/ 2283 h 2610"/>
              <a:gd name="T16" fmla="*/ 0 w 2260"/>
              <a:gd name="T17" fmla="*/ 1957 h 2610"/>
              <a:gd name="T18" fmla="*/ 0 w 2260"/>
              <a:gd name="T19" fmla="*/ 1305 h 2610"/>
              <a:gd name="T20" fmla="*/ 0 w 2260"/>
              <a:gd name="T21" fmla="*/ 652 h 2610"/>
              <a:gd name="T22" fmla="*/ 565 w 2260"/>
              <a:gd name="T23" fmla="*/ 326 h 2610"/>
              <a:gd name="T24" fmla="*/ 1130 w 2260"/>
              <a:gd name="T25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DB224E"/>
          </a:solidFill>
          <a:ln w="25400" cap="flat" cmpd="sng" algn="ctr">
            <a:noFill/>
            <a:prstDash val="solid"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7"/>
          <p:cNvSpPr/>
          <p:nvPr/>
        </p:nvSpPr>
        <p:spPr bwMode="auto">
          <a:xfrm>
            <a:off x="4279345" y="3053229"/>
            <a:ext cx="1180655" cy="1364059"/>
          </a:xfrm>
          <a:custGeom>
            <a:avLst/>
            <a:gdLst>
              <a:gd name="T0" fmla="*/ 1130 w 2260"/>
              <a:gd name="T1" fmla="*/ 0 h 2610"/>
              <a:gd name="T2" fmla="*/ 1695 w 2260"/>
              <a:gd name="T3" fmla="*/ 326 h 2610"/>
              <a:gd name="T4" fmla="*/ 2260 w 2260"/>
              <a:gd name="T5" fmla="*/ 652 h 2610"/>
              <a:gd name="T6" fmla="*/ 2260 w 2260"/>
              <a:gd name="T7" fmla="*/ 1305 h 2610"/>
              <a:gd name="T8" fmla="*/ 2260 w 2260"/>
              <a:gd name="T9" fmla="*/ 1957 h 2610"/>
              <a:gd name="T10" fmla="*/ 1695 w 2260"/>
              <a:gd name="T11" fmla="*/ 2283 h 2610"/>
              <a:gd name="T12" fmla="*/ 1130 w 2260"/>
              <a:gd name="T13" fmla="*/ 2610 h 2610"/>
              <a:gd name="T14" fmla="*/ 565 w 2260"/>
              <a:gd name="T15" fmla="*/ 2283 h 2610"/>
              <a:gd name="T16" fmla="*/ 0 w 2260"/>
              <a:gd name="T17" fmla="*/ 1957 h 2610"/>
              <a:gd name="T18" fmla="*/ 0 w 2260"/>
              <a:gd name="T19" fmla="*/ 1305 h 2610"/>
              <a:gd name="T20" fmla="*/ 0 w 2260"/>
              <a:gd name="T21" fmla="*/ 652 h 2610"/>
              <a:gd name="T22" fmla="*/ 565 w 2260"/>
              <a:gd name="T23" fmla="*/ 326 h 2610"/>
              <a:gd name="T24" fmla="*/ 1130 w 2260"/>
              <a:gd name="T25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DB224E"/>
          </a:solidFill>
          <a:ln w="25400" cap="flat" cmpd="sng" algn="ctr">
            <a:noFill/>
            <a:prstDash val="solid"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8"/>
          <p:cNvSpPr/>
          <p:nvPr/>
        </p:nvSpPr>
        <p:spPr bwMode="auto">
          <a:xfrm>
            <a:off x="4891486" y="1987898"/>
            <a:ext cx="1180655" cy="1365423"/>
          </a:xfrm>
          <a:custGeom>
            <a:avLst/>
            <a:gdLst>
              <a:gd name="T0" fmla="*/ 1130 w 2260"/>
              <a:gd name="T1" fmla="*/ 0 h 2610"/>
              <a:gd name="T2" fmla="*/ 1695 w 2260"/>
              <a:gd name="T3" fmla="*/ 326 h 2610"/>
              <a:gd name="T4" fmla="*/ 2260 w 2260"/>
              <a:gd name="T5" fmla="*/ 652 h 2610"/>
              <a:gd name="T6" fmla="*/ 2260 w 2260"/>
              <a:gd name="T7" fmla="*/ 1305 h 2610"/>
              <a:gd name="T8" fmla="*/ 2260 w 2260"/>
              <a:gd name="T9" fmla="*/ 1957 h 2610"/>
              <a:gd name="T10" fmla="*/ 1695 w 2260"/>
              <a:gd name="T11" fmla="*/ 2283 h 2610"/>
              <a:gd name="T12" fmla="*/ 1130 w 2260"/>
              <a:gd name="T13" fmla="*/ 2610 h 2610"/>
              <a:gd name="T14" fmla="*/ 565 w 2260"/>
              <a:gd name="T15" fmla="*/ 2283 h 2610"/>
              <a:gd name="T16" fmla="*/ 0 w 2260"/>
              <a:gd name="T17" fmla="*/ 1957 h 2610"/>
              <a:gd name="T18" fmla="*/ 0 w 2260"/>
              <a:gd name="T19" fmla="*/ 1305 h 2610"/>
              <a:gd name="T20" fmla="*/ 0 w 2260"/>
              <a:gd name="T21" fmla="*/ 652 h 2610"/>
              <a:gd name="T22" fmla="*/ 565 w 2260"/>
              <a:gd name="T23" fmla="*/ 326 h 2610"/>
              <a:gd name="T24" fmla="*/ 1130 w 2260"/>
              <a:gd name="T25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DB224E"/>
          </a:solidFill>
          <a:ln w="25400" cap="flat" cmpd="sng" algn="ctr">
            <a:noFill/>
            <a:prstDash val="solid"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9"/>
          <p:cNvSpPr/>
          <p:nvPr/>
        </p:nvSpPr>
        <p:spPr bwMode="auto">
          <a:xfrm>
            <a:off x="6142082" y="1987898"/>
            <a:ext cx="1180655" cy="1365423"/>
          </a:xfrm>
          <a:custGeom>
            <a:avLst/>
            <a:gdLst>
              <a:gd name="T0" fmla="*/ 1130 w 2260"/>
              <a:gd name="T1" fmla="*/ 0 h 2610"/>
              <a:gd name="T2" fmla="*/ 1695 w 2260"/>
              <a:gd name="T3" fmla="*/ 326 h 2610"/>
              <a:gd name="T4" fmla="*/ 2260 w 2260"/>
              <a:gd name="T5" fmla="*/ 652 h 2610"/>
              <a:gd name="T6" fmla="*/ 2260 w 2260"/>
              <a:gd name="T7" fmla="*/ 1305 h 2610"/>
              <a:gd name="T8" fmla="*/ 2260 w 2260"/>
              <a:gd name="T9" fmla="*/ 1957 h 2610"/>
              <a:gd name="T10" fmla="*/ 1695 w 2260"/>
              <a:gd name="T11" fmla="*/ 2283 h 2610"/>
              <a:gd name="T12" fmla="*/ 1130 w 2260"/>
              <a:gd name="T13" fmla="*/ 2610 h 2610"/>
              <a:gd name="T14" fmla="*/ 565 w 2260"/>
              <a:gd name="T15" fmla="*/ 2283 h 2610"/>
              <a:gd name="T16" fmla="*/ 0 w 2260"/>
              <a:gd name="T17" fmla="*/ 1957 h 2610"/>
              <a:gd name="T18" fmla="*/ 0 w 2260"/>
              <a:gd name="T19" fmla="*/ 1305 h 2610"/>
              <a:gd name="T20" fmla="*/ 0 w 2260"/>
              <a:gd name="T21" fmla="*/ 652 h 2610"/>
              <a:gd name="T22" fmla="*/ 565 w 2260"/>
              <a:gd name="T23" fmla="*/ 326 h 2610"/>
              <a:gd name="T24" fmla="*/ 1130 w 2260"/>
              <a:gd name="T25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DB224E"/>
          </a:solidFill>
          <a:ln w="25400" cap="flat" cmpd="sng" algn="ctr">
            <a:noFill/>
            <a:prstDash val="solid"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0"/>
          <p:cNvSpPr/>
          <p:nvPr/>
        </p:nvSpPr>
        <p:spPr bwMode="auto">
          <a:xfrm>
            <a:off x="4891486" y="4111738"/>
            <a:ext cx="1180655" cy="1365423"/>
          </a:xfrm>
          <a:custGeom>
            <a:avLst/>
            <a:gdLst>
              <a:gd name="T0" fmla="*/ 1130 w 2260"/>
              <a:gd name="T1" fmla="*/ 0 h 2609"/>
              <a:gd name="T2" fmla="*/ 1695 w 2260"/>
              <a:gd name="T3" fmla="*/ 326 h 2609"/>
              <a:gd name="T4" fmla="*/ 2260 w 2260"/>
              <a:gd name="T5" fmla="*/ 652 h 2609"/>
              <a:gd name="T6" fmla="*/ 2260 w 2260"/>
              <a:gd name="T7" fmla="*/ 1305 h 2609"/>
              <a:gd name="T8" fmla="*/ 2260 w 2260"/>
              <a:gd name="T9" fmla="*/ 1957 h 2609"/>
              <a:gd name="T10" fmla="*/ 1695 w 2260"/>
              <a:gd name="T11" fmla="*/ 2283 h 2609"/>
              <a:gd name="T12" fmla="*/ 1130 w 2260"/>
              <a:gd name="T13" fmla="*/ 2609 h 2609"/>
              <a:gd name="T14" fmla="*/ 565 w 2260"/>
              <a:gd name="T15" fmla="*/ 2283 h 2609"/>
              <a:gd name="T16" fmla="*/ 0 w 2260"/>
              <a:gd name="T17" fmla="*/ 1957 h 2609"/>
              <a:gd name="T18" fmla="*/ 0 w 2260"/>
              <a:gd name="T19" fmla="*/ 1305 h 2609"/>
              <a:gd name="T20" fmla="*/ 0 w 2260"/>
              <a:gd name="T21" fmla="*/ 652 h 2609"/>
              <a:gd name="T22" fmla="*/ 565 w 2260"/>
              <a:gd name="T23" fmla="*/ 326 h 2609"/>
              <a:gd name="T24" fmla="*/ 1130 w 2260"/>
              <a:gd name="T25" fmla="*/ 0 h 2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09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09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DB224E"/>
          </a:solidFill>
          <a:ln w="25400" cap="flat" cmpd="sng" algn="ctr">
            <a:noFill/>
            <a:prstDash val="solid"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11"/>
          <p:cNvSpPr/>
          <p:nvPr/>
        </p:nvSpPr>
        <p:spPr bwMode="auto">
          <a:xfrm>
            <a:off x="6119857" y="4111738"/>
            <a:ext cx="1180655" cy="1365423"/>
          </a:xfrm>
          <a:custGeom>
            <a:avLst/>
            <a:gdLst>
              <a:gd name="T0" fmla="*/ 1130 w 2260"/>
              <a:gd name="T1" fmla="*/ 0 h 2609"/>
              <a:gd name="T2" fmla="*/ 1695 w 2260"/>
              <a:gd name="T3" fmla="*/ 326 h 2609"/>
              <a:gd name="T4" fmla="*/ 2260 w 2260"/>
              <a:gd name="T5" fmla="*/ 652 h 2609"/>
              <a:gd name="T6" fmla="*/ 2260 w 2260"/>
              <a:gd name="T7" fmla="*/ 1305 h 2609"/>
              <a:gd name="T8" fmla="*/ 2260 w 2260"/>
              <a:gd name="T9" fmla="*/ 1957 h 2609"/>
              <a:gd name="T10" fmla="*/ 1695 w 2260"/>
              <a:gd name="T11" fmla="*/ 2283 h 2609"/>
              <a:gd name="T12" fmla="*/ 1130 w 2260"/>
              <a:gd name="T13" fmla="*/ 2609 h 2609"/>
              <a:gd name="T14" fmla="*/ 565 w 2260"/>
              <a:gd name="T15" fmla="*/ 2283 h 2609"/>
              <a:gd name="T16" fmla="*/ 0 w 2260"/>
              <a:gd name="T17" fmla="*/ 1957 h 2609"/>
              <a:gd name="T18" fmla="*/ 0 w 2260"/>
              <a:gd name="T19" fmla="*/ 1305 h 2609"/>
              <a:gd name="T20" fmla="*/ 0 w 2260"/>
              <a:gd name="T21" fmla="*/ 652 h 2609"/>
              <a:gd name="T22" fmla="*/ 565 w 2260"/>
              <a:gd name="T23" fmla="*/ 326 h 2609"/>
              <a:gd name="T24" fmla="*/ 1130 w 2260"/>
              <a:gd name="T25" fmla="*/ 0 h 2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0" h="2609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09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DB224E"/>
          </a:solidFill>
          <a:ln w="25400" cap="flat" cmpd="sng" algn="ctr">
            <a:noFill/>
            <a:prstDash val="solid"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76"/>
          <p:cNvSpPr txBox="1"/>
          <p:nvPr/>
        </p:nvSpPr>
        <p:spPr>
          <a:xfrm>
            <a:off x="7729326" y="1739713"/>
            <a:ext cx="196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龙门加工中心</a:t>
            </a:r>
            <a:endParaRPr lang="zh-CN" altLang="en-US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76"/>
          <p:cNvSpPr txBox="1"/>
          <p:nvPr/>
        </p:nvSpPr>
        <p:spPr>
          <a:xfrm>
            <a:off x="7729326" y="4795244"/>
            <a:ext cx="267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材料化学成份分析仪</a:t>
            </a:r>
            <a:endParaRPr lang="zh-CN" altLang="en-US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76"/>
          <p:cNvSpPr txBox="1"/>
          <p:nvPr/>
        </p:nvSpPr>
        <p:spPr>
          <a:xfrm>
            <a:off x="8458531" y="3226731"/>
            <a:ext cx="2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全自动超声波清洗机</a:t>
            </a:r>
            <a:endParaRPr lang="zh-CN" altLang="en-US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76"/>
          <p:cNvSpPr txBox="1"/>
          <p:nvPr/>
        </p:nvSpPr>
        <p:spPr>
          <a:xfrm>
            <a:off x="1413165" y="1739713"/>
            <a:ext cx="299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全自动五轴五联动加工中心</a:t>
            </a:r>
            <a:endParaRPr lang="zh-CN" altLang="en-US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76"/>
          <p:cNvSpPr txBox="1"/>
          <p:nvPr/>
        </p:nvSpPr>
        <p:spPr>
          <a:xfrm>
            <a:off x="2446317" y="4795244"/>
            <a:ext cx="196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氦质谱检漏仪</a:t>
            </a:r>
            <a:endParaRPr lang="zh-CN" altLang="en-US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76"/>
          <p:cNvSpPr txBox="1"/>
          <p:nvPr/>
        </p:nvSpPr>
        <p:spPr>
          <a:xfrm>
            <a:off x="2291938" y="3226731"/>
            <a:ext cx="138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DB22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全自动焊机</a:t>
            </a:r>
            <a:endParaRPr lang="zh-CN" altLang="en-US" b="1" dirty="0">
              <a:solidFill>
                <a:srgbClr val="DB22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Freeform 8"/>
          <p:cNvSpPr>
            <a:spLocks noEditPoints="1"/>
          </p:cNvSpPr>
          <p:nvPr/>
        </p:nvSpPr>
        <p:spPr bwMode="auto">
          <a:xfrm>
            <a:off x="6422428" y="4485155"/>
            <a:ext cx="620493" cy="611553"/>
          </a:xfrm>
          <a:custGeom>
            <a:avLst/>
            <a:gdLst>
              <a:gd name="T0" fmla="*/ 170 w 648"/>
              <a:gd name="T1" fmla="*/ 280 h 639"/>
              <a:gd name="T2" fmla="*/ 226 w 648"/>
              <a:gd name="T3" fmla="*/ 183 h 639"/>
              <a:gd name="T4" fmla="*/ 240 w 648"/>
              <a:gd name="T5" fmla="*/ 167 h 639"/>
              <a:gd name="T6" fmla="*/ 366 w 648"/>
              <a:gd name="T7" fmla="*/ 177 h 639"/>
              <a:gd name="T8" fmla="*/ 359 w 648"/>
              <a:gd name="T9" fmla="*/ 162 h 639"/>
              <a:gd name="T10" fmla="*/ 388 w 648"/>
              <a:gd name="T11" fmla="*/ 153 h 639"/>
              <a:gd name="T12" fmla="*/ 408 w 648"/>
              <a:gd name="T13" fmla="*/ 154 h 639"/>
              <a:gd name="T14" fmla="*/ 402 w 648"/>
              <a:gd name="T15" fmla="*/ 183 h 639"/>
              <a:gd name="T16" fmla="*/ 391 w 648"/>
              <a:gd name="T17" fmla="*/ 199 h 639"/>
              <a:gd name="T18" fmla="*/ 319 w 648"/>
              <a:gd name="T19" fmla="*/ 265 h 639"/>
              <a:gd name="T20" fmla="*/ 318 w 648"/>
              <a:gd name="T21" fmla="*/ 266 h 639"/>
              <a:gd name="T22" fmla="*/ 616 w 648"/>
              <a:gd name="T23" fmla="*/ 615 h 639"/>
              <a:gd name="T24" fmla="*/ 497 w 648"/>
              <a:gd name="T25" fmla="*/ 615 h 639"/>
              <a:gd name="T26" fmla="*/ 272 w 648"/>
              <a:gd name="T27" fmla="*/ 546 h 639"/>
              <a:gd name="T28" fmla="*/ 272 w 648"/>
              <a:gd name="T29" fmla="*/ 0 h 639"/>
              <a:gd name="T30" fmla="*/ 515 w 648"/>
              <a:gd name="T31" fmla="*/ 397 h 639"/>
              <a:gd name="T32" fmla="*/ 616 w 648"/>
              <a:gd name="T33" fmla="*/ 615 h 639"/>
              <a:gd name="T34" fmla="*/ 272 w 648"/>
              <a:gd name="T35" fmla="*/ 511 h 639"/>
              <a:gd name="T36" fmla="*/ 272 w 648"/>
              <a:gd name="T37" fmla="*/ 35 h 639"/>
              <a:gd name="T38" fmla="*/ 272 w 648"/>
              <a:gd name="T39" fmla="*/ 511 h 639"/>
              <a:gd name="T40" fmla="*/ 445 w 648"/>
              <a:gd name="T41" fmla="*/ 391 h 639"/>
              <a:gd name="T42" fmla="*/ 409 w 648"/>
              <a:gd name="T43" fmla="*/ 401 h 639"/>
              <a:gd name="T44" fmla="*/ 338 w 648"/>
              <a:gd name="T45" fmla="*/ 401 h 639"/>
              <a:gd name="T46" fmla="*/ 266 w 648"/>
              <a:gd name="T47" fmla="*/ 401 h 639"/>
              <a:gd name="T48" fmla="*/ 194 w 648"/>
              <a:gd name="T49" fmla="*/ 401 h 639"/>
              <a:gd name="T50" fmla="*/ 111 w 648"/>
              <a:gd name="T51" fmla="*/ 401 h 639"/>
              <a:gd name="T52" fmla="*/ 100 w 648"/>
              <a:gd name="T53" fmla="*/ 391 h 639"/>
              <a:gd name="T54" fmla="*/ 111 w 648"/>
              <a:gd name="T55" fmla="*/ 145 h 639"/>
              <a:gd name="T56" fmla="*/ 122 w 648"/>
              <a:gd name="T57" fmla="*/ 380 h 639"/>
              <a:gd name="T58" fmla="*/ 152 w 648"/>
              <a:gd name="T59" fmla="*/ 331 h 639"/>
              <a:gd name="T60" fmla="*/ 183 w 648"/>
              <a:gd name="T61" fmla="*/ 320 h 639"/>
              <a:gd name="T62" fmla="*/ 194 w 648"/>
              <a:gd name="T63" fmla="*/ 380 h 639"/>
              <a:gd name="T64" fmla="*/ 224 w 648"/>
              <a:gd name="T65" fmla="*/ 256 h 639"/>
              <a:gd name="T66" fmla="*/ 255 w 648"/>
              <a:gd name="T67" fmla="*/ 245 h 639"/>
              <a:gd name="T68" fmla="*/ 266 w 648"/>
              <a:gd name="T69" fmla="*/ 380 h 639"/>
              <a:gd name="T70" fmla="*/ 296 w 648"/>
              <a:gd name="T71" fmla="*/ 292 h 639"/>
              <a:gd name="T72" fmla="*/ 327 w 648"/>
              <a:gd name="T73" fmla="*/ 282 h 639"/>
              <a:gd name="T74" fmla="*/ 338 w 648"/>
              <a:gd name="T75" fmla="*/ 380 h 639"/>
              <a:gd name="T76" fmla="*/ 368 w 648"/>
              <a:gd name="T77" fmla="*/ 231 h 639"/>
              <a:gd name="T78" fmla="*/ 399 w 648"/>
              <a:gd name="T79" fmla="*/ 220 h 639"/>
              <a:gd name="T80" fmla="*/ 409 w 648"/>
              <a:gd name="T81" fmla="*/ 38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8" h="639">
                <a:moveTo>
                  <a:pt x="242" y="199"/>
                </a:moveTo>
                <a:lnTo>
                  <a:pt x="170" y="280"/>
                </a:lnTo>
                <a:lnTo>
                  <a:pt x="153" y="266"/>
                </a:lnTo>
                <a:lnTo>
                  <a:pt x="226" y="183"/>
                </a:lnTo>
                <a:lnTo>
                  <a:pt x="226" y="183"/>
                </a:lnTo>
                <a:lnTo>
                  <a:pt x="240" y="167"/>
                </a:lnTo>
                <a:lnTo>
                  <a:pt x="316" y="234"/>
                </a:lnTo>
                <a:lnTo>
                  <a:pt x="366" y="177"/>
                </a:lnTo>
                <a:lnTo>
                  <a:pt x="357" y="169"/>
                </a:lnTo>
                <a:cubicBezTo>
                  <a:pt x="354" y="167"/>
                  <a:pt x="355" y="163"/>
                  <a:pt x="359" y="162"/>
                </a:cubicBezTo>
                <a:lnTo>
                  <a:pt x="373" y="158"/>
                </a:lnTo>
                <a:cubicBezTo>
                  <a:pt x="377" y="156"/>
                  <a:pt x="384" y="154"/>
                  <a:pt x="388" y="153"/>
                </a:cubicBezTo>
                <a:lnTo>
                  <a:pt x="402" y="149"/>
                </a:lnTo>
                <a:cubicBezTo>
                  <a:pt x="406" y="147"/>
                  <a:pt x="409" y="150"/>
                  <a:pt x="408" y="154"/>
                </a:cubicBezTo>
                <a:lnTo>
                  <a:pt x="405" y="167"/>
                </a:lnTo>
                <a:cubicBezTo>
                  <a:pt x="404" y="172"/>
                  <a:pt x="402" y="179"/>
                  <a:pt x="402" y="183"/>
                </a:cubicBezTo>
                <a:lnTo>
                  <a:pt x="399" y="196"/>
                </a:lnTo>
                <a:cubicBezTo>
                  <a:pt x="398" y="200"/>
                  <a:pt x="395" y="202"/>
                  <a:pt x="391" y="199"/>
                </a:cubicBezTo>
                <a:lnTo>
                  <a:pt x="383" y="192"/>
                </a:lnTo>
                <a:lnTo>
                  <a:pt x="319" y="265"/>
                </a:lnTo>
                <a:lnTo>
                  <a:pt x="319" y="265"/>
                </a:lnTo>
                <a:lnTo>
                  <a:pt x="318" y="266"/>
                </a:lnTo>
                <a:lnTo>
                  <a:pt x="242" y="199"/>
                </a:lnTo>
                <a:close/>
                <a:moveTo>
                  <a:pt x="616" y="615"/>
                </a:moveTo>
                <a:cubicBezTo>
                  <a:pt x="599" y="631"/>
                  <a:pt x="578" y="639"/>
                  <a:pt x="556" y="639"/>
                </a:cubicBezTo>
                <a:cubicBezTo>
                  <a:pt x="535" y="639"/>
                  <a:pt x="513" y="631"/>
                  <a:pt x="497" y="615"/>
                </a:cubicBezTo>
                <a:lnTo>
                  <a:pt x="396" y="516"/>
                </a:lnTo>
                <a:cubicBezTo>
                  <a:pt x="359" y="535"/>
                  <a:pt x="317" y="546"/>
                  <a:pt x="272" y="546"/>
                </a:cubicBezTo>
                <a:cubicBezTo>
                  <a:pt x="122" y="546"/>
                  <a:pt x="0" y="424"/>
                  <a:pt x="0" y="273"/>
                </a:cubicBezTo>
                <a:cubicBezTo>
                  <a:pt x="0" y="123"/>
                  <a:pt x="122" y="0"/>
                  <a:pt x="272" y="0"/>
                </a:cubicBezTo>
                <a:cubicBezTo>
                  <a:pt x="423" y="0"/>
                  <a:pt x="545" y="123"/>
                  <a:pt x="545" y="273"/>
                </a:cubicBezTo>
                <a:cubicBezTo>
                  <a:pt x="545" y="318"/>
                  <a:pt x="534" y="360"/>
                  <a:pt x="515" y="397"/>
                </a:cubicBezTo>
                <a:lnTo>
                  <a:pt x="616" y="496"/>
                </a:lnTo>
                <a:cubicBezTo>
                  <a:pt x="648" y="529"/>
                  <a:pt x="648" y="582"/>
                  <a:pt x="616" y="615"/>
                </a:cubicBezTo>
                <a:close/>
                <a:moveTo>
                  <a:pt x="272" y="511"/>
                </a:moveTo>
                <a:lnTo>
                  <a:pt x="272" y="511"/>
                </a:lnTo>
                <a:cubicBezTo>
                  <a:pt x="404" y="511"/>
                  <a:pt x="510" y="405"/>
                  <a:pt x="510" y="273"/>
                </a:cubicBezTo>
                <a:cubicBezTo>
                  <a:pt x="510" y="142"/>
                  <a:pt x="404" y="35"/>
                  <a:pt x="272" y="35"/>
                </a:cubicBezTo>
                <a:cubicBezTo>
                  <a:pt x="141" y="35"/>
                  <a:pt x="35" y="142"/>
                  <a:pt x="35" y="273"/>
                </a:cubicBezTo>
                <a:cubicBezTo>
                  <a:pt x="35" y="405"/>
                  <a:pt x="141" y="511"/>
                  <a:pt x="272" y="511"/>
                </a:cubicBezTo>
                <a:close/>
                <a:moveTo>
                  <a:pt x="434" y="380"/>
                </a:moveTo>
                <a:cubicBezTo>
                  <a:pt x="440" y="380"/>
                  <a:pt x="445" y="385"/>
                  <a:pt x="445" y="391"/>
                </a:cubicBezTo>
                <a:cubicBezTo>
                  <a:pt x="445" y="397"/>
                  <a:pt x="440" y="401"/>
                  <a:pt x="434" y="401"/>
                </a:cubicBezTo>
                <a:lnTo>
                  <a:pt x="409" y="401"/>
                </a:lnTo>
                <a:lnTo>
                  <a:pt x="368" y="401"/>
                </a:lnTo>
                <a:lnTo>
                  <a:pt x="338" y="401"/>
                </a:lnTo>
                <a:lnTo>
                  <a:pt x="296" y="401"/>
                </a:lnTo>
                <a:lnTo>
                  <a:pt x="266" y="401"/>
                </a:lnTo>
                <a:lnTo>
                  <a:pt x="224" y="401"/>
                </a:lnTo>
                <a:lnTo>
                  <a:pt x="194" y="401"/>
                </a:lnTo>
                <a:lnTo>
                  <a:pt x="152" y="401"/>
                </a:lnTo>
                <a:lnTo>
                  <a:pt x="111" y="401"/>
                </a:lnTo>
                <a:lnTo>
                  <a:pt x="111" y="401"/>
                </a:lnTo>
                <a:cubicBezTo>
                  <a:pt x="105" y="401"/>
                  <a:pt x="100" y="397"/>
                  <a:pt x="100" y="391"/>
                </a:cubicBezTo>
                <a:lnTo>
                  <a:pt x="100" y="155"/>
                </a:lnTo>
                <a:cubicBezTo>
                  <a:pt x="100" y="150"/>
                  <a:pt x="105" y="145"/>
                  <a:pt x="111" y="145"/>
                </a:cubicBezTo>
                <a:cubicBezTo>
                  <a:pt x="117" y="145"/>
                  <a:pt x="121" y="150"/>
                  <a:pt x="121" y="155"/>
                </a:cubicBezTo>
                <a:lnTo>
                  <a:pt x="122" y="380"/>
                </a:lnTo>
                <a:lnTo>
                  <a:pt x="152" y="380"/>
                </a:lnTo>
                <a:lnTo>
                  <a:pt x="152" y="331"/>
                </a:lnTo>
                <a:cubicBezTo>
                  <a:pt x="152" y="325"/>
                  <a:pt x="157" y="320"/>
                  <a:pt x="163" y="320"/>
                </a:cubicBezTo>
                <a:lnTo>
                  <a:pt x="183" y="320"/>
                </a:lnTo>
                <a:cubicBezTo>
                  <a:pt x="189" y="320"/>
                  <a:pt x="194" y="325"/>
                  <a:pt x="194" y="331"/>
                </a:cubicBezTo>
                <a:lnTo>
                  <a:pt x="194" y="380"/>
                </a:lnTo>
                <a:lnTo>
                  <a:pt x="224" y="380"/>
                </a:lnTo>
                <a:lnTo>
                  <a:pt x="224" y="256"/>
                </a:lnTo>
                <a:cubicBezTo>
                  <a:pt x="224" y="250"/>
                  <a:pt x="229" y="245"/>
                  <a:pt x="235" y="245"/>
                </a:cubicBezTo>
                <a:lnTo>
                  <a:pt x="255" y="245"/>
                </a:lnTo>
                <a:cubicBezTo>
                  <a:pt x="261" y="245"/>
                  <a:pt x="266" y="250"/>
                  <a:pt x="266" y="256"/>
                </a:cubicBezTo>
                <a:lnTo>
                  <a:pt x="266" y="380"/>
                </a:lnTo>
                <a:lnTo>
                  <a:pt x="296" y="380"/>
                </a:lnTo>
                <a:lnTo>
                  <a:pt x="296" y="292"/>
                </a:lnTo>
                <a:cubicBezTo>
                  <a:pt x="296" y="286"/>
                  <a:pt x="300" y="282"/>
                  <a:pt x="307" y="282"/>
                </a:cubicBezTo>
                <a:lnTo>
                  <a:pt x="327" y="282"/>
                </a:lnTo>
                <a:cubicBezTo>
                  <a:pt x="333" y="282"/>
                  <a:pt x="338" y="286"/>
                  <a:pt x="338" y="292"/>
                </a:cubicBezTo>
                <a:lnTo>
                  <a:pt x="338" y="380"/>
                </a:lnTo>
                <a:lnTo>
                  <a:pt x="368" y="380"/>
                </a:lnTo>
                <a:lnTo>
                  <a:pt x="368" y="231"/>
                </a:lnTo>
                <a:cubicBezTo>
                  <a:pt x="368" y="225"/>
                  <a:pt x="372" y="220"/>
                  <a:pt x="378" y="220"/>
                </a:cubicBezTo>
                <a:lnTo>
                  <a:pt x="399" y="220"/>
                </a:lnTo>
                <a:cubicBezTo>
                  <a:pt x="405" y="220"/>
                  <a:pt x="409" y="225"/>
                  <a:pt x="409" y="231"/>
                </a:cubicBezTo>
                <a:lnTo>
                  <a:pt x="409" y="380"/>
                </a:lnTo>
                <a:lnTo>
                  <a:pt x="434" y="3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/>
          </a:p>
        </p:txBody>
      </p:sp>
      <p:sp>
        <p:nvSpPr>
          <p:cNvPr id="38" name="AutoShape 37"/>
          <p:cNvSpPr/>
          <p:nvPr/>
        </p:nvSpPr>
        <p:spPr bwMode="auto">
          <a:xfrm>
            <a:off x="6995716" y="3429781"/>
            <a:ext cx="609591" cy="609591"/>
          </a:xfrm>
          <a:custGeom>
            <a:avLst/>
            <a:gdLst>
              <a:gd name="T0" fmla="+- 0 10849 98"/>
              <a:gd name="T1" fmla="*/ T0 w 21502"/>
              <a:gd name="T2" fmla="*/ 10800 h 21600"/>
              <a:gd name="T3" fmla="+- 0 10849 98"/>
              <a:gd name="T4" fmla="*/ T3 w 21502"/>
              <a:gd name="T5" fmla="*/ 10800 h 21600"/>
              <a:gd name="T6" fmla="+- 0 10849 98"/>
              <a:gd name="T7" fmla="*/ T6 w 21502"/>
              <a:gd name="T8" fmla="*/ 10800 h 21600"/>
              <a:gd name="T9" fmla="+- 0 10849 98"/>
              <a:gd name="T10" fmla="*/ T9 w 2150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02" h="21600">
                <a:moveTo>
                  <a:pt x="19917" y="7880"/>
                </a:moveTo>
                <a:lnTo>
                  <a:pt x="18875" y="8932"/>
                </a:lnTo>
                <a:cubicBezTo>
                  <a:pt x="18730" y="9079"/>
                  <a:pt x="18497" y="9079"/>
                  <a:pt x="18353" y="8932"/>
                </a:cubicBezTo>
                <a:lnTo>
                  <a:pt x="17048" y="7617"/>
                </a:lnTo>
                <a:lnTo>
                  <a:pt x="15991" y="10290"/>
                </a:lnTo>
                <a:lnTo>
                  <a:pt x="16080" y="10064"/>
                </a:lnTo>
                <a:cubicBezTo>
                  <a:pt x="13859" y="7826"/>
                  <a:pt x="11601" y="7544"/>
                  <a:pt x="9565" y="7291"/>
                </a:cubicBezTo>
                <a:cubicBezTo>
                  <a:pt x="8910" y="7210"/>
                  <a:pt x="8276" y="7126"/>
                  <a:pt x="7652" y="6990"/>
                </a:cubicBezTo>
                <a:lnTo>
                  <a:pt x="13918" y="4456"/>
                </a:lnTo>
                <a:lnTo>
                  <a:pt x="12652" y="3179"/>
                </a:lnTo>
                <a:cubicBezTo>
                  <a:pt x="12508" y="3033"/>
                  <a:pt x="12508" y="2798"/>
                  <a:pt x="12652" y="2652"/>
                </a:cubicBezTo>
                <a:lnTo>
                  <a:pt x="13695" y="1598"/>
                </a:lnTo>
                <a:cubicBezTo>
                  <a:pt x="13840" y="1453"/>
                  <a:pt x="14073" y="1453"/>
                  <a:pt x="14217" y="1598"/>
                </a:cubicBezTo>
                <a:lnTo>
                  <a:pt x="19917" y="7353"/>
                </a:lnTo>
                <a:cubicBezTo>
                  <a:pt x="20062" y="7499"/>
                  <a:pt x="20062" y="7734"/>
                  <a:pt x="19917" y="7880"/>
                </a:cubicBezTo>
                <a:moveTo>
                  <a:pt x="12292" y="19639"/>
                </a:moveTo>
                <a:cubicBezTo>
                  <a:pt x="12200" y="19872"/>
                  <a:pt x="11999" y="20044"/>
                  <a:pt x="11756" y="20095"/>
                </a:cubicBezTo>
                <a:cubicBezTo>
                  <a:pt x="11700" y="20106"/>
                  <a:pt x="11643" y="20111"/>
                  <a:pt x="11587" y="20110"/>
                </a:cubicBezTo>
                <a:cubicBezTo>
                  <a:pt x="11400" y="20105"/>
                  <a:pt x="11219" y="20030"/>
                  <a:pt x="11084" y="19892"/>
                </a:cubicBezTo>
                <a:lnTo>
                  <a:pt x="1692" y="10517"/>
                </a:lnTo>
                <a:cubicBezTo>
                  <a:pt x="1519" y="10343"/>
                  <a:pt x="1443" y="10094"/>
                  <a:pt x="1488" y="9852"/>
                </a:cubicBezTo>
                <a:cubicBezTo>
                  <a:pt x="1533" y="9610"/>
                  <a:pt x="1695" y="9407"/>
                  <a:pt x="1917" y="9308"/>
                </a:cubicBezTo>
                <a:lnTo>
                  <a:pt x="6505" y="7453"/>
                </a:lnTo>
                <a:cubicBezTo>
                  <a:pt x="9597" y="8490"/>
                  <a:pt x="12689" y="7491"/>
                  <a:pt x="15781" y="10821"/>
                </a:cubicBezTo>
                <a:cubicBezTo>
                  <a:pt x="15781" y="10821"/>
                  <a:pt x="12292" y="19639"/>
                  <a:pt x="12292" y="19639"/>
                </a:cubicBezTo>
                <a:close/>
                <a:moveTo>
                  <a:pt x="15260" y="545"/>
                </a:moveTo>
                <a:cubicBezTo>
                  <a:pt x="14912" y="193"/>
                  <a:pt x="14449" y="0"/>
                  <a:pt x="13956" y="0"/>
                </a:cubicBezTo>
                <a:cubicBezTo>
                  <a:pt x="13463" y="0"/>
                  <a:pt x="13000" y="193"/>
                  <a:pt x="12651" y="546"/>
                </a:cubicBezTo>
                <a:lnTo>
                  <a:pt x="11610" y="1598"/>
                </a:lnTo>
                <a:cubicBezTo>
                  <a:pt x="11261" y="1949"/>
                  <a:pt x="11068" y="2417"/>
                  <a:pt x="11068" y="2915"/>
                </a:cubicBezTo>
                <a:cubicBezTo>
                  <a:pt x="11068" y="3265"/>
                  <a:pt x="11164" y="3601"/>
                  <a:pt x="11342" y="3893"/>
                </a:cubicBezTo>
                <a:lnTo>
                  <a:pt x="1324" y="7944"/>
                </a:lnTo>
                <a:cubicBezTo>
                  <a:pt x="654" y="8241"/>
                  <a:pt x="173" y="8851"/>
                  <a:pt x="38" y="9575"/>
                </a:cubicBezTo>
                <a:cubicBezTo>
                  <a:pt x="-98" y="10302"/>
                  <a:pt x="130" y="11048"/>
                  <a:pt x="654" y="11576"/>
                </a:cubicBezTo>
                <a:lnTo>
                  <a:pt x="10041" y="20946"/>
                </a:lnTo>
                <a:cubicBezTo>
                  <a:pt x="10445" y="21354"/>
                  <a:pt x="10982" y="21586"/>
                  <a:pt x="11549" y="21599"/>
                </a:cubicBezTo>
                <a:cubicBezTo>
                  <a:pt x="11562" y="21599"/>
                  <a:pt x="11593" y="21599"/>
                  <a:pt x="11605" y="21599"/>
                </a:cubicBezTo>
                <a:cubicBezTo>
                  <a:pt x="11754" y="21599"/>
                  <a:pt x="11906" y="21584"/>
                  <a:pt x="12056" y="21553"/>
                </a:cubicBezTo>
                <a:cubicBezTo>
                  <a:pt x="12789" y="21399"/>
                  <a:pt x="13390" y="20888"/>
                  <a:pt x="13662" y="20191"/>
                </a:cubicBezTo>
                <a:lnTo>
                  <a:pt x="17604" y="10229"/>
                </a:lnTo>
                <a:cubicBezTo>
                  <a:pt x="17902" y="10426"/>
                  <a:pt x="18250" y="10532"/>
                  <a:pt x="18613" y="10532"/>
                </a:cubicBezTo>
                <a:cubicBezTo>
                  <a:pt x="19107" y="10532"/>
                  <a:pt x="19570" y="10338"/>
                  <a:pt x="19918" y="9986"/>
                </a:cubicBezTo>
                <a:lnTo>
                  <a:pt x="20957" y="8937"/>
                </a:lnTo>
                <a:cubicBezTo>
                  <a:pt x="21308" y="8585"/>
                  <a:pt x="21502" y="8116"/>
                  <a:pt x="21502" y="7617"/>
                </a:cubicBezTo>
                <a:cubicBezTo>
                  <a:pt x="21502" y="7117"/>
                  <a:pt x="21308" y="6648"/>
                  <a:pt x="20961" y="6300"/>
                </a:cubicBezTo>
                <a:cubicBezTo>
                  <a:pt x="20961" y="6300"/>
                  <a:pt x="15260" y="545"/>
                  <a:pt x="15260" y="5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ea typeface="+mn-ea"/>
            </a:endParaRPr>
          </a:p>
        </p:txBody>
      </p:sp>
      <p:sp>
        <p:nvSpPr>
          <p:cNvPr id="39" name="Freeform 13"/>
          <p:cNvSpPr>
            <a:spLocks noEditPoints="1"/>
          </p:cNvSpPr>
          <p:nvPr/>
        </p:nvSpPr>
        <p:spPr bwMode="auto">
          <a:xfrm>
            <a:off x="5171580" y="2409393"/>
            <a:ext cx="526251" cy="519707"/>
          </a:xfrm>
          <a:custGeom>
            <a:avLst/>
            <a:gdLst>
              <a:gd name="T0" fmla="*/ 909 w 1006"/>
              <a:gd name="T1" fmla="*/ 858 h 995"/>
              <a:gd name="T2" fmla="*/ 805 w 1006"/>
              <a:gd name="T3" fmla="*/ 858 h 995"/>
              <a:gd name="T4" fmla="*/ 969 w 1006"/>
              <a:gd name="T5" fmla="*/ 97 h 995"/>
              <a:gd name="T6" fmla="*/ 834 w 1006"/>
              <a:gd name="T7" fmla="*/ 0 h 995"/>
              <a:gd name="T8" fmla="*/ 472 w 1006"/>
              <a:gd name="T9" fmla="*/ 323 h 995"/>
              <a:gd name="T10" fmla="*/ 421 w 1006"/>
              <a:gd name="T11" fmla="*/ 397 h 995"/>
              <a:gd name="T12" fmla="*/ 376 w 1006"/>
              <a:gd name="T13" fmla="*/ 419 h 995"/>
              <a:gd name="T14" fmla="*/ 381 w 1006"/>
              <a:gd name="T15" fmla="*/ 556 h 995"/>
              <a:gd name="T16" fmla="*/ 89 w 1006"/>
              <a:gd name="T17" fmla="*/ 810 h 995"/>
              <a:gd name="T18" fmla="*/ 57 w 1006"/>
              <a:gd name="T19" fmla="*/ 995 h 995"/>
              <a:gd name="T20" fmla="*/ 208 w 1006"/>
              <a:gd name="T21" fmla="*/ 844 h 995"/>
              <a:gd name="T22" fmla="*/ 445 w 1006"/>
              <a:gd name="T23" fmla="*/ 621 h 995"/>
              <a:gd name="T24" fmla="*/ 578 w 1006"/>
              <a:gd name="T25" fmla="*/ 621 h 995"/>
              <a:gd name="T26" fmla="*/ 616 w 1006"/>
              <a:gd name="T27" fmla="*/ 537 h 995"/>
              <a:gd name="T28" fmla="*/ 674 w 1006"/>
              <a:gd name="T29" fmla="*/ 525 h 995"/>
              <a:gd name="T30" fmla="*/ 969 w 1006"/>
              <a:gd name="T31" fmla="*/ 97 h 995"/>
              <a:gd name="T32" fmla="*/ 392 w 1006"/>
              <a:gd name="T33" fmla="*/ 325 h 995"/>
              <a:gd name="T34" fmla="*/ 404 w 1006"/>
              <a:gd name="T35" fmla="*/ 312 h 995"/>
              <a:gd name="T36" fmla="*/ 436 w 1006"/>
              <a:gd name="T37" fmla="*/ 281 h 995"/>
              <a:gd name="T38" fmla="*/ 215 w 1006"/>
              <a:gd name="T39" fmla="*/ 1 h 995"/>
              <a:gd name="T40" fmla="*/ 280 w 1006"/>
              <a:gd name="T41" fmla="*/ 160 h 995"/>
              <a:gd name="T42" fmla="*/ 21 w 1006"/>
              <a:gd name="T43" fmla="*/ 195 h 995"/>
              <a:gd name="T44" fmla="*/ 232 w 1006"/>
              <a:gd name="T45" fmla="*/ 447 h 995"/>
              <a:gd name="T46" fmla="*/ 303 w 1006"/>
              <a:gd name="T47" fmla="*/ 433 h 995"/>
              <a:gd name="T48" fmla="*/ 363 w 1006"/>
              <a:gd name="T49" fmla="*/ 354 h 995"/>
              <a:gd name="T50" fmla="*/ 672 w 1006"/>
              <a:gd name="T51" fmla="*/ 606 h 995"/>
              <a:gd name="T52" fmla="*/ 617 w 1006"/>
              <a:gd name="T53" fmla="*/ 660 h 995"/>
              <a:gd name="T54" fmla="*/ 741 w 1006"/>
              <a:gd name="T55" fmla="*/ 871 h 995"/>
              <a:gd name="T56" fmla="*/ 869 w 1006"/>
              <a:gd name="T57" fmla="*/ 995 h 995"/>
              <a:gd name="T58" fmla="*/ 980 w 1006"/>
              <a:gd name="T59" fmla="*/ 825 h 995"/>
              <a:gd name="T60" fmla="*/ 702 w 1006"/>
              <a:gd name="T61" fmla="*/ 576 h 995"/>
              <a:gd name="T62" fmla="*/ 658 w 1006"/>
              <a:gd name="T63" fmla="*/ 579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06" h="995">
                <a:moveTo>
                  <a:pt x="857" y="806"/>
                </a:moveTo>
                <a:cubicBezTo>
                  <a:pt x="886" y="806"/>
                  <a:pt x="909" y="829"/>
                  <a:pt x="909" y="858"/>
                </a:cubicBezTo>
                <a:cubicBezTo>
                  <a:pt x="909" y="887"/>
                  <a:pt x="886" y="910"/>
                  <a:pt x="857" y="910"/>
                </a:cubicBezTo>
                <a:cubicBezTo>
                  <a:pt x="828" y="910"/>
                  <a:pt x="805" y="887"/>
                  <a:pt x="805" y="858"/>
                </a:cubicBezTo>
                <a:cubicBezTo>
                  <a:pt x="805" y="829"/>
                  <a:pt x="828" y="806"/>
                  <a:pt x="857" y="806"/>
                </a:cubicBezTo>
                <a:close/>
                <a:moveTo>
                  <a:pt x="969" y="97"/>
                </a:moveTo>
                <a:lnTo>
                  <a:pt x="900" y="28"/>
                </a:lnTo>
                <a:cubicBezTo>
                  <a:pt x="882" y="9"/>
                  <a:pt x="858" y="0"/>
                  <a:pt x="834" y="0"/>
                </a:cubicBezTo>
                <a:cubicBezTo>
                  <a:pt x="810" y="0"/>
                  <a:pt x="786" y="9"/>
                  <a:pt x="767" y="28"/>
                </a:cubicBezTo>
                <a:lnTo>
                  <a:pt x="472" y="323"/>
                </a:lnTo>
                <a:cubicBezTo>
                  <a:pt x="481" y="340"/>
                  <a:pt x="475" y="367"/>
                  <a:pt x="460" y="381"/>
                </a:cubicBezTo>
                <a:cubicBezTo>
                  <a:pt x="451" y="391"/>
                  <a:pt x="435" y="397"/>
                  <a:pt x="421" y="397"/>
                </a:cubicBezTo>
                <a:cubicBezTo>
                  <a:pt x="414" y="397"/>
                  <a:pt x="408" y="396"/>
                  <a:pt x="402" y="393"/>
                </a:cubicBezTo>
                <a:lnTo>
                  <a:pt x="376" y="419"/>
                </a:lnTo>
                <a:cubicBezTo>
                  <a:pt x="340" y="455"/>
                  <a:pt x="340" y="515"/>
                  <a:pt x="376" y="552"/>
                </a:cubicBezTo>
                <a:lnTo>
                  <a:pt x="381" y="556"/>
                </a:lnTo>
                <a:lnTo>
                  <a:pt x="151" y="787"/>
                </a:lnTo>
                <a:lnTo>
                  <a:pt x="89" y="810"/>
                </a:lnTo>
                <a:lnTo>
                  <a:pt x="0" y="938"/>
                </a:lnTo>
                <a:lnTo>
                  <a:pt x="57" y="995"/>
                </a:lnTo>
                <a:lnTo>
                  <a:pt x="185" y="906"/>
                </a:lnTo>
                <a:lnTo>
                  <a:pt x="208" y="844"/>
                </a:lnTo>
                <a:lnTo>
                  <a:pt x="439" y="614"/>
                </a:lnTo>
                <a:lnTo>
                  <a:pt x="445" y="621"/>
                </a:lnTo>
                <a:cubicBezTo>
                  <a:pt x="464" y="639"/>
                  <a:pt x="488" y="648"/>
                  <a:pt x="512" y="648"/>
                </a:cubicBezTo>
                <a:cubicBezTo>
                  <a:pt x="536" y="648"/>
                  <a:pt x="560" y="639"/>
                  <a:pt x="578" y="621"/>
                </a:cubicBezTo>
                <a:lnTo>
                  <a:pt x="604" y="595"/>
                </a:lnTo>
                <a:cubicBezTo>
                  <a:pt x="596" y="577"/>
                  <a:pt x="602" y="551"/>
                  <a:pt x="616" y="537"/>
                </a:cubicBezTo>
                <a:cubicBezTo>
                  <a:pt x="626" y="527"/>
                  <a:pt x="642" y="521"/>
                  <a:pt x="656" y="521"/>
                </a:cubicBezTo>
                <a:cubicBezTo>
                  <a:pt x="662" y="521"/>
                  <a:pt x="669" y="522"/>
                  <a:pt x="674" y="525"/>
                </a:cubicBezTo>
                <a:lnTo>
                  <a:pt x="969" y="230"/>
                </a:lnTo>
                <a:cubicBezTo>
                  <a:pt x="1006" y="193"/>
                  <a:pt x="1006" y="133"/>
                  <a:pt x="969" y="97"/>
                </a:cubicBezTo>
                <a:close/>
                <a:moveTo>
                  <a:pt x="363" y="354"/>
                </a:moveTo>
                <a:lnTo>
                  <a:pt x="392" y="325"/>
                </a:lnTo>
                <a:lnTo>
                  <a:pt x="418" y="338"/>
                </a:lnTo>
                <a:lnTo>
                  <a:pt x="404" y="312"/>
                </a:lnTo>
                <a:lnTo>
                  <a:pt x="433" y="284"/>
                </a:lnTo>
                <a:lnTo>
                  <a:pt x="436" y="281"/>
                </a:lnTo>
                <a:cubicBezTo>
                  <a:pt x="442" y="264"/>
                  <a:pt x="446" y="248"/>
                  <a:pt x="446" y="233"/>
                </a:cubicBezTo>
                <a:cubicBezTo>
                  <a:pt x="446" y="115"/>
                  <a:pt x="333" y="0"/>
                  <a:pt x="215" y="1"/>
                </a:cubicBezTo>
                <a:cubicBezTo>
                  <a:pt x="214" y="1"/>
                  <a:pt x="201" y="15"/>
                  <a:pt x="193" y="22"/>
                </a:cubicBezTo>
                <a:cubicBezTo>
                  <a:pt x="288" y="117"/>
                  <a:pt x="280" y="102"/>
                  <a:pt x="280" y="160"/>
                </a:cubicBezTo>
                <a:cubicBezTo>
                  <a:pt x="280" y="207"/>
                  <a:pt x="205" y="282"/>
                  <a:pt x="159" y="282"/>
                </a:cubicBezTo>
                <a:cubicBezTo>
                  <a:pt x="99" y="282"/>
                  <a:pt x="118" y="291"/>
                  <a:pt x="21" y="195"/>
                </a:cubicBezTo>
                <a:cubicBezTo>
                  <a:pt x="14" y="202"/>
                  <a:pt x="0" y="215"/>
                  <a:pt x="0" y="216"/>
                </a:cubicBezTo>
                <a:cubicBezTo>
                  <a:pt x="2" y="334"/>
                  <a:pt x="113" y="447"/>
                  <a:pt x="232" y="447"/>
                </a:cubicBezTo>
                <a:cubicBezTo>
                  <a:pt x="253" y="447"/>
                  <a:pt x="276" y="440"/>
                  <a:pt x="299" y="429"/>
                </a:cubicBezTo>
                <a:lnTo>
                  <a:pt x="303" y="433"/>
                </a:lnTo>
                <a:cubicBezTo>
                  <a:pt x="310" y="414"/>
                  <a:pt x="322" y="395"/>
                  <a:pt x="337" y="380"/>
                </a:cubicBezTo>
                <a:lnTo>
                  <a:pt x="363" y="354"/>
                </a:lnTo>
                <a:close/>
                <a:moveTo>
                  <a:pt x="658" y="579"/>
                </a:moveTo>
                <a:lnTo>
                  <a:pt x="672" y="606"/>
                </a:lnTo>
                <a:lnTo>
                  <a:pt x="644" y="634"/>
                </a:lnTo>
                <a:lnTo>
                  <a:pt x="617" y="660"/>
                </a:lnTo>
                <a:cubicBezTo>
                  <a:pt x="602" y="675"/>
                  <a:pt x="584" y="687"/>
                  <a:pt x="564" y="694"/>
                </a:cubicBezTo>
                <a:lnTo>
                  <a:pt x="741" y="871"/>
                </a:lnTo>
                <a:lnTo>
                  <a:pt x="824" y="983"/>
                </a:lnTo>
                <a:lnTo>
                  <a:pt x="869" y="995"/>
                </a:lnTo>
                <a:lnTo>
                  <a:pt x="992" y="871"/>
                </a:lnTo>
                <a:lnTo>
                  <a:pt x="980" y="825"/>
                </a:lnTo>
                <a:lnTo>
                  <a:pt x="869" y="743"/>
                </a:lnTo>
                <a:lnTo>
                  <a:pt x="702" y="576"/>
                </a:lnTo>
                <a:lnTo>
                  <a:pt x="685" y="592"/>
                </a:lnTo>
                <a:lnTo>
                  <a:pt x="658" y="5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</a:endParaRPr>
          </a:p>
        </p:txBody>
      </p:sp>
      <p:grpSp>
        <p:nvGrpSpPr>
          <p:cNvPr id="40" name="Group 123"/>
          <p:cNvGrpSpPr/>
          <p:nvPr/>
        </p:nvGrpSpPr>
        <p:grpSpPr>
          <a:xfrm>
            <a:off x="4505147" y="3636013"/>
            <a:ext cx="694744" cy="245461"/>
            <a:chOff x="1441430" y="4357700"/>
            <a:chExt cx="503238" cy="177800"/>
          </a:xfrm>
          <a:solidFill>
            <a:schemeClr val="bg1"/>
          </a:solidFill>
        </p:grpSpPr>
        <p:sp>
          <p:nvSpPr>
            <p:cNvPr id="41" name="Freeform 19"/>
            <p:cNvSpPr/>
            <p:nvPr/>
          </p:nvSpPr>
          <p:spPr bwMode="auto">
            <a:xfrm>
              <a:off x="1441430" y="4357700"/>
              <a:ext cx="231775" cy="177800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203" y="0"/>
                </a:cxn>
                <a:cxn ang="0">
                  <a:pos x="225" y="5"/>
                </a:cxn>
                <a:cxn ang="0">
                  <a:pos x="245" y="13"/>
                </a:cxn>
                <a:cxn ang="0">
                  <a:pos x="262" y="26"/>
                </a:cxn>
                <a:cxn ang="0">
                  <a:pos x="271" y="32"/>
                </a:cxn>
                <a:cxn ang="0">
                  <a:pos x="282" y="47"/>
                </a:cxn>
                <a:cxn ang="0">
                  <a:pos x="292" y="63"/>
                </a:cxn>
                <a:cxn ang="0">
                  <a:pos x="232" y="63"/>
                </a:cxn>
                <a:cxn ang="0">
                  <a:pos x="213" y="53"/>
                </a:cxn>
                <a:cxn ang="0">
                  <a:pos x="192" y="49"/>
                </a:cxn>
                <a:cxn ang="0">
                  <a:pos x="112" y="49"/>
                </a:cxn>
                <a:cxn ang="0">
                  <a:pos x="88" y="54"/>
                </a:cxn>
                <a:cxn ang="0">
                  <a:pos x="68" y="68"/>
                </a:cxn>
                <a:cxn ang="0">
                  <a:pos x="61" y="77"/>
                </a:cxn>
                <a:cxn ang="0">
                  <a:pos x="51" y="99"/>
                </a:cxn>
                <a:cxn ang="0">
                  <a:pos x="50" y="111"/>
                </a:cxn>
                <a:cxn ang="0">
                  <a:pos x="51" y="124"/>
                </a:cxn>
                <a:cxn ang="0">
                  <a:pos x="61" y="146"/>
                </a:cxn>
                <a:cxn ang="0">
                  <a:pos x="68" y="154"/>
                </a:cxn>
                <a:cxn ang="0">
                  <a:pos x="88" y="168"/>
                </a:cxn>
                <a:cxn ang="0">
                  <a:pos x="112" y="173"/>
                </a:cxn>
                <a:cxn ang="0">
                  <a:pos x="192" y="173"/>
                </a:cxn>
                <a:cxn ang="0">
                  <a:pos x="213" y="169"/>
                </a:cxn>
                <a:cxn ang="0">
                  <a:pos x="232" y="158"/>
                </a:cxn>
                <a:cxn ang="0">
                  <a:pos x="292" y="158"/>
                </a:cxn>
                <a:cxn ang="0">
                  <a:pos x="282" y="175"/>
                </a:cxn>
                <a:cxn ang="0">
                  <a:pos x="271" y="189"/>
                </a:cxn>
                <a:cxn ang="0">
                  <a:pos x="262" y="196"/>
                </a:cxn>
                <a:cxn ang="0">
                  <a:pos x="245" y="209"/>
                </a:cxn>
                <a:cxn ang="0">
                  <a:pos x="225" y="217"/>
                </a:cxn>
                <a:cxn ang="0">
                  <a:pos x="203" y="221"/>
                </a:cxn>
                <a:cxn ang="0">
                  <a:pos x="112" y="222"/>
                </a:cxn>
                <a:cxn ang="0">
                  <a:pos x="100" y="221"/>
                </a:cxn>
                <a:cxn ang="0">
                  <a:pos x="78" y="217"/>
                </a:cxn>
                <a:cxn ang="0">
                  <a:pos x="58" y="209"/>
                </a:cxn>
                <a:cxn ang="0">
                  <a:pos x="41" y="196"/>
                </a:cxn>
                <a:cxn ang="0">
                  <a:pos x="34" y="189"/>
                </a:cxn>
                <a:cxn ang="0">
                  <a:pos x="20" y="173"/>
                </a:cxn>
                <a:cxn ang="0">
                  <a:pos x="9" y="154"/>
                </a:cxn>
                <a:cxn ang="0">
                  <a:pos x="3" y="133"/>
                </a:cxn>
                <a:cxn ang="0">
                  <a:pos x="0" y="111"/>
                </a:cxn>
                <a:cxn ang="0">
                  <a:pos x="0" y="111"/>
                </a:cxn>
                <a:cxn ang="0">
                  <a:pos x="3" y="89"/>
                </a:cxn>
                <a:cxn ang="0">
                  <a:pos x="9" y="68"/>
                </a:cxn>
                <a:cxn ang="0">
                  <a:pos x="20" y="49"/>
                </a:cxn>
                <a:cxn ang="0">
                  <a:pos x="34" y="32"/>
                </a:cxn>
                <a:cxn ang="0">
                  <a:pos x="41" y="26"/>
                </a:cxn>
                <a:cxn ang="0">
                  <a:pos x="58" y="13"/>
                </a:cxn>
                <a:cxn ang="0">
                  <a:pos x="78" y="5"/>
                </a:cxn>
                <a:cxn ang="0">
                  <a:pos x="100" y="0"/>
                </a:cxn>
                <a:cxn ang="0">
                  <a:pos x="112" y="0"/>
                </a:cxn>
              </a:cxnLst>
              <a:rect l="0" t="0" r="r" b="b"/>
              <a:pathLst>
                <a:path w="292" h="222">
                  <a:moveTo>
                    <a:pt x="112" y="0"/>
                  </a:moveTo>
                  <a:lnTo>
                    <a:pt x="192" y="0"/>
                  </a:lnTo>
                  <a:lnTo>
                    <a:pt x="192" y="0"/>
                  </a:lnTo>
                  <a:lnTo>
                    <a:pt x="203" y="0"/>
                  </a:lnTo>
                  <a:lnTo>
                    <a:pt x="214" y="2"/>
                  </a:lnTo>
                  <a:lnTo>
                    <a:pt x="225" y="5"/>
                  </a:lnTo>
                  <a:lnTo>
                    <a:pt x="235" y="9"/>
                  </a:lnTo>
                  <a:lnTo>
                    <a:pt x="245" y="13"/>
                  </a:lnTo>
                  <a:lnTo>
                    <a:pt x="254" y="18"/>
                  </a:lnTo>
                  <a:lnTo>
                    <a:pt x="262" y="26"/>
                  </a:lnTo>
                  <a:lnTo>
                    <a:pt x="271" y="32"/>
                  </a:lnTo>
                  <a:lnTo>
                    <a:pt x="271" y="32"/>
                  </a:lnTo>
                  <a:lnTo>
                    <a:pt x="277" y="39"/>
                  </a:lnTo>
                  <a:lnTo>
                    <a:pt x="282" y="47"/>
                  </a:lnTo>
                  <a:lnTo>
                    <a:pt x="288" y="56"/>
                  </a:lnTo>
                  <a:lnTo>
                    <a:pt x="292" y="63"/>
                  </a:lnTo>
                  <a:lnTo>
                    <a:pt x="232" y="63"/>
                  </a:lnTo>
                  <a:lnTo>
                    <a:pt x="232" y="63"/>
                  </a:lnTo>
                  <a:lnTo>
                    <a:pt x="223" y="58"/>
                  </a:lnTo>
                  <a:lnTo>
                    <a:pt x="213" y="53"/>
                  </a:lnTo>
                  <a:lnTo>
                    <a:pt x="203" y="51"/>
                  </a:lnTo>
                  <a:lnTo>
                    <a:pt x="192" y="49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99" y="51"/>
                  </a:lnTo>
                  <a:lnTo>
                    <a:pt x="88" y="54"/>
                  </a:lnTo>
                  <a:lnTo>
                    <a:pt x="77" y="60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1" y="77"/>
                  </a:lnTo>
                  <a:lnTo>
                    <a:pt x="55" y="86"/>
                  </a:lnTo>
                  <a:lnTo>
                    <a:pt x="51" y="99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1" y="124"/>
                  </a:lnTo>
                  <a:lnTo>
                    <a:pt x="55" y="135"/>
                  </a:lnTo>
                  <a:lnTo>
                    <a:pt x="61" y="146"/>
                  </a:lnTo>
                  <a:lnTo>
                    <a:pt x="68" y="154"/>
                  </a:lnTo>
                  <a:lnTo>
                    <a:pt x="68" y="154"/>
                  </a:lnTo>
                  <a:lnTo>
                    <a:pt x="77" y="162"/>
                  </a:lnTo>
                  <a:lnTo>
                    <a:pt x="88" y="168"/>
                  </a:lnTo>
                  <a:lnTo>
                    <a:pt x="99" y="172"/>
                  </a:lnTo>
                  <a:lnTo>
                    <a:pt x="112" y="173"/>
                  </a:lnTo>
                  <a:lnTo>
                    <a:pt x="192" y="173"/>
                  </a:lnTo>
                  <a:lnTo>
                    <a:pt x="192" y="173"/>
                  </a:lnTo>
                  <a:lnTo>
                    <a:pt x="203" y="172"/>
                  </a:lnTo>
                  <a:lnTo>
                    <a:pt x="213" y="169"/>
                  </a:lnTo>
                  <a:lnTo>
                    <a:pt x="223" y="164"/>
                  </a:lnTo>
                  <a:lnTo>
                    <a:pt x="232" y="158"/>
                  </a:lnTo>
                  <a:lnTo>
                    <a:pt x="292" y="158"/>
                  </a:lnTo>
                  <a:lnTo>
                    <a:pt x="292" y="158"/>
                  </a:lnTo>
                  <a:lnTo>
                    <a:pt x="288" y="167"/>
                  </a:lnTo>
                  <a:lnTo>
                    <a:pt x="282" y="175"/>
                  </a:lnTo>
                  <a:lnTo>
                    <a:pt x="277" y="183"/>
                  </a:lnTo>
                  <a:lnTo>
                    <a:pt x="271" y="189"/>
                  </a:lnTo>
                  <a:lnTo>
                    <a:pt x="271" y="189"/>
                  </a:lnTo>
                  <a:lnTo>
                    <a:pt x="262" y="196"/>
                  </a:lnTo>
                  <a:lnTo>
                    <a:pt x="254" y="203"/>
                  </a:lnTo>
                  <a:lnTo>
                    <a:pt x="245" y="209"/>
                  </a:lnTo>
                  <a:lnTo>
                    <a:pt x="235" y="214"/>
                  </a:lnTo>
                  <a:lnTo>
                    <a:pt x="225" y="217"/>
                  </a:lnTo>
                  <a:lnTo>
                    <a:pt x="214" y="220"/>
                  </a:lnTo>
                  <a:lnTo>
                    <a:pt x="203" y="221"/>
                  </a:lnTo>
                  <a:lnTo>
                    <a:pt x="192" y="222"/>
                  </a:lnTo>
                  <a:lnTo>
                    <a:pt x="112" y="222"/>
                  </a:lnTo>
                  <a:lnTo>
                    <a:pt x="112" y="222"/>
                  </a:lnTo>
                  <a:lnTo>
                    <a:pt x="100" y="221"/>
                  </a:lnTo>
                  <a:lnTo>
                    <a:pt x="89" y="220"/>
                  </a:lnTo>
                  <a:lnTo>
                    <a:pt x="78" y="217"/>
                  </a:lnTo>
                  <a:lnTo>
                    <a:pt x="68" y="214"/>
                  </a:lnTo>
                  <a:lnTo>
                    <a:pt x="58" y="209"/>
                  </a:lnTo>
                  <a:lnTo>
                    <a:pt x="50" y="203"/>
                  </a:lnTo>
                  <a:lnTo>
                    <a:pt x="41" y="196"/>
                  </a:lnTo>
                  <a:lnTo>
                    <a:pt x="34" y="189"/>
                  </a:lnTo>
                  <a:lnTo>
                    <a:pt x="34" y="189"/>
                  </a:lnTo>
                  <a:lnTo>
                    <a:pt x="26" y="182"/>
                  </a:lnTo>
                  <a:lnTo>
                    <a:pt x="20" y="173"/>
                  </a:lnTo>
                  <a:lnTo>
                    <a:pt x="14" y="164"/>
                  </a:lnTo>
                  <a:lnTo>
                    <a:pt x="9" y="154"/>
                  </a:lnTo>
                  <a:lnTo>
                    <a:pt x="5" y="143"/>
                  </a:lnTo>
                  <a:lnTo>
                    <a:pt x="3" y="133"/>
                  </a:lnTo>
                  <a:lnTo>
                    <a:pt x="2" y="122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2" y="100"/>
                  </a:lnTo>
                  <a:lnTo>
                    <a:pt x="3" y="89"/>
                  </a:lnTo>
                  <a:lnTo>
                    <a:pt x="5" y="78"/>
                  </a:lnTo>
                  <a:lnTo>
                    <a:pt x="9" y="68"/>
                  </a:lnTo>
                  <a:lnTo>
                    <a:pt x="14" y="58"/>
                  </a:lnTo>
                  <a:lnTo>
                    <a:pt x="20" y="49"/>
                  </a:lnTo>
                  <a:lnTo>
                    <a:pt x="26" y="41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41" y="26"/>
                  </a:lnTo>
                  <a:lnTo>
                    <a:pt x="50" y="18"/>
                  </a:lnTo>
                  <a:lnTo>
                    <a:pt x="58" y="13"/>
                  </a:lnTo>
                  <a:lnTo>
                    <a:pt x="68" y="9"/>
                  </a:lnTo>
                  <a:lnTo>
                    <a:pt x="78" y="5"/>
                  </a:lnTo>
                  <a:lnTo>
                    <a:pt x="89" y="2"/>
                  </a:lnTo>
                  <a:lnTo>
                    <a:pt x="100" y="0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ea"/>
                <a:ea typeface="+mn-ea"/>
              </a:endParaRPr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1714480" y="4357700"/>
              <a:ext cx="230188" cy="177800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92" y="0"/>
                </a:cxn>
                <a:cxn ang="0">
                  <a:pos x="213" y="5"/>
                </a:cxn>
                <a:cxn ang="0">
                  <a:pos x="234" y="13"/>
                </a:cxn>
                <a:cxn ang="0">
                  <a:pos x="251" y="26"/>
                </a:cxn>
                <a:cxn ang="0">
                  <a:pos x="258" y="32"/>
                </a:cxn>
                <a:cxn ang="0">
                  <a:pos x="272" y="49"/>
                </a:cxn>
                <a:cxn ang="0">
                  <a:pos x="283" y="68"/>
                </a:cxn>
                <a:cxn ang="0">
                  <a:pos x="289" y="89"/>
                </a:cxn>
                <a:cxn ang="0">
                  <a:pos x="292" y="111"/>
                </a:cxn>
                <a:cxn ang="0">
                  <a:pos x="292" y="111"/>
                </a:cxn>
                <a:cxn ang="0">
                  <a:pos x="289" y="133"/>
                </a:cxn>
                <a:cxn ang="0">
                  <a:pos x="283" y="154"/>
                </a:cxn>
                <a:cxn ang="0">
                  <a:pos x="272" y="173"/>
                </a:cxn>
                <a:cxn ang="0">
                  <a:pos x="258" y="189"/>
                </a:cxn>
                <a:cxn ang="0">
                  <a:pos x="251" y="196"/>
                </a:cxn>
                <a:cxn ang="0">
                  <a:pos x="234" y="209"/>
                </a:cxn>
                <a:cxn ang="0">
                  <a:pos x="213" y="217"/>
                </a:cxn>
                <a:cxn ang="0">
                  <a:pos x="192" y="221"/>
                </a:cxn>
                <a:cxn ang="0">
                  <a:pos x="100" y="222"/>
                </a:cxn>
                <a:cxn ang="0">
                  <a:pos x="89" y="221"/>
                </a:cxn>
                <a:cxn ang="0">
                  <a:pos x="67" y="217"/>
                </a:cxn>
                <a:cxn ang="0">
                  <a:pos x="47" y="209"/>
                </a:cxn>
                <a:cxn ang="0">
                  <a:pos x="30" y="196"/>
                </a:cxn>
                <a:cxn ang="0">
                  <a:pos x="21" y="189"/>
                </a:cxn>
                <a:cxn ang="0">
                  <a:pos x="9" y="175"/>
                </a:cxn>
                <a:cxn ang="0">
                  <a:pos x="0" y="158"/>
                </a:cxn>
                <a:cxn ang="0">
                  <a:pos x="61" y="158"/>
                </a:cxn>
                <a:cxn ang="0">
                  <a:pos x="79" y="169"/>
                </a:cxn>
                <a:cxn ang="0">
                  <a:pos x="100" y="173"/>
                </a:cxn>
                <a:cxn ang="0">
                  <a:pos x="181" y="173"/>
                </a:cxn>
                <a:cxn ang="0">
                  <a:pos x="204" y="168"/>
                </a:cxn>
                <a:cxn ang="0">
                  <a:pos x="224" y="154"/>
                </a:cxn>
                <a:cxn ang="0">
                  <a:pos x="231" y="146"/>
                </a:cxn>
                <a:cxn ang="0">
                  <a:pos x="241" y="124"/>
                </a:cxn>
                <a:cxn ang="0">
                  <a:pos x="242" y="111"/>
                </a:cxn>
                <a:cxn ang="0">
                  <a:pos x="241" y="99"/>
                </a:cxn>
                <a:cxn ang="0">
                  <a:pos x="231" y="77"/>
                </a:cxn>
                <a:cxn ang="0">
                  <a:pos x="224" y="68"/>
                </a:cxn>
                <a:cxn ang="0">
                  <a:pos x="204" y="54"/>
                </a:cxn>
                <a:cxn ang="0">
                  <a:pos x="181" y="49"/>
                </a:cxn>
                <a:cxn ang="0">
                  <a:pos x="100" y="49"/>
                </a:cxn>
                <a:cxn ang="0">
                  <a:pos x="79" y="53"/>
                </a:cxn>
                <a:cxn ang="0">
                  <a:pos x="61" y="63"/>
                </a:cxn>
                <a:cxn ang="0">
                  <a:pos x="0" y="63"/>
                </a:cxn>
                <a:cxn ang="0">
                  <a:pos x="9" y="47"/>
                </a:cxn>
                <a:cxn ang="0">
                  <a:pos x="21" y="32"/>
                </a:cxn>
                <a:cxn ang="0">
                  <a:pos x="30" y="26"/>
                </a:cxn>
                <a:cxn ang="0">
                  <a:pos x="47" y="13"/>
                </a:cxn>
                <a:cxn ang="0">
                  <a:pos x="67" y="5"/>
                </a:cxn>
                <a:cxn ang="0">
                  <a:pos x="89" y="0"/>
                </a:cxn>
                <a:cxn ang="0">
                  <a:pos x="100" y="0"/>
                </a:cxn>
              </a:cxnLst>
              <a:rect l="0" t="0" r="r" b="b"/>
              <a:pathLst>
                <a:path w="292" h="222">
                  <a:moveTo>
                    <a:pt x="100" y="0"/>
                  </a:moveTo>
                  <a:lnTo>
                    <a:pt x="181" y="0"/>
                  </a:lnTo>
                  <a:lnTo>
                    <a:pt x="181" y="0"/>
                  </a:lnTo>
                  <a:lnTo>
                    <a:pt x="192" y="0"/>
                  </a:lnTo>
                  <a:lnTo>
                    <a:pt x="203" y="2"/>
                  </a:lnTo>
                  <a:lnTo>
                    <a:pt x="213" y="5"/>
                  </a:lnTo>
                  <a:lnTo>
                    <a:pt x="224" y="9"/>
                  </a:lnTo>
                  <a:lnTo>
                    <a:pt x="234" y="13"/>
                  </a:lnTo>
                  <a:lnTo>
                    <a:pt x="242" y="18"/>
                  </a:lnTo>
                  <a:lnTo>
                    <a:pt x="251" y="26"/>
                  </a:lnTo>
                  <a:lnTo>
                    <a:pt x="258" y="32"/>
                  </a:lnTo>
                  <a:lnTo>
                    <a:pt x="258" y="32"/>
                  </a:lnTo>
                  <a:lnTo>
                    <a:pt x="266" y="41"/>
                  </a:lnTo>
                  <a:lnTo>
                    <a:pt x="272" y="49"/>
                  </a:lnTo>
                  <a:lnTo>
                    <a:pt x="278" y="58"/>
                  </a:lnTo>
                  <a:lnTo>
                    <a:pt x="283" y="68"/>
                  </a:lnTo>
                  <a:lnTo>
                    <a:pt x="287" y="78"/>
                  </a:lnTo>
                  <a:lnTo>
                    <a:pt x="289" y="89"/>
                  </a:lnTo>
                  <a:lnTo>
                    <a:pt x="291" y="100"/>
                  </a:lnTo>
                  <a:lnTo>
                    <a:pt x="292" y="111"/>
                  </a:lnTo>
                  <a:lnTo>
                    <a:pt x="292" y="111"/>
                  </a:lnTo>
                  <a:lnTo>
                    <a:pt x="292" y="111"/>
                  </a:lnTo>
                  <a:lnTo>
                    <a:pt x="291" y="122"/>
                  </a:lnTo>
                  <a:lnTo>
                    <a:pt x="289" y="133"/>
                  </a:lnTo>
                  <a:lnTo>
                    <a:pt x="287" y="143"/>
                  </a:lnTo>
                  <a:lnTo>
                    <a:pt x="283" y="154"/>
                  </a:lnTo>
                  <a:lnTo>
                    <a:pt x="278" y="164"/>
                  </a:lnTo>
                  <a:lnTo>
                    <a:pt x="272" y="173"/>
                  </a:lnTo>
                  <a:lnTo>
                    <a:pt x="266" y="182"/>
                  </a:lnTo>
                  <a:lnTo>
                    <a:pt x="258" y="189"/>
                  </a:lnTo>
                  <a:lnTo>
                    <a:pt x="258" y="189"/>
                  </a:lnTo>
                  <a:lnTo>
                    <a:pt x="251" y="196"/>
                  </a:lnTo>
                  <a:lnTo>
                    <a:pt x="242" y="203"/>
                  </a:lnTo>
                  <a:lnTo>
                    <a:pt x="234" y="209"/>
                  </a:lnTo>
                  <a:lnTo>
                    <a:pt x="224" y="214"/>
                  </a:lnTo>
                  <a:lnTo>
                    <a:pt x="213" y="217"/>
                  </a:lnTo>
                  <a:lnTo>
                    <a:pt x="203" y="220"/>
                  </a:lnTo>
                  <a:lnTo>
                    <a:pt x="192" y="221"/>
                  </a:lnTo>
                  <a:lnTo>
                    <a:pt x="181" y="222"/>
                  </a:lnTo>
                  <a:lnTo>
                    <a:pt x="100" y="222"/>
                  </a:lnTo>
                  <a:lnTo>
                    <a:pt x="100" y="222"/>
                  </a:lnTo>
                  <a:lnTo>
                    <a:pt x="89" y="221"/>
                  </a:lnTo>
                  <a:lnTo>
                    <a:pt x="78" y="220"/>
                  </a:lnTo>
                  <a:lnTo>
                    <a:pt x="67" y="217"/>
                  </a:lnTo>
                  <a:lnTo>
                    <a:pt x="57" y="214"/>
                  </a:lnTo>
                  <a:lnTo>
                    <a:pt x="47" y="209"/>
                  </a:lnTo>
                  <a:lnTo>
                    <a:pt x="38" y="203"/>
                  </a:lnTo>
                  <a:lnTo>
                    <a:pt x="30" y="196"/>
                  </a:lnTo>
                  <a:lnTo>
                    <a:pt x="21" y="189"/>
                  </a:lnTo>
                  <a:lnTo>
                    <a:pt x="21" y="189"/>
                  </a:lnTo>
                  <a:lnTo>
                    <a:pt x="15" y="183"/>
                  </a:lnTo>
                  <a:lnTo>
                    <a:pt x="9" y="175"/>
                  </a:lnTo>
                  <a:lnTo>
                    <a:pt x="4" y="167"/>
                  </a:lnTo>
                  <a:lnTo>
                    <a:pt x="0" y="158"/>
                  </a:lnTo>
                  <a:lnTo>
                    <a:pt x="61" y="158"/>
                  </a:lnTo>
                  <a:lnTo>
                    <a:pt x="61" y="158"/>
                  </a:lnTo>
                  <a:lnTo>
                    <a:pt x="69" y="164"/>
                  </a:lnTo>
                  <a:lnTo>
                    <a:pt x="79" y="169"/>
                  </a:lnTo>
                  <a:lnTo>
                    <a:pt x="89" y="172"/>
                  </a:lnTo>
                  <a:lnTo>
                    <a:pt x="100" y="173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93" y="172"/>
                  </a:lnTo>
                  <a:lnTo>
                    <a:pt x="204" y="168"/>
                  </a:lnTo>
                  <a:lnTo>
                    <a:pt x="215" y="162"/>
                  </a:lnTo>
                  <a:lnTo>
                    <a:pt x="224" y="154"/>
                  </a:lnTo>
                  <a:lnTo>
                    <a:pt x="224" y="154"/>
                  </a:lnTo>
                  <a:lnTo>
                    <a:pt x="231" y="146"/>
                  </a:lnTo>
                  <a:lnTo>
                    <a:pt x="237" y="135"/>
                  </a:lnTo>
                  <a:lnTo>
                    <a:pt x="241" y="124"/>
                  </a:lnTo>
                  <a:lnTo>
                    <a:pt x="242" y="111"/>
                  </a:lnTo>
                  <a:lnTo>
                    <a:pt x="242" y="111"/>
                  </a:lnTo>
                  <a:lnTo>
                    <a:pt x="242" y="111"/>
                  </a:lnTo>
                  <a:lnTo>
                    <a:pt x="241" y="99"/>
                  </a:lnTo>
                  <a:lnTo>
                    <a:pt x="237" y="86"/>
                  </a:lnTo>
                  <a:lnTo>
                    <a:pt x="231" y="77"/>
                  </a:lnTo>
                  <a:lnTo>
                    <a:pt x="224" y="68"/>
                  </a:lnTo>
                  <a:lnTo>
                    <a:pt x="224" y="68"/>
                  </a:lnTo>
                  <a:lnTo>
                    <a:pt x="215" y="60"/>
                  </a:lnTo>
                  <a:lnTo>
                    <a:pt x="204" y="54"/>
                  </a:lnTo>
                  <a:lnTo>
                    <a:pt x="193" y="51"/>
                  </a:lnTo>
                  <a:lnTo>
                    <a:pt x="181" y="49"/>
                  </a:lnTo>
                  <a:lnTo>
                    <a:pt x="100" y="49"/>
                  </a:lnTo>
                  <a:lnTo>
                    <a:pt x="100" y="49"/>
                  </a:lnTo>
                  <a:lnTo>
                    <a:pt x="89" y="51"/>
                  </a:lnTo>
                  <a:lnTo>
                    <a:pt x="79" y="53"/>
                  </a:lnTo>
                  <a:lnTo>
                    <a:pt x="69" y="58"/>
                  </a:lnTo>
                  <a:lnTo>
                    <a:pt x="61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56"/>
                  </a:lnTo>
                  <a:lnTo>
                    <a:pt x="9" y="47"/>
                  </a:lnTo>
                  <a:lnTo>
                    <a:pt x="15" y="39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30" y="26"/>
                  </a:lnTo>
                  <a:lnTo>
                    <a:pt x="38" y="18"/>
                  </a:lnTo>
                  <a:lnTo>
                    <a:pt x="47" y="13"/>
                  </a:lnTo>
                  <a:lnTo>
                    <a:pt x="57" y="9"/>
                  </a:lnTo>
                  <a:lnTo>
                    <a:pt x="67" y="5"/>
                  </a:lnTo>
                  <a:lnTo>
                    <a:pt x="78" y="2"/>
                  </a:lnTo>
                  <a:lnTo>
                    <a:pt x="89" y="0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ea"/>
                <a:ea typeface="+mn-ea"/>
              </a:endParaRPr>
            </a:p>
          </p:txBody>
        </p:sp>
        <p:sp>
          <p:nvSpPr>
            <p:cNvPr id="43" name="Freeform 21"/>
            <p:cNvSpPr/>
            <p:nvPr/>
          </p:nvSpPr>
          <p:spPr bwMode="auto">
            <a:xfrm>
              <a:off x="1601767" y="4427550"/>
              <a:ext cx="195263" cy="3651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4" y="0"/>
                </a:cxn>
                <a:cxn ang="0">
                  <a:pos x="224" y="0"/>
                </a:cxn>
                <a:cxn ang="0">
                  <a:pos x="229" y="1"/>
                </a:cxn>
                <a:cxn ang="0">
                  <a:pos x="233" y="2"/>
                </a:cxn>
                <a:cxn ang="0">
                  <a:pos x="236" y="5"/>
                </a:cxn>
                <a:cxn ang="0">
                  <a:pos x="240" y="7"/>
                </a:cxn>
                <a:cxn ang="0">
                  <a:pos x="242" y="11"/>
                </a:cxn>
                <a:cxn ang="0">
                  <a:pos x="245" y="14"/>
                </a:cxn>
                <a:cxn ang="0">
                  <a:pos x="246" y="18"/>
                </a:cxn>
                <a:cxn ang="0">
                  <a:pos x="246" y="23"/>
                </a:cxn>
                <a:cxn ang="0">
                  <a:pos x="246" y="23"/>
                </a:cxn>
                <a:cxn ang="0">
                  <a:pos x="246" y="23"/>
                </a:cxn>
                <a:cxn ang="0">
                  <a:pos x="246" y="28"/>
                </a:cxn>
                <a:cxn ang="0">
                  <a:pos x="245" y="32"/>
                </a:cxn>
                <a:cxn ang="0">
                  <a:pos x="242" y="36"/>
                </a:cxn>
                <a:cxn ang="0">
                  <a:pos x="240" y="39"/>
                </a:cxn>
                <a:cxn ang="0">
                  <a:pos x="236" y="42"/>
                </a:cxn>
                <a:cxn ang="0">
                  <a:pos x="233" y="44"/>
                </a:cxn>
                <a:cxn ang="0">
                  <a:pos x="229" y="45"/>
                </a:cxn>
                <a:cxn ang="0">
                  <a:pos x="224" y="45"/>
                </a:cxn>
                <a:cxn ang="0">
                  <a:pos x="24" y="45"/>
                </a:cxn>
                <a:cxn ang="0">
                  <a:pos x="24" y="45"/>
                </a:cxn>
                <a:cxn ang="0">
                  <a:pos x="19" y="45"/>
                </a:cxn>
                <a:cxn ang="0">
                  <a:pos x="14" y="44"/>
                </a:cxn>
                <a:cxn ang="0">
                  <a:pos x="10" y="42"/>
                </a:cxn>
                <a:cxn ang="0">
                  <a:pos x="6" y="39"/>
                </a:cxn>
                <a:cxn ang="0">
                  <a:pos x="4" y="36"/>
                </a:cxn>
                <a:cxn ang="0">
                  <a:pos x="3" y="32"/>
                </a:cxn>
                <a:cxn ang="0">
                  <a:pos x="0" y="28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8"/>
                </a:cxn>
                <a:cxn ang="0">
                  <a:pos x="3" y="14"/>
                </a:cxn>
                <a:cxn ang="0">
                  <a:pos x="4" y="11"/>
                </a:cxn>
                <a:cxn ang="0">
                  <a:pos x="6" y="7"/>
                </a:cxn>
                <a:cxn ang="0">
                  <a:pos x="10" y="5"/>
                </a:cxn>
                <a:cxn ang="0">
                  <a:pos x="14" y="2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46" h="45">
                  <a:moveTo>
                    <a:pt x="24" y="0"/>
                  </a:moveTo>
                  <a:lnTo>
                    <a:pt x="224" y="0"/>
                  </a:lnTo>
                  <a:lnTo>
                    <a:pt x="224" y="0"/>
                  </a:lnTo>
                  <a:lnTo>
                    <a:pt x="229" y="1"/>
                  </a:lnTo>
                  <a:lnTo>
                    <a:pt x="233" y="2"/>
                  </a:lnTo>
                  <a:lnTo>
                    <a:pt x="236" y="5"/>
                  </a:lnTo>
                  <a:lnTo>
                    <a:pt x="240" y="7"/>
                  </a:lnTo>
                  <a:lnTo>
                    <a:pt x="242" y="11"/>
                  </a:lnTo>
                  <a:lnTo>
                    <a:pt x="245" y="14"/>
                  </a:lnTo>
                  <a:lnTo>
                    <a:pt x="246" y="18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46" y="28"/>
                  </a:lnTo>
                  <a:lnTo>
                    <a:pt x="245" y="32"/>
                  </a:lnTo>
                  <a:lnTo>
                    <a:pt x="242" y="36"/>
                  </a:lnTo>
                  <a:lnTo>
                    <a:pt x="240" y="39"/>
                  </a:lnTo>
                  <a:lnTo>
                    <a:pt x="236" y="42"/>
                  </a:lnTo>
                  <a:lnTo>
                    <a:pt x="233" y="44"/>
                  </a:lnTo>
                  <a:lnTo>
                    <a:pt x="229" y="45"/>
                  </a:lnTo>
                  <a:lnTo>
                    <a:pt x="2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19" y="45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6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5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ea"/>
                <a:ea typeface="+mn-ea"/>
              </a:endParaRPr>
            </a:p>
          </p:txBody>
        </p:sp>
      </p:grpSp>
      <p:sp>
        <p:nvSpPr>
          <p:cNvPr id="44" name="Freeform 21"/>
          <p:cNvSpPr>
            <a:spLocks noEditPoints="1"/>
          </p:cNvSpPr>
          <p:nvPr/>
        </p:nvSpPr>
        <p:spPr bwMode="auto">
          <a:xfrm>
            <a:off x="5283223" y="4448573"/>
            <a:ext cx="448990" cy="681957"/>
          </a:xfrm>
          <a:custGeom>
            <a:avLst/>
            <a:gdLst>
              <a:gd name="T0" fmla="*/ 72 w 401"/>
              <a:gd name="T1" fmla="*/ 59 h 610"/>
              <a:gd name="T2" fmla="*/ 92 w 401"/>
              <a:gd name="T3" fmla="*/ 27 h 610"/>
              <a:gd name="T4" fmla="*/ 130 w 401"/>
              <a:gd name="T5" fmla="*/ 23 h 610"/>
              <a:gd name="T6" fmla="*/ 110 w 401"/>
              <a:gd name="T7" fmla="*/ 55 h 610"/>
              <a:gd name="T8" fmla="*/ 72 w 401"/>
              <a:gd name="T9" fmla="*/ 59 h 610"/>
              <a:gd name="T10" fmla="*/ 150 w 401"/>
              <a:gd name="T11" fmla="*/ 453 h 610"/>
              <a:gd name="T12" fmla="*/ 194 w 401"/>
              <a:gd name="T13" fmla="*/ 458 h 610"/>
              <a:gd name="T14" fmla="*/ 291 w 401"/>
              <a:gd name="T15" fmla="*/ 431 h 610"/>
              <a:gd name="T16" fmla="*/ 297 w 401"/>
              <a:gd name="T17" fmla="*/ 408 h 610"/>
              <a:gd name="T18" fmla="*/ 275 w 401"/>
              <a:gd name="T19" fmla="*/ 403 h 610"/>
              <a:gd name="T20" fmla="*/ 158 w 401"/>
              <a:gd name="T21" fmla="*/ 422 h 610"/>
              <a:gd name="T22" fmla="*/ 62 w 401"/>
              <a:gd name="T23" fmla="*/ 353 h 610"/>
              <a:gd name="T24" fmla="*/ 43 w 401"/>
              <a:gd name="T25" fmla="*/ 236 h 610"/>
              <a:gd name="T26" fmla="*/ 103 w 401"/>
              <a:gd name="T27" fmla="*/ 146 h 610"/>
              <a:gd name="T28" fmla="*/ 207 w 401"/>
              <a:gd name="T29" fmla="*/ 316 h 610"/>
              <a:gd name="T30" fmla="*/ 208 w 401"/>
              <a:gd name="T31" fmla="*/ 318 h 610"/>
              <a:gd name="T32" fmla="*/ 208 w 401"/>
              <a:gd name="T33" fmla="*/ 318 h 610"/>
              <a:gd name="T34" fmla="*/ 267 w 401"/>
              <a:gd name="T35" fmla="*/ 311 h 610"/>
              <a:gd name="T36" fmla="*/ 299 w 401"/>
              <a:gd name="T37" fmla="*/ 262 h 610"/>
              <a:gd name="T38" fmla="*/ 300 w 401"/>
              <a:gd name="T39" fmla="*/ 261 h 610"/>
              <a:gd name="T40" fmla="*/ 147 w 401"/>
              <a:gd name="T41" fmla="*/ 14 h 610"/>
              <a:gd name="T42" fmla="*/ 147 w 401"/>
              <a:gd name="T43" fmla="*/ 14 h 610"/>
              <a:gd name="T44" fmla="*/ 147 w 401"/>
              <a:gd name="T45" fmla="*/ 13 h 610"/>
              <a:gd name="T46" fmla="*/ 87 w 401"/>
              <a:gd name="T47" fmla="*/ 18 h 610"/>
              <a:gd name="T48" fmla="*/ 55 w 401"/>
              <a:gd name="T49" fmla="*/ 69 h 610"/>
              <a:gd name="T50" fmla="*/ 56 w 401"/>
              <a:gd name="T51" fmla="*/ 70 h 610"/>
              <a:gd name="T52" fmla="*/ 56 w 401"/>
              <a:gd name="T53" fmla="*/ 70 h 610"/>
              <a:gd name="T54" fmla="*/ 86 w 401"/>
              <a:gd name="T55" fmla="*/ 119 h 610"/>
              <a:gd name="T56" fmla="*/ 12 w 401"/>
              <a:gd name="T57" fmla="*/ 228 h 610"/>
              <a:gd name="T58" fmla="*/ 35 w 401"/>
              <a:gd name="T59" fmla="*/ 369 h 610"/>
              <a:gd name="T60" fmla="*/ 150 w 401"/>
              <a:gd name="T61" fmla="*/ 453 h 610"/>
              <a:gd name="T62" fmla="*/ 386 w 401"/>
              <a:gd name="T63" fmla="*/ 356 h 610"/>
              <a:gd name="T64" fmla="*/ 163 w 401"/>
              <a:gd name="T65" fmla="*/ 356 h 610"/>
              <a:gd name="T66" fmla="*/ 148 w 401"/>
              <a:gd name="T67" fmla="*/ 371 h 610"/>
              <a:gd name="T68" fmla="*/ 163 w 401"/>
              <a:gd name="T69" fmla="*/ 387 h 610"/>
              <a:gd name="T70" fmla="*/ 386 w 401"/>
              <a:gd name="T71" fmla="*/ 387 h 610"/>
              <a:gd name="T72" fmla="*/ 401 w 401"/>
              <a:gd name="T73" fmla="*/ 371 h 610"/>
              <a:gd name="T74" fmla="*/ 386 w 401"/>
              <a:gd name="T75" fmla="*/ 356 h 610"/>
              <a:gd name="T76" fmla="*/ 202 w 401"/>
              <a:gd name="T77" fmla="*/ 506 h 610"/>
              <a:gd name="T78" fmla="*/ 183 w 401"/>
              <a:gd name="T79" fmla="*/ 526 h 610"/>
              <a:gd name="T80" fmla="*/ 163 w 401"/>
              <a:gd name="T81" fmla="*/ 506 h 610"/>
              <a:gd name="T82" fmla="*/ 183 w 401"/>
              <a:gd name="T83" fmla="*/ 487 h 610"/>
              <a:gd name="T84" fmla="*/ 202 w 401"/>
              <a:gd name="T85" fmla="*/ 506 h 610"/>
              <a:gd name="T86" fmla="*/ 142 w 401"/>
              <a:gd name="T87" fmla="*/ 506 h 610"/>
              <a:gd name="T88" fmla="*/ 183 w 401"/>
              <a:gd name="T89" fmla="*/ 547 h 610"/>
              <a:gd name="T90" fmla="*/ 223 w 401"/>
              <a:gd name="T91" fmla="*/ 506 h 610"/>
              <a:gd name="T92" fmla="*/ 183 w 401"/>
              <a:gd name="T93" fmla="*/ 466 h 610"/>
              <a:gd name="T94" fmla="*/ 142 w 401"/>
              <a:gd name="T95" fmla="*/ 506 h 610"/>
              <a:gd name="T96" fmla="*/ 237 w 401"/>
              <a:gd name="T97" fmla="*/ 525 h 610"/>
              <a:gd name="T98" fmla="*/ 183 w 401"/>
              <a:gd name="T99" fmla="*/ 564 h 610"/>
              <a:gd name="T100" fmla="*/ 128 w 401"/>
              <a:gd name="T101" fmla="*/ 525 h 610"/>
              <a:gd name="T102" fmla="*/ 55 w 401"/>
              <a:gd name="T103" fmla="*/ 594 h 610"/>
              <a:gd name="T104" fmla="*/ 54 w 401"/>
              <a:gd name="T105" fmla="*/ 605 h 610"/>
              <a:gd name="T106" fmla="*/ 64 w 401"/>
              <a:gd name="T107" fmla="*/ 610 h 610"/>
              <a:gd name="T108" fmla="*/ 302 w 401"/>
              <a:gd name="T109" fmla="*/ 610 h 610"/>
              <a:gd name="T110" fmla="*/ 302 w 401"/>
              <a:gd name="T111" fmla="*/ 610 h 610"/>
              <a:gd name="T112" fmla="*/ 312 w 401"/>
              <a:gd name="T113" fmla="*/ 599 h 610"/>
              <a:gd name="T114" fmla="*/ 310 w 401"/>
              <a:gd name="T115" fmla="*/ 593 h 610"/>
              <a:gd name="T116" fmla="*/ 237 w 401"/>
              <a:gd name="T117" fmla="*/ 525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1" h="610">
                <a:moveTo>
                  <a:pt x="72" y="59"/>
                </a:moveTo>
                <a:cubicBezTo>
                  <a:pt x="67" y="51"/>
                  <a:pt x="76" y="36"/>
                  <a:pt x="92" y="27"/>
                </a:cubicBezTo>
                <a:cubicBezTo>
                  <a:pt x="108" y="17"/>
                  <a:pt x="125" y="15"/>
                  <a:pt x="130" y="23"/>
                </a:cubicBezTo>
                <a:cubicBezTo>
                  <a:pt x="134" y="31"/>
                  <a:pt x="126" y="45"/>
                  <a:pt x="110" y="55"/>
                </a:cubicBezTo>
                <a:cubicBezTo>
                  <a:pt x="94" y="65"/>
                  <a:pt x="77" y="67"/>
                  <a:pt x="72" y="59"/>
                </a:cubicBezTo>
                <a:close/>
                <a:moveTo>
                  <a:pt x="150" y="453"/>
                </a:moveTo>
                <a:cubicBezTo>
                  <a:pt x="165" y="457"/>
                  <a:pt x="179" y="458"/>
                  <a:pt x="194" y="458"/>
                </a:cubicBezTo>
                <a:cubicBezTo>
                  <a:pt x="228" y="458"/>
                  <a:pt x="262" y="449"/>
                  <a:pt x="291" y="431"/>
                </a:cubicBezTo>
                <a:cubicBezTo>
                  <a:pt x="299" y="426"/>
                  <a:pt x="301" y="416"/>
                  <a:pt x="297" y="408"/>
                </a:cubicBezTo>
                <a:cubicBezTo>
                  <a:pt x="292" y="401"/>
                  <a:pt x="282" y="399"/>
                  <a:pt x="275" y="403"/>
                </a:cubicBezTo>
                <a:cubicBezTo>
                  <a:pt x="239" y="425"/>
                  <a:pt x="198" y="432"/>
                  <a:pt x="158" y="422"/>
                </a:cubicBezTo>
                <a:cubicBezTo>
                  <a:pt x="118" y="412"/>
                  <a:pt x="84" y="388"/>
                  <a:pt x="62" y="353"/>
                </a:cubicBezTo>
                <a:cubicBezTo>
                  <a:pt x="40" y="317"/>
                  <a:pt x="34" y="276"/>
                  <a:pt x="43" y="236"/>
                </a:cubicBezTo>
                <a:cubicBezTo>
                  <a:pt x="52" y="199"/>
                  <a:pt x="73" y="168"/>
                  <a:pt x="103" y="146"/>
                </a:cubicBezTo>
                <a:lnTo>
                  <a:pt x="207" y="316"/>
                </a:lnTo>
                <a:lnTo>
                  <a:pt x="208" y="318"/>
                </a:lnTo>
                <a:lnTo>
                  <a:pt x="208" y="318"/>
                </a:lnTo>
                <a:cubicBezTo>
                  <a:pt x="217" y="328"/>
                  <a:pt x="243" y="325"/>
                  <a:pt x="267" y="311"/>
                </a:cubicBezTo>
                <a:cubicBezTo>
                  <a:pt x="291" y="296"/>
                  <a:pt x="305" y="274"/>
                  <a:pt x="299" y="262"/>
                </a:cubicBezTo>
                <a:lnTo>
                  <a:pt x="300" y="261"/>
                </a:lnTo>
                <a:lnTo>
                  <a:pt x="147" y="14"/>
                </a:lnTo>
                <a:lnTo>
                  <a:pt x="147" y="14"/>
                </a:lnTo>
                <a:cubicBezTo>
                  <a:pt x="147" y="13"/>
                  <a:pt x="147" y="13"/>
                  <a:pt x="147" y="13"/>
                </a:cubicBezTo>
                <a:cubicBezTo>
                  <a:pt x="139" y="0"/>
                  <a:pt x="112" y="3"/>
                  <a:pt x="87" y="18"/>
                </a:cubicBezTo>
                <a:cubicBezTo>
                  <a:pt x="62" y="34"/>
                  <a:pt x="48" y="57"/>
                  <a:pt x="55" y="69"/>
                </a:cubicBezTo>
                <a:cubicBezTo>
                  <a:pt x="55" y="69"/>
                  <a:pt x="56" y="70"/>
                  <a:pt x="56" y="70"/>
                </a:cubicBezTo>
                <a:lnTo>
                  <a:pt x="56" y="70"/>
                </a:lnTo>
                <a:lnTo>
                  <a:pt x="86" y="119"/>
                </a:lnTo>
                <a:cubicBezTo>
                  <a:pt x="49" y="145"/>
                  <a:pt x="23" y="184"/>
                  <a:pt x="12" y="228"/>
                </a:cubicBezTo>
                <a:cubicBezTo>
                  <a:pt x="0" y="277"/>
                  <a:pt x="9" y="327"/>
                  <a:pt x="35" y="369"/>
                </a:cubicBezTo>
                <a:cubicBezTo>
                  <a:pt x="61" y="412"/>
                  <a:pt x="102" y="442"/>
                  <a:pt x="150" y="453"/>
                </a:cubicBezTo>
                <a:close/>
                <a:moveTo>
                  <a:pt x="386" y="356"/>
                </a:moveTo>
                <a:lnTo>
                  <a:pt x="163" y="356"/>
                </a:lnTo>
                <a:cubicBezTo>
                  <a:pt x="155" y="356"/>
                  <a:pt x="148" y="363"/>
                  <a:pt x="148" y="371"/>
                </a:cubicBezTo>
                <a:cubicBezTo>
                  <a:pt x="148" y="380"/>
                  <a:pt x="155" y="387"/>
                  <a:pt x="163" y="387"/>
                </a:cubicBezTo>
                <a:lnTo>
                  <a:pt x="386" y="387"/>
                </a:lnTo>
                <a:cubicBezTo>
                  <a:pt x="394" y="387"/>
                  <a:pt x="401" y="380"/>
                  <a:pt x="401" y="371"/>
                </a:cubicBezTo>
                <a:cubicBezTo>
                  <a:pt x="401" y="363"/>
                  <a:pt x="394" y="356"/>
                  <a:pt x="386" y="356"/>
                </a:cubicBezTo>
                <a:close/>
                <a:moveTo>
                  <a:pt x="202" y="506"/>
                </a:moveTo>
                <a:cubicBezTo>
                  <a:pt x="202" y="517"/>
                  <a:pt x="193" y="526"/>
                  <a:pt x="183" y="526"/>
                </a:cubicBezTo>
                <a:cubicBezTo>
                  <a:pt x="172" y="526"/>
                  <a:pt x="163" y="517"/>
                  <a:pt x="163" y="506"/>
                </a:cubicBezTo>
                <a:cubicBezTo>
                  <a:pt x="163" y="495"/>
                  <a:pt x="172" y="487"/>
                  <a:pt x="183" y="487"/>
                </a:cubicBezTo>
                <a:cubicBezTo>
                  <a:pt x="193" y="487"/>
                  <a:pt x="202" y="495"/>
                  <a:pt x="202" y="506"/>
                </a:cubicBezTo>
                <a:close/>
                <a:moveTo>
                  <a:pt x="142" y="506"/>
                </a:moveTo>
                <a:cubicBezTo>
                  <a:pt x="142" y="529"/>
                  <a:pt x="160" y="547"/>
                  <a:pt x="183" y="547"/>
                </a:cubicBezTo>
                <a:cubicBezTo>
                  <a:pt x="205" y="547"/>
                  <a:pt x="223" y="529"/>
                  <a:pt x="223" y="506"/>
                </a:cubicBezTo>
                <a:cubicBezTo>
                  <a:pt x="223" y="484"/>
                  <a:pt x="205" y="466"/>
                  <a:pt x="183" y="466"/>
                </a:cubicBezTo>
                <a:cubicBezTo>
                  <a:pt x="160" y="466"/>
                  <a:pt x="142" y="484"/>
                  <a:pt x="142" y="506"/>
                </a:cubicBezTo>
                <a:close/>
                <a:moveTo>
                  <a:pt x="237" y="525"/>
                </a:moveTo>
                <a:cubicBezTo>
                  <a:pt x="229" y="548"/>
                  <a:pt x="208" y="564"/>
                  <a:pt x="183" y="564"/>
                </a:cubicBezTo>
                <a:cubicBezTo>
                  <a:pt x="157" y="564"/>
                  <a:pt x="136" y="548"/>
                  <a:pt x="128" y="525"/>
                </a:cubicBezTo>
                <a:cubicBezTo>
                  <a:pt x="85" y="548"/>
                  <a:pt x="56" y="591"/>
                  <a:pt x="55" y="594"/>
                </a:cubicBezTo>
                <a:cubicBezTo>
                  <a:pt x="52" y="597"/>
                  <a:pt x="52" y="601"/>
                  <a:pt x="54" y="605"/>
                </a:cubicBezTo>
                <a:cubicBezTo>
                  <a:pt x="56" y="608"/>
                  <a:pt x="60" y="610"/>
                  <a:pt x="64" y="610"/>
                </a:cubicBezTo>
                <a:lnTo>
                  <a:pt x="302" y="610"/>
                </a:lnTo>
                <a:lnTo>
                  <a:pt x="302" y="610"/>
                </a:lnTo>
                <a:cubicBezTo>
                  <a:pt x="308" y="610"/>
                  <a:pt x="312" y="605"/>
                  <a:pt x="312" y="599"/>
                </a:cubicBezTo>
                <a:cubicBezTo>
                  <a:pt x="312" y="597"/>
                  <a:pt x="312" y="595"/>
                  <a:pt x="310" y="593"/>
                </a:cubicBezTo>
                <a:cubicBezTo>
                  <a:pt x="306" y="587"/>
                  <a:pt x="278" y="547"/>
                  <a:pt x="237" y="5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/>
          </a:p>
        </p:txBody>
      </p:sp>
      <p:grpSp>
        <p:nvGrpSpPr>
          <p:cNvPr id="45" name="Group 115"/>
          <p:cNvGrpSpPr/>
          <p:nvPr/>
        </p:nvGrpSpPr>
        <p:grpSpPr>
          <a:xfrm>
            <a:off x="6342564" y="2371272"/>
            <a:ext cx="646533" cy="541333"/>
            <a:chOff x="2951142" y="2589225"/>
            <a:chExt cx="468313" cy="392113"/>
          </a:xfrm>
          <a:solidFill>
            <a:schemeClr val="bg1"/>
          </a:solidFill>
        </p:grpSpPr>
        <p:sp>
          <p:nvSpPr>
            <p:cNvPr id="46" name="Freeform 13"/>
            <p:cNvSpPr>
              <a:spLocks noEditPoints="1"/>
            </p:cNvSpPr>
            <p:nvPr/>
          </p:nvSpPr>
          <p:spPr bwMode="auto">
            <a:xfrm>
              <a:off x="2951142" y="2646375"/>
              <a:ext cx="284163" cy="284163"/>
            </a:xfrm>
            <a:custGeom>
              <a:avLst/>
              <a:gdLst/>
              <a:ahLst/>
              <a:cxnLst>
                <a:cxn ang="0">
                  <a:pos x="208" y="331"/>
                </a:cxn>
                <a:cxn ang="0">
                  <a:pos x="239" y="322"/>
                </a:cxn>
                <a:cxn ang="0">
                  <a:pos x="286" y="326"/>
                </a:cxn>
                <a:cxn ang="0">
                  <a:pos x="307" y="267"/>
                </a:cxn>
                <a:cxn ang="0">
                  <a:pos x="328" y="223"/>
                </a:cxn>
                <a:cxn ang="0">
                  <a:pos x="359" y="150"/>
                </a:cxn>
                <a:cxn ang="0">
                  <a:pos x="328" y="136"/>
                </a:cxn>
                <a:cxn ang="0">
                  <a:pos x="307" y="91"/>
                </a:cxn>
                <a:cxn ang="0">
                  <a:pos x="267" y="51"/>
                </a:cxn>
                <a:cxn ang="0">
                  <a:pos x="239" y="37"/>
                </a:cxn>
                <a:cxn ang="0">
                  <a:pos x="208" y="0"/>
                </a:cxn>
                <a:cxn ang="0">
                  <a:pos x="179" y="65"/>
                </a:cxn>
                <a:cxn ang="0">
                  <a:pos x="213" y="70"/>
                </a:cxn>
                <a:cxn ang="0">
                  <a:pos x="244" y="85"/>
                </a:cxn>
                <a:cxn ang="0">
                  <a:pos x="267" y="106"/>
                </a:cxn>
                <a:cxn ang="0">
                  <a:pos x="284" y="134"/>
                </a:cxn>
                <a:cxn ang="0">
                  <a:pos x="293" y="168"/>
                </a:cxn>
                <a:cxn ang="0">
                  <a:pos x="293" y="191"/>
                </a:cxn>
                <a:cxn ang="0">
                  <a:pos x="284" y="223"/>
                </a:cxn>
                <a:cxn ang="0">
                  <a:pos x="267" y="252"/>
                </a:cxn>
                <a:cxn ang="0">
                  <a:pos x="244" y="274"/>
                </a:cxn>
                <a:cxn ang="0">
                  <a:pos x="213" y="289"/>
                </a:cxn>
                <a:cxn ang="0">
                  <a:pos x="179" y="294"/>
                </a:cxn>
                <a:cxn ang="0">
                  <a:pos x="32" y="286"/>
                </a:cxn>
                <a:cxn ang="0">
                  <a:pos x="92" y="307"/>
                </a:cxn>
                <a:cxn ang="0">
                  <a:pos x="135" y="327"/>
                </a:cxn>
                <a:cxn ang="0">
                  <a:pos x="179" y="358"/>
                </a:cxn>
                <a:cxn ang="0">
                  <a:pos x="179" y="294"/>
                </a:cxn>
                <a:cxn ang="0">
                  <a:pos x="145" y="289"/>
                </a:cxn>
                <a:cxn ang="0">
                  <a:pos x="115" y="274"/>
                </a:cxn>
                <a:cxn ang="0">
                  <a:pos x="92" y="252"/>
                </a:cxn>
                <a:cxn ang="0">
                  <a:pos x="74" y="223"/>
                </a:cxn>
                <a:cxn ang="0">
                  <a:pos x="66" y="191"/>
                </a:cxn>
                <a:cxn ang="0">
                  <a:pos x="66" y="168"/>
                </a:cxn>
                <a:cxn ang="0">
                  <a:pos x="74" y="134"/>
                </a:cxn>
                <a:cxn ang="0">
                  <a:pos x="92" y="106"/>
                </a:cxn>
                <a:cxn ang="0">
                  <a:pos x="115" y="85"/>
                </a:cxn>
                <a:cxn ang="0">
                  <a:pos x="145" y="70"/>
                </a:cxn>
                <a:cxn ang="0">
                  <a:pos x="179" y="65"/>
                </a:cxn>
                <a:cxn ang="0">
                  <a:pos x="179" y="0"/>
                </a:cxn>
                <a:cxn ang="0">
                  <a:pos x="151" y="27"/>
                </a:cxn>
                <a:cxn ang="0">
                  <a:pos x="105" y="43"/>
                </a:cxn>
                <a:cxn ang="0">
                  <a:pos x="32" y="72"/>
                </a:cxn>
                <a:cxn ang="0">
                  <a:pos x="43" y="105"/>
                </a:cxn>
                <a:cxn ang="0">
                  <a:pos x="27" y="150"/>
                </a:cxn>
                <a:cxn ang="0">
                  <a:pos x="27" y="207"/>
                </a:cxn>
                <a:cxn ang="0">
                  <a:pos x="36" y="238"/>
                </a:cxn>
                <a:cxn ang="0">
                  <a:pos x="52" y="267"/>
                </a:cxn>
              </a:cxnLst>
              <a:rect l="0" t="0" r="r" b="b"/>
              <a:pathLst>
                <a:path w="359" h="358">
                  <a:moveTo>
                    <a:pt x="179" y="358"/>
                  </a:moveTo>
                  <a:lnTo>
                    <a:pt x="208" y="358"/>
                  </a:lnTo>
                  <a:lnTo>
                    <a:pt x="208" y="331"/>
                  </a:lnTo>
                  <a:lnTo>
                    <a:pt x="208" y="331"/>
                  </a:lnTo>
                  <a:lnTo>
                    <a:pt x="224" y="327"/>
                  </a:lnTo>
                  <a:lnTo>
                    <a:pt x="239" y="322"/>
                  </a:lnTo>
                  <a:lnTo>
                    <a:pt x="254" y="315"/>
                  </a:lnTo>
                  <a:lnTo>
                    <a:pt x="267" y="307"/>
                  </a:lnTo>
                  <a:lnTo>
                    <a:pt x="286" y="326"/>
                  </a:lnTo>
                  <a:lnTo>
                    <a:pt x="326" y="286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315" y="253"/>
                  </a:lnTo>
                  <a:lnTo>
                    <a:pt x="323" y="238"/>
                  </a:lnTo>
                  <a:lnTo>
                    <a:pt x="328" y="223"/>
                  </a:lnTo>
                  <a:lnTo>
                    <a:pt x="331" y="207"/>
                  </a:lnTo>
                  <a:lnTo>
                    <a:pt x="359" y="207"/>
                  </a:lnTo>
                  <a:lnTo>
                    <a:pt x="359" y="150"/>
                  </a:lnTo>
                  <a:lnTo>
                    <a:pt x="331" y="150"/>
                  </a:lnTo>
                  <a:lnTo>
                    <a:pt x="331" y="150"/>
                  </a:lnTo>
                  <a:lnTo>
                    <a:pt x="328" y="136"/>
                  </a:lnTo>
                  <a:lnTo>
                    <a:pt x="323" y="119"/>
                  </a:lnTo>
                  <a:lnTo>
                    <a:pt x="315" y="105"/>
                  </a:lnTo>
                  <a:lnTo>
                    <a:pt x="307" y="91"/>
                  </a:lnTo>
                  <a:lnTo>
                    <a:pt x="326" y="72"/>
                  </a:lnTo>
                  <a:lnTo>
                    <a:pt x="286" y="33"/>
                  </a:lnTo>
                  <a:lnTo>
                    <a:pt x="267" y="51"/>
                  </a:lnTo>
                  <a:lnTo>
                    <a:pt x="267" y="51"/>
                  </a:lnTo>
                  <a:lnTo>
                    <a:pt x="254" y="43"/>
                  </a:lnTo>
                  <a:lnTo>
                    <a:pt x="239" y="37"/>
                  </a:lnTo>
                  <a:lnTo>
                    <a:pt x="224" y="30"/>
                  </a:lnTo>
                  <a:lnTo>
                    <a:pt x="208" y="27"/>
                  </a:lnTo>
                  <a:lnTo>
                    <a:pt x="208" y="0"/>
                  </a:lnTo>
                  <a:lnTo>
                    <a:pt x="179" y="0"/>
                  </a:lnTo>
                  <a:lnTo>
                    <a:pt x="179" y="65"/>
                  </a:lnTo>
                  <a:lnTo>
                    <a:pt x="179" y="65"/>
                  </a:lnTo>
                  <a:lnTo>
                    <a:pt x="190" y="65"/>
                  </a:lnTo>
                  <a:lnTo>
                    <a:pt x="203" y="68"/>
                  </a:lnTo>
                  <a:lnTo>
                    <a:pt x="213" y="70"/>
                  </a:lnTo>
                  <a:lnTo>
                    <a:pt x="224" y="74"/>
                  </a:lnTo>
                  <a:lnTo>
                    <a:pt x="234" y="79"/>
                  </a:lnTo>
                  <a:lnTo>
                    <a:pt x="244" y="85"/>
                  </a:lnTo>
                  <a:lnTo>
                    <a:pt x="252" y="91"/>
                  </a:lnTo>
                  <a:lnTo>
                    <a:pt x="260" y="98"/>
                  </a:lnTo>
                  <a:lnTo>
                    <a:pt x="267" y="106"/>
                  </a:lnTo>
                  <a:lnTo>
                    <a:pt x="275" y="116"/>
                  </a:lnTo>
                  <a:lnTo>
                    <a:pt x="279" y="124"/>
                  </a:lnTo>
                  <a:lnTo>
                    <a:pt x="284" y="134"/>
                  </a:lnTo>
                  <a:lnTo>
                    <a:pt x="288" y="145"/>
                  </a:lnTo>
                  <a:lnTo>
                    <a:pt x="292" y="157"/>
                  </a:lnTo>
                  <a:lnTo>
                    <a:pt x="293" y="168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91"/>
                  </a:lnTo>
                  <a:lnTo>
                    <a:pt x="292" y="202"/>
                  </a:lnTo>
                  <a:lnTo>
                    <a:pt x="288" y="213"/>
                  </a:lnTo>
                  <a:lnTo>
                    <a:pt x="284" y="223"/>
                  </a:lnTo>
                  <a:lnTo>
                    <a:pt x="279" y="233"/>
                  </a:lnTo>
                  <a:lnTo>
                    <a:pt x="275" y="243"/>
                  </a:lnTo>
                  <a:lnTo>
                    <a:pt x="267" y="252"/>
                  </a:lnTo>
                  <a:lnTo>
                    <a:pt x="260" y="260"/>
                  </a:lnTo>
                  <a:lnTo>
                    <a:pt x="252" y="268"/>
                  </a:lnTo>
                  <a:lnTo>
                    <a:pt x="244" y="274"/>
                  </a:lnTo>
                  <a:lnTo>
                    <a:pt x="234" y="280"/>
                  </a:lnTo>
                  <a:lnTo>
                    <a:pt x="224" y="285"/>
                  </a:lnTo>
                  <a:lnTo>
                    <a:pt x="213" y="289"/>
                  </a:lnTo>
                  <a:lnTo>
                    <a:pt x="203" y="291"/>
                  </a:lnTo>
                  <a:lnTo>
                    <a:pt x="190" y="293"/>
                  </a:lnTo>
                  <a:lnTo>
                    <a:pt x="179" y="294"/>
                  </a:lnTo>
                  <a:lnTo>
                    <a:pt x="179" y="358"/>
                  </a:lnTo>
                  <a:close/>
                  <a:moveTo>
                    <a:pt x="52" y="267"/>
                  </a:moveTo>
                  <a:lnTo>
                    <a:pt x="32" y="286"/>
                  </a:lnTo>
                  <a:lnTo>
                    <a:pt x="73" y="326"/>
                  </a:lnTo>
                  <a:lnTo>
                    <a:pt x="92" y="307"/>
                  </a:lnTo>
                  <a:lnTo>
                    <a:pt x="92" y="307"/>
                  </a:lnTo>
                  <a:lnTo>
                    <a:pt x="105" y="315"/>
                  </a:lnTo>
                  <a:lnTo>
                    <a:pt x="120" y="322"/>
                  </a:lnTo>
                  <a:lnTo>
                    <a:pt x="135" y="327"/>
                  </a:lnTo>
                  <a:lnTo>
                    <a:pt x="151" y="331"/>
                  </a:lnTo>
                  <a:lnTo>
                    <a:pt x="151" y="358"/>
                  </a:lnTo>
                  <a:lnTo>
                    <a:pt x="179" y="358"/>
                  </a:lnTo>
                  <a:lnTo>
                    <a:pt x="179" y="294"/>
                  </a:lnTo>
                  <a:lnTo>
                    <a:pt x="179" y="294"/>
                  </a:lnTo>
                  <a:lnTo>
                    <a:pt x="179" y="294"/>
                  </a:lnTo>
                  <a:lnTo>
                    <a:pt x="168" y="293"/>
                  </a:lnTo>
                  <a:lnTo>
                    <a:pt x="156" y="291"/>
                  </a:lnTo>
                  <a:lnTo>
                    <a:pt x="145" y="289"/>
                  </a:lnTo>
                  <a:lnTo>
                    <a:pt x="135" y="285"/>
                  </a:lnTo>
                  <a:lnTo>
                    <a:pt x="125" y="280"/>
                  </a:lnTo>
                  <a:lnTo>
                    <a:pt x="115" y="274"/>
                  </a:lnTo>
                  <a:lnTo>
                    <a:pt x="106" y="268"/>
                  </a:lnTo>
                  <a:lnTo>
                    <a:pt x="99" y="260"/>
                  </a:lnTo>
                  <a:lnTo>
                    <a:pt x="92" y="252"/>
                  </a:lnTo>
                  <a:lnTo>
                    <a:pt x="84" y="243"/>
                  </a:lnTo>
                  <a:lnTo>
                    <a:pt x="79" y="233"/>
                  </a:lnTo>
                  <a:lnTo>
                    <a:pt x="74" y="223"/>
                  </a:lnTo>
                  <a:lnTo>
                    <a:pt x="71" y="213"/>
                  </a:lnTo>
                  <a:lnTo>
                    <a:pt x="67" y="202"/>
                  </a:lnTo>
                  <a:lnTo>
                    <a:pt x="66" y="191"/>
                  </a:lnTo>
                  <a:lnTo>
                    <a:pt x="64" y="179"/>
                  </a:lnTo>
                  <a:lnTo>
                    <a:pt x="64" y="179"/>
                  </a:lnTo>
                  <a:lnTo>
                    <a:pt x="66" y="168"/>
                  </a:lnTo>
                  <a:lnTo>
                    <a:pt x="67" y="157"/>
                  </a:lnTo>
                  <a:lnTo>
                    <a:pt x="71" y="145"/>
                  </a:lnTo>
                  <a:lnTo>
                    <a:pt x="74" y="134"/>
                  </a:lnTo>
                  <a:lnTo>
                    <a:pt x="79" y="124"/>
                  </a:lnTo>
                  <a:lnTo>
                    <a:pt x="84" y="116"/>
                  </a:lnTo>
                  <a:lnTo>
                    <a:pt x="92" y="106"/>
                  </a:lnTo>
                  <a:lnTo>
                    <a:pt x="99" y="98"/>
                  </a:lnTo>
                  <a:lnTo>
                    <a:pt x="106" y="91"/>
                  </a:lnTo>
                  <a:lnTo>
                    <a:pt x="115" y="85"/>
                  </a:lnTo>
                  <a:lnTo>
                    <a:pt x="125" y="79"/>
                  </a:lnTo>
                  <a:lnTo>
                    <a:pt x="135" y="74"/>
                  </a:lnTo>
                  <a:lnTo>
                    <a:pt x="145" y="70"/>
                  </a:lnTo>
                  <a:lnTo>
                    <a:pt x="156" y="68"/>
                  </a:lnTo>
                  <a:lnTo>
                    <a:pt x="168" y="65"/>
                  </a:lnTo>
                  <a:lnTo>
                    <a:pt x="179" y="65"/>
                  </a:lnTo>
                  <a:lnTo>
                    <a:pt x="179" y="65"/>
                  </a:lnTo>
                  <a:lnTo>
                    <a:pt x="179" y="65"/>
                  </a:lnTo>
                  <a:lnTo>
                    <a:pt x="179" y="0"/>
                  </a:lnTo>
                  <a:lnTo>
                    <a:pt x="151" y="0"/>
                  </a:lnTo>
                  <a:lnTo>
                    <a:pt x="151" y="27"/>
                  </a:lnTo>
                  <a:lnTo>
                    <a:pt x="151" y="27"/>
                  </a:lnTo>
                  <a:lnTo>
                    <a:pt x="135" y="30"/>
                  </a:lnTo>
                  <a:lnTo>
                    <a:pt x="120" y="37"/>
                  </a:lnTo>
                  <a:lnTo>
                    <a:pt x="105" y="43"/>
                  </a:lnTo>
                  <a:lnTo>
                    <a:pt x="92" y="51"/>
                  </a:lnTo>
                  <a:lnTo>
                    <a:pt x="73" y="33"/>
                  </a:lnTo>
                  <a:lnTo>
                    <a:pt x="32" y="72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43" y="105"/>
                  </a:lnTo>
                  <a:lnTo>
                    <a:pt x="36" y="119"/>
                  </a:lnTo>
                  <a:lnTo>
                    <a:pt x="31" y="136"/>
                  </a:lnTo>
                  <a:lnTo>
                    <a:pt x="27" y="150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27" y="207"/>
                  </a:lnTo>
                  <a:lnTo>
                    <a:pt x="27" y="207"/>
                  </a:lnTo>
                  <a:lnTo>
                    <a:pt x="31" y="223"/>
                  </a:lnTo>
                  <a:lnTo>
                    <a:pt x="36" y="238"/>
                  </a:lnTo>
                  <a:lnTo>
                    <a:pt x="43" y="253"/>
                  </a:lnTo>
                  <a:lnTo>
                    <a:pt x="52" y="267"/>
                  </a:lnTo>
                  <a:lnTo>
                    <a:pt x="52" y="26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ea"/>
                <a:ea typeface="+mn-ea"/>
              </a:endParaRPr>
            </a:p>
          </p:txBody>
        </p:sp>
        <p:sp>
          <p:nvSpPr>
            <p:cNvPr id="47" name="Freeform 14"/>
            <p:cNvSpPr>
              <a:spLocks noEditPoints="1"/>
            </p:cNvSpPr>
            <p:nvPr/>
          </p:nvSpPr>
          <p:spPr bwMode="auto">
            <a:xfrm>
              <a:off x="3233717" y="2798775"/>
              <a:ext cx="182563" cy="182563"/>
            </a:xfrm>
            <a:custGeom>
              <a:avLst/>
              <a:gdLst/>
              <a:ahLst/>
              <a:cxnLst>
                <a:cxn ang="0">
                  <a:pos x="131" y="20"/>
                </a:cxn>
                <a:cxn ang="0">
                  <a:pos x="152" y="6"/>
                </a:cxn>
                <a:cxn ang="0">
                  <a:pos x="183" y="21"/>
                </a:cxn>
                <a:cxn ang="0">
                  <a:pos x="179" y="42"/>
                </a:cxn>
                <a:cxn ang="0">
                  <a:pos x="198" y="64"/>
                </a:cxn>
                <a:cxn ang="0">
                  <a:pos x="219" y="64"/>
                </a:cxn>
                <a:cxn ang="0">
                  <a:pos x="230" y="97"/>
                </a:cxn>
                <a:cxn ang="0">
                  <a:pos x="213" y="109"/>
                </a:cxn>
                <a:cxn ang="0">
                  <a:pos x="210" y="137"/>
                </a:cxn>
                <a:cxn ang="0">
                  <a:pos x="225" y="152"/>
                </a:cxn>
                <a:cxn ang="0">
                  <a:pos x="210" y="183"/>
                </a:cxn>
                <a:cxn ang="0">
                  <a:pos x="189" y="179"/>
                </a:cxn>
                <a:cxn ang="0">
                  <a:pos x="167" y="198"/>
                </a:cxn>
                <a:cxn ang="0">
                  <a:pos x="167" y="220"/>
                </a:cxn>
                <a:cxn ang="0">
                  <a:pos x="135" y="230"/>
                </a:cxn>
                <a:cxn ang="0">
                  <a:pos x="123" y="213"/>
                </a:cxn>
                <a:cxn ang="0">
                  <a:pos x="115" y="163"/>
                </a:cxn>
                <a:cxn ang="0">
                  <a:pos x="136" y="158"/>
                </a:cxn>
                <a:cxn ang="0">
                  <a:pos x="153" y="144"/>
                </a:cxn>
                <a:cxn ang="0">
                  <a:pos x="161" y="131"/>
                </a:cxn>
                <a:cxn ang="0">
                  <a:pos x="161" y="103"/>
                </a:cxn>
                <a:cxn ang="0">
                  <a:pos x="147" y="80"/>
                </a:cxn>
                <a:cxn ang="0">
                  <a:pos x="130" y="71"/>
                </a:cxn>
                <a:cxn ang="0">
                  <a:pos x="115" y="19"/>
                </a:cxn>
                <a:cxn ang="0">
                  <a:pos x="11" y="167"/>
                </a:cxn>
                <a:cxn ang="0">
                  <a:pos x="1" y="135"/>
                </a:cxn>
                <a:cxn ang="0">
                  <a:pos x="19" y="123"/>
                </a:cxn>
                <a:cxn ang="0">
                  <a:pos x="20" y="94"/>
                </a:cxn>
                <a:cxn ang="0">
                  <a:pos x="5" y="79"/>
                </a:cxn>
                <a:cxn ang="0">
                  <a:pos x="21" y="48"/>
                </a:cxn>
                <a:cxn ang="0">
                  <a:pos x="42" y="52"/>
                </a:cxn>
                <a:cxn ang="0">
                  <a:pos x="63" y="34"/>
                </a:cxn>
                <a:cxn ang="0">
                  <a:pos x="63" y="12"/>
                </a:cxn>
                <a:cxn ang="0">
                  <a:pos x="97" y="1"/>
                </a:cxn>
                <a:cxn ang="0">
                  <a:pos x="109" y="19"/>
                </a:cxn>
                <a:cxn ang="0">
                  <a:pos x="115" y="68"/>
                </a:cxn>
                <a:cxn ang="0">
                  <a:pos x="94" y="73"/>
                </a:cxn>
                <a:cxn ang="0">
                  <a:pos x="78" y="88"/>
                </a:cxn>
                <a:cxn ang="0">
                  <a:pos x="71" y="100"/>
                </a:cxn>
                <a:cxn ang="0">
                  <a:pos x="71" y="129"/>
                </a:cxn>
                <a:cxn ang="0">
                  <a:pos x="84" y="151"/>
                </a:cxn>
                <a:cxn ang="0">
                  <a:pos x="100" y="161"/>
                </a:cxn>
                <a:cxn ang="0">
                  <a:pos x="115" y="213"/>
                </a:cxn>
                <a:cxn ang="0">
                  <a:pos x="84" y="208"/>
                </a:cxn>
                <a:cxn ang="0">
                  <a:pos x="68" y="221"/>
                </a:cxn>
                <a:cxn ang="0">
                  <a:pos x="40" y="203"/>
                </a:cxn>
                <a:cxn ang="0">
                  <a:pos x="45" y="183"/>
                </a:cxn>
                <a:cxn ang="0">
                  <a:pos x="29" y="160"/>
                </a:cxn>
              </a:cxnLst>
              <a:rect l="0" t="0" r="r" b="b"/>
              <a:pathLst>
                <a:path w="231" h="231">
                  <a:moveTo>
                    <a:pt x="115" y="19"/>
                  </a:moveTo>
                  <a:lnTo>
                    <a:pt x="115" y="19"/>
                  </a:lnTo>
                  <a:lnTo>
                    <a:pt x="131" y="20"/>
                  </a:lnTo>
                  <a:lnTo>
                    <a:pt x="146" y="24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63" y="10"/>
                  </a:lnTo>
                  <a:lnTo>
                    <a:pt x="173" y="15"/>
                  </a:lnTo>
                  <a:lnTo>
                    <a:pt x="183" y="21"/>
                  </a:lnTo>
                  <a:lnTo>
                    <a:pt x="192" y="29"/>
                  </a:lnTo>
                  <a:lnTo>
                    <a:pt x="179" y="42"/>
                  </a:lnTo>
                  <a:lnTo>
                    <a:pt x="179" y="42"/>
                  </a:lnTo>
                  <a:lnTo>
                    <a:pt x="187" y="48"/>
                  </a:lnTo>
                  <a:lnTo>
                    <a:pt x="193" y="56"/>
                  </a:lnTo>
                  <a:lnTo>
                    <a:pt x="198" y="64"/>
                  </a:lnTo>
                  <a:lnTo>
                    <a:pt x="203" y="72"/>
                  </a:lnTo>
                  <a:lnTo>
                    <a:pt x="219" y="64"/>
                  </a:lnTo>
                  <a:lnTo>
                    <a:pt x="219" y="64"/>
                  </a:lnTo>
                  <a:lnTo>
                    <a:pt x="224" y="74"/>
                  </a:lnTo>
                  <a:lnTo>
                    <a:pt x="228" y="85"/>
                  </a:lnTo>
                  <a:lnTo>
                    <a:pt x="230" y="97"/>
                  </a:lnTo>
                  <a:lnTo>
                    <a:pt x="231" y="108"/>
                  </a:lnTo>
                  <a:lnTo>
                    <a:pt x="213" y="109"/>
                  </a:lnTo>
                  <a:lnTo>
                    <a:pt x="213" y="109"/>
                  </a:lnTo>
                  <a:lnTo>
                    <a:pt x="213" y="119"/>
                  </a:lnTo>
                  <a:lnTo>
                    <a:pt x="213" y="127"/>
                  </a:lnTo>
                  <a:lnTo>
                    <a:pt x="210" y="137"/>
                  </a:lnTo>
                  <a:lnTo>
                    <a:pt x="208" y="147"/>
                  </a:lnTo>
                  <a:lnTo>
                    <a:pt x="225" y="152"/>
                  </a:lnTo>
                  <a:lnTo>
                    <a:pt x="225" y="152"/>
                  </a:lnTo>
                  <a:lnTo>
                    <a:pt x="221" y="163"/>
                  </a:lnTo>
                  <a:lnTo>
                    <a:pt x="217" y="173"/>
                  </a:lnTo>
                  <a:lnTo>
                    <a:pt x="210" y="183"/>
                  </a:lnTo>
                  <a:lnTo>
                    <a:pt x="203" y="192"/>
                  </a:lnTo>
                  <a:lnTo>
                    <a:pt x="189" y="179"/>
                  </a:lnTo>
                  <a:lnTo>
                    <a:pt x="189" y="179"/>
                  </a:lnTo>
                  <a:lnTo>
                    <a:pt x="183" y="187"/>
                  </a:lnTo>
                  <a:lnTo>
                    <a:pt x="176" y="193"/>
                  </a:lnTo>
                  <a:lnTo>
                    <a:pt x="167" y="198"/>
                  </a:lnTo>
                  <a:lnTo>
                    <a:pt x="160" y="203"/>
                  </a:lnTo>
                  <a:lnTo>
                    <a:pt x="167" y="220"/>
                  </a:lnTo>
                  <a:lnTo>
                    <a:pt x="167" y="220"/>
                  </a:lnTo>
                  <a:lnTo>
                    <a:pt x="157" y="224"/>
                  </a:lnTo>
                  <a:lnTo>
                    <a:pt x="146" y="228"/>
                  </a:lnTo>
                  <a:lnTo>
                    <a:pt x="135" y="230"/>
                  </a:lnTo>
                  <a:lnTo>
                    <a:pt x="124" y="231"/>
                  </a:lnTo>
                  <a:lnTo>
                    <a:pt x="123" y="213"/>
                  </a:lnTo>
                  <a:lnTo>
                    <a:pt x="123" y="213"/>
                  </a:lnTo>
                  <a:lnTo>
                    <a:pt x="115" y="213"/>
                  </a:lnTo>
                  <a:lnTo>
                    <a:pt x="115" y="163"/>
                  </a:lnTo>
                  <a:lnTo>
                    <a:pt x="115" y="163"/>
                  </a:lnTo>
                  <a:lnTo>
                    <a:pt x="123" y="162"/>
                  </a:lnTo>
                  <a:lnTo>
                    <a:pt x="130" y="161"/>
                  </a:lnTo>
                  <a:lnTo>
                    <a:pt x="136" y="158"/>
                  </a:lnTo>
                  <a:lnTo>
                    <a:pt x="144" y="155"/>
                  </a:lnTo>
                  <a:lnTo>
                    <a:pt x="149" y="150"/>
                  </a:lnTo>
                  <a:lnTo>
                    <a:pt x="153" y="144"/>
                  </a:lnTo>
                  <a:lnTo>
                    <a:pt x="157" y="137"/>
                  </a:lnTo>
                  <a:lnTo>
                    <a:pt x="161" y="131"/>
                  </a:lnTo>
                  <a:lnTo>
                    <a:pt x="161" y="131"/>
                  </a:lnTo>
                  <a:lnTo>
                    <a:pt x="162" y="121"/>
                  </a:lnTo>
                  <a:lnTo>
                    <a:pt x="162" y="113"/>
                  </a:lnTo>
                  <a:lnTo>
                    <a:pt x="161" y="103"/>
                  </a:lnTo>
                  <a:lnTo>
                    <a:pt x="158" y="94"/>
                  </a:lnTo>
                  <a:lnTo>
                    <a:pt x="153" y="87"/>
                  </a:lnTo>
                  <a:lnTo>
                    <a:pt x="147" y="80"/>
                  </a:lnTo>
                  <a:lnTo>
                    <a:pt x="140" y="74"/>
                  </a:lnTo>
                  <a:lnTo>
                    <a:pt x="130" y="71"/>
                  </a:lnTo>
                  <a:lnTo>
                    <a:pt x="130" y="71"/>
                  </a:lnTo>
                  <a:lnTo>
                    <a:pt x="123" y="69"/>
                  </a:lnTo>
                  <a:lnTo>
                    <a:pt x="115" y="68"/>
                  </a:lnTo>
                  <a:lnTo>
                    <a:pt x="115" y="19"/>
                  </a:lnTo>
                  <a:close/>
                  <a:moveTo>
                    <a:pt x="29" y="160"/>
                  </a:moveTo>
                  <a:lnTo>
                    <a:pt x="11" y="167"/>
                  </a:lnTo>
                  <a:lnTo>
                    <a:pt x="11" y="167"/>
                  </a:lnTo>
                  <a:lnTo>
                    <a:pt x="8" y="157"/>
                  </a:lnTo>
                  <a:lnTo>
                    <a:pt x="4" y="146"/>
                  </a:lnTo>
                  <a:lnTo>
                    <a:pt x="1" y="135"/>
                  </a:lnTo>
                  <a:lnTo>
                    <a:pt x="0" y="124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17" y="114"/>
                  </a:lnTo>
                  <a:lnTo>
                    <a:pt x="19" y="104"/>
                  </a:lnTo>
                  <a:lnTo>
                    <a:pt x="20" y="94"/>
                  </a:lnTo>
                  <a:lnTo>
                    <a:pt x="24" y="85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10" y="68"/>
                  </a:lnTo>
                  <a:lnTo>
                    <a:pt x="15" y="58"/>
                  </a:lnTo>
                  <a:lnTo>
                    <a:pt x="21" y="48"/>
                  </a:lnTo>
                  <a:lnTo>
                    <a:pt x="29" y="40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8" y="45"/>
                  </a:lnTo>
                  <a:lnTo>
                    <a:pt x="56" y="38"/>
                  </a:lnTo>
                  <a:lnTo>
                    <a:pt x="63" y="34"/>
                  </a:lnTo>
                  <a:lnTo>
                    <a:pt x="72" y="29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1"/>
                  </a:lnTo>
                  <a:lnTo>
                    <a:pt x="108" y="0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15" y="19"/>
                  </a:lnTo>
                  <a:lnTo>
                    <a:pt x="115" y="68"/>
                  </a:lnTo>
                  <a:lnTo>
                    <a:pt x="115" y="68"/>
                  </a:lnTo>
                  <a:lnTo>
                    <a:pt x="108" y="69"/>
                  </a:lnTo>
                  <a:lnTo>
                    <a:pt x="102" y="71"/>
                  </a:lnTo>
                  <a:lnTo>
                    <a:pt x="94" y="73"/>
                  </a:lnTo>
                  <a:lnTo>
                    <a:pt x="88" y="77"/>
                  </a:lnTo>
                  <a:lnTo>
                    <a:pt x="83" y="82"/>
                  </a:lnTo>
                  <a:lnTo>
                    <a:pt x="78" y="88"/>
                  </a:lnTo>
                  <a:lnTo>
                    <a:pt x="74" y="94"/>
                  </a:lnTo>
                  <a:lnTo>
                    <a:pt x="71" y="100"/>
                  </a:lnTo>
                  <a:lnTo>
                    <a:pt x="71" y="100"/>
                  </a:lnTo>
                  <a:lnTo>
                    <a:pt x="68" y="110"/>
                  </a:lnTo>
                  <a:lnTo>
                    <a:pt x="68" y="120"/>
                  </a:lnTo>
                  <a:lnTo>
                    <a:pt x="71" y="129"/>
                  </a:lnTo>
                  <a:lnTo>
                    <a:pt x="73" y="137"/>
                  </a:lnTo>
                  <a:lnTo>
                    <a:pt x="78" y="145"/>
                  </a:lnTo>
                  <a:lnTo>
                    <a:pt x="84" y="151"/>
                  </a:lnTo>
                  <a:lnTo>
                    <a:pt x="92" y="157"/>
                  </a:lnTo>
                  <a:lnTo>
                    <a:pt x="100" y="161"/>
                  </a:lnTo>
                  <a:lnTo>
                    <a:pt x="100" y="161"/>
                  </a:lnTo>
                  <a:lnTo>
                    <a:pt x="108" y="162"/>
                  </a:lnTo>
                  <a:lnTo>
                    <a:pt x="115" y="163"/>
                  </a:lnTo>
                  <a:lnTo>
                    <a:pt x="115" y="213"/>
                  </a:lnTo>
                  <a:lnTo>
                    <a:pt x="115" y="213"/>
                  </a:lnTo>
                  <a:lnTo>
                    <a:pt x="100" y="212"/>
                  </a:lnTo>
                  <a:lnTo>
                    <a:pt x="84" y="208"/>
                  </a:lnTo>
                  <a:lnTo>
                    <a:pt x="79" y="226"/>
                  </a:lnTo>
                  <a:lnTo>
                    <a:pt x="79" y="226"/>
                  </a:lnTo>
                  <a:lnTo>
                    <a:pt x="68" y="221"/>
                  </a:lnTo>
                  <a:lnTo>
                    <a:pt x="58" y="216"/>
                  </a:lnTo>
                  <a:lnTo>
                    <a:pt x="48" y="210"/>
                  </a:lnTo>
                  <a:lnTo>
                    <a:pt x="40" y="203"/>
                  </a:lnTo>
                  <a:lnTo>
                    <a:pt x="52" y="189"/>
                  </a:lnTo>
                  <a:lnTo>
                    <a:pt x="52" y="189"/>
                  </a:lnTo>
                  <a:lnTo>
                    <a:pt x="45" y="183"/>
                  </a:lnTo>
                  <a:lnTo>
                    <a:pt x="38" y="176"/>
                  </a:lnTo>
                  <a:lnTo>
                    <a:pt x="34" y="168"/>
                  </a:lnTo>
                  <a:lnTo>
                    <a:pt x="29" y="160"/>
                  </a:lnTo>
                  <a:lnTo>
                    <a:pt x="29" y="16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ea"/>
                <a:ea typeface="+mn-ea"/>
              </a:endParaRPr>
            </a:p>
          </p:txBody>
        </p:sp>
        <p:sp>
          <p:nvSpPr>
            <p:cNvPr id="48" name="Freeform 15"/>
            <p:cNvSpPr>
              <a:spLocks noEditPoints="1"/>
            </p:cNvSpPr>
            <p:nvPr/>
          </p:nvSpPr>
          <p:spPr bwMode="auto">
            <a:xfrm>
              <a:off x="3228955" y="2589225"/>
              <a:ext cx="190500" cy="19050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70" y="10"/>
                </a:cxn>
                <a:cxn ang="0">
                  <a:pos x="163" y="47"/>
                </a:cxn>
                <a:cxn ang="0">
                  <a:pos x="186" y="65"/>
                </a:cxn>
                <a:cxn ang="0">
                  <a:pos x="222" y="53"/>
                </a:cxn>
                <a:cxn ang="0">
                  <a:pos x="234" y="76"/>
                </a:cxn>
                <a:cxn ang="0">
                  <a:pos x="204" y="107"/>
                </a:cxn>
                <a:cxn ang="0">
                  <a:pos x="205" y="127"/>
                </a:cxn>
                <a:cxn ang="0">
                  <a:pos x="236" y="157"/>
                </a:cxn>
                <a:cxn ang="0">
                  <a:pos x="225" y="180"/>
                </a:cxn>
                <a:cxn ang="0">
                  <a:pos x="182" y="178"/>
                </a:cxn>
                <a:cxn ang="0">
                  <a:pos x="168" y="190"/>
                </a:cxn>
                <a:cxn ang="0">
                  <a:pos x="151" y="199"/>
                </a:cxn>
                <a:cxn ang="0">
                  <a:pos x="154" y="236"/>
                </a:cxn>
                <a:cxn ang="0">
                  <a:pos x="121" y="240"/>
                </a:cxn>
                <a:cxn ang="0">
                  <a:pos x="134" y="189"/>
                </a:cxn>
                <a:cxn ang="0">
                  <a:pos x="158" y="179"/>
                </a:cxn>
                <a:cxn ang="0">
                  <a:pos x="184" y="148"/>
                </a:cxn>
                <a:cxn ang="0">
                  <a:pos x="191" y="109"/>
                </a:cxn>
                <a:cxn ang="0">
                  <a:pos x="182" y="85"/>
                </a:cxn>
                <a:cxn ang="0">
                  <a:pos x="160" y="62"/>
                </a:cxn>
                <a:cxn ang="0">
                  <a:pos x="131" y="50"/>
                </a:cxn>
                <a:cxn ang="0">
                  <a:pos x="121" y="34"/>
                </a:cxn>
                <a:cxn ang="0">
                  <a:pos x="121" y="240"/>
                </a:cxn>
                <a:cxn ang="0">
                  <a:pos x="114" y="204"/>
                </a:cxn>
                <a:cxn ang="0">
                  <a:pos x="95" y="200"/>
                </a:cxn>
                <a:cxn ang="0">
                  <a:pos x="60" y="224"/>
                </a:cxn>
                <a:cxn ang="0">
                  <a:pos x="39" y="208"/>
                </a:cxn>
                <a:cxn ang="0">
                  <a:pos x="51" y="167"/>
                </a:cxn>
                <a:cxn ang="0">
                  <a:pos x="42" y="149"/>
                </a:cxn>
                <a:cxn ang="0">
                  <a:pos x="37" y="131"/>
                </a:cxn>
                <a:cxn ang="0">
                  <a:pos x="0" y="122"/>
                </a:cxn>
                <a:cxn ang="0">
                  <a:pos x="6" y="83"/>
                </a:cxn>
                <a:cxn ang="0">
                  <a:pos x="43" y="85"/>
                </a:cxn>
                <a:cxn ang="0">
                  <a:pos x="60" y="62"/>
                </a:cxn>
                <a:cxn ang="0">
                  <a:pos x="42" y="27"/>
                </a:cxn>
                <a:cxn ang="0">
                  <a:pos x="78" y="7"/>
                </a:cxn>
                <a:cxn ang="0">
                  <a:pos x="105" y="37"/>
                </a:cxn>
                <a:cxn ang="0">
                  <a:pos x="121" y="49"/>
                </a:cxn>
                <a:cxn ang="0">
                  <a:pos x="95" y="54"/>
                </a:cxn>
                <a:cxn ang="0">
                  <a:pos x="63" y="79"/>
                </a:cxn>
                <a:cxn ang="0">
                  <a:pos x="51" y="117"/>
                </a:cxn>
                <a:cxn ang="0">
                  <a:pos x="55" y="144"/>
                </a:cxn>
                <a:cxn ang="0">
                  <a:pos x="73" y="172"/>
                </a:cxn>
                <a:cxn ang="0">
                  <a:pos x="100" y="186"/>
                </a:cxn>
                <a:cxn ang="0">
                  <a:pos x="121" y="240"/>
                </a:cxn>
              </a:cxnLst>
              <a:rect l="0" t="0" r="r" b="b"/>
              <a:pathLst>
                <a:path w="240" h="240">
                  <a:moveTo>
                    <a:pt x="128" y="36"/>
                  </a:moveTo>
                  <a:lnTo>
                    <a:pt x="131" y="0"/>
                  </a:lnTo>
                  <a:lnTo>
                    <a:pt x="131" y="0"/>
                  </a:lnTo>
                  <a:lnTo>
                    <a:pt x="145" y="1"/>
                  </a:lnTo>
                  <a:lnTo>
                    <a:pt x="157" y="5"/>
                  </a:lnTo>
                  <a:lnTo>
                    <a:pt x="170" y="10"/>
                  </a:lnTo>
                  <a:lnTo>
                    <a:pt x="182" y="16"/>
                  </a:lnTo>
                  <a:lnTo>
                    <a:pt x="163" y="47"/>
                  </a:lnTo>
                  <a:lnTo>
                    <a:pt x="163" y="47"/>
                  </a:lnTo>
                  <a:lnTo>
                    <a:pt x="172" y="52"/>
                  </a:lnTo>
                  <a:lnTo>
                    <a:pt x="178" y="58"/>
                  </a:lnTo>
                  <a:lnTo>
                    <a:pt x="186" y="65"/>
                  </a:lnTo>
                  <a:lnTo>
                    <a:pt x="191" y="73"/>
                  </a:lnTo>
                  <a:lnTo>
                    <a:pt x="222" y="53"/>
                  </a:lnTo>
                  <a:lnTo>
                    <a:pt x="222" y="53"/>
                  </a:lnTo>
                  <a:lnTo>
                    <a:pt x="228" y="64"/>
                  </a:lnTo>
                  <a:lnTo>
                    <a:pt x="234" y="76"/>
                  </a:lnTo>
                  <a:lnTo>
                    <a:pt x="234" y="76"/>
                  </a:lnTo>
                  <a:lnTo>
                    <a:pt x="238" y="90"/>
                  </a:lnTo>
                  <a:lnTo>
                    <a:pt x="240" y="102"/>
                  </a:lnTo>
                  <a:lnTo>
                    <a:pt x="204" y="107"/>
                  </a:lnTo>
                  <a:lnTo>
                    <a:pt x="204" y="107"/>
                  </a:lnTo>
                  <a:lnTo>
                    <a:pt x="205" y="117"/>
                  </a:lnTo>
                  <a:lnTo>
                    <a:pt x="205" y="127"/>
                  </a:lnTo>
                  <a:lnTo>
                    <a:pt x="204" y="136"/>
                  </a:lnTo>
                  <a:lnTo>
                    <a:pt x="202" y="146"/>
                  </a:lnTo>
                  <a:lnTo>
                    <a:pt x="236" y="157"/>
                  </a:lnTo>
                  <a:lnTo>
                    <a:pt x="236" y="157"/>
                  </a:lnTo>
                  <a:lnTo>
                    <a:pt x="231" y="169"/>
                  </a:lnTo>
                  <a:lnTo>
                    <a:pt x="225" y="180"/>
                  </a:lnTo>
                  <a:lnTo>
                    <a:pt x="218" y="193"/>
                  </a:lnTo>
                  <a:lnTo>
                    <a:pt x="208" y="203"/>
                  </a:lnTo>
                  <a:lnTo>
                    <a:pt x="182" y="178"/>
                  </a:lnTo>
                  <a:lnTo>
                    <a:pt x="182" y="178"/>
                  </a:lnTo>
                  <a:lnTo>
                    <a:pt x="176" y="184"/>
                  </a:lnTo>
                  <a:lnTo>
                    <a:pt x="168" y="190"/>
                  </a:lnTo>
                  <a:lnTo>
                    <a:pt x="160" y="195"/>
                  </a:lnTo>
                  <a:lnTo>
                    <a:pt x="151" y="199"/>
                  </a:lnTo>
                  <a:lnTo>
                    <a:pt x="151" y="199"/>
                  </a:lnTo>
                  <a:lnTo>
                    <a:pt x="163" y="232"/>
                  </a:lnTo>
                  <a:lnTo>
                    <a:pt x="163" y="232"/>
                  </a:lnTo>
                  <a:lnTo>
                    <a:pt x="154" y="236"/>
                  </a:lnTo>
                  <a:lnTo>
                    <a:pt x="142" y="238"/>
                  </a:lnTo>
                  <a:lnTo>
                    <a:pt x="131" y="240"/>
                  </a:lnTo>
                  <a:lnTo>
                    <a:pt x="121" y="240"/>
                  </a:lnTo>
                  <a:lnTo>
                    <a:pt x="121" y="190"/>
                  </a:lnTo>
                  <a:lnTo>
                    <a:pt x="121" y="190"/>
                  </a:lnTo>
                  <a:lnTo>
                    <a:pt x="134" y="189"/>
                  </a:lnTo>
                  <a:lnTo>
                    <a:pt x="146" y="185"/>
                  </a:lnTo>
                  <a:lnTo>
                    <a:pt x="146" y="185"/>
                  </a:lnTo>
                  <a:lnTo>
                    <a:pt x="158" y="179"/>
                  </a:lnTo>
                  <a:lnTo>
                    <a:pt x="170" y="170"/>
                  </a:lnTo>
                  <a:lnTo>
                    <a:pt x="178" y="161"/>
                  </a:lnTo>
                  <a:lnTo>
                    <a:pt x="184" y="148"/>
                  </a:lnTo>
                  <a:lnTo>
                    <a:pt x="189" y="136"/>
                  </a:lnTo>
                  <a:lnTo>
                    <a:pt x="191" y="122"/>
                  </a:lnTo>
                  <a:lnTo>
                    <a:pt x="191" y="109"/>
                  </a:lnTo>
                  <a:lnTo>
                    <a:pt x="187" y="95"/>
                  </a:lnTo>
                  <a:lnTo>
                    <a:pt x="187" y="95"/>
                  </a:lnTo>
                  <a:lnTo>
                    <a:pt x="182" y="85"/>
                  </a:lnTo>
                  <a:lnTo>
                    <a:pt x="176" y="75"/>
                  </a:lnTo>
                  <a:lnTo>
                    <a:pt x="168" y="68"/>
                  </a:lnTo>
                  <a:lnTo>
                    <a:pt x="160" y="62"/>
                  </a:lnTo>
                  <a:lnTo>
                    <a:pt x="151" y="57"/>
                  </a:lnTo>
                  <a:lnTo>
                    <a:pt x="141" y="53"/>
                  </a:lnTo>
                  <a:lnTo>
                    <a:pt x="131" y="50"/>
                  </a:lnTo>
                  <a:lnTo>
                    <a:pt x="121" y="49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8" y="36"/>
                  </a:lnTo>
                  <a:lnTo>
                    <a:pt x="128" y="36"/>
                  </a:lnTo>
                  <a:close/>
                  <a:moveTo>
                    <a:pt x="121" y="240"/>
                  </a:moveTo>
                  <a:lnTo>
                    <a:pt x="121" y="240"/>
                  </a:lnTo>
                  <a:lnTo>
                    <a:pt x="110" y="240"/>
                  </a:lnTo>
                  <a:lnTo>
                    <a:pt x="114" y="204"/>
                  </a:lnTo>
                  <a:lnTo>
                    <a:pt x="114" y="204"/>
                  </a:lnTo>
                  <a:lnTo>
                    <a:pt x="104" y="203"/>
                  </a:lnTo>
                  <a:lnTo>
                    <a:pt x="95" y="200"/>
                  </a:lnTo>
                  <a:lnTo>
                    <a:pt x="87" y="196"/>
                  </a:lnTo>
                  <a:lnTo>
                    <a:pt x="78" y="193"/>
                  </a:lnTo>
                  <a:lnTo>
                    <a:pt x="60" y="224"/>
                  </a:lnTo>
                  <a:lnTo>
                    <a:pt x="60" y="224"/>
                  </a:lnTo>
                  <a:lnTo>
                    <a:pt x="48" y="216"/>
                  </a:lnTo>
                  <a:lnTo>
                    <a:pt x="39" y="208"/>
                  </a:lnTo>
                  <a:lnTo>
                    <a:pt x="29" y="198"/>
                  </a:lnTo>
                  <a:lnTo>
                    <a:pt x="20" y="186"/>
                  </a:lnTo>
                  <a:lnTo>
                    <a:pt x="51" y="167"/>
                  </a:lnTo>
                  <a:lnTo>
                    <a:pt x="51" y="167"/>
                  </a:lnTo>
                  <a:lnTo>
                    <a:pt x="46" y="158"/>
                  </a:lnTo>
                  <a:lnTo>
                    <a:pt x="42" y="149"/>
                  </a:lnTo>
                  <a:lnTo>
                    <a:pt x="42" y="149"/>
                  </a:lnTo>
                  <a:lnTo>
                    <a:pt x="39" y="141"/>
                  </a:lnTo>
                  <a:lnTo>
                    <a:pt x="37" y="131"/>
                  </a:lnTo>
                  <a:lnTo>
                    <a:pt x="1" y="137"/>
                  </a:lnTo>
                  <a:lnTo>
                    <a:pt x="1" y="137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3" y="96"/>
                  </a:lnTo>
                  <a:lnTo>
                    <a:pt x="6" y="83"/>
                  </a:lnTo>
                  <a:lnTo>
                    <a:pt x="40" y="94"/>
                  </a:lnTo>
                  <a:lnTo>
                    <a:pt x="40" y="94"/>
                  </a:lnTo>
                  <a:lnTo>
                    <a:pt x="43" y="85"/>
                  </a:lnTo>
                  <a:lnTo>
                    <a:pt x="48" y="76"/>
                  </a:lnTo>
                  <a:lnTo>
                    <a:pt x="53" y="69"/>
                  </a:lnTo>
                  <a:lnTo>
                    <a:pt x="60" y="62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42" y="27"/>
                  </a:lnTo>
                  <a:lnTo>
                    <a:pt x="53" y="20"/>
                  </a:lnTo>
                  <a:lnTo>
                    <a:pt x="64" y="12"/>
                  </a:lnTo>
                  <a:lnTo>
                    <a:pt x="78" y="7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105" y="37"/>
                  </a:lnTo>
                  <a:lnTo>
                    <a:pt x="121" y="34"/>
                  </a:lnTo>
                  <a:lnTo>
                    <a:pt x="121" y="49"/>
                  </a:lnTo>
                  <a:lnTo>
                    <a:pt x="121" y="49"/>
                  </a:lnTo>
                  <a:lnTo>
                    <a:pt x="108" y="50"/>
                  </a:lnTo>
                  <a:lnTo>
                    <a:pt x="95" y="54"/>
                  </a:lnTo>
                  <a:lnTo>
                    <a:pt x="95" y="54"/>
                  </a:lnTo>
                  <a:lnTo>
                    <a:pt x="83" y="60"/>
                  </a:lnTo>
                  <a:lnTo>
                    <a:pt x="72" y="69"/>
                  </a:lnTo>
                  <a:lnTo>
                    <a:pt x="63" y="79"/>
                  </a:lnTo>
                  <a:lnTo>
                    <a:pt x="57" y="91"/>
                  </a:lnTo>
                  <a:lnTo>
                    <a:pt x="52" y="104"/>
                  </a:lnTo>
                  <a:lnTo>
                    <a:pt x="51" y="117"/>
                  </a:lnTo>
                  <a:lnTo>
                    <a:pt x="51" y="131"/>
                  </a:lnTo>
                  <a:lnTo>
                    <a:pt x="55" y="144"/>
                  </a:lnTo>
                  <a:lnTo>
                    <a:pt x="55" y="144"/>
                  </a:lnTo>
                  <a:lnTo>
                    <a:pt x="60" y="154"/>
                  </a:lnTo>
                  <a:lnTo>
                    <a:pt x="66" y="163"/>
                  </a:lnTo>
                  <a:lnTo>
                    <a:pt x="73" y="172"/>
                  </a:lnTo>
                  <a:lnTo>
                    <a:pt x="82" y="178"/>
                  </a:lnTo>
                  <a:lnTo>
                    <a:pt x="90" y="183"/>
                  </a:lnTo>
                  <a:lnTo>
                    <a:pt x="100" y="186"/>
                  </a:lnTo>
                  <a:lnTo>
                    <a:pt x="110" y="189"/>
                  </a:lnTo>
                  <a:lnTo>
                    <a:pt x="121" y="190"/>
                  </a:lnTo>
                  <a:lnTo>
                    <a:pt x="121" y="24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16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7510</Words>
  <Application>WPS 演示</Application>
  <PresentationFormat>宽屏</PresentationFormat>
  <Paragraphs>1479</Paragraphs>
  <Slides>78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78</vt:i4>
      </vt:variant>
    </vt:vector>
  </HeadingPairs>
  <TitlesOfParts>
    <vt:vector size="95" baseType="lpstr">
      <vt:lpstr>Arial</vt:lpstr>
      <vt:lpstr>方正书宋_GBK</vt:lpstr>
      <vt:lpstr>Wingdings</vt:lpstr>
      <vt:lpstr>Agency FB</vt:lpstr>
      <vt:lpstr>苹方-简</vt:lpstr>
      <vt:lpstr>微软雅黑</vt:lpstr>
      <vt:lpstr>Calibri</vt:lpstr>
      <vt:lpstr>宋体</vt:lpstr>
      <vt:lpstr>汉仪旗黑KW</vt:lpstr>
      <vt:lpstr>Helvetica Neue</vt:lpstr>
      <vt:lpstr>汉仪书宋二KW</vt:lpstr>
      <vt:lpstr>宋体</vt:lpstr>
      <vt:lpstr>Times New Roman</vt:lpstr>
      <vt:lpstr>Arial Unicode MS</vt:lpstr>
      <vt:lpstr>Calibri Light</vt:lpstr>
      <vt:lpstr>微软雅黑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简洁几何线条</dc:title>
  <dc:creator>第一PPT</dc:creator>
  <cp:keywords>www.1ppt.com</cp:keywords>
  <dc:description>www.1ppt.com</dc:description>
  <cp:lastModifiedBy>xushunjian</cp:lastModifiedBy>
  <cp:revision>115</cp:revision>
  <dcterms:created xsi:type="dcterms:W3CDTF">2019-11-18T16:15:28Z</dcterms:created>
  <dcterms:modified xsi:type="dcterms:W3CDTF">2019-11-18T16:15:28Z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2052-1.7.0.2619</vt:lpwstr>
  </property>
</Properties>
</file>