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79.jpg" ContentType="image/jpeg"/>
  <Override PartName="/ppt/media/image80.jpg" ContentType="image/jpe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120.jpg" ContentType="image/jpeg"/>
  <Override PartName="/ppt/media/image121.jpg" ContentType="image/jpeg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54"/>
  </p:notesMasterIdLst>
  <p:handoutMasterIdLst>
    <p:handoutMasterId r:id="rId55"/>
  </p:handoutMasterIdLst>
  <p:sldIdLst>
    <p:sldId id="258" r:id="rId2"/>
    <p:sldId id="793" r:id="rId3"/>
    <p:sldId id="792" r:id="rId4"/>
    <p:sldId id="791" r:id="rId5"/>
    <p:sldId id="1147" r:id="rId6"/>
    <p:sldId id="1148" r:id="rId7"/>
    <p:sldId id="864" r:id="rId8"/>
    <p:sldId id="870" r:id="rId9"/>
    <p:sldId id="1187" r:id="rId10"/>
    <p:sldId id="1146" r:id="rId11"/>
    <p:sldId id="796" r:id="rId12"/>
    <p:sldId id="820" r:id="rId13"/>
    <p:sldId id="821" r:id="rId14"/>
    <p:sldId id="818" r:id="rId15"/>
    <p:sldId id="846" r:id="rId16"/>
    <p:sldId id="845" r:id="rId17"/>
    <p:sldId id="777" r:id="rId18"/>
    <p:sldId id="851" r:id="rId19"/>
    <p:sldId id="853" r:id="rId20"/>
    <p:sldId id="852" r:id="rId21"/>
    <p:sldId id="824" r:id="rId22"/>
    <p:sldId id="829" r:id="rId23"/>
    <p:sldId id="830" r:id="rId24"/>
    <p:sldId id="831" r:id="rId25"/>
    <p:sldId id="857" r:id="rId26"/>
    <p:sldId id="1189" r:id="rId27"/>
    <p:sldId id="1150" r:id="rId28"/>
    <p:sldId id="1167" r:id="rId29"/>
    <p:sldId id="1168" r:id="rId30"/>
    <p:sldId id="1169" r:id="rId31"/>
    <p:sldId id="1170" r:id="rId32"/>
    <p:sldId id="1166" r:id="rId33"/>
    <p:sldId id="1171" r:id="rId34"/>
    <p:sldId id="1172" r:id="rId35"/>
    <p:sldId id="1176" r:id="rId36"/>
    <p:sldId id="1177" r:id="rId37"/>
    <p:sldId id="1173" r:id="rId38"/>
    <p:sldId id="1111" r:id="rId39"/>
    <p:sldId id="1183" r:id="rId40"/>
    <p:sldId id="1155" r:id="rId41"/>
    <p:sldId id="1185" r:id="rId42"/>
    <p:sldId id="582" r:id="rId43"/>
    <p:sldId id="1180" r:id="rId44"/>
    <p:sldId id="979" r:id="rId45"/>
    <p:sldId id="524" r:id="rId46"/>
    <p:sldId id="1186" r:id="rId47"/>
    <p:sldId id="1159" r:id="rId48"/>
    <p:sldId id="1113" r:id="rId49"/>
    <p:sldId id="1162" r:id="rId50"/>
    <p:sldId id="1156" r:id="rId51"/>
    <p:sldId id="1188" r:id="rId52"/>
    <p:sldId id="873" r:id="rId53"/>
  </p:sldIdLst>
  <p:sldSz cx="9144000" cy="6858000" type="screen4x3"/>
  <p:notesSz cx="6934200" cy="9220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400" b="1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sz="1400" b="1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sz="1400" b="1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sz="1400" b="1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4">
          <p15:clr>
            <a:srgbClr val="A4A3A4"/>
          </p15:clr>
        </p15:guide>
        <p15:guide id="2" pos="218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0057CF"/>
    <a:srgbClr val="005BD8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 autoAdjust="0"/>
    <p:restoredTop sz="96327" autoAdjust="0"/>
  </p:normalViewPr>
  <p:slideViewPr>
    <p:cSldViewPr>
      <p:cViewPr varScale="1">
        <p:scale>
          <a:sx n="128" d="100"/>
          <a:sy n="128" d="100"/>
        </p:scale>
        <p:origin x="592" y="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992"/>
    </p:cViewPr>
  </p:sorterViewPr>
  <p:notesViewPr>
    <p:cSldViewPr>
      <p:cViewPr varScale="1">
        <p:scale>
          <a:sx n="96" d="100"/>
          <a:sy n="96" d="100"/>
        </p:scale>
        <p:origin x="4312" y="176"/>
      </p:cViewPr>
      <p:guideLst>
        <p:guide orient="horz" pos="2904"/>
        <p:guide pos="218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bertucci\Dropbox\PIPII%20monocella%20EP\Raccolta%20informazioni%20su%20terzo%20test%2029%20Maggio%202019\Controllo%20spessori%203&#176;%20EP%20tes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Removal after 7 hours treatment </a:t>
            </a:r>
          </a:p>
        </c:rich>
      </c:tx>
      <c:layout>
        <c:manualLayout>
          <c:xMode val="edge"/>
          <c:yMode val="edge"/>
          <c:x val="0.1012034494716078"/>
          <c:y val="3.61002364281232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7.5566048216864787E-2"/>
          <c:y val="0.18520023082323481"/>
          <c:w val="0.84143761804243977"/>
          <c:h val="0.53433183131571316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'[Controllo spessori 3° EP test.xlsx]rimozioni medie'!$B$7</c:f>
              <c:strCache>
                <c:ptCount val="1"/>
                <c:pt idx="0">
                  <c:v>removal 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'[Controllo spessori 3° EP test.xlsx]rimozioni medie'!$C$2:$V$2</c:f>
              <c:numCache>
                <c:formatCode>General</c:formatCode>
                <c:ptCount val="20"/>
                <c:pt idx="0">
                  <c:v>1</c:v>
                </c:pt>
                <c:pt idx="2">
                  <c:v>2</c:v>
                </c:pt>
                <c:pt idx="4">
                  <c:v>3</c:v>
                </c:pt>
                <c:pt idx="6">
                  <c:v>4</c:v>
                </c:pt>
                <c:pt idx="8">
                  <c:v>5</c:v>
                </c:pt>
                <c:pt idx="10">
                  <c:v>7</c:v>
                </c:pt>
                <c:pt idx="12">
                  <c:v>8</c:v>
                </c:pt>
                <c:pt idx="14">
                  <c:v>9</c:v>
                </c:pt>
                <c:pt idx="16">
                  <c:v>10</c:v>
                </c:pt>
                <c:pt idx="18">
                  <c:v>11</c:v>
                </c:pt>
              </c:numCache>
            </c:numRef>
          </c:xVal>
          <c:yVal>
            <c:numRef>
              <c:f>'[Controllo spessori 3° EP test.xlsx]rimozioni medie'!$C$7:$V$7</c:f>
              <c:numCache>
                <c:formatCode>General</c:formatCode>
                <c:ptCount val="20"/>
                <c:pt idx="0">
                  <c:v>72.916666666666629</c:v>
                </c:pt>
                <c:pt idx="2">
                  <c:v>78.166666666666714</c:v>
                </c:pt>
                <c:pt idx="4">
                  <c:v>74.749999999999957</c:v>
                </c:pt>
                <c:pt idx="6">
                  <c:v>64.500000000000071</c:v>
                </c:pt>
                <c:pt idx="8">
                  <c:v>45.083333333333215</c:v>
                </c:pt>
                <c:pt idx="10">
                  <c:v>44.416666666666693</c:v>
                </c:pt>
                <c:pt idx="12">
                  <c:v>80.3333333333333</c:v>
                </c:pt>
                <c:pt idx="14">
                  <c:v>82.083333333333442</c:v>
                </c:pt>
                <c:pt idx="16">
                  <c:v>74.333333333333428</c:v>
                </c:pt>
                <c:pt idx="18">
                  <c:v>94.083333333333414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358-A149-B195-A548B9D307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2645887"/>
        <c:axId val="202645471"/>
      </c:scatterChart>
      <c:valAx>
        <c:axId val="202645887"/>
        <c:scaling>
          <c:orientation val="maxMin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position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02645471"/>
        <c:crosses val="autoZero"/>
        <c:crossBetween val="midCat"/>
        <c:majorUnit val="1"/>
      </c:valAx>
      <c:valAx>
        <c:axId val="202645471"/>
        <c:scaling>
          <c:orientation val="minMax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dirty="0" err="1"/>
                  <a:t>avg</a:t>
                </a:r>
                <a:r>
                  <a:rPr lang="it-IT" dirty="0"/>
                  <a:t> </a:t>
                </a:r>
                <a:r>
                  <a:rPr lang="it-IT" dirty="0" err="1"/>
                  <a:t>removal</a:t>
                </a:r>
                <a:r>
                  <a:rPr lang="it-IT" dirty="0"/>
                  <a:t> [</a:t>
                </a:r>
                <a:r>
                  <a:rPr lang="it-IT" dirty="0">
                    <a:latin typeface="Symbol" panose="05050102010706020507" pitchFamily="18" charset="2"/>
                  </a:rPr>
                  <a:t>m</a:t>
                </a:r>
                <a:r>
                  <a:rPr lang="it-IT" dirty="0"/>
                  <a:t>m]</a:t>
                </a:r>
              </a:p>
            </c:rich>
          </c:tx>
          <c:layout>
            <c:manualLayout>
              <c:xMode val="edge"/>
              <c:yMode val="edge"/>
              <c:x val="8.5998710752698947E-3"/>
              <c:y val="0.211820941167157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0264588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wmf"/><Relationship Id="rId1" Type="http://schemas.openxmlformats.org/officeDocument/2006/relationships/image" Target="../media/image13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>
            <a:extLst>
              <a:ext uri="{FF2B5EF4-FFF2-40B4-BE49-F238E27FC236}">
                <a16:creationId xmlns:a16="http://schemas.microsoft.com/office/drawing/2014/main" id="{1864EF24-97A8-A84B-9CE3-E2D40C5B00A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67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750" tIns="43875" rIns="87750" bIns="43875" numCol="1" anchor="t" anchorCtr="0" compatLnSpc="1">
            <a:prstTxWarp prst="textNoShape">
              <a:avLst/>
            </a:prstTxWarp>
          </a:bodyPr>
          <a:lstStyle>
            <a:lvl1pPr defTabSz="877888" eaLnBrk="1" hangingPunct="1">
              <a:defRPr sz="1100" b="0">
                <a:latin typeface="Comic Sans MS" pitchFamily="66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4803" name="Rectangle 3">
            <a:extLst>
              <a:ext uri="{FF2B5EF4-FFF2-40B4-BE49-F238E27FC236}">
                <a16:creationId xmlns:a16="http://schemas.microsoft.com/office/drawing/2014/main" id="{85176909-F130-0846-9F4B-7AFFA15B665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7475" y="0"/>
            <a:ext cx="30067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750" tIns="43875" rIns="87750" bIns="43875" numCol="1" anchor="t" anchorCtr="0" compatLnSpc="1">
            <a:prstTxWarp prst="textNoShape">
              <a:avLst/>
            </a:prstTxWarp>
          </a:bodyPr>
          <a:lstStyle>
            <a:lvl1pPr algn="r" defTabSz="877888" eaLnBrk="1" hangingPunct="1">
              <a:defRPr sz="1100" b="0">
                <a:latin typeface="Comic Sans MS" pitchFamily="66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4804" name="Rectangle 4">
            <a:extLst>
              <a:ext uri="{FF2B5EF4-FFF2-40B4-BE49-F238E27FC236}">
                <a16:creationId xmlns:a16="http://schemas.microsoft.com/office/drawing/2014/main" id="{F978C1EF-08E4-A144-8333-A3C1EC1B2646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8238"/>
            <a:ext cx="300672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750" tIns="43875" rIns="87750" bIns="43875" numCol="1" anchor="b" anchorCtr="0" compatLnSpc="1">
            <a:prstTxWarp prst="textNoShape">
              <a:avLst/>
            </a:prstTxWarp>
          </a:bodyPr>
          <a:lstStyle>
            <a:lvl1pPr defTabSz="877888" eaLnBrk="1" hangingPunct="1">
              <a:defRPr sz="1100" b="0">
                <a:latin typeface="Comic Sans MS" pitchFamily="66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4805" name="Rectangle 5">
            <a:extLst>
              <a:ext uri="{FF2B5EF4-FFF2-40B4-BE49-F238E27FC236}">
                <a16:creationId xmlns:a16="http://schemas.microsoft.com/office/drawing/2014/main" id="{3977435C-E3E0-5F42-875C-3BE30788B88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7475" y="8758238"/>
            <a:ext cx="300672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750" tIns="43875" rIns="87750" bIns="43875" numCol="1" anchor="b" anchorCtr="0" compatLnSpc="1">
            <a:prstTxWarp prst="textNoShape">
              <a:avLst/>
            </a:prstTxWarp>
          </a:bodyPr>
          <a:lstStyle>
            <a:lvl1pPr algn="r" defTabSz="877888" eaLnBrk="1" hangingPunct="1">
              <a:defRPr sz="1100" b="0">
                <a:latin typeface="Comic Sans MS" panose="030F0902030302020204" pitchFamily="66" charset="0"/>
              </a:defRPr>
            </a:lvl1pPr>
          </a:lstStyle>
          <a:p>
            <a:pPr>
              <a:defRPr/>
            </a:pPr>
            <a:fld id="{34B4897A-AC65-7C45-AE21-9B87F3B34EE9}" type="slidenum">
              <a:rPr lang="en-US" altLang="en-US"/>
              <a:pPr>
                <a:defRPr/>
              </a:pPr>
              <a:t>‹N›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0061BF24-9C4E-A248-9102-D9F6A42FF24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67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750" tIns="43875" rIns="87750" bIns="43875" numCol="1" anchor="t" anchorCtr="0" compatLnSpc="1">
            <a:prstTxWarp prst="textNoShape">
              <a:avLst/>
            </a:prstTxWarp>
          </a:bodyPr>
          <a:lstStyle>
            <a:lvl1pPr defTabSz="877888" eaLnBrk="1" hangingPunct="1">
              <a:defRPr sz="11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BD64C7E1-8509-7642-B770-FDDCDFDD4F7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27475" y="0"/>
            <a:ext cx="30067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750" tIns="43875" rIns="87750" bIns="43875" numCol="1" anchor="t" anchorCtr="0" compatLnSpc="1">
            <a:prstTxWarp prst="textNoShape">
              <a:avLst/>
            </a:prstTxWarp>
          </a:bodyPr>
          <a:lstStyle>
            <a:lvl1pPr algn="r" defTabSz="877888" eaLnBrk="1" hangingPunct="1">
              <a:defRPr sz="11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AA8078AD-E4FC-F34A-80C3-0F7670FB269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2050" y="690563"/>
            <a:ext cx="4610100" cy="3457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E379BE01-E813-D845-9248-1EF76D4DB75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5513" y="4379913"/>
            <a:ext cx="5083175" cy="414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750" tIns="43875" rIns="87750" bIns="438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8198" name="Rectangle 6">
            <a:extLst>
              <a:ext uri="{FF2B5EF4-FFF2-40B4-BE49-F238E27FC236}">
                <a16:creationId xmlns:a16="http://schemas.microsoft.com/office/drawing/2014/main" id="{49FD3D54-AF92-414B-8794-3C839FB6CCC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8238"/>
            <a:ext cx="300672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750" tIns="43875" rIns="87750" bIns="43875" numCol="1" anchor="b" anchorCtr="0" compatLnSpc="1">
            <a:prstTxWarp prst="textNoShape">
              <a:avLst/>
            </a:prstTxWarp>
          </a:bodyPr>
          <a:lstStyle>
            <a:lvl1pPr defTabSz="877888" eaLnBrk="1" hangingPunct="1">
              <a:defRPr sz="11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9" name="Rectangle 7">
            <a:extLst>
              <a:ext uri="{FF2B5EF4-FFF2-40B4-BE49-F238E27FC236}">
                <a16:creationId xmlns:a16="http://schemas.microsoft.com/office/drawing/2014/main" id="{334ADE53-0553-3443-BFC1-BF6AAC722F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7475" y="8758238"/>
            <a:ext cx="300672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750" tIns="43875" rIns="87750" bIns="43875" numCol="1" anchor="b" anchorCtr="0" compatLnSpc="1">
            <a:prstTxWarp prst="textNoShape">
              <a:avLst/>
            </a:prstTxWarp>
          </a:bodyPr>
          <a:lstStyle>
            <a:lvl1pPr algn="r" defTabSz="877888" eaLnBrk="1" hangingPunct="1">
              <a:defRPr sz="1100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3C4229A-625C-E24F-A311-0295DD2E5A62}" type="slidenum">
              <a:rPr lang="en-US" altLang="en-US"/>
              <a:pPr>
                <a:defRPr/>
              </a:pPr>
              <a:t>‹N›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>
            <a:extLst>
              <a:ext uri="{FF2B5EF4-FFF2-40B4-BE49-F238E27FC236}">
                <a16:creationId xmlns:a16="http://schemas.microsoft.com/office/drawing/2014/main" id="{FB0F4432-2142-8B41-A78B-188A636E75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778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8778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8778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8778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8778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8778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8778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8778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8778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29A44AD-7EAF-A84B-A0C2-D4F9D5DF57E0}" type="slidenum">
              <a:rPr lang="en-US" altLang="en-US" sz="1100" smtClean="0"/>
              <a:pPr>
                <a:spcBef>
                  <a:spcPct val="0"/>
                </a:spcBef>
              </a:pPr>
              <a:t>1</a:t>
            </a:fld>
            <a:endParaRPr lang="en-US" altLang="en-US" sz="1100" dirty="0"/>
          </a:p>
        </p:txBody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8D9E89A0-3651-5440-BF2D-E08AACC0DD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95AD3D22-B308-3C40-AD52-7BCAA30A77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C4229A-625C-E24F-A311-0295DD2E5A62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4104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778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778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778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778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778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778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778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778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778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67BFA2A-9B37-43DB-8A95-7A1E86C2C2A6}" type="slidenum">
              <a:rPr lang="en-US" altLang="it-IT" sz="1100" smtClean="0"/>
              <a:pPr eaLnBrk="1" hangingPunct="1">
                <a:spcBef>
                  <a:spcPct val="0"/>
                </a:spcBef>
              </a:pPr>
              <a:t>14</a:t>
            </a:fld>
            <a:endParaRPr lang="en-US" altLang="it-IT" sz="110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13240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C4229A-625C-E24F-A311-0295DD2E5A62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33609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C4229A-625C-E24F-A311-0295DD2E5A62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2606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C4229A-625C-E24F-A311-0295DD2E5A62}" type="slidenum">
              <a:rPr lang="en-US" altLang="en-US" smtClean="0"/>
              <a:pPr>
                <a:defRPr/>
              </a:pPr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9826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D9966DA2-275C-3E4E-AAE3-4DB943C355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0474" y="5084236"/>
            <a:ext cx="4267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it-IT" altLang="en-US" sz="2400">
                <a:solidFill>
                  <a:srgbClr val="002060"/>
                </a:solidFill>
                <a:latin typeface="Arial" charset="0"/>
              </a:rPr>
              <a:t>Carlo Pagani</a:t>
            </a:r>
          </a:p>
        </p:txBody>
      </p:sp>
      <p:sp>
        <p:nvSpPr>
          <p:cNvPr id="3" name="Text Box 27">
            <a:extLst>
              <a:ext uri="{FF2B5EF4-FFF2-40B4-BE49-F238E27FC236}">
                <a16:creationId xmlns:a16="http://schemas.microsoft.com/office/drawing/2014/main" id="{8B64FF1A-9CD7-214C-87D3-481AF648943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62100" y="2673297"/>
            <a:ext cx="60198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r>
              <a:rPr lang="en" sz="3600" dirty="0">
                <a:solidFill>
                  <a:srgbClr val="002060"/>
                </a:solidFill>
              </a:rPr>
              <a:t>Overview on SCRF Technology and Large Grain Cavities</a:t>
            </a:r>
            <a:endParaRPr lang="en-US" altLang="en-US" sz="4000" dirty="0">
              <a:solidFill>
                <a:srgbClr val="002060"/>
              </a:solidFill>
            </a:endParaRPr>
          </a:p>
        </p:txBody>
      </p:sp>
      <p:sp>
        <p:nvSpPr>
          <p:cNvPr id="5" name="Text Box 39">
            <a:extLst>
              <a:ext uri="{FF2B5EF4-FFF2-40B4-BE49-F238E27FC236}">
                <a16:creationId xmlns:a16="http://schemas.microsoft.com/office/drawing/2014/main" id="{26782957-F8B8-014A-A18F-F6162835149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233689" y="1358399"/>
            <a:ext cx="448077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800" b="0" i="1" dirty="0"/>
              <a:t>Institute of High Energy Physics, Beijing, China</a:t>
            </a:r>
          </a:p>
          <a:p>
            <a:pPr algn="ctr" eaLnBrk="1" hangingPunct="1">
              <a:defRPr/>
            </a:pPr>
            <a:r>
              <a:rPr lang="en-US" altLang="en-US" sz="1800" b="0" dirty="0"/>
              <a:t>November 18-20, 2019</a:t>
            </a:r>
          </a:p>
        </p:txBody>
      </p:sp>
      <p:pic>
        <p:nvPicPr>
          <p:cNvPr id="6" name="Picture 41" descr="http://english.sinap.cas.cn/images/enl40_top.jpg">
            <a:extLst>
              <a:ext uri="{FF2B5EF4-FFF2-40B4-BE49-F238E27FC236}">
                <a16:creationId xmlns:a16="http://schemas.microsoft.com/office/drawing/2014/main" id="{A6333E07-C0F0-0547-B406-74341B2252A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0057" y="5641787"/>
            <a:ext cx="563563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3CBFD328-64BC-CF43-8FF4-1F18110A13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1" y="4869160"/>
            <a:ext cx="1800923" cy="93610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D0B7B016-96BF-EB44-87B0-DC48122A56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4587" y="5590287"/>
            <a:ext cx="979488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magine 18">
            <a:extLst>
              <a:ext uri="{FF2B5EF4-FFF2-40B4-BE49-F238E27FC236}">
                <a16:creationId xmlns:a16="http://schemas.microsoft.com/office/drawing/2014/main" id="{57A91CC9-0D3C-4B4A-A358-A1FE6C3F541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96336" y="5288175"/>
            <a:ext cx="747405" cy="77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5" descr="univ_grande_colorato">
            <a:extLst>
              <a:ext uri="{FF2B5EF4-FFF2-40B4-BE49-F238E27FC236}">
                <a16:creationId xmlns:a16="http://schemas.microsoft.com/office/drawing/2014/main" id="{293A3369-35A7-E041-9531-ED8634133CE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5314" y="4770939"/>
            <a:ext cx="747405" cy="74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FD5B975-DCC1-774B-A8C8-9207C6632E36}"/>
              </a:ext>
            </a:extLst>
          </p:cNvPr>
          <p:cNvSpPr txBox="1"/>
          <p:nvPr userDrawn="1"/>
        </p:nvSpPr>
        <p:spPr>
          <a:xfrm>
            <a:off x="551627" y="259243"/>
            <a:ext cx="8064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2019 International Workshop on the High Energy </a:t>
            </a:r>
            <a:r>
              <a:rPr lang="it-IT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Circular</a:t>
            </a:r>
            <a:r>
              <a:rPr lang="it-IT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Electron </a:t>
            </a:r>
            <a:r>
              <a:rPr lang="it-IT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Positron</a:t>
            </a:r>
            <a:r>
              <a:rPr lang="it-IT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Collider</a:t>
            </a:r>
          </a:p>
        </p:txBody>
      </p:sp>
    </p:spTree>
    <p:extLst>
      <p:ext uri="{BB962C8B-B14F-4D97-AF65-F5344CB8AC3E}">
        <p14:creationId xmlns:p14="http://schemas.microsoft.com/office/powerpoint/2010/main" val="3180531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Martina Martinello | Processing Plan for LB650 Cavities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815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B5CE7AE-EB5D-0149-BFD3-8BB6760421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Carlo Pagani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2FC8F15-FD34-C149-8BE4-8AFAFA799B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272E2-7205-D349-81DC-E438BC89E1A0}" type="slidenum">
              <a:rPr lang="en-US" altLang="en-US"/>
              <a:pPr>
                <a:defRPr/>
              </a:pPr>
              <a:t>‹N›</a:t>
            </a:fld>
            <a:endParaRPr lang="en-US" altLang="en-US"/>
          </a:p>
        </p:txBody>
      </p:sp>
      <p:sp>
        <p:nvSpPr>
          <p:cNvPr id="10" name="Segnaposto numero diapositiva 4">
            <a:extLst>
              <a:ext uri="{FF2B5EF4-FFF2-40B4-BE49-F238E27FC236}">
                <a16:creationId xmlns:a16="http://schemas.microsoft.com/office/drawing/2014/main" id="{FC10D0D4-A1D1-4F44-BF4C-B2964000A4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34092" y="6459827"/>
            <a:ext cx="1602904" cy="353549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it-IT" altLang="en-US" sz="1100" dirty="0">
                <a:solidFill>
                  <a:srgbClr val="002060"/>
                </a:solidFill>
              </a:rPr>
              <a:t>cepcws2019</a:t>
            </a:r>
          </a:p>
          <a:p>
            <a:pPr>
              <a:defRPr/>
            </a:pPr>
            <a:r>
              <a:rPr lang="it-IT" altLang="en-US" sz="900" b="0" dirty="0" err="1"/>
              <a:t>Beijing</a:t>
            </a:r>
            <a:r>
              <a:rPr lang="it-IT" altLang="en-US" sz="900" b="0" dirty="0"/>
              <a:t>, 19 </a:t>
            </a:r>
            <a:r>
              <a:rPr lang="it-IT" altLang="en-US" sz="900" b="0" dirty="0" err="1"/>
              <a:t>November</a:t>
            </a:r>
            <a:r>
              <a:rPr lang="it-IT" altLang="en-US" sz="900" b="0" dirty="0"/>
              <a:t> 2019</a:t>
            </a:r>
            <a:endParaRPr lang="en-US" altLang="en-US" sz="900" b="0" dirty="0"/>
          </a:p>
        </p:txBody>
      </p:sp>
    </p:spTree>
    <p:extLst>
      <p:ext uri="{BB962C8B-B14F-4D97-AF65-F5344CB8AC3E}">
        <p14:creationId xmlns:p14="http://schemas.microsoft.com/office/powerpoint/2010/main" val="824355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FB928D8-E686-4F46-AD1B-8E2C5CC516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Carlo Pagani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CD3D3DB-A644-8E44-AC8E-61CA207622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EF4990-D799-E049-B819-049D320A998B}" type="slidenum">
              <a:rPr lang="en-US" altLang="en-US"/>
              <a:pPr>
                <a:defRPr/>
              </a:pPr>
              <a:t>‹N›</a:t>
            </a:fld>
            <a:endParaRPr lang="en-US" altLang="en-US"/>
          </a:p>
        </p:txBody>
      </p:sp>
      <p:sp>
        <p:nvSpPr>
          <p:cNvPr id="9" name="Segnaposto numero diapositiva 4">
            <a:extLst>
              <a:ext uri="{FF2B5EF4-FFF2-40B4-BE49-F238E27FC236}">
                <a16:creationId xmlns:a16="http://schemas.microsoft.com/office/drawing/2014/main" id="{C4B70EF0-0E4F-EC4F-92DB-D94EB2DD66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34092" y="6459827"/>
            <a:ext cx="1602904" cy="353549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it-IT" altLang="en-US" sz="1100" dirty="0">
                <a:solidFill>
                  <a:srgbClr val="002060"/>
                </a:solidFill>
              </a:rPr>
              <a:t>cepcws2019</a:t>
            </a:r>
          </a:p>
          <a:p>
            <a:pPr>
              <a:defRPr/>
            </a:pPr>
            <a:r>
              <a:rPr lang="it-IT" altLang="en-US" sz="900" b="0" dirty="0" err="1"/>
              <a:t>Beijing</a:t>
            </a:r>
            <a:r>
              <a:rPr lang="it-IT" altLang="en-US" sz="900" b="0" dirty="0"/>
              <a:t>, 19 </a:t>
            </a:r>
            <a:r>
              <a:rPr lang="it-IT" altLang="en-US" sz="900" b="0" dirty="0" err="1"/>
              <a:t>November</a:t>
            </a:r>
            <a:r>
              <a:rPr lang="it-IT" altLang="en-US" sz="900" b="0" dirty="0"/>
              <a:t> 2019</a:t>
            </a:r>
            <a:endParaRPr lang="en-US" altLang="en-US" sz="900" b="0" dirty="0"/>
          </a:p>
        </p:txBody>
      </p:sp>
    </p:spTree>
    <p:extLst>
      <p:ext uri="{BB962C8B-B14F-4D97-AF65-F5344CB8AC3E}">
        <p14:creationId xmlns:p14="http://schemas.microsoft.com/office/powerpoint/2010/main" val="939281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04800" y="914400"/>
            <a:ext cx="4191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4191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9E2223-27A3-D74D-BED6-546282BA95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Carlo Pagani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B7FD83-6BD2-C642-B1E5-3158AE4128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32C107-81F1-824D-886B-EC5301F8FDB8}" type="slidenum">
              <a:rPr lang="en-US" altLang="en-US"/>
              <a:pPr>
                <a:defRPr/>
              </a:pPr>
              <a:t>‹N›</a:t>
            </a:fld>
            <a:endParaRPr lang="en-US" altLang="en-US"/>
          </a:p>
        </p:txBody>
      </p:sp>
      <p:sp>
        <p:nvSpPr>
          <p:cNvPr id="10" name="Segnaposto numero diapositiva 4">
            <a:extLst>
              <a:ext uri="{FF2B5EF4-FFF2-40B4-BE49-F238E27FC236}">
                <a16:creationId xmlns:a16="http://schemas.microsoft.com/office/drawing/2014/main" id="{05AACB6C-2F65-6145-8AA5-A57559D218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34092" y="6459827"/>
            <a:ext cx="1602904" cy="353549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it-IT" altLang="en-US" sz="1100" dirty="0">
                <a:solidFill>
                  <a:srgbClr val="002060"/>
                </a:solidFill>
              </a:rPr>
              <a:t>cepcws2019</a:t>
            </a:r>
          </a:p>
          <a:p>
            <a:pPr>
              <a:defRPr/>
            </a:pPr>
            <a:r>
              <a:rPr lang="it-IT" altLang="en-US" sz="900" b="0" dirty="0" err="1"/>
              <a:t>Beijing</a:t>
            </a:r>
            <a:r>
              <a:rPr lang="it-IT" altLang="en-US" sz="900" b="0" dirty="0"/>
              <a:t>, 19 </a:t>
            </a:r>
            <a:r>
              <a:rPr lang="it-IT" altLang="en-US" sz="900" b="0" dirty="0" err="1"/>
              <a:t>November</a:t>
            </a:r>
            <a:r>
              <a:rPr lang="it-IT" altLang="en-US" sz="900" b="0" dirty="0"/>
              <a:t> 2019</a:t>
            </a:r>
            <a:endParaRPr lang="en-US" altLang="en-US" sz="900" b="0" dirty="0"/>
          </a:p>
        </p:txBody>
      </p:sp>
    </p:spTree>
    <p:extLst>
      <p:ext uri="{BB962C8B-B14F-4D97-AF65-F5344CB8AC3E}">
        <p14:creationId xmlns:p14="http://schemas.microsoft.com/office/powerpoint/2010/main" val="2734779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2DDDD18-82C7-3E4F-8395-CD0F43E12C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Carlo Pagani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CBFB8A5-474D-D441-B003-283B667AA9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C27229-9F84-F14A-B031-B4F1516424E6}" type="slidenum">
              <a:rPr lang="en-US" altLang="en-US"/>
              <a:pPr>
                <a:defRPr/>
              </a:pPr>
              <a:t>‹N›</a:t>
            </a:fld>
            <a:endParaRPr lang="en-US" altLang="en-US"/>
          </a:p>
        </p:txBody>
      </p:sp>
      <p:sp>
        <p:nvSpPr>
          <p:cNvPr id="12" name="Segnaposto numero diapositiva 4">
            <a:extLst>
              <a:ext uri="{FF2B5EF4-FFF2-40B4-BE49-F238E27FC236}">
                <a16:creationId xmlns:a16="http://schemas.microsoft.com/office/drawing/2014/main" id="{C2C0532E-B9C8-AE49-B30E-1683E759B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34092" y="6459827"/>
            <a:ext cx="1602904" cy="353549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it-IT" altLang="en-US" sz="1100" dirty="0">
                <a:solidFill>
                  <a:srgbClr val="002060"/>
                </a:solidFill>
              </a:rPr>
              <a:t>cepcws2019</a:t>
            </a:r>
          </a:p>
          <a:p>
            <a:pPr>
              <a:defRPr/>
            </a:pPr>
            <a:r>
              <a:rPr lang="it-IT" altLang="en-US" sz="900" b="0" dirty="0" err="1"/>
              <a:t>Beijing</a:t>
            </a:r>
            <a:r>
              <a:rPr lang="it-IT" altLang="en-US" sz="900" b="0" dirty="0"/>
              <a:t>, 19 </a:t>
            </a:r>
            <a:r>
              <a:rPr lang="it-IT" altLang="en-US" sz="900" b="0" dirty="0" err="1"/>
              <a:t>November</a:t>
            </a:r>
            <a:r>
              <a:rPr lang="it-IT" altLang="en-US" sz="900" b="0" dirty="0"/>
              <a:t> 2019</a:t>
            </a:r>
            <a:endParaRPr lang="en-US" altLang="en-US" sz="900" b="0" dirty="0"/>
          </a:p>
        </p:txBody>
      </p:sp>
    </p:spTree>
    <p:extLst>
      <p:ext uri="{BB962C8B-B14F-4D97-AF65-F5344CB8AC3E}">
        <p14:creationId xmlns:p14="http://schemas.microsoft.com/office/powerpoint/2010/main" val="535422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28506" y="123825"/>
            <a:ext cx="7408490" cy="5334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6D67DC5-FDC9-4241-9663-5B1FA092E2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Carlo Pagani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F009C5D-8F75-3A4B-9D46-59216EAEAC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772CE0-0456-E142-80EA-C992206A27CD}" type="slidenum">
              <a:rPr lang="en-US" altLang="en-US"/>
              <a:pPr>
                <a:defRPr/>
              </a:pPr>
              <a:t>‹N›</a:t>
            </a:fld>
            <a:endParaRPr lang="en-US" altLang="en-US"/>
          </a:p>
        </p:txBody>
      </p:sp>
      <p:sp>
        <p:nvSpPr>
          <p:cNvPr id="8" name="Segnaposto numero diapositiva 4">
            <a:extLst>
              <a:ext uri="{FF2B5EF4-FFF2-40B4-BE49-F238E27FC236}">
                <a16:creationId xmlns:a16="http://schemas.microsoft.com/office/drawing/2014/main" id="{B91B12C9-4328-3745-AFD4-4F6B95B6CB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34092" y="6459827"/>
            <a:ext cx="1602904" cy="353549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it-IT" altLang="en-US" sz="1100" dirty="0">
                <a:solidFill>
                  <a:srgbClr val="002060"/>
                </a:solidFill>
              </a:rPr>
              <a:t>cepcws2019</a:t>
            </a:r>
          </a:p>
          <a:p>
            <a:pPr>
              <a:defRPr/>
            </a:pPr>
            <a:r>
              <a:rPr lang="it-IT" altLang="en-US" sz="900" b="0" dirty="0" err="1"/>
              <a:t>Beijing</a:t>
            </a:r>
            <a:r>
              <a:rPr lang="it-IT" altLang="en-US" sz="900" b="0" dirty="0"/>
              <a:t>, 19 </a:t>
            </a:r>
            <a:r>
              <a:rPr lang="it-IT" altLang="en-US" sz="900" b="0" dirty="0" err="1"/>
              <a:t>November</a:t>
            </a:r>
            <a:r>
              <a:rPr lang="it-IT" altLang="en-US" sz="900" b="0" dirty="0"/>
              <a:t> 2019</a:t>
            </a:r>
            <a:endParaRPr lang="en-US" altLang="en-US" sz="900" b="0" dirty="0"/>
          </a:p>
        </p:txBody>
      </p:sp>
    </p:spTree>
    <p:extLst>
      <p:ext uri="{BB962C8B-B14F-4D97-AF65-F5344CB8AC3E}">
        <p14:creationId xmlns:p14="http://schemas.microsoft.com/office/powerpoint/2010/main" val="998571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A124D98-1574-504F-935A-649403E669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Carlo Pagani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30C90D0-179A-7E48-8580-FA666E747F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4C051-BC82-844F-8A08-1EE6A4A1A60B}" type="slidenum">
              <a:rPr lang="en-US" altLang="en-US"/>
              <a:pPr>
                <a:defRPr/>
              </a:pPr>
              <a:t>‹N›</a:t>
            </a:fld>
            <a:endParaRPr lang="en-US" altLang="en-US"/>
          </a:p>
        </p:txBody>
      </p:sp>
      <p:sp>
        <p:nvSpPr>
          <p:cNvPr id="8" name="Segnaposto numero diapositiva 4">
            <a:extLst>
              <a:ext uri="{FF2B5EF4-FFF2-40B4-BE49-F238E27FC236}">
                <a16:creationId xmlns:a16="http://schemas.microsoft.com/office/drawing/2014/main" id="{56C843DE-1543-9941-B075-F804C12310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34092" y="6459827"/>
            <a:ext cx="1602904" cy="353549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it-IT" altLang="en-US" sz="1100" dirty="0">
                <a:solidFill>
                  <a:srgbClr val="002060"/>
                </a:solidFill>
              </a:rPr>
              <a:t>cepcws2019</a:t>
            </a:r>
          </a:p>
          <a:p>
            <a:pPr>
              <a:defRPr/>
            </a:pPr>
            <a:r>
              <a:rPr lang="it-IT" altLang="en-US" sz="900" b="0" dirty="0" err="1"/>
              <a:t>Beijing</a:t>
            </a:r>
            <a:r>
              <a:rPr lang="it-IT" altLang="en-US" sz="900" b="0" dirty="0"/>
              <a:t>, 19 </a:t>
            </a:r>
            <a:r>
              <a:rPr lang="it-IT" altLang="en-US" sz="900" b="0" dirty="0" err="1"/>
              <a:t>November</a:t>
            </a:r>
            <a:r>
              <a:rPr lang="it-IT" altLang="en-US" sz="900" b="0" dirty="0"/>
              <a:t> 2019</a:t>
            </a:r>
            <a:endParaRPr lang="en-US" altLang="en-US" sz="900" b="0" dirty="0"/>
          </a:p>
        </p:txBody>
      </p:sp>
    </p:spTree>
    <p:extLst>
      <p:ext uri="{BB962C8B-B14F-4D97-AF65-F5344CB8AC3E}">
        <p14:creationId xmlns:p14="http://schemas.microsoft.com/office/powerpoint/2010/main" val="2321748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F87585-ED6A-479D-B5A8-F95AB29037C0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  <p:sp>
        <p:nvSpPr>
          <p:cNvPr id="7" name="Line 18"/>
          <p:cNvSpPr>
            <a:spLocks noChangeShapeType="1"/>
          </p:cNvSpPr>
          <p:nvPr userDrawn="1"/>
        </p:nvSpPr>
        <p:spPr bwMode="auto">
          <a:xfrm flipV="1">
            <a:off x="304800" y="6400800"/>
            <a:ext cx="8534400" cy="0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7057" y="6411294"/>
            <a:ext cx="190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1" i="0">
                <a:solidFill>
                  <a:schemeClr val="tx1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i="1" dirty="0"/>
              <a:t>eeFACT2018</a:t>
            </a:r>
          </a:p>
          <a:p>
            <a:pPr>
              <a:defRPr/>
            </a:pPr>
            <a:r>
              <a:rPr lang="it-IT" altLang="it-IT" sz="900" b="0" dirty="0"/>
              <a:t>Hong Kong, 26 </a:t>
            </a:r>
            <a:r>
              <a:rPr lang="it-IT" altLang="it-IT" sz="900" b="0" dirty="0" err="1"/>
              <a:t>September</a:t>
            </a:r>
            <a:r>
              <a:rPr lang="it-IT" altLang="it-IT" sz="900" b="0" dirty="0"/>
              <a:t> 2018</a:t>
            </a:r>
            <a:endParaRPr lang="en-US" altLang="it-IT" sz="900" b="0" dirty="0"/>
          </a:p>
        </p:txBody>
      </p:sp>
    </p:spTree>
    <p:extLst>
      <p:ext uri="{BB962C8B-B14F-4D97-AF65-F5344CB8AC3E}">
        <p14:creationId xmlns:p14="http://schemas.microsoft.com/office/powerpoint/2010/main" val="296619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st PIP-II PEBM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28600" y="6315146"/>
            <a:ext cx="8677275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870894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11/10/2019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0000" y="6495482"/>
            <a:ext cx="709793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 err="1"/>
              <a:t>C.Pagani</a:t>
            </a:r>
            <a:r>
              <a:rPr lang="en-US" dirty="0"/>
              <a:t> | 3</a:t>
            </a:r>
            <a:r>
              <a:rPr lang="en-US" baseline="30000" dirty="0"/>
              <a:t>rd</a:t>
            </a:r>
            <a:r>
              <a:rPr lang="en-US" dirty="0"/>
              <a:t> PIP-II Project Executive Board Meeting | INFN Update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47478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82510FA-D5B5-9A48-A15F-0849AD76F585}"/>
              </a:ext>
            </a:extLst>
          </p:cNvPr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1371600" y="123826"/>
            <a:ext cx="740849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 dirty="0"/>
              <a:t>Fare clic per modificare lo stile del titolo dello schema</a:t>
            </a:r>
            <a:endParaRPr lang="en-US" altLang="en-US" dirty="0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62B9EEE-3239-A647-BC36-96253C4BEE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914400"/>
            <a:ext cx="85344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 dirty="0"/>
              <a:t>Fare clic per modificare gli stili del testo dello schema</a:t>
            </a:r>
          </a:p>
          <a:p>
            <a:pPr lvl="1"/>
            <a:r>
              <a:rPr lang="it-IT" altLang="en-US" dirty="0"/>
              <a:t>Secondo livello</a:t>
            </a:r>
          </a:p>
          <a:p>
            <a:pPr lvl="2"/>
            <a:r>
              <a:rPr lang="it-IT" altLang="en-US" dirty="0"/>
              <a:t>Terzo livello</a:t>
            </a:r>
          </a:p>
          <a:p>
            <a:pPr lvl="3"/>
            <a:r>
              <a:rPr lang="it-IT" altLang="en-US" dirty="0"/>
              <a:t>Quarto livello</a:t>
            </a:r>
          </a:p>
          <a:p>
            <a:pPr lvl="4"/>
            <a:r>
              <a:rPr lang="it-IT" altLang="en-US" dirty="0"/>
              <a:t>Quinto livello</a:t>
            </a:r>
            <a:endParaRPr lang="en-US" altLang="en-US" dirty="0"/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912248E6-B981-2648-8582-9C8E44EBE37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505575"/>
            <a:ext cx="2133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</a:defRPr>
            </a:lvl1pPr>
          </a:lstStyle>
          <a:p>
            <a:pPr>
              <a:defRPr/>
            </a:pPr>
            <a:r>
              <a:rPr lang="en-US" altLang="en-US"/>
              <a:t>Carlo Pagani</a:t>
            </a:r>
          </a:p>
        </p:txBody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8D8EB0FC-D4DD-F147-A736-31BDDB3B352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86000" y="6524625"/>
            <a:ext cx="4572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8255D07-9264-C74D-958F-FC4176F2F302}" type="slidenum">
              <a:rPr lang="en-US" altLang="en-US"/>
              <a:pPr>
                <a:defRPr/>
              </a:pPr>
              <a:t>‹N›</a:t>
            </a:fld>
            <a:endParaRPr lang="en-US" altLang="en-US"/>
          </a:p>
        </p:txBody>
      </p:sp>
      <p:sp>
        <p:nvSpPr>
          <p:cNvPr id="1030" name="Line 18">
            <a:extLst>
              <a:ext uri="{FF2B5EF4-FFF2-40B4-BE49-F238E27FC236}">
                <a16:creationId xmlns:a16="http://schemas.microsoft.com/office/drawing/2014/main" id="{59A15211-541B-FC4F-B57F-FCDD0D3951A9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304800" y="6453201"/>
            <a:ext cx="8534400" cy="0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31" name="Line 19">
            <a:extLst>
              <a:ext uri="{FF2B5EF4-FFF2-40B4-BE49-F238E27FC236}">
                <a16:creationId xmlns:a16="http://schemas.microsoft.com/office/drawing/2014/main" id="{06EF4090-B83F-2842-A202-4001E8962B1E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134938" y="762000"/>
            <a:ext cx="8839200" cy="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1033" name="Picture 10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7A52A9BA-6164-D441-8A05-5926D171070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426" y="92075"/>
            <a:ext cx="1143000" cy="593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egnaposto numero diapositiva 4">
            <a:extLst>
              <a:ext uri="{FF2B5EF4-FFF2-40B4-BE49-F238E27FC236}">
                <a16:creationId xmlns:a16="http://schemas.microsoft.com/office/drawing/2014/main" id="{ED9D4FAE-CFC4-EE43-8DAA-4CF74DD356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34092" y="6459827"/>
            <a:ext cx="1602904" cy="353549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it-IT" altLang="en-US" sz="1100" dirty="0">
                <a:solidFill>
                  <a:srgbClr val="002060"/>
                </a:solidFill>
              </a:rPr>
              <a:t>cepcws2019</a:t>
            </a:r>
          </a:p>
          <a:p>
            <a:pPr>
              <a:defRPr/>
            </a:pPr>
            <a:r>
              <a:rPr lang="it-IT" altLang="en-US" sz="900" b="0" dirty="0" err="1"/>
              <a:t>Beijing</a:t>
            </a:r>
            <a:r>
              <a:rPr lang="it-IT" altLang="en-US" sz="900" b="0" dirty="0"/>
              <a:t>, 19 </a:t>
            </a:r>
            <a:r>
              <a:rPr lang="it-IT" altLang="en-US" sz="900" b="0" dirty="0" err="1"/>
              <a:t>November</a:t>
            </a:r>
            <a:r>
              <a:rPr lang="it-IT" altLang="en-US" sz="900" b="0" dirty="0"/>
              <a:t> 2019</a:t>
            </a:r>
            <a:endParaRPr lang="en-US" altLang="en-US" sz="900" b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9" r:id="rId8"/>
    <p:sldLayoutId id="2147483741" r:id="rId9"/>
    <p:sldLayoutId id="2147483742" r:id="rId10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 i="1">
          <a:solidFill>
            <a:srgbClr val="00206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 b="1" i="1">
          <a:solidFill>
            <a:srgbClr val="000099"/>
          </a:solidFill>
          <a:latin typeface="Calibri" pitchFamily="34" charset="0"/>
          <a:ea typeface="Arial Unicode MS" pitchFamily="34" charset="-128"/>
          <a:cs typeface="Arial Unicode MS" pitchFamily="3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 b="1" i="1">
          <a:solidFill>
            <a:srgbClr val="000099"/>
          </a:solidFill>
          <a:latin typeface="Calibri" pitchFamily="34" charset="0"/>
          <a:ea typeface="Arial Unicode MS" pitchFamily="34" charset="-128"/>
          <a:cs typeface="Arial Unicode MS" pitchFamily="3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 b="1" i="1">
          <a:solidFill>
            <a:srgbClr val="000099"/>
          </a:solidFill>
          <a:latin typeface="Calibri" pitchFamily="34" charset="0"/>
          <a:ea typeface="Arial Unicode MS" pitchFamily="34" charset="-128"/>
          <a:cs typeface="Arial Unicode MS" pitchFamily="3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 b="1" i="1">
          <a:solidFill>
            <a:srgbClr val="000099"/>
          </a:solidFill>
          <a:latin typeface="Calibri" pitchFamily="34" charset="0"/>
          <a:ea typeface="Arial Unicode MS" pitchFamily="34" charset="-128"/>
          <a:cs typeface="Arial Unicode MS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 b="1" i="1">
          <a:solidFill>
            <a:srgbClr val="000099"/>
          </a:solidFill>
          <a:latin typeface="Calibri" pitchFamily="34" charset="0"/>
          <a:ea typeface="Arial Unicode MS" pitchFamily="34" charset="-128"/>
          <a:cs typeface="Arial Unicode MS" pitchFamily="3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 b="1" i="1">
          <a:solidFill>
            <a:srgbClr val="000099"/>
          </a:solidFill>
          <a:latin typeface="Calibri" pitchFamily="34" charset="0"/>
          <a:ea typeface="Arial Unicode MS" pitchFamily="34" charset="-128"/>
          <a:cs typeface="Arial Unicode MS" pitchFamily="3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 b="1" i="1">
          <a:solidFill>
            <a:srgbClr val="000099"/>
          </a:solidFill>
          <a:latin typeface="Calibri" pitchFamily="34" charset="0"/>
          <a:ea typeface="Arial Unicode MS" pitchFamily="34" charset="-128"/>
          <a:cs typeface="Arial Unicode MS" pitchFamily="3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 b="1" i="1">
          <a:solidFill>
            <a:srgbClr val="000099"/>
          </a:solidFill>
          <a:latin typeface="Calibri" pitchFamily="34" charset="0"/>
          <a:ea typeface="Arial Unicode MS" pitchFamily="34" charset="-128"/>
          <a:cs typeface="Arial Unicode MS" pitchFamily="34" charset="-128"/>
        </a:defRPr>
      </a:lvl9pPr>
    </p:titleStyle>
    <p:bodyStyle>
      <a:lvl1pPr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20000"/>
        <a:defRPr sz="2000">
          <a:solidFill>
            <a:srgbClr val="002060"/>
          </a:solidFill>
          <a:latin typeface="+mn-lt"/>
          <a:ea typeface="+mn-ea"/>
          <a:cs typeface="+mn-cs"/>
        </a:defRPr>
      </a:lvl1pPr>
      <a:lvl2pPr marL="304800" indent="-1905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3"/>
        </a:buBlip>
        <a:defRPr>
          <a:solidFill>
            <a:srgbClr val="002060"/>
          </a:solidFill>
          <a:latin typeface="+mn-lt"/>
        </a:defRPr>
      </a:lvl2pPr>
      <a:lvl3pPr marL="574675" indent="-155575" algn="l" rtl="0" eaLnBrk="1" fontAlgn="base" hangingPunct="1">
        <a:spcBef>
          <a:spcPct val="20000"/>
        </a:spcBef>
        <a:spcAft>
          <a:spcPct val="0"/>
        </a:spcAft>
        <a:buSzPct val="70000"/>
        <a:buBlip>
          <a:blip r:embed="rId14"/>
        </a:buBlip>
        <a:defRPr sz="1600">
          <a:solidFill>
            <a:schemeClr val="tx1"/>
          </a:solidFill>
          <a:latin typeface="+mn-lt"/>
        </a:defRPr>
      </a:lvl3pPr>
      <a:lvl4pPr marL="803275" indent="-11430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rgbClr val="000099"/>
          </a:solidFill>
          <a:latin typeface="+mn-lt"/>
        </a:defRPr>
      </a:lvl4pPr>
      <a:lvl5pPr marL="1031875" indent="-1143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1489075" indent="-1143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1946275" indent="-1143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2403475" indent="-1143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2860675" indent="-1143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5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.png"/><Relationship Id="rId10" Type="http://schemas.openxmlformats.org/officeDocument/2006/relationships/image" Target="../media/image41.jpeg"/><Relationship Id="rId4" Type="http://schemas.openxmlformats.org/officeDocument/2006/relationships/image" Target="../media/image36.png"/><Relationship Id="rId9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jpe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4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2.png"/><Relationship Id="rId7" Type="http://schemas.openxmlformats.org/officeDocument/2006/relationships/image" Target="../media/image6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7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13" Type="http://schemas.openxmlformats.org/officeDocument/2006/relationships/image" Target="../media/image102.jpeg"/><Relationship Id="rId3" Type="http://schemas.openxmlformats.org/officeDocument/2006/relationships/image" Target="../media/image92.jpeg"/><Relationship Id="rId7" Type="http://schemas.openxmlformats.org/officeDocument/2006/relationships/image" Target="../media/image96.png"/><Relationship Id="rId12" Type="http://schemas.openxmlformats.org/officeDocument/2006/relationships/image" Target="../media/image101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5.jpeg"/><Relationship Id="rId11" Type="http://schemas.openxmlformats.org/officeDocument/2006/relationships/image" Target="../media/image100.png"/><Relationship Id="rId5" Type="http://schemas.openxmlformats.org/officeDocument/2006/relationships/image" Target="../media/image94.jpeg"/><Relationship Id="rId10" Type="http://schemas.openxmlformats.org/officeDocument/2006/relationships/image" Target="../media/image99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Relationship Id="rId14" Type="http://schemas.openxmlformats.org/officeDocument/2006/relationships/image" Target="../media/image10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3.png"/><Relationship Id="rId7" Type="http://schemas.openxmlformats.org/officeDocument/2006/relationships/image" Target="../media/image10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emf"/><Relationship Id="rId4" Type="http://schemas.openxmlformats.org/officeDocument/2006/relationships/image" Target="../media/image104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0.png"/><Relationship Id="rId7" Type="http://schemas.openxmlformats.org/officeDocument/2006/relationships/image" Target="../media/image114.jp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7.jpeg"/><Relationship Id="rId5" Type="http://schemas.openxmlformats.org/officeDocument/2006/relationships/image" Target="../media/image116.png"/><Relationship Id="rId10" Type="http://schemas.openxmlformats.org/officeDocument/2006/relationships/image" Target="../media/image121.jp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20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8.jpeg"/><Relationship Id="rId5" Type="http://schemas.openxmlformats.org/officeDocument/2006/relationships/image" Target="../media/image127.png"/><Relationship Id="rId4" Type="http://schemas.openxmlformats.org/officeDocument/2006/relationships/image" Target="../media/image12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2.emf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3.png"/><Relationship Id="rId7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4.pn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38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37.w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3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The TESLA Challenge: SCRF Linear Collider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DD24915F-1212-4C86-8EF3-3C9B851C20F2}" type="slidenum">
              <a:rPr lang="en-US" altLang="it-IT" smtClean="0"/>
              <a:pPr>
                <a:defRPr/>
              </a:pPr>
              <a:t>10</a:t>
            </a:fld>
            <a:endParaRPr lang="en-US" altLang="it-IT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0CB0AF4B-EC0D-A045-BBD2-B6807592499C}"/>
              </a:ext>
            </a:extLst>
          </p:cNvPr>
          <p:cNvGrpSpPr/>
          <p:nvPr/>
        </p:nvGrpSpPr>
        <p:grpSpPr>
          <a:xfrm>
            <a:off x="2203696" y="1525538"/>
            <a:ext cx="4630563" cy="821173"/>
            <a:chOff x="2311219" y="1505615"/>
            <a:chExt cx="4630563" cy="821173"/>
          </a:xfrm>
        </p:grpSpPr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2311219" y="1865123"/>
              <a:ext cx="4630563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400" dirty="0"/>
                <a:t>TESLA Collaboration set u</a:t>
              </a:r>
              <a:r>
                <a:rPr lang="it-IT" altLang="en-US" sz="2400" dirty="0" err="1"/>
                <a:t>p</a:t>
              </a:r>
              <a:r>
                <a:rPr lang="en-US" altLang="en-US" sz="2400" dirty="0"/>
                <a:t> at DESY</a:t>
              </a:r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4168684" y="1505615"/>
              <a:ext cx="915635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en-US" sz="2800" dirty="0">
                  <a:solidFill>
                    <a:srgbClr val="C00000"/>
                  </a:solidFill>
                </a:rPr>
                <a:t>1992</a:t>
              </a:r>
              <a:endParaRPr lang="en-US" altLang="en-US" sz="28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" name="Gruppo 4">
            <a:extLst>
              <a:ext uri="{FF2B5EF4-FFF2-40B4-BE49-F238E27FC236}">
                <a16:creationId xmlns:a16="http://schemas.microsoft.com/office/drawing/2014/main" id="{FA22D3A6-D58C-C347-8C1F-41F769D789D2}"/>
              </a:ext>
            </a:extLst>
          </p:cNvPr>
          <p:cNvGrpSpPr/>
          <p:nvPr/>
        </p:nvGrpSpPr>
        <p:grpSpPr>
          <a:xfrm>
            <a:off x="479233" y="2683118"/>
            <a:ext cx="2856941" cy="1695447"/>
            <a:chOff x="346907" y="2511138"/>
            <a:chExt cx="3155417" cy="1872577"/>
          </a:xfrm>
        </p:grpSpPr>
        <p:pic>
          <p:nvPicPr>
            <p:cNvPr id="27" name="Picture 39">
              <a:extLst>
                <a:ext uri="{FF2B5EF4-FFF2-40B4-BE49-F238E27FC236}">
                  <a16:creationId xmlns:a16="http://schemas.microsoft.com/office/drawing/2014/main" id="{70617A8A-6E8D-BF41-B182-F12EBB1310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999" y="2511138"/>
              <a:ext cx="3145325" cy="10349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40">
              <a:extLst>
                <a:ext uri="{FF2B5EF4-FFF2-40B4-BE49-F238E27FC236}">
                  <a16:creationId xmlns:a16="http://schemas.microsoft.com/office/drawing/2014/main" id="{17D8259D-7D31-1D46-9F9C-FDB9476637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907" y="3338119"/>
              <a:ext cx="3142695" cy="1045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6" name="Rectangle 41">
            <a:extLst>
              <a:ext uri="{FF2B5EF4-FFF2-40B4-BE49-F238E27FC236}">
                <a16:creationId xmlns:a16="http://schemas.microsoft.com/office/drawing/2014/main" id="{2E378178-DC1F-F642-AD0C-730B42941A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747" y="2374571"/>
            <a:ext cx="2424393" cy="263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63525" indent="-263525" fontAlgn="base">
              <a:spcBef>
                <a:spcPct val="20000"/>
              </a:spcBef>
              <a:buSzPct val="70000"/>
              <a:buBlip>
                <a:blip r:embed="rId5"/>
              </a:buBlip>
              <a:defRPr>
                <a:solidFill>
                  <a:srgbClr val="23346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1pPr>
            <a:lvl2pPr marL="625475" indent="-182563" fontAlgn="base">
              <a:spcBef>
                <a:spcPct val="20000"/>
              </a:spcBef>
              <a:buChar char="–"/>
              <a:defRPr sz="1600" b="1">
                <a:solidFill>
                  <a:schemeClr val="folHlink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2pPr>
            <a:lvl3pPr marL="985838" indent="-180975" fontAlgn="base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3pPr>
            <a:lvl4pPr marL="1341438" indent="-173038" fontAlgn="base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1706563" indent="-182563" fontAlgn="base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163763" indent="-182563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620963" indent="-182563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078163" indent="-182563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535363" indent="-182563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altLang="en-US" sz="1800" b="0" dirty="0">
                <a:solidFill>
                  <a:srgbClr val="002060"/>
                </a:solidFill>
                <a:latin typeface="+mn-lt"/>
              </a:rPr>
              <a:t>9-cell</a:t>
            </a:r>
            <a:r>
              <a:rPr lang="it-IT" altLang="en-US" sz="1800" b="0" dirty="0">
                <a:solidFill>
                  <a:srgbClr val="002060"/>
                </a:solidFill>
                <a:latin typeface="+mn-lt"/>
              </a:rPr>
              <a:t>, 1.3 GHz</a:t>
            </a:r>
            <a:endParaRPr lang="en-US" altLang="en-US" sz="1800" b="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4" name="Picture 4" descr="layout_infrastr-cut">
            <a:extLst>
              <a:ext uri="{FF2B5EF4-FFF2-40B4-BE49-F238E27FC236}">
                <a16:creationId xmlns:a16="http://schemas.microsoft.com/office/drawing/2014/main" id="{115448DB-4290-924A-82AE-057B657C2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98" y="4468564"/>
            <a:ext cx="3806629" cy="175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CC72FC85-3570-1C4A-BEE9-0B927565EC74}"/>
              </a:ext>
            </a:extLst>
          </p:cNvPr>
          <p:cNvGrpSpPr/>
          <p:nvPr/>
        </p:nvGrpSpPr>
        <p:grpSpPr>
          <a:xfrm>
            <a:off x="3898465" y="2628296"/>
            <a:ext cx="5115596" cy="3654220"/>
            <a:chOff x="3894731" y="2708920"/>
            <a:chExt cx="5115596" cy="3654220"/>
          </a:xfrm>
        </p:grpSpPr>
        <p:pic>
          <p:nvPicPr>
            <p:cNvPr id="20" name="Picture 3" descr="RRimpress6">
              <a:extLst>
                <a:ext uri="{FF2B5EF4-FFF2-40B4-BE49-F238E27FC236}">
                  <a16:creationId xmlns:a16="http://schemas.microsoft.com/office/drawing/2014/main" id="{60265282-0520-474D-8DDE-9687BDA238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3730" y="2708920"/>
              <a:ext cx="1926660" cy="1654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5" descr="high_pressure_rinsing">
              <a:extLst>
                <a:ext uri="{FF2B5EF4-FFF2-40B4-BE49-F238E27FC236}">
                  <a16:creationId xmlns:a16="http://schemas.microsoft.com/office/drawing/2014/main" id="{0AEA098C-683E-4241-AB07-6FF0F9D84C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6883" y="2715449"/>
              <a:ext cx="828078" cy="1472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6" descr="reinr_cav">
              <a:extLst>
                <a:ext uri="{FF2B5EF4-FFF2-40B4-BE49-F238E27FC236}">
                  <a16:creationId xmlns:a16="http://schemas.microsoft.com/office/drawing/2014/main" id="{1E717C7B-FFA8-334F-AD87-64F2865027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4546" y="2725243"/>
              <a:ext cx="1383442" cy="1567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7" descr="reinraum3">
              <a:extLst>
                <a:ext uri="{FF2B5EF4-FFF2-40B4-BE49-F238E27FC236}">
                  <a16:creationId xmlns:a16="http://schemas.microsoft.com/office/drawing/2014/main" id="{AE63113A-1160-2547-9CF3-F73A7A9E54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4483" y="4186713"/>
              <a:ext cx="3805844" cy="2174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bilder2">
              <a:extLst>
                <a:ext uri="{FF2B5EF4-FFF2-40B4-BE49-F238E27FC236}">
                  <a16:creationId xmlns:a16="http://schemas.microsoft.com/office/drawing/2014/main" id="{2486677F-11F6-F148-B022-CB0CE446F0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894731" y="2725243"/>
              <a:ext cx="1296144" cy="3637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 Box 10">
            <a:extLst>
              <a:ext uri="{FF2B5EF4-FFF2-40B4-BE49-F238E27FC236}">
                <a16:creationId xmlns:a16="http://schemas.microsoft.com/office/drawing/2014/main" id="{E1BE68CF-A2B4-2347-9A51-886CAE1A7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624" y="909340"/>
            <a:ext cx="72060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dirty="0" err="1">
                <a:solidFill>
                  <a:srgbClr val="002060"/>
                </a:solidFill>
              </a:rPr>
              <a:t>E</a:t>
            </a:r>
            <a:r>
              <a:rPr lang="en-US" altLang="en-US" sz="3200" baseline="-25000" dirty="0" err="1">
                <a:solidFill>
                  <a:srgbClr val="002060"/>
                </a:solidFill>
              </a:rPr>
              <a:t>acc</a:t>
            </a:r>
            <a:r>
              <a:rPr lang="en-US" altLang="en-US" sz="3200" dirty="0">
                <a:solidFill>
                  <a:srgbClr val="CC3300"/>
                </a:solidFill>
              </a:rPr>
              <a:t> </a:t>
            </a:r>
            <a:r>
              <a:rPr lang="en-US" altLang="en-US" sz="3200" dirty="0">
                <a:solidFill>
                  <a:srgbClr val="002060"/>
                </a:solidFill>
              </a:rPr>
              <a:t>=</a:t>
            </a:r>
            <a:r>
              <a:rPr lang="en-US" altLang="en-US" sz="3200" dirty="0">
                <a:solidFill>
                  <a:srgbClr val="CC3300"/>
                </a:solidFill>
              </a:rPr>
              <a:t> 25 MV/m               </a:t>
            </a:r>
            <a:r>
              <a:rPr lang="en-US" altLang="en-US" sz="3200" dirty="0">
                <a:solidFill>
                  <a:srgbClr val="002060"/>
                </a:solidFill>
              </a:rPr>
              <a:t>Cost/MV =</a:t>
            </a:r>
            <a:r>
              <a:rPr lang="en-US" altLang="en-US" sz="3200" dirty="0">
                <a:solidFill>
                  <a:srgbClr val="CC3300"/>
                </a:solidFill>
              </a:rPr>
              <a:t> LEP/20</a:t>
            </a:r>
          </a:p>
        </p:txBody>
      </p:sp>
      <p:sp>
        <p:nvSpPr>
          <p:cNvPr id="29" name="Segnaposto numero diapositiva 4">
            <a:extLst>
              <a:ext uri="{FF2B5EF4-FFF2-40B4-BE49-F238E27FC236}">
                <a16:creationId xmlns:a16="http://schemas.microsoft.com/office/drawing/2014/main" id="{26AA1984-1ED5-ED48-99E0-B7B004EAB0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34092" y="6459827"/>
            <a:ext cx="1602904" cy="353549"/>
          </a:xfrm>
        </p:spPr>
        <p:txBody>
          <a:bodyPr/>
          <a:lstStyle/>
          <a:p>
            <a:pPr>
              <a:defRPr/>
            </a:pPr>
            <a:r>
              <a:rPr lang="it-IT" altLang="en-US" sz="1100" dirty="0">
                <a:solidFill>
                  <a:srgbClr val="002060"/>
                </a:solidFill>
              </a:rPr>
              <a:t>cepcws2019</a:t>
            </a:r>
          </a:p>
          <a:p>
            <a:pPr>
              <a:defRPr/>
            </a:pPr>
            <a:r>
              <a:rPr lang="it-IT" altLang="en-US" sz="900" b="0" dirty="0" err="1"/>
              <a:t>Beijing</a:t>
            </a:r>
            <a:r>
              <a:rPr lang="it-IT" altLang="en-US" sz="900" b="0" dirty="0"/>
              <a:t>, 19 </a:t>
            </a:r>
            <a:r>
              <a:rPr lang="it-IT" altLang="en-US" sz="900" b="0" dirty="0" err="1"/>
              <a:t>November</a:t>
            </a:r>
            <a:r>
              <a:rPr lang="it-IT" altLang="en-US" sz="900" b="0" dirty="0"/>
              <a:t> 2019</a:t>
            </a:r>
            <a:endParaRPr lang="en-US" altLang="en-US" sz="900" b="0" dirty="0"/>
          </a:p>
        </p:txBody>
      </p:sp>
    </p:spTree>
    <p:extLst>
      <p:ext uri="{BB962C8B-B14F-4D97-AF65-F5344CB8AC3E}">
        <p14:creationId xmlns:p14="http://schemas.microsoft.com/office/powerpoint/2010/main" val="1142686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Learning Curve with BCP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DD24915F-1212-4C86-8EF3-3C9B851C20F2}" type="slidenum">
              <a:rPr lang="en-US" altLang="it-IT" smtClean="0"/>
              <a:pPr>
                <a:defRPr/>
              </a:pPr>
              <a:t>11</a:t>
            </a:fld>
            <a:endParaRPr lang="en-US" altLang="it-IT"/>
          </a:p>
        </p:txBody>
      </p:sp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263525" y="838200"/>
            <a:ext cx="7542093" cy="5423175"/>
            <a:chOff x="158" y="648"/>
            <a:chExt cx="4823" cy="3468"/>
          </a:xfrm>
        </p:grpSpPr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1331" y="773"/>
              <a:ext cx="11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fontAlgn="base" hangingPunct="1"/>
              <a:endParaRPr lang="it-IT" altLang="en-US" sz="1600"/>
            </a:p>
          </p:txBody>
        </p:sp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158" y="855"/>
              <a:ext cx="4823" cy="4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fontAlgn="base" hangingPunct="1"/>
              <a:r>
                <a:rPr lang="en-US" altLang="en-US" sz="1800" b="1" dirty="0">
                  <a:solidFill>
                    <a:srgbClr val="002060"/>
                  </a:solidFill>
                </a:rPr>
                <a:t>3 cavity productions from 4 European industries: </a:t>
              </a:r>
              <a:r>
                <a:rPr lang="en-US" altLang="en-US" sz="1800" b="1" dirty="0" err="1">
                  <a:solidFill>
                    <a:srgbClr val="CC3300"/>
                  </a:solidFill>
                </a:rPr>
                <a:t>Accel</a:t>
              </a:r>
              <a:r>
                <a:rPr lang="en-US" altLang="en-US" sz="1800" b="1" dirty="0">
                  <a:solidFill>
                    <a:srgbClr val="CC3300"/>
                  </a:solidFill>
                </a:rPr>
                <a:t>, </a:t>
              </a:r>
              <a:r>
                <a:rPr lang="en-US" altLang="en-US" sz="1800" b="1" dirty="0" err="1">
                  <a:solidFill>
                    <a:srgbClr val="CC3300"/>
                  </a:solidFill>
                </a:rPr>
                <a:t>Cerca</a:t>
              </a:r>
              <a:r>
                <a:rPr lang="en-US" altLang="en-US" sz="1800" b="1" dirty="0">
                  <a:solidFill>
                    <a:srgbClr val="CC3300"/>
                  </a:solidFill>
                </a:rPr>
                <a:t>, Dornier, </a:t>
              </a:r>
              <a:r>
                <a:rPr lang="en-US" altLang="en-US" sz="1800" b="1" dirty="0" err="1">
                  <a:solidFill>
                    <a:srgbClr val="CC3300"/>
                  </a:solidFill>
                </a:rPr>
                <a:t>Zanon</a:t>
              </a:r>
              <a:endParaRPr lang="en-US" altLang="en-US" sz="1800" b="1" dirty="0">
                <a:solidFill>
                  <a:srgbClr val="CC3300"/>
                </a:solidFill>
              </a:endParaRPr>
            </a:p>
            <a:p>
              <a:pPr eaLnBrk="1" fontAlgn="base" hangingPunct="1">
                <a:spcBef>
                  <a:spcPct val="20000"/>
                </a:spcBef>
              </a:pPr>
              <a:r>
                <a:rPr lang="en-US" altLang="en-US" sz="1800" dirty="0">
                  <a:solidFill>
                    <a:srgbClr val="002060"/>
                  </a:solidFill>
                </a:rPr>
                <a:t>4</a:t>
              </a:r>
              <a:r>
                <a:rPr lang="en-US" altLang="en-US" sz="1800" baseline="30000" dirty="0">
                  <a:solidFill>
                    <a:srgbClr val="002060"/>
                  </a:solidFill>
                </a:rPr>
                <a:t>th</a:t>
              </a:r>
              <a:r>
                <a:rPr lang="en-US" altLang="en-US" sz="1800" dirty="0">
                  <a:solidFill>
                    <a:srgbClr val="002060"/>
                  </a:solidFill>
                </a:rPr>
                <a:t> production of 30 cavities to define Quality Control for Industrialization</a:t>
              </a:r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170" y="648"/>
              <a:ext cx="2440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fontAlgn="base" hangingPunct="1"/>
              <a:r>
                <a:rPr lang="en-US" altLang="en-US" sz="2000" b="1" dirty="0">
                  <a:solidFill>
                    <a:srgbClr val="CC3300"/>
                  </a:solidFill>
                </a:rPr>
                <a:t>BCP</a:t>
              </a:r>
              <a:r>
                <a:rPr lang="en-US" altLang="en-US" sz="2000" b="1" dirty="0">
                  <a:solidFill>
                    <a:srgbClr val="002060"/>
                  </a:solidFill>
                </a:rPr>
                <a:t> = Buffered Chemical Polishing</a:t>
              </a:r>
            </a:p>
          </p:txBody>
        </p:sp>
        <p:pic>
          <p:nvPicPr>
            <p:cNvPr id="10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" y="1319"/>
              <a:ext cx="4005" cy="27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1" name="Group 8"/>
            <p:cNvGrpSpPr>
              <a:grpSpLocks/>
            </p:cNvGrpSpPr>
            <p:nvPr/>
          </p:nvGrpSpPr>
          <p:grpSpPr bwMode="auto">
            <a:xfrm>
              <a:off x="3365" y="3475"/>
              <a:ext cx="1367" cy="326"/>
              <a:chOff x="3935" y="3282"/>
              <a:chExt cx="1360" cy="330"/>
            </a:xfrm>
          </p:grpSpPr>
          <p:sp>
            <p:nvSpPr>
              <p:cNvPr id="24" name="Text Box 9"/>
              <p:cNvSpPr txBox="1">
                <a:spLocks noChangeArrowheads="1"/>
              </p:cNvSpPr>
              <p:nvPr/>
            </p:nvSpPr>
            <p:spPr bwMode="auto">
              <a:xfrm>
                <a:off x="4043" y="3282"/>
                <a:ext cx="1252" cy="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50000"/>
                  </a:spcBef>
                </a:pPr>
                <a:r>
                  <a:rPr lang="de-DE" altLang="en-US" sz="1400"/>
                  <a:t>Module performance in the TTF LINAC</a:t>
                </a:r>
              </a:p>
            </p:txBody>
          </p:sp>
          <p:sp>
            <p:nvSpPr>
              <p:cNvPr id="25" name="Rectangle 10"/>
              <p:cNvSpPr>
                <a:spLocks noChangeArrowheads="1"/>
              </p:cNvSpPr>
              <p:nvPr/>
            </p:nvSpPr>
            <p:spPr bwMode="auto">
              <a:xfrm>
                <a:off x="3935" y="3351"/>
                <a:ext cx="73" cy="75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1163" y="3491"/>
              <a:ext cx="1563" cy="3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lnSpc>
                  <a:spcPct val="70000"/>
                </a:lnSpc>
                <a:spcBef>
                  <a:spcPct val="50000"/>
                </a:spcBef>
                <a:buSzPct val="70000"/>
                <a:buFontTx/>
                <a:buBlip>
                  <a:blip r:embed="rId3"/>
                </a:buBlip>
              </a:pPr>
              <a:r>
                <a:rPr lang="de-DE" altLang="en-US" sz="1200" b="1">
                  <a:solidFill>
                    <a:srgbClr val="FF0000"/>
                  </a:solidFill>
                </a:rPr>
                <a:t> </a:t>
              </a:r>
              <a:r>
                <a:rPr lang="de-DE" altLang="en-US" sz="1400"/>
                <a:t>Improved welding</a:t>
              </a:r>
            </a:p>
            <a:p>
              <a:pPr fontAlgn="base">
                <a:lnSpc>
                  <a:spcPct val="70000"/>
                </a:lnSpc>
                <a:spcBef>
                  <a:spcPct val="50000"/>
                </a:spcBef>
                <a:buSzPct val="70000"/>
                <a:buFontTx/>
                <a:buBlip>
                  <a:blip r:embed="rId3"/>
                </a:buBlip>
              </a:pPr>
              <a:r>
                <a:rPr lang="de-DE" altLang="en-US" sz="1400"/>
                <a:t> Niobium quality control</a:t>
              </a:r>
              <a:endParaRPr lang="en-US" altLang="en-US" sz="1400"/>
            </a:p>
          </p:txBody>
        </p:sp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1460" y="1348"/>
              <a:ext cx="124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/>
              <a:r>
                <a:rPr lang="de-DE" altLang="en-US" sz="1400" b="1"/>
                <a:t>&lt;E</a:t>
              </a:r>
              <a:r>
                <a:rPr lang="de-DE" altLang="en-US" sz="1400" b="1" baseline="-25000"/>
                <a:t>acc</a:t>
              </a:r>
              <a:r>
                <a:rPr lang="de-DE" altLang="en-US" sz="1400" b="1"/>
                <a:t>&gt; @ Q</a:t>
              </a:r>
              <a:r>
                <a:rPr lang="de-DE" altLang="en-US" sz="1400" b="1" baseline="-25000"/>
                <a:t>0</a:t>
              </a:r>
              <a:r>
                <a:rPr lang="de-DE" altLang="en-US" sz="1400" b="1"/>
                <a:t> </a:t>
              </a:r>
              <a:r>
                <a:rPr lang="de-DE" altLang="en-US" sz="1400" b="1">
                  <a:sym typeface="Symbol" pitchFamily="18" charset="2"/>
                </a:rPr>
                <a:t> 10</a:t>
              </a:r>
              <a:r>
                <a:rPr lang="de-DE" altLang="en-US" sz="1400" b="1" baseline="30000">
                  <a:sym typeface="Symbol" pitchFamily="18" charset="2"/>
                </a:rPr>
                <a:t>10</a:t>
              </a:r>
              <a:r>
                <a:rPr lang="de-DE" altLang="en-US" sz="2800" baseline="30000">
                  <a:solidFill>
                    <a:srgbClr val="0000FF"/>
                  </a:solidFill>
                  <a:latin typeface="Arial" charset="0"/>
                  <a:sym typeface="Symbol" pitchFamily="18" charset="2"/>
                </a:rPr>
                <a:t> </a:t>
              </a:r>
              <a:endParaRPr lang="de-DE" altLang="en-US" sz="2800">
                <a:solidFill>
                  <a:srgbClr val="0000FF"/>
                </a:solidFill>
                <a:latin typeface="Arial" charset="0"/>
              </a:endParaRPr>
            </a:p>
          </p:txBody>
        </p:sp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3535" y="1340"/>
              <a:ext cx="1249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/>
              <a:r>
                <a:rPr lang="de-DE" altLang="en-US" sz="1400" b="1"/>
                <a:t>&lt;E</a:t>
              </a:r>
              <a:r>
                <a:rPr lang="de-DE" altLang="en-US" sz="1400" b="1" baseline="-25000"/>
                <a:t>acc</a:t>
              </a:r>
              <a:r>
                <a:rPr lang="de-DE" altLang="en-US" sz="1400" b="1"/>
                <a:t>&gt; @ Q</a:t>
              </a:r>
              <a:r>
                <a:rPr lang="de-DE" altLang="en-US" sz="1400" b="1" baseline="-25000"/>
                <a:t>0</a:t>
              </a:r>
              <a:r>
                <a:rPr lang="de-DE" altLang="en-US" sz="1400" b="1"/>
                <a:t> </a:t>
              </a:r>
              <a:r>
                <a:rPr lang="de-DE" altLang="en-US" sz="1400" b="1">
                  <a:sym typeface="Symbol" pitchFamily="18" charset="2"/>
                </a:rPr>
                <a:t> 10</a:t>
              </a:r>
              <a:r>
                <a:rPr lang="de-DE" altLang="en-US" sz="1400" b="1" baseline="30000">
                  <a:sym typeface="Symbol" pitchFamily="18" charset="2"/>
                </a:rPr>
                <a:t>10</a:t>
              </a:r>
              <a:r>
                <a:rPr lang="de-DE" altLang="en-US" sz="2800" baseline="30000">
                  <a:solidFill>
                    <a:srgbClr val="0000FF"/>
                  </a:solidFill>
                  <a:latin typeface="Arial" charset="0"/>
                  <a:sym typeface="Symbol" pitchFamily="18" charset="2"/>
                </a:rPr>
                <a:t> </a:t>
              </a:r>
              <a:endParaRPr lang="de-DE" altLang="en-US" sz="2800">
                <a:solidFill>
                  <a:srgbClr val="0000FF"/>
                </a:solidFill>
                <a:latin typeface="Arial" charset="0"/>
              </a:endParaRPr>
            </a:p>
          </p:txBody>
        </p:sp>
        <p:sp>
          <p:nvSpPr>
            <p:cNvPr id="15" name="Line 14"/>
            <p:cNvSpPr>
              <a:spLocks noChangeShapeType="1"/>
            </p:cNvSpPr>
            <p:nvPr/>
          </p:nvSpPr>
          <p:spPr bwMode="auto">
            <a:xfrm flipV="1">
              <a:off x="1316" y="2367"/>
              <a:ext cx="1254" cy="996"/>
            </a:xfrm>
            <a:prstGeom prst="line">
              <a:avLst/>
            </a:prstGeom>
            <a:noFill/>
            <a:ln w="22225">
              <a:solidFill>
                <a:srgbClr val="CC3300"/>
              </a:solidFill>
              <a:prstDash val="lg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3493" y="2826"/>
              <a:ext cx="77" cy="76"/>
            </a:xfrm>
            <a:prstGeom prst="rect">
              <a:avLst/>
            </a:prstGeom>
            <a:solidFill>
              <a:srgbClr val="CC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3780" y="2417"/>
              <a:ext cx="77" cy="77"/>
            </a:xfrm>
            <a:prstGeom prst="rect">
              <a:avLst/>
            </a:prstGeom>
            <a:solidFill>
              <a:srgbClr val="CC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4072" y="2229"/>
              <a:ext cx="75" cy="74"/>
            </a:xfrm>
            <a:prstGeom prst="rect">
              <a:avLst/>
            </a:prstGeom>
            <a:solidFill>
              <a:srgbClr val="CC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4362" y="1964"/>
              <a:ext cx="77" cy="77"/>
            </a:xfrm>
            <a:prstGeom prst="rect">
              <a:avLst/>
            </a:prstGeom>
            <a:solidFill>
              <a:srgbClr val="CC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4655" y="1946"/>
              <a:ext cx="77" cy="77"/>
            </a:xfrm>
            <a:prstGeom prst="rect">
              <a:avLst/>
            </a:prstGeom>
            <a:solidFill>
              <a:srgbClr val="CC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Text Box 20"/>
            <p:cNvSpPr txBox="1">
              <a:spLocks noChangeArrowheads="1"/>
            </p:cNvSpPr>
            <p:nvPr/>
          </p:nvSpPr>
          <p:spPr bwMode="auto">
            <a:xfrm>
              <a:off x="1340" y="2682"/>
              <a:ext cx="52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fontAlgn="base" hangingPunct="1"/>
              <a:r>
                <a:rPr lang="en-US" altLang="en-US" sz="1400" b="1"/>
                <a:t>&lt;1997&gt;</a:t>
              </a:r>
            </a:p>
          </p:txBody>
        </p:sp>
        <p:sp>
          <p:nvSpPr>
            <p:cNvPr id="22" name="Text Box 21"/>
            <p:cNvSpPr txBox="1">
              <a:spLocks noChangeArrowheads="1"/>
            </p:cNvSpPr>
            <p:nvPr/>
          </p:nvSpPr>
          <p:spPr bwMode="auto">
            <a:xfrm>
              <a:off x="1796" y="2383"/>
              <a:ext cx="52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fontAlgn="base" hangingPunct="1"/>
              <a:r>
                <a:rPr lang="en-US" altLang="en-US" sz="1400" b="1"/>
                <a:t>&lt;1999&gt;</a:t>
              </a:r>
            </a:p>
          </p:txBody>
        </p:sp>
        <p:sp>
          <p:nvSpPr>
            <p:cNvPr id="23" name="Text Box 22"/>
            <p:cNvSpPr txBox="1">
              <a:spLocks noChangeArrowheads="1"/>
            </p:cNvSpPr>
            <p:nvPr/>
          </p:nvSpPr>
          <p:spPr bwMode="auto">
            <a:xfrm>
              <a:off x="2245" y="2160"/>
              <a:ext cx="52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fontAlgn="base" hangingPunct="1"/>
              <a:r>
                <a:rPr lang="en-US" altLang="en-US" sz="1400" b="1"/>
                <a:t>&lt;2001&gt;</a:t>
              </a:r>
            </a:p>
          </p:txBody>
        </p:sp>
      </p:grpSp>
      <p:sp>
        <p:nvSpPr>
          <p:cNvPr id="26" name="Segnaposto numero diapositiva 4">
            <a:extLst>
              <a:ext uri="{FF2B5EF4-FFF2-40B4-BE49-F238E27FC236}">
                <a16:creationId xmlns:a16="http://schemas.microsoft.com/office/drawing/2014/main" id="{116047FD-2E74-5E4E-B796-BE6FE7E759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34092" y="6459827"/>
            <a:ext cx="1602904" cy="353549"/>
          </a:xfrm>
        </p:spPr>
        <p:txBody>
          <a:bodyPr/>
          <a:lstStyle/>
          <a:p>
            <a:pPr>
              <a:defRPr/>
            </a:pPr>
            <a:r>
              <a:rPr lang="it-IT" altLang="en-US" sz="1100" dirty="0">
                <a:solidFill>
                  <a:srgbClr val="002060"/>
                </a:solidFill>
              </a:rPr>
              <a:t>cepcws2019</a:t>
            </a:r>
          </a:p>
          <a:p>
            <a:pPr>
              <a:defRPr/>
            </a:pPr>
            <a:r>
              <a:rPr lang="it-IT" altLang="en-US" sz="900" b="0" dirty="0" err="1"/>
              <a:t>Beijing</a:t>
            </a:r>
            <a:r>
              <a:rPr lang="it-IT" altLang="en-US" sz="900" b="0" dirty="0"/>
              <a:t>, 19 </a:t>
            </a:r>
            <a:r>
              <a:rPr lang="it-IT" altLang="en-US" sz="900" b="0" dirty="0" err="1"/>
              <a:t>November</a:t>
            </a:r>
            <a:r>
              <a:rPr lang="it-IT" altLang="en-US" sz="900" b="0" dirty="0"/>
              <a:t> 2019</a:t>
            </a:r>
            <a:endParaRPr lang="en-US" altLang="en-US" sz="900" b="0" dirty="0"/>
          </a:p>
        </p:txBody>
      </p:sp>
    </p:spTree>
    <p:extLst>
      <p:ext uri="{BB962C8B-B14F-4D97-AF65-F5344CB8AC3E}">
        <p14:creationId xmlns:p14="http://schemas.microsoft.com/office/powerpoint/2010/main" val="22048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3</a:t>
            </a:r>
            <a:r>
              <a:rPr lang="en-US" altLang="it-IT" baseline="30000" dirty="0"/>
              <a:t>rd</a:t>
            </a:r>
            <a:r>
              <a:rPr lang="en-US" altLang="it-IT" dirty="0"/>
              <a:t> cavity production</a:t>
            </a:r>
            <a:r>
              <a:rPr lang="en-US" altLang="it-IT" sz="1600" dirty="0"/>
              <a:t> </a:t>
            </a:r>
            <a:r>
              <a:rPr lang="en-US" altLang="it-IT" dirty="0"/>
              <a:t>with BCP – TESLA TDR ref.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DD24915F-1212-4C86-8EF3-3C9B851C20F2}" type="slidenum">
              <a:rPr lang="en-US" altLang="it-IT" smtClean="0"/>
              <a:pPr>
                <a:defRPr/>
              </a:pPr>
              <a:t>12</a:t>
            </a:fld>
            <a:endParaRPr lang="en-US" altLang="it-IT"/>
          </a:p>
        </p:txBody>
      </p:sp>
      <p:graphicFrame>
        <p:nvGraphicFramePr>
          <p:cNvPr id="12" name="Object 6"/>
          <p:cNvGraphicFramePr>
            <a:graphicFrameLocks noChangeAspect="1"/>
          </p:cNvGraphicFramePr>
          <p:nvPr/>
        </p:nvGraphicFramePr>
        <p:xfrm>
          <a:off x="381000" y="1295400"/>
          <a:ext cx="7793038" cy="4770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2" name="Chart" r:id="rId3" imgW="8086954" imgH="5286756" progId="Excel.Chart.8">
                  <p:embed/>
                </p:oleObj>
              </mc:Choice>
              <mc:Fallback>
                <p:oleObj name="Chart" r:id="rId3" imgW="8086954" imgH="5286756" progId="Excel.Chart.8">
                  <p:embed/>
                  <p:pic>
                    <p:nvPicPr>
                      <p:cNvPr id="1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1366" t="15886" r="5713" b="6477"/>
                      <a:stretch>
                        <a:fillRect/>
                      </a:stretch>
                    </p:blipFill>
                    <p:spPr bwMode="auto">
                      <a:xfrm>
                        <a:off x="381000" y="1295400"/>
                        <a:ext cx="7793038" cy="4770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676400" y="4419600"/>
            <a:ext cx="1908175" cy="623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120000"/>
              <a:defRPr sz="2000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6"/>
              </a:buBlip>
              <a:defRPr sz="1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</a:pPr>
            <a:r>
              <a:rPr lang="de-DE" altLang="it-IT" sz="1800" dirty="0">
                <a:solidFill>
                  <a:srgbClr val="FF0000"/>
                </a:solidFill>
                <a:latin typeface="+mj-lt"/>
              </a:rPr>
              <a:t> TESLA 500 </a:t>
            </a:r>
            <a:r>
              <a:rPr lang="de-DE" altLang="it-IT" sz="1800" dirty="0" err="1">
                <a:solidFill>
                  <a:srgbClr val="FF0000"/>
                </a:solidFill>
                <a:latin typeface="+mj-lt"/>
              </a:rPr>
              <a:t>specs</a:t>
            </a:r>
            <a:r>
              <a:rPr lang="de-DE" altLang="it-IT" sz="1800" dirty="0">
                <a:solidFill>
                  <a:srgbClr val="FF0000"/>
                </a:solidFill>
                <a:latin typeface="+mj-lt"/>
              </a:rPr>
              <a:t>:  </a:t>
            </a:r>
          </a:p>
          <a:p>
            <a:pPr eaLnBrk="1" hangingPunct="1">
              <a:lnSpc>
                <a:spcPts val="1800"/>
              </a:lnSpc>
              <a:spcBef>
                <a:spcPts val="0"/>
              </a:spcBef>
              <a:buClrTx/>
              <a:buSzTx/>
            </a:pPr>
            <a:r>
              <a:rPr lang="de-DE" altLang="it-IT" sz="1200" dirty="0">
                <a:solidFill>
                  <a:schemeClr val="tx1"/>
                </a:solidFill>
                <a:latin typeface="+mj-lt"/>
              </a:rPr>
              <a:t>24.3 MV/m</a:t>
            </a:r>
            <a:r>
              <a:rPr lang="de-DE" altLang="it-IT" sz="1200" b="0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de-DE" altLang="it-IT" sz="1200" dirty="0">
                <a:solidFill>
                  <a:schemeClr val="tx1"/>
                </a:solidFill>
                <a:latin typeface="+mj-lt"/>
              </a:rPr>
              <a:t>@ Q</a:t>
            </a:r>
            <a:r>
              <a:rPr lang="de-DE" altLang="it-IT" sz="1200" baseline="-25000" dirty="0">
                <a:solidFill>
                  <a:schemeClr val="tx1"/>
                </a:solidFill>
                <a:latin typeface="+mj-lt"/>
              </a:rPr>
              <a:t>0</a:t>
            </a:r>
            <a:r>
              <a:rPr lang="de-DE" altLang="it-IT" sz="1200" dirty="0">
                <a:solidFill>
                  <a:schemeClr val="tx1"/>
                </a:solidFill>
                <a:latin typeface="+mj-lt"/>
              </a:rPr>
              <a:t> = </a:t>
            </a:r>
            <a:r>
              <a:rPr lang="en-GB" altLang="it-IT" sz="12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5 </a:t>
            </a:r>
            <a:r>
              <a:rPr lang="en-GB" altLang="it-IT" sz="1200" dirty="0">
                <a:solidFill>
                  <a:schemeClr val="tx1"/>
                </a:solidFill>
                <a:latin typeface="+mj-lt"/>
                <a:cs typeface="Times New Roman" pitchFamily="18" charset="0"/>
                <a:sym typeface="Symbol" pitchFamily="18" charset="2"/>
              </a:rPr>
              <a:t></a:t>
            </a:r>
            <a:r>
              <a:rPr lang="en-GB" altLang="it-IT" sz="12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10</a:t>
            </a:r>
            <a:r>
              <a:rPr lang="en-GB" altLang="it-IT" sz="1200" baseline="30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9</a:t>
            </a:r>
            <a:r>
              <a:rPr lang="en-US" altLang="it-IT" sz="240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2457450" y="4267200"/>
            <a:ext cx="127000" cy="123825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120000"/>
              <a:defRPr sz="2000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6"/>
              </a:buBlip>
              <a:defRPr sz="1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endParaRPr lang="it-IT" altLang="it-IT" sz="1400">
              <a:solidFill>
                <a:schemeClr val="tx1"/>
              </a:solidFill>
            </a:endParaRPr>
          </a:p>
        </p:txBody>
      </p:sp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5436096" y="3680619"/>
            <a:ext cx="238125" cy="23495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120000"/>
              <a:defRPr sz="2000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6"/>
              </a:buBlip>
              <a:defRPr sz="1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endParaRPr lang="it-IT" altLang="it-IT" sz="1400">
              <a:solidFill>
                <a:schemeClr val="tx1"/>
              </a:solidFill>
            </a:endParaRPr>
          </a:p>
        </p:txBody>
      </p:sp>
      <p:sp>
        <p:nvSpPr>
          <p:cNvPr id="11" name="Segnaposto numero diapositiva 4">
            <a:extLst>
              <a:ext uri="{FF2B5EF4-FFF2-40B4-BE49-F238E27FC236}">
                <a16:creationId xmlns:a16="http://schemas.microsoft.com/office/drawing/2014/main" id="{A99E8498-D7BF-204A-9853-210E8A1066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34092" y="6459827"/>
            <a:ext cx="1602904" cy="353549"/>
          </a:xfrm>
        </p:spPr>
        <p:txBody>
          <a:bodyPr/>
          <a:lstStyle/>
          <a:p>
            <a:pPr>
              <a:defRPr/>
            </a:pPr>
            <a:r>
              <a:rPr lang="it-IT" altLang="en-US" sz="1100" dirty="0">
                <a:solidFill>
                  <a:srgbClr val="002060"/>
                </a:solidFill>
              </a:rPr>
              <a:t>cepcws2019</a:t>
            </a:r>
          </a:p>
          <a:p>
            <a:pPr>
              <a:defRPr/>
            </a:pPr>
            <a:r>
              <a:rPr lang="it-IT" altLang="en-US" sz="900" b="0" dirty="0" err="1"/>
              <a:t>Beijing</a:t>
            </a:r>
            <a:r>
              <a:rPr lang="it-IT" altLang="en-US" sz="900" b="0" dirty="0"/>
              <a:t>, 19 </a:t>
            </a:r>
            <a:r>
              <a:rPr lang="it-IT" altLang="en-US" sz="900" b="0" dirty="0" err="1"/>
              <a:t>November</a:t>
            </a:r>
            <a:r>
              <a:rPr lang="it-IT" altLang="en-US" sz="900" b="0" dirty="0"/>
              <a:t> 2019</a:t>
            </a:r>
            <a:endParaRPr lang="en-US" altLang="en-US" sz="900" b="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2B20FC5-6A7F-D34D-B6FA-77B6B8CF8D88}"/>
              </a:ext>
            </a:extLst>
          </p:cNvPr>
          <p:cNvSpPr txBox="1"/>
          <p:nvPr/>
        </p:nvSpPr>
        <p:spPr>
          <a:xfrm>
            <a:off x="3903778" y="860069"/>
            <a:ext cx="1760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>
                <a:solidFill>
                  <a:srgbClr val="0070C0"/>
                </a:solidFill>
              </a:rPr>
              <a:t>Year</a:t>
            </a:r>
            <a:r>
              <a:rPr lang="it-IT" sz="2800" dirty="0">
                <a:solidFill>
                  <a:srgbClr val="0070C0"/>
                </a:solidFill>
              </a:rPr>
              <a:t> 2000</a:t>
            </a:r>
          </a:p>
        </p:txBody>
      </p:sp>
    </p:spTree>
    <p:extLst>
      <p:ext uri="{BB962C8B-B14F-4D97-AF65-F5344CB8AC3E}">
        <p14:creationId xmlns:p14="http://schemas.microsoft.com/office/powerpoint/2010/main" val="1722746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Two major contributions to rise the limits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DD24915F-1212-4C86-8EF3-3C9B851C20F2}" type="slidenum">
              <a:rPr lang="en-US" altLang="it-IT" smtClean="0"/>
              <a:pPr>
                <a:defRPr/>
              </a:pPr>
              <a:t>13</a:t>
            </a:fld>
            <a:endParaRPr lang="en-US" altLang="it-IT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04800" y="990600"/>
            <a:ext cx="8534400" cy="5181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20000"/>
              <a:defRPr sz="200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 marL="3048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000099"/>
                </a:solidFill>
                <a:latin typeface="+mn-lt"/>
              </a:defRPr>
            </a:lvl2pPr>
            <a:lvl3pPr marL="574675" indent="-155575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8032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0099"/>
                </a:solidFill>
                <a:latin typeface="+mn-lt"/>
              </a:defRPr>
            </a:lvl4pPr>
            <a:lvl5pPr marL="10318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14890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9462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4034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8606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en-US" altLang="it-IT" sz="2400" b="1" kern="0" dirty="0">
                <a:solidFill>
                  <a:srgbClr val="CC3300"/>
                </a:solidFill>
              </a:rPr>
              <a:t>In-Situ Baking</a:t>
            </a:r>
            <a:r>
              <a:rPr lang="en-US" altLang="it-IT" sz="2400" b="0" kern="0" dirty="0"/>
              <a:t> </a:t>
            </a:r>
            <a:r>
              <a:rPr lang="en-US" altLang="it-IT" sz="2400" b="0" kern="0" dirty="0">
                <a:solidFill>
                  <a:srgbClr val="CC3300"/>
                </a:solidFill>
              </a:rPr>
              <a:t>(120-140 °C) </a:t>
            </a:r>
            <a:r>
              <a:rPr lang="en-US" altLang="it-IT" sz="2400" b="0" kern="0" dirty="0">
                <a:solidFill>
                  <a:srgbClr val="002060"/>
                </a:solidFill>
              </a:rPr>
              <a:t>from CEA-</a:t>
            </a:r>
            <a:r>
              <a:rPr lang="en-US" altLang="it-IT" sz="2400" b="0" kern="0" dirty="0" err="1">
                <a:solidFill>
                  <a:srgbClr val="002060"/>
                </a:solidFill>
              </a:rPr>
              <a:t>Saclay</a:t>
            </a:r>
            <a:r>
              <a:rPr lang="en-US" altLang="it-IT" sz="2400" b="0" kern="0" dirty="0">
                <a:solidFill>
                  <a:srgbClr val="002060"/>
                </a:solidFill>
              </a:rPr>
              <a:t> </a:t>
            </a:r>
            <a:r>
              <a:rPr lang="en-US" altLang="it-IT" b="0" kern="0" dirty="0">
                <a:solidFill>
                  <a:srgbClr val="002060"/>
                </a:solidFill>
              </a:rPr>
              <a:t>(Bernard </a:t>
            </a:r>
            <a:r>
              <a:rPr lang="en-US" altLang="it-IT" b="0" kern="0" dirty="0" err="1">
                <a:solidFill>
                  <a:srgbClr val="002060"/>
                </a:solidFill>
              </a:rPr>
              <a:t>Visentin</a:t>
            </a:r>
            <a:r>
              <a:rPr lang="en-US" altLang="it-IT" b="0" kern="0" dirty="0">
                <a:solidFill>
                  <a:srgbClr val="002060"/>
                </a:solidFill>
              </a:rPr>
              <a:t>)</a:t>
            </a:r>
          </a:p>
          <a:p>
            <a:pPr marL="357188" lvl="1" indent="-177800" eaLnBrk="1" hangingPunct="1">
              <a:spcBef>
                <a:spcPct val="30000"/>
              </a:spcBef>
              <a:buFontTx/>
              <a:buNone/>
            </a:pPr>
            <a:r>
              <a:rPr lang="en-US" altLang="it-IT" sz="2400" b="1" kern="0" dirty="0">
                <a:solidFill>
                  <a:srgbClr val="002060"/>
                </a:solidFill>
              </a:rPr>
              <a:t>Cures Q-drop at High Field</a:t>
            </a:r>
          </a:p>
          <a:p>
            <a:pPr marL="811213" lvl="2" indent="-274638" eaLnBrk="1" hangingPunct="1">
              <a:spcBef>
                <a:spcPct val="30000"/>
              </a:spcBef>
            </a:pPr>
            <a:r>
              <a:rPr lang="en-US" altLang="it-IT" sz="2000" b="0" kern="0" dirty="0"/>
              <a:t>Formation of a uniform Nb</a:t>
            </a:r>
            <a:r>
              <a:rPr lang="en-US" altLang="it-IT" sz="2000" b="0" kern="0" baseline="-25000" dirty="0"/>
              <a:t>2</a:t>
            </a:r>
            <a:r>
              <a:rPr lang="en-US" altLang="it-IT" sz="2000" b="0" kern="0" dirty="0"/>
              <a:t>O</a:t>
            </a:r>
            <a:r>
              <a:rPr lang="en-US" altLang="it-IT" sz="2000" b="0" kern="0" baseline="-25000" dirty="0"/>
              <a:t>5</a:t>
            </a:r>
            <a:r>
              <a:rPr lang="en-US" altLang="it-IT" sz="2000" b="0" kern="0" dirty="0"/>
              <a:t>, dielectric, layer on the surface</a:t>
            </a:r>
          </a:p>
          <a:p>
            <a:pPr marL="1168400" lvl="3" indent="-177800" eaLnBrk="1" hangingPunct="1">
              <a:spcBef>
                <a:spcPct val="30000"/>
              </a:spcBef>
            </a:pPr>
            <a:r>
              <a:rPr lang="en-US" altLang="it-IT" sz="1800" b="0" kern="0" dirty="0">
                <a:solidFill>
                  <a:srgbClr val="002060"/>
                </a:solidFill>
              </a:rPr>
              <a:t>Reduction of the normal conducting dissipation from </a:t>
            </a:r>
            <a:r>
              <a:rPr lang="en-US" altLang="it-IT" sz="1800" b="0" kern="0" dirty="0" err="1">
                <a:solidFill>
                  <a:srgbClr val="002060"/>
                </a:solidFill>
              </a:rPr>
              <a:t>NbO</a:t>
            </a:r>
            <a:r>
              <a:rPr lang="en-US" altLang="it-IT" sz="1800" b="0" kern="0" dirty="0">
                <a:solidFill>
                  <a:srgbClr val="002060"/>
                </a:solidFill>
              </a:rPr>
              <a:t> and NbO</a:t>
            </a:r>
            <a:r>
              <a:rPr lang="en-US" altLang="it-IT" sz="1800" b="0" kern="0" baseline="-25000" dirty="0">
                <a:solidFill>
                  <a:srgbClr val="002060"/>
                </a:solidFill>
              </a:rPr>
              <a:t>2</a:t>
            </a:r>
            <a:endParaRPr lang="en-US" altLang="it-IT" sz="1800" b="0" kern="0" dirty="0">
              <a:solidFill>
                <a:srgbClr val="002060"/>
              </a:solidFill>
            </a:endParaRPr>
          </a:p>
          <a:p>
            <a:pPr marL="811213" lvl="2" indent="-274638" eaLnBrk="1" hangingPunct="1">
              <a:spcBef>
                <a:spcPct val="30000"/>
              </a:spcBef>
            </a:pPr>
            <a:r>
              <a:rPr lang="en-US" altLang="it-IT" sz="2000" b="0" kern="0" dirty="0"/>
              <a:t>Diffusion of the high oxygen concentration in the superconducting layer</a:t>
            </a:r>
          </a:p>
          <a:p>
            <a:pPr marL="1168400" lvl="3" indent="-177800" eaLnBrk="1" hangingPunct="1">
              <a:spcBef>
                <a:spcPct val="30000"/>
              </a:spcBef>
            </a:pPr>
            <a:r>
              <a:rPr lang="en-US" altLang="it-IT" sz="1800" b="0" kern="0" dirty="0">
                <a:solidFill>
                  <a:srgbClr val="002060"/>
                </a:solidFill>
              </a:rPr>
              <a:t>Better BCS performances, i.e. lower surface resistance</a:t>
            </a:r>
          </a:p>
          <a:p>
            <a:pPr eaLnBrk="1" hangingPunct="1">
              <a:spcBef>
                <a:spcPct val="30000"/>
              </a:spcBef>
            </a:pPr>
            <a:endParaRPr lang="en-US" altLang="it-IT" sz="1400" b="0" kern="0" dirty="0"/>
          </a:p>
          <a:p>
            <a:pPr eaLnBrk="1" hangingPunct="1">
              <a:spcBef>
                <a:spcPct val="30000"/>
              </a:spcBef>
            </a:pPr>
            <a:r>
              <a:rPr lang="en-US" altLang="it-IT" sz="2400" b="1" kern="0" dirty="0">
                <a:solidFill>
                  <a:srgbClr val="CC3300"/>
                </a:solidFill>
              </a:rPr>
              <a:t>Electro-polishing</a:t>
            </a:r>
            <a:r>
              <a:rPr lang="en-US" altLang="it-IT" sz="2400" b="0" kern="0" dirty="0">
                <a:solidFill>
                  <a:srgbClr val="CC3300"/>
                </a:solidFill>
              </a:rPr>
              <a:t> (EP)</a:t>
            </a:r>
            <a:r>
              <a:rPr lang="en-US" altLang="it-IT" sz="2400" b="0" kern="0" dirty="0"/>
              <a:t> </a:t>
            </a:r>
            <a:r>
              <a:rPr lang="en-US" altLang="it-IT" sz="2400" b="0" kern="0" dirty="0">
                <a:solidFill>
                  <a:srgbClr val="002060"/>
                </a:solidFill>
              </a:rPr>
              <a:t>from KEK (Kenji Saito)</a:t>
            </a:r>
          </a:p>
          <a:p>
            <a:pPr marL="357188" lvl="1" indent="-177800" eaLnBrk="1" hangingPunct="1">
              <a:spcBef>
                <a:spcPct val="30000"/>
              </a:spcBef>
              <a:buFontTx/>
              <a:buNone/>
            </a:pPr>
            <a:r>
              <a:rPr lang="en-US" altLang="it-IT" sz="2400" b="1" kern="0" dirty="0">
                <a:solidFill>
                  <a:srgbClr val="002060"/>
                </a:solidFill>
              </a:rPr>
              <a:t>Improves field emission and maximum field</a:t>
            </a:r>
          </a:p>
          <a:p>
            <a:pPr marL="811213" lvl="2" indent="-274638" eaLnBrk="1" hangingPunct="1">
              <a:spcBef>
                <a:spcPct val="30000"/>
              </a:spcBef>
            </a:pPr>
            <a:r>
              <a:rPr lang="en-US" altLang="it-IT" sz="2000" b="0" kern="0" dirty="0"/>
              <a:t>Much smoother surface, less local field enhancement</a:t>
            </a:r>
          </a:p>
          <a:p>
            <a:pPr marL="1168400" lvl="3" indent="-177800" eaLnBrk="1" hangingPunct="1">
              <a:spcBef>
                <a:spcPct val="30000"/>
              </a:spcBef>
            </a:pPr>
            <a:r>
              <a:rPr lang="en-US" altLang="it-IT" sz="1800" b="0" kern="0" dirty="0">
                <a:solidFill>
                  <a:srgbClr val="002060"/>
                </a:solidFill>
              </a:rPr>
              <a:t>Better cleaning with high pressure water rinsing </a:t>
            </a:r>
          </a:p>
          <a:p>
            <a:pPr marL="1168400" lvl="3" indent="-177800" eaLnBrk="1" hangingPunct="1">
              <a:spcBef>
                <a:spcPct val="30000"/>
              </a:spcBef>
            </a:pPr>
            <a:r>
              <a:rPr lang="en-US" altLang="it-IT" sz="1800" b="0" kern="0" dirty="0">
                <a:solidFill>
                  <a:srgbClr val="002060"/>
                </a:solidFill>
              </a:rPr>
              <a:t>Q-drop cure by in-situ baking more </a:t>
            </a:r>
            <a:r>
              <a:rPr lang="en-US" altLang="it-IT" sz="1800" b="0" kern="0" dirty="0" err="1">
                <a:solidFill>
                  <a:srgbClr val="002060"/>
                </a:solidFill>
              </a:rPr>
              <a:t>efffective</a:t>
            </a:r>
            <a:endParaRPr lang="en-US" altLang="it-IT" sz="1800" b="0" kern="0" dirty="0">
              <a:solidFill>
                <a:srgbClr val="002060"/>
              </a:solidFill>
            </a:endParaRPr>
          </a:p>
          <a:p>
            <a:pPr marL="1168400" lvl="3" indent="-177800" eaLnBrk="1" hangingPunct="1">
              <a:spcBef>
                <a:spcPct val="30000"/>
              </a:spcBef>
            </a:pPr>
            <a:r>
              <a:rPr lang="en-US" altLang="it-IT" sz="1800" b="0" kern="0" dirty="0">
                <a:solidFill>
                  <a:srgbClr val="002060"/>
                </a:solidFill>
              </a:rPr>
              <a:t>High temperature (1400 °C) heat treatment avoidable</a:t>
            </a:r>
          </a:p>
          <a:p>
            <a:pPr eaLnBrk="1" hangingPunct="1">
              <a:spcBef>
                <a:spcPct val="30000"/>
              </a:spcBef>
            </a:pPr>
            <a:endParaRPr lang="en-US" altLang="it-IT" sz="1600" b="0" kern="0" dirty="0"/>
          </a:p>
        </p:txBody>
      </p:sp>
      <p:sp>
        <p:nvSpPr>
          <p:cNvPr id="9" name="Segnaposto numero diapositiva 4">
            <a:extLst>
              <a:ext uri="{FF2B5EF4-FFF2-40B4-BE49-F238E27FC236}">
                <a16:creationId xmlns:a16="http://schemas.microsoft.com/office/drawing/2014/main" id="{28857275-E49D-614B-8CB4-29D293CC7F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34092" y="6459827"/>
            <a:ext cx="1602904" cy="353549"/>
          </a:xfrm>
        </p:spPr>
        <p:txBody>
          <a:bodyPr/>
          <a:lstStyle/>
          <a:p>
            <a:pPr>
              <a:defRPr/>
            </a:pPr>
            <a:r>
              <a:rPr lang="it-IT" altLang="en-US" sz="1100" dirty="0">
                <a:solidFill>
                  <a:srgbClr val="002060"/>
                </a:solidFill>
              </a:rPr>
              <a:t>cepcws2019</a:t>
            </a:r>
          </a:p>
          <a:p>
            <a:pPr>
              <a:defRPr/>
            </a:pPr>
            <a:r>
              <a:rPr lang="it-IT" altLang="en-US" sz="900" b="0" dirty="0" err="1"/>
              <a:t>Beijing</a:t>
            </a:r>
            <a:r>
              <a:rPr lang="it-IT" altLang="en-US" sz="900" b="0" dirty="0"/>
              <a:t>, 19 </a:t>
            </a:r>
            <a:r>
              <a:rPr lang="it-IT" altLang="en-US" sz="900" b="0" dirty="0" err="1"/>
              <a:t>November</a:t>
            </a:r>
            <a:r>
              <a:rPr lang="it-IT" altLang="en-US" sz="900" b="0" dirty="0"/>
              <a:t> 2019</a:t>
            </a:r>
            <a:endParaRPr lang="en-US" altLang="en-US" sz="900" b="0" dirty="0"/>
          </a:p>
        </p:txBody>
      </p:sp>
    </p:spTree>
    <p:extLst>
      <p:ext uri="{BB962C8B-B14F-4D97-AF65-F5344CB8AC3E}">
        <p14:creationId xmlns:p14="http://schemas.microsoft.com/office/powerpoint/2010/main" val="26801318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egnaposto data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120000"/>
              <a:defRPr sz="2000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1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it-IT" sz="1000">
                <a:solidFill>
                  <a:schemeClr val="tx1"/>
                </a:solidFill>
                <a:latin typeface="Arial" charset="0"/>
              </a:rPr>
              <a:t>Carlo Pagani</a:t>
            </a:r>
          </a:p>
        </p:txBody>
      </p:sp>
      <p:sp>
        <p:nvSpPr>
          <p:cNvPr id="38915" name="Segnaposto piè di pagina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120000"/>
              <a:defRPr sz="2000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1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fld id="{2A602780-18BD-4F17-8BDC-B1F820E540FE}" type="slidenum">
              <a:rPr lang="en-US" altLang="it-IT" sz="1000" smtClean="0">
                <a:solidFill>
                  <a:schemeClr val="tx1"/>
                </a:solidFill>
                <a:latin typeface="Arial" charset="0"/>
              </a:rPr>
              <a:pPr eaLnBrk="1" hangingPunct="1">
                <a:spcBef>
                  <a:spcPct val="0"/>
                </a:spcBef>
                <a:buClrTx/>
                <a:buSzTx/>
              </a:pPr>
              <a:t>14</a:t>
            </a:fld>
            <a:endParaRPr lang="en-US" altLang="it-IT" sz="1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8917" name="Rectangle 2"/>
          <p:cNvSpPr>
            <a:spLocks noGrp="1" noChangeAspec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/>
              <a:t>Results on AC70 – 1  (2004)</a:t>
            </a:r>
          </a:p>
        </p:txBody>
      </p:sp>
      <p:grpSp>
        <p:nvGrpSpPr>
          <p:cNvPr id="38918" name="Group 3"/>
          <p:cNvGrpSpPr>
            <a:grpSpLocks/>
          </p:cNvGrpSpPr>
          <p:nvPr/>
        </p:nvGrpSpPr>
        <p:grpSpPr bwMode="auto">
          <a:xfrm>
            <a:off x="304801" y="1524000"/>
            <a:ext cx="8461375" cy="4741863"/>
            <a:chOff x="249" y="845"/>
            <a:chExt cx="5330" cy="2987"/>
          </a:xfrm>
        </p:grpSpPr>
        <p:pic>
          <p:nvPicPr>
            <p:cNvPr id="38920" name="Picture 4" descr="Pagine da friday_07112003_distribution_7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" y="845"/>
              <a:ext cx="5330" cy="2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8921" name="Group 5"/>
            <p:cNvGrpSpPr>
              <a:grpSpLocks/>
            </p:cNvGrpSpPr>
            <p:nvPr/>
          </p:nvGrpSpPr>
          <p:grpSpPr bwMode="auto">
            <a:xfrm>
              <a:off x="4329" y="1085"/>
              <a:ext cx="1202" cy="1489"/>
              <a:chOff x="4324" y="1328"/>
              <a:chExt cx="1202" cy="1489"/>
            </a:xfrm>
          </p:grpSpPr>
          <p:sp>
            <p:nvSpPr>
              <p:cNvPr id="38922" name="Text Box 6"/>
              <p:cNvSpPr txBox="1">
                <a:spLocks noChangeArrowheads="1"/>
              </p:cNvSpPr>
              <p:nvPr/>
            </p:nvSpPr>
            <p:spPr bwMode="auto">
              <a:xfrm>
                <a:off x="4324" y="1424"/>
                <a:ext cx="1202" cy="3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1"/>
                  </a:buClr>
                  <a:buSzPct val="120000"/>
                  <a:defRPr sz="2000">
                    <a:solidFill>
                      <a:srgbClr val="000099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SzPct val="60000"/>
                  <a:buBlip>
                    <a:blip r:embed="rId3"/>
                  </a:buBlip>
                  <a:defRPr>
                    <a:solidFill>
                      <a:srgbClr val="000099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SzPct val="70000"/>
                  <a:buBlip>
                    <a:blip r:embed="rId4"/>
                  </a:buBlip>
                  <a:defRPr sz="16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1400">
                    <a:solidFill>
                      <a:srgbClr val="000099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SzTx/>
                </a:pPr>
                <a:r>
                  <a:rPr lang="de-DE" altLang="it-IT" sz="1800" dirty="0">
                    <a:solidFill>
                      <a:srgbClr val="FF0000"/>
                    </a:solidFill>
                    <a:latin typeface="+mj-lt"/>
                  </a:rPr>
                  <a:t>TESLA 800 </a:t>
                </a:r>
                <a:r>
                  <a:rPr lang="de-DE" altLang="it-IT" sz="1800" dirty="0" err="1">
                    <a:solidFill>
                      <a:srgbClr val="FF0000"/>
                    </a:solidFill>
                    <a:latin typeface="+mj-lt"/>
                  </a:rPr>
                  <a:t>specs</a:t>
                </a:r>
                <a:r>
                  <a:rPr lang="de-DE" altLang="it-IT" sz="1800" dirty="0">
                    <a:solidFill>
                      <a:srgbClr val="FF0000"/>
                    </a:solidFill>
                    <a:latin typeface="+mj-lt"/>
                  </a:rPr>
                  <a:t>:  </a:t>
                </a:r>
              </a:p>
              <a:p>
                <a:pPr eaLnBrk="1" hangingPunct="1">
                  <a:lnSpc>
                    <a:spcPts val="1800"/>
                  </a:lnSpc>
                  <a:spcBef>
                    <a:spcPts val="0"/>
                  </a:spcBef>
                  <a:buClrTx/>
                  <a:buSzTx/>
                </a:pPr>
                <a:r>
                  <a:rPr lang="de-DE" altLang="it-IT" sz="1200" dirty="0">
                    <a:solidFill>
                      <a:schemeClr val="tx1"/>
                    </a:solidFill>
                    <a:latin typeface="+mj-lt"/>
                  </a:rPr>
                  <a:t>35 MV/m</a:t>
                </a:r>
                <a:r>
                  <a:rPr lang="de-DE" altLang="it-IT" sz="1200" b="0" dirty="0">
                    <a:solidFill>
                      <a:schemeClr val="tx1"/>
                    </a:solidFill>
                    <a:latin typeface="Comic Sans MS" pitchFamily="66" charset="0"/>
                  </a:rPr>
                  <a:t> </a:t>
                </a:r>
                <a:r>
                  <a:rPr lang="de-DE" altLang="it-IT" sz="1200" dirty="0">
                    <a:solidFill>
                      <a:schemeClr val="tx1"/>
                    </a:solidFill>
                    <a:latin typeface="+mj-lt"/>
                  </a:rPr>
                  <a:t>@ Q</a:t>
                </a:r>
                <a:r>
                  <a:rPr lang="de-DE" altLang="it-IT" sz="1200" baseline="-25000" dirty="0">
                    <a:solidFill>
                      <a:schemeClr val="tx1"/>
                    </a:solidFill>
                    <a:latin typeface="+mj-lt"/>
                  </a:rPr>
                  <a:t>0</a:t>
                </a:r>
                <a:r>
                  <a:rPr lang="de-DE" altLang="it-IT" sz="1200" dirty="0">
                    <a:solidFill>
                      <a:schemeClr val="tx1"/>
                    </a:solidFill>
                    <a:latin typeface="+mj-lt"/>
                  </a:rPr>
                  <a:t> = </a:t>
                </a:r>
                <a:r>
                  <a:rPr lang="en-GB" altLang="it-IT" sz="1200" dirty="0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5 </a:t>
                </a:r>
                <a:r>
                  <a:rPr lang="en-GB" altLang="it-IT" sz="1200" dirty="0">
                    <a:solidFill>
                      <a:schemeClr val="tx1"/>
                    </a:solidFill>
                    <a:latin typeface="+mj-lt"/>
                    <a:cs typeface="Times New Roman" pitchFamily="18" charset="0"/>
                    <a:sym typeface="Symbol" pitchFamily="18" charset="2"/>
                  </a:rPr>
                  <a:t></a:t>
                </a:r>
                <a:r>
                  <a:rPr lang="en-GB" altLang="it-IT" sz="1200" dirty="0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 10</a:t>
                </a:r>
                <a:r>
                  <a:rPr lang="en-GB" altLang="it-IT" sz="1200" baseline="30000" dirty="0">
                    <a:solidFill>
                      <a:schemeClr val="tx1"/>
                    </a:solidFill>
                    <a:latin typeface="+mj-lt"/>
                    <a:cs typeface="Times New Roman" pitchFamily="18" charset="0"/>
                  </a:rPr>
                  <a:t>9</a:t>
                </a:r>
                <a:r>
                  <a:rPr lang="en-US" altLang="it-IT" sz="2400" dirty="0">
                    <a:solidFill>
                      <a:schemeClr val="tx1"/>
                    </a:solidFill>
                    <a:latin typeface="+mj-lt"/>
                  </a:rPr>
                  <a:t> </a:t>
                </a:r>
              </a:p>
            </p:txBody>
          </p:sp>
          <p:sp>
            <p:nvSpPr>
              <p:cNvPr id="38923" name="Oval 7"/>
              <p:cNvSpPr>
                <a:spLocks noChangeArrowheads="1"/>
              </p:cNvSpPr>
              <p:nvPr/>
            </p:nvSpPr>
            <p:spPr bwMode="auto">
              <a:xfrm>
                <a:off x="4369" y="2669"/>
                <a:ext cx="150" cy="148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1"/>
                  </a:buClr>
                  <a:buSzPct val="120000"/>
                  <a:defRPr sz="2000">
                    <a:solidFill>
                      <a:srgbClr val="000099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SzPct val="60000"/>
                  <a:buBlip>
                    <a:blip r:embed="rId3"/>
                  </a:buBlip>
                  <a:defRPr>
                    <a:solidFill>
                      <a:srgbClr val="000099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SzPct val="70000"/>
                  <a:buBlip>
                    <a:blip r:embed="rId4"/>
                  </a:buBlip>
                  <a:defRPr sz="16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1400">
                    <a:solidFill>
                      <a:srgbClr val="000099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</a:pPr>
                <a:endParaRPr lang="it-IT" altLang="it-IT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38924" name="Oval 8"/>
              <p:cNvSpPr>
                <a:spLocks noChangeArrowheads="1"/>
              </p:cNvSpPr>
              <p:nvPr/>
            </p:nvSpPr>
            <p:spPr bwMode="auto">
              <a:xfrm>
                <a:off x="4816" y="1328"/>
                <a:ext cx="80" cy="78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tx1"/>
                  </a:buClr>
                  <a:buSzPct val="120000"/>
                  <a:defRPr sz="2000">
                    <a:solidFill>
                      <a:srgbClr val="000099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SzPct val="60000"/>
                  <a:buBlip>
                    <a:blip r:embed="rId3"/>
                  </a:buBlip>
                  <a:defRPr>
                    <a:solidFill>
                      <a:srgbClr val="000099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SzPct val="70000"/>
                  <a:buBlip>
                    <a:blip r:embed="rId4"/>
                  </a:buBlip>
                  <a:defRPr sz="16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1400">
                    <a:solidFill>
                      <a:srgbClr val="000099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</a:pPr>
                <a:endParaRPr lang="it-IT" altLang="it-IT" sz="14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38919" name="Text Box 9"/>
          <p:cNvSpPr txBox="1">
            <a:spLocks noChangeArrowheads="1"/>
          </p:cNvSpPr>
          <p:nvPr/>
        </p:nvSpPr>
        <p:spPr bwMode="auto">
          <a:xfrm>
            <a:off x="304800" y="990600"/>
            <a:ext cx="8212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120000"/>
              <a:tabLst>
                <a:tab pos="3586163" algn="l"/>
                <a:tab pos="6188075" algn="l"/>
              </a:tabLst>
              <a:defRPr sz="2000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tabLst>
                <a:tab pos="3586163" algn="l"/>
                <a:tab pos="6188075" algn="l"/>
              </a:tabLst>
              <a:defRPr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tabLst>
                <a:tab pos="3586163" algn="l"/>
                <a:tab pos="6188075" algn="l"/>
              </a:tabLst>
              <a:defRPr sz="1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3586163" algn="l"/>
                <a:tab pos="6188075" algn="l"/>
              </a:tabLst>
              <a:defRPr sz="1400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3586163" algn="l"/>
                <a:tab pos="6188075" algn="l"/>
              </a:tabLst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86163" algn="l"/>
                <a:tab pos="6188075" algn="l"/>
              </a:tabLst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86163" algn="l"/>
                <a:tab pos="6188075" algn="l"/>
              </a:tabLst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86163" algn="l"/>
                <a:tab pos="6188075" algn="l"/>
              </a:tabLst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86163" algn="l"/>
                <a:tab pos="6188075" algn="l"/>
              </a:tabLst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it-IT" sz="2400">
                <a:solidFill>
                  <a:srgbClr val="CC3300"/>
                </a:solidFill>
              </a:rPr>
              <a:t>EP at the new DESY plan</a:t>
            </a:r>
            <a:r>
              <a:rPr lang="en-US" altLang="it-IT" sz="2400">
                <a:solidFill>
                  <a:schemeClr val="tx1"/>
                </a:solidFill>
              </a:rPr>
              <a:t>	</a:t>
            </a:r>
            <a:r>
              <a:rPr lang="en-US" altLang="it-IT" sz="2400">
                <a:solidFill>
                  <a:srgbClr val="000066"/>
                </a:solidFill>
              </a:rPr>
              <a:t>800°C annealing	</a:t>
            </a:r>
            <a:r>
              <a:rPr lang="en-US" altLang="it-IT" sz="2400">
                <a:solidFill>
                  <a:srgbClr val="CC3300"/>
                </a:solidFill>
              </a:rPr>
              <a:t>120°C Backing</a:t>
            </a:r>
          </a:p>
        </p:txBody>
      </p:sp>
      <p:sp>
        <p:nvSpPr>
          <p:cNvPr id="13" name="Segnaposto numero diapositiva 4">
            <a:extLst>
              <a:ext uri="{FF2B5EF4-FFF2-40B4-BE49-F238E27FC236}">
                <a16:creationId xmlns:a16="http://schemas.microsoft.com/office/drawing/2014/main" id="{DC3A5365-53A0-D842-9050-9CAE14AA15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34092" y="6459827"/>
            <a:ext cx="1602904" cy="353549"/>
          </a:xfrm>
        </p:spPr>
        <p:txBody>
          <a:bodyPr/>
          <a:lstStyle/>
          <a:p>
            <a:pPr>
              <a:defRPr/>
            </a:pPr>
            <a:r>
              <a:rPr lang="it-IT" altLang="en-US" sz="1100" dirty="0">
                <a:solidFill>
                  <a:srgbClr val="002060"/>
                </a:solidFill>
              </a:rPr>
              <a:t>cepcws2019</a:t>
            </a:r>
          </a:p>
          <a:p>
            <a:pPr>
              <a:defRPr/>
            </a:pPr>
            <a:r>
              <a:rPr lang="it-IT" altLang="en-US" sz="900" b="0" dirty="0" err="1"/>
              <a:t>Beijing</a:t>
            </a:r>
            <a:r>
              <a:rPr lang="it-IT" altLang="en-US" sz="900" b="0" dirty="0"/>
              <a:t>, 19 </a:t>
            </a:r>
            <a:r>
              <a:rPr lang="it-IT" altLang="en-US" sz="900" b="0" dirty="0" err="1"/>
              <a:t>November</a:t>
            </a:r>
            <a:r>
              <a:rPr lang="it-IT" altLang="en-US" sz="900" b="0" dirty="0"/>
              <a:t> 2019</a:t>
            </a:r>
            <a:endParaRPr lang="en-US" altLang="en-US" sz="900" b="0" dirty="0"/>
          </a:p>
        </p:txBody>
      </p:sp>
    </p:spTree>
    <p:extLst>
      <p:ext uri="{BB962C8B-B14F-4D97-AF65-F5344CB8AC3E}">
        <p14:creationId xmlns:p14="http://schemas.microsoft.com/office/powerpoint/2010/main" val="856939589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European XFEL Cavity Production - 1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DD24915F-1212-4C86-8EF3-3C9B851C20F2}" type="slidenum">
              <a:rPr lang="en-US" altLang="it-IT" smtClean="0"/>
              <a:pPr>
                <a:defRPr/>
              </a:pPr>
              <a:t>15</a:t>
            </a:fld>
            <a:endParaRPr lang="en-US" altLang="it-IT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28600" y="990600"/>
            <a:ext cx="8569325" cy="528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0" tIns="45687" rIns="91370" bIns="45687">
            <a:spAutoFit/>
          </a:bodyPr>
          <a:lstStyle>
            <a:lvl1pPr marL="358775" indent="-358775" defTabSz="912813" eaLnBrk="0" hangingPunct="0">
              <a:spcBef>
                <a:spcPct val="20000"/>
              </a:spcBef>
              <a:buClr>
                <a:schemeClr val="tx1"/>
              </a:buClr>
              <a:buSzPct val="120000"/>
              <a:defRPr sz="2000">
                <a:solidFill>
                  <a:srgbClr val="000099"/>
                </a:solidFill>
                <a:latin typeface="Calibri" pitchFamily="34" charset="0"/>
              </a:defRPr>
            </a:lvl1pPr>
            <a:lvl2pPr marL="715963" indent="-177800" defTabSz="912813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000099"/>
                </a:solidFill>
                <a:latin typeface="Calibri" pitchFamily="34" charset="0"/>
              </a:defRPr>
            </a:lvl2pPr>
            <a:lvl3pPr marL="1216025" indent="-228600" defTabSz="912813" eaLnBrk="0" hangingPunct="0">
              <a:spcBef>
                <a:spcPct val="20000"/>
              </a:spcBef>
              <a:buSzPct val="70000"/>
              <a:buBlip>
                <a:blip r:embed="rId3"/>
              </a:buBlip>
              <a:defRPr sz="1600">
                <a:solidFill>
                  <a:schemeClr val="tx1"/>
                </a:solidFill>
                <a:latin typeface="Calibri" pitchFamily="34" charset="0"/>
              </a:defRPr>
            </a:lvl3pPr>
            <a:lvl4pPr marL="1624013" indent="-228600" defTabSz="912813" eaLnBrk="0" hangingPunct="0">
              <a:spcBef>
                <a:spcPct val="20000"/>
              </a:spcBef>
              <a:buChar char="–"/>
              <a:defRPr sz="1400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defRPr/>
            </a:pPr>
            <a:r>
              <a:rPr lang="en-US" altLang="it-IT" sz="2400" b="0" dirty="0">
                <a:solidFill>
                  <a:srgbClr val="002060"/>
                </a:solidFill>
                <a:ea typeface="ＭＳ Ｐゴシック" pitchFamily="34" charset="-128"/>
              </a:rPr>
              <a:t>At the end of the long prequalification process (TTF, FLASH, ILC,…)</a:t>
            </a:r>
            <a:endParaRPr lang="en-US" altLang="it-IT" sz="2800" dirty="0">
              <a:solidFill>
                <a:srgbClr val="002060"/>
              </a:solidFill>
              <a:ea typeface="ＭＳ Ｐゴシック" pitchFamily="34" charset="-128"/>
            </a:endParaRPr>
          </a:p>
          <a:p>
            <a:pPr algn="ctr" eaLnBrk="1" hangingPunct="1">
              <a:buClrTx/>
              <a:buSzTx/>
              <a:defRPr/>
            </a:pPr>
            <a:r>
              <a:rPr lang="en-US" altLang="it-IT" sz="2800" dirty="0">
                <a:solidFill>
                  <a:srgbClr val="CC3300"/>
                </a:solidFill>
                <a:ea typeface="ＭＳ Ｐゴシック" pitchFamily="34" charset="-128"/>
              </a:rPr>
              <a:t>E</a:t>
            </a:r>
            <a:r>
              <a:rPr lang="en-US" altLang="it-IT" sz="2800" b="0" dirty="0">
                <a:solidFill>
                  <a:srgbClr val="CC3300"/>
                </a:solidFill>
                <a:ea typeface="ＭＳ Ｐゴシック" pitchFamily="34" charset="-128"/>
              </a:rPr>
              <a:t>ttore</a:t>
            </a:r>
            <a:r>
              <a:rPr lang="en-US" altLang="it-IT" sz="2800" dirty="0">
                <a:solidFill>
                  <a:srgbClr val="CC3300"/>
                </a:solidFill>
                <a:ea typeface="ＭＳ Ｐゴシック" pitchFamily="34" charset="-128"/>
              </a:rPr>
              <a:t> </a:t>
            </a:r>
            <a:r>
              <a:rPr lang="en-US" altLang="it-IT" sz="2800" dirty="0" err="1">
                <a:solidFill>
                  <a:srgbClr val="CC3300"/>
                </a:solidFill>
                <a:ea typeface="ＭＳ Ｐゴシック" pitchFamily="34" charset="-128"/>
              </a:rPr>
              <a:t>Z</a:t>
            </a:r>
            <a:r>
              <a:rPr lang="en-US" altLang="it-IT" sz="2800" b="0" dirty="0" err="1">
                <a:solidFill>
                  <a:srgbClr val="CC3300"/>
                </a:solidFill>
                <a:ea typeface="ＭＳ Ｐゴシック" pitchFamily="34" charset="-128"/>
              </a:rPr>
              <a:t>anon</a:t>
            </a:r>
            <a:r>
              <a:rPr lang="en-US" altLang="it-IT" sz="2800" b="0" dirty="0">
                <a:solidFill>
                  <a:srgbClr val="CC3300"/>
                </a:solidFill>
                <a:ea typeface="ＭＳ Ｐゴシック" pitchFamily="34" charset="-128"/>
              </a:rPr>
              <a:t>,</a:t>
            </a:r>
            <a:r>
              <a:rPr lang="en-US" altLang="it-IT" sz="2800" dirty="0">
                <a:solidFill>
                  <a:srgbClr val="CC3300"/>
                </a:solidFill>
                <a:ea typeface="ＭＳ Ｐゴシック" pitchFamily="34" charset="-128"/>
              </a:rPr>
              <a:t> EZ </a:t>
            </a:r>
            <a:r>
              <a:rPr lang="en-US" altLang="it-IT" sz="2400" b="0" dirty="0">
                <a:solidFill>
                  <a:srgbClr val="002060"/>
                </a:solidFill>
                <a:ea typeface="ＭＳ Ｐゴシック" pitchFamily="34" charset="-128"/>
              </a:rPr>
              <a:t>&amp;</a:t>
            </a:r>
            <a:r>
              <a:rPr lang="en-US" altLang="it-IT" sz="2800" b="0" dirty="0">
                <a:solidFill>
                  <a:srgbClr val="CC3300"/>
                </a:solidFill>
                <a:ea typeface="ＭＳ Ｐゴシック" pitchFamily="34" charset="-128"/>
              </a:rPr>
              <a:t> </a:t>
            </a:r>
            <a:r>
              <a:rPr lang="en-US" altLang="it-IT" sz="2800" dirty="0">
                <a:solidFill>
                  <a:srgbClr val="CC3300"/>
                </a:solidFill>
                <a:ea typeface="ＭＳ Ｐゴシック" pitchFamily="34" charset="-128"/>
              </a:rPr>
              <a:t>R</a:t>
            </a:r>
            <a:r>
              <a:rPr lang="en-US" altLang="it-IT" sz="2800" b="0" dirty="0">
                <a:solidFill>
                  <a:srgbClr val="CC3300"/>
                </a:solidFill>
                <a:ea typeface="ＭＳ Ｐゴシック" pitchFamily="34" charset="-128"/>
              </a:rPr>
              <a:t>esearch</a:t>
            </a:r>
            <a:r>
              <a:rPr lang="en-US" altLang="it-IT" sz="2800" dirty="0">
                <a:solidFill>
                  <a:srgbClr val="CC3300"/>
                </a:solidFill>
                <a:ea typeface="ＭＳ Ｐゴシック" pitchFamily="34" charset="-128"/>
              </a:rPr>
              <a:t> I</a:t>
            </a:r>
            <a:r>
              <a:rPr lang="en-US" altLang="it-IT" sz="2800" b="0" dirty="0">
                <a:solidFill>
                  <a:srgbClr val="CC3300"/>
                </a:solidFill>
                <a:ea typeface="ＭＳ Ｐゴシック" pitchFamily="34" charset="-128"/>
              </a:rPr>
              <a:t>nstruments,</a:t>
            </a:r>
            <a:r>
              <a:rPr lang="en-US" altLang="it-IT" sz="2800" dirty="0">
                <a:solidFill>
                  <a:srgbClr val="CC3300"/>
                </a:solidFill>
                <a:ea typeface="ＭＳ Ｐゴシック" pitchFamily="34" charset="-128"/>
              </a:rPr>
              <a:t> RI</a:t>
            </a:r>
          </a:p>
          <a:p>
            <a:pPr eaLnBrk="1" hangingPunct="1">
              <a:spcBef>
                <a:spcPts val="0"/>
              </a:spcBef>
              <a:buClrTx/>
              <a:buSzTx/>
              <a:defRPr/>
            </a:pPr>
            <a:r>
              <a:rPr lang="en-US" altLang="it-IT" sz="2400" b="0" dirty="0">
                <a:solidFill>
                  <a:srgbClr val="002060"/>
                </a:solidFill>
                <a:ea typeface="ＭＳ Ｐゴシック" pitchFamily="34" charset="-128"/>
              </a:rPr>
              <a:t>were contracted at the </a:t>
            </a:r>
            <a:r>
              <a:rPr lang="en-US" altLang="it-IT" sz="2400" dirty="0">
                <a:solidFill>
                  <a:srgbClr val="002060"/>
                </a:solidFill>
                <a:ea typeface="ＭＳ Ｐゴシック" pitchFamily="34" charset="-128"/>
              </a:rPr>
              <a:t>end 2010</a:t>
            </a:r>
            <a:r>
              <a:rPr lang="en-US" altLang="it-IT" sz="2400" b="0" dirty="0">
                <a:solidFill>
                  <a:srgbClr val="002060"/>
                </a:solidFill>
                <a:ea typeface="ＭＳ Ｐゴシック" pitchFamily="34" charset="-128"/>
              </a:rPr>
              <a:t> to produce each</a:t>
            </a:r>
            <a:r>
              <a:rPr lang="en-US" altLang="it-IT" sz="2800" dirty="0">
                <a:solidFill>
                  <a:srgbClr val="002060"/>
                </a:solidFill>
                <a:ea typeface="ＭＳ Ｐゴシック" pitchFamily="34" charset="-128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defRPr/>
            </a:pPr>
            <a:endParaRPr lang="en-US" altLang="it-IT" sz="600" dirty="0">
              <a:solidFill>
                <a:srgbClr val="261748"/>
              </a:solidFill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  <a:buClrTx/>
              <a:buSzTx/>
              <a:defRPr/>
            </a:pPr>
            <a:endParaRPr lang="en-US" altLang="it-IT" sz="600" dirty="0">
              <a:solidFill>
                <a:srgbClr val="261748"/>
              </a:solidFill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  <a:buClr>
                <a:srgbClr val="CC3300"/>
              </a:buClr>
              <a:buFontTx/>
              <a:buChar char="•"/>
              <a:defRPr/>
            </a:pPr>
            <a:r>
              <a:rPr lang="en-US" altLang="it-IT" sz="2400" dirty="0">
                <a:solidFill>
                  <a:srgbClr val="002060"/>
                </a:solidFill>
                <a:ea typeface="ＭＳ Ｐゴシック" pitchFamily="34" charset="-128"/>
              </a:rPr>
              <a:t>8 Cavities</a:t>
            </a:r>
            <a:r>
              <a:rPr lang="en-US" altLang="it-IT" sz="2400" b="0" dirty="0">
                <a:solidFill>
                  <a:srgbClr val="002060"/>
                </a:solidFill>
                <a:ea typeface="ＭＳ Ｐゴシック" pitchFamily="34" charset="-128"/>
              </a:rPr>
              <a:t> for infrastructure rump/up and qualification</a:t>
            </a:r>
          </a:p>
          <a:p>
            <a:pPr marL="538163" lvl="1" indent="0" eaLnBrk="1" hangingPunct="1">
              <a:spcBef>
                <a:spcPct val="0"/>
              </a:spcBef>
              <a:buClr>
                <a:srgbClr val="000099"/>
              </a:buClr>
              <a:buSzPct val="90000"/>
              <a:buFontTx/>
              <a:buNone/>
              <a:defRPr/>
            </a:pPr>
            <a:r>
              <a:rPr lang="en-US" altLang="it-IT" sz="2000" b="0" dirty="0">
                <a:solidFill>
                  <a:schemeClr val="tx1"/>
                </a:solidFill>
                <a:ea typeface="ＭＳ Ｐゴシック" pitchFamily="34" charset="-128"/>
              </a:rPr>
              <a:t>	4 Dummy CVs (DCV), 4 Reference CVs (RCV)</a:t>
            </a:r>
          </a:p>
          <a:p>
            <a:pPr marL="538163" lvl="1" indent="0" eaLnBrk="1" hangingPunct="1">
              <a:spcBef>
                <a:spcPct val="0"/>
              </a:spcBef>
              <a:buClr>
                <a:srgbClr val="000099"/>
              </a:buClr>
              <a:buSzPct val="90000"/>
              <a:buFontTx/>
              <a:buNone/>
              <a:defRPr/>
            </a:pPr>
            <a:endParaRPr lang="en-US" altLang="it-IT" sz="800" b="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  <a:buClr>
                <a:srgbClr val="CC3300"/>
              </a:buClr>
              <a:buFontTx/>
              <a:buChar char="•"/>
              <a:defRPr/>
            </a:pPr>
            <a:r>
              <a:rPr lang="en-US" altLang="it-IT" sz="2400" dirty="0">
                <a:solidFill>
                  <a:srgbClr val="002060"/>
                </a:solidFill>
                <a:ea typeface="ＭＳ Ｐゴシック" pitchFamily="34" charset="-128"/>
              </a:rPr>
              <a:t>280 XFEL type series cavities (first 8 are PCV)</a:t>
            </a:r>
            <a:endParaRPr lang="en-US" altLang="it-IT" sz="2400" b="0" dirty="0">
              <a:solidFill>
                <a:srgbClr val="002060"/>
              </a:solidFill>
              <a:ea typeface="ＭＳ Ｐゴシック" pitchFamily="34" charset="-128"/>
            </a:endParaRPr>
          </a:p>
          <a:p>
            <a:pPr marL="0" indent="0" eaLnBrk="1" hangingPunct="1">
              <a:spcBef>
                <a:spcPct val="0"/>
              </a:spcBef>
              <a:buClr>
                <a:srgbClr val="CC3300"/>
              </a:buClr>
              <a:defRPr/>
            </a:pPr>
            <a:r>
              <a:rPr lang="en-US" altLang="it-IT" b="0" dirty="0">
                <a:solidFill>
                  <a:srgbClr val="002060"/>
                </a:solidFill>
                <a:ea typeface="ＭＳ Ｐゴシック" pitchFamily="34" charset="-128"/>
              </a:rPr>
              <a:t>	12 ILC </a:t>
            </a:r>
            <a:r>
              <a:rPr lang="en-US" altLang="it-IT" b="0" dirty="0" err="1">
                <a:solidFill>
                  <a:srgbClr val="002060"/>
                </a:solidFill>
                <a:ea typeface="ＭＳ Ｐゴシック" pitchFamily="34" charset="-128"/>
              </a:rPr>
              <a:t>HiGrade</a:t>
            </a:r>
            <a:r>
              <a:rPr lang="en-US" altLang="it-IT" b="0" dirty="0">
                <a:solidFill>
                  <a:srgbClr val="002060"/>
                </a:solidFill>
                <a:ea typeface="ＭＳ Ｐゴシック" pitchFamily="34" charset="-128"/>
              </a:rPr>
              <a:t> cavities</a:t>
            </a:r>
          </a:p>
          <a:p>
            <a:pPr eaLnBrk="1" hangingPunct="1">
              <a:spcBef>
                <a:spcPct val="0"/>
              </a:spcBef>
              <a:buClr>
                <a:srgbClr val="CC3300"/>
              </a:buClr>
              <a:buFontTx/>
              <a:buChar char="•"/>
              <a:defRPr/>
            </a:pPr>
            <a:endParaRPr lang="en-US" altLang="it-IT" sz="800" dirty="0"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  <a:buClr>
                <a:srgbClr val="CC3300"/>
              </a:buClr>
              <a:buFontTx/>
              <a:buChar char="•"/>
              <a:defRPr/>
            </a:pPr>
            <a:endParaRPr lang="en-US" altLang="it-IT" sz="600" dirty="0"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  <a:buClr>
                <a:srgbClr val="CC3300"/>
              </a:buClr>
              <a:buFontTx/>
              <a:buChar char="•"/>
              <a:defRPr/>
            </a:pPr>
            <a:r>
              <a:rPr lang="en-US" altLang="it-IT" sz="2400" dirty="0">
                <a:solidFill>
                  <a:srgbClr val="002060"/>
                </a:solidFill>
                <a:ea typeface="ＭＳ Ｐゴシック" pitchFamily="34" charset="-128"/>
              </a:rPr>
              <a:t>Additional 120 cavities allocated end 2012 to each </a:t>
            </a:r>
            <a:r>
              <a:rPr lang="en-US" altLang="it-IT" sz="2400" dirty="0" err="1">
                <a:solidFill>
                  <a:srgbClr val="002060"/>
                </a:solidFill>
                <a:ea typeface="ＭＳ Ｐゴシック" pitchFamily="34" charset="-128"/>
              </a:rPr>
              <a:t>companiy</a:t>
            </a:r>
            <a:endParaRPr lang="en-US" altLang="it-IT" sz="2400" dirty="0">
              <a:solidFill>
                <a:srgbClr val="002060"/>
              </a:solidFill>
              <a:ea typeface="ＭＳ Ｐゴシック" pitchFamily="34" charset="-128"/>
            </a:endParaRPr>
          </a:p>
          <a:p>
            <a:pPr marL="0" indent="0" eaLnBrk="1" hangingPunct="1">
              <a:spcBef>
                <a:spcPct val="0"/>
              </a:spcBef>
              <a:buClr>
                <a:srgbClr val="CC3300"/>
              </a:buClr>
              <a:defRPr/>
            </a:pPr>
            <a:r>
              <a:rPr lang="en-US" altLang="it-IT" sz="2400" dirty="0">
                <a:solidFill>
                  <a:srgbClr val="002060"/>
                </a:solidFill>
                <a:ea typeface="ＭＳ Ｐゴシック" pitchFamily="34" charset="-128"/>
              </a:rPr>
              <a:t>	</a:t>
            </a:r>
            <a:r>
              <a:rPr lang="en-US" altLang="it-IT" sz="2400" dirty="0" err="1">
                <a:solidFill>
                  <a:srgbClr val="CC3300"/>
                </a:solidFill>
                <a:ea typeface="ＭＳ Ｐゴシック" pitchFamily="34" charset="-128"/>
              </a:rPr>
              <a:t>Nb</a:t>
            </a:r>
            <a:r>
              <a:rPr lang="en-US" altLang="it-IT" sz="2400" dirty="0">
                <a:solidFill>
                  <a:srgbClr val="002060"/>
                </a:solidFill>
                <a:ea typeface="ＭＳ Ｐゴシック" pitchFamily="34" charset="-128"/>
              </a:rPr>
              <a:t> </a:t>
            </a:r>
            <a:r>
              <a:rPr lang="en-US" altLang="it-IT" dirty="0">
                <a:solidFill>
                  <a:srgbClr val="CC3300"/>
                </a:solidFill>
                <a:ea typeface="ＭＳ Ｐゴシック" pitchFamily="34" charset="-128"/>
              </a:rPr>
              <a:t>&amp;</a:t>
            </a:r>
            <a:r>
              <a:rPr lang="en-US" altLang="it-IT" sz="2400" dirty="0">
                <a:solidFill>
                  <a:srgbClr val="CC3300"/>
                </a:solidFill>
                <a:ea typeface="ＭＳ Ｐゴシック" pitchFamily="34" charset="-128"/>
              </a:rPr>
              <a:t> </a:t>
            </a:r>
            <a:r>
              <a:rPr lang="en-US" altLang="it-IT" sz="2400" dirty="0" err="1">
                <a:solidFill>
                  <a:srgbClr val="CC3300"/>
                </a:solidFill>
                <a:ea typeface="ＭＳ Ｐゴシック" pitchFamily="34" charset="-128"/>
              </a:rPr>
              <a:t>NbTi</a:t>
            </a:r>
            <a:r>
              <a:rPr lang="en-US" altLang="it-IT" dirty="0">
                <a:solidFill>
                  <a:srgbClr val="CC3300"/>
                </a:solidFill>
                <a:ea typeface="ＭＳ Ｐゴシック" pitchFamily="34" charset="-128"/>
              </a:rPr>
              <a:t> supplied </a:t>
            </a:r>
            <a:r>
              <a:rPr lang="en-US" altLang="it-IT" sz="2400" dirty="0">
                <a:solidFill>
                  <a:srgbClr val="CC3300"/>
                </a:solidFill>
                <a:ea typeface="ＭＳ Ｐゴシック" pitchFamily="34" charset="-128"/>
              </a:rPr>
              <a:t>by DESY</a:t>
            </a:r>
          </a:p>
          <a:p>
            <a:pPr marL="0" indent="0" eaLnBrk="1" hangingPunct="1">
              <a:spcBef>
                <a:spcPct val="0"/>
              </a:spcBef>
              <a:buClr>
                <a:srgbClr val="CC3300"/>
              </a:buClr>
              <a:defRPr/>
            </a:pPr>
            <a:endParaRPr lang="en-US" altLang="it-IT" sz="800" dirty="0">
              <a:solidFill>
                <a:srgbClr val="CC3300"/>
              </a:solidFill>
              <a:ea typeface="ＭＳ Ｐゴシック" pitchFamily="34" charset="-128"/>
            </a:endParaRPr>
          </a:p>
          <a:p>
            <a:pPr marL="344488" indent="-344488" eaLnBrk="1" hangingPunct="1">
              <a:spcBef>
                <a:spcPct val="0"/>
              </a:spcBef>
              <a:buClr>
                <a:srgbClr val="CC3300"/>
              </a:buClr>
              <a:buFontTx/>
              <a:buChar char="•"/>
              <a:defRPr/>
            </a:pPr>
            <a:r>
              <a:rPr lang="en-US" altLang="it-IT" b="0" dirty="0">
                <a:solidFill>
                  <a:srgbClr val="002060"/>
                </a:solidFill>
                <a:ea typeface="ＭＳ Ｐゴシック" pitchFamily="34" charset="-128"/>
              </a:rPr>
              <a:t>Production precisely following </a:t>
            </a:r>
            <a:r>
              <a:rPr lang="en-US" altLang="it-IT" dirty="0">
                <a:solidFill>
                  <a:srgbClr val="002060"/>
                </a:solidFill>
                <a:ea typeface="ＭＳ Ｐゴシック" pitchFamily="34" charset="-128"/>
              </a:rPr>
              <a:t>detailed specifications</a:t>
            </a:r>
            <a:r>
              <a:rPr lang="en-US" altLang="it-IT" b="0" dirty="0">
                <a:solidFill>
                  <a:srgbClr val="002060"/>
                </a:solidFill>
                <a:ea typeface="ＭＳ Ｐゴシック" pitchFamily="34" charset="-128"/>
              </a:rPr>
              <a:t> which also include the 	</a:t>
            </a:r>
            <a:r>
              <a:rPr lang="en-US" altLang="it-IT" dirty="0">
                <a:solidFill>
                  <a:srgbClr val="002060"/>
                </a:solidFill>
                <a:ea typeface="ＭＳ Ｐゴシック" pitchFamily="34" charset="-128"/>
              </a:rPr>
              <a:t>exact definition of infrastructure</a:t>
            </a:r>
            <a:r>
              <a:rPr lang="en-US" altLang="it-IT" b="0" dirty="0">
                <a:solidFill>
                  <a:srgbClr val="002060"/>
                </a:solidFill>
                <a:ea typeface="ＭＳ Ｐゴシック" pitchFamily="34" charset="-128"/>
              </a:rPr>
              <a:t> to be used (</a:t>
            </a:r>
            <a:r>
              <a:rPr lang="en-US" altLang="it-IT" dirty="0">
                <a:solidFill>
                  <a:srgbClr val="002060"/>
                </a:solidFill>
                <a:ea typeface="ＭＳ Ｐゴシック" pitchFamily="34" charset="-128"/>
              </a:rPr>
              <a:t>build to print</a:t>
            </a:r>
            <a:r>
              <a:rPr lang="en-US" altLang="it-IT" b="0" dirty="0">
                <a:solidFill>
                  <a:srgbClr val="002060"/>
                </a:solidFill>
                <a:ea typeface="ＭＳ Ｐゴシック" pitchFamily="34" charset="-128"/>
              </a:rPr>
              <a:t>)</a:t>
            </a:r>
          </a:p>
          <a:p>
            <a:pPr eaLnBrk="1" hangingPunct="1">
              <a:spcBef>
                <a:spcPct val="0"/>
              </a:spcBef>
              <a:buClr>
                <a:srgbClr val="CC3300"/>
              </a:buClr>
              <a:buFontTx/>
              <a:buChar char="•"/>
              <a:defRPr/>
            </a:pPr>
            <a:r>
              <a:rPr lang="en-US" altLang="it-IT" b="0" dirty="0">
                <a:solidFill>
                  <a:srgbClr val="002060"/>
                </a:solidFill>
                <a:ea typeface="ＭＳ Ｐゴシック" pitchFamily="34" charset="-128"/>
              </a:rPr>
              <a:t>Final treatment after main EP: final </a:t>
            </a:r>
            <a:r>
              <a:rPr lang="en-US" altLang="it-IT" sz="2800" dirty="0">
                <a:solidFill>
                  <a:srgbClr val="CC3300"/>
                </a:solidFill>
                <a:ea typeface="ＭＳ Ｐゴシック" pitchFamily="34" charset="-128"/>
              </a:rPr>
              <a:t>EP </a:t>
            </a:r>
            <a:r>
              <a:rPr lang="en-US" altLang="it-IT" b="0" dirty="0">
                <a:solidFill>
                  <a:srgbClr val="CC3300"/>
                </a:solidFill>
                <a:ea typeface="ＭＳ Ｐゴシック" pitchFamily="34" charset="-128"/>
              </a:rPr>
              <a:t>for</a:t>
            </a:r>
            <a:r>
              <a:rPr lang="en-US" altLang="it-IT" sz="2800" dirty="0">
                <a:solidFill>
                  <a:srgbClr val="CC3300"/>
                </a:solidFill>
                <a:ea typeface="ＭＳ Ｐゴシック" pitchFamily="34" charset="-128"/>
              </a:rPr>
              <a:t> RI</a:t>
            </a:r>
            <a:r>
              <a:rPr lang="en-US" altLang="it-IT" b="0" dirty="0">
                <a:solidFill>
                  <a:srgbClr val="002060"/>
                </a:solidFill>
                <a:ea typeface="ＭＳ Ｐゴシック" pitchFamily="34" charset="-128"/>
              </a:rPr>
              <a:t> / flash </a:t>
            </a:r>
            <a:r>
              <a:rPr lang="en-US" altLang="it-IT" sz="2800" dirty="0">
                <a:solidFill>
                  <a:srgbClr val="CC3300"/>
                </a:solidFill>
                <a:ea typeface="ＭＳ Ｐゴシック" pitchFamily="34" charset="-128"/>
              </a:rPr>
              <a:t>BCP </a:t>
            </a:r>
            <a:r>
              <a:rPr lang="en-US" altLang="it-IT" b="0" dirty="0">
                <a:solidFill>
                  <a:srgbClr val="CC3300"/>
                </a:solidFill>
                <a:ea typeface="ＭＳ Ｐゴシック" pitchFamily="34" charset="-128"/>
              </a:rPr>
              <a:t>for</a:t>
            </a:r>
            <a:r>
              <a:rPr lang="en-US" altLang="it-IT" sz="2800" dirty="0">
                <a:solidFill>
                  <a:srgbClr val="CC3300"/>
                </a:solidFill>
                <a:ea typeface="ＭＳ Ｐゴシック" pitchFamily="34" charset="-128"/>
              </a:rPr>
              <a:t> EZ</a:t>
            </a:r>
          </a:p>
        </p:txBody>
      </p:sp>
      <p:sp>
        <p:nvSpPr>
          <p:cNvPr id="8" name="Segnaposto numero diapositiva 4">
            <a:extLst>
              <a:ext uri="{FF2B5EF4-FFF2-40B4-BE49-F238E27FC236}">
                <a16:creationId xmlns:a16="http://schemas.microsoft.com/office/drawing/2014/main" id="{E8795BCB-0943-EF45-9E60-2A76695535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34092" y="6459827"/>
            <a:ext cx="1602904" cy="353549"/>
          </a:xfrm>
        </p:spPr>
        <p:txBody>
          <a:bodyPr/>
          <a:lstStyle/>
          <a:p>
            <a:pPr>
              <a:defRPr/>
            </a:pPr>
            <a:r>
              <a:rPr lang="it-IT" altLang="en-US" sz="1100" dirty="0">
                <a:solidFill>
                  <a:srgbClr val="002060"/>
                </a:solidFill>
              </a:rPr>
              <a:t>cepcws2019</a:t>
            </a:r>
          </a:p>
          <a:p>
            <a:pPr>
              <a:defRPr/>
            </a:pPr>
            <a:r>
              <a:rPr lang="it-IT" altLang="en-US" sz="900" b="0" dirty="0" err="1"/>
              <a:t>Beijing</a:t>
            </a:r>
            <a:r>
              <a:rPr lang="it-IT" altLang="en-US" sz="900" b="0" dirty="0"/>
              <a:t>, 19 </a:t>
            </a:r>
            <a:r>
              <a:rPr lang="it-IT" altLang="en-US" sz="900" b="0" dirty="0" err="1"/>
              <a:t>November</a:t>
            </a:r>
            <a:r>
              <a:rPr lang="it-IT" altLang="en-US" sz="900" b="0" dirty="0"/>
              <a:t> 2019</a:t>
            </a:r>
            <a:endParaRPr lang="en-US" altLang="en-US" sz="900" b="0" dirty="0"/>
          </a:p>
        </p:txBody>
      </p:sp>
    </p:spTree>
    <p:extLst>
      <p:ext uri="{BB962C8B-B14F-4D97-AF65-F5344CB8AC3E}">
        <p14:creationId xmlns:p14="http://schemas.microsoft.com/office/powerpoint/2010/main" val="13731943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European XFEL Cavity Production - 2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DD24915F-1212-4C86-8EF3-3C9B851C20F2}" type="slidenum">
              <a:rPr lang="en-US" altLang="it-IT" smtClean="0"/>
              <a:pPr>
                <a:defRPr/>
              </a:pPr>
              <a:t>16</a:t>
            </a:fld>
            <a:endParaRPr lang="en-US" altLang="it-IT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23850" y="1196975"/>
            <a:ext cx="8569325" cy="51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0" tIns="45687" rIns="91370" bIns="45687">
            <a:spAutoFit/>
          </a:bodyPr>
          <a:lstStyle>
            <a:lvl1pPr marL="342900" indent="-342900" defTabSz="912813" eaLnBrk="0" hangingPunct="0">
              <a:spcBef>
                <a:spcPct val="20000"/>
              </a:spcBef>
              <a:buClr>
                <a:schemeClr val="tx1"/>
              </a:buClr>
              <a:buSzPct val="120000"/>
              <a:defRPr sz="2000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1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1400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ts val="1800"/>
              </a:spcBef>
              <a:buClr>
                <a:srgbClr val="CC3300"/>
              </a:buClr>
              <a:buFontTx/>
              <a:buChar char="•"/>
            </a:pPr>
            <a:r>
              <a:rPr lang="en-US" altLang="it-IT" sz="2400" dirty="0">
                <a:solidFill>
                  <a:srgbClr val="CC3300"/>
                </a:solidFill>
                <a:ea typeface="ＭＳ Ｐゴシック" pitchFamily="34" charset="-128"/>
              </a:rPr>
              <a:t>No performance guaranty by the vendors</a:t>
            </a:r>
            <a:r>
              <a:rPr lang="en-US" altLang="it-IT" sz="2400" b="0" dirty="0">
                <a:solidFill>
                  <a:srgbClr val="002060"/>
                </a:solidFill>
                <a:ea typeface="ＭＳ Ｐゴシック" pitchFamily="34" charset="-128"/>
              </a:rPr>
              <a:t>, i.e. the risk of unexpected low gradient or field emission is taken over by XFEL/DESY (responsibility for re-treatment).</a:t>
            </a:r>
          </a:p>
          <a:p>
            <a:pPr eaLnBrk="1" hangingPunct="1">
              <a:spcBef>
                <a:spcPts val="1800"/>
              </a:spcBef>
              <a:buClr>
                <a:srgbClr val="CC3300"/>
              </a:buClr>
              <a:buFontTx/>
              <a:buChar char="•"/>
            </a:pPr>
            <a:r>
              <a:rPr lang="en-US" altLang="it-IT" sz="2400" dirty="0">
                <a:solidFill>
                  <a:srgbClr val="CC3300"/>
                </a:solidFill>
                <a:ea typeface="ＭＳ Ｐゴシック" pitchFamily="34" charset="-128"/>
              </a:rPr>
              <a:t>Goal</a:t>
            </a:r>
            <a:r>
              <a:rPr lang="en-US" altLang="it-IT" sz="2400" b="0" dirty="0">
                <a:solidFill>
                  <a:srgbClr val="002060"/>
                </a:solidFill>
                <a:ea typeface="ＭＳ Ｐゴシック" pitchFamily="34" charset="-128"/>
              </a:rPr>
              <a:t>: average usable XFEL gradient </a:t>
            </a:r>
            <a:r>
              <a:rPr lang="en-US" altLang="it-IT" sz="2400" dirty="0">
                <a:solidFill>
                  <a:srgbClr val="CC3300"/>
                </a:solidFill>
                <a:ea typeface="ＭＳ Ｐゴシック" pitchFamily="34" charset="-128"/>
              </a:rPr>
              <a:t>23.6 MV/m </a:t>
            </a:r>
            <a:r>
              <a:rPr lang="en-US" altLang="it-IT" sz="2400" b="0" dirty="0">
                <a:solidFill>
                  <a:srgbClr val="002060"/>
                </a:solidFill>
                <a:ea typeface="ＭＳ Ｐゴシック" pitchFamily="34" charset="-128"/>
              </a:rPr>
              <a:t>at </a:t>
            </a:r>
            <a:r>
              <a:rPr lang="en-US" altLang="it-IT" sz="2400" b="0" dirty="0">
                <a:solidFill>
                  <a:srgbClr val="CC3300"/>
                </a:solidFill>
                <a:ea typeface="ＭＳ Ｐゴシック" pitchFamily="34" charset="-128"/>
              </a:rPr>
              <a:t>Q</a:t>
            </a:r>
            <a:r>
              <a:rPr lang="en-US" altLang="it-IT" sz="2400" b="0" baseline="-18000" dirty="0">
                <a:solidFill>
                  <a:srgbClr val="CC3300"/>
                </a:solidFill>
                <a:ea typeface="ＭＳ Ｐゴシック" pitchFamily="34" charset="-128"/>
              </a:rPr>
              <a:t>0</a:t>
            </a:r>
            <a:r>
              <a:rPr lang="en-US" altLang="it-IT" sz="2400" b="0" dirty="0">
                <a:solidFill>
                  <a:srgbClr val="CC3300"/>
                </a:solidFill>
                <a:ea typeface="ＭＳ Ｐゴシック" pitchFamily="34" charset="-128"/>
              </a:rPr>
              <a:t>=</a:t>
            </a:r>
            <a:r>
              <a:rPr lang="en-US" altLang="it-IT" sz="2400" dirty="0">
                <a:solidFill>
                  <a:srgbClr val="CC3300"/>
                </a:solidFill>
                <a:ea typeface="ＭＳ Ｐゴシック" pitchFamily="34" charset="-128"/>
              </a:rPr>
              <a:t>1x10</a:t>
            </a:r>
            <a:r>
              <a:rPr lang="en-US" altLang="it-IT" sz="2400" baseline="30000" dirty="0">
                <a:solidFill>
                  <a:srgbClr val="CC3300"/>
                </a:solidFill>
                <a:ea typeface="ＭＳ Ｐゴシック" pitchFamily="34" charset="-128"/>
              </a:rPr>
              <a:t>10</a:t>
            </a:r>
            <a:r>
              <a:rPr lang="en-US" altLang="it-IT" sz="2400" b="0" dirty="0">
                <a:solidFill>
                  <a:srgbClr val="002060"/>
                </a:solidFill>
                <a:ea typeface="ＭＳ Ｐゴシック" pitchFamily="34" charset="-128"/>
              </a:rPr>
              <a:t>, </a:t>
            </a:r>
          </a:p>
          <a:p>
            <a:pPr marL="0" indent="0" eaLnBrk="1" hangingPunct="1">
              <a:spcBef>
                <a:spcPts val="0"/>
              </a:spcBef>
              <a:buClr>
                <a:srgbClr val="CC3300"/>
              </a:buClr>
              <a:tabLst>
                <a:tab pos="344488" algn="l"/>
              </a:tabLst>
            </a:pPr>
            <a:r>
              <a:rPr lang="en-US" altLang="it-IT" sz="2400" b="0" dirty="0">
                <a:solidFill>
                  <a:srgbClr val="002060"/>
                </a:solidFill>
                <a:ea typeface="ＭＳ Ｐゴシック" pitchFamily="34" charset="-128"/>
              </a:rPr>
              <a:t>	X-Rays </a:t>
            </a:r>
            <a:r>
              <a:rPr lang="en-US" altLang="it-IT" sz="2400" dirty="0">
                <a:solidFill>
                  <a:srgbClr val="CC3300"/>
                </a:solidFill>
                <a:ea typeface="ＭＳ Ｐゴシック" pitchFamily="34" charset="-128"/>
              </a:rPr>
              <a:t>&lt;1x10</a:t>
            </a:r>
            <a:r>
              <a:rPr lang="en-US" altLang="it-IT" sz="2400" baseline="30000" dirty="0">
                <a:solidFill>
                  <a:srgbClr val="CC3300"/>
                </a:solidFill>
                <a:ea typeface="ＭＳ Ｐゴシック" pitchFamily="34" charset="-128"/>
              </a:rPr>
              <a:t>-2</a:t>
            </a:r>
            <a:r>
              <a:rPr lang="en-US" altLang="it-IT" sz="2400" dirty="0">
                <a:solidFill>
                  <a:srgbClr val="CC3300"/>
                </a:solidFill>
                <a:ea typeface="ＭＳ Ｐゴシック" pitchFamily="34" charset="-128"/>
              </a:rPr>
              <a:t>mGy/min</a:t>
            </a:r>
            <a:endParaRPr lang="en-US" altLang="it-IT" sz="2400" b="0" dirty="0">
              <a:solidFill>
                <a:srgbClr val="002060"/>
              </a:solidFill>
              <a:ea typeface="ＭＳ Ｐゴシック" pitchFamily="34" charset="-128"/>
            </a:endParaRPr>
          </a:p>
          <a:p>
            <a:pPr eaLnBrk="1" hangingPunct="1">
              <a:spcBef>
                <a:spcPts val="1800"/>
              </a:spcBef>
              <a:buClr>
                <a:srgbClr val="CC3300"/>
              </a:buClr>
              <a:buFontTx/>
              <a:buChar char="•"/>
            </a:pPr>
            <a:r>
              <a:rPr lang="en-US" altLang="it-IT" sz="2400" b="0" dirty="0">
                <a:solidFill>
                  <a:srgbClr val="002060"/>
                </a:solidFill>
                <a:ea typeface="ＭＳ Ｐゴシック" pitchFamily="34" charset="-128"/>
              </a:rPr>
              <a:t>First series cavities (PCV) </a:t>
            </a:r>
            <a:r>
              <a:rPr lang="en-US" altLang="it-IT" sz="2400" dirty="0">
                <a:solidFill>
                  <a:srgbClr val="002060"/>
                </a:solidFill>
                <a:ea typeface="ＭＳ Ｐゴシック" pitchFamily="34" charset="-128"/>
              </a:rPr>
              <a:t>to be delivered end 2012 – begin 2013</a:t>
            </a:r>
          </a:p>
          <a:p>
            <a:pPr eaLnBrk="1" hangingPunct="1">
              <a:spcBef>
                <a:spcPts val="1800"/>
              </a:spcBef>
              <a:buClr>
                <a:srgbClr val="CC3300"/>
              </a:buClr>
              <a:buFontTx/>
              <a:buChar char="•"/>
            </a:pPr>
            <a:r>
              <a:rPr lang="en-US" altLang="it-IT" sz="2400" b="0" dirty="0">
                <a:solidFill>
                  <a:srgbClr val="002060"/>
                </a:solidFill>
                <a:ea typeface="ＭＳ Ｐゴシック" pitchFamily="34" charset="-128"/>
              </a:rPr>
              <a:t>All cavities to be delivered till </a:t>
            </a:r>
            <a:r>
              <a:rPr lang="en-US" altLang="it-IT" sz="2400" dirty="0">
                <a:solidFill>
                  <a:srgbClr val="002060"/>
                </a:solidFill>
                <a:ea typeface="ＭＳ Ｐゴシック" pitchFamily="34" charset="-128"/>
              </a:rPr>
              <a:t>end 2014 – begin 2015</a:t>
            </a:r>
          </a:p>
          <a:p>
            <a:pPr eaLnBrk="1" hangingPunct="1">
              <a:spcBef>
                <a:spcPts val="1800"/>
              </a:spcBef>
              <a:buClr>
                <a:srgbClr val="CC3300"/>
              </a:buClr>
              <a:buFontTx/>
              <a:buChar char="•"/>
            </a:pPr>
            <a:r>
              <a:rPr lang="en-US" altLang="it-IT" sz="2400" b="0" dirty="0">
                <a:solidFill>
                  <a:srgbClr val="002060"/>
                </a:solidFill>
                <a:ea typeface="ＭＳ Ｐゴシック" pitchFamily="34" charset="-128"/>
              </a:rPr>
              <a:t>Delivery rate: about </a:t>
            </a:r>
            <a:r>
              <a:rPr lang="en-US" altLang="it-IT" sz="2400" dirty="0">
                <a:solidFill>
                  <a:srgbClr val="CC3300"/>
                </a:solidFill>
                <a:ea typeface="ＭＳ Ｐゴシック" pitchFamily="34" charset="-128"/>
              </a:rPr>
              <a:t>8 CVs/week </a:t>
            </a:r>
            <a:r>
              <a:rPr lang="en-US" altLang="it-IT" sz="2400" b="0" dirty="0">
                <a:solidFill>
                  <a:srgbClr val="002060"/>
                </a:solidFill>
                <a:ea typeface="ＭＳ Ｐゴシック" pitchFamily="34" charset="-128"/>
              </a:rPr>
              <a:t>(4/each vendor)</a:t>
            </a:r>
          </a:p>
          <a:p>
            <a:pPr eaLnBrk="1" hangingPunct="1">
              <a:spcBef>
                <a:spcPts val="1800"/>
              </a:spcBef>
              <a:buClr>
                <a:srgbClr val="CC3300"/>
              </a:buClr>
              <a:buFontTx/>
              <a:buChar char="•"/>
            </a:pPr>
            <a:r>
              <a:rPr lang="en-US" altLang="it-IT" sz="2400" b="0" dirty="0">
                <a:solidFill>
                  <a:srgbClr val="002060"/>
                </a:solidFill>
                <a:ea typeface="ＭＳ Ｐゴシック" pitchFamily="34" charset="-128"/>
              </a:rPr>
              <a:t>Supervision of the CV production: </a:t>
            </a:r>
            <a:r>
              <a:rPr lang="en-US" altLang="it-IT" sz="2400" dirty="0">
                <a:solidFill>
                  <a:srgbClr val="CC3300"/>
                </a:solidFill>
                <a:ea typeface="ＭＳ Ｐゴシック" pitchFamily="34" charset="-128"/>
              </a:rPr>
              <a:t>DESY </a:t>
            </a:r>
            <a:r>
              <a:rPr lang="en-US" altLang="it-IT" sz="2400" dirty="0">
                <a:solidFill>
                  <a:srgbClr val="002060"/>
                </a:solidFill>
                <a:ea typeface="ＭＳ Ｐゴシック" pitchFamily="34" charset="-128"/>
              </a:rPr>
              <a:t>&amp;</a:t>
            </a:r>
            <a:r>
              <a:rPr lang="en-US" altLang="it-IT" sz="2400" dirty="0">
                <a:solidFill>
                  <a:srgbClr val="CC3300"/>
                </a:solidFill>
                <a:ea typeface="ＭＳ Ｐゴシック" pitchFamily="34" charset="-128"/>
              </a:rPr>
              <a:t> INFN/LASA</a:t>
            </a:r>
          </a:p>
          <a:p>
            <a:pPr eaLnBrk="1" hangingPunct="1">
              <a:spcBef>
                <a:spcPct val="50000"/>
              </a:spcBef>
              <a:buClr>
                <a:srgbClr val="F8B323"/>
              </a:buClr>
              <a:buSzTx/>
              <a:buFont typeface="Wingdings" pitchFamily="2" charset="2"/>
              <a:buChar char="n"/>
            </a:pPr>
            <a:endParaRPr lang="en-US" altLang="it-IT" sz="2400" dirty="0">
              <a:solidFill>
                <a:srgbClr val="261748"/>
              </a:solidFill>
              <a:ea typeface="ＭＳ Ｐゴシック" pitchFamily="34" charset="-128"/>
            </a:endParaRPr>
          </a:p>
        </p:txBody>
      </p:sp>
      <p:sp>
        <p:nvSpPr>
          <p:cNvPr id="8" name="Segnaposto numero diapositiva 4">
            <a:extLst>
              <a:ext uri="{FF2B5EF4-FFF2-40B4-BE49-F238E27FC236}">
                <a16:creationId xmlns:a16="http://schemas.microsoft.com/office/drawing/2014/main" id="{2590CD61-1C47-C748-B121-03480C8A5A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34092" y="6459827"/>
            <a:ext cx="1602904" cy="353549"/>
          </a:xfrm>
        </p:spPr>
        <p:txBody>
          <a:bodyPr/>
          <a:lstStyle/>
          <a:p>
            <a:pPr>
              <a:defRPr/>
            </a:pPr>
            <a:r>
              <a:rPr lang="it-IT" altLang="en-US" sz="1100" dirty="0">
                <a:solidFill>
                  <a:srgbClr val="002060"/>
                </a:solidFill>
              </a:rPr>
              <a:t>cepcws2019</a:t>
            </a:r>
          </a:p>
          <a:p>
            <a:pPr>
              <a:defRPr/>
            </a:pPr>
            <a:r>
              <a:rPr lang="it-IT" altLang="en-US" sz="900" b="0" dirty="0" err="1"/>
              <a:t>Beijing</a:t>
            </a:r>
            <a:r>
              <a:rPr lang="it-IT" altLang="en-US" sz="900" b="0" dirty="0"/>
              <a:t>, 19 </a:t>
            </a:r>
            <a:r>
              <a:rPr lang="it-IT" altLang="en-US" sz="900" b="0" dirty="0" err="1"/>
              <a:t>November</a:t>
            </a:r>
            <a:r>
              <a:rPr lang="it-IT" altLang="en-US" sz="900" b="0" dirty="0"/>
              <a:t> 2019</a:t>
            </a:r>
            <a:endParaRPr lang="en-US" altLang="en-US" sz="900" b="0" dirty="0"/>
          </a:p>
        </p:txBody>
      </p:sp>
    </p:spTree>
    <p:extLst>
      <p:ext uri="{BB962C8B-B14F-4D97-AF65-F5344CB8AC3E}">
        <p14:creationId xmlns:p14="http://schemas.microsoft.com/office/powerpoint/2010/main" val="4772691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Surface</a:t>
            </a:r>
            <a:r>
              <a:rPr lang="it-IT" dirty="0"/>
              <a:t> </a:t>
            </a:r>
            <a:r>
              <a:rPr lang="it-IT" dirty="0" err="1"/>
              <a:t>Treatments</a:t>
            </a:r>
            <a:r>
              <a:rPr lang="it-IT" dirty="0"/>
              <a:t> from </a:t>
            </a:r>
            <a:r>
              <a:rPr lang="it-IT" dirty="0" err="1"/>
              <a:t>Prototypes</a:t>
            </a:r>
            <a:r>
              <a:rPr lang="it-IT" dirty="0"/>
              <a:t> 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DD24915F-1212-4C86-8EF3-3C9B851C20F2}" type="slidenum">
              <a:rPr lang="en-US" altLang="it-IT" smtClean="0"/>
              <a:pPr>
                <a:defRPr/>
              </a:pPr>
              <a:t>17</a:t>
            </a:fld>
            <a:endParaRPr lang="en-US" altLang="it-IT"/>
          </a:p>
        </p:txBody>
      </p:sp>
      <p:pic>
        <p:nvPicPr>
          <p:cNvPr id="6" name="Picture 4" descr="07_1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3450" y="1037617"/>
            <a:ext cx="8469549" cy="516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egnaposto numero diapositiva 4">
            <a:extLst>
              <a:ext uri="{FF2B5EF4-FFF2-40B4-BE49-F238E27FC236}">
                <a16:creationId xmlns:a16="http://schemas.microsoft.com/office/drawing/2014/main" id="{EB3E9B68-D81F-094F-92DD-A42CE582CF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34092" y="6459827"/>
            <a:ext cx="1602904" cy="353549"/>
          </a:xfrm>
        </p:spPr>
        <p:txBody>
          <a:bodyPr/>
          <a:lstStyle/>
          <a:p>
            <a:pPr>
              <a:defRPr/>
            </a:pPr>
            <a:r>
              <a:rPr lang="it-IT" altLang="en-US" sz="1100" dirty="0">
                <a:solidFill>
                  <a:srgbClr val="002060"/>
                </a:solidFill>
              </a:rPr>
              <a:t>cepcws2019</a:t>
            </a:r>
          </a:p>
          <a:p>
            <a:pPr>
              <a:defRPr/>
            </a:pPr>
            <a:r>
              <a:rPr lang="it-IT" altLang="en-US" sz="900" b="0" dirty="0" err="1"/>
              <a:t>Beijing</a:t>
            </a:r>
            <a:r>
              <a:rPr lang="it-IT" altLang="en-US" sz="900" b="0" dirty="0"/>
              <a:t>, 19 </a:t>
            </a:r>
            <a:r>
              <a:rPr lang="it-IT" altLang="en-US" sz="900" b="0" dirty="0" err="1"/>
              <a:t>November</a:t>
            </a:r>
            <a:r>
              <a:rPr lang="it-IT" altLang="en-US" sz="900" b="0" dirty="0"/>
              <a:t> 2019</a:t>
            </a:r>
            <a:endParaRPr lang="en-US" altLang="en-US" sz="900" b="0" dirty="0"/>
          </a:p>
        </p:txBody>
      </p:sp>
    </p:spTree>
    <p:extLst>
      <p:ext uri="{BB962C8B-B14F-4D97-AF65-F5344CB8AC3E}">
        <p14:creationId xmlns:p14="http://schemas.microsoft.com/office/powerpoint/2010/main" val="37436379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Part of the Cavity Infrastructure at EZ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DD24915F-1212-4C86-8EF3-3C9B851C20F2}" type="slidenum">
              <a:rPr lang="en-US" altLang="it-IT" smtClean="0"/>
              <a:pPr>
                <a:defRPr/>
              </a:pPr>
              <a:t>18</a:t>
            </a:fld>
            <a:endParaRPr lang="en-US" altLang="it-I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53200" y="4049098"/>
            <a:ext cx="2427051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8610600" cy="304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3657600"/>
            <a:ext cx="7620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D:\My Documents local\admin_XFEL\ACB\ACB 4_2012\IMG_1334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2258" y="5040186"/>
            <a:ext cx="1905000" cy="1270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D:\My Documents local\admin_XFEL\ACB\ACB 4_2012\IMG_1333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56"/>
          <a:stretch/>
        </p:blipFill>
        <p:spPr bwMode="auto">
          <a:xfrm>
            <a:off x="4191000" y="4028020"/>
            <a:ext cx="2291203" cy="207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4800" y="3919188"/>
            <a:ext cx="1810259" cy="2398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09800" y="3934798"/>
            <a:ext cx="1905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egnaposto numero diapositiva 4">
            <a:extLst>
              <a:ext uri="{FF2B5EF4-FFF2-40B4-BE49-F238E27FC236}">
                <a16:creationId xmlns:a16="http://schemas.microsoft.com/office/drawing/2014/main" id="{609F54BD-2C21-E342-B9AC-6E3D896FCB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34092" y="6459827"/>
            <a:ext cx="1602904" cy="353549"/>
          </a:xfrm>
        </p:spPr>
        <p:txBody>
          <a:bodyPr/>
          <a:lstStyle/>
          <a:p>
            <a:pPr>
              <a:defRPr/>
            </a:pPr>
            <a:r>
              <a:rPr lang="it-IT" altLang="en-US" sz="1100" dirty="0">
                <a:solidFill>
                  <a:srgbClr val="002060"/>
                </a:solidFill>
              </a:rPr>
              <a:t>cepcws2019</a:t>
            </a:r>
          </a:p>
          <a:p>
            <a:pPr>
              <a:defRPr/>
            </a:pPr>
            <a:r>
              <a:rPr lang="it-IT" altLang="en-US" sz="900" b="0" dirty="0" err="1"/>
              <a:t>Beijing</a:t>
            </a:r>
            <a:r>
              <a:rPr lang="it-IT" altLang="en-US" sz="900" b="0" dirty="0"/>
              <a:t>, 19 </a:t>
            </a:r>
            <a:r>
              <a:rPr lang="it-IT" altLang="en-US" sz="900" b="0" dirty="0" err="1"/>
              <a:t>November</a:t>
            </a:r>
            <a:r>
              <a:rPr lang="it-IT" altLang="en-US" sz="900" b="0" dirty="0"/>
              <a:t> 2019</a:t>
            </a:r>
            <a:endParaRPr lang="en-US" altLang="en-US" sz="900" b="0" dirty="0"/>
          </a:p>
        </p:txBody>
      </p:sp>
    </p:spTree>
    <p:extLst>
      <p:ext uri="{BB962C8B-B14F-4D97-AF65-F5344CB8AC3E}">
        <p14:creationId xmlns:p14="http://schemas.microsoft.com/office/powerpoint/2010/main" val="6918909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/>
              <a:t>E-XFEL </a:t>
            </a:r>
            <a:r>
              <a:rPr lang="it-IT" altLang="it-IT" dirty="0" err="1"/>
              <a:t>experience</a:t>
            </a:r>
            <a:r>
              <a:rPr lang="it-IT" altLang="it-IT" dirty="0"/>
              <a:t> on </a:t>
            </a:r>
            <a:r>
              <a:rPr lang="it-IT" altLang="it-IT" dirty="0" err="1"/>
              <a:t>cavity</a:t>
            </a:r>
            <a:r>
              <a:rPr lang="it-IT" altLang="it-IT" dirty="0"/>
              <a:t> production rate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DD24915F-1212-4C86-8EF3-3C9B851C20F2}" type="slidenum">
              <a:rPr lang="en-US" altLang="it-IT" smtClean="0"/>
              <a:pPr>
                <a:defRPr/>
              </a:pPr>
              <a:t>19</a:t>
            </a:fld>
            <a:endParaRPr lang="en-US" altLang="it-IT"/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447675" y="1058863"/>
            <a:ext cx="8304213" cy="4876800"/>
            <a:chOff x="11643" y="2804765"/>
            <a:chExt cx="6076983" cy="356856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790"/>
            <a:stretch>
              <a:fillRect/>
            </a:stretch>
          </p:blipFill>
          <p:spPr bwMode="auto">
            <a:xfrm>
              <a:off x="11643" y="2804765"/>
              <a:ext cx="6076983" cy="35685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708442" y="5862313"/>
              <a:ext cx="4804699" cy="444545"/>
              <a:chOff x="708442" y="5862313"/>
              <a:chExt cx="4804699" cy="444545"/>
            </a:xfrm>
          </p:grpSpPr>
          <p:sp>
            <p:nvSpPr>
              <p:cNvPr id="9" name="TextBox 4"/>
              <p:cNvSpPr txBox="1">
                <a:spLocks noChangeArrowheads="1"/>
              </p:cNvSpPr>
              <p:nvPr/>
            </p:nvSpPr>
            <p:spPr bwMode="auto">
              <a:xfrm>
                <a:off x="1373928" y="5965718"/>
                <a:ext cx="688115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1"/>
                  </a:buClr>
                  <a:buSzPct val="120000"/>
                  <a:defRPr sz="2000">
                    <a:solidFill>
                      <a:srgbClr val="000099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SzPct val="60000"/>
                  <a:buBlip>
                    <a:blip r:embed="rId3"/>
                  </a:buBlip>
                  <a:defRPr>
                    <a:solidFill>
                      <a:srgbClr val="000099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SzPct val="70000"/>
                  <a:buBlip>
                    <a:blip r:embed="rId4"/>
                  </a:buBlip>
                  <a:defRPr sz="16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1400">
                    <a:solidFill>
                      <a:srgbClr val="000099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</a:pPr>
                <a:r>
                  <a:rPr lang="it-IT" altLang="it-IT" sz="1600"/>
                  <a:t>2013</a:t>
                </a:r>
              </a:p>
            </p:txBody>
          </p:sp>
          <p:sp>
            <p:nvSpPr>
              <p:cNvPr id="10" name="TextBox 11"/>
              <p:cNvSpPr txBox="1">
                <a:spLocks noChangeArrowheads="1"/>
              </p:cNvSpPr>
              <p:nvPr/>
            </p:nvSpPr>
            <p:spPr bwMode="auto">
              <a:xfrm>
                <a:off x="3419872" y="5968304"/>
                <a:ext cx="688115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1"/>
                  </a:buClr>
                  <a:buSzPct val="120000"/>
                  <a:defRPr sz="2000">
                    <a:solidFill>
                      <a:srgbClr val="000099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SzPct val="60000"/>
                  <a:buBlip>
                    <a:blip r:embed="rId3"/>
                  </a:buBlip>
                  <a:defRPr>
                    <a:solidFill>
                      <a:srgbClr val="000099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SzPct val="70000"/>
                  <a:buBlip>
                    <a:blip r:embed="rId4"/>
                  </a:buBlip>
                  <a:defRPr sz="16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1400">
                    <a:solidFill>
                      <a:srgbClr val="000099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</a:pPr>
                <a:r>
                  <a:rPr lang="it-IT" altLang="it-IT" sz="1600"/>
                  <a:t>2014</a:t>
                </a:r>
              </a:p>
            </p:txBody>
          </p:sp>
          <p:sp>
            <p:nvSpPr>
              <p:cNvPr id="11" name="Right Brace 14"/>
              <p:cNvSpPr/>
              <p:nvPr/>
            </p:nvSpPr>
            <p:spPr bwMode="auto">
              <a:xfrm rot="5400000">
                <a:off x="3687344" y="4880543"/>
                <a:ext cx="98739" cy="2062061"/>
              </a:xfrm>
              <a:prstGeom prst="rightBrace">
                <a:avLst/>
              </a:prstGeom>
              <a:noFill/>
              <a:ln w="28575" cap="flat" cmpd="sng" algn="ctr">
                <a:solidFill>
                  <a:schemeClr val="accent4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marL="342900" indent="-342900">
                  <a:spcBef>
                    <a:spcPct val="20000"/>
                  </a:spcBef>
                  <a:buClr>
                    <a:srgbClr val="F8B323"/>
                  </a:buClr>
                  <a:buFont typeface="Wingdings" pitchFamily="2" charset="2"/>
                  <a:buChar char="n"/>
                  <a:defRPr/>
                </a:pPr>
                <a:endParaRPr lang="it-IT" sz="900" b="0">
                  <a:solidFill>
                    <a:srgbClr val="000099"/>
                  </a:solidFill>
                  <a:latin typeface="Arial" charset="0"/>
                  <a:ea typeface="ＭＳ Ｐゴシック" pitchFamily="18" charset="-128"/>
                </a:endParaRPr>
              </a:p>
            </p:txBody>
          </p:sp>
          <p:sp>
            <p:nvSpPr>
              <p:cNvPr id="12" name="Right Brace 16"/>
              <p:cNvSpPr/>
              <p:nvPr/>
            </p:nvSpPr>
            <p:spPr bwMode="auto">
              <a:xfrm rot="5400000">
                <a:off x="1646193" y="4924688"/>
                <a:ext cx="89446" cy="1964477"/>
              </a:xfrm>
              <a:prstGeom prst="rightBrace">
                <a:avLst/>
              </a:prstGeom>
              <a:noFill/>
              <a:ln w="28575" cap="flat" cmpd="sng" algn="ctr">
                <a:solidFill>
                  <a:schemeClr val="accent4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marL="342900" indent="-342900">
                  <a:spcBef>
                    <a:spcPct val="20000"/>
                  </a:spcBef>
                  <a:buClr>
                    <a:srgbClr val="F8B323"/>
                  </a:buClr>
                  <a:buFont typeface="Wingdings" pitchFamily="2" charset="2"/>
                  <a:buChar char="n"/>
                  <a:defRPr/>
                </a:pPr>
                <a:endParaRPr lang="it-IT" sz="900" b="0">
                  <a:solidFill>
                    <a:srgbClr val="000099"/>
                  </a:solidFill>
                  <a:latin typeface="Arial" charset="0"/>
                  <a:ea typeface="ＭＳ Ｐゴシック" pitchFamily="18" charset="-128"/>
                </a:endParaRPr>
              </a:p>
            </p:txBody>
          </p:sp>
          <p:sp>
            <p:nvSpPr>
              <p:cNvPr id="13" name="Right Brace 17"/>
              <p:cNvSpPr/>
              <p:nvPr/>
            </p:nvSpPr>
            <p:spPr bwMode="auto">
              <a:xfrm rot="5400000">
                <a:off x="5090126" y="5581643"/>
                <a:ext cx="82476" cy="657536"/>
              </a:xfrm>
              <a:prstGeom prst="rightBrace">
                <a:avLst/>
              </a:prstGeom>
              <a:noFill/>
              <a:ln w="28575" cap="flat" cmpd="sng" algn="ctr">
                <a:solidFill>
                  <a:schemeClr val="accent4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marL="342900" indent="-342900">
                  <a:spcBef>
                    <a:spcPct val="20000"/>
                  </a:spcBef>
                  <a:buClr>
                    <a:srgbClr val="F8B323"/>
                  </a:buClr>
                  <a:buFont typeface="Wingdings" pitchFamily="2" charset="2"/>
                  <a:buChar char="n"/>
                  <a:defRPr/>
                </a:pPr>
                <a:endParaRPr lang="it-IT" sz="900" b="0">
                  <a:solidFill>
                    <a:srgbClr val="000099"/>
                  </a:solidFill>
                  <a:latin typeface="Arial" charset="0"/>
                  <a:ea typeface="ＭＳ Ｐゴシック" pitchFamily="18" charset="-128"/>
                </a:endParaRPr>
              </a:p>
            </p:txBody>
          </p:sp>
          <p:sp>
            <p:nvSpPr>
              <p:cNvPr id="14" name="TextBox 18"/>
              <p:cNvSpPr txBox="1">
                <a:spLocks noChangeArrowheads="1"/>
              </p:cNvSpPr>
              <p:nvPr/>
            </p:nvSpPr>
            <p:spPr bwMode="auto">
              <a:xfrm>
                <a:off x="4825026" y="5951427"/>
                <a:ext cx="688115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1"/>
                  </a:buClr>
                  <a:buSzPct val="120000"/>
                  <a:defRPr sz="2000">
                    <a:solidFill>
                      <a:srgbClr val="000099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SzPct val="60000"/>
                  <a:buBlip>
                    <a:blip r:embed="rId3"/>
                  </a:buBlip>
                  <a:defRPr>
                    <a:solidFill>
                      <a:srgbClr val="000099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SzPct val="70000"/>
                  <a:buBlip>
                    <a:blip r:embed="rId4"/>
                  </a:buBlip>
                  <a:defRPr sz="16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1400">
                    <a:solidFill>
                      <a:srgbClr val="000099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</a:pPr>
                <a:r>
                  <a:rPr lang="it-IT" altLang="it-IT" sz="1600"/>
                  <a:t>2015</a:t>
                </a:r>
              </a:p>
            </p:txBody>
          </p:sp>
        </p:grpSp>
      </p:grpSp>
      <p:sp>
        <p:nvSpPr>
          <p:cNvPr id="15" name="CasellaDiTesto 14"/>
          <p:cNvSpPr txBox="1">
            <a:spLocks noChangeArrowheads="1"/>
          </p:cNvSpPr>
          <p:nvPr/>
        </p:nvSpPr>
        <p:spPr bwMode="auto">
          <a:xfrm>
            <a:off x="2209800" y="5776913"/>
            <a:ext cx="4630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120000"/>
              <a:defRPr sz="2000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1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r>
              <a:rPr lang="it-IT" altLang="it-IT" sz="1800"/>
              <a:t>EZ cavity production udated on May 6</a:t>
            </a:r>
            <a:r>
              <a:rPr lang="it-IT" altLang="it-IT" sz="1800" baseline="30000"/>
              <a:t>th</a:t>
            </a:r>
            <a:r>
              <a:rPr lang="it-IT" altLang="it-IT" sz="1800"/>
              <a:t>, 2015</a:t>
            </a:r>
          </a:p>
        </p:txBody>
      </p:sp>
      <p:sp>
        <p:nvSpPr>
          <p:cNvPr id="17" name="Segnaposto numero diapositiva 4">
            <a:extLst>
              <a:ext uri="{FF2B5EF4-FFF2-40B4-BE49-F238E27FC236}">
                <a16:creationId xmlns:a16="http://schemas.microsoft.com/office/drawing/2014/main" id="{5F457B82-964E-694D-8BBB-0D46FB9362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34092" y="6459827"/>
            <a:ext cx="1602904" cy="353549"/>
          </a:xfrm>
        </p:spPr>
        <p:txBody>
          <a:bodyPr/>
          <a:lstStyle/>
          <a:p>
            <a:pPr>
              <a:defRPr/>
            </a:pPr>
            <a:r>
              <a:rPr lang="it-IT" altLang="en-US" sz="1100" dirty="0">
                <a:solidFill>
                  <a:srgbClr val="002060"/>
                </a:solidFill>
              </a:rPr>
              <a:t>cepcws2019</a:t>
            </a:r>
          </a:p>
          <a:p>
            <a:pPr>
              <a:defRPr/>
            </a:pPr>
            <a:r>
              <a:rPr lang="it-IT" altLang="en-US" sz="900" b="0" dirty="0" err="1"/>
              <a:t>Beijing</a:t>
            </a:r>
            <a:r>
              <a:rPr lang="it-IT" altLang="en-US" sz="900" b="0" dirty="0"/>
              <a:t>, 19 </a:t>
            </a:r>
            <a:r>
              <a:rPr lang="it-IT" altLang="en-US" sz="900" b="0" dirty="0" err="1"/>
              <a:t>November</a:t>
            </a:r>
            <a:r>
              <a:rPr lang="it-IT" altLang="en-US" sz="900" b="0" dirty="0"/>
              <a:t> 2019</a:t>
            </a:r>
            <a:endParaRPr lang="en-US" altLang="en-US" sz="900" b="0" dirty="0"/>
          </a:p>
        </p:txBody>
      </p:sp>
    </p:spTree>
    <p:extLst>
      <p:ext uri="{BB962C8B-B14F-4D97-AF65-F5344CB8AC3E}">
        <p14:creationId xmlns:p14="http://schemas.microsoft.com/office/powerpoint/2010/main" val="1810017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DD24915F-1212-4C86-8EF3-3C9B851C20F2}" type="slidenum">
              <a:rPr lang="en-US" altLang="it-IT" smtClean="0"/>
              <a:pPr>
                <a:defRPr/>
              </a:pPr>
              <a:t>2</a:t>
            </a:fld>
            <a:endParaRPr lang="en-US" altLang="it-IT"/>
          </a:p>
        </p:txBody>
      </p:sp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1735138" y="123825"/>
            <a:ext cx="7408862" cy="533400"/>
          </a:xfrm>
        </p:spPr>
        <p:txBody>
          <a:bodyPr/>
          <a:lstStyle/>
          <a:p>
            <a:r>
              <a:rPr lang="it-IT" dirty="0"/>
              <a:t>SCRF From HEPL to </a:t>
            </a:r>
            <a:r>
              <a:rPr lang="it-IT" dirty="0" err="1"/>
              <a:t>year</a:t>
            </a:r>
            <a:r>
              <a:rPr lang="it-IT" dirty="0"/>
              <a:t> 2000</a:t>
            </a:r>
            <a:endParaRPr lang="en-US" dirty="0"/>
          </a:p>
        </p:txBody>
      </p: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301625" y="815975"/>
            <a:ext cx="8469313" cy="5516563"/>
            <a:chOff x="158" y="546"/>
            <a:chExt cx="5335" cy="3475"/>
          </a:xfrm>
        </p:grpSpPr>
        <p:pic>
          <p:nvPicPr>
            <p:cNvPr id="7" name="Picture 3" descr="Padamsee0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769" t="1848" r="1846" b="1320"/>
            <a:stretch>
              <a:fillRect/>
            </a:stretch>
          </p:blipFill>
          <p:spPr bwMode="auto">
            <a:xfrm>
              <a:off x="1825" y="1317"/>
              <a:ext cx="2261" cy="26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Line 4"/>
            <p:cNvSpPr>
              <a:spLocks noChangeShapeType="1"/>
            </p:cNvSpPr>
            <p:nvPr/>
          </p:nvSpPr>
          <p:spPr bwMode="auto">
            <a:xfrm flipH="1">
              <a:off x="3787" y="1362"/>
              <a:ext cx="590" cy="45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5"/>
            <p:cNvSpPr>
              <a:spLocks noChangeShapeType="1"/>
            </p:cNvSpPr>
            <p:nvPr/>
          </p:nvSpPr>
          <p:spPr bwMode="auto">
            <a:xfrm>
              <a:off x="1565" y="1997"/>
              <a:ext cx="1859" cy="91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6"/>
            <p:cNvSpPr>
              <a:spLocks noChangeShapeType="1"/>
            </p:cNvSpPr>
            <p:nvPr/>
          </p:nvSpPr>
          <p:spPr bwMode="auto">
            <a:xfrm flipV="1">
              <a:off x="1610" y="2224"/>
              <a:ext cx="1785" cy="449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7"/>
            <p:cNvSpPr>
              <a:spLocks noChangeShapeType="1"/>
            </p:cNvSpPr>
            <p:nvPr/>
          </p:nvSpPr>
          <p:spPr bwMode="auto">
            <a:xfrm flipV="1">
              <a:off x="1432" y="2451"/>
              <a:ext cx="1675" cy="793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 flipV="1">
              <a:off x="1288" y="2859"/>
              <a:ext cx="1274" cy="781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9"/>
            <p:cNvSpPr>
              <a:spLocks noChangeShapeType="1"/>
            </p:cNvSpPr>
            <p:nvPr/>
          </p:nvSpPr>
          <p:spPr bwMode="auto">
            <a:xfrm flipH="1" flipV="1">
              <a:off x="3742" y="2587"/>
              <a:ext cx="952" cy="181"/>
            </a:xfrm>
            <a:prstGeom prst="line">
              <a:avLst/>
            </a:prstGeom>
            <a:noFill/>
            <a:ln w="28575">
              <a:solidFill>
                <a:srgbClr val="99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10"/>
            <p:cNvSpPr>
              <a:spLocks noChangeShapeType="1"/>
            </p:cNvSpPr>
            <p:nvPr/>
          </p:nvSpPr>
          <p:spPr bwMode="auto">
            <a:xfrm flipH="1" flipV="1">
              <a:off x="3107" y="3449"/>
              <a:ext cx="1352" cy="299"/>
            </a:xfrm>
            <a:prstGeom prst="line">
              <a:avLst/>
            </a:prstGeom>
            <a:noFill/>
            <a:ln w="28575">
              <a:solidFill>
                <a:srgbClr val="99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5" name="Picture 11" descr="Padamsee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2" y="682"/>
              <a:ext cx="1071" cy="1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2" descr="Padamsee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773"/>
              <a:ext cx="1633" cy="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3" descr="Padamsee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453"/>
              <a:ext cx="1317" cy="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4" descr="Padamsee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3041"/>
              <a:ext cx="1164" cy="4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5" descr="Padamsee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3560"/>
              <a:ext cx="837" cy="4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6" descr="Padamsee6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0" y="2215"/>
              <a:ext cx="721" cy="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7" descr="Padamsee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8" y="3267"/>
              <a:ext cx="933" cy="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8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2360"/>
              <a:ext cx="1361" cy="5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520402"/>
                      </a:gs>
                      <a:gs pos="100000">
                        <a:srgbClr val="FFCC00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B2B2B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sy="50000" rotWithShape="0">
                      <a:srgbClr val="875B0D"/>
                    </a:outerShdw>
                  </a:effectLst>
                </a14:hiddenEffects>
              </a:ext>
            </a:extLst>
          </p:spPr>
        </p:pic>
        <p:sp>
          <p:nvSpPr>
            <p:cNvPr id="23" name="Line 19"/>
            <p:cNvSpPr>
              <a:spLocks noChangeShapeType="1"/>
            </p:cNvSpPr>
            <p:nvPr/>
          </p:nvSpPr>
          <p:spPr bwMode="auto">
            <a:xfrm>
              <a:off x="1791" y="1071"/>
              <a:ext cx="1724" cy="881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 Box 21"/>
            <p:cNvSpPr txBox="1">
              <a:spLocks noChangeArrowheads="1"/>
            </p:cNvSpPr>
            <p:nvPr/>
          </p:nvSpPr>
          <p:spPr bwMode="auto">
            <a:xfrm>
              <a:off x="1837" y="546"/>
              <a:ext cx="240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fontAlgn="base" hangingPunct="1"/>
              <a:r>
                <a:rPr lang="en-US" altLang="en-US" sz="2000" b="1" dirty="0">
                  <a:solidFill>
                    <a:srgbClr val="CC3300"/>
                  </a:solidFill>
                </a:rPr>
                <a:t>“Livingston Plot”</a:t>
              </a:r>
              <a:r>
                <a:rPr lang="en-US" altLang="en-US" sz="2000" b="1" dirty="0"/>
                <a:t> </a:t>
              </a:r>
              <a:r>
                <a:rPr lang="en-US" altLang="en-US" sz="1200" dirty="0"/>
                <a:t>from Hasan </a:t>
              </a:r>
              <a:r>
                <a:rPr lang="en-US" altLang="en-US" sz="1200" dirty="0" err="1"/>
                <a:t>Padamsee</a:t>
              </a:r>
              <a:endParaRPr lang="en-US" altLang="en-US" sz="1200" dirty="0"/>
            </a:p>
          </p:txBody>
        </p:sp>
      </p:grpSp>
      <p:sp>
        <p:nvSpPr>
          <p:cNvPr id="26" name="Segnaposto numero diapositiva 4">
            <a:extLst>
              <a:ext uri="{FF2B5EF4-FFF2-40B4-BE49-F238E27FC236}">
                <a16:creationId xmlns:a16="http://schemas.microsoft.com/office/drawing/2014/main" id="{D1D017EF-3B7C-DE41-872B-8AF006B026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34092" y="6459827"/>
            <a:ext cx="1602904" cy="353549"/>
          </a:xfrm>
        </p:spPr>
        <p:txBody>
          <a:bodyPr/>
          <a:lstStyle/>
          <a:p>
            <a:pPr>
              <a:defRPr/>
            </a:pPr>
            <a:r>
              <a:rPr lang="it-IT" altLang="en-US" sz="1100" dirty="0">
                <a:solidFill>
                  <a:srgbClr val="002060"/>
                </a:solidFill>
              </a:rPr>
              <a:t>cepcws2019</a:t>
            </a:r>
          </a:p>
          <a:p>
            <a:pPr>
              <a:defRPr/>
            </a:pPr>
            <a:r>
              <a:rPr lang="it-IT" altLang="en-US" sz="900" b="0" dirty="0" err="1"/>
              <a:t>Beijing</a:t>
            </a:r>
            <a:r>
              <a:rPr lang="it-IT" altLang="en-US" sz="900" b="0" dirty="0"/>
              <a:t>, 19 </a:t>
            </a:r>
            <a:r>
              <a:rPr lang="it-IT" altLang="en-US" sz="900" b="0" dirty="0" err="1"/>
              <a:t>November</a:t>
            </a:r>
            <a:r>
              <a:rPr lang="it-IT" altLang="en-US" sz="900" b="0" dirty="0"/>
              <a:t> 2019</a:t>
            </a:r>
            <a:endParaRPr lang="en-US" altLang="en-US" sz="900" b="0" dirty="0"/>
          </a:p>
        </p:txBody>
      </p:sp>
    </p:spTree>
    <p:extLst>
      <p:ext uri="{BB962C8B-B14F-4D97-AF65-F5344CB8AC3E}">
        <p14:creationId xmlns:p14="http://schemas.microsoft.com/office/powerpoint/2010/main" val="6039595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E-XFEL: </a:t>
            </a:r>
            <a:r>
              <a:rPr lang="it-IT" dirty="0" err="1"/>
              <a:t>Usable</a:t>
            </a:r>
            <a:r>
              <a:rPr lang="it-IT" dirty="0"/>
              <a:t> </a:t>
            </a:r>
            <a:r>
              <a:rPr lang="it-IT" dirty="0" err="1"/>
              <a:t>Installed</a:t>
            </a:r>
            <a:r>
              <a:rPr lang="it-IT" dirty="0"/>
              <a:t> Voltage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DD24915F-1212-4C86-8EF3-3C9B851C20F2}" type="slidenum">
              <a:rPr lang="en-US" altLang="it-IT" smtClean="0"/>
              <a:pPr>
                <a:defRPr/>
              </a:pPr>
              <a:t>20</a:t>
            </a:fld>
            <a:endParaRPr lang="en-US" altLang="it-IT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990600"/>
            <a:ext cx="5867400" cy="5125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egnaposto numero diapositiva 4">
            <a:extLst>
              <a:ext uri="{FF2B5EF4-FFF2-40B4-BE49-F238E27FC236}">
                <a16:creationId xmlns:a16="http://schemas.microsoft.com/office/drawing/2014/main" id="{38D02702-71D4-E341-9863-7ABF7B142C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34092" y="6459827"/>
            <a:ext cx="1602904" cy="353549"/>
          </a:xfrm>
        </p:spPr>
        <p:txBody>
          <a:bodyPr/>
          <a:lstStyle/>
          <a:p>
            <a:pPr>
              <a:defRPr/>
            </a:pPr>
            <a:r>
              <a:rPr lang="it-IT" altLang="en-US" sz="1100" dirty="0">
                <a:solidFill>
                  <a:srgbClr val="002060"/>
                </a:solidFill>
              </a:rPr>
              <a:t>cepcws2019</a:t>
            </a:r>
          </a:p>
          <a:p>
            <a:pPr>
              <a:defRPr/>
            </a:pPr>
            <a:r>
              <a:rPr lang="it-IT" altLang="en-US" sz="900" b="0" dirty="0" err="1"/>
              <a:t>Beijing</a:t>
            </a:r>
            <a:r>
              <a:rPr lang="it-IT" altLang="en-US" sz="900" b="0" dirty="0"/>
              <a:t>, 19 </a:t>
            </a:r>
            <a:r>
              <a:rPr lang="it-IT" altLang="en-US" sz="900" b="0" dirty="0" err="1"/>
              <a:t>November</a:t>
            </a:r>
            <a:r>
              <a:rPr lang="it-IT" altLang="en-US" sz="900" b="0" dirty="0"/>
              <a:t> 2019</a:t>
            </a:r>
            <a:endParaRPr lang="en-US" altLang="en-US" sz="900" b="0" dirty="0"/>
          </a:p>
        </p:txBody>
      </p:sp>
    </p:spTree>
    <p:extLst>
      <p:ext uri="{BB962C8B-B14F-4D97-AF65-F5344CB8AC3E}">
        <p14:creationId xmlns:p14="http://schemas.microsoft.com/office/powerpoint/2010/main" val="38464787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1.3 GHz E-XFEL </a:t>
            </a:r>
            <a:r>
              <a:rPr lang="it-IT" dirty="0" err="1"/>
              <a:t>cavities</a:t>
            </a:r>
            <a:r>
              <a:rPr lang="it-IT" dirty="0"/>
              <a:t> «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received</a:t>
            </a:r>
            <a:r>
              <a:rPr lang="it-IT" dirty="0"/>
              <a:t>»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DD24915F-1212-4C86-8EF3-3C9B851C20F2}" type="slidenum">
              <a:rPr lang="en-US" altLang="it-IT" smtClean="0"/>
              <a:pPr>
                <a:defRPr/>
              </a:pPr>
              <a:t>21</a:t>
            </a:fld>
            <a:endParaRPr lang="en-US" altLang="it-IT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45"/>
          <a:stretch/>
        </p:blipFill>
        <p:spPr bwMode="auto">
          <a:xfrm>
            <a:off x="-1062" y="1285835"/>
            <a:ext cx="4703507" cy="2848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96"/>
          <a:stretch>
            <a:fillRect/>
          </a:stretch>
        </p:blipFill>
        <p:spPr bwMode="auto">
          <a:xfrm>
            <a:off x="17970" y="3493198"/>
            <a:ext cx="4688211" cy="2890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51"/>
          <a:stretch/>
        </p:blipFill>
        <p:spPr bwMode="auto">
          <a:xfrm>
            <a:off x="4497103" y="1285835"/>
            <a:ext cx="4622578" cy="2903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98"/>
          <a:stretch>
            <a:fillRect/>
          </a:stretch>
        </p:blipFill>
        <p:spPr bwMode="auto">
          <a:xfrm>
            <a:off x="4483608" y="3553632"/>
            <a:ext cx="4659330" cy="2783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20"/>
          <p:cNvSpPr txBox="1"/>
          <p:nvPr/>
        </p:nvSpPr>
        <p:spPr>
          <a:xfrm>
            <a:off x="7815304" y="2936147"/>
            <a:ext cx="871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i="1" dirty="0">
                <a:solidFill>
                  <a:srgbClr val="0000FF"/>
                </a:solidFill>
                <a:latin typeface="Calibri"/>
              </a:rPr>
              <a:t>EZ</a:t>
            </a:r>
          </a:p>
        </p:txBody>
      </p:sp>
      <p:sp>
        <p:nvSpPr>
          <p:cNvPr id="11" name="TextBox 21"/>
          <p:cNvSpPr txBox="1"/>
          <p:nvPr/>
        </p:nvSpPr>
        <p:spPr>
          <a:xfrm>
            <a:off x="3035809" y="2926788"/>
            <a:ext cx="871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i="1" dirty="0">
                <a:solidFill>
                  <a:srgbClr val="FF0000"/>
                </a:solidFill>
                <a:latin typeface="Calibri"/>
              </a:rPr>
              <a:t>RI</a:t>
            </a:r>
          </a:p>
        </p:txBody>
      </p:sp>
      <p:sp>
        <p:nvSpPr>
          <p:cNvPr id="12" name="TextBox 22"/>
          <p:cNvSpPr txBox="1"/>
          <p:nvPr/>
        </p:nvSpPr>
        <p:spPr>
          <a:xfrm>
            <a:off x="7923738" y="5248235"/>
            <a:ext cx="871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i="1" dirty="0">
                <a:solidFill>
                  <a:srgbClr val="0000FF"/>
                </a:solidFill>
                <a:latin typeface="Calibri"/>
              </a:rPr>
              <a:t>EZ</a:t>
            </a:r>
          </a:p>
        </p:txBody>
      </p:sp>
      <p:sp>
        <p:nvSpPr>
          <p:cNvPr id="13" name="TextBox 23"/>
          <p:cNvSpPr txBox="1"/>
          <p:nvPr/>
        </p:nvSpPr>
        <p:spPr>
          <a:xfrm>
            <a:off x="3035809" y="5322819"/>
            <a:ext cx="871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i="1" dirty="0">
                <a:solidFill>
                  <a:srgbClr val="FF0000"/>
                </a:solidFill>
                <a:latin typeface="Calibri"/>
              </a:rPr>
              <a:t>RI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2172271" y="914400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EP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6424312" y="914400"/>
            <a:ext cx="7681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000FF"/>
                </a:solidFill>
                <a:latin typeface="Calibri" panose="020F0502020204030204" pitchFamily="34" charset="0"/>
              </a:rPr>
              <a:t>BCP</a:t>
            </a:r>
          </a:p>
        </p:txBody>
      </p:sp>
      <p:sp>
        <p:nvSpPr>
          <p:cNvPr id="17" name="Segnaposto numero diapositiva 4">
            <a:extLst>
              <a:ext uri="{FF2B5EF4-FFF2-40B4-BE49-F238E27FC236}">
                <a16:creationId xmlns:a16="http://schemas.microsoft.com/office/drawing/2014/main" id="{3623262C-7E5E-0849-9BF8-FB6FC34A31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34092" y="6459827"/>
            <a:ext cx="1602904" cy="353549"/>
          </a:xfrm>
        </p:spPr>
        <p:txBody>
          <a:bodyPr/>
          <a:lstStyle/>
          <a:p>
            <a:pPr>
              <a:defRPr/>
            </a:pPr>
            <a:r>
              <a:rPr lang="it-IT" altLang="en-US" sz="1100" dirty="0">
                <a:solidFill>
                  <a:srgbClr val="002060"/>
                </a:solidFill>
              </a:rPr>
              <a:t>cepcws2019</a:t>
            </a:r>
          </a:p>
          <a:p>
            <a:pPr>
              <a:defRPr/>
            </a:pPr>
            <a:r>
              <a:rPr lang="it-IT" altLang="en-US" sz="900" b="0" dirty="0" err="1"/>
              <a:t>Beijing</a:t>
            </a:r>
            <a:r>
              <a:rPr lang="it-IT" altLang="en-US" sz="900" b="0" dirty="0"/>
              <a:t>, 19 </a:t>
            </a:r>
            <a:r>
              <a:rPr lang="it-IT" altLang="en-US" sz="900" b="0" dirty="0" err="1"/>
              <a:t>November</a:t>
            </a:r>
            <a:r>
              <a:rPr lang="it-IT" altLang="en-US" sz="900" b="0" dirty="0"/>
              <a:t> 2019</a:t>
            </a:r>
            <a:endParaRPr lang="en-US" altLang="en-US" sz="900" b="0" dirty="0"/>
          </a:p>
        </p:txBody>
      </p:sp>
    </p:spTree>
    <p:extLst>
      <p:ext uri="{BB962C8B-B14F-4D97-AF65-F5344CB8AC3E}">
        <p14:creationId xmlns:p14="http://schemas.microsoft.com/office/powerpoint/2010/main" val="306782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 Received Usable Gradient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DD24915F-1212-4C86-8EF3-3C9B851C20F2}" type="slidenum">
              <a:rPr lang="en-US" altLang="it-IT" smtClean="0"/>
              <a:pPr>
                <a:defRPr/>
              </a:pPr>
              <a:t>22</a:t>
            </a:fld>
            <a:endParaRPr lang="en-US" altLang="it-IT"/>
          </a:p>
        </p:txBody>
      </p:sp>
      <p:pic>
        <p:nvPicPr>
          <p:cNvPr id="6" name="Picture 2" descr="ar-ug-limit-stacked-hist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1221432"/>
            <a:ext cx="4081125" cy="325453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9653" y="4737166"/>
            <a:ext cx="4233256" cy="1310916"/>
          </a:xfrm>
          <a:prstGeom prst="rect">
            <a:avLst/>
          </a:prstGeom>
        </p:spPr>
      </p:pic>
      <p:pic>
        <p:nvPicPr>
          <p:cNvPr id="9" name="Picture 11" descr="as-uf-limit-pie-1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959" y="1336281"/>
            <a:ext cx="3611314" cy="1871488"/>
          </a:xfrm>
          <a:prstGeom prst="rect">
            <a:avLst/>
          </a:prstGeom>
        </p:spPr>
      </p:pic>
      <p:sp>
        <p:nvSpPr>
          <p:cNvPr id="10" name="Freeform 3"/>
          <p:cNvSpPr/>
          <p:nvPr/>
        </p:nvSpPr>
        <p:spPr>
          <a:xfrm>
            <a:off x="2132947" y="1568226"/>
            <a:ext cx="4685279" cy="492947"/>
          </a:xfrm>
          <a:custGeom>
            <a:avLst/>
            <a:gdLst>
              <a:gd name="connsiteX0" fmla="*/ 0 w 4685279"/>
              <a:gd name="connsiteY0" fmla="*/ 443843 h 887687"/>
              <a:gd name="connsiteX1" fmla="*/ 1183650 w 4685279"/>
              <a:gd name="connsiteY1" fmla="*/ 24658 h 887687"/>
              <a:gd name="connsiteX2" fmla="*/ 2922135 w 4685279"/>
              <a:gd name="connsiteY2" fmla="*/ 0 h 887687"/>
              <a:gd name="connsiteX3" fmla="*/ 4685279 w 4685279"/>
              <a:gd name="connsiteY3" fmla="*/ 887687 h 887687"/>
              <a:gd name="connsiteX0" fmla="*/ 0 w 4685279"/>
              <a:gd name="connsiteY0" fmla="*/ 518767 h 962611"/>
              <a:gd name="connsiteX1" fmla="*/ 1183650 w 4685279"/>
              <a:gd name="connsiteY1" fmla="*/ 99582 h 962611"/>
              <a:gd name="connsiteX2" fmla="*/ 2922135 w 4685279"/>
              <a:gd name="connsiteY2" fmla="*/ 74924 h 962611"/>
              <a:gd name="connsiteX3" fmla="*/ 4685279 w 4685279"/>
              <a:gd name="connsiteY3" fmla="*/ 962611 h 962611"/>
              <a:gd name="connsiteX0" fmla="*/ 0 w 4685279"/>
              <a:gd name="connsiteY0" fmla="*/ 585869 h 1029713"/>
              <a:gd name="connsiteX1" fmla="*/ 1183650 w 4685279"/>
              <a:gd name="connsiteY1" fmla="*/ 166684 h 1029713"/>
              <a:gd name="connsiteX2" fmla="*/ 2922135 w 4685279"/>
              <a:gd name="connsiteY2" fmla="*/ 142026 h 1029713"/>
              <a:gd name="connsiteX3" fmla="*/ 4685279 w 4685279"/>
              <a:gd name="connsiteY3" fmla="*/ 1029713 h 1029713"/>
              <a:gd name="connsiteX0" fmla="*/ 0 w 4685279"/>
              <a:gd name="connsiteY0" fmla="*/ 542264 h 986108"/>
              <a:gd name="connsiteX1" fmla="*/ 1183650 w 4685279"/>
              <a:gd name="connsiteY1" fmla="*/ 123079 h 986108"/>
              <a:gd name="connsiteX2" fmla="*/ 2922135 w 4685279"/>
              <a:gd name="connsiteY2" fmla="*/ 98421 h 986108"/>
              <a:gd name="connsiteX3" fmla="*/ 4685279 w 4685279"/>
              <a:gd name="connsiteY3" fmla="*/ 986108 h 986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85279" h="986108">
                <a:moveTo>
                  <a:pt x="0" y="542264"/>
                </a:moveTo>
                <a:cubicBezTo>
                  <a:pt x="394550" y="402536"/>
                  <a:pt x="696628" y="197053"/>
                  <a:pt x="1183650" y="123079"/>
                </a:cubicBezTo>
                <a:cubicBezTo>
                  <a:pt x="1670672" y="49105"/>
                  <a:pt x="2309761" y="-98843"/>
                  <a:pt x="2922135" y="98421"/>
                </a:cubicBezTo>
                <a:cubicBezTo>
                  <a:pt x="3534509" y="295685"/>
                  <a:pt x="4097564" y="690212"/>
                  <a:pt x="4685279" y="986108"/>
                </a:cubicBezTo>
              </a:path>
            </a:pathLst>
          </a:custGeom>
          <a:ln w="38100" cmpd="sng">
            <a:solidFill>
              <a:srgbClr val="5BB9FF"/>
            </a:solidFill>
            <a:headEnd type="none"/>
            <a:tailEnd type="arrow"/>
          </a:ln>
        </p:spPr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reeform 12"/>
          <p:cNvSpPr/>
          <p:nvPr/>
        </p:nvSpPr>
        <p:spPr>
          <a:xfrm>
            <a:off x="2675451" y="2629695"/>
            <a:ext cx="4023922" cy="664377"/>
          </a:xfrm>
          <a:custGeom>
            <a:avLst/>
            <a:gdLst>
              <a:gd name="connsiteX0" fmla="*/ 0 w 4685279"/>
              <a:gd name="connsiteY0" fmla="*/ 443843 h 887687"/>
              <a:gd name="connsiteX1" fmla="*/ 1183650 w 4685279"/>
              <a:gd name="connsiteY1" fmla="*/ 24658 h 887687"/>
              <a:gd name="connsiteX2" fmla="*/ 2922135 w 4685279"/>
              <a:gd name="connsiteY2" fmla="*/ 0 h 887687"/>
              <a:gd name="connsiteX3" fmla="*/ 4685279 w 4685279"/>
              <a:gd name="connsiteY3" fmla="*/ 887687 h 887687"/>
              <a:gd name="connsiteX0" fmla="*/ 0 w 4685279"/>
              <a:gd name="connsiteY0" fmla="*/ 518767 h 962611"/>
              <a:gd name="connsiteX1" fmla="*/ 1183650 w 4685279"/>
              <a:gd name="connsiteY1" fmla="*/ 99582 h 962611"/>
              <a:gd name="connsiteX2" fmla="*/ 2922135 w 4685279"/>
              <a:gd name="connsiteY2" fmla="*/ 74924 h 962611"/>
              <a:gd name="connsiteX3" fmla="*/ 4685279 w 4685279"/>
              <a:gd name="connsiteY3" fmla="*/ 962611 h 962611"/>
              <a:gd name="connsiteX0" fmla="*/ 0 w 4685279"/>
              <a:gd name="connsiteY0" fmla="*/ 585869 h 1029713"/>
              <a:gd name="connsiteX1" fmla="*/ 1183650 w 4685279"/>
              <a:gd name="connsiteY1" fmla="*/ 166684 h 1029713"/>
              <a:gd name="connsiteX2" fmla="*/ 2922135 w 4685279"/>
              <a:gd name="connsiteY2" fmla="*/ 142026 h 1029713"/>
              <a:gd name="connsiteX3" fmla="*/ 4685279 w 4685279"/>
              <a:gd name="connsiteY3" fmla="*/ 1029713 h 1029713"/>
              <a:gd name="connsiteX0" fmla="*/ 0 w 4685279"/>
              <a:gd name="connsiteY0" fmla="*/ 542264 h 986108"/>
              <a:gd name="connsiteX1" fmla="*/ 1183650 w 4685279"/>
              <a:gd name="connsiteY1" fmla="*/ 123079 h 986108"/>
              <a:gd name="connsiteX2" fmla="*/ 2922135 w 4685279"/>
              <a:gd name="connsiteY2" fmla="*/ 98421 h 986108"/>
              <a:gd name="connsiteX3" fmla="*/ 4685279 w 4685279"/>
              <a:gd name="connsiteY3" fmla="*/ 986108 h 986108"/>
              <a:gd name="connsiteX0" fmla="*/ 0 w 4547624"/>
              <a:gd name="connsiteY0" fmla="*/ 183674 h 972729"/>
              <a:gd name="connsiteX1" fmla="*/ 1045995 w 4547624"/>
              <a:gd name="connsiteY1" fmla="*/ 109700 h 972729"/>
              <a:gd name="connsiteX2" fmla="*/ 2784480 w 4547624"/>
              <a:gd name="connsiteY2" fmla="*/ 85042 h 972729"/>
              <a:gd name="connsiteX3" fmla="*/ 4547624 w 4547624"/>
              <a:gd name="connsiteY3" fmla="*/ 972729 h 972729"/>
              <a:gd name="connsiteX0" fmla="*/ 0 w 4547624"/>
              <a:gd name="connsiteY0" fmla="*/ 141715 h 930770"/>
              <a:gd name="connsiteX1" fmla="*/ 2784480 w 4547624"/>
              <a:gd name="connsiteY1" fmla="*/ 43083 h 930770"/>
              <a:gd name="connsiteX2" fmla="*/ 4547624 w 4547624"/>
              <a:gd name="connsiteY2" fmla="*/ 930770 h 930770"/>
              <a:gd name="connsiteX0" fmla="*/ 0 w 4547624"/>
              <a:gd name="connsiteY0" fmla="*/ 12786 h 801841"/>
              <a:gd name="connsiteX1" fmla="*/ 2619293 w 4547624"/>
              <a:gd name="connsiteY1" fmla="*/ 111418 h 801841"/>
              <a:gd name="connsiteX2" fmla="*/ 4547624 w 4547624"/>
              <a:gd name="connsiteY2" fmla="*/ 801841 h 801841"/>
              <a:gd name="connsiteX0" fmla="*/ 0 w 4547624"/>
              <a:gd name="connsiteY0" fmla="*/ 5928 h 794983"/>
              <a:gd name="connsiteX1" fmla="*/ 2619293 w 4547624"/>
              <a:gd name="connsiteY1" fmla="*/ 104560 h 794983"/>
              <a:gd name="connsiteX2" fmla="*/ 4547624 w 4547624"/>
              <a:gd name="connsiteY2" fmla="*/ 794983 h 794983"/>
              <a:gd name="connsiteX0" fmla="*/ 0 w 4492562"/>
              <a:gd name="connsiteY0" fmla="*/ 643 h 1377257"/>
              <a:gd name="connsiteX1" fmla="*/ 2564231 w 4492562"/>
              <a:gd name="connsiteY1" fmla="*/ 686834 h 1377257"/>
              <a:gd name="connsiteX2" fmla="*/ 4492562 w 4492562"/>
              <a:gd name="connsiteY2" fmla="*/ 1377257 h 1377257"/>
              <a:gd name="connsiteX0" fmla="*/ 0 w 4492562"/>
              <a:gd name="connsiteY0" fmla="*/ 1 h 1376615"/>
              <a:gd name="connsiteX1" fmla="*/ 2564231 w 4492562"/>
              <a:gd name="connsiteY1" fmla="*/ 686192 h 1376615"/>
              <a:gd name="connsiteX2" fmla="*/ 4492562 w 4492562"/>
              <a:gd name="connsiteY2" fmla="*/ 1376615 h 137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92562" h="1376615">
                <a:moveTo>
                  <a:pt x="0" y="1"/>
                </a:moveTo>
                <a:cubicBezTo>
                  <a:pt x="593866" y="107183"/>
                  <a:pt x="1815471" y="456756"/>
                  <a:pt x="2564231" y="686192"/>
                </a:cubicBezTo>
                <a:cubicBezTo>
                  <a:pt x="3312991" y="915628"/>
                  <a:pt x="3904847" y="1080719"/>
                  <a:pt x="4492562" y="1376615"/>
                </a:cubicBezTo>
              </a:path>
            </a:pathLst>
          </a:custGeom>
          <a:ln w="38100" cmpd="sng">
            <a:solidFill>
              <a:schemeClr val="accent2"/>
            </a:solidFill>
            <a:headEnd type="none"/>
            <a:tailEnd type="arrow"/>
          </a:ln>
        </p:spPr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reeform 13"/>
          <p:cNvSpPr/>
          <p:nvPr/>
        </p:nvSpPr>
        <p:spPr>
          <a:xfrm>
            <a:off x="1471585" y="2720450"/>
            <a:ext cx="4356824" cy="1264046"/>
          </a:xfrm>
          <a:custGeom>
            <a:avLst/>
            <a:gdLst>
              <a:gd name="connsiteX0" fmla="*/ 0 w 4685279"/>
              <a:gd name="connsiteY0" fmla="*/ 443843 h 887687"/>
              <a:gd name="connsiteX1" fmla="*/ 1183650 w 4685279"/>
              <a:gd name="connsiteY1" fmla="*/ 24658 h 887687"/>
              <a:gd name="connsiteX2" fmla="*/ 2922135 w 4685279"/>
              <a:gd name="connsiteY2" fmla="*/ 0 h 887687"/>
              <a:gd name="connsiteX3" fmla="*/ 4685279 w 4685279"/>
              <a:gd name="connsiteY3" fmla="*/ 887687 h 887687"/>
              <a:gd name="connsiteX0" fmla="*/ 0 w 4685279"/>
              <a:gd name="connsiteY0" fmla="*/ 518767 h 962611"/>
              <a:gd name="connsiteX1" fmla="*/ 1183650 w 4685279"/>
              <a:gd name="connsiteY1" fmla="*/ 99582 h 962611"/>
              <a:gd name="connsiteX2" fmla="*/ 2922135 w 4685279"/>
              <a:gd name="connsiteY2" fmla="*/ 74924 h 962611"/>
              <a:gd name="connsiteX3" fmla="*/ 4685279 w 4685279"/>
              <a:gd name="connsiteY3" fmla="*/ 962611 h 962611"/>
              <a:gd name="connsiteX0" fmla="*/ 0 w 4685279"/>
              <a:gd name="connsiteY0" fmla="*/ 585869 h 1029713"/>
              <a:gd name="connsiteX1" fmla="*/ 1183650 w 4685279"/>
              <a:gd name="connsiteY1" fmla="*/ 166684 h 1029713"/>
              <a:gd name="connsiteX2" fmla="*/ 2922135 w 4685279"/>
              <a:gd name="connsiteY2" fmla="*/ 142026 h 1029713"/>
              <a:gd name="connsiteX3" fmla="*/ 4685279 w 4685279"/>
              <a:gd name="connsiteY3" fmla="*/ 1029713 h 1029713"/>
              <a:gd name="connsiteX0" fmla="*/ 0 w 4685279"/>
              <a:gd name="connsiteY0" fmla="*/ 542264 h 986108"/>
              <a:gd name="connsiteX1" fmla="*/ 1183650 w 4685279"/>
              <a:gd name="connsiteY1" fmla="*/ 123079 h 986108"/>
              <a:gd name="connsiteX2" fmla="*/ 2922135 w 4685279"/>
              <a:gd name="connsiteY2" fmla="*/ 98421 h 986108"/>
              <a:gd name="connsiteX3" fmla="*/ 4685279 w 4685279"/>
              <a:gd name="connsiteY3" fmla="*/ 986108 h 986108"/>
              <a:gd name="connsiteX0" fmla="*/ 0 w 4547624"/>
              <a:gd name="connsiteY0" fmla="*/ 183674 h 972729"/>
              <a:gd name="connsiteX1" fmla="*/ 1045995 w 4547624"/>
              <a:gd name="connsiteY1" fmla="*/ 109700 h 972729"/>
              <a:gd name="connsiteX2" fmla="*/ 2784480 w 4547624"/>
              <a:gd name="connsiteY2" fmla="*/ 85042 h 972729"/>
              <a:gd name="connsiteX3" fmla="*/ 4547624 w 4547624"/>
              <a:gd name="connsiteY3" fmla="*/ 972729 h 972729"/>
              <a:gd name="connsiteX0" fmla="*/ 0 w 4547624"/>
              <a:gd name="connsiteY0" fmla="*/ 141715 h 930770"/>
              <a:gd name="connsiteX1" fmla="*/ 2784480 w 4547624"/>
              <a:gd name="connsiteY1" fmla="*/ 43083 h 930770"/>
              <a:gd name="connsiteX2" fmla="*/ 4547624 w 4547624"/>
              <a:gd name="connsiteY2" fmla="*/ 930770 h 930770"/>
              <a:gd name="connsiteX0" fmla="*/ 0 w 4547624"/>
              <a:gd name="connsiteY0" fmla="*/ 12786 h 801841"/>
              <a:gd name="connsiteX1" fmla="*/ 2619293 w 4547624"/>
              <a:gd name="connsiteY1" fmla="*/ 111418 h 801841"/>
              <a:gd name="connsiteX2" fmla="*/ 4547624 w 4547624"/>
              <a:gd name="connsiteY2" fmla="*/ 801841 h 801841"/>
              <a:gd name="connsiteX0" fmla="*/ 0 w 4547624"/>
              <a:gd name="connsiteY0" fmla="*/ 5928 h 794983"/>
              <a:gd name="connsiteX1" fmla="*/ 2619293 w 4547624"/>
              <a:gd name="connsiteY1" fmla="*/ 104560 h 794983"/>
              <a:gd name="connsiteX2" fmla="*/ 4547624 w 4547624"/>
              <a:gd name="connsiteY2" fmla="*/ 794983 h 794983"/>
              <a:gd name="connsiteX0" fmla="*/ 0 w 4492562"/>
              <a:gd name="connsiteY0" fmla="*/ 643 h 1377257"/>
              <a:gd name="connsiteX1" fmla="*/ 2564231 w 4492562"/>
              <a:gd name="connsiteY1" fmla="*/ 686834 h 1377257"/>
              <a:gd name="connsiteX2" fmla="*/ 4492562 w 4492562"/>
              <a:gd name="connsiteY2" fmla="*/ 1377257 h 1377257"/>
              <a:gd name="connsiteX0" fmla="*/ 0 w 4492562"/>
              <a:gd name="connsiteY0" fmla="*/ 1 h 1376615"/>
              <a:gd name="connsiteX1" fmla="*/ 2564231 w 4492562"/>
              <a:gd name="connsiteY1" fmla="*/ 686192 h 1376615"/>
              <a:gd name="connsiteX2" fmla="*/ 4492562 w 4492562"/>
              <a:gd name="connsiteY2" fmla="*/ 1376615 h 1376615"/>
              <a:gd name="connsiteX0" fmla="*/ 0 w 4492562"/>
              <a:gd name="connsiteY0" fmla="*/ 1 h 1376615"/>
              <a:gd name="connsiteX1" fmla="*/ 655792 w 4492562"/>
              <a:gd name="connsiteY1" fmla="*/ 115628 h 1376615"/>
              <a:gd name="connsiteX2" fmla="*/ 2564231 w 4492562"/>
              <a:gd name="connsiteY2" fmla="*/ 686192 h 1376615"/>
              <a:gd name="connsiteX3" fmla="*/ 4492562 w 4492562"/>
              <a:gd name="connsiteY3" fmla="*/ 1376615 h 1376615"/>
              <a:gd name="connsiteX0" fmla="*/ 0 w 4258547"/>
              <a:gd name="connsiteY0" fmla="*/ 0 h 2117454"/>
              <a:gd name="connsiteX1" fmla="*/ 421777 w 4258547"/>
              <a:gd name="connsiteY1" fmla="*/ 856467 h 2117454"/>
              <a:gd name="connsiteX2" fmla="*/ 2330216 w 4258547"/>
              <a:gd name="connsiteY2" fmla="*/ 1427031 h 2117454"/>
              <a:gd name="connsiteX3" fmla="*/ 4258547 w 4258547"/>
              <a:gd name="connsiteY3" fmla="*/ 2117454 h 2117454"/>
              <a:gd name="connsiteX0" fmla="*/ 0 w 4258547"/>
              <a:gd name="connsiteY0" fmla="*/ 0 h 2117454"/>
              <a:gd name="connsiteX1" fmla="*/ 421777 w 4258547"/>
              <a:gd name="connsiteY1" fmla="*/ 856467 h 2117454"/>
              <a:gd name="connsiteX2" fmla="*/ 2233856 w 4258547"/>
              <a:gd name="connsiteY2" fmla="*/ 1835771 h 2117454"/>
              <a:gd name="connsiteX3" fmla="*/ 4258547 w 4258547"/>
              <a:gd name="connsiteY3" fmla="*/ 2117454 h 2117454"/>
              <a:gd name="connsiteX0" fmla="*/ 0 w 4258547"/>
              <a:gd name="connsiteY0" fmla="*/ 0 h 2117454"/>
              <a:gd name="connsiteX1" fmla="*/ 531901 w 4258547"/>
              <a:gd name="connsiteY1" fmla="*/ 1060836 h 2117454"/>
              <a:gd name="connsiteX2" fmla="*/ 2233856 w 4258547"/>
              <a:gd name="connsiteY2" fmla="*/ 1835771 h 2117454"/>
              <a:gd name="connsiteX3" fmla="*/ 4258547 w 4258547"/>
              <a:gd name="connsiteY3" fmla="*/ 2117454 h 2117454"/>
              <a:gd name="connsiteX0" fmla="*/ 0 w 4258547"/>
              <a:gd name="connsiteY0" fmla="*/ 0 h 2117454"/>
              <a:gd name="connsiteX1" fmla="*/ 531901 w 4258547"/>
              <a:gd name="connsiteY1" fmla="*/ 1060836 h 2117454"/>
              <a:gd name="connsiteX2" fmla="*/ 2233856 w 4258547"/>
              <a:gd name="connsiteY2" fmla="*/ 1835771 h 2117454"/>
              <a:gd name="connsiteX3" fmla="*/ 4258547 w 4258547"/>
              <a:gd name="connsiteY3" fmla="*/ 2117454 h 2117454"/>
              <a:gd name="connsiteX0" fmla="*/ 0 w 4258547"/>
              <a:gd name="connsiteY0" fmla="*/ 0 h 2117454"/>
              <a:gd name="connsiteX1" fmla="*/ 531901 w 4258547"/>
              <a:gd name="connsiteY1" fmla="*/ 1060836 h 2117454"/>
              <a:gd name="connsiteX2" fmla="*/ 2233856 w 4258547"/>
              <a:gd name="connsiteY2" fmla="*/ 1835771 h 2117454"/>
              <a:gd name="connsiteX3" fmla="*/ 4258547 w 4258547"/>
              <a:gd name="connsiteY3" fmla="*/ 2117454 h 2117454"/>
              <a:gd name="connsiteX0" fmla="*/ 0 w 4258547"/>
              <a:gd name="connsiteY0" fmla="*/ 0 h 2117454"/>
              <a:gd name="connsiteX1" fmla="*/ 531901 w 4258547"/>
              <a:gd name="connsiteY1" fmla="*/ 1060836 h 2117454"/>
              <a:gd name="connsiteX2" fmla="*/ 2233856 w 4258547"/>
              <a:gd name="connsiteY2" fmla="*/ 1835771 h 2117454"/>
              <a:gd name="connsiteX3" fmla="*/ 4258547 w 4258547"/>
              <a:gd name="connsiteY3" fmla="*/ 2117454 h 2117454"/>
              <a:gd name="connsiteX0" fmla="*/ 0 w 4864235"/>
              <a:gd name="connsiteY0" fmla="*/ 0 h 2551737"/>
              <a:gd name="connsiteX1" fmla="*/ 531901 w 4864235"/>
              <a:gd name="connsiteY1" fmla="*/ 1060836 h 2551737"/>
              <a:gd name="connsiteX2" fmla="*/ 2233856 w 4864235"/>
              <a:gd name="connsiteY2" fmla="*/ 1835771 h 2551737"/>
              <a:gd name="connsiteX3" fmla="*/ 4864235 w 4864235"/>
              <a:gd name="connsiteY3" fmla="*/ 2551737 h 2551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64235" h="2551737">
                <a:moveTo>
                  <a:pt x="0" y="0"/>
                </a:moveTo>
                <a:cubicBezTo>
                  <a:pt x="109299" y="19271"/>
                  <a:pt x="104529" y="691010"/>
                  <a:pt x="531901" y="1060836"/>
                </a:cubicBezTo>
                <a:cubicBezTo>
                  <a:pt x="959273" y="1430662"/>
                  <a:pt x="1511800" y="1587288"/>
                  <a:pt x="2233856" y="1835771"/>
                </a:cubicBezTo>
                <a:cubicBezTo>
                  <a:pt x="2955912" y="2084255"/>
                  <a:pt x="4276520" y="2255841"/>
                  <a:pt x="4864235" y="2551737"/>
                </a:cubicBezTo>
              </a:path>
            </a:pathLst>
          </a:custGeom>
          <a:ln w="38100" cmpd="sng">
            <a:solidFill>
              <a:srgbClr val="A560E2"/>
            </a:solidFill>
            <a:headEnd type="none"/>
            <a:tailEnd type="arrow"/>
          </a:ln>
        </p:spPr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uppo 14"/>
          <p:cNvGrpSpPr/>
          <p:nvPr/>
        </p:nvGrpSpPr>
        <p:grpSpPr>
          <a:xfrm>
            <a:off x="352161" y="3984496"/>
            <a:ext cx="3922905" cy="2109657"/>
            <a:chOff x="247946" y="1319343"/>
            <a:chExt cx="3922905" cy="2109657"/>
          </a:xfrm>
        </p:grpSpPr>
        <p:sp>
          <p:nvSpPr>
            <p:cNvPr id="16" name="Content Placeholder 6"/>
            <p:cNvSpPr txBox="1">
              <a:spLocks/>
            </p:cNvSpPr>
            <p:nvPr/>
          </p:nvSpPr>
          <p:spPr>
            <a:xfrm>
              <a:off x="247946" y="1319343"/>
              <a:ext cx="3922905" cy="2109657"/>
            </a:xfrm>
            <a:prstGeom prst="rect">
              <a:avLst/>
            </a:prstGeom>
          </p:spPr>
          <p:txBody>
            <a:bodyPr/>
            <a:lstStyle>
              <a:lvl1pPr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20000"/>
                <a:defRPr sz="2000">
                  <a:solidFill>
                    <a:srgbClr val="000099"/>
                  </a:solidFill>
                  <a:latin typeface="+mn-lt"/>
                  <a:ea typeface="+mn-ea"/>
                  <a:cs typeface="+mn-cs"/>
                </a:defRPr>
              </a:lvl1pPr>
              <a:lvl2pPr marL="304800" indent="-190500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5"/>
                </a:buBlip>
                <a:defRPr>
                  <a:solidFill>
                    <a:srgbClr val="000099"/>
                  </a:solidFill>
                  <a:latin typeface="+mn-lt"/>
                </a:defRPr>
              </a:lvl2pPr>
              <a:lvl3pPr marL="574675" indent="-155575" algn="l" rtl="0" eaLnBrk="0" fontAlgn="base" hangingPunct="0">
                <a:spcBef>
                  <a:spcPct val="20000"/>
                </a:spcBef>
                <a:spcAft>
                  <a:spcPct val="0"/>
                </a:spcAft>
                <a:buSzPct val="7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803275" indent="-1143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400">
                  <a:solidFill>
                    <a:srgbClr val="000099"/>
                  </a:solidFill>
                  <a:latin typeface="+mn-lt"/>
                </a:defRPr>
              </a:lvl4pPr>
              <a:lvl5pPr marL="1031875" indent="-1143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1489075" indent="-1143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6pPr>
              <a:lvl7pPr marL="1946275" indent="-1143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7pPr>
              <a:lvl8pPr marL="2403475" indent="-1143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8pPr>
              <a:lvl9pPr marL="2860675" indent="-1143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en-GB" sz="2800" b="0" kern="0" dirty="0"/>
                <a:t>Include operations spec</a:t>
              </a:r>
            </a:p>
            <a:p>
              <a:pPr marL="398463" lvl="1" indent="-284163"/>
              <a:r>
                <a:rPr lang="en-GB" sz="2400" i="1" kern="0" dirty="0">
                  <a:latin typeface="Calibri" panose="020F0502020204030204" pitchFamily="34" charset="0"/>
                </a:rPr>
                <a:t>Q</a:t>
              </a:r>
              <a:r>
                <a:rPr lang="en-GB" sz="2400" kern="0" baseline="-25000" dirty="0">
                  <a:latin typeface="Calibri" panose="020F0502020204030204" pitchFamily="34" charset="0"/>
                </a:rPr>
                <a:t>0</a:t>
              </a:r>
              <a:r>
                <a:rPr lang="en-GB" sz="2400" kern="0" dirty="0">
                  <a:latin typeface="Calibri" panose="020F0502020204030204" pitchFamily="34" charset="0"/>
                </a:rPr>
                <a:t> ≥ 1×10</a:t>
              </a:r>
              <a:r>
                <a:rPr lang="en-GB" sz="2400" kern="0" baseline="30000" dirty="0">
                  <a:latin typeface="Calibri" panose="020F0502020204030204" pitchFamily="34" charset="0"/>
                </a:rPr>
                <a:t>10</a:t>
              </a:r>
              <a:endParaRPr lang="en-GB" sz="2400" kern="0" dirty="0">
                <a:latin typeface="Calibri" panose="020F0502020204030204" pitchFamily="34" charset="0"/>
              </a:endParaRPr>
            </a:p>
            <a:p>
              <a:pPr marL="398463" lvl="1" indent="-284163"/>
              <a:r>
                <a:rPr lang="en-GB" sz="2400" kern="0" dirty="0">
                  <a:latin typeface="Calibri" panose="020F0502020204030204" pitchFamily="34" charset="0"/>
                </a:rPr>
                <a:t>FE threshold </a:t>
              </a:r>
              <a:r>
                <a:rPr lang="en-GB" sz="2400" b="0" kern="0" dirty="0">
                  <a:latin typeface="Calibri" panose="020F0502020204030204" pitchFamily="34" charset="0"/>
                </a:rPr>
                <a:t>(X-ray)</a:t>
              </a:r>
            </a:p>
          </p:txBody>
        </p:sp>
        <p:sp>
          <p:nvSpPr>
            <p:cNvPr id="17" name="TextBox 10"/>
            <p:cNvSpPr txBox="1"/>
            <p:nvPr/>
          </p:nvSpPr>
          <p:spPr>
            <a:xfrm>
              <a:off x="566110" y="2819400"/>
              <a:ext cx="25880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600"/>
                </a:spcBef>
                <a:buClr>
                  <a:schemeClr val="accent2"/>
                </a:buClr>
                <a:buSzPct val="80000"/>
                <a:buNone/>
              </a:pPr>
              <a:r>
                <a:rPr lang="en-GB" sz="2400" dirty="0">
                  <a:solidFill>
                    <a:srgbClr val="FD930A"/>
                  </a:solidFill>
                  <a:sym typeface="Wingdings"/>
                </a:rPr>
                <a:t> </a:t>
              </a:r>
              <a:r>
                <a:rPr lang="en-GB" sz="2400" dirty="0">
                  <a:solidFill>
                    <a:srgbClr val="FD930A"/>
                  </a:solidFill>
                  <a:latin typeface="Calibri" panose="020F0502020204030204" pitchFamily="34" charset="0"/>
                  <a:sym typeface="Wingdings"/>
                </a:rPr>
                <a:t>Usable Gradient</a:t>
              </a:r>
              <a:endParaRPr lang="en-GB" sz="2400" dirty="0">
                <a:solidFill>
                  <a:srgbClr val="FD930A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18" name="Segnaposto numero diapositiva 4">
            <a:extLst>
              <a:ext uri="{FF2B5EF4-FFF2-40B4-BE49-F238E27FC236}">
                <a16:creationId xmlns:a16="http://schemas.microsoft.com/office/drawing/2014/main" id="{808833E7-DEEC-D546-B507-42BEDBEBAF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34092" y="6459827"/>
            <a:ext cx="1602904" cy="353549"/>
          </a:xfrm>
        </p:spPr>
        <p:txBody>
          <a:bodyPr/>
          <a:lstStyle/>
          <a:p>
            <a:pPr>
              <a:defRPr/>
            </a:pPr>
            <a:r>
              <a:rPr lang="it-IT" altLang="en-US" sz="1100" dirty="0">
                <a:solidFill>
                  <a:srgbClr val="002060"/>
                </a:solidFill>
              </a:rPr>
              <a:t>cepcws2019</a:t>
            </a:r>
          </a:p>
          <a:p>
            <a:pPr>
              <a:defRPr/>
            </a:pPr>
            <a:r>
              <a:rPr lang="it-IT" altLang="en-US" sz="900" b="0" dirty="0" err="1"/>
              <a:t>Beijing</a:t>
            </a:r>
            <a:r>
              <a:rPr lang="it-IT" altLang="en-US" sz="900" b="0" dirty="0"/>
              <a:t>, 19 </a:t>
            </a:r>
            <a:r>
              <a:rPr lang="it-IT" altLang="en-US" sz="900" b="0" dirty="0" err="1"/>
              <a:t>November</a:t>
            </a:r>
            <a:r>
              <a:rPr lang="it-IT" altLang="en-US" sz="900" b="0" dirty="0"/>
              <a:t> 2019</a:t>
            </a:r>
            <a:endParaRPr lang="en-US" altLang="en-US" sz="900" b="0" dirty="0"/>
          </a:p>
        </p:txBody>
      </p:sp>
    </p:spTree>
    <p:extLst>
      <p:ext uri="{BB962C8B-B14F-4D97-AF65-F5344CB8AC3E}">
        <p14:creationId xmlns:p14="http://schemas.microsoft.com/office/powerpoint/2010/main" val="2309683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Final</a:t>
            </a:r>
            <a:r>
              <a:rPr lang="it-IT" dirty="0"/>
              <a:t> performance: </a:t>
            </a:r>
            <a:r>
              <a:rPr lang="it-IT" dirty="0" err="1"/>
              <a:t>Eacc</a:t>
            </a:r>
            <a:br>
              <a:rPr lang="it-IT" dirty="0"/>
            </a:br>
            <a:r>
              <a:rPr lang="it-IT" sz="1400" dirty="0"/>
              <a:t>Total </a:t>
            </a:r>
            <a:r>
              <a:rPr lang="it-IT" sz="1400" dirty="0" err="1"/>
              <a:t>after</a:t>
            </a:r>
            <a:r>
              <a:rPr lang="it-IT" sz="1400" dirty="0"/>
              <a:t> </a:t>
            </a:r>
            <a:r>
              <a:rPr lang="it-IT" sz="1400" dirty="0">
                <a:solidFill>
                  <a:srgbClr val="CC3300"/>
                </a:solidFill>
              </a:rPr>
              <a:t>313 </a:t>
            </a:r>
            <a:r>
              <a:rPr lang="it-IT" sz="1400" dirty="0" err="1">
                <a:solidFill>
                  <a:srgbClr val="CC3300"/>
                </a:solidFill>
              </a:rPr>
              <a:t>retreatments</a:t>
            </a:r>
            <a:r>
              <a:rPr lang="it-IT" sz="1400" dirty="0">
                <a:solidFill>
                  <a:srgbClr val="CC3300"/>
                </a:solidFill>
              </a:rPr>
              <a:t> </a:t>
            </a:r>
            <a:r>
              <a:rPr lang="it-IT" sz="1400" dirty="0" err="1"/>
              <a:t>performed</a:t>
            </a:r>
            <a:r>
              <a:rPr lang="it-IT" sz="1400" dirty="0"/>
              <a:t> </a:t>
            </a:r>
            <a:r>
              <a:rPr lang="it-IT" sz="1400" dirty="0">
                <a:solidFill>
                  <a:srgbClr val="0000FF"/>
                </a:solidFill>
              </a:rPr>
              <a:t>on 237 of the 831 </a:t>
            </a:r>
            <a:r>
              <a:rPr lang="it-IT" sz="1400" dirty="0" err="1"/>
              <a:t>cavities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DD24915F-1212-4C86-8EF3-3C9B851C20F2}" type="slidenum">
              <a:rPr lang="en-US" altLang="it-IT" smtClean="0"/>
              <a:pPr>
                <a:defRPr/>
              </a:pPr>
              <a:t>23</a:t>
            </a:fld>
            <a:endParaRPr lang="en-US" altLang="it-IT"/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3468" y="837124"/>
            <a:ext cx="4329531" cy="358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794" y="837125"/>
            <a:ext cx="4255701" cy="3549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8"/>
          <p:cNvSpPr txBox="1"/>
          <p:nvPr/>
        </p:nvSpPr>
        <p:spPr>
          <a:xfrm>
            <a:off x="4847741" y="4496560"/>
            <a:ext cx="3744415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it-IT" sz="1200" dirty="0">
                <a:latin typeface="+mn-lt"/>
              </a:rPr>
              <a:t>Before: </a:t>
            </a:r>
          </a:p>
          <a:p>
            <a:pPr algn="ctr">
              <a:buNone/>
            </a:pPr>
            <a:r>
              <a:rPr lang="it-IT" sz="1600" b="1" dirty="0">
                <a:latin typeface="+mn-lt"/>
              </a:rPr>
              <a:t>E usable 27.7 ± 7.2  [MV/m]</a:t>
            </a:r>
          </a:p>
          <a:p>
            <a:pPr algn="ctr">
              <a:buNone/>
            </a:pPr>
            <a:r>
              <a:rPr lang="it-IT" sz="1200" dirty="0">
                <a:latin typeface="+mn-lt"/>
              </a:rPr>
              <a:t>(RI): E usable 29.0 ± 7.3 [MV/m])</a:t>
            </a:r>
          </a:p>
          <a:p>
            <a:pPr algn="ctr"/>
            <a:r>
              <a:rPr lang="it-IT" sz="1200" dirty="0">
                <a:latin typeface="+mn-lt"/>
              </a:rPr>
              <a:t>(EZ): E usable 26.4 ± 6.6 [MV/m]) </a:t>
            </a:r>
          </a:p>
          <a:p>
            <a:pPr algn="ctr">
              <a:buNone/>
            </a:pPr>
            <a:br>
              <a:rPr lang="it-IT" sz="900" dirty="0">
                <a:latin typeface="+mn-lt"/>
              </a:rPr>
            </a:br>
            <a:r>
              <a:rPr lang="it-IT" sz="1200" dirty="0">
                <a:solidFill>
                  <a:srgbClr val="0000FF"/>
                </a:solidFill>
                <a:latin typeface="+mn-lt"/>
              </a:rPr>
              <a:t>After:</a:t>
            </a:r>
            <a:r>
              <a:rPr lang="it-IT" sz="1200" dirty="0">
                <a:latin typeface="+mn-lt"/>
              </a:rPr>
              <a:t> </a:t>
            </a:r>
          </a:p>
          <a:p>
            <a:pPr algn="ctr">
              <a:buNone/>
            </a:pPr>
            <a:r>
              <a:rPr lang="it-IT" sz="1600" b="1" dirty="0">
                <a:solidFill>
                  <a:srgbClr val="0000FF"/>
                </a:solidFill>
                <a:latin typeface="+mn-lt"/>
              </a:rPr>
              <a:t>E usable 29.8 ± 5.1  [MV/m]</a:t>
            </a:r>
          </a:p>
          <a:p>
            <a:pPr algn="ctr">
              <a:buNone/>
            </a:pPr>
            <a:r>
              <a:rPr lang="it-IT" sz="1200" dirty="0">
                <a:solidFill>
                  <a:srgbClr val="0000FF"/>
                </a:solidFill>
                <a:latin typeface="+mn-lt"/>
              </a:rPr>
              <a:t>(RI): E usable 31.2 ± 5.2 [MV/m])</a:t>
            </a:r>
          </a:p>
          <a:p>
            <a:pPr algn="ctr"/>
            <a:r>
              <a:rPr lang="it-IT" sz="1200" dirty="0">
                <a:solidFill>
                  <a:srgbClr val="0000FF"/>
                </a:solidFill>
                <a:latin typeface="+mn-lt"/>
              </a:rPr>
              <a:t>(EZ): E usable 28.6 ± 4.8 [MV/m]) </a:t>
            </a:r>
          </a:p>
        </p:txBody>
      </p:sp>
      <p:sp>
        <p:nvSpPr>
          <p:cNvPr id="11" name="TextBox 9"/>
          <p:cNvSpPr txBox="1"/>
          <p:nvPr/>
        </p:nvSpPr>
        <p:spPr>
          <a:xfrm>
            <a:off x="539550" y="4496560"/>
            <a:ext cx="3744415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it-IT" sz="1200" dirty="0">
                <a:latin typeface="+mn-lt"/>
              </a:rPr>
              <a:t>Before: </a:t>
            </a:r>
          </a:p>
          <a:p>
            <a:pPr algn="ctr">
              <a:buNone/>
            </a:pPr>
            <a:r>
              <a:rPr lang="it-IT" sz="1600" b="1" dirty="0">
                <a:latin typeface="+mn-lt"/>
              </a:rPr>
              <a:t>E max 31.4 ± 6.8  [MV/m]</a:t>
            </a:r>
          </a:p>
          <a:p>
            <a:pPr algn="ctr">
              <a:buNone/>
            </a:pPr>
            <a:r>
              <a:rPr lang="it-IT" sz="1200" dirty="0">
                <a:latin typeface="+mn-lt"/>
              </a:rPr>
              <a:t>(RI): E max 33.0 ± 6.5 [MV/m])</a:t>
            </a:r>
          </a:p>
          <a:p>
            <a:pPr algn="ctr"/>
            <a:r>
              <a:rPr lang="it-IT" sz="1200" dirty="0">
                <a:latin typeface="+mn-lt"/>
              </a:rPr>
              <a:t>(EZ): E max 29.8 ± 6.6 [MV/m]) </a:t>
            </a:r>
          </a:p>
          <a:p>
            <a:pPr algn="ctr">
              <a:buNone/>
            </a:pPr>
            <a:br>
              <a:rPr lang="it-IT" sz="900" dirty="0">
                <a:latin typeface="+mn-lt"/>
              </a:rPr>
            </a:br>
            <a:r>
              <a:rPr lang="it-IT" sz="1200" dirty="0">
                <a:solidFill>
                  <a:srgbClr val="0000FF"/>
                </a:solidFill>
                <a:latin typeface="+mn-lt"/>
              </a:rPr>
              <a:t>After:</a:t>
            </a:r>
            <a:r>
              <a:rPr lang="it-IT" sz="1200" dirty="0">
                <a:latin typeface="+mn-lt"/>
              </a:rPr>
              <a:t> </a:t>
            </a:r>
          </a:p>
          <a:p>
            <a:pPr algn="ctr">
              <a:buNone/>
            </a:pPr>
            <a:r>
              <a:rPr lang="it-IT" sz="1600" b="1" dirty="0">
                <a:solidFill>
                  <a:srgbClr val="0000FF"/>
                </a:solidFill>
                <a:latin typeface="+mn-lt"/>
              </a:rPr>
              <a:t>E max 33.0 ± 4.8  [MV/m]</a:t>
            </a:r>
          </a:p>
          <a:p>
            <a:pPr algn="ctr">
              <a:buNone/>
            </a:pPr>
            <a:r>
              <a:rPr lang="it-IT" sz="1200" dirty="0">
                <a:solidFill>
                  <a:srgbClr val="0000FF"/>
                </a:solidFill>
                <a:latin typeface="+mn-lt"/>
              </a:rPr>
              <a:t>(RI): E max 34.7 ± 4.4 [MV/m])</a:t>
            </a:r>
          </a:p>
          <a:p>
            <a:pPr algn="ctr"/>
            <a:r>
              <a:rPr lang="it-IT" sz="1200" dirty="0">
                <a:solidFill>
                  <a:srgbClr val="0000FF"/>
                </a:solidFill>
                <a:latin typeface="+mn-lt"/>
              </a:rPr>
              <a:t>(EZ): E max 31.5 ± 4.9 [MV/m]) </a:t>
            </a:r>
          </a:p>
        </p:txBody>
      </p:sp>
      <p:sp>
        <p:nvSpPr>
          <p:cNvPr id="13" name="Segnaposto numero diapositiva 4">
            <a:extLst>
              <a:ext uri="{FF2B5EF4-FFF2-40B4-BE49-F238E27FC236}">
                <a16:creationId xmlns:a16="http://schemas.microsoft.com/office/drawing/2014/main" id="{1CB6C917-D1F0-EF4C-AB29-219002E6BB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34092" y="6459827"/>
            <a:ext cx="1602904" cy="353549"/>
          </a:xfrm>
        </p:spPr>
        <p:txBody>
          <a:bodyPr/>
          <a:lstStyle/>
          <a:p>
            <a:pPr>
              <a:defRPr/>
            </a:pPr>
            <a:r>
              <a:rPr lang="it-IT" altLang="en-US" sz="1100" dirty="0">
                <a:solidFill>
                  <a:srgbClr val="002060"/>
                </a:solidFill>
              </a:rPr>
              <a:t>cepcws2019</a:t>
            </a:r>
          </a:p>
          <a:p>
            <a:pPr>
              <a:defRPr/>
            </a:pPr>
            <a:r>
              <a:rPr lang="it-IT" altLang="en-US" sz="900" b="0" dirty="0" err="1"/>
              <a:t>Beijing</a:t>
            </a:r>
            <a:r>
              <a:rPr lang="it-IT" altLang="en-US" sz="900" b="0" dirty="0"/>
              <a:t>, 19 </a:t>
            </a:r>
            <a:r>
              <a:rPr lang="it-IT" altLang="en-US" sz="900" b="0" dirty="0" err="1"/>
              <a:t>November</a:t>
            </a:r>
            <a:r>
              <a:rPr lang="it-IT" altLang="en-US" sz="900" b="0" dirty="0"/>
              <a:t> 2019</a:t>
            </a:r>
            <a:endParaRPr lang="en-US" altLang="en-US" sz="900" b="0" dirty="0"/>
          </a:p>
        </p:txBody>
      </p:sp>
    </p:spTree>
    <p:extLst>
      <p:ext uri="{BB962C8B-B14F-4D97-AF65-F5344CB8AC3E}">
        <p14:creationId xmlns:p14="http://schemas.microsoft.com/office/powerpoint/2010/main" val="36939974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Final</a:t>
            </a:r>
            <a:r>
              <a:rPr lang="it-IT" dirty="0"/>
              <a:t> performance: Q</a:t>
            </a:r>
            <a:r>
              <a:rPr lang="it-IT" sz="1800" dirty="0"/>
              <a:t>0</a:t>
            </a:r>
            <a:br>
              <a:rPr lang="it-IT" dirty="0"/>
            </a:br>
            <a:r>
              <a:rPr lang="it-IT" sz="1400" dirty="0"/>
              <a:t>Total </a:t>
            </a:r>
            <a:r>
              <a:rPr lang="it-IT" sz="1400" dirty="0" err="1"/>
              <a:t>after</a:t>
            </a:r>
            <a:r>
              <a:rPr lang="it-IT" sz="1400" dirty="0"/>
              <a:t> </a:t>
            </a:r>
            <a:r>
              <a:rPr lang="it-IT" sz="1400" dirty="0">
                <a:solidFill>
                  <a:srgbClr val="CC3300"/>
                </a:solidFill>
              </a:rPr>
              <a:t>313 </a:t>
            </a:r>
            <a:r>
              <a:rPr lang="it-IT" sz="1400" dirty="0" err="1">
                <a:solidFill>
                  <a:srgbClr val="CC3300"/>
                </a:solidFill>
              </a:rPr>
              <a:t>retreatments</a:t>
            </a:r>
            <a:r>
              <a:rPr lang="it-IT" sz="1400" dirty="0">
                <a:solidFill>
                  <a:srgbClr val="CC3300"/>
                </a:solidFill>
              </a:rPr>
              <a:t> </a:t>
            </a:r>
            <a:r>
              <a:rPr lang="it-IT" sz="1400" dirty="0" err="1"/>
              <a:t>performed</a:t>
            </a:r>
            <a:r>
              <a:rPr lang="it-IT" sz="1400" dirty="0"/>
              <a:t> </a:t>
            </a:r>
            <a:r>
              <a:rPr lang="it-IT" sz="1400" dirty="0">
                <a:solidFill>
                  <a:srgbClr val="0000FF"/>
                </a:solidFill>
              </a:rPr>
              <a:t>on 237 of the 831 </a:t>
            </a:r>
            <a:r>
              <a:rPr lang="it-IT" sz="1400" dirty="0" err="1"/>
              <a:t>cavities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DD24915F-1212-4C86-8EF3-3C9B851C20F2}" type="slidenum">
              <a:rPr lang="en-US" altLang="it-IT" smtClean="0"/>
              <a:pPr>
                <a:defRPr/>
              </a:pPr>
              <a:t>24</a:t>
            </a:fld>
            <a:endParaRPr lang="en-US" altLang="it-IT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83" y="921724"/>
            <a:ext cx="4260610" cy="3574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867134"/>
            <a:ext cx="4342485" cy="3628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18"/>
          <p:cNvSpPr txBox="1"/>
          <p:nvPr/>
        </p:nvSpPr>
        <p:spPr>
          <a:xfrm>
            <a:off x="4715101" y="4584174"/>
            <a:ext cx="4248472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it-IT" sz="1200" dirty="0">
                <a:latin typeface="+mj-lt"/>
              </a:rPr>
              <a:t>Before: </a:t>
            </a:r>
          </a:p>
          <a:p>
            <a:pPr algn="ctr">
              <a:buNone/>
            </a:pPr>
            <a:r>
              <a:rPr lang="it-IT" sz="1600" b="1" dirty="0">
                <a:latin typeface="+mj-lt"/>
              </a:rPr>
              <a:t>Q0 @ 23.6 MV/m 1.31 ± 0.26  [1</a:t>
            </a:r>
            <a:r>
              <a:rPr lang="it-IT" sz="1600" b="1" baseline="30000" dirty="0">
                <a:latin typeface="+mj-lt"/>
              </a:rPr>
              <a:t>.</a:t>
            </a:r>
            <a:r>
              <a:rPr lang="it-IT" sz="1600" b="1" dirty="0">
                <a:latin typeface="+mj-lt"/>
              </a:rPr>
              <a:t>10</a:t>
            </a:r>
            <a:r>
              <a:rPr lang="it-IT" sz="1600" b="1" baseline="30000" dirty="0">
                <a:latin typeface="+mj-lt"/>
              </a:rPr>
              <a:t>10</a:t>
            </a:r>
            <a:r>
              <a:rPr lang="it-IT" sz="1600" b="1" dirty="0">
                <a:latin typeface="+mj-lt"/>
              </a:rPr>
              <a:t>]</a:t>
            </a:r>
          </a:p>
          <a:p>
            <a:pPr algn="ctr">
              <a:buNone/>
            </a:pPr>
            <a:r>
              <a:rPr lang="it-IT" sz="1200" dirty="0">
                <a:latin typeface="+mj-lt"/>
              </a:rPr>
              <a:t>(RI): </a:t>
            </a:r>
            <a:r>
              <a:rPr lang="fr-FR" sz="1200" dirty="0">
                <a:latin typeface="+mj-lt"/>
              </a:rPr>
              <a:t>Q0 @ 23.6 MV/m 1.29 ± 0.24  [1</a:t>
            </a:r>
            <a:r>
              <a:rPr lang="fr-FR" sz="1200" baseline="30000" dirty="0">
                <a:latin typeface="+mj-lt"/>
              </a:rPr>
              <a:t>.</a:t>
            </a:r>
            <a:r>
              <a:rPr lang="fr-FR" sz="1200" dirty="0">
                <a:latin typeface="+mj-lt"/>
              </a:rPr>
              <a:t>10</a:t>
            </a:r>
            <a:r>
              <a:rPr lang="fr-FR" sz="1200" baseline="30000" dirty="0">
                <a:latin typeface="+mj-lt"/>
              </a:rPr>
              <a:t>10</a:t>
            </a:r>
            <a:r>
              <a:rPr lang="fr-FR" sz="1200" dirty="0">
                <a:latin typeface="+mj-lt"/>
              </a:rPr>
              <a:t>]</a:t>
            </a:r>
            <a:r>
              <a:rPr lang="it-IT" sz="1200" dirty="0">
                <a:latin typeface="+mj-lt"/>
              </a:rPr>
              <a:t>)</a:t>
            </a:r>
          </a:p>
          <a:p>
            <a:pPr algn="ctr"/>
            <a:r>
              <a:rPr lang="it-IT" sz="1200" dirty="0">
                <a:latin typeface="+mj-lt"/>
              </a:rPr>
              <a:t>(EZ): </a:t>
            </a:r>
            <a:r>
              <a:rPr lang="fr-FR" sz="1200" dirty="0">
                <a:latin typeface="+mj-lt"/>
              </a:rPr>
              <a:t>Q0 @ 23.6 MV/m 1.34 ± 0.28  [1</a:t>
            </a:r>
            <a:r>
              <a:rPr lang="fr-FR" sz="1200" baseline="30000" dirty="0">
                <a:latin typeface="+mj-lt"/>
              </a:rPr>
              <a:t>.</a:t>
            </a:r>
            <a:r>
              <a:rPr lang="fr-FR" sz="1200" dirty="0">
                <a:latin typeface="+mj-lt"/>
              </a:rPr>
              <a:t>10</a:t>
            </a:r>
            <a:r>
              <a:rPr lang="fr-FR" sz="1200" baseline="30000" dirty="0">
                <a:latin typeface="+mj-lt"/>
              </a:rPr>
              <a:t>10</a:t>
            </a:r>
            <a:r>
              <a:rPr lang="fr-FR" sz="1200" dirty="0">
                <a:latin typeface="+mj-lt"/>
              </a:rPr>
              <a:t>]</a:t>
            </a:r>
            <a:r>
              <a:rPr lang="it-IT" sz="1200" dirty="0">
                <a:latin typeface="+mj-lt"/>
              </a:rPr>
              <a:t>) </a:t>
            </a:r>
          </a:p>
          <a:p>
            <a:pPr algn="ctr">
              <a:buNone/>
            </a:pPr>
            <a:br>
              <a:rPr lang="it-IT" sz="900" dirty="0">
                <a:latin typeface="+mj-lt"/>
              </a:rPr>
            </a:br>
            <a:r>
              <a:rPr lang="it-IT" sz="1200" dirty="0">
                <a:solidFill>
                  <a:srgbClr val="0000FF"/>
                </a:solidFill>
                <a:latin typeface="+mj-lt"/>
              </a:rPr>
              <a:t>After:</a:t>
            </a:r>
            <a:r>
              <a:rPr lang="it-IT" sz="1200" dirty="0">
                <a:latin typeface="+mj-lt"/>
              </a:rPr>
              <a:t> </a:t>
            </a:r>
          </a:p>
          <a:p>
            <a:pPr algn="ctr">
              <a:buNone/>
            </a:pPr>
            <a:r>
              <a:rPr lang="it-IT" sz="1600" b="1" dirty="0">
                <a:solidFill>
                  <a:srgbClr val="0000FF"/>
                </a:solidFill>
                <a:latin typeface="+mj-lt"/>
              </a:rPr>
              <a:t>Q0 @ 23.6 MV/m 1.37 ± 0.25  [1</a:t>
            </a:r>
            <a:r>
              <a:rPr lang="it-IT" sz="1600" b="1" baseline="30000" dirty="0">
                <a:solidFill>
                  <a:srgbClr val="0000FF"/>
                </a:solidFill>
                <a:latin typeface="+mj-lt"/>
              </a:rPr>
              <a:t>.</a:t>
            </a:r>
            <a:r>
              <a:rPr lang="it-IT" sz="1600" b="1" dirty="0">
                <a:solidFill>
                  <a:srgbClr val="0000FF"/>
                </a:solidFill>
                <a:latin typeface="+mj-lt"/>
              </a:rPr>
              <a:t>10</a:t>
            </a:r>
            <a:r>
              <a:rPr lang="it-IT" sz="1600" b="1" baseline="30000" dirty="0">
                <a:solidFill>
                  <a:srgbClr val="0000FF"/>
                </a:solidFill>
                <a:latin typeface="+mj-lt"/>
              </a:rPr>
              <a:t>10</a:t>
            </a:r>
            <a:r>
              <a:rPr lang="it-IT" sz="1600" b="1" dirty="0">
                <a:solidFill>
                  <a:srgbClr val="0000FF"/>
                </a:solidFill>
                <a:latin typeface="+mj-lt"/>
              </a:rPr>
              <a:t>]</a:t>
            </a:r>
          </a:p>
          <a:p>
            <a:pPr algn="ctr">
              <a:buNone/>
            </a:pPr>
            <a:r>
              <a:rPr lang="it-IT" sz="1200" dirty="0">
                <a:solidFill>
                  <a:srgbClr val="0000FF"/>
                </a:solidFill>
                <a:latin typeface="+mj-lt"/>
              </a:rPr>
              <a:t>(RI): </a:t>
            </a:r>
            <a:r>
              <a:rPr lang="fr-FR" sz="1200" dirty="0">
                <a:solidFill>
                  <a:srgbClr val="0000FF"/>
                </a:solidFill>
                <a:latin typeface="+mj-lt"/>
              </a:rPr>
              <a:t>Q0 @ 23.6 MV/m 1.34 ± 0.22  [1</a:t>
            </a:r>
            <a:r>
              <a:rPr lang="fr-FR" sz="1200" baseline="30000" dirty="0">
                <a:solidFill>
                  <a:srgbClr val="0000FF"/>
                </a:solidFill>
                <a:latin typeface="+mj-lt"/>
              </a:rPr>
              <a:t>.</a:t>
            </a:r>
            <a:r>
              <a:rPr lang="fr-FR" sz="1200" dirty="0">
                <a:solidFill>
                  <a:srgbClr val="0000FF"/>
                </a:solidFill>
                <a:latin typeface="+mj-lt"/>
              </a:rPr>
              <a:t>10</a:t>
            </a:r>
            <a:r>
              <a:rPr lang="fr-FR" sz="1200" baseline="30000" dirty="0">
                <a:solidFill>
                  <a:srgbClr val="0000FF"/>
                </a:solidFill>
                <a:latin typeface="+mj-lt"/>
              </a:rPr>
              <a:t>10</a:t>
            </a:r>
            <a:r>
              <a:rPr lang="fr-FR" sz="1200" dirty="0">
                <a:solidFill>
                  <a:srgbClr val="0000FF"/>
                </a:solidFill>
                <a:latin typeface="+mj-lt"/>
              </a:rPr>
              <a:t>]</a:t>
            </a:r>
            <a:r>
              <a:rPr lang="it-IT" sz="1200" dirty="0">
                <a:solidFill>
                  <a:srgbClr val="0000FF"/>
                </a:solidFill>
                <a:latin typeface="+mj-lt"/>
              </a:rPr>
              <a:t>)</a:t>
            </a:r>
          </a:p>
          <a:p>
            <a:pPr algn="ctr"/>
            <a:r>
              <a:rPr lang="it-IT" sz="1200" dirty="0">
                <a:solidFill>
                  <a:srgbClr val="0000FF"/>
                </a:solidFill>
                <a:latin typeface="+mj-lt"/>
              </a:rPr>
              <a:t>(EZ): </a:t>
            </a:r>
            <a:r>
              <a:rPr lang="fr-FR" sz="1200" dirty="0">
                <a:solidFill>
                  <a:srgbClr val="0000FF"/>
                </a:solidFill>
                <a:latin typeface="+mj-lt"/>
              </a:rPr>
              <a:t>Q0 @ 23.6 MV/m 1.41 ± 0.26  [1</a:t>
            </a:r>
            <a:r>
              <a:rPr lang="fr-FR" sz="1200" baseline="30000" dirty="0">
                <a:solidFill>
                  <a:srgbClr val="0000FF"/>
                </a:solidFill>
                <a:latin typeface="+mj-lt"/>
              </a:rPr>
              <a:t>.</a:t>
            </a:r>
            <a:r>
              <a:rPr lang="fr-FR" sz="1200" dirty="0">
                <a:solidFill>
                  <a:srgbClr val="0000FF"/>
                </a:solidFill>
                <a:latin typeface="+mj-lt"/>
              </a:rPr>
              <a:t>10</a:t>
            </a:r>
            <a:r>
              <a:rPr lang="fr-FR" sz="1200" baseline="30000" dirty="0">
                <a:solidFill>
                  <a:srgbClr val="0000FF"/>
                </a:solidFill>
                <a:latin typeface="+mj-lt"/>
              </a:rPr>
              <a:t>10</a:t>
            </a:r>
            <a:r>
              <a:rPr lang="fr-FR" sz="1200" dirty="0">
                <a:solidFill>
                  <a:srgbClr val="0000FF"/>
                </a:solidFill>
                <a:latin typeface="+mj-lt"/>
              </a:rPr>
              <a:t>]</a:t>
            </a:r>
            <a:r>
              <a:rPr lang="it-IT" sz="1200" dirty="0">
                <a:solidFill>
                  <a:srgbClr val="0000FF"/>
                </a:solidFill>
                <a:latin typeface="+mj-lt"/>
              </a:rPr>
              <a:t>) </a:t>
            </a:r>
          </a:p>
        </p:txBody>
      </p:sp>
      <p:sp>
        <p:nvSpPr>
          <p:cNvPr id="9" name="TextBox 19"/>
          <p:cNvSpPr txBox="1"/>
          <p:nvPr/>
        </p:nvSpPr>
        <p:spPr>
          <a:xfrm>
            <a:off x="178597" y="4584174"/>
            <a:ext cx="4248472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it-IT" sz="1200" dirty="0">
                <a:latin typeface="+mj-lt"/>
              </a:rPr>
              <a:t>Before : </a:t>
            </a:r>
          </a:p>
          <a:p>
            <a:pPr algn="ctr">
              <a:buNone/>
            </a:pPr>
            <a:r>
              <a:rPr lang="it-IT" sz="1600" b="1" dirty="0">
                <a:latin typeface="+mj-lt"/>
              </a:rPr>
              <a:t>Q0 @ 4 MV/m 2.15 ± 0.32  [1</a:t>
            </a:r>
            <a:r>
              <a:rPr lang="it-IT" sz="1600" b="1" baseline="30000" dirty="0">
                <a:latin typeface="+mj-lt"/>
              </a:rPr>
              <a:t>.</a:t>
            </a:r>
            <a:r>
              <a:rPr lang="it-IT" sz="1600" b="1" dirty="0">
                <a:latin typeface="+mj-lt"/>
              </a:rPr>
              <a:t>10</a:t>
            </a:r>
            <a:r>
              <a:rPr lang="it-IT" sz="1600" b="1" baseline="30000" dirty="0">
                <a:latin typeface="+mj-lt"/>
              </a:rPr>
              <a:t>10</a:t>
            </a:r>
            <a:r>
              <a:rPr lang="it-IT" sz="1600" b="1" dirty="0">
                <a:latin typeface="+mj-lt"/>
              </a:rPr>
              <a:t>]</a:t>
            </a:r>
          </a:p>
          <a:p>
            <a:pPr algn="ctr">
              <a:buNone/>
            </a:pPr>
            <a:r>
              <a:rPr lang="it-IT" sz="1200" dirty="0">
                <a:latin typeface="+mj-lt"/>
              </a:rPr>
              <a:t>(RI): </a:t>
            </a:r>
            <a:r>
              <a:rPr lang="fr-FR" sz="1200" dirty="0">
                <a:latin typeface="+mj-lt"/>
              </a:rPr>
              <a:t>Q0 @ 4 MV/m 2.11 ± 0.32  [1</a:t>
            </a:r>
            <a:r>
              <a:rPr lang="fr-FR" sz="1200" baseline="30000" dirty="0">
                <a:latin typeface="+mj-lt"/>
              </a:rPr>
              <a:t>.</a:t>
            </a:r>
            <a:r>
              <a:rPr lang="fr-FR" sz="1200" dirty="0">
                <a:latin typeface="+mj-lt"/>
              </a:rPr>
              <a:t>10</a:t>
            </a:r>
            <a:r>
              <a:rPr lang="fr-FR" sz="1200" baseline="30000" dirty="0">
                <a:latin typeface="+mj-lt"/>
              </a:rPr>
              <a:t>10</a:t>
            </a:r>
            <a:r>
              <a:rPr lang="fr-FR" sz="1200" dirty="0">
                <a:latin typeface="+mj-lt"/>
              </a:rPr>
              <a:t>]</a:t>
            </a:r>
            <a:r>
              <a:rPr lang="it-IT" sz="1200" dirty="0">
                <a:latin typeface="+mj-lt"/>
              </a:rPr>
              <a:t>)</a:t>
            </a:r>
          </a:p>
          <a:p>
            <a:pPr algn="ctr"/>
            <a:r>
              <a:rPr lang="it-IT" sz="1200" dirty="0">
                <a:latin typeface="+mj-lt"/>
              </a:rPr>
              <a:t>(EZ): </a:t>
            </a:r>
            <a:r>
              <a:rPr lang="fr-FR" sz="1200" dirty="0">
                <a:latin typeface="+mj-lt"/>
              </a:rPr>
              <a:t>Q0 @ 4 MV/m 2.18 ± 0.32  [1</a:t>
            </a:r>
            <a:r>
              <a:rPr lang="fr-FR" sz="1200" baseline="30000" dirty="0">
                <a:latin typeface="+mj-lt"/>
              </a:rPr>
              <a:t>.</a:t>
            </a:r>
            <a:r>
              <a:rPr lang="fr-FR" sz="1200" dirty="0">
                <a:latin typeface="+mj-lt"/>
              </a:rPr>
              <a:t>10</a:t>
            </a:r>
            <a:r>
              <a:rPr lang="fr-FR" sz="1200" baseline="30000" dirty="0">
                <a:latin typeface="+mj-lt"/>
              </a:rPr>
              <a:t>10</a:t>
            </a:r>
            <a:r>
              <a:rPr lang="fr-FR" sz="1200" dirty="0">
                <a:latin typeface="+mj-lt"/>
              </a:rPr>
              <a:t>]</a:t>
            </a:r>
            <a:r>
              <a:rPr lang="it-IT" sz="1200" dirty="0">
                <a:latin typeface="+mj-lt"/>
              </a:rPr>
              <a:t>) </a:t>
            </a:r>
          </a:p>
          <a:p>
            <a:pPr algn="ctr">
              <a:buNone/>
            </a:pPr>
            <a:br>
              <a:rPr lang="it-IT" sz="900" dirty="0">
                <a:latin typeface="+mj-lt"/>
              </a:rPr>
            </a:br>
            <a:r>
              <a:rPr lang="it-IT" sz="1200" dirty="0">
                <a:solidFill>
                  <a:srgbClr val="0000FF"/>
                </a:solidFill>
                <a:latin typeface="+mj-lt"/>
              </a:rPr>
              <a:t>After:</a:t>
            </a:r>
            <a:r>
              <a:rPr lang="it-IT" sz="1200" dirty="0">
                <a:latin typeface="+mj-lt"/>
              </a:rPr>
              <a:t> </a:t>
            </a:r>
          </a:p>
          <a:p>
            <a:pPr algn="ctr">
              <a:buNone/>
            </a:pPr>
            <a:r>
              <a:rPr lang="it-IT" sz="1600" b="1" dirty="0">
                <a:solidFill>
                  <a:srgbClr val="0000FF"/>
                </a:solidFill>
                <a:latin typeface="+mj-lt"/>
              </a:rPr>
              <a:t>Q0 @ 4 MV/m 2.23 ± 0.34  [1</a:t>
            </a:r>
            <a:r>
              <a:rPr lang="it-IT" sz="1600" b="1" baseline="30000" dirty="0">
                <a:solidFill>
                  <a:srgbClr val="0000FF"/>
                </a:solidFill>
                <a:latin typeface="+mj-lt"/>
              </a:rPr>
              <a:t>.</a:t>
            </a:r>
            <a:r>
              <a:rPr lang="it-IT" sz="1600" b="1" dirty="0">
                <a:solidFill>
                  <a:srgbClr val="0000FF"/>
                </a:solidFill>
                <a:latin typeface="+mj-lt"/>
              </a:rPr>
              <a:t>10</a:t>
            </a:r>
            <a:r>
              <a:rPr lang="it-IT" sz="1600" b="1" baseline="30000" dirty="0">
                <a:solidFill>
                  <a:srgbClr val="0000FF"/>
                </a:solidFill>
                <a:latin typeface="+mj-lt"/>
              </a:rPr>
              <a:t>10</a:t>
            </a:r>
            <a:r>
              <a:rPr lang="it-IT" sz="1600" b="1" dirty="0">
                <a:solidFill>
                  <a:srgbClr val="0000FF"/>
                </a:solidFill>
                <a:latin typeface="+mj-lt"/>
              </a:rPr>
              <a:t>]</a:t>
            </a:r>
          </a:p>
          <a:p>
            <a:pPr algn="ctr">
              <a:buNone/>
            </a:pPr>
            <a:r>
              <a:rPr lang="it-IT" sz="1200" dirty="0">
                <a:solidFill>
                  <a:srgbClr val="0000FF"/>
                </a:solidFill>
                <a:latin typeface="+mj-lt"/>
              </a:rPr>
              <a:t>(RI): </a:t>
            </a:r>
            <a:r>
              <a:rPr lang="fr-FR" sz="1200" dirty="0">
                <a:solidFill>
                  <a:srgbClr val="0000FF"/>
                </a:solidFill>
                <a:latin typeface="+mj-lt"/>
              </a:rPr>
              <a:t>Q0 @ 4 MV/m 2.21 ± 0.34  [1</a:t>
            </a:r>
            <a:r>
              <a:rPr lang="fr-FR" sz="1200" baseline="30000" dirty="0">
                <a:solidFill>
                  <a:srgbClr val="0000FF"/>
                </a:solidFill>
                <a:latin typeface="+mj-lt"/>
              </a:rPr>
              <a:t>.</a:t>
            </a:r>
            <a:r>
              <a:rPr lang="fr-FR" sz="1200" dirty="0">
                <a:solidFill>
                  <a:srgbClr val="0000FF"/>
                </a:solidFill>
                <a:latin typeface="+mj-lt"/>
              </a:rPr>
              <a:t>10</a:t>
            </a:r>
            <a:r>
              <a:rPr lang="fr-FR" sz="1200" baseline="30000" dirty="0">
                <a:solidFill>
                  <a:srgbClr val="0000FF"/>
                </a:solidFill>
                <a:latin typeface="+mj-lt"/>
              </a:rPr>
              <a:t>10</a:t>
            </a:r>
            <a:r>
              <a:rPr lang="fr-FR" sz="1200" dirty="0">
                <a:solidFill>
                  <a:srgbClr val="0000FF"/>
                </a:solidFill>
                <a:latin typeface="+mj-lt"/>
              </a:rPr>
              <a:t>]</a:t>
            </a:r>
            <a:r>
              <a:rPr lang="it-IT" sz="1200" dirty="0">
                <a:solidFill>
                  <a:srgbClr val="0000FF"/>
                </a:solidFill>
                <a:latin typeface="+mj-lt"/>
              </a:rPr>
              <a:t>)</a:t>
            </a:r>
          </a:p>
          <a:p>
            <a:pPr algn="ctr"/>
            <a:r>
              <a:rPr lang="it-IT" sz="1200" dirty="0">
                <a:solidFill>
                  <a:srgbClr val="0000FF"/>
                </a:solidFill>
                <a:latin typeface="+mj-lt"/>
              </a:rPr>
              <a:t>(EZ): </a:t>
            </a:r>
            <a:r>
              <a:rPr lang="fr-FR" sz="1200" dirty="0">
                <a:solidFill>
                  <a:srgbClr val="0000FF"/>
                </a:solidFill>
                <a:latin typeface="+mj-lt"/>
              </a:rPr>
              <a:t>Q0 @ 4 MV/m 2.26 ± 0.33  [1</a:t>
            </a:r>
            <a:r>
              <a:rPr lang="fr-FR" sz="1200" baseline="30000" dirty="0">
                <a:solidFill>
                  <a:srgbClr val="0000FF"/>
                </a:solidFill>
                <a:latin typeface="+mj-lt"/>
              </a:rPr>
              <a:t>.</a:t>
            </a:r>
            <a:r>
              <a:rPr lang="fr-FR" sz="1200" dirty="0">
                <a:solidFill>
                  <a:srgbClr val="0000FF"/>
                </a:solidFill>
                <a:latin typeface="+mj-lt"/>
              </a:rPr>
              <a:t>10</a:t>
            </a:r>
            <a:r>
              <a:rPr lang="fr-FR" sz="1200" baseline="30000" dirty="0">
                <a:solidFill>
                  <a:srgbClr val="0000FF"/>
                </a:solidFill>
                <a:latin typeface="+mj-lt"/>
              </a:rPr>
              <a:t>10</a:t>
            </a:r>
            <a:r>
              <a:rPr lang="fr-FR" sz="1200" dirty="0">
                <a:solidFill>
                  <a:srgbClr val="0000FF"/>
                </a:solidFill>
                <a:latin typeface="+mj-lt"/>
              </a:rPr>
              <a:t>]</a:t>
            </a:r>
            <a:r>
              <a:rPr lang="it-IT" sz="1200" dirty="0">
                <a:solidFill>
                  <a:srgbClr val="0000FF"/>
                </a:solidFill>
                <a:latin typeface="+mj-lt"/>
              </a:rPr>
              <a:t>) </a:t>
            </a:r>
          </a:p>
        </p:txBody>
      </p:sp>
      <p:sp>
        <p:nvSpPr>
          <p:cNvPr id="11" name="Segnaposto numero diapositiva 4">
            <a:extLst>
              <a:ext uri="{FF2B5EF4-FFF2-40B4-BE49-F238E27FC236}">
                <a16:creationId xmlns:a16="http://schemas.microsoft.com/office/drawing/2014/main" id="{9E186CDA-D9B9-694A-87B1-047A0D3421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34092" y="6459827"/>
            <a:ext cx="1602904" cy="353549"/>
          </a:xfrm>
        </p:spPr>
        <p:txBody>
          <a:bodyPr/>
          <a:lstStyle/>
          <a:p>
            <a:pPr>
              <a:defRPr/>
            </a:pPr>
            <a:r>
              <a:rPr lang="it-IT" altLang="en-US" sz="1100" dirty="0">
                <a:solidFill>
                  <a:srgbClr val="002060"/>
                </a:solidFill>
              </a:rPr>
              <a:t>cepcws2019</a:t>
            </a:r>
          </a:p>
          <a:p>
            <a:pPr>
              <a:defRPr/>
            </a:pPr>
            <a:r>
              <a:rPr lang="it-IT" altLang="en-US" sz="900" b="0" dirty="0" err="1"/>
              <a:t>Beijing</a:t>
            </a:r>
            <a:r>
              <a:rPr lang="it-IT" altLang="en-US" sz="900" b="0" dirty="0"/>
              <a:t>, 19 </a:t>
            </a:r>
            <a:r>
              <a:rPr lang="it-IT" altLang="en-US" sz="900" b="0" dirty="0" err="1"/>
              <a:t>November</a:t>
            </a:r>
            <a:r>
              <a:rPr lang="it-IT" altLang="en-US" sz="900" b="0" dirty="0"/>
              <a:t> 2019</a:t>
            </a:r>
            <a:endParaRPr lang="en-US" altLang="en-US" sz="900" b="0" dirty="0"/>
          </a:p>
        </p:txBody>
      </p:sp>
    </p:spTree>
    <p:extLst>
      <p:ext uri="{BB962C8B-B14F-4D97-AF65-F5344CB8AC3E}">
        <p14:creationId xmlns:p14="http://schemas.microsoft.com/office/powerpoint/2010/main" val="1851260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Some Considerations from the E-XFEL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DD24915F-1212-4C86-8EF3-3C9B851C20F2}" type="slidenum">
              <a:rPr lang="en-US" altLang="it-IT" smtClean="0"/>
              <a:pPr>
                <a:defRPr/>
              </a:pPr>
              <a:t>25</a:t>
            </a:fld>
            <a:endParaRPr lang="en-US" altLang="it-IT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81000" y="914400"/>
            <a:ext cx="8466138" cy="5334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20000"/>
              <a:defRPr sz="200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 marL="3048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000099"/>
                </a:solidFill>
                <a:latin typeface="+mn-lt"/>
              </a:defRPr>
            </a:lvl2pPr>
            <a:lvl3pPr marL="574675" indent="-155575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8032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0099"/>
                </a:solidFill>
                <a:latin typeface="+mn-lt"/>
              </a:defRPr>
            </a:lvl4pPr>
            <a:lvl5pPr marL="10318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14890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9462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4034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8606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ts val="3000"/>
              </a:lnSpc>
              <a:spcBef>
                <a:spcPts val="600"/>
              </a:spcBef>
            </a:pPr>
            <a:r>
              <a:rPr lang="en-US" altLang="it-IT" sz="2800" b="1" kern="0" dirty="0">
                <a:solidFill>
                  <a:srgbClr val="002060"/>
                </a:solidFill>
              </a:rPr>
              <a:t>Industry</a:t>
            </a:r>
            <a:r>
              <a:rPr lang="en-US" altLang="it-IT" sz="2800" b="0" kern="0" dirty="0">
                <a:solidFill>
                  <a:srgbClr val="002060"/>
                </a:solidFill>
              </a:rPr>
              <a:t>, once trained, </a:t>
            </a:r>
            <a:r>
              <a:rPr lang="en-US" altLang="it-IT" sz="2800" b="1" kern="0" dirty="0">
                <a:solidFill>
                  <a:srgbClr val="002060"/>
                </a:solidFill>
              </a:rPr>
              <a:t>is doing </a:t>
            </a:r>
            <a:r>
              <a:rPr lang="en-US" altLang="it-IT" sz="2800" b="1" kern="0" dirty="0">
                <a:solidFill>
                  <a:srgbClr val="CC3300"/>
                </a:solidFill>
              </a:rPr>
              <a:t>as well as the lab</a:t>
            </a:r>
            <a:r>
              <a:rPr lang="en-US" altLang="it-IT" sz="2800" b="0" kern="0" dirty="0">
                <a:solidFill>
                  <a:srgbClr val="CC3300"/>
                </a:solidFill>
              </a:rPr>
              <a:t> </a:t>
            </a:r>
            <a:r>
              <a:rPr lang="en-US" altLang="it-IT" sz="2800" kern="0" dirty="0">
                <a:solidFill>
                  <a:srgbClr val="CC3300"/>
                </a:solidFill>
              </a:rPr>
              <a:t>behind</a:t>
            </a:r>
          </a:p>
          <a:p>
            <a:pPr eaLnBrk="1" hangingPunct="1">
              <a:lnSpc>
                <a:spcPts val="3000"/>
              </a:lnSpc>
              <a:spcBef>
                <a:spcPts val="600"/>
              </a:spcBef>
            </a:pPr>
            <a:r>
              <a:rPr lang="en-US" altLang="it-IT" sz="2800" b="0" kern="0" dirty="0">
                <a:solidFill>
                  <a:srgbClr val="002060"/>
                </a:solidFill>
              </a:rPr>
              <a:t>but with a </a:t>
            </a:r>
            <a:r>
              <a:rPr lang="en-US" altLang="it-IT" sz="2800" kern="0" dirty="0">
                <a:solidFill>
                  <a:srgbClr val="CC3300"/>
                </a:solidFill>
              </a:rPr>
              <a:t>better yield </a:t>
            </a:r>
          </a:p>
          <a:p>
            <a:pPr eaLnBrk="1" hangingPunct="1">
              <a:lnSpc>
                <a:spcPts val="3000"/>
              </a:lnSpc>
              <a:spcBef>
                <a:spcPts val="600"/>
              </a:spcBef>
            </a:pPr>
            <a:r>
              <a:rPr lang="en-US" altLang="it-IT" sz="2800" b="0" kern="0" dirty="0">
                <a:solidFill>
                  <a:srgbClr val="002060"/>
                </a:solidFill>
              </a:rPr>
              <a:t>Results obtained are </a:t>
            </a:r>
            <a:r>
              <a:rPr lang="en-US" altLang="it-IT" sz="2800" b="1" kern="0" dirty="0">
                <a:solidFill>
                  <a:srgbClr val="002060"/>
                </a:solidFill>
              </a:rPr>
              <a:t>very close to</a:t>
            </a:r>
            <a:r>
              <a:rPr lang="en-US" altLang="it-IT" sz="2800" b="0" kern="0" dirty="0">
                <a:solidFill>
                  <a:srgbClr val="002060"/>
                </a:solidFill>
              </a:rPr>
              <a:t> those available at the time of the ITRP: </a:t>
            </a:r>
            <a:r>
              <a:rPr lang="en-US" altLang="it-IT" sz="2800" b="1" kern="0" dirty="0">
                <a:solidFill>
                  <a:srgbClr val="CC3300"/>
                </a:solidFill>
              </a:rPr>
              <a:t>15 years ago</a:t>
            </a:r>
            <a:r>
              <a:rPr lang="en-US" altLang="it-IT" sz="2800" b="0" kern="0" dirty="0">
                <a:solidFill>
                  <a:srgbClr val="CC3300"/>
                </a:solidFill>
              </a:rPr>
              <a:t> </a:t>
            </a:r>
          </a:p>
          <a:p>
            <a:pPr marL="457200" lvl="1" indent="-342900" eaLnBrk="1" hangingPunct="1">
              <a:spcBef>
                <a:spcPts val="600"/>
              </a:spcBef>
            </a:pPr>
            <a:r>
              <a:rPr lang="en-US" altLang="it-IT" sz="2200" b="0" kern="0" dirty="0">
                <a:solidFill>
                  <a:srgbClr val="002060"/>
                </a:solidFill>
              </a:rPr>
              <a:t>Results depend on the technology applied </a:t>
            </a:r>
          </a:p>
          <a:p>
            <a:pPr marL="457200" lvl="1" indent="-342900" eaLnBrk="1" hangingPunct="1">
              <a:spcBef>
                <a:spcPts val="600"/>
              </a:spcBef>
            </a:pPr>
            <a:r>
              <a:rPr lang="en-US" altLang="it-IT" sz="2200" b="0" kern="0" dirty="0">
                <a:solidFill>
                  <a:srgbClr val="002060"/>
                </a:solidFill>
              </a:rPr>
              <a:t>The complete cycle in Industry improves the yield, but not dramatically</a:t>
            </a:r>
          </a:p>
          <a:p>
            <a:pPr eaLnBrk="1" hangingPunct="1">
              <a:lnSpc>
                <a:spcPts val="3000"/>
              </a:lnSpc>
              <a:spcBef>
                <a:spcPts val="1200"/>
              </a:spcBef>
            </a:pPr>
            <a:r>
              <a:rPr lang="en-US" altLang="it-IT" sz="2800" kern="0" dirty="0">
                <a:solidFill>
                  <a:srgbClr val="002060"/>
                </a:solidFill>
              </a:rPr>
              <a:t>The </a:t>
            </a:r>
            <a:r>
              <a:rPr lang="en-US" altLang="it-IT" sz="2800" kern="0" dirty="0">
                <a:solidFill>
                  <a:srgbClr val="CC3300"/>
                </a:solidFill>
              </a:rPr>
              <a:t>option</a:t>
            </a:r>
            <a:r>
              <a:rPr lang="en-US" altLang="it-IT" sz="2800" kern="0" dirty="0">
                <a:solidFill>
                  <a:srgbClr val="002060"/>
                </a:solidFill>
              </a:rPr>
              <a:t> of a</a:t>
            </a:r>
            <a:r>
              <a:rPr lang="en-US" altLang="it-IT" sz="2800" b="0" kern="0" dirty="0">
                <a:solidFill>
                  <a:srgbClr val="002060"/>
                </a:solidFill>
              </a:rPr>
              <a:t> </a:t>
            </a:r>
            <a:r>
              <a:rPr lang="en-US" altLang="it-IT" sz="2800" b="1" kern="0" dirty="0">
                <a:solidFill>
                  <a:srgbClr val="CC3300"/>
                </a:solidFill>
              </a:rPr>
              <a:t>second treatment </a:t>
            </a:r>
            <a:r>
              <a:rPr lang="en-US" altLang="it-IT" sz="2800" b="1" kern="0" dirty="0">
                <a:solidFill>
                  <a:srgbClr val="002060"/>
                </a:solidFill>
              </a:rPr>
              <a:t>is still </a:t>
            </a:r>
            <a:r>
              <a:rPr lang="en-US" altLang="it-IT" sz="2800" b="1" kern="0" dirty="0">
                <a:solidFill>
                  <a:srgbClr val="CC3300"/>
                </a:solidFill>
              </a:rPr>
              <a:t>mandatory</a:t>
            </a:r>
            <a:r>
              <a:rPr lang="en-US" altLang="it-IT" sz="2800" b="0" kern="0" dirty="0">
                <a:solidFill>
                  <a:srgbClr val="002060"/>
                </a:solidFill>
              </a:rPr>
              <a:t> to improve the yield. That’s very expensive</a:t>
            </a:r>
          </a:p>
          <a:p>
            <a:pPr marL="457200" lvl="1" indent="-342900" eaLnBrk="1" hangingPunct="1">
              <a:spcBef>
                <a:spcPts val="600"/>
              </a:spcBef>
            </a:pPr>
            <a:r>
              <a:rPr lang="en-US" altLang="it-IT" sz="2200" b="0" kern="0" dirty="0">
                <a:solidFill>
                  <a:srgbClr val="002060"/>
                </a:solidFill>
              </a:rPr>
              <a:t>HPR is usually sufficient, flash BCP can be required, EP is excluded (HT installed)</a:t>
            </a:r>
          </a:p>
          <a:p>
            <a:pPr marL="457200" lvl="1" indent="-342900" eaLnBrk="1" hangingPunct="1">
              <a:spcBef>
                <a:spcPts val="600"/>
              </a:spcBef>
            </a:pPr>
            <a:r>
              <a:rPr lang="en-US" altLang="it-IT" sz="2200" b="0" kern="0" dirty="0">
                <a:solidFill>
                  <a:srgbClr val="002060"/>
                </a:solidFill>
              </a:rPr>
              <a:t>Second treatment is improving the yield, both for high field and field emission</a:t>
            </a:r>
          </a:p>
        </p:txBody>
      </p:sp>
      <p:sp>
        <p:nvSpPr>
          <p:cNvPr id="8" name="Segnaposto numero diapositiva 4">
            <a:extLst>
              <a:ext uri="{FF2B5EF4-FFF2-40B4-BE49-F238E27FC236}">
                <a16:creationId xmlns:a16="http://schemas.microsoft.com/office/drawing/2014/main" id="{92CE98B5-EBCD-BF49-BD5F-7FB91728AD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34092" y="6459827"/>
            <a:ext cx="1602904" cy="353549"/>
          </a:xfrm>
        </p:spPr>
        <p:txBody>
          <a:bodyPr/>
          <a:lstStyle/>
          <a:p>
            <a:pPr>
              <a:defRPr/>
            </a:pPr>
            <a:r>
              <a:rPr lang="it-IT" altLang="en-US" sz="1100" dirty="0">
                <a:solidFill>
                  <a:srgbClr val="002060"/>
                </a:solidFill>
              </a:rPr>
              <a:t>cepcws2019</a:t>
            </a:r>
          </a:p>
          <a:p>
            <a:pPr>
              <a:defRPr/>
            </a:pPr>
            <a:r>
              <a:rPr lang="it-IT" altLang="en-US" sz="900" b="0" dirty="0" err="1"/>
              <a:t>Beijing</a:t>
            </a:r>
            <a:r>
              <a:rPr lang="it-IT" altLang="en-US" sz="900" b="0" dirty="0"/>
              <a:t>, 19 </a:t>
            </a:r>
            <a:r>
              <a:rPr lang="it-IT" altLang="en-US" sz="900" b="0" dirty="0" err="1"/>
              <a:t>November</a:t>
            </a:r>
            <a:r>
              <a:rPr lang="it-IT" altLang="en-US" sz="900" b="0" dirty="0"/>
              <a:t> 2019</a:t>
            </a:r>
            <a:endParaRPr lang="en-US" altLang="en-US" sz="900" b="0" dirty="0"/>
          </a:p>
        </p:txBody>
      </p:sp>
    </p:spTree>
    <p:extLst>
      <p:ext uri="{BB962C8B-B14F-4D97-AF65-F5344CB8AC3E}">
        <p14:creationId xmlns:p14="http://schemas.microsoft.com/office/powerpoint/2010/main" val="42048915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3</a:t>
            </a:r>
            <a:r>
              <a:rPr lang="en-US" altLang="it-IT" baseline="30000" dirty="0"/>
              <a:t>rd</a:t>
            </a:r>
            <a:r>
              <a:rPr lang="en-US" altLang="it-IT" dirty="0"/>
              <a:t> cavity production</a:t>
            </a:r>
            <a:r>
              <a:rPr lang="en-US" altLang="it-IT" sz="1600" dirty="0"/>
              <a:t> </a:t>
            </a:r>
            <a:r>
              <a:rPr lang="en-US" altLang="it-IT" dirty="0"/>
              <a:t>with BCP – TESLA TDR ref.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DD24915F-1212-4C86-8EF3-3C9B851C20F2}" type="slidenum">
              <a:rPr lang="en-US" altLang="it-IT" smtClean="0"/>
              <a:pPr>
                <a:defRPr/>
              </a:pPr>
              <a:t>26</a:t>
            </a:fld>
            <a:endParaRPr lang="en-US" altLang="it-IT"/>
          </a:p>
        </p:txBody>
      </p:sp>
      <p:graphicFrame>
        <p:nvGraphicFramePr>
          <p:cNvPr id="12" name="Object 6"/>
          <p:cNvGraphicFramePr>
            <a:graphicFrameLocks noChangeAspect="1"/>
          </p:cNvGraphicFramePr>
          <p:nvPr/>
        </p:nvGraphicFramePr>
        <p:xfrm>
          <a:off x="381000" y="1295400"/>
          <a:ext cx="7793038" cy="4770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9" name="Chart" r:id="rId3" imgW="8086954" imgH="5286756" progId="Excel.Chart.8">
                  <p:embed/>
                </p:oleObj>
              </mc:Choice>
              <mc:Fallback>
                <p:oleObj name="Chart" r:id="rId3" imgW="8086954" imgH="5286756" progId="Excel.Chart.8">
                  <p:embed/>
                  <p:pic>
                    <p:nvPicPr>
                      <p:cNvPr id="1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1366" t="15886" r="5713" b="6477"/>
                      <a:stretch>
                        <a:fillRect/>
                      </a:stretch>
                    </p:blipFill>
                    <p:spPr bwMode="auto">
                      <a:xfrm>
                        <a:off x="381000" y="1295400"/>
                        <a:ext cx="7793038" cy="4770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676400" y="4419600"/>
            <a:ext cx="1908175" cy="623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120000"/>
              <a:defRPr sz="2000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6"/>
              </a:buBlip>
              <a:defRPr sz="1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</a:pPr>
            <a:r>
              <a:rPr lang="de-DE" altLang="it-IT" sz="1800" dirty="0">
                <a:solidFill>
                  <a:srgbClr val="FF0000"/>
                </a:solidFill>
                <a:latin typeface="+mj-lt"/>
              </a:rPr>
              <a:t> TESLA 500 </a:t>
            </a:r>
            <a:r>
              <a:rPr lang="de-DE" altLang="it-IT" sz="1800" dirty="0" err="1">
                <a:solidFill>
                  <a:srgbClr val="FF0000"/>
                </a:solidFill>
                <a:latin typeface="+mj-lt"/>
              </a:rPr>
              <a:t>specs</a:t>
            </a:r>
            <a:r>
              <a:rPr lang="de-DE" altLang="it-IT" sz="1800" dirty="0">
                <a:solidFill>
                  <a:srgbClr val="FF0000"/>
                </a:solidFill>
                <a:latin typeface="+mj-lt"/>
              </a:rPr>
              <a:t>:  </a:t>
            </a:r>
          </a:p>
          <a:p>
            <a:pPr eaLnBrk="1" hangingPunct="1">
              <a:lnSpc>
                <a:spcPts val="1800"/>
              </a:lnSpc>
              <a:spcBef>
                <a:spcPts val="0"/>
              </a:spcBef>
              <a:buClrTx/>
              <a:buSzTx/>
            </a:pPr>
            <a:r>
              <a:rPr lang="de-DE" altLang="it-IT" sz="1200" dirty="0">
                <a:solidFill>
                  <a:schemeClr val="tx1"/>
                </a:solidFill>
                <a:latin typeface="+mj-lt"/>
              </a:rPr>
              <a:t>24.3 MV/m</a:t>
            </a:r>
            <a:r>
              <a:rPr lang="de-DE" altLang="it-IT" sz="1200" b="0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de-DE" altLang="it-IT" sz="1200" dirty="0">
                <a:solidFill>
                  <a:schemeClr val="tx1"/>
                </a:solidFill>
                <a:latin typeface="+mj-lt"/>
              </a:rPr>
              <a:t>@ Q</a:t>
            </a:r>
            <a:r>
              <a:rPr lang="de-DE" altLang="it-IT" sz="1200" baseline="-25000" dirty="0">
                <a:solidFill>
                  <a:schemeClr val="tx1"/>
                </a:solidFill>
                <a:latin typeface="+mj-lt"/>
              </a:rPr>
              <a:t>0</a:t>
            </a:r>
            <a:r>
              <a:rPr lang="de-DE" altLang="it-IT" sz="1200" dirty="0">
                <a:solidFill>
                  <a:schemeClr val="tx1"/>
                </a:solidFill>
                <a:latin typeface="+mj-lt"/>
              </a:rPr>
              <a:t> = </a:t>
            </a:r>
            <a:r>
              <a:rPr lang="en-GB" altLang="it-IT" sz="12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5 </a:t>
            </a:r>
            <a:r>
              <a:rPr lang="en-GB" altLang="it-IT" sz="1200" dirty="0">
                <a:solidFill>
                  <a:schemeClr val="tx1"/>
                </a:solidFill>
                <a:latin typeface="+mj-lt"/>
                <a:cs typeface="Times New Roman" pitchFamily="18" charset="0"/>
                <a:sym typeface="Symbol" pitchFamily="18" charset="2"/>
              </a:rPr>
              <a:t></a:t>
            </a:r>
            <a:r>
              <a:rPr lang="en-GB" altLang="it-IT" sz="12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10</a:t>
            </a:r>
            <a:r>
              <a:rPr lang="en-GB" altLang="it-IT" sz="1200" baseline="30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9</a:t>
            </a:r>
            <a:r>
              <a:rPr lang="en-US" altLang="it-IT" sz="2400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2457450" y="4267200"/>
            <a:ext cx="127000" cy="123825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120000"/>
              <a:defRPr sz="2000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6"/>
              </a:buBlip>
              <a:defRPr sz="1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endParaRPr lang="it-IT" altLang="it-IT" sz="1400">
              <a:solidFill>
                <a:schemeClr val="tx1"/>
              </a:solidFill>
            </a:endParaRPr>
          </a:p>
        </p:txBody>
      </p:sp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5436096" y="3680619"/>
            <a:ext cx="238125" cy="23495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120000"/>
              <a:defRPr sz="2000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6"/>
              </a:buBlip>
              <a:defRPr sz="1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endParaRPr lang="it-IT" altLang="it-IT" sz="1400">
              <a:solidFill>
                <a:schemeClr val="tx1"/>
              </a:solidFill>
            </a:endParaRPr>
          </a:p>
        </p:txBody>
      </p:sp>
      <p:sp>
        <p:nvSpPr>
          <p:cNvPr id="11" name="Segnaposto numero diapositiva 4">
            <a:extLst>
              <a:ext uri="{FF2B5EF4-FFF2-40B4-BE49-F238E27FC236}">
                <a16:creationId xmlns:a16="http://schemas.microsoft.com/office/drawing/2014/main" id="{A99E8498-D7BF-204A-9853-210E8A1066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34092" y="6459827"/>
            <a:ext cx="1602904" cy="353549"/>
          </a:xfrm>
        </p:spPr>
        <p:txBody>
          <a:bodyPr/>
          <a:lstStyle/>
          <a:p>
            <a:pPr>
              <a:defRPr/>
            </a:pPr>
            <a:r>
              <a:rPr lang="it-IT" altLang="en-US" sz="1100" dirty="0">
                <a:solidFill>
                  <a:srgbClr val="002060"/>
                </a:solidFill>
              </a:rPr>
              <a:t>cepcws2019</a:t>
            </a:r>
          </a:p>
          <a:p>
            <a:pPr>
              <a:defRPr/>
            </a:pPr>
            <a:r>
              <a:rPr lang="it-IT" altLang="en-US" sz="900" b="0" dirty="0" err="1"/>
              <a:t>Beijing</a:t>
            </a:r>
            <a:r>
              <a:rPr lang="it-IT" altLang="en-US" sz="900" b="0" dirty="0"/>
              <a:t>, 19 </a:t>
            </a:r>
            <a:r>
              <a:rPr lang="it-IT" altLang="en-US" sz="900" b="0" dirty="0" err="1"/>
              <a:t>November</a:t>
            </a:r>
            <a:r>
              <a:rPr lang="it-IT" altLang="en-US" sz="900" b="0" dirty="0"/>
              <a:t> 2019</a:t>
            </a:r>
            <a:endParaRPr lang="en-US" altLang="en-US" sz="900" b="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2B20FC5-6A7F-D34D-B6FA-77B6B8CF8D88}"/>
              </a:ext>
            </a:extLst>
          </p:cNvPr>
          <p:cNvSpPr txBox="1"/>
          <p:nvPr/>
        </p:nvSpPr>
        <p:spPr>
          <a:xfrm>
            <a:off x="3903778" y="860069"/>
            <a:ext cx="1760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>
                <a:solidFill>
                  <a:srgbClr val="0070C0"/>
                </a:solidFill>
              </a:rPr>
              <a:t>Year</a:t>
            </a:r>
            <a:r>
              <a:rPr lang="it-IT" sz="2800" dirty="0">
                <a:solidFill>
                  <a:srgbClr val="0070C0"/>
                </a:solidFill>
              </a:rPr>
              <a:t> 2000</a:t>
            </a:r>
          </a:p>
        </p:txBody>
      </p:sp>
    </p:spTree>
    <p:extLst>
      <p:ext uri="{BB962C8B-B14F-4D97-AF65-F5344CB8AC3E}">
        <p14:creationId xmlns:p14="http://schemas.microsoft.com/office/powerpoint/2010/main" val="26377034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1BBB78-D01E-0148-804C-D94C3232E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/>
              <a:t>High </a:t>
            </a:r>
            <a:r>
              <a:rPr lang="it-IT" sz="3200" dirty="0" err="1"/>
              <a:t>Q</a:t>
            </a:r>
            <a:r>
              <a:rPr lang="it-IT" sz="3200" dirty="0"/>
              <a:t> - High </a:t>
            </a:r>
            <a:r>
              <a:rPr lang="it-IT" sz="3200" dirty="0" err="1"/>
              <a:t>Gradiend</a:t>
            </a:r>
            <a:endParaRPr lang="it-IT" sz="3200" dirty="0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66722C9-4000-D740-BD83-FC0C57DED1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3200" dirty="0" err="1"/>
              <a:t>Since</a:t>
            </a:r>
            <a:r>
              <a:rPr lang="it-IT" sz="3200" dirty="0"/>
              <a:t> </a:t>
            </a:r>
            <a:r>
              <a:rPr lang="it-IT" sz="3200" dirty="0" err="1"/>
              <a:t>ninties</a:t>
            </a:r>
            <a:r>
              <a:rPr lang="it-IT" sz="3200" dirty="0"/>
              <a:t> </a:t>
            </a:r>
            <a:r>
              <a:rPr lang="it-IT" sz="3200" b="1" dirty="0"/>
              <a:t>TESLA/ILC </a:t>
            </a:r>
            <a:r>
              <a:rPr lang="it-IT" sz="3200" dirty="0" err="1"/>
              <a:t>pushed</a:t>
            </a:r>
            <a:r>
              <a:rPr lang="it-IT" sz="3200" dirty="0"/>
              <a:t> for </a:t>
            </a:r>
            <a:r>
              <a:rPr lang="it-IT" sz="3200" b="1" dirty="0"/>
              <a:t>High </a:t>
            </a:r>
            <a:r>
              <a:rPr lang="it-IT" sz="3200" b="1" dirty="0" err="1"/>
              <a:t>Gradient</a:t>
            </a:r>
            <a:endParaRPr lang="it-IT" sz="3200" b="1" dirty="0"/>
          </a:p>
          <a:p>
            <a:r>
              <a:rPr lang="it-IT" sz="3200" dirty="0" err="1"/>
              <a:t>All</a:t>
            </a:r>
            <a:r>
              <a:rPr lang="it-IT" sz="3200" dirty="0"/>
              <a:t> </a:t>
            </a:r>
            <a:r>
              <a:rPr lang="it-IT" sz="3200" b="1" dirty="0">
                <a:solidFill>
                  <a:srgbClr val="CC3300"/>
                </a:solidFill>
              </a:rPr>
              <a:t>CW </a:t>
            </a:r>
            <a:r>
              <a:rPr lang="it-IT" sz="3200" b="1" dirty="0" err="1">
                <a:solidFill>
                  <a:srgbClr val="CC3300"/>
                </a:solidFill>
              </a:rPr>
              <a:t>applications</a:t>
            </a:r>
            <a:r>
              <a:rPr lang="it-IT" sz="3200" b="1" dirty="0"/>
              <a:t> </a:t>
            </a:r>
            <a:r>
              <a:rPr lang="it-IT" sz="3200" dirty="0"/>
              <a:t>are</a:t>
            </a:r>
            <a:r>
              <a:rPr lang="it-IT" sz="3200" b="1" dirty="0"/>
              <a:t> </a:t>
            </a:r>
            <a:r>
              <a:rPr lang="it-IT" sz="3200" dirty="0" err="1"/>
              <a:t>now</a:t>
            </a:r>
            <a:r>
              <a:rPr lang="it-IT" sz="3200" b="1" dirty="0"/>
              <a:t> </a:t>
            </a:r>
            <a:r>
              <a:rPr lang="it-IT" sz="3200" dirty="0" err="1"/>
              <a:t>asking</a:t>
            </a:r>
            <a:r>
              <a:rPr lang="it-IT" sz="3200" dirty="0"/>
              <a:t> for </a:t>
            </a:r>
            <a:r>
              <a:rPr lang="it-IT" sz="3200" b="1" dirty="0">
                <a:solidFill>
                  <a:srgbClr val="CC3300"/>
                </a:solidFill>
              </a:rPr>
              <a:t>high </a:t>
            </a:r>
            <a:r>
              <a:rPr lang="it-IT" sz="3200" b="1" dirty="0" err="1">
                <a:solidFill>
                  <a:srgbClr val="CC3300"/>
                </a:solidFill>
              </a:rPr>
              <a:t>Q</a:t>
            </a:r>
            <a:endParaRPr lang="it-IT" sz="3200" b="1" dirty="0">
              <a:solidFill>
                <a:srgbClr val="CC3300"/>
              </a:solidFill>
            </a:endParaRPr>
          </a:p>
          <a:p>
            <a:endParaRPr lang="it-IT" b="1" dirty="0">
              <a:solidFill>
                <a:srgbClr val="CC3300"/>
              </a:solidFill>
            </a:endParaRPr>
          </a:p>
          <a:p>
            <a:pPr>
              <a:spcBef>
                <a:spcPts val="1200"/>
              </a:spcBef>
            </a:pPr>
            <a:r>
              <a:rPr lang="it-IT" sz="2800" dirty="0"/>
              <a:t>With a </a:t>
            </a:r>
            <a:r>
              <a:rPr lang="it-IT" sz="2800" b="1" dirty="0" err="1"/>
              <a:t>percent</a:t>
            </a:r>
            <a:r>
              <a:rPr lang="it-IT" sz="2800" b="1" dirty="0"/>
              <a:t>  duty </a:t>
            </a:r>
            <a:r>
              <a:rPr lang="it-IT" sz="2800" b="1" dirty="0" err="1"/>
              <a:t>cycle</a:t>
            </a:r>
            <a:r>
              <a:rPr lang="it-IT" sz="2800" b="1" dirty="0"/>
              <a:t> </a:t>
            </a:r>
            <a:r>
              <a:rPr lang="it-IT" sz="2800" dirty="0"/>
              <a:t>the maximum </a:t>
            </a:r>
            <a:r>
              <a:rPr lang="it-IT" sz="2800" b="1" dirty="0" err="1"/>
              <a:t>usable</a:t>
            </a:r>
            <a:r>
              <a:rPr lang="it-IT" sz="2800" b="1" dirty="0"/>
              <a:t> </a:t>
            </a:r>
            <a:r>
              <a:rPr lang="it-IT" sz="2800" b="1" dirty="0" err="1"/>
              <a:t>gradient</a:t>
            </a:r>
            <a:r>
              <a:rPr lang="it-IT" sz="2800" b="1" dirty="0"/>
              <a:t> </a:t>
            </a:r>
            <a:r>
              <a:rPr lang="it-IT" sz="2800" dirty="0" err="1"/>
              <a:t>is</a:t>
            </a:r>
            <a:r>
              <a:rPr lang="it-IT" sz="2800" dirty="0"/>
              <a:t> a </a:t>
            </a:r>
            <a:r>
              <a:rPr lang="it-IT" sz="2800" dirty="0" err="1"/>
              <a:t>crucial</a:t>
            </a:r>
            <a:r>
              <a:rPr lang="it-IT" sz="2800" dirty="0"/>
              <a:t> </a:t>
            </a:r>
            <a:r>
              <a:rPr lang="it-IT" sz="2800" dirty="0" err="1"/>
              <a:t>cost</a:t>
            </a:r>
            <a:r>
              <a:rPr lang="it-IT" sz="2800" dirty="0"/>
              <a:t> driver</a:t>
            </a:r>
          </a:p>
          <a:p>
            <a:pPr>
              <a:spcBef>
                <a:spcPts val="1200"/>
              </a:spcBef>
            </a:pPr>
            <a:r>
              <a:rPr lang="it-IT" sz="2800" dirty="0"/>
              <a:t>With </a:t>
            </a:r>
            <a:r>
              <a:rPr lang="it-IT" sz="2800" b="1" dirty="0"/>
              <a:t>CW </a:t>
            </a:r>
            <a:r>
              <a:rPr lang="it-IT" sz="2800" dirty="0" err="1"/>
              <a:t>operation</a:t>
            </a:r>
            <a:r>
              <a:rPr lang="it-IT" sz="2800" dirty="0"/>
              <a:t> </a:t>
            </a:r>
            <a:r>
              <a:rPr lang="it-IT" sz="2800" b="1" dirty="0" err="1"/>
              <a:t>cryogenisc</a:t>
            </a:r>
            <a:r>
              <a:rPr lang="it-IT" sz="2800" dirty="0"/>
              <a:t> </a:t>
            </a:r>
            <a:r>
              <a:rPr lang="it-IT" sz="2800" dirty="0" err="1"/>
              <a:t>is</a:t>
            </a:r>
            <a:r>
              <a:rPr lang="it-IT" sz="2800" dirty="0"/>
              <a:t> the </a:t>
            </a:r>
            <a:r>
              <a:rPr lang="it-IT" sz="2800" dirty="0" err="1"/>
              <a:t>limiting</a:t>
            </a:r>
            <a:r>
              <a:rPr lang="it-IT" sz="2800" dirty="0"/>
              <a:t> </a:t>
            </a:r>
            <a:r>
              <a:rPr lang="it-IT" sz="2800" dirty="0" err="1"/>
              <a:t>factor</a:t>
            </a:r>
            <a:endParaRPr lang="it-IT" sz="2800" dirty="0"/>
          </a:p>
          <a:p>
            <a:pPr>
              <a:spcBef>
                <a:spcPts val="1200"/>
              </a:spcBef>
            </a:pPr>
            <a:endParaRPr lang="it-IT" sz="1050" dirty="0"/>
          </a:p>
          <a:p>
            <a:pPr algn="ctr">
              <a:spcBef>
                <a:spcPts val="1200"/>
              </a:spcBef>
            </a:pPr>
            <a:r>
              <a:rPr lang="it-IT" sz="3200" b="1" dirty="0" err="1">
                <a:solidFill>
                  <a:srgbClr val="CC3300"/>
                </a:solidFill>
              </a:rPr>
              <a:t>ElectroPolishing</a:t>
            </a:r>
            <a:r>
              <a:rPr lang="it-IT" sz="3200" b="1" dirty="0">
                <a:solidFill>
                  <a:srgbClr val="CC3300"/>
                </a:solidFill>
              </a:rPr>
              <a:t> </a:t>
            </a:r>
            <a:r>
              <a:rPr lang="it-IT" sz="3200" b="1" dirty="0"/>
              <a:t>-</a:t>
            </a:r>
            <a:r>
              <a:rPr lang="it-IT" sz="3200" b="1" dirty="0">
                <a:solidFill>
                  <a:srgbClr val="CC3300"/>
                </a:solidFill>
              </a:rPr>
              <a:t> Zero B Field  </a:t>
            </a:r>
            <a:r>
              <a:rPr lang="it-IT" sz="3200" b="1" dirty="0"/>
              <a:t>-</a:t>
            </a:r>
            <a:r>
              <a:rPr lang="it-IT" sz="3200" b="1" dirty="0">
                <a:solidFill>
                  <a:srgbClr val="CC3300"/>
                </a:solidFill>
              </a:rPr>
              <a:t> Fast </a:t>
            </a:r>
            <a:r>
              <a:rPr lang="it-IT" sz="3200" b="1" dirty="0" err="1">
                <a:solidFill>
                  <a:srgbClr val="CC3300"/>
                </a:solidFill>
              </a:rPr>
              <a:t>Cooldown</a:t>
            </a:r>
            <a:r>
              <a:rPr lang="it-IT" sz="3200" b="1" dirty="0">
                <a:solidFill>
                  <a:srgbClr val="CC3300"/>
                </a:solidFill>
              </a:rPr>
              <a:t>  </a:t>
            </a:r>
            <a:r>
              <a:rPr lang="it-IT" sz="3600" b="1" dirty="0" err="1"/>
              <a:t>Nitrogen</a:t>
            </a:r>
            <a:r>
              <a:rPr lang="it-IT" sz="3600" b="1" dirty="0"/>
              <a:t> Doping </a:t>
            </a:r>
            <a:r>
              <a:rPr lang="it-IT" sz="3200" b="1" dirty="0"/>
              <a:t>- </a:t>
            </a:r>
            <a:r>
              <a:rPr lang="it-IT" sz="3200" b="1" dirty="0" err="1"/>
              <a:t>Infusion</a:t>
            </a:r>
            <a:r>
              <a:rPr lang="it-IT" sz="3200" b="1" dirty="0"/>
              <a:t> -</a:t>
            </a:r>
            <a:r>
              <a:rPr lang="it-IT" sz="3200" b="1" dirty="0">
                <a:solidFill>
                  <a:srgbClr val="CC3300"/>
                </a:solidFill>
              </a:rPr>
              <a:t> </a:t>
            </a:r>
            <a:r>
              <a:rPr lang="it-IT" sz="3200" b="1" dirty="0"/>
              <a:t>Large </a:t>
            </a:r>
            <a:r>
              <a:rPr lang="it-IT" sz="3200" b="1" dirty="0" err="1"/>
              <a:t>Grain</a:t>
            </a:r>
            <a:r>
              <a:rPr lang="it-IT" sz="3200" b="1" dirty="0"/>
              <a:t> -</a:t>
            </a:r>
            <a:r>
              <a:rPr lang="it-IT" sz="3200" b="1" dirty="0">
                <a:solidFill>
                  <a:srgbClr val="CC3300"/>
                </a:solidFill>
              </a:rPr>
              <a:t> </a:t>
            </a:r>
            <a:r>
              <a:rPr lang="it-IT" sz="3200" b="1" dirty="0"/>
              <a:t>…… 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36B6C91-59AD-7C4A-817D-5F939E132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3E303E6-765A-414C-9172-9E3077987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05772CE0-0456-E142-80EA-C992206A27CD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45577CC-64CC-554F-92B4-0EC32E74BA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en-US" sz="1100" dirty="0">
                <a:solidFill>
                  <a:srgbClr val="002060"/>
                </a:solidFill>
              </a:rPr>
              <a:t>cepcws2019</a:t>
            </a:r>
          </a:p>
          <a:p>
            <a:pPr>
              <a:defRPr/>
            </a:pPr>
            <a:r>
              <a:rPr lang="it-IT" altLang="en-US" sz="900" b="0" dirty="0" err="1"/>
              <a:t>Beijing</a:t>
            </a:r>
            <a:r>
              <a:rPr lang="it-IT" altLang="en-US" sz="900" b="0" dirty="0"/>
              <a:t>, 19 </a:t>
            </a:r>
            <a:r>
              <a:rPr lang="it-IT" altLang="en-US" sz="900" b="0" dirty="0" err="1"/>
              <a:t>November</a:t>
            </a:r>
            <a:r>
              <a:rPr lang="it-IT" altLang="en-US" sz="900" b="0" dirty="0"/>
              <a:t> 2019</a:t>
            </a:r>
            <a:endParaRPr lang="en-US" altLang="en-US" sz="900" b="0" dirty="0"/>
          </a:p>
        </p:txBody>
      </p:sp>
    </p:spTree>
    <p:extLst>
      <p:ext uri="{BB962C8B-B14F-4D97-AF65-F5344CB8AC3E}">
        <p14:creationId xmlns:p14="http://schemas.microsoft.com/office/powerpoint/2010/main" val="2510157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egnaposto data 3">
            <a:extLst>
              <a:ext uri="{FF2B5EF4-FFF2-40B4-BE49-F238E27FC236}">
                <a16:creationId xmlns:a16="http://schemas.microsoft.com/office/drawing/2014/main" id="{A982853D-C716-584B-98AB-E89A458A542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120000"/>
              <a:defRPr sz="2000">
                <a:solidFill>
                  <a:srgbClr val="000099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000099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rgbClr val="000099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en-US" sz="1000">
                <a:solidFill>
                  <a:schemeClr val="tx1"/>
                </a:solidFill>
                <a:latin typeface="Arial" panose="020B0604020202020204" pitchFamily="34" charset="0"/>
              </a:rPr>
              <a:t>Carlo Pagani</a:t>
            </a:r>
          </a:p>
        </p:txBody>
      </p:sp>
      <p:sp>
        <p:nvSpPr>
          <p:cNvPr id="66563" name="Segnaposto piè di pagina 4">
            <a:extLst>
              <a:ext uri="{FF2B5EF4-FFF2-40B4-BE49-F238E27FC236}">
                <a16:creationId xmlns:a16="http://schemas.microsoft.com/office/drawing/2014/main" id="{BEFA87E6-BE0C-EE44-832D-5EE8063D0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120000"/>
              <a:defRPr sz="2000">
                <a:solidFill>
                  <a:srgbClr val="000099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rgbClr val="000099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4"/>
              </a:buBlip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rgbClr val="000099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fld id="{81497AF3-4220-A34F-A274-EC10587B045F}" type="slidenum">
              <a:rPr lang="en-US" altLang="en-US" sz="1000">
                <a:solidFill>
                  <a:schemeClr val="tx1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ClrTx/>
                <a:buSzTx/>
              </a:pPr>
              <a:t>28</a:t>
            </a:fld>
            <a:endParaRPr lang="en-US" altLang="en-US" sz="10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6565" name="Rectangle 5">
            <a:extLst>
              <a:ext uri="{FF2B5EF4-FFF2-40B4-BE49-F238E27FC236}">
                <a16:creationId xmlns:a16="http://schemas.microsoft.com/office/drawing/2014/main" id="{118917AA-1B04-084F-8F5B-B76C3E5E578C}"/>
              </a:ext>
            </a:extLst>
          </p:cNvPr>
          <p:cNvSpPr>
            <a:spLocks noGrp="1" noChangeAspec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The “strange effect” of Nitrogen Doping</a:t>
            </a:r>
          </a:p>
        </p:txBody>
      </p:sp>
      <p:sp>
        <p:nvSpPr>
          <p:cNvPr id="66566" name="Rectangle 6">
            <a:extLst>
              <a:ext uri="{FF2B5EF4-FFF2-40B4-BE49-F238E27FC236}">
                <a16:creationId xmlns:a16="http://schemas.microsoft.com/office/drawing/2014/main" id="{0D657F48-56F5-CE4A-A126-4DDE2D5C46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0675" y="868363"/>
            <a:ext cx="5029200" cy="2057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b="1" dirty="0"/>
              <a:t>High Q</a:t>
            </a:r>
            <a:r>
              <a:rPr lang="en-US" altLang="en-US" sz="2400" b="1" baseline="-20000" dirty="0"/>
              <a:t>0</a:t>
            </a:r>
            <a:r>
              <a:rPr lang="en-US" altLang="en-US" sz="2400" b="1" dirty="0"/>
              <a:t> for CW</a:t>
            </a:r>
            <a:r>
              <a:rPr lang="en-US" altLang="en-US" b="1" dirty="0"/>
              <a:t> </a:t>
            </a:r>
            <a:r>
              <a:rPr lang="en-US" altLang="en-US" dirty="0"/>
              <a:t>(</a:t>
            </a:r>
            <a:r>
              <a:rPr lang="en-US" altLang="en-US" dirty="0" err="1"/>
              <a:t>FermiLab</a:t>
            </a:r>
            <a:r>
              <a:rPr lang="en-US" altLang="en-US" dirty="0"/>
              <a:t> &amp; </a:t>
            </a:r>
            <a:r>
              <a:rPr lang="en-US" altLang="en-US" dirty="0" err="1"/>
              <a:t>JLab</a:t>
            </a:r>
            <a:r>
              <a:rPr lang="en-US" altLang="en-US" dirty="0"/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/>
              <a:t>For CW operation Cryogenics is a significant cost driver that limits the usable accelerating field 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/>
              <a:t>Once fixed machine energy gain and cavity geometry the dissipated power at cryogenic temperature is directly proportional to (</a:t>
            </a:r>
            <a:r>
              <a:rPr lang="en-US" altLang="en-US" sz="1800" dirty="0" err="1"/>
              <a:t>E</a:t>
            </a:r>
            <a:r>
              <a:rPr lang="en-US" altLang="en-US" sz="1800" baseline="-20000" dirty="0" err="1"/>
              <a:t>acc</a:t>
            </a:r>
            <a:r>
              <a:rPr lang="en-US" altLang="en-US" sz="1800" dirty="0"/>
              <a:t>)</a:t>
            </a:r>
            <a:r>
              <a:rPr lang="en-US" altLang="en-US" sz="1800" baseline="30000" dirty="0"/>
              <a:t>2</a:t>
            </a:r>
            <a:r>
              <a:rPr lang="en-US" altLang="en-US" sz="1800" dirty="0"/>
              <a:t> and inversely to Q</a:t>
            </a:r>
            <a:r>
              <a:rPr lang="en-US" altLang="en-US" sz="1800" baseline="-20000" dirty="0"/>
              <a:t>0</a:t>
            </a:r>
            <a:r>
              <a:rPr lang="en-US" altLang="en-US" sz="1800" dirty="0"/>
              <a:t>.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/>
              <a:t>CW needs high Q</a:t>
            </a:r>
            <a:r>
              <a:rPr lang="en-US" altLang="en-US" sz="1800" baseline="-20000" dirty="0"/>
              <a:t>0</a:t>
            </a:r>
            <a:r>
              <a:rPr lang="en-US" altLang="en-US" sz="1800" dirty="0"/>
              <a:t> @ moderate field</a:t>
            </a:r>
            <a:endParaRPr lang="en-US" altLang="en-US" dirty="0"/>
          </a:p>
        </p:txBody>
      </p:sp>
      <p:grpSp>
        <p:nvGrpSpPr>
          <p:cNvPr id="66567" name="Group 10">
            <a:extLst>
              <a:ext uri="{FF2B5EF4-FFF2-40B4-BE49-F238E27FC236}">
                <a16:creationId xmlns:a16="http://schemas.microsoft.com/office/drawing/2014/main" id="{C67FC4D9-F52C-944C-ADA2-3E64BFAF5D93}"/>
              </a:ext>
            </a:extLst>
          </p:cNvPr>
          <p:cNvGrpSpPr>
            <a:grpSpLocks/>
          </p:cNvGrpSpPr>
          <p:nvPr/>
        </p:nvGrpSpPr>
        <p:grpSpPr bwMode="auto">
          <a:xfrm>
            <a:off x="5486400" y="1752600"/>
            <a:ext cx="2286000" cy="819150"/>
            <a:chOff x="3312" y="1248"/>
            <a:chExt cx="1440" cy="516"/>
          </a:xfrm>
        </p:grpSpPr>
        <p:graphicFrame>
          <p:nvGraphicFramePr>
            <p:cNvPr id="66577" name="Object 7">
              <a:extLst>
                <a:ext uri="{FF2B5EF4-FFF2-40B4-BE49-F238E27FC236}">
                  <a16:creationId xmlns:a16="http://schemas.microsoft.com/office/drawing/2014/main" id="{7469F4D3-E4E2-E549-A492-A69538D0CF2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888" y="1248"/>
            <a:ext cx="864" cy="5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32" name="Equation" r:id="rId5" imgW="16675100" imgH="9944100" progId="Equation.3">
                    <p:embed/>
                  </p:oleObj>
                </mc:Choice>
                <mc:Fallback>
                  <p:oleObj name="Equation" r:id="rId5" imgW="16675100" imgH="9944100" progId="Equation.3">
                    <p:embed/>
                    <p:pic>
                      <p:nvPicPr>
                        <p:cNvPr id="66577" name="Object 7">
                          <a:extLst>
                            <a:ext uri="{FF2B5EF4-FFF2-40B4-BE49-F238E27FC236}">
                              <a16:creationId xmlns:a16="http://schemas.microsoft.com/office/drawing/2014/main" id="{7469F4D3-E4E2-E549-A492-A69538D0CF2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88" y="1248"/>
                          <a:ext cx="864" cy="516"/>
                        </a:xfrm>
                        <a:prstGeom prst="rect">
                          <a:avLst/>
                        </a:prstGeom>
                        <a:solidFill>
                          <a:srgbClr val="D3F3F9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6578" name="Line 9">
              <a:extLst>
                <a:ext uri="{FF2B5EF4-FFF2-40B4-BE49-F238E27FC236}">
                  <a16:creationId xmlns:a16="http://schemas.microsoft.com/office/drawing/2014/main" id="{5ADF52E9-5FFC-0649-AF00-9FEEE7DD7B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12" y="1536"/>
              <a:ext cx="432" cy="0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66568" name="Group 19">
            <a:extLst>
              <a:ext uri="{FF2B5EF4-FFF2-40B4-BE49-F238E27FC236}">
                <a16:creationId xmlns:a16="http://schemas.microsoft.com/office/drawing/2014/main" id="{C6E46702-2948-8B4B-B322-0066EC645ADE}"/>
              </a:ext>
            </a:extLst>
          </p:cNvPr>
          <p:cNvGrpSpPr>
            <a:grpSpLocks/>
          </p:cNvGrpSpPr>
          <p:nvPr/>
        </p:nvGrpSpPr>
        <p:grpSpPr bwMode="auto">
          <a:xfrm>
            <a:off x="220663" y="3276600"/>
            <a:ext cx="4419600" cy="2981325"/>
            <a:chOff x="139" y="2064"/>
            <a:chExt cx="2784" cy="1878"/>
          </a:xfrm>
        </p:grpSpPr>
        <p:pic>
          <p:nvPicPr>
            <p:cNvPr id="66574" name="Content Placeholder 3" descr="CROSS LAB CHECK FOR MARC_cleanup.jpg">
              <a:extLst>
                <a:ext uri="{FF2B5EF4-FFF2-40B4-BE49-F238E27FC236}">
                  <a16:creationId xmlns:a16="http://schemas.microsoft.com/office/drawing/2014/main" id="{B1DBAFCB-AEAF-1147-AD1E-BFF13AFC7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" y="2165"/>
              <a:ext cx="2784" cy="1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575" name="Rectangle 15">
              <a:extLst>
                <a:ext uri="{FF2B5EF4-FFF2-40B4-BE49-F238E27FC236}">
                  <a16:creationId xmlns:a16="http://schemas.microsoft.com/office/drawing/2014/main" id="{C861DCA7-9449-BF4C-8D83-9F25E18B35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3264"/>
              <a:ext cx="157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1"/>
                </a:buClr>
                <a:buSzPct val="120000"/>
                <a:defRPr sz="2000">
                  <a:solidFill>
                    <a:srgbClr val="000099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60000"/>
                <a:buBlip>
                  <a:blip r:embed="rId3"/>
                </a:buBlip>
                <a:defRPr>
                  <a:solidFill>
                    <a:srgbClr val="000099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4"/>
                </a:buBlip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rgbClr val="000099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</a:pPr>
              <a:r>
                <a:rPr lang="en-US" altLang="en-US" sz="1200">
                  <a:solidFill>
                    <a:schemeClr val="tx2"/>
                  </a:solidFill>
                </a:rPr>
                <a:t>Q</a:t>
              </a:r>
              <a:r>
                <a:rPr lang="en-US" altLang="en-US" sz="1200" baseline="-20000">
                  <a:solidFill>
                    <a:schemeClr val="tx2"/>
                  </a:solidFill>
                </a:rPr>
                <a:t>0</a:t>
              </a:r>
              <a:r>
                <a:rPr lang="en-US" altLang="en-US" sz="1200">
                  <a:solidFill>
                    <a:schemeClr val="tx2"/>
                  </a:solidFill>
                </a:rPr>
                <a:t> vs. E</a:t>
              </a:r>
              <a:r>
                <a:rPr lang="en-US" altLang="en-US" sz="1200" baseline="-20000">
                  <a:solidFill>
                    <a:schemeClr val="tx2"/>
                  </a:solidFill>
                </a:rPr>
                <a:t>acc</a:t>
              </a:r>
              <a:r>
                <a:rPr lang="en-US" altLang="en-US" sz="1200">
                  <a:solidFill>
                    <a:schemeClr val="tx2"/>
                  </a:solidFill>
                </a:rPr>
                <a:t> – JLab test 1 &amp; 2 and FNAL</a:t>
              </a:r>
            </a:p>
          </p:txBody>
        </p:sp>
        <p:sp>
          <p:nvSpPr>
            <p:cNvPr id="66576" name="Rectangle 16">
              <a:extLst>
                <a:ext uri="{FF2B5EF4-FFF2-40B4-BE49-F238E27FC236}">
                  <a16:creationId xmlns:a16="http://schemas.microsoft.com/office/drawing/2014/main" id="{804F78BE-C6E1-D242-A954-EB0C610913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2064"/>
              <a:ext cx="87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1"/>
                </a:buClr>
                <a:buSzPct val="120000"/>
                <a:defRPr sz="2000">
                  <a:solidFill>
                    <a:srgbClr val="000099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60000"/>
                <a:buBlip>
                  <a:blip r:embed="rId3"/>
                </a:buBlip>
                <a:defRPr>
                  <a:solidFill>
                    <a:srgbClr val="000099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4"/>
                </a:buBlip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rgbClr val="000099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</a:pPr>
              <a:r>
                <a:rPr lang="en-US" altLang="en-US" sz="1400" b="0" dirty="0">
                  <a:solidFill>
                    <a:schemeClr val="tx1"/>
                  </a:solidFill>
                </a:rPr>
                <a:t>Ari D. </a:t>
              </a:r>
              <a:r>
                <a:rPr lang="en-US" altLang="en-US" sz="1400" b="0" dirty="0" err="1">
                  <a:solidFill>
                    <a:schemeClr val="tx1"/>
                  </a:solidFill>
                </a:rPr>
                <a:t>Palczewski</a:t>
              </a:r>
              <a:endParaRPr lang="en-US" altLang="en-US" sz="1400" b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6569" name="Group 18">
            <a:extLst>
              <a:ext uri="{FF2B5EF4-FFF2-40B4-BE49-F238E27FC236}">
                <a16:creationId xmlns:a16="http://schemas.microsoft.com/office/drawing/2014/main" id="{E8D1F245-6F43-544D-97C7-71177ADD021C}"/>
              </a:ext>
            </a:extLst>
          </p:cNvPr>
          <p:cNvGrpSpPr>
            <a:grpSpLocks/>
          </p:cNvGrpSpPr>
          <p:nvPr/>
        </p:nvGrpSpPr>
        <p:grpSpPr bwMode="auto">
          <a:xfrm>
            <a:off x="4640263" y="2895600"/>
            <a:ext cx="3886200" cy="3432175"/>
            <a:chOff x="2923" y="1824"/>
            <a:chExt cx="2448" cy="2162"/>
          </a:xfrm>
        </p:grpSpPr>
        <p:grpSp>
          <p:nvGrpSpPr>
            <p:cNvPr id="66570" name="Group 13">
              <a:extLst>
                <a:ext uri="{FF2B5EF4-FFF2-40B4-BE49-F238E27FC236}">
                  <a16:creationId xmlns:a16="http://schemas.microsoft.com/office/drawing/2014/main" id="{3FFA5AFB-16B8-6A41-85C6-25BE5F06CB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3" y="1824"/>
              <a:ext cx="2448" cy="2162"/>
              <a:chOff x="2923" y="1824"/>
              <a:chExt cx="2448" cy="2162"/>
            </a:xfrm>
          </p:grpSpPr>
          <p:pic>
            <p:nvPicPr>
              <p:cNvPr id="66572" name="Picture 7">
                <a:extLst>
                  <a:ext uri="{FF2B5EF4-FFF2-40B4-BE49-F238E27FC236}">
                    <a16:creationId xmlns:a16="http://schemas.microsoft.com/office/drawing/2014/main" id="{B3AFE8EA-568E-3543-AF4E-24764CCC00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636" t="1891" r="5421"/>
              <a:stretch>
                <a:fillRect/>
              </a:stretch>
            </p:blipFill>
            <p:spPr bwMode="auto">
              <a:xfrm>
                <a:off x="2923" y="1935"/>
                <a:ext cx="2448" cy="20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6573" name="Text Box 12">
                <a:extLst>
                  <a:ext uri="{FF2B5EF4-FFF2-40B4-BE49-F238E27FC236}">
                    <a16:creationId xmlns:a16="http://schemas.microsoft.com/office/drawing/2014/main" id="{390C17C7-F996-7F44-BCE5-4E460DC2C6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88" y="1824"/>
                <a:ext cx="1763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6666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1"/>
                  </a:buClr>
                  <a:buSzPct val="120000"/>
                  <a:defRPr sz="2000">
                    <a:solidFill>
                      <a:srgbClr val="000099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SzPct val="60000"/>
                  <a:buBlip>
                    <a:blip r:embed="rId3"/>
                  </a:buBlip>
                  <a:defRPr>
                    <a:solidFill>
                      <a:srgbClr val="000099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SzPct val="70000"/>
                  <a:buBlip>
                    <a:blip r:embed="rId4"/>
                  </a:buBlip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1400">
                    <a:solidFill>
                      <a:srgbClr val="000099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</a:pPr>
                <a:r>
                  <a:rPr lang="en-US" altLang="en-US" sz="1400" b="0">
                    <a:solidFill>
                      <a:schemeClr val="tx1"/>
                    </a:solidFill>
                  </a:rPr>
                  <a:t>A. Grassellino, </a:t>
                </a:r>
                <a:r>
                  <a:rPr lang="en-US" altLang="en-US" sz="1000" b="0" i="1">
                    <a:solidFill>
                      <a:schemeClr val="tx1"/>
                    </a:solidFill>
                  </a:rPr>
                  <a:t>SRF Materials Workshop 2012</a:t>
                </a:r>
              </a:p>
            </p:txBody>
          </p:sp>
        </p:grpSp>
        <p:sp>
          <p:nvSpPr>
            <p:cNvPr id="66571" name="Text Box 17">
              <a:extLst>
                <a:ext uri="{FF2B5EF4-FFF2-40B4-BE49-F238E27FC236}">
                  <a16:creationId xmlns:a16="http://schemas.microsoft.com/office/drawing/2014/main" id="{C0790634-2707-624F-8920-D55C38CF75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04" y="3312"/>
              <a:ext cx="42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1"/>
                </a:buClr>
                <a:buSzPct val="120000"/>
                <a:defRPr sz="2000">
                  <a:solidFill>
                    <a:srgbClr val="000099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60000"/>
                <a:buBlip>
                  <a:blip r:embed="rId3"/>
                </a:buBlip>
                <a:defRPr>
                  <a:solidFill>
                    <a:srgbClr val="000099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4"/>
                </a:buBlip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rgbClr val="000099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</a:pPr>
              <a:r>
                <a:rPr lang="en-US" altLang="en-US" sz="1400">
                  <a:solidFill>
                    <a:schemeClr val="tx1"/>
                  </a:solidFill>
                </a:rPr>
                <a:t>T = 2 K</a:t>
              </a:r>
            </a:p>
          </p:txBody>
        </p: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98CA9B4-2C15-7546-80BA-99423D6EB34F}"/>
              </a:ext>
            </a:extLst>
          </p:cNvPr>
          <p:cNvSpPr txBox="1"/>
          <p:nvPr/>
        </p:nvSpPr>
        <p:spPr>
          <a:xfrm flipH="1">
            <a:off x="7336466" y="1679953"/>
            <a:ext cx="3318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21" name="Segnaposto numero diapositiva 4">
            <a:extLst>
              <a:ext uri="{FF2B5EF4-FFF2-40B4-BE49-F238E27FC236}">
                <a16:creationId xmlns:a16="http://schemas.microsoft.com/office/drawing/2014/main" id="{5173CC46-08F0-2C4C-ADDF-4829D56355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34092" y="6459827"/>
            <a:ext cx="1602904" cy="353549"/>
          </a:xfrm>
        </p:spPr>
        <p:txBody>
          <a:bodyPr/>
          <a:lstStyle/>
          <a:p>
            <a:pPr>
              <a:defRPr/>
            </a:pPr>
            <a:r>
              <a:rPr lang="it-IT" altLang="en-US" sz="1100" dirty="0">
                <a:solidFill>
                  <a:srgbClr val="002060"/>
                </a:solidFill>
              </a:rPr>
              <a:t>cepcws2019</a:t>
            </a:r>
          </a:p>
          <a:p>
            <a:pPr>
              <a:defRPr/>
            </a:pPr>
            <a:r>
              <a:rPr lang="it-IT" altLang="en-US" sz="900" b="0" dirty="0" err="1"/>
              <a:t>Beijing</a:t>
            </a:r>
            <a:r>
              <a:rPr lang="it-IT" altLang="en-US" sz="900" b="0" dirty="0"/>
              <a:t>, 19 </a:t>
            </a:r>
            <a:r>
              <a:rPr lang="it-IT" altLang="en-US" sz="900" b="0" dirty="0" err="1"/>
              <a:t>November</a:t>
            </a:r>
            <a:r>
              <a:rPr lang="it-IT" altLang="en-US" sz="900" b="0" dirty="0"/>
              <a:t> 2019</a:t>
            </a:r>
            <a:endParaRPr lang="en-US" altLang="en-US" sz="900" b="0" dirty="0"/>
          </a:p>
        </p:txBody>
      </p:sp>
    </p:spTree>
    <p:extLst>
      <p:ext uri="{BB962C8B-B14F-4D97-AF65-F5344CB8AC3E}">
        <p14:creationId xmlns:p14="http://schemas.microsoft.com/office/powerpoint/2010/main" val="28824259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54A036-1CD9-1642-AF32-2E60C07B8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High </a:t>
            </a:r>
            <a:r>
              <a:rPr lang="it-IT" err="1"/>
              <a:t>Q</a:t>
            </a:r>
            <a:r>
              <a:rPr lang="it-IT"/>
              <a:t> and High </a:t>
            </a:r>
            <a:r>
              <a:rPr lang="it-IT" err="1"/>
              <a:t>Gradient</a:t>
            </a:r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68973923-0B14-CD4B-BE96-D1972607DF3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4800" y="1152525"/>
                <a:ext cx="8534400" cy="5084787"/>
              </a:xfrm>
            </p:spPr>
            <p:txBody>
              <a:bodyPr/>
              <a:lstStyle/>
              <a:p>
                <a:pPr marL="355600" marR="1238250" indent="-342900">
                  <a:lnSpc>
                    <a:spcPct val="100000"/>
                  </a:lnSpc>
                  <a:spcBef>
                    <a:spcPts val="100"/>
                  </a:spcBef>
                  <a:buFont typeface="Arial"/>
                  <a:buChar char="•"/>
                  <a:tabLst>
                    <a:tab pos="354965" algn="l"/>
                    <a:tab pos="355600" algn="l"/>
                  </a:tabLst>
                </a:pPr>
                <a:r>
                  <a:rPr lang="en" sz="2400" spc="-45" dirty="0">
                    <a:solidFill>
                      <a:srgbClr val="404040"/>
                    </a:solidFill>
                    <a:latin typeface="Helvetica"/>
                    <a:cs typeface="Helvetica"/>
                  </a:rPr>
                  <a:t>Two </a:t>
                </a:r>
                <a:r>
                  <a:rPr lang="en" sz="2400" dirty="0">
                    <a:solidFill>
                      <a:srgbClr val="404040"/>
                    </a:solidFill>
                    <a:latin typeface="Helvetica"/>
                    <a:cs typeface="Helvetica"/>
                  </a:rPr>
                  <a:t>main research </a:t>
                </a:r>
                <a:r>
                  <a:rPr lang="en" sz="2400" spc="-5" dirty="0">
                    <a:solidFill>
                      <a:srgbClr val="404040"/>
                    </a:solidFill>
                    <a:latin typeface="Helvetica"/>
                    <a:cs typeface="Helvetica"/>
                  </a:rPr>
                  <a:t>directions to </a:t>
                </a:r>
                <a:r>
                  <a:rPr lang="en" sz="2400" dirty="0">
                    <a:solidFill>
                      <a:srgbClr val="404040"/>
                    </a:solidFill>
                    <a:latin typeface="Helvetica"/>
                    <a:cs typeface="Helvetica"/>
                  </a:rPr>
                  <a:t>push high Q at high  </a:t>
                </a:r>
                <a:r>
                  <a:rPr lang="en" sz="2400" spc="-5" dirty="0">
                    <a:solidFill>
                      <a:srgbClr val="404040"/>
                    </a:solidFill>
                    <a:latin typeface="Helvetica"/>
                    <a:cs typeface="Helvetica"/>
                  </a:rPr>
                  <a:t>gradients:</a:t>
                </a:r>
                <a:endParaRPr lang="en" sz="2400" dirty="0">
                  <a:latin typeface="Helvetica"/>
                  <a:cs typeface="Helvetica"/>
                </a:endParaRPr>
              </a:p>
              <a:p>
                <a:pPr marL="755650" lvl="1" indent="-285750">
                  <a:lnSpc>
                    <a:spcPct val="100000"/>
                  </a:lnSpc>
                  <a:spcBef>
                    <a:spcPts val="560"/>
                  </a:spcBef>
                  <a:buFont typeface="Arial"/>
                  <a:buChar char="–"/>
                  <a:tabLst>
                    <a:tab pos="755015" algn="l"/>
                    <a:tab pos="755650" algn="l"/>
                  </a:tabLst>
                </a:pPr>
                <a:r>
                  <a:rPr lang="en" sz="2200" b="1" spc="-5" dirty="0">
                    <a:solidFill>
                      <a:srgbClr val="0070C0"/>
                    </a:solidFill>
                    <a:latin typeface="Helvetica"/>
                    <a:cs typeface="Helvetica"/>
                  </a:rPr>
                  <a:t>High </a:t>
                </a:r>
                <a:r>
                  <a:rPr lang="en" sz="2200" b="1" dirty="0">
                    <a:solidFill>
                      <a:srgbClr val="0070C0"/>
                    </a:solidFill>
                    <a:latin typeface="Helvetica"/>
                    <a:cs typeface="Helvetica"/>
                  </a:rPr>
                  <a:t>temperature </a:t>
                </a:r>
                <a:r>
                  <a:rPr lang="en" sz="2200" dirty="0">
                    <a:solidFill>
                      <a:srgbClr val="404040"/>
                    </a:solidFill>
                    <a:latin typeface="Helvetica"/>
                    <a:cs typeface="Helvetica"/>
                  </a:rPr>
                  <a:t>(</a:t>
                </a:r>
                <a14:m>
                  <m:oMath xmlns:m="http://schemas.openxmlformats.org/officeDocument/2006/math">
                    <m:r>
                      <a:rPr lang="en" sz="2200" i="1" dirty="0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/>
                      </a:rPr>
                      <m:t>≥</m:t>
                    </m:r>
                  </m:oMath>
                </a14:m>
                <a:r>
                  <a:rPr lang="en" sz="2200" dirty="0">
                    <a:solidFill>
                      <a:srgbClr val="404040"/>
                    </a:solidFill>
                    <a:latin typeface="Helvetica"/>
                    <a:cs typeface="Helvetica"/>
                  </a:rPr>
                  <a:t> </a:t>
                </a:r>
                <a:r>
                  <a:rPr lang="en" sz="2200" spc="-5" dirty="0">
                    <a:solidFill>
                      <a:srgbClr val="404040"/>
                    </a:solidFill>
                    <a:latin typeface="Helvetica"/>
                    <a:cs typeface="Helvetica"/>
                  </a:rPr>
                  <a:t>800C) </a:t>
                </a:r>
                <a:r>
                  <a:rPr lang="en" sz="2200" b="1" spc="-5" dirty="0">
                    <a:solidFill>
                      <a:srgbClr val="0070C0"/>
                    </a:solidFill>
                    <a:latin typeface="Helvetica"/>
                    <a:cs typeface="Helvetica"/>
                  </a:rPr>
                  <a:t>nitrogen</a:t>
                </a:r>
                <a:r>
                  <a:rPr lang="en" sz="2200" b="1" spc="-10" dirty="0">
                    <a:solidFill>
                      <a:srgbClr val="0070C0"/>
                    </a:solidFill>
                    <a:latin typeface="Helvetica"/>
                    <a:cs typeface="Helvetica"/>
                  </a:rPr>
                  <a:t> </a:t>
                </a:r>
                <a:r>
                  <a:rPr lang="en" sz="2200" b="1" spc="-5" dirty="0">
                    <a:solidFill>
                      <a:srgbClr val="0070C0"/>
                    </a:solidFill>
                    <a:latin typeface="Helvetica"/>
                    <a:cs typeface="Helvetica"/>
                  </a:rPr>
                  <a:t>doping</a:t>
                </a:r>
                <a:endParaRPr lang="en" sz="2200" b="1" dirty="0">
                  <a:solidFill>
                    <a:srgbClr val="0070C0"/>
                  </a:solidFill>
                  <a:latin typeface="Helvetica"/>
                  <a:cs typeface="Helvetica"/>
                </a:endParaRPr>
              </a:p>
              <a:p>
                <a:pPr marL="755650" marR="648335" lvl="1" indent="-285750">
                  <a:lnSpc>
                    <a:spcPct val="100000"/>
                  </a:lnSpc>
                  <a:spcBef>
                    <a:spcPts val="525"/>
                  </a:spcBef>
                  <a:buFont typeface="Arial"/>
                  <a:buChar char="–"/>
                  <a:tabLst>
                    <a:tab pos="755015" algn="l"/>
                    <a:tab pos="755650" algn="l"/>
                  </a:tabLst>
                </a:pPr>
                <a:r>
                  <a:rPr lang="en" sz="2200" b="1" dirty="0">
                    <a:solidFill>
                      <a:srgbClr val="0070C0"/>
                    </a:solidFill>
                    <a:latin typeface="Helvetica"/>
                    <a:cs typeface="Helvetica"/>
                  </a:rPr>
                  <a:t>Low temperature </a:t>
                </a:r>
                <a:r>
                  <a:rPr lang="en" sz="2200" b="1" spc="-5" dirty="0">
                    <a:solidFill>
                      <a:srgbClr val="0070C0"/>
                    </a:solidFill>
                    <a:latin typeface="Helvetica"/>
                    <a:cs typeface="Helvetica"/>
                  </a:rPr>
                  <a:t>treatments</a:t>
                </a:r>
                <a:r>
                  <a:rPr lang="en" sz="2200" spc="-5" dirty="0">
                    <a:solidFill>
                      <a:srgbClr val="404040"/>
                    </a:solidFill>
                    <a:latin typeface="Helvetica"/>
                    <a:cs typeface="Helvetica"/>
                  </a:rPr>
                  <a:t> </a:t>
                </a:r>
                <a:r>
                  <a:rPr lang="en" sz="2200" dirty="0">
                    <a:solidFill>
                      <a:srgbClr val="404040"/>
                    </a:solidFill>
                    <a:latin typeface="Helvetica"/>
                    <a:cs typeface="Helvetica"/>
                  </a:rPr>
                  <a:t>( ~ </a:t>
                </a:r>
                <a:r>
                  <a:rPr lang="en" sz="2200" spc="-5" dirty="0">
                    <a:solidFill>
                      <a:srgbClr val="404040"/>
                    </a:solidFill>
                    <a:latin typeface="Helvetica"/>
                    <a:cs typeface="Helvetica"/>
                  </a:rPr>
                  <a:t>50C-200C) with </a:t>
                </a:r>
                <a:r>
                  <a:rPr lang="en" sz="2200" dirty="0">
                    <a:solidFill>
                      <a:srgbClr val="404040"/>
                    </a:solidFill>
                    <a:latin typeface="Helvetica"/>
                    <a:cs typeface="Helvetica"/>
                  </a:rPr>
                  <a:t>or </a:t>
                </a:r>
                <a:r>
                  <a:rPr lang="en" sz="2200" spc="-5" dirty="0">
                    <a:solidFill>
                      <a:srgbClr val="404040"/>
                    </a:solidFill>
                    <a:latin typeface="Helvetica"/>
                    <a:cs typeface="Helvetica"/>
                  </a:rPr>
                  <a:t>without  nitrogen</a:t>
                </a:r>
                <a:endParaRPr lang="en" sz="2200" dirty="0">
                  <a:latin typeface="Helvetica"/>
                  <a:cs typeface="Helvetica"/>
                </a:endParaRPr>
              </a:p>
              <a:p>
                <a:pPr marL="1155700" marR="5080" lvl="2" indent="-228600">
                  <a:lnSpc>
                    <a:spcPct val="100000"/>
                  </a:lnSpc>
                  <a:spcBef>
                    <a:spcPts val="490"/>
                  </a:spcBef>
                  <a:buFont typeface="Arial"/>
                  <a:buChar char="•"/>
                  <a:tabLst>
                    <a:tab pos="1155065" algn="l"/>
                    <a:tab pos="1155700" algn="l"/>
                  </a:tabLst>
                </a:pPr>
                <a:r>
                  <a:rPr lang="en" sz="2000" spc="-15" dirty="0">
                    <a:solidFill>
                      <a:srgbClr val="0070C0"/>
                    </a:solidFill>
                    <a:latin typeface="Helvetica"/>
                    <a:cs typeface="Helvetica"/>
                  </a:rPr>
                  <a:t>With </a:t>
                </a:r>
                <a:r>
                  <a:rPr lang="en" sz="2000" spc="-5" dirty="0">
                    <a:solidFill>
                      <a:srgbClr val="0070C0"/>
                    </a:solidFill>
                    <a:latin typeface="Helvetica"/>
                    <a:cs typeface="Helvetica"/>
                  </a:rPr>
                  <a:t>increasing importance of cooldown studies/details </a:t>
                </a:r>
                <a:r>
                  <a:rPr lang="en" sz="2000" spc="-10" dirty="0">
                    <a:solidFill>
                      <a:srgbClr val="0070C0"/>
                    </a:solidFill>
                    <a:latin typeface="Helvetica"/>
                    <a:cs typeface="Helvetica"/>
                  </a:rPr>
                  <a:t>in </a:t>
                </a:r>
                <a:r>
                  <a:rPr lang="en" sz="2000" spc="-5" dirty="0">
                    <a:solidFill>
                      <a:srgbClr val="0070C0"/>
                    </a:solidFill>
                    <a:latin typeface="Helvetica"/>
                    <a:cs typeface="Helvetica"/>
                  </a:rPr>
                  <a:t>the  whole </a:t>
                </a:r>
                <a:r>
                  <a:rPr lang="en" sz="2000" spc="-10" dirty="0">
                    <a:solidFill>
                      <a:srgbClr val="0070C0"/>
                    </a:solidFill>
                    <a:latin typeface="Helvetica"/>
                    <a:cs typeface="Helvetica"/>
                  </a:rPr>
                  <a:t>temperature </a:t>
                </a:r>
                <a:r>
                  <a:rPr lang="en" sz="2000" spc="-5" dirty="0">
                    <a:solidFill>
                      <a:srgbClr val="0070C0"/>
                    </a:solidFill>
                    <a:latin typeface="Helvetica"/>
                    <a:cs typeface="Helvetica"/>
                  </a:rPr>
                  <a:t>range ~300-&gt;2K</a:t>
                </a:r>
                <a:endParaRPr lang="en" sz="2000" dirty="0">
                  <a:solidFill>
                    <a:srgbClr val="0070C0"/>
                  </a:solidFill>
                  <a:latin typeface="Helvetica"/>
                  <a:cs typeface="Helvetica"/>
                </a:endParaRPr>
              </a:p>
              <a:p>
                <a:pPr lvl="2">
                  <a:lnSpc>
                    <a:spcPct val="100000"/>
                  </a:lnSpc>
                  <a:spcBef>
                    <a:spcPts val="20"/>
                  </a:spcBef>
                  <a:buClr>
                    <a:srgbClr val="404040"/>
                  </a:buClr>
                  <a:buFont typeface="Arial"/>
                  <a:buChar char="•"/>
                </a:pPr>
                <a:endParaRPr lang="en" sz="2950" dirty="0">
                  <a:latin typeface="Times New Roman"/>
                  <a:cs typeface="Times New Roman"/>
                </a:endParaRPr>
              </a:p>
              <a:p>
                <a:pPr marL="355600" marR="782320" indent="-342900">
                  <a:lnSpc>
                    <a:spcPct val="100000"/>
                  </a:lnSpc>
                  <a:spcBef>
                    <a:spcPts val="5"/>
                  </a:spcBef>
                  <a:buFont typeface="Arial"/>
                  <a:buChar char="•"/>
                  <a:tabLst>
                    <a:tab pos="354965" algn="l"/>
                    <a:tab pos="355600" algn="l"/>
                  </a:tabLst>
                </a:pPr>
                <a:r>
                  <a:rPr lang="en" sz="2400" dirty="0">
                    <a:solidFill>
                      <a:srgbClr val="404040"/>
                    </a:solidFill>
                    <a:latin typeface="Helvetica"/>
                    <a:cs typeface="Helvetica"/>
                  </a:rPr>
                  <a:t>A possible common matrix </a:t>
                </a:r>
                <a:r>
                  <a:rPr lang="en" sz="2400" spc="-5" dirty="0">
                    <a:solidFill>
                      <a:srgbClr val="404040"/>
                    </a:solidFill>
                    <a:latin typeface="Helvetica"/>
                    <a:cs typeface="Helvetica"/>
                  </a:rPr>
                  <a:t>that </a:t>
                </a:r>
                <a:r>
                  <a:rPr lang="en" sz="2400" dirty="0">
                    <a:solidFill>
                      <a:srgbClr val="404040"/>
                    </a:solidFill>
                    <a:latin typeface="Helvetica"/>
                    <a:cs typeface="Helvetica"/>
                  </a:rPr>
                  <a:t>ties it all </a:t>
                </a:r>
                <a:r>
                  <a:rPr lang="en" sz="2400" spc="-5" dirty="0">
                    <a:solidFill>
                      <a:srgbClr val="404040"/>
                    </a:solidFill>
                    <a:latin typeface="Helvetica"/>
                    <a:cs typeface="Helvetica"/>
                  </a:rPr>
                  <a:t>together:</a:t>
                </a:r>
                <a:r>
                  <a:rPr lang="en" sz="2400" spc="-235" dirty="0">
                    <a:solidFill>
                      <a:srgbClr val="404040"/>
                    </a:solidFill>
                    <a:latin typeface="Helvetica"/>
                    <a:cs typeface="Helvetica"/>
                  </a:rPr>
                  <a:t> </a:t>
                </a:r>
                <a:r>
                  <a:rPr lang="en" sz="2400" b="1" dirty="0" err="1">
                    <a:solidFill>
                      <a:srgbClr val="0070C0"/>
                    </a:solidFill>
                    <a:latin typeface="Helvetica"/>
                    <a:cs typeface="Helvetica"/>
                  </a:rPr>
                  <a:t>nano</a:t>
                </a:r>
                <a:r>
                  <a:rPr lang="en" sz="2400" b="1" dirty="0">
                    <a:solidFill>
                      <a:srgbClr val="0070C0"/>
                    </a:solidFill>
                    <a:latin typeface="Helvetica"/>
                    <a:cs typeface="Helvetica"/>
                  </a:rPr>
                  <a:t> - hydrides?</a:t>
                </a:r>
              </a:p>
              <a:p>
                <a:pPr marL="12700" marR="782320">
                  <a:lnSpc>
                    <a:spcPct val="100000"/>
                  </a:lnSpc>
                  <a:spcBef>
                    <a:spcPts val="5"/>
                  </a:spcBef>
                  <a:tabLst>
                    <a:tab pos="354965" algn="l"/>
                    <a:tab pos="355600" algn="l"/>
                  </a:tabLst>
                </a:pPr>
                <a:endParaRPr lang="en" sz="3500" dirty="0">
                  <a:latin typeface="Times New Roman"/>
                  <a:cs typeface="Times New Roman"/>
                </a:endParaRPr>
              </a:p>
              <a:p>
                <a:pPr marL="355600" indent="-342900">
                  <a:lnSpc>
                    <a:spcPct val="100000"/>
                  </a:lnSpc>
                  <a:buFont typeface="Arial"/>
                  <a:buChar char="•"/>
                  <a:tabLst>
                    <a:tab pos="354965" algn="l"/>
                    <a:tab pos="355600" algn="l"/>
                  </a:tabLst>
                </a:pPr>
                <a:r>
                  <a:rPr lang="en" sz="2400" spc="-5" dirty="0">
                    <a:solidFill>
                      <a:srgbClr val="404040"/>
                    </a:solidFill>
                    <a:latin typeface="Helvetica"/>
                    <a:cs typeface="Helvetica"/>
                  </a:rPr>
                  <a:t>Theoretical advancements </a:t>
                </a:r>
                <a:r>
                  <a:rPr lang="en" sz="2400" dirty="0">
                    <a:solidFill>
                      <a:srgbClr val="404040"/>
                    </a:solidFill>
                    <a:latin typeface="Helvetica"/>
                    <a:cs typeface="Helvetica"/>
                  </a:rPr>
                  <a:t>and </a:t>
                </a:r>
                <a:r>
                  <a:rPr lang="en" sz="2400" spc="-5" dirty="0">
                    <a:solidFill>
                      <a:srgbClr val="404040"/>
                    </a:solidFill>
                    <a:latin typeface="Helvetica"/>
                    <a:cs typeface="Helvetica"/>
                  </a:rPr>
                  <a:t>path forward</a:t>
                </a:r>
                <a:endParaRPr lang="en" sz="2400" dirty="0">
                  <a:latin typeface="Helvetica"/>
                  <a:cs typeface="Helvetica"/>
                </a:endParaRPr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68973923-0B14-CD4B-BE96-D1972607DF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1152525"/>
                <a:ext cx="8534400" cy="5084787"/>
              </a:xfrm>
              <a:blipFill>
                <a:blip r:embed="rId2"/>
                <a:stretch>
                  <a:fillRect l="-1339" t="-199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93F3B23-1C5A-DC42-B6CB-7B79376AB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Carlo Pagani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02AB1D3-B67B-D249-A9C4-9C6DA7C41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EC8272E2-7205-D349-81DC-E438BC89E1A0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E2BB45B-A696-7444-A399-1D6547A9253D}"/>
              </a:ext>
            </a:extLst>
          </p:cNvPr>
          <p:cNvSpPr txBox="1"/>
          <p:nvPr/>
        </p:nvSpPr>
        <p:spPr>
          <a:xfrm>
            <a:off x="7161377" y="5945416"/>
            <a:ext cx="16187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A. </a:t>
            </a:r>
            <a:r>
              <a:rPr lang="it-IT" err="1"/>
              <a:t>Grassellino</a:t>
            </a:r>
            <a:r>
              <a:rPr lang="it-IT"/>
              <a:t> et al.</a:t>
            </a:r>
          </a:p>
        </p:txBody>
      </p:sp>
      <p:sp>
        <p:nvSpPr>
          <p:cNvPr id="9" name="Segnaposto numero diapositiva 4">
            <a:extLst>
              <a:ext uri="{FF2B5EF4-FFF2-40B4-BE49-F238E27FC236}">
                <a16:creationId xmlns:a16="http://schemas.microsoft.com/office/drawing/2014/main" id="{0D027B82-03B7-594D-AB6E-DC68BB74A7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34092" y="6459827"/>
            <a:ext cx="1602904" cy="353549"/>
          </a:xfrm>
        </p:spPr>
        <p:txBody>
          <a:bodyPr/>
          <a:lstStyle/>
          <a:p>
            <a:pPr>
              <a:defRPr/>
            </a:pPr>
            <a:r>
              <a:rPr lang="it-IT" altLang="en-US" sz="1100" dirty="0">
                <a:solidFill>
                  <a:srgbClr val="002060"/>
                </a:solidFill>
              </a:rPr>
              <a:t>cepcws2019</a:t>
            </a:r>
          </a:p>
          <a:p>
            <a:pPr>
              <a:defRPr/>
            </a:pPr>
            <a:r>
              <a:rPr lang="it-IT" altLang="en-US" sz="900" b="0" dirty="0" err="1"/>
              <a:t>Beijing</a:t>
            </a:r>
            <a:r>
              <a:rPr lang="it-IT" altLang="en-US" sz="900" b="0" dirty="0"/>
              <a:t>, 19 </a:t>
            </a:r>
            <a:r>
              <a:rPr lang="it-IT" altLang="en-US" sz="900" b="0" dirty="0" err="1"/>
              <a:t>November</a:t>
            </a:r>
            <a:r>
              <a:rPr lang="it-IT" altLang="en-US" sz="900" b="0" dirty="0"/>
              <a:t> 2019</a:t>
            </a:r>
            <a:endParaRPr lang="en-US" altLang="en-US" sz="900" b="0" dirty="0"/>
          </a:p>
        </p:txBody>
      </p:sp>
    </p:spTree>
    <p:extLst>
      <p:ext uri="{BB962C8B-B14F-4D97-AF65-F5344CB8AC3E}">
        <p14:creationId xmlns:p14="http://schemas.microsoft.com/office/powerpoint/2010/main" val="1937314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First Industrial Production in Japan </a:t>
            </a:r>
            <a:r>
              <a:rPr lang="it-IT" sz="2000" dirty="0"/>
              <a:t>(</a:t>
            </a:r>
            <a:r>
              <a:rPr lang="en-US" sz="2000" dirty="0"/>
              <a:t>1988 – 1995)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DD24915F-1212-4C86-8EF3-3C9B851C20F2}" type="slidenum">
              <a:rPr lang="en-US" altLang="it-IT" smtClean="0"/>
              <a:pPr>
                <a:defRPr/>
              </a:pPr>
              <a:t>3</a:t>
            </a:fld>
            <a:endParaRPr lang="en-US" altLang="it-IT"/>
          </a:p>
        </p:txBody>
      </p:sp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838200"/>
            <a:ext cx="4143375" cy="54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48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220" y="3673294"/>
            <a:ext cx="4572000" cy="2617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4800600" y="1043940"/>
            <a:ext cx="39624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b="0" dirty="0">
                <a:solidFill>
                  <a:srgbClr val="002060"/>
                </a:solidFill>
              </a:rPr>
              <a:t>The </a:t>
            </a:r>
            <a:r>
              <a:rPr lang="en-US" sz="2000" dirty="0">
                <a:solidFill>
                  <a:srgbClr val="002060"/>
                </a:solidFill>
              </a:rPr>
              <a:t>first mass-production </a:t>
            </a:r>
            <a:r>
              <a:rPr lang="en-US" sz="2000" b="0" dirty="0">
                <a:solidFill>
                  <a:srgbClr val="002060"/>
                </a:solidFill>
              </a:rPr>
              <a:t>of SRF Cavities in the world</a:t>
            </a:r>
          </a:p>
          <a:p>
            <a:pPr>
              <a:spcBef>
                <a:spcPts val="1200"/>
              </a:spcBef>
            </a:pPr>
            <a:r>
              <a:rPr lang="en-US" sz="2000" b="0" dirty="0">
                <a:solidFill>
                  <a:srgbClr val="002060"/>
                </a:solidFill>
              </a:rPr>
              <a:t>SRF Cavity </a:t>
            </a:r>
            <a:r>
              <a:rPr lang="en-US" sz="2000" dirty="0">
                <a:solidFill>
                  <a:srgbClr val="002060"/>
                </a:solidFill>
              </a:rPr>
              <a:t>for TRISTAN </a:t>
            </a:r>
            <a:r>
              <a:rPr lang="en-US" sz="2000" b="0" dirty="0">
                <a:solidFill>
                  <a:srgbClr val="002060"/>
                </a:solidFill>
              </a:rPr>
              <a:t>at </a:t>
            </a:r>
            <a:r>
              <a:rPr lang="en-US" sz="2000" dirty="0">
                <a:solidFill>
                  <a:srgbClr val="002060"/>
                </a:solidFill>
              </a:rPr>
              <a:t>KEK</a:t>
            </a:r>
          </a:p>
          <a:p>
            <a:pPr>
              <a:spcBef>
                <a:spcPts val="1200"/>
              </a:spcBef>
            </a:pPr>
            <a:r>
              <a:rPr lang="en-US" sz="2000" b="0" dirty="0">
                <a:solidFill>
                  <a:srgbClr val="002060"/>
                </a:solidFill>
              </a:rPr>
              <a:t>Bulk-</a:t>
            </a:r>
            <a:r>
              <a:rPr lang="en-US" sz="2000" b="0" dirty="0" err="1">
                <a:solidFill>
                  <a:srgbClr val="002060"/>
                </a:solidFill>
              </a:rPr>
              <a:t>Nb</a:t>
            </a:r>
            <a:r>
              <a:rPr lang="en-US" sz="2000" b="0" dirty="0">
                <a:solidFill>
                  <a:srgbClr val="002060"/>
                </a:solidFill>
              </a:rPr>
              <a:t> - 508MHz - 5-Cell Cavity 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solidFill>
                  <a:srgbClr val="002060"/>
                </a:solidFill>
              </a:rPr>
              <a:t>32 SRF cavities </a:t>
            </a:r>
            <a:r>
              <a:rPr lang="en-US" sz="2000" b="0" dirty="0">
                <a:solidFill>
                  <a:srgbClr val="002060"/>
                </a:solidFill>
              </a:rPr>
              <a:t>were fabricated by Mitsubishi and operated in TRISTAN</a:t>
            </a:r>
            <a:r>
              <a:rPr lang="en-US" sz="2000" b="0" dirty="0"/>
              <a:t> </a:t>
            </a:r>
          </a:p>
        </p:txBody>
      </p:sp>
      <p:sp>
        <p:nvSpPr>
          <p:cNvPr id="9" name="Segnaposto numero diapositiva 4">
            <a:extLst>
              <a:ext uri="{FF2B5EF4-FFF2-40B4-BE49-F238E27FC236}">
                <a16:creationId xmlns:a16="http://schemas.microsoft.com/office/drawing/2014/main" id="{D696C4D1-A2AC-D24A-8550-5C2895CBC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34092" y="6459827"/>
            <a:ext cx="1602904" cy="353549"/>
          </a:xfrm>
        </p:spPr>
        <p:txBody>
          <a:bodyPr/>
          <a:lstStyle/>
          <a:p>
            <a:pPr>
              <a:defRPr/>
            </a:pPr>
            <a:r>
              <a:rPr lang="it-IT" altLang="en-US" sz="1100" dirty="0">
                <a:solidFill>
                  <a:srgbClr val="002060"/>
                </a:solidFill>
              </a:rPr>
              <a:t>cepcws2019</a:t>
            </a:r>
          </a:p>
          <a:p>
            <a:pPr>
              <a:defRPr/>
            </a:pPr>
            <a:r>
              <a:rPr lang="it-IT" altLang="en-US" sz="900" b="0" dirty="0" err="1"/>
              <a:t>Beijing</a:t>
            </a:r>
            <a:r>
              <a:rPr lang="it-IT" altLang="en-US" sz="900" b="0" dirty="0"/>
              <a:t>, 19 </a:t>
            </a:r>
            <a:r>
              <a:rPr lang="it-IT" altLang="en-US" sz="900" b="0" dirty="0" err="1"/>
              <a:t>November</a:t>
            </a:r>
            <a:r>
              <a:rPr lang="it-IT" altLang="en-US" sz="900" b="0" dirty="0"/>
              <a:t> 2019</a:t>
            </a:r>
            <a:endParaRPr lang="en-US" altLang="en-US" sz="900" b="0" dirty="0"/>
          </a:p>
        </p:txBody>
      </p:sp>
    </p:spTree>
    <p:extLst>
      <p:ext uri="{BB962C8B-B14F-4D97-AF65-F5344CB8AC3E}">
        <p14:creationId xmlns:p14="http://schemas.microsoft.com/office/powerpoint/2010/main" val="16050543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F2FF3B-95C1-CD45-AE3F-1EC074307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spc="-5"/>
              <a:t>State of the </a:t>
            </a:r>
            <a:r>
              <a:rPr lang="en"/>
              <a:t>art </a:t>
            </a:r>
            <a:r>
              <a:rPr lang="en" spc="-5"/>
              <a:t>(high </a:t>
            </a:r>
            <a:r>
              <a:rPr lang="en"/>
              <a:t>Q </a:t>
            </a:r>
            <a:r>
              <a:rPr lang="en" spc="-5"/>
              <a:t>and </a:t>
            </a:r>
            <a:r>
              <a:rPr lang="en"/>
              <a:t>G </a:t>
            </a:r>
            <a:r>
              <a:rPr lang="en" spc="-5"/>
              <a:t>@ 1.3 GHz,</a:t>
            </a:r>
            <a:r>
              <a:rPr lang="en" spc="-65"/>
              <a:t> </a:t>
            </a:r>
            <a:r>
              <a:rPr lang="en"/>
              <a:t>2K)</a:t>
            </a:r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691FC08-741D-A746-991C-9B2A56642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1856BFD-4DB5-2F40-917E-AAEFFEA14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05772CE0-0456-E142-80EA-C992206A27CD}" type="slidenum">
              <a:rPr lang="en-US" altLang="en-US" smtClean="0"/>
              <a:pPr/>
              <a:t>30</a:t>
            </a:fld>
            <a:endParaRPr lang="en-US" altLang="en-US"/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AF3BBAC7-70C0-A843-8B13-4BDCA0E90E2C}"/>
              </a:ext>
            </a:extLst>
          </p:cNvPr>
          <p:cNvSpPr/>
          <p:nvPr/>
        </p:nvSpPr>
        <p:spPr>
          <a:xfrm>
            <a:off x="1644396" y="1398755"/>
            <a:ext cx="5855208" cy="445617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78BF9FE-1556-CA4D-9888-DAF8AD6DE779}"/>
              </a:ext>
            </a:extLst>
          </p:cNvPr>
          <p:cNvSpPr txBox="1"/>
          <p:nvPr/>
        </p:nvSpPr>
        <p:spPr>
          <a:xfrm>
            <a:off x="539552" y="975741"/>
            <a:ext cx="61350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700">
              <a:lnSpc>
                <a:spcPts val="2100"/>
              </a:lnSpc>
              <a:spcBef>
                <a:spcPts val="580"/>
              </a:spcBef>
              <a:tabLst>
                <a:tab pos="354965" algn="l"/>
                <a:tab pos="355600" algn="l"/>
              </a:tabLst>
            </a:pPr>
            <a:r>
              <a:rPr lang="en" sz="1800" spc="-10">
                <a:solidFill>
                  <a:srgbClr val="0070C0"/>
                </a:solidFill>
                <a:latin typeface="Helvetica"/>
                <a:cs typeface="Helvetica"/>
              </a:rPr>
              <a:t>Q &gt; 3 10</a:t>
            </a:r>
            <a:r>
              <a:rPr lang="en" sz="1800" spc="-10" baseline="30000">
                <a:solidFill>
                  <a:srgbClr val="0070C0"/>
                </a:solidFill>
                <a:latin typeface="Helvetica"/>
                <a:cs typeface="Helvetica"/>
              </a:rPr>
              <a:t>10</a:t>
            </a:r>
            <a:r>
              <a:rPr lang="en" sz="1800" spc="-10">
                <a:solidFill>
                  <a:srgbClr val="0070C0"/>
                </a:solidFill>
                <a:latin typeface="Helvetica"/>
                <a:cs typeface="Helvetica"/>
              </a:rPr>
              <a:t> @35 MV/m </a:t>
            </a:r>
            <a:r>
              <a:rPr lang="en" sz="1800" spc="-5">
                <a:solidFill>
                  <a:srgbClr val="0070C0"/>
                </a:solidFill>
                <a:latin typeface="Helvetica"/>
                <a:cs typeface="Helvetica"/>
              </a:rPr>
              <a:t>with </a:t>
            </a:r>
            <a:r>
              <a:rPr lang="en" sz="1800" spc="-10">
                <a:solidFill>
                  <a:srgbClr val="0070C0"/>
                </a:solidFill>
                <a:latin typeface="Helvetica"/>
                <a:cs typeface="Helvetica"/>
              </a:rPr>
              <a:t>N</a:t>
            </a:r>
            <a:r>
              <a:rPr lang="en" sz="1800" spc="15">
                <a:solidFill>
                  <a:srgbClr val="0070C0"/>
                </a:solidFill>
                <a:latin typeface="Helvetica"/>
                <a:cs typeface="Helvetica"/>
              </a:rPr>
              <a:t> </a:t>
            </a:r>
            <a:r>
              <a:rPr lang="en" sz="1800" spc="-5">
                <a:solidFill>
                  <a:srgbClr val="0070C0"/>
                </a:solidFill>
                <a:latin typeface="Helvetica"/>
                <a:cs typeface="Helvetica"/>
              </a:rPr>
              <a:t>doping</a:t>
            </a:r>
            <a:endParaRPr lang="en" sz="1800">
              <a:solidFill>
                <a:srgbClr val="0070C0"/>
              </a:solidFill>
              <a:latin typeface="Helvetica"/>
              <a:cs typeface="Helvetica"/>
            </a:endParaRPr>
          </a:p>
          <a:p>
            <a:pPr marL="12700">
              <a:lnSpc>
                <a:spcPts val="2100"/>
              </a:lnSpc>
              <a:spcBef>
                <a:spcPts val="580"/>
              </a:spcBef>
              <a:tabLst>
                <a:tab pos="354965" algn="l"/>
                <a:tab pos="355600" algn="l"/>
              </a:tabLst>
            </a:pPr>
            <a:r>
              <a:rPr lang="en" sz="1800" spc="-10">
                <a:solidFill>
                  <a:srgbClr val="0070C0"/>
                </a:solidFill>
                <a:latin typeface="Helvetica"/>
                <a:cs typeface="Helvetica"/>
              </a:rPr>
              <a:t>Q </a:t>
            </a:r>
            <a:r>
              <a:rPr lang="en" sz="1800" spc="-5">
                <a:solidFill>
                  <a:srgbClr val="0070C0"/>
                </a:solidFill>
                <a:latin typeface="Helvetica"/>
                <a:cs typeface="Helvetica"/>
              </a:rPr>
              <a:t>&gt; 1 10</a:t>
            </a:r>
            <a:r>
              <a:rPr lang="en" sz="1800" spc="-5" baseline="30000">
                <a:solidFill>
                  <a:srgbClr val="0070C0"/>
                </a:solidFill>
                <a:latin typeface="Helvetica"/>
                <a:cs typeface="Helvetica"/>
              </a:rPr>
              <a:t>10</a:t>
            </a:r>
            <a:r>
              <a:rPr lang="en" sz="1800" spc="-5">
                <a:solidFill>
                  <a:srgbClr val="0070C0"/>
                </a:solidFill>
                <a:latin typeface="Helvetica"/>
                <a:cs typeface="Helvetica"/>
              </a:rPr>
              <a:t> at 49 </a:t>
            </a:r>
            <a:r>
              <a:rPr lang="en" sz="1800" spc="-10">
                <a:solidFill>
                  <a:srgbClr val="0070C0"/>
                </a:solidFill>
                <a:latin typeface="Helvetica"/>
                <a:cs typeface="Helvetica"/>
              </a:rPr>
              <a:t>MV/m </a:t>
            </a:r>
            <a:r>
              <a:rPr lang="en" sz="1800" spc="-5">
                <a:solidFill>
                  <a:srgbClr val="0070C0"/>
                </a:solidFill>
                <a:latin typeface="Helvetica"/>
                <a:cs typeface="Helvetica"/>
              </a:rPr>
              <a:t>(</a:t>
            </a:r>
            <a:r>
              <a:rPr lang="en" sz="1800" spc="-5" err="1">
                <a:solidFill>
                  <a:srgbClr val="0070C0"/>
                </a:solidFill>
                <a:latin typeface="Helvetica"/>
                <a:cs typeface="Helvetica"/>
              </a:rPr>
              <a:t>B</a:t>
            </a:r>
            <a:r>
              <a:rPr lang="en" sz="2000" spc="-7" baseline="-20576" err="1">
                <a:solidFill>
                  <a:srgbClr val="0070C0"/>
                </a:solidFill>
                <a:latin typeface="Helvetica"/>
                <a:cs typeface="Helvetica"/>
              </a:rPr>
              <a:t>pk</a:t>
            </a:r>
            <a:r>
              <a:rPr lang="en" sz="2000" spc="-7" baseline="-20576">
                <a:solidFill>
                  <a:srgbClr val="0070C0"/>
                </a:solidFill>
                <a:latin typeface="Helvetica"/>
                <a:cs typeface="Helvetica"/>
              </a:rPr>
              <a:t> </a:t>
            </a:r>
            <a:r>
              <a:rPr lang="en" sz="1800" spc="-5">
                <a:solidFill>
                  <a:srgbClr val="0070C0"/>
                </a:solidFill>
                <a:latin typeface="Helvetica"/>
                <a:cs typeface="Helvetica"/>
              </a:rPr>
              <a:t>= 210 </a:t>
            </a:r>
            <a:r>
              <a:rPr lang="en" sz="1800" spc="-5" err="1">
                <a:solidFill>
                  <a:srgbClr val="0070C0"/>
                </a:solidFill>
                <a:latin typeface="Helvetica"/>
                <a:cs typeface="Helvetica"/>
              </a:rPr>
              <a:t>mT</a:t>
            </a:r>
            <a:r>
              <a:rPr lang="en" sz="1800" spc="-5">
                <a:solidFill>
                  <a:srgbClr val="0070C0"/>
                </a:solidFill>
                <a:latin typeface="Helvetica"/>
                <a:cs typeface="Helvetica"/>
              </a:rPr>
              <a:t>) with 75/120C</a:t>
            </a:r>
            <a:r>
              <a:rPr lang="en" sz="1800" spc="-254">
                <a:solidFill>
                  <a:srgbClr val="0070C0"/>
                </a:solidFill>
                <a:latin typeface="Helvetica"/>
                <a:cs typeface="Helvetica"/>
              </a:rPr>
              <a:t> </a:t>
            </a:r>
            <a:r>
              <a:rPr lang="en" sz="1800" spc="-5">
                <a:solidFill>
                  <a:srgbClr val="0070C0"/>
                </a:solidFill>
                <a:latin typeface="Helvetica"/>
                <a:cs typeface="Helvetica"/>
              </a:rPr>
              <a:t>bake</a:t>
            </a:r>
            <a:endParaRPr lang="en" sz="1800">
              <a:solidFill>
                <a:srgbClr val="0070C0"/>
              </a:solidFill>
              <a:latin typeface="Helvetica"/>
              <a:cs typeface="Helvetica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9924D68-3DFB-8E48-89AA-A6141AF82ED8}"/>
              </a:ext>
            </a:extLst>
          </p:cNvPr>
          <p:cNvSpPr txBox="1"/>
          <p:nvPr/>
        </p:nvSpPr>
        <p:spPr>
          <a:xfrm>
            <a:off x="7218283" y="6003490"/>
            <a:ext cx="16187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A. </a:t>
            </a:r>
            <a:r>
              <a:rPr lang="it-IT" dirty="0" err="1"/>
              <a:t>Grassellino</a:t>
            </a:r>
            <a:r>
              <a:rPr lang="it-IT" dirty="0"/>
              <a:t> et al.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061810E-5E7E-4E44-9272-EDF53C795A2D}"/>
              </a:ext>
            </a:extLst>
          </p:cNvPr>
          <p:cNvSpPr txBox="1"/>
          <p:nvPr/>
        </p:nvSpPr>
        <p:spPr>
          <a:xfrm>
            <a:off x="363910" y="5925335"/>
            <a:ext cx="6031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>
                <a:solidFill>
                  <a:srgbClr val="0070C0"/>
                </a:solidFill>
              </a:rPr>
              <a:t>But</a:t>
            </a:r>
            <a:r>
              <a:rPr lang="it-IT" sz="2000" dirty="0">
                <a:solidFill>
                  <a:srgbClr val="0070C0"/>
                </a:solidFill>
              </a:rPr>
              <a:t>: moderate </a:t>
            </a:r>
            <a:r>
              <a:rPr lang="it-IT" sz="2000" dirty="0" err="1">
                <a:solidFill>
                  <a:srgbClr val="0070C0"/>
                </a:solidFill>
              </a:rPr>
              <a:t>reproducibility</a:t>
            </a:r>
            <a:r>
              <a:rPr lang="it-IT" sz="2000" dirty="0">
                <a:solidFill>
                  <a:srgbClr val="0070C0"/>
                </a:solidFill>
              </a:rPr>
              <a:t> and </a:t>
            </a:r>
            <a:r>
              <a:rPr lang="it-IT" sz="2000" dirty="0" err="1">
                <a:solidFill>
                  <a:srgbClr val="0070C0"/>
                </a:solidFill>
              </a:rPr>
              <a:t>material</a:t>
            </a:r>
            <a:r>
              <a:rPr lang="it-IT" sz="2000" dirty="0">
                <a:solidFill>
                  <a:srgbClr val="0070C0"/>
                </a:solidFill>
              </a:rPr>
              <a:t> </a:t>
            </a:r>
            <a:r>
              <a:rPr lang="it-IT" sz="2000" dirty="0" err="1">
                <a:solidFill>
                  <a:srgbClr val="0070C0"/>
                </a:solidFill>
              </a:rPr>
              <a:t>dependent</a:t>
            </a:r>
            <a:r>
              <a:rPr lang="it-IT" sz="20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15" name="Segnaposto numero diapositiva 4">
            <a:extLst>
              <a:ext uri="{FF2B5EF4-FFF2-40B4-BE49-F238E27FC236}">
                <a16:creationId xmlns:a16="http://schemas.microsoft.com/office/drawing/2014/main" id="{B82DDA77-30B7-E54F-9FA3-B4BFFE33A7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34092" y="6459827"/>
            <a:ext cx="1602904" cy="353549"/>
          </a:xfrm>
        </p:spPr>
        <p:txBody>
          <a:bodyPr/>
          <a:lstStyle/>
          <a:p>
            <a:pPr>
              <a:defRPr/>
            </a:pPr>
            <a:r>
              <a:rPr lang="it-IT" altLang="en-US" sz="1100" dirty="0">
                <a:solidFill>
                  <a:srgbClr val="002060"/>
                </a:solidFill>
              </a:rPr>
              <a:t>cepcws2019</a:t>
            </a:r>
          </a:p>
          <a:p>
            <a:pPr>
              <a:defRPr/>
            </a:pPr>
            <a:r>
              <a:rPr lang="it-IT" altLang="en-US" sz="900" b="0" dirty="0" err="1"/>
              <a:t>Beijing</a:t>
            </a:r>
            <a:r>
              <a:rPr lang="it-IT" altLang="en-US" sz="900" b="0" dirty="0"/>
              <a:t>, 19 </a:t>
            </a:r>
            <a:r>
              <a:rPr lang="it-IT" altLang="en-US" sz="900" b="0" dirty="0" err="1"/>
              <a:t>November</a:t>
            </a:r>
            <a:r>
              <a:rPr lang="it-IT" altLang="en-US" sz="900" b="0" dirty="0"/>
              <a:t> 2019</a:t>
            </a:r>
            <a:endParaRPr lang="en-US" altLang="en-US" sz="900" b="0" dirty="0"/>
          </a:p>
        </p:txBody>
      </p:sp>
    </p:spTree>
    <p:extLst>
      <p:ext uri="{BB962C8B-B14F-4D97-AF65-F5344CB8AC3E}">
        <p14:creationId xmlns:p14="http://schemas.microsoft.com/office/powerpoint/2010/main" val="8124343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From Pulsed E-XFEL to CW LCLS II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DD24915F-1212-4C86-8EF3-3C9B851C20F2}" type="slidenum">
              <a:rPr lang="en-US" altLang="it-IT" smtClean="0"/>
              <a:pPr>
                <a:defRPr/>
              </a:pPr>
              <a:t>31</a:t>
            </a:fld>
            <a:endParaRPr lang="en-US" altLang="it-IT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81000" y="990600"/>
            <a:ext cx="8466138" cy="5334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20000"/>
              <a:defRPr sz="200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 marL="3048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000099"/>
                </a:solidFill>
                <a:latin typeface="+mn-lt"/>
              </a:defRPr>
            </a:lvl2pPr>
            <a:lvl3pPr marL="574675" indent="-155575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8032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0099"/>
                </a:solidFill>
                <a:latin typeface="+mn-lt"/>
              </a:defRPr>
            </a:lvl4pPr>
            <a:lvl5pPr marL="10318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14890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9462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4034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8606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ts val="3000"/>
              </a:lnSpc>
              <a:spcBef>
                <a:spcPts val="0"/>
              </a:spcBef>
            </a:pPr>
            <a:r>
              <a:rPr lang="en-US" altLang="it-IT" sz="2600" b="1" kern="0" dirty="0">
                <a:solidFill>
                  <a:srgbClr val="CC3300"/>
                </a:solidFill>
              </a:rPr>
              <a:t>EZ</a:t>
            </a:r>
            <a:r>
              <a:rPr lang="en-US" altLang="it-IT" sz="2600" b="1" kern="0" dirty="0">
                <a:solidFill>
                  <a:srgbClr val="002060"/>
                </a:solidFill>
              </a:rPr>
              <a:t> </a:t>
            </a:r>
            <a:r>
              <a:rPr lang="en-US" altLang="it-IT" sz="2600" b="0" kern="0" dirty="0">
                <a:solidFill>
                  <a:srgbClr val="002060"/>
                </a:solidFill>
              </a:rPr>
              <a:t>&amp;</a:t>
            </a:r>
            <a:r>
              <a:rPr lang="en-US" altLang="it-IT" sz="2600" b="1" kern="0" dirty="0">
                <a:solidFill>
                  <a:srgbClr val="002060"/>
                </a:solidFill>
              </a:rPr>
              <a:t> </a:t>
            </a:r>
            <a:r>
              <a:rPr lang="en-US" altLang="it-IT" sz="2600" b="1" kern="0" dirty="0">
                <a:solidFill>
                  <a:srgbClr val="CC3300"/>
                </a:solidFill>
              </a:rPr>
              <a:t>RI</a:t>
            </a:r>
            <a:r>
              <a:rPr lang="en-US" altLang="it-IT" sz="2600" b="1" kern="0" dirty="0">
                <a:solidFill>
                  <a:srgbClr val="002060"/>
                </a:solidFill>
              </a:rPr>
              <a:t> </a:t>
            </a:r>
            <a:r>
              <a:rPr lang="en-US" altLang="it-IT" sz="2600" b="0" kern="0" dirty="0">
                <a:solidFill>
                  <a:srgbClr val="002060"/>
                </a:solidFill>
              </a:rPr>
              <a:t>produced </a:t>
            </a:r>
            <a:r>
              <a:rPr lang="en-US" altLang="it-IT" sz="2600" b="1" kern="0" dirty="0">
                <a:solidFill>
                  <a:srgbClr val="002060"/>
                </a:solidFill>
              </a:rPr>
              <a:t>all the </a:t>
            </a:r>
            <a:r>
              <a:rPr lang="en-US" altLang="it-IT" sz="2600" b="1" kern="0" dirty="0">
                <a:solidFill>
                  <a:srgbClr val="CC3300"/>
                </a:solidFill>
              </a:rPr>
              <a:t>1.3 GHz cavities </a:t>
            </a:r>
            <a:r>
              <a:rPr lang="en-US" altLang="it-IT" sz="2600" b="0" kern="0" dirty="0">
                <a:solidFill>
                  <a:srgbClr val="002060"/>
                </a:solidFill>
              </a:rPr>
              <a:t>for</a:t>
            </a:r>
            <a:r>
              <a:rPr lang="en-US" altLang="it-IT" sz="2600" b="1" kern="0" dirty="0">
                <a:solidFill>
                  <a:srgbClr val="002060"/>
                </a:solidFill>
              </a:rPr>
              <a:t> </a:t>
            </a:r>
            <a:r>
              <a:rPr lang="en-US" altLang="it-IT" sz="2600" b="1" kern="0" dirty="0">
                <a:solidFill>
                  <a:srgbClr val="CC3300"/>
                </a:solidFill>
              </a:rPr>
              <a:t>LCLS II </a:t>
            </a:r>
            <a:r>
              <a:rPr lang="en-US" altLang="it-IT" sz="2600" b="0" kern="0" dirty="0">
                <a:solidFill>
                  <a:srgbClr val="002060"/>
                </a:solidFill>
              </a:rPr>
              <a:t>– phase I, </a:t>
            </a:r>
            <a:r>
              <a:rPr lang="en-US" altLang="it-IT" sz="2600" kern="0" dirty="0">
                <a:solidFill>
                  <a:srgbClr val="002060"/>
                </a:solidFill>
              </a:rPr>
              <a:t>including </a:t>
            </a:r>
            <a:r>
              <a:rPr lang="en-US" altLang="it-IT" sz="2600" b="0" kern="0" dirty="0">
                <a:solidFill>
                  <a:srgbClr val="002060"/>
                </a:solidFill>
              </a:rPr>
              <a:t>final treatment and </a:t>
            </a:r>
            <a:r>
              <a:rPr lang="en-US" altLang="it-IT" sz="2600" kern="0" dirty="0">
                <a:solidFill>
                  <a:srgbClr val="CC3300"/>
                </a:solidFill>
              </a:rPr>
              <a:t>Nitrogen doping</a:t>
            </a:r>
          </a:p>
          <a:p>
            <a:pPr eaLnBrk="1" hangingPunct="1">
              <a:lnSpc>
                <a:spcPts val="3000"/>
              </a:lnSpc>
              <a:spcBef>
                <a:spcPts val="1200"/>
              </a:spcBef>
            </a:pPr>
            <a:r>
              <a:rPr lang="it-IT" altLang="it-IT" sz="2600" kern="0" dirty="0" err="1">
                <a:solidFill>
                  <a:srgbClr val="002060"/>
                </a:solidFill>
              </a:rPr>
              <a:t>All</a:t>
            </a:r>
            <a:r>
              <a:rPr lang="it-IT" altLang="it-IT" sz="2600" kern="0" dirty="0">
                <a:solidFill>
                  <a:srgbClr val="002060"/>
                </a:solidFill>
              </a:rPr>
              <a:t> the </a:t>
            </a:r>
            <a:r>
              <a:rPr lang="it-IT" altLang="it-IT" sz="2600" kern="0" dirty="0">
                <a:solidFill>
                  <a:srgbClr val="CC3300"/>
                </a:solidFill>
              </a:rPr>
              <a:t>cryomodules</a:t>
            </a:r>
            <a:r>
              <a:rPr lang="it-IT" altLang="it-IT" sz="2600" b="0" kern="0" dirty="0">
                <a:solidFill>
                  <a:srgbClr val="002060"/>
                </a:solidFill>
              </a:rPr>
              <a:t>,</a:t>
            </a:r>
            <a:r>
              <a:rPr lang="it-IT" altLang="it-IT" sz="2600" kern="0" dirty="0">
                <a:solidFill>
                  <a:srgbClr val="002060"/>
                </a:solidFill>
              </a:rPr>
              <a:t> </a:t>
            </a:r>
            <a:r>
              <a:rPr lang="it-IT" altLang="it-IT" sz="2600" b="0" kern="0" dirty="0">
                <a:solidFill>
                  <a:srgbClr val="002060"/>
                </a:solidFill>
              </a:rPr>
              <a:t>from XFEL </a:t>
            </a:r>
            <a:r>
              <a:rPr lang="it-IT" altLang="it-IT" sz="2600" b="0" kern="0" dirty="0" err="1">
                <a:solidFill>
                  <a:srgbClr val="002060"/>
                </a:solidFill>
              </a:rPr>
              <a:t>drawing</a:t>
            </a:r>
            <a:r>
              <a:rPr lang="it-IT" altLang="it-IT" sz="2600" b="0" kern="0" dirty="0">
                <a:solidFill>
                  <a:srgbClr val="002060"/>
                </a:solidFill>
              </a:rPr>
              <a:t> </a:t>
            </a:r>
            <a:r>
              <a:rPr lang="it-IT" altLang="it-IT" sz="2600" kern="0" dirty="0" err="1">
                <a:solidFill>
                  <a:srgbClr val="CC3300"/>
                </a:solidFill>
              </a:rPr>
              <a:t>modified</a:t>
            </a:r>
            <a:r>
              <a:rPr lang="it-IT" altLang="it-IT" sz="2600" kern="0" dirty="0">
                <a:solidFill>
                  <a:srgbClr val="CC3300"/>
                </a:solidFill>
              </a:rPr>
              <a:t> for CW</a:t>
            </a:r>
            <a:r>
              <a:rPr lang="it-IT" altLang="it-IT" sz="2600" b="0" kern="0" dirty="0">
                <a:solidFill>
                  <a:srgbClr val="002060"/>
                </a:solidFill>
              </a:rPr>
              <a:t>, </a:t>
            </a:r>
            <a:r>
              <a:rPr lang="it-IT" altLang="it-IT" sz="2600" b="0" kern="0" dirty="0" err="1">
                <a:solidFill>
                  <a:srgbClr val="002060"/>
                </a:solidFill>
              </a:rPr>
              <a:t>have</a:t>
            </a:r>
            <a:r>
              <a:rPr lang="it-IT" altLang="it-IT" sz="2600" b="0" kern="0" dirty="0">
                <a:solidFill>
                  <a:srgbClr val="002060"/>
                </a:solidFill>
              </a:rPr>
              <a:t> </a:t>
            </a:r>
            <a:r>
              <a:rPr lang="it-IT" altLang="it-IT" sz="2600" b="0" kern="0" dirty="0" err="1">
                <a:solidFill>
                  <a:srgbClr val="002060"/>
                </a:solidFill>
              </a:rPr>
              <a:t>been</a:t>
            </a:r>
            <a:r>
              <a:rPr lang="it-IT" altLang="it-IT" sz="2600" b="0" kern="0" dirty="0">
                <a:solidFill>
                  <a:srgbClr val="002060"/>
                </a:solidFill>
              </a:rPr>
              <a:t> </a:t>
            </a:r>
            <a:r>
              <a:rPr lang="it-IT" altLang="it-IT" sz="2600" b="0" kern="0" dirty="0" err="1">
                <a:solidFill>
                  <a:srgbClr val="002060"/>
                </a:solidFill>
              </a:rPr>
              <a:t>produced</a:t>
            </a:r>
            <a:r>
              <a:rPr lang="it-IT" altLang="it-IT" sz="2600" b="0" kern="0" dirty="0">
                <a:solidFill>
                  <a:srgbClr val="002060"/>
                </a:solidFill>
              </a:rPr>
              <a:t> in </a:t>
            </a:r>
            <a:r>
              <a:rPr lang="it-IT" altLang="it-IT" sz="2600" kern="0" dirty="0">
                <a:solidFill>
                  <a:srgbClr val="CC3300"/>
                </a:solidFill>
              </a:rPr>
              <a:t>China </a:t>
            </a:r>
            <a:r>
              <a:rPr lang="it-IT" altLang="it-IT" sz="2600" b="0" kern="0" dirty="0">
                <a:solidFill>
                  <a:srgbClr val="002060"/>
                </a:solidFill>
              </a:rPr>
              <a:t>by Wuxi </a:t>
            </a:r>
          </a:p>
          <a:p>
            <a:pPr eaLnBrk="1" hangingPunct="1">
              <a:lnSpc>
                <a:spcPts val="3000"/>
              </a:lnSpc>
              <a:spcBef>
                <a:spcPts val="1200"/>
              </a:spcBef>
            </a:pPr>
            <a:r>
              <a:rPr lang="it-IT" altLang="it-IT" sz="2600" kern="0" dirty="0">
                <a:solidFill>
                  <a:srgbClr val="CC3300"/>
                </a:solidFill>
              </a:rPr>
              <a:t>DOE</a:t>
            </a:r>
            <a:r>
              <a:rPr lang="it-IT" altLang="it-IT" sz="2600" b="0" kern="0" dirty="0">
                <a:solidFill>
                  <a:srgbClr val="002060"/>
                </a:solidFill>
              </a:rPr>
              <a:t> </a:t>
            </a:r>
            <a:r>
              <a:rPr lang="it-IT" altLang="it-IT" sz="2600" b="0" kern="0" dirty="0" err="1">
                <a:solidFill>
                  <a:srgbClr val="002060"/>
                </a:solidFill>
              </a:rPr>
              <a:t>subscribed</a:t>
            </a:r>
            <a:r>
              <a:rPr lang="it-IT" altLang="it-IT" sz="2600" b="0" kern="0" dirty="0">
                <a:solidFill>
                  <a:srgbClr val="002060"/>
                </a:solidFill>
              </a:rPr>
              <a:t> the high </a:t>
            </a:r>
            <a:r>
              <a:rPr lang="it-IT" altLang="it-IT" sz="2600" b="0" kern="0" dirty="0" err="1">
                <a:solidFill>
                  <a:srgbClr val="002060"/>
                </a:solidFill>
              </a:rPr>
              <a:t>nominal</a:t>
            </a:r>
            <a:r>
              <a:rPr lang="it-IT" altLang="it-IT" sz="2600" b="0" kern="0" dirty="0">
                <a:solidFill>
                  <a:srgbClr val="002060"/>
                </a:solidFill>
              </a:rPr>
              <a:t> </a:t>
            </a:r>
            <a:r>
              <a:rPr lang="it-IT" altLang="it-IT" sz="2600" b="0" kern="0" dirty="0" err="1">
                <a:solidFill>
                  <a:srgbClr val="002060"/>
                </a:solidFill>
              </a:rPr>
              <a:t>value</a:t>
            </a:r>
            <a:r>
              <a:rPr lang="it-IT" altLang="it-IT" sz="2600" b="0" kern="0" dirty="0">
                <a:solidFill>
                  <a:srgbClr val="002060"/>
                </a:solidFill>
              </a:rPr>
              <a:t> for the </a:t>
            </a:r>
            <a:r>
              <a:rPr lang="it-IT" altLang="it-IT" sz="2600" b="0" kern="0" dirty="0" err="1">
                <a:solidFill>
                  <a:srgbClr val="002060"/>
                </a:solidFill>
              </a:rPr>
              <a:t>cavity</a:t>
            </a:r>
            <a:r>
              <a:rPr lang="it-IT" altLang="it-IT" sz="2600" b="0" kern="0" dirty="0">
                <a:solidFill>
                  <a:srgbClr val="002060"/>
                </a:solidFill>
              </a:rPr>
              <a:t> </a:t>
            </a:r>
            <a:r>
              <a:rPr lang="it-IT" altLang="it-IT" sz="2600" b="0" kern="0" dirty="0" err="1">
                <a:solidFill>
                  <a:srgbClr val="002060"/>
                </a:solidFill>
              </a:rPr>
              <a:t>Qo</a:t>
            </a:r>
            <a:r>
              <a:rPr lang="it-IT" altLang="it-IT" sz="2600" b="0" kern="0" dirty="0">
                <a:solidFill>
                  <a:srgbClr val="002060"/>
                </a:solidFill>
              </a:rPr>
              <a:t> (</a:t>
            </a:r>
            <a:r>
              <a:rPr lang="it-IT" altLang="it-IT" sz="2600" b="0" kern="0" dirty="0" err="1">
                <a:solidFill>
                  <a:srgbClr val="002060"/>
                </a:solidFill>
              </a:rPr>
              <a:t>as</a:t>
            </a:r>
            <a:r>
              <a:rPr lang="it-IT" altLang="it-IT" sz="2600" b="0" kern="0" dirty="0">
                <a:solidFill>
                  <a:srgbClr val="002060"/>
                </a:solidFill>
              </a:rPr>
              <a:t> </a:t>
            </a:r>
            <a:r>
              <a:rPr lang="it-IT" altLang="it-IT" sz="2600" b="0" kern="0" dirty="0" err="1">
                <a:solidFill>
                  <a:srgbClr val="002060"/>
                </a:solidFill>
              </a:rPr>
              <a:t>promised</a:t>
            </a:r>
            <a:r>
              <a:rPr lang="it-IT" altLang="it-IT" sz="2600" b="0" kern="0" dirty="0">
                <a:solidFill>
                  <a:srgbClr val="002060"/>
                </a:solidFill>
              </a:rPr>
              <a:t> by the </a:t>
            </a:r>
            <a:r>
              <a:rPr lang="it-IT" altLang="it-IT" sz="2600" b="0" kern="0" dirty="0" err="1">
                <a:solidFill>
                  <a:srgbClr val="002060"/>
                </a:solidFill>
              </a:rPr>
              <a:t>successful</a:t>
            </a:r>
            <a:r>
              <a:rPr lang="it-IT" altLang="it-IT" sz="2600" b="0" kern="0" dirty="0">
                <a:solidFill>
                  <a:srgbClr val="002060"/>
                </a:solidFill>
              </a:rPr>
              <a:t> </a:t>
            </a:r>
            <a:r>
              <a:rPr lang="it-IT" altLang="it-IT" sz="2600" b="0" kern="0" dirty="0" err="1">
                <a:solidFill>
                  <a:srgbClr val="002060"/>
                </a:solidFill>
              </a:rPr>
              <a:t>application</a:t>
            </a:r>
            <a:r>
              <a:rPr lang="it-IT" altLang="it-IT" sz="2600" b="0" kern="0" dirty="0">
                <a:solidFill>
                  <a:srgbClr val="002060"/>
                </a:solidFill>
              </a:rPr>
              <a:t> of the </a:t>
            </a:r>
            <a:r>
              <a:rPr lang="it-IT" altLang="it-IT" sz="2600" b="0" kern="0" dirty="0" err="1">
                <a:solidFill>
                  <a:srgbClr val="002060"/>
                </a:solidFill>
              </a:rPr>
              <a:t>nitrogen</a:t>
            </a:r>
            <a:r>
              <a:rPr lang="it-IT" altLang="it-IT" sz="2600" b="0" kern="0" dirty="0">
                <a:solidFill>
                  <a:srgbClr val="002060"/>
                </a:solidFill>
              </a:rPr>
              <a:t> doping) </a:t>
            </a:r>
            <a:r>
              <a:rPr lang="it-IT" altLang="it-IT" sz="2600" b="0" kern="0" dirty="0" err="1">
                <a:solidFill>
                  <a:srgbClr val="002060"/>
                </a:solidFill>
              </a:rPr>
              <a:t>but</a:t>
            </a:r>
            <a:r>
              <a:rPr lang="it-IT" altLang="it-IT" sz="2600" b="0" kern="0" dirty="0">
                <a:solidFill>
                  <a:srgbClr val="002060"/>
                </a:solidFill>
              </a:rPr>
              <a:t> </a:t>
            </a:r>
            <a:r>
              <a:rPr lang="it-IT" altLang="it-IT" sz="2600" kern="0" dirty="0" err="1">
                <a:solidFill>
                  <a:srgbClr val="CC3300"/>
                </a:solidFill>
              </a:rPr>
              <a:t>doubled</a:t>
            </a:r>
            <a:r>
              <a:rPr lang="it-IT" altLang="it-IT" sz="2600" kern="0" dirty="0">
                <a:solidFill>
                  <a:srgbClr val="CC3300"/>
                </a:solidFill>
              </a:rPr>
              <a:t> the </a:t>
            </a:r>
            <a:r>
              <a:rPr lang="it-IT" altLang="it-IT" sz="2600" kern="0" dirty="0" err="1">
                <a:solidFill>
                  <a:srgbClr val="CC3300"/>
                </a:solidFill>
              </a:rPr>
              <a:t>cryoplant</a:t>
            </a:r>
            <a:r>
              <a:rPr lang="it-IT" altLang="it-IT" sz="2600" b="0" kern="0" dirty="0">
                <a:solidFill>
                  <a:srgbClr val="002060"/>
                </a:solidFill>
              </a:rPr>
              <a:t>: </a:t>
            </a:r>
            <a:r>
              <a:rPr lang="it-IT" altLang="it-IT" sz="2600" kern="0" dirty="0">
                <a:solidFill>
                  <a:srgbClr val="002060"/>
                </a:solidFill>
              </a:rPr>
              <a:t>just in case</a:t>
            </a:r>
            <a:endParaRPr lang="it-IT" altLang="it-IT" sz="2600" b="0" kern="0" dirty="0">
              <a:solidFill>
                <a:srgbClr val="002060"/>
              </a:solidFill>
            </a:endParaRPr>
          </a:p>
          <a:p>
            <a:pPr eaLnBrk="1" hangingPunct="1">
              <a:lnSpc>
                <a:spcPts val="3000"/>
              </a:lnSpc>
              <a:spcBef>
                <a:spcPts val="1200"/>
              </a:spcBef>
            </a:pPr>
            <a:r>
              <a:rPr lang="en-US" altLang="it-IT" sz="2600" kern="0" dirty="0">
                <a:solidFill>
                  <a:srgbClr val="0070C0"/>
                </a:solidFill>
              </a:rPr>
              <a:t>Big effort to </a:t>
            </a:r>
            <a:r>
              <a:rPr lang="en-US" altLang="it-IT" sz="2600" b="0" kern="0" dirty="0">
                <a:solidFill>
                  <a:srgbClr val="002060"/>
                </a:solidFill>
              </a:rPr>
              <a:t>successfully </a:t>
            </a:r>
            <a:r>
              <a:rPr lang="en-US" altLang="it-IT" sz="2600" kern="0" dirty="0">
                <a:solidFill>
                  <a:srgbClr val="0070C0"/>
                </a:solidFill>
              </a:rPr>
              <a:t>adopt a technology </a:t>
            </a:r>
            <a:r>
              <a:rPr lang="en-US" altLang="it-IT" sz="2600" b="0" kern="0" dirty="0">
                <a:solidFill>
                  <a:srgbClr val="002060"/>
                </a:solidFill>
              </a:rPr>
              <a:t>that was still </a:t>
            </a:r>
            <a:r>
              <a:rPr lang="en-US" altLang="it-IT" sz="2600" kern="0" dirty="0">
                <a:solidFill>
                  <a:srgbClr val="0070C0"/>
                </a:solidFill>
              </a:rPr>
              <a:t>at the </a:t>
            </a:r>
            <a:r>
              <a:rPr lang="en-US" altLang="it-IT" sz="2600" kern="0" dirty="0">
                <a:solidFill>
                  <a:srgbClr val="CC3300"/>
                </a:solidFill>
              </a:rPr>
              <a:t>R&amp;D phase</a:t>
            </a:r>
          </a:p>
          <a:p>
            <a:pPr eaLnBrk="1" hangingPunct="1">
              <a:lnSpc>
                <a:spcPts val="3000"/>
              </a:lnSpc>
              <a:spcBef>
                <a:spcPts val="1200"/>
              </a:spcBef>
            </a:pPr>
            <a:r>
              <a:rPr lang="it-IT" altLang="it-IT" sz="2600" kern="0" dirty="0" err="1">
                <a:solidFill>
                  <a:srgbClr val="CC3300"/>
                </a:solidFill>
              </a:rPr>
              <a:t>Cavity</a:t>
            </a:r>
            <a:r>
              <a:rPr lang="it-IT" altLang="it-IT" sz="2600" kern="0" dirty="0">
                <a:solidFill>
                  <a:srgbClr val="CC3300"/>
                </a:solidFill>
              </a:rPr>
              <a:t> </a:t>
            </a:r>
            <a:r>
              <a:rPr lang="it-IT" altLang="it-IT" sz="2600" kern="0" dirty="0" err="1">
                <a:solidFill>
                  <a:srgbClr val="CC3300"/>
                </a:solidFill>
              </a:rPr>
              <a:t>treatments</a:t>
            </a:r>
            <a:r>
              <a:rPr lang="it-IT" altLang="it-IT" sz="2600" kern="0" dirty="0">
                <a:solidFill>
                  <a:srgbClr val="CC3300"/>
                </a:solidFill>
              </a:rPr>
              <a:t> </a:t>
            </a:r>
            <a:r>
              <a:rPr lang="it-IT" altLang="it-IT" sz="2600" b="0" kern="0" dirty="0">
                <a:solidFill>
                  <a:srgbClr val="002060"/>
                </a:solidFill>
              </a:rPr>
              <a:t>and</a:t>
            </a:r>
            <a:r>
              <a:rPr lang="it-IT" altLang="it-IT" sz="2600" kern="0" dirty="0">
                <a:solidFill>
                  <a:srgbClr val="002060"/>
                </a:solidFill>
              </a:rPr>
              <a:t> </a:t>
            </a:r>
            <a:r>
              <a:rPr lang="it-IT" altLang="it-IT" sz="2600" kern="0" dirty="0" err="1">
                <a:solidFill>
                  <a:srgbClr val="CC3300"/>
                </a:solidFill>
              </a:rPr>
              <a:t>criomodule</a:t>
            </a:r>
            <a:r>
              <a:rPr lang="it-IT" altLang="it-IT" sz="2600" kern="0" dirty="0">
                <a:solidFill>
                  <a:srgbClr val="CC3300"/>
                </a:solidFill>
              </a:rPr>
              <a:t>/</a:t>
            </a:r>
            <a:r>
              <a:rPr lang="it-IT" altLang="it-IT" sz="2600" kern="0" dirty="0" err="1">
                <a:solidFill>
                  <a:srgbClr val="CC3300"/>
                </a:solidFill>
              </a:rPr>
              <a:t>cryogenics</a:t>
            </a:r>
            <a:r>
              <a:rPr lang="it-IT" altLang="it-IT" sz="2600" kern="0" dirty="0">
                <a:solidFill>
                  <a:srgbClr val="CC3300"/>
                </a:solidFill>
              </a:rPr>
              <a:t> design </a:t>
            </a:r>
            <a:r>
              <a:rPr lang="it-IT" altLang="it-IT" sz="2600" b="0" kern="0" dirty="0">
                <a:solidFill>
                  <a:srgbClr val="002060"/>
                </a:solidFill>
              </a:rPr>
              <a:t>are </a:t>
            </a:r>
            <a:r>
              <a:rPr lang="it-IT" altLang="it-IT" sz="2600" b="0" kern="0" dirty="0" err="1">
                <a:solidFill>
                  <a:srgbClr val="002060"/>
                </a:solidFill>
              </a:rPr>
              <a:t>going</a:t>
            </a:r>
            <a:r>
              <a:rPr lang="it-IT" altLang="it-IT" sz="2600" b="0" kern="0" dirty="0">
                <a:solidFill>
                  <a:srgbClr val="002060"/>
                </a:solidFill>
              </a:rPr>
              <a:t> </a:t>
            </a:r>
            <a:r>
              <a:rPr lang="it-IT" altLang="it-IT" sz="2600" kern="0" dirty="0" err="1">
                <a:solidFill>
                  <a:srgbClr val="CC3300"/>
                </a:solidFill>
              </a:rPr>
              <a:t>together</a:t>
            </a:r>
            <a:r>
              <a:rPr lang="it-IT" altLang="it-IT" sz="2600" kern="0" dirty="0">
                <a:solidFill>
                  <a:srgbClr val="002060"/>
                </a:solidFill>
              </a:rPr>
              <a:t>: </a:t>
            </a:r>
            <a:r>
              <a:rPr lang="it-IT" altLang="it-IT" sz="2600" b="0" kern="0" dirty="0" err="1">
                <a:solidFill>
                  <a:srgbClr val="002060"/>
                </a:solidFill>
              </a:rPr>
              <a:t>deep</a:t>
            </a:r>
            <a:r>
              <a:rPr lang="it-IT" altLang="it-IT" sz="2600" b="0" kern="0" dirty="0">
                <a:solidFill>
                  <a:srgbClr val="002060"/>
                </a:solidFill>
              </a:rPr>
              <a:t> </a:t>
            </a:r>
            <a:r>
              <a:rPr lang="it-IT" altLang="it-IT" sz="2600" kern="0" dirty="0" err="1">
                <a:solidFill>
                  <a:srgbClr val="CC3300"/>
                </a:solidFill>
              </a:rPr>
              <a:t>magnetic</a:t>
            </a:r>
            <a:r>
              <a:rPr lang="it-IT" altLang="it-IT" sz="2600" kern="0" dirty="0">
                <a:solidFill>
                  <a:srgbClr val="CC3300"/>
                </a:solidFill>
              </a:rPr>
              <a:t> </a:t>
            </a:r>
            <a:r>
              <a:rPr lang="it-IT" altLang="it-IT" sz="2600" kern="0" dirty="0" err="1">
                <a:solidFill>
                  <a:srgbClr val="CC3300"/>
                </a:solidFill>
              </a:rPr>
              <a:t>igene</a:t>
            </a:r>
            <a:r>
              <a:rPr lang="it-IT" altLang="it-IT" sz="2600" kern="0" dirty="0">
                <a:solidFill>
                  <a:srgbClr val="CC3300"/>
                </a:solidFill>
              </a:rPr>
              <a:t> </a:t>
            </a:r>
            <a:r>
              <a:rPr lang="it-IT" altLang="it-IT" sz="2600" b="0" kern="0" dirty="0">
                <a:solidFill>
                  <a:srgbClr val="002060"/>
                </a:solidFill>
              </a:rPr>
              <a:t>and </a:t>
            </a:r>
            <a:r>
              <a:rPr lang="it-IT" altLang="it-IT" sz="2600" kern="0" dirty="0">
                <a:solidFill>
                  <a:srgbClr val="CC3300"/>
                </a:solidFill>
              </a:rPr>
              <a:t>fast cool down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7057" y="6411294"/>
            <a:ext cx="190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1" i="0">
                <a:solidFill>
                  <a:schemeClr val="tx1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i="1" dirty="0"/>
              <a:t>eeFACT2018</a:t>
            </a:r>
          </a:p>
          <a:p>
            <a:pPr>
              <a:defRPr/>
            </a:pPr>
            <a:r>
              <a:rPr lang="it-IT" altLang="it-IT" sz="900" b="0" dirty="0"/>
              <a:t>Hong Kong, 26 </a:t>
            </a:r>
            <a:r>
              <a:rPr lang="it-IT" altLang="it-IT" sz="900" b="0" dirty="0" err="1"/>
              <a:t>September</a:t>
            </a:r>
            <a:r>
              <a:rPr lang="it-IT" altLang="it-IT" sz="900" b="0" dirty="0"/>
              <a:t> 2018</a:t>
            </a:r>
            <a:endParaRPr lang="en-US" altLang="it-IT" sz="900" b="0" dirty="0"/>
          </a:p>
        </p:txBody>
      </p:sp>
    </p:spTree>
    <p:extLst>
      <p:ext uri="{BB962C8B-B14F-4D97-AF65-F5344CB8AC3E}">
        <p14:creationId xmlns:p14="http://schemas.microsoft.com/office/powerpoint/2010/main" val="12355886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CF0180-CF93-7440-ABEE-45D15F7C4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LCLS-II </a:t>
            </a:r>
            <a:r>
              <a:rPr lang="it-IT" dirty="0" err="1"/>
              <a:t>Challange</a:t>
            </a:r>
            <a:r>
              <a:rPr lang="it-IT" dirty="0"/>
              <a:t> from SRF2019  </a:t>
            </a:r>
            <a:r>
              <a:rPr lang="it-IT" sz="2400" dirty="0">
                <a:solidFill>
                  <a:schemeClr val="bg2">
                    <a:lumMod val="75000"/>
                  </a:schemeClr>
                </a:solidFill>
              </a:rPr>
              <a:t>(Marc </a:t>
            </a:r>
            <a:r>
              <a:rPr lang="it-IT" sz="2400" dirty="0" err="1">
                <a:solidFill>
                  <a:schemeClr val="bg2">
                    <a:lumMod val="75000"/>
                  </a:schemeClr>
                </a:solidFill>
              </a:rPr>
              <a:t>Ross</a:t>
            </a:r>
            <a:r>
              <a:rPr lang="it-IT" sz="2400" dirty="0">
                <a:solidFill>
                  <a:schemeClr val="bg2">
                    <a:lumMod val="75000"/>
                  </a:schemeClr>
                </a:solidFill>
              </a:rPr>
              <a:t>)</a:t>
            </a:r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337EE85-016D-2B47-97EB-0A51A466A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Carlo Pagani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C42B485-CB0B-B849-AFE9-44BEB2F2A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EC8272E2-7205-D349-81DC-E438BC89E1A0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AE338F1-0D21-F949-9185-3EE6D1AFFC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en-US" sz="1100">
                <a:solidFill>
                  <a:srgbClr val="002060"/>
                </a:solidFill>
              </a:rPr>
              <a:t>cepcws2019</a:t>
            </a:r>
          </a:p>
          <a:p>
            <a:pPr>
              <a:defRPr/>
            </a:pPr>
            <a:r>
              <a:rPr lang="it-IT" altLang="en-US" sz="900" b="0"/>
              <a:t>Beijing, 19 November 2019</a:t>
            </a:r>
            <a:endParaRPr lang="en-US" altLang="en-US" sz="900" b="0" dirty="0"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ED68D647-C976-7D4B-8021-D18CCD5245EE}"/>
              </a:ext>
            </a:extLst>
          </p:cNvPr>
          <p:cNvSpPr txBox="1">
            <a:spLocks/>
          </p:cNvSpPr>
          <p:nvPr/>
        </p:nvSpPr>
        <p:spPr bwMode="auto">
          <a:xfrm>
            <a:off x="323528" y="991249"/>
            <a:ext cx="8027738" cy="443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99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99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99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99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99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99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99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99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it-IT" kern="0" spc="-5"/>
              <a:t>CEBAF</a:t>
            </a:r>
            <a:r>
              <a:rPr lang="it-IT" kern="0" spc="-10"/>
              <a:t> </a:t>
            </a:r>
            <a:r>
              <a:rPr lang="it-IT" kern="0" spc="-5"/>
              <a:t>(94)</a:t>
            </a:r>
            <a:r>
              <a:rPr lang="it-IT" kern="0" spc="15"/>
              <a:t>     </a:t>
            </a:r>
            <a:r>
              <a:rPr lang="it-IT" kern="0" spc="-5"/>
              <a:t>LEP2 (99)</a:t>
            </a:r>
            <a:r>
              <a:rPr lang="it-IT" kern="0"/>
              <a:t>      </a:t>
            </a:r>
            <a:r>
              <a:rPr lang="it-IT" kern="0" spc="-5"/>
              <a:t>LCLS-II</a:t>
            </a:r>
            <a:r>
              <a:rPr lang="it-IT" kern="0" spc="-10"/>
              <a:t> </a:t>
            </a:r>
            <a:r>
              <a:rPr lang="it-IT" kern="0" spc="-5"/>
              <a:t>(2021)</a:t>
            </a:r>
            <a:r>
              <a:rPr lang="it-IT" kern="0" spc="10"/>
              <a:t> </a:t>
            </a:r>
            <a:r>
              <a:rPr lang="it-IT" kern="0" spc="730"/>
              <a:t>   </a:t>
            </a:r>
            <a:r>
              <a:rPr lang="it-IT" kern="0" spc="-5"/>
              <a:t>HE (2026)</a:t>
            </a:r>
            <a:endParaRPr lang="it-IT" kern="0" spc="-370" dirty="0"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EFE71B48-042E-3F48-B1CD-548A4FB3F0A3}"/>
              </a:ext>
            </a:extLst>
          </p:cNvPr>
          <p:cNvSpPr txBox="1"/>
          <p:nvPr/>
        </p:nvSpPr>
        <p:spPr>
          <a:xfrm>
            <a:off x="444501" y="1803146"/>
            <a:ext cx="549973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Three large CW Superconducting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linacs: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ED690C09-D74C-8C45-A076-CF304464E10A}"/>
              </a:ext>
            </a:extLst>
          </p:cNvPr>
          <p:cNvSpPr txBox="1"/>
          <p:nvPr/>
        </p:nvSpPr>
        <p:spPr>
          <a:xfrm>
            <a:off x="7772400" y="2417793"/>
            <a:ext cx="13716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Substantial  </a:t>
            </a:r>
            <a:r>
              <a:rPr sz="1800" spc="-5" dirty="0">
                <a:latin typeface="Arial"/>
                <a:cs typeface="Arial"/>
              </a:rPr>
              <a:t>investment</a:t>
            </a:r>
            <a:r>
              <a:rPr sz="1800" spc="-9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in  CW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SRF</a:t>
            </a:r>
          </a:p>
        </p:txBody>
      </p:sp>
      <p:graphicFrame>
        <p:nvGraphicFramePr>
          <p:cNvPr id="10" name="object 6">
            <a:extLst>
              <a:ext uri="{FF2B5EF4-FFF2-40B4-BE49-F238E27FC236}">
                <a16:creationId xmlns:a16="http://schemas.microsoft.com/office/drawing/2014/main" id="{4EFCC5A1-078B-2248-B44E-13943F38A1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6203370"/>
              </p:ext>
            </p:extLst>
          </p:nvPr>
        </p:nvGraphicFramePr>
        <p:xfrm>
          <a:off x="151712" y="2317085"/>
          <a:ext cx="7544432" cy="31958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20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88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90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58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2638">
                <a:tc>
                  <a:txBody>
                    <a:bodyPr/>
                    <a:lstStyle/>
                    <a:p>
                      <a:pPr marL="562610">
                        <a:lnSpc>
                          <a:spcPct val="100000"/>
                        </a:lnSpc>
                        <a:spcBef>
                          <a:spcPts val="1010"/>
                        </a:spcBef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Parameter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282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solidFill>
                      <a:srgbClr val="A3001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CEBAF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1994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solidFill>
                      <a:srgbClr val="A3001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LEP2</a:t>
                      </a:r>
                      <a:endParaRPr sz="1600" dirty="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1999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solidFill>
                      <a:srgbClr val="A3001C"/>
                    </a:solidFill>
                  </a:tcPr>
                </a:tc>
                <a:tc>
                  <a:txBody>
                    <a:bodyPr/>
                    <a:lstStyle/>
                    <a:p>
                      <a:pPr marL="537845" marR="281940" indent="-13081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LCLS-II  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2021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solidFill>
                      <a:srgbClr val="A3001C"/>
                    </a:solidFill>
                  </a:tcPr>
                </a:tc>
                <a:tc>
                  <a:txBody>
                    <a:bodyPr/>
                    <a:lstStyle/>
                    <a:p>
                      <a:pPr marL="496570" marR="64135" indent="-30607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LCLS-II-HE  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2026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solidFill>
                      <a:srgbClr val="A300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789">
                <a:tc>
                  <a:txBody>
                    <a:bodyPr/>
                    <a:lstStyle/>
                    <a:p>
                      <a:pPr marL="68580">
                        <a:lnSpc>
                          <a:spcPts val="1670"/>
                        </a:lnSpc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N_cav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CA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0"/>
                        </a:lnSpc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338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CA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0"/>
                        </a:lnSpc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288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CACB"/>
                    </a:solidFill>
                  </a:tcPr>
                </a:tc>
                <a:tc>
                  <a:txBody>
                    <a:bodyPr/>
                    <a:lstStyle/>
                    <a:p>
                      <a:pPr marL="115570" algn="ctr">
                        <a:lnSpc>
                          <a:spcPts val="1670"/>
                        </a:lnSpc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280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CACB"/>
                    </a:solidFill>
                  </a:tcPr>
                </a:tc>
                <a:tc>
                  <a:txBody>
                    <a:bodyPr/>
                    <a:lstStyle/>
                    <a:p>
                      <a:pPr marL="118745" algn="ctr">
                        <a:lnSpc>
                          <a:spcPts val="1670"/>
                        </a:lnSpc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440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CA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839">
                <a:tc>
                  <a:txBody>
                    <a:bodyPr/>
                    <a:lstStyle/>
                    <a:p>
                      <a:pPr marL="68580">
                        <a:lnSpc>
                          <a:spcPts val="1820"/>
                        </a:lnSpc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E_acc</a:t>
                      </a:r>
                      <a:r>
                        <a:rPr sz="16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(MV/m)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1E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7.5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1E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7.2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1EFFF"/>
                    </a:solidFill>
                  </a:tcPr>
                </a:tc>
                <a:tc>
                  <a:txBody>
                    <a:bodyPr/>
                    <a:lstStyle/>
                    <a:p>
                      <a:pPr marL="116839" algn="ctr">
                        <a:lnSpc>
                          <a:spcPts val="1820"/>
                        </a:lnSpc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18.5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1EFFF"/>
                    </a:solidFill>
                  </a:tcPr>
                </a:tc>
                <a:tc>
                  <a:txBody>
                    <a:bodyPr/>
                    <a:lstStyle/>
                    <a:p>
                      <a:pPr marL="118745" algn="ctr">
                        <a:lnSpc>
                          <a:spcPts val="1820"/>
                        </a:lnSpc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20.8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1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839">
                <a:tc>
                  <a:txBody>
                    <a:bodyPr/>
                    <a:lstStyle/>
                    <a:p>
                      <a:pPr marL="68580">
                        <a:lnSpc>
                          <a:spcPts val="1820"/>
                        </a:lnSpc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Meters of</a:t>
                      </a:r>
                      <a:r>
                        <a:rPr sz="16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SRF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CA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169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CA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490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CACB"/>
                    </a:solidFill>
                  </a:tcPr>
                </a:tc>
                <a:tc>
                  <a:txBody>
                    <a:bodyPr/>
                    <a:lstStyle/>
                    <a:p>
                      <a:pPr marL="116205" algn="ctr">
                        <a:lnSpc>
                          <a:spcPts val="1820"/>
                        </a:lnSpc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296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CACB"/>
                    </a:solidFill>
                  </a:tcPr>
                </a:tc>
                <a:tc>
                  <a:txBody>
                    <a:bodyPr/>
                    <a:lstStyle/>
                    <a:p>
                      <a:pPr marL="118745" algn="ctr">
                        <a:lnSpc>
                          <a:spcPts val="1820"/>
                        </a:lnSpc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466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CA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839">
                <a:tc>
                  <a:txBody>
                    <a:bodyPr/>
                    <a:lstStyle/>
                    <a:p>
                      <a:pPr marL="68580">
                        <a:lnSpc>
                          <a:spcPts val="1820"/>
                        </a:lnSpc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E_tot</a:t>
                      </a:r>
                      <a:r>
                        <a:rPr sz="16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(GeV)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1.2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3.6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6E6"/>
                    </a:solidFill>
                  </a:tcPr>
                </a:tc>
                <a:tc>
                  <a:txBody>
                    <a:bodyPr/>
                    <a:lstStyle/>
                    <a:p>
                      <a:pPr marL="117475" algn="ctr">
                        <a:lnSpc>
                          <a:spcPts val="1820"/>
                        </a:lnSpc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4.6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6E6"/>
                    </a:solidFill>
                  </a:tcPr>
                </a:tc>
                <a:tc>
                  <a:txBody>
                    <a:bodyPr/>
                    <a:lstStyle/>
                    <a:p>
                      <a:pPr marL="118745" algn="ctr">
                        <a:lnSpc>
                          <a:spcPts val="1820"/>
                        </a:lnSpc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8.6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3839">
                <a:tc>
                  <a:txBody>
                    <a:bodyPr/>
                    <a:lstStyle/>
                    <a:p>
                      <a:pPr marL="68580">
                        <a:lnSpc>
                          <a:spcPts val="1820"/>
                        </a:lnSpc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&lt;Q0&gt;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CACB"/>
                    </a:solidFill>
                  </a:tcPr>
                </a:tc>
                <a:tc>
                  <a:txBody>
                    <a:bodyPr/>
                    <a:lstStyle/>
                    <a:p>
                      <a:pPr marR="378460" algn="r">
                        <a:lnSpc>
                          <a:spcPts val="1820"/>
                        </a:lnSpc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4.0e9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CA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3.2e9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CACB"/>
                    </a:solidFill>
                  </a:tcPr>
                </a:tc>
                <a:tc>
                  <a:txBody>
                    <a:bodyPr/>
                    <a:lstStyle/>
                    <a:p>
                      <a:pPr marL="116205" algn="ctr">
                        <a:lnSpc>
                          <a:spcPts val="1820"/>
                        </a:lnSpc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2.7e10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CACB"/>
                    </a:solidFill>
                  </a:tcPr>
                </a:tc>
                <a:tc>
                  <a:txBody>
                    <a:bodyPr/>
                    <a:lstStyle/>
                    <a:p>
                      <a:pPr marL="118110" algn="ctr">
                        <a:lnSpc>
                          <a:spcPts val="1820"/>
                        </a:lnSpc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2.7e10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CA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3839">
                <a:tc>
                  <a:txBody>
                    <a:bodyPr/>
                    <a:lstStyle/>
                    <a:p>
                      <a:pPr marL="68580">
                        <a:lnSpc>
                          <a:spcPts val="1820"/>
                        </a:lnSpc>
                      </a:pPr>
                      <a:r>
                        <a:rPr sz="1600" dirty="0">
                          <a:latin typeface="Arial"/>
                          <a:cs typeface="Arial"/>
                        </a:rPr>
                        <a:t>f</a:t>
                      </a:r>
                      <a:r>
                        <a:rPr sz="16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(MHz)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6E6"/>
                    </a:solidFill>
                  </a:tcPr>
                </a:tc>
                <a:tc>
                  <a:txBody>
                    <a:bodyPr/>
                    <a:lstStyle/>
                    <a:p>
                      <a:pPr marR="406400" algn="r">
                        <a:lnSpc>
                          <a:spcPts val="1820"/>
                        </a:lnSpc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1497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352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6E6"/>
                    </a:solidFill>
                  </a:tcPr>
                </a:tc>
                <a:tc>
                  <a:txBody>
                    <a:bodyPr/>
                    <a:lstStyle/>
                    <a:p>
                      <a:pPr marL="115570" algn="ctr">
                        <a:lnSpc>
                          <a:spcPts val="1820"/>
                        </a:lnSpc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1300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6E6"/>
                    </a:solidFill>
                  </a:tcPr>
                </a:tc>
                <a:tc>
                  <a:txBody>
                    <a:bodyPr/>
                    <a:lstStyle/>
                    <a:p>
                      <a:pPr marL="118745" algn="ctr">
                        <a:lnSpc>
                          <a:spcPts val="1820"/>
                        </a:lnSpc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1300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3839">
                <a:tc>
                  <a:txBody>
                    <a:bodyPr/>
                    <a:lstStyle/>
                    <a:p>
                      <a:pPr marL="68580">
                        <a:lnSpc>
                          <a:spcPts val="1820"/>
                        </a:lnSpc>
                      </a:pPr>
                      <a:r>
                        <a:rPr sz="1600" spc="-50" dirty="0">
                          <a:latin typeface="Arial"/>
                          <a:cs typeface="Arial"/>
                        </a:rPr>
                        <a:t>Temp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(K)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CA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2.08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CA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4.5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CACB"/>
                    </a:solidFill>
                  </a:tcPr>
                </a:tc>
                <a:tc>
                  <a:txBody>
                    <a:bodyPr/>
                    <a:lstStyle/>
                    <a:p>
                      <a:pPr marL="116839" algn="ctr">
                        <a:lnSpc>
                          <a:spcPts val="1820"/>
                        </a:lnSpc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2.0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CACB"/>
                    </a:solidFill>
                  </a:tcPr>
                </a:tc>
                <a:tc>
                  <a:txBody>
                    <a:bodyPr/>
                    <a:lstStyle/>
                    <a:p>
                      <a:pPr marL="118745" algn="ctr">
                        <a:lnSpc>
                          <a:spcPts val="1820"/>
                        </a:lnSpc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2.0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CA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3839">
                <a:tc>
                  <a:txBody>
                    <a:bodyPr/>
                    <a:lstStyle/>
                    <a:p>
                      <a:pPr marL="68580">
                        <a:lnSpc>
                          <a:spcPts val="1820"/>
                        </a:lnSpc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Heat Load</a:t>
                      </a:r>
                      <a:r>
                        <a:rPr sz="1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(kW)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</a:pPr>
                      <a:r>
                        <a:rPr sz="1600" dirty="0">
                          <a:latin typeface="Arial"/>
                          <a:cs typeface="Arial"/>
                        </a:rPr>
                        <a:t>5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53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6E6"/>
                    </a:solidFill>
                  </a:tcPr>
                </a:tc>
                <a:tc>
                  <a:txBody>
                    <a:bodyPr/>
                    <a:lstStyle/>
                    <a:p>
                      <a:pPr marL="116205" algn="ctr">
                        <a:lnSpc>
                          <a:spcPts val="1820"/>
                        </a:lnSpc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3.7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6E6"/>
                    </a:solidFill>
                  </a:tcPr>
                </a:tc>
                <a:tc>
                  <a:txBody>
                    <a:bodyPr/>
                    <a:lstStyle/>
                    <a:p>
                      <a:pPr marL="118745" algn="ctr">
                        <a:lnSpc>
                          <a:spcPts val="1820"/>
                        </a:lnSpc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7.3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marL="68580">
                        <a:lnSpc>
                          <a:spcPts val="1820"/>
                        </a:lnSpc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Heat Load</a:t>
                      </a:r>
                      <a:r>
                        <a:rPr sz="16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kW/GeV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1E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4.2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1E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14.7*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1EFFF"/>
                    </a:solidFill>
                  </a:tcPr>
                </a:tc>
                <a:tc>
                  <a:txBody>
                    <a:bodyPr/>
                    <a:lstStyle/>
                    <a:p>
                      <a:pPr marL="114935" algn="ctr">
                        <a:lnSpc>
                          <a:spcPts val="1820"/>
                        </a:lnSpc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0.8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1EFFF"/>
                    </a:solidFill>
                  </a:tcPr>
                </a:tc>
                <a:tc>
                  <a:txBody>
                    <a:bodyPr/>
                    <a:lstStyle/>
                    <a:p>
                      <a:pPr marL="118745" algn="ctr">
                        <a:lnSpc>
                          <a:spcPts val="1820"/>
                        </a:lnSpc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0.8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1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7680">
                <a:tc gridSpan="4">
                  <a:txBody>
                    <a:bodyPr/>
                    <a:lstStyle/>
                    <a:p>
                      <a:pPr marL="68580" marR="62230" indent="118745">
                        <a:lnSpc>
                          <a:spcPts val="1910"/>
                        </a:lnSpc>
                        <a:spcBef>
                          <a:spcPts val="25"/>
                        </a:spcBef>
                      </a:pPr>
                      <a:r>
                        <a:rPr sz="1600" dirty="0">
                          <a:latin typeface="Arial"/>
                          <a:cs typeface="Arial"/>
                        </a:rPr>
                        <a:t>*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@4.5K. Divide by 3.5 to convert to equivalent load at </a:t>
                      </a:r>
                      <a:r>
                        <a:rPr sz="1600" dirty="0">
                          <a:latin typeface="Arial"/>
                          <a:cs typeface="Arial"/>
                        </a:rPr>
                        <a:t>2 K,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(4.2  for</a:t>
                      </a:r>
                      <a:r>
                        <a:rPr sz="1600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LEP2)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94E3CA6D-FEA5-1E4F-B7DD-CEE2FEF9FA2D}"/>
              </a:ext>
            </a:extLst>
          </p:cNvPr>
          <p:cNvCxnSpPr/>
          <p:nvPr/>
        </p:nvCxnSpPr>
        <p:spPr bwMode="auto">
          <a:xfrm>
            <a:off x="2123728" y="1248530"/>
            <a:ext cx="21602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6666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D642F92D-5D63-ED40-9406-1C5EEDE500A8}"/>
              </a:ext>
            </a:extLst>
          </p:cNvPr>
          <p:cNvCxnSpPr/>
          <p:nvPr/>
        </p:nvCxnSpPr>
        <p:spPr bwMode="auto">
          <a:xfrm>
            <a:off x="3923928" y="1257727"/>
            <a:ext cx="21602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6666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6E5BD07B-E08C-EE46-9507-B9D1E57BE103}"/>
              </a:ext>
            </a:extLst>
          </p:cNvPr>
          <p:cNvCxnSpPr/>
          <p:nvPr/>
        </p:nvCxnSpPr>
        <p:spPr bwMode="auto">
          <a:xfrm>
            <a:off x="6444208" y="1224660"/>
            <a:ext cx="21602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6666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9770009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26E214-98FE-6E42-95EA-C4897DDFC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LCLS-II </a:t>
            </a:r>
            <a:r>
              <a:rPr lang="it-IT" dirty="0" err="1"/>
              <a:t>cavity</a:t>
            </a:r>
            <a:r>
              <a:rPr lang="it-IT" dirty="0"/>
              <a:t> data from SRF2019 </a:t>
            </a:r>
            <a:r>
              <a:rPr lang="it-IT" sz="2400" b="0" dirty="0">
                <a:solidFill>
                  <a:schemeClr val="bg2">
                    <a:lumMod val="75000"/>
                  </a:schemeClr>
                </a:solidFill>
              </a:rPr>
              <a:t>(Marc </a:t>
            </a:r>
            <a:r>
              <a:rPr lang="it-IT" sz="2400" b="0" dirty="0" err="1">
                <a:solidFill>
                  <a:schemeClr val="bg2">
                    <a:lumMod val="75000"/>
                  </a:schemeClr>
                </a:solidFill>
              </a:rPr>
              <a:t>Ross</a:t>
            </a:r>
            <a:r>
              <a:rPr lang="it-IT" sz="2400" b="0" dirty="0">
                <a:solidFill>
                  <a:schemeClr val="bg2">
                    <a:lumMod val="75000"/>
                  </a:schemeClr>
                </a:solidFill>
              </a:rPr>
              <a:t>)</a:t>
            </a:r>
            <a:endParaRPr lang="it-IT" b="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20EFE25-2900-764E-AB58-5417C5224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Carlo Pagani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7876CFE-4AFD-9949-81C3-D9A47340A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EC8272E2-7205-D349-81DC-E438BC89E1A0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BD67CF8-D692-A348-933C-5F7D1B3F80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en-US" sz="1100">
                <a:solidFill>
                  <a:srgbClr val="002060"/>
                </a:solidFill>
              </a:rPr>
              <a:t>cepcws2019</a:t>
            </a:r>
          </a:p>
          <a:p>
            <a:pPr>
              <a:defRPr/>
            </a:pPr>
            <a:r>
              <a:rPr lang="it-IT" altLang="en-US" sz="900" b="0"/>
              <a:t>Beijing, 19 November 2019</a:t>
            </a:r>
            <a:endParaRPr lang="en-US" altLang="en-US" sz="900" b="0" dirty="0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E6E539C3-117E-7A4E-BEA0-CF645CA6DCEE}"/>
              </a:ext>
            </a:extLst>
          </p:cNvPr>
          <p:cNvSpPr txBox="1"/>
          <p:nvPr/>
        </p:nvSpPr>
        <p:spPr>
          <a:xfrm>
            <a:off x="8604313" y="5859831"/>
            <a:ext cx="155575" cy="1562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15"/>
              </a:lnSpc>
            </a:pPr>
            <a:r>
              <a:rPr sz="1100" spc="-5" dirty="0">
                <a:latin typeface="Arial"/>
                <a:cs typeface="Arial"/>
              </a:rPr>
              <a:t>16</a:t>
            </a:r>
            <a:endParaRPr sz="1100">
              <a:latin typeface="Arial"/>
              <a:cs typeface="Arial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EEFC22AD-0B77-2A49-AEB3-82E191A9FEC9}"/>
              </a:ext>
            </a:extLst>
          </p:cNvPr>
          <p:cNvSpPr txBox="1">
            <a:spLocks/>
          </p:cNvSpPr>
          <p:nvPr/>
        </p:nvSpPr>
        <p:spPr bwMode="auto">
          <a:xfrm>
            <a:off x="416115" y="1205533"/>
            <a:ext cx="1797050" cy="391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99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99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99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99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99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99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99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99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it-IT" kern="0" spc="-25"/>
              <a:t>Vertical</a:t>
            </a:r>
            <a:r>
              <a:rPr lang="it-IT" kern="0" spc="-60"/>
              <a:t> </a:t>
            </a:r>
            <a:r>
              <a:rPr lang="it-IT" kern="0" spc="-50"/>
              <a:t>Test</a:t>
            </a:r>
            <a:endParaRPr lang="it-IT" kern="0" spc="-50" dirty="0"/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F88F2D63-0DF9-5740-96DF-57AAE8C7BD3B}"/>
              </a:ext>
            </a:extLst>
          </p:cNvPr>
          <p:cNvSpPr/>
          <p:nvPr/>
        </p:nvSpPr>
        <p:spPr>
          <a:xfrm>
            <a:off x="6591110" y="3190290"/>
            <a:ext cx="2519680" cy="2939415"/>
          </a:xfrm>
          <a:custGeom>
            <a:avLst/>
            <a:gdLst/>
            <a:ahLst/>
            <a:cxnLst/>
            <a:rect l="l" t="t" r="r" b="b"/>
            <a:pathLst>
              <a:path w="2519679" h="2939415">
                <a:moveTo>
                  <a:pt x="0" y="0"/>
                </a:moveTo>
                <a:lnTo>
                  <a:pt x="0" y="2939034"/>
                </a:lnTo>
                <a:lnTo>
                  <a:pt x="2519172" y="2939034"/>
                </a:lnTo>
                <a:lnTo>
                  <a:pt x="251917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DC017776-9C04-6642-BB65-32CD13256C6A}"/>
              </a:ext>
            </a:extLst>
          </p:cNvPr>
          <p:cNvSpPr/>
          <p:nvPr/>
        </p:nvSpPr>
        <p:spPr>
          <a:xfrm>
            <a:off x="6837998" y="3489756"/>
            <a:ext cx="2183130" cy="2487295"/>
          </a:xfrm>
          <a:custGeom>
            <a:avLst/>
            <a:gdLst/>
            <a:ahLst/>
            <a:cxnLst/>
            <a:rect l="l" t="t" r="r" b="b"/>
            <a:pathLst>
              <a:path w="2183129" h="2487295">
                <a:moveTo>
                  <a:pt x="0" y="0"/>
                </a:moveTo>
                <a:lnTo>
                  <a:pt x="0" y="2487168"/>
                </a:lnTo>
                <a:lnTo>
                  <a:pt x="2183130" y="2487168"/>
                </a:lnTo>
                <a:lnTo>
                  <a:pt x="2183130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CD7E869A-8C3F-CC4A-B527-B7D37E1CA085}"/>
              </a:ext>
            </a:extLst>
          </p:cNvPr>
          <p:cNvSpPr/>
          <p:nvPr/>
        </p:nvSpPr>
        <p:spPr>
          <a:xfrm>
            <a:off x="6837998" y="3489756"/>
            <a:ext cx="2183130" cy="2487295"/>
          </a:xfrm>
          <a:custGeom>
            <a:avLst/>
            <a:gdLst/>
            <a:ahLst/>
            <a:cxnLst/>
            <a:rect l="l" t="t" r="r" b="b"/>
            <a:pathLst>
              <a:path w="2183129" h="2487295">
                <a:moveTo>
                  <a:pt x="0" y="0"/>
                </a:moveTo>
                <a:lnTo>
                  <a:pt x="0" y="2487168"/>
                </a:lnTo>
                <a:lnTo>
                  <a:pt x="2183130" y="2487168"/>
                </a:lnTo>
                <a:lnTo>
                  <a:pt x="2183130" y="0"/>
                </a:lnTo>
                <a:lnTo>
                  <a:pt x="0" y="0"/>
                </a:lnTo>
                <a:close/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7">
            <a:extLst>
              <a:ext uri="{FF2B5EF4-FFF2-40B4-BE49-F238E27FC236}">
                <a16:creationId xmlns:a16="http://schemas.microsoft.com/office/drawing/2014/main" id="{96537DF3-77FD-9F4E-86FD-62FA639D14F6}"/>
              </a:ext>
            </a:extLst>
          </p:cNvPr>
          <p:cNvSpPr/>
          <p:nvPr/>
        </p:nvSpPr>
        <p:spPr>
          <a:xfrm>
            <a:off x="6837998" y="3489756"/>
            <a:ext cx="2183130" cy="2487295"/>
          </a:xfrm>
          <a:custGeom>
            <a:avLst/>
            <a:gdLst/>
            <a:ahLst/>
            <a:cxnLst/>
            <a:rect l="l" t="t" r="r" b="b"/>
            <a:pathLst>
              <a:path w="2183129" h="2487295">
                <a:moveTo>
                  <a:pt x="0" y="0"/>
                </a:moveTo>
                <a:lnTo>
                  <a:pt x="0" y="2487168"/>
                </a:lnTo>
                <a:lnTo>
                  <a:pt x="2183130" y="2487168"/>
                </a:lnTo>
                <a:lnTo>
                  <a:pt x="218313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8">
            <a:extLst>
              <a:ext uri="{FF2B5EF4-FFF2-40B4-BE49-F238E27FC236}">
                <a16:creationId xmlns:a16="http://schemas.microsoft.com/office/drawing/2014/main" id="{A46C1EFC-6807-C84A-8963-FE1E5095B163}"/>
              </a:ext>
            </a:extLst>
          </p:cNvPr>
          <p:cNvSpPr/>
          <p:nvPr/>
        </p:nvSpPr>
        <p:spPr>
          <a:xfrm>
            <a:off x="6837998" y="3489756"/>
            <a:ext cx="2183130" cy="2487295"/>
          </a:xfrm>
          <a:custGeom>
            <a:avLst/>
            <a:gdLst/>
            <a:ahLst/>
            <a:cxnLst/>
            <a:rect l="l" t="t" r="r" b="b"/>
            <a:pathLst>
              <a:path w="2183129" h="2487295">
                <a:moveTo>
                  <a:pt x="0" y="0"/>
                </a:moveTo>
                <a:lnTo>
                  <a:pt x="0" y="2487168"/>
                </a:lnTo>
                <a:lnTo>
                  <a:pt x="2183130" y="2487168"/>
                </a:lnTo>
                <a:lnTo>
                  <a:pt x="2183130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9">
            <a:extLst>
              <a:ext uri="{FF2B5EF4-FFF2-40B4-BE49-F238E27FC236}">
                <a16:creationId xmlns:a16="http://schemas.microsoft.com/office/drawing/2014/main" id="{AB81FE95-0A7B-3F4E-AE49-A3A5CC28A266}"/>
              </a:ext>
            </a:extLst>
          </p:cNvPr>
          <p:cNvSpPr/>
          <p:nvPr/>
        </p:nvSpPr>
        <p:spPr>
          <a:xfrm>
            <a:off x="6837998" y="3489756"/>
            <a:ext cx="2183130" cy="2487295"/>
          </a:xfrm>
          <a:custGeom>
            <a:avLst/>
            <a:gdLst/>
            <a:ahLst/>
            <a:cxnLst/>
            <a:rect l="l" t="t" r="r" b="b"/>
            <a:pathLst>
              <a:path w="2183129" h="2487295">
                <a:moveTo>
                  <a:pt x="0" y="0"/>
                </a:moveTo>
                <a:lnTo>
                  <a:pt x="0" y="2487168"/>
                </a:lnTo>
                <a:lnTo>
                  <a:pt x="2183130" y="2487168"/>
                </a:lnTo>
                <a:lnTo>
                  <a:pt x="2183130" y="0"/>
                </a:lnTo>
                <a:lnTo>
                  <a:pt x="0" y="0"/>
                </a:lnTo>
                <a:close/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0">
            <a:extLst>
              <a:ext uri="{FF2B5EF4-FFF2-40B4-BE49-F238E27FC236}">
                <a16:creationId xmlns:a16="http://schemas.microsoft.com/office/drawing/2014/main" id="{E6E81A6B-2967-9B40-9F04-1597FBB6AC42}"/>
              </a:ext>
            </a:extLst>
          </p:cNvPr>
          <p:cNvSpPr/>
          <p:nvPr/>
        </p:nvSpPr>
        <p:spPr>
          <a:xfrm>
            <a:off x="6837998" y="5976924"/>
            <a:ext cx="2183130" cy="0"/>
          </a:xfrm>
          <a:custGeom>
            <a:avLst/>
            <a:gdLst/>
            <a:ahLst/>
            <a:cxnLst/>
            <a:rect l="l" t="t" r="r" b="b"/>
            <a:pathLst>
              <a:path w="2183129">
                <a:moveTo>
                  <a:pt x="0" y="0"/>
                </a:moveTo>
                <a:lnTo>
                  <a:pt x="2183130" y="0"/>
                </a:lnTo>
              </a:path>
            </a:pathLst>
          </a:custGeom>
          <a:ln w="3606">
            <a:solidFill>
              <a:srgbClr val="0000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1">
            <a:extLst>
              <a:ext uri="{FF2B5EF4-FFF2-40B4-BE49-F238E27FC236}">
                <a16:creationId xmlns:a16="http://schemas.microsoft.com/office/drawing/2014/main" id="{4CE91B40-EADE-F24B-961C-667A8FB227FD}"/>
              </a:ext>
            </a:extLst>
          </p:cNvPr>
          <p:cNvSpPr/>
          <p:nvPr/>
        </p:nvSpPr>
        <p:spPr>
          <a:xfrm>
            <a:off x="6837998" y="5976924"/>
            <a:ext cx="2183130" cy="0"/>
          </a:xfrm>
          <a:custGeom>
            <a:avLst/>
            <a:gdLst/>
            <a:ahLst/>
            <a:cxnLst/>
            <a:rect l="l" t="t" r="r" b="b"/>
            <a:pathLst>
              <a:path w="2183129">
                <a:moveTo>
                  <a:pt x="0" y="0"/>
                </a:moveTo>
                <a:lnTo>
                  <a:pt x="2183130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2">
            <a:extLst>
              <a:ext uri="{FF2B5EF4-FFF2-40B4-BE49-F238E27FC236}">
                <a16:creationId xmlns:a16="http://schemas.microsoft.com/office/drawing/2014/main" id="{8D0B053A-12FD-7447-8048-8B8D0C26C9CD}"/>
              </a:ext>
            </a:extLst>
          </p:cNvPr>
          <p:cNvSpPr/>
          <p:nvPr/>
        </p:nvSpPr>
        <p:spPr>
          <a:xfrm>
            <a:off x="7021018" y="5902247"/>
            <a:ext cx="0" cy="74930"/>
          </a:xfrm>
          <a:custGeom>
            <a:avLst/>
            <a:gdLst/>
            <a:ahLst/>
            <a:cxnLst/>
            <a:rect l="l" t="t" r="r" b="b"/>
            <a:pathLst>
              <a:path h="74929">
                <a:moveTo>
                  <a:pt x="0" y="0"/>
                </a:moveTo>
                <a:lnTo>
                  <a:pt x="0" y="7467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3">
            <a:extLst>
              <a:ext uri="{FF2B5EF4-FFF2-40B4-BE49-F238E27FC236}">
                <a16:creationId xmlns:a16="http://schemas.microsoft.com/office/drawing/2014/main" id="{4F06BA75-C592-7749-8013-768487CD36A4}"/>
              </a:ext>
            </a:extLst>
          </p:cNvPr>
          <p:cNvSpPr/>
          <p:nvPr/>
        </p:nvSpPr>
        <p:spPr>
          <a:xfrm>
            <a:off x="7384491" y="5902247"/>
            <a:ext cx="0" cy="74930"/>
          </a:xfrm>
          <a:custGeom>
            <a:avLst/>
            <a:gdLst/>
            <a:ahLst/>
            <a:cxnLst/>
            <a:rect l="l" t="t" r="r" b="b"/>
            <a:pathLst>
              <a:path h="74929">
                <a:moveTo>
                  <a:pt x="0" y="0"/>
                </a:moveTo>
                <a:lnTo>
                  <a:pt x="0" y="7467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89D8C405-5E08-0F47-9862-AFA0B1E5AA3B}"/>
              </a:ext>
            </a:extLst>
          </p:cNvPr>
          <p:cNvSpPr/>
          <p:nvPr/>
        </p:nvSpPr>
        <p:spPr>
          <a:xfrm>
            <a:off x="7748727" y="5902247"/>
            <a:ext cx="0" cy="74930"/>
          </a:xfrm>
          <a:custGeom>
            <a:avLst/>
            <a:gdLst/>
            <a:ahLst/>
            <a:cxnLst/>
            <a:rect l="l" t="t" r="r" b="b"/>
            <a:pathLst>
              <a:path h="74929">
                <a:moveTo>
                  <a:pt x="0" y="0"/>
                </a:moveTo>
                <a:lnTo>
                  <a:pt x="0" y="7467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5">
            <a:extLst>
              <a:ext uri="{FF2B5EF4-FFF2-40B4-BE49-F238E27FC236}">
                <a16:creationId xmlns:a16="http://schemas.microsoft.com/office/drawing/2014/main" id="{BC55240C-C4D6-8E4F-B466-847B20FB1F09}"/>
              </a:ext>
            </a:extLst>
          </p:cNvPr>
          <p:cNvSpPr/>
          <p:nvPr/>
        </p:nvSpPr>
        <p:spPr>
          <a:xfrm>
            <a:off x="8112201" y="5902247"/>
            <a:ext cx="0" cy="74930"/>
          </a:xfrm>
          <a:custGeom>
            <a:avLst/>
            <a:gdLst/>
            <a:ahLst/>
            <a:cxnLst/>
            <a:rect l="l" t="t" r="r" b="b"/>
            <a:pathLst>
              <a:path h="74929">
                <a:moveTo>
                  <a:pt x="0" y="0"/>
                </a:moveTo>
                <a:lnTo>
                  <a:pt x="0" y="7467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6">
            <a:extLst>
              <a:ext uri="{FF2B5EF4-FFF2-40B4-BE49-F238E27FC236}">
                <a16:creationId xmlns:a16="http://schemas.microsoft.com/office/drawing/2014/main" id="{EC29508B-6FC5-CC46-9D85-C11064A0F51B}"/>
              </a:ext>
            </a:extLst>
          </p:cNvPr>
          <p:cNvSpPr/>
          <p:nvPr/>
        </p:nvSpPr>
        <p:spPr>
          <a:xfrm>
            <a:off x="8476437" y="5902247"/>
            <a:ext cx="0" cy="74930"/>
          </a:xfrm>
          <a:custGeom>
            <a:avLst/>
            <a:gdLst/>
            <a:ahLst/>
            <a:cxnLst/>
            <a:rect l="l" t="t" r="r" b="b"/>
            <a:pathLst>
              <a:path h="74929">
                <a:moveTo>
                  <a:pt x="0" y="0"/>
                </a:moveTo>
                <a:lnTo>
                  <a:pt x="0" y="7467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7">
            <a:extLst>
              <a:ext uri="{FF2B5EF4-FFF2-40B4-BE49-F238E27FC236}">
                <a16:creationId xmlns:a16="http://schemas.microsoft.com/office/drawing/2014/main" id="{64937532-8713-414E-AD75-E8A77F620AF4}"/>
              </a:ext>
            </a:extLst>
          </p:cNvPr>
          <p:cNvSpPr/>
          <p:nvPr/>
        </p:nvSpPr>
        <p:spPr>
          <a:xfrm>
            <a:off x="8839911" y="5902247"/>
            <a:ext cx="0" cy="74930"/>
          </a:xfrm>
          <a:custGeom>
            <a:avLst/>
            <a:gdLst/>
            <a:ahLst/>
            <a:cxnLst/>
            <a:rect l="l" t="t" r="r" b="b"/>
            <a:pathLst>
              <a:path h="74929">
                <a:moveTo>
                  <a:pt x="0" y="0"/>
                </a:moveTo>
                <a:lnTo>
                  <a:pt x="0" y="7467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18">
            <a:extLst>
              <a:ext uri="{FF2B5EF4-FFF2-40B4-BE49-F238E27FC236}">
                <a16:creationId xmlns:a16="http://schemas.microsoft.com/office/drawing/2014/main" id="{A7B36DDA-7934-0B44-A152-98684ECCABA7}"/>
              </a:ext>
            </a:extLst>
          </p:cNvPr>
          <p:cNvSpPr/>
          <p:nvPr/>
        </p:nvSpPr>
        <p:spPr>
          <a:xfrm>
            <a:off x="7021018" y="5902247"/>
            <a:ext cx="0" cy="74930"/>
          </a:xfrm>
          <a:custGeom>
            <a:avLst/>
            <a:gdLst/>
            <a:ahLst/>
            <a:cxnLst/>
            <a:rect l="l" t="t" r="r" b="b"/>
            <a:pathLst>
              <a:path h="74929">
                <a:moveTo>
                  <a:pt x="0" y="0"/>
                </a:moveTo>
                <a:lnTo>
                  <a:pt x="0" y="7467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9">
            <a:extLst>
              <a:ext uri="{FF2B5EF4-FFF2-40B4-BE49-F238E27FC236}">
                <a16:creationId xmlns:a16="http://schemas.microsoft.com/office/drawing/2014/main" id="{FF1C5BB2-D7EC-1B44-9148-A810CA551F31}"/>
              </a:ext>
            </a:extLst>
          </p:cNvPr>
          <p:cNvSpPr/>
          <p:nvPr/>
        </p:nvSpPr>
        <p:spPr>
          <a:xfrm>
            <a:off x="8839911" y="5902247"/>
            <a:ext cx="0" cy="74930"/>
          </a:xfrm>
          <a:custGeom>
            <a:avLst/>
            <a:gdLst/>
            <a:ahLst/>
            <a:cxnLst/>
            <a:rect l="l" t="t" r="r" b="b"/>
            <a:pathLst>
              <a:path h="74929">
                <a:moveTo>
                  <a:pt x="0" y="0"/>
                </a:moveTo>
                <a:lnTo>
                  <a:pt x="0" y="7467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0">
            <a:extLst>
              <a:ext uri="{FF2B5EF4-FFF2-40B4-BE49-F238E27FC236}">
                <a16:creationId xmlns:a16="http://schemas.microsoft.com/office/drawing/2014/main" id="{308ED01E-5BB3-2044-BED8-873FE34F9AAB}"/>
              </a:ext>
            </a:extLst>
          </p:cNvPr>
          <p:cNvSpPr/>
          <p:nvPr/>
        </p:nvSpPr>
        <p:spPr>
          <a:xfrm>
            <a:off x="6950012" y="6005118"/>
            <a:ext cx="134874" cy="7467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1">
            <a:extLst>
              <a:ext uri="{FF2B5EF4-FFF2-40B4-BE49-F238E27FC236}">
                <a16:creationId xmlns:a16="http://schemas.microsoft.com/office/drawing/2014/main" id="{7C36E315-9610-ED46-BD69-B090B628E9C1}"/>
              </a:ext>
            </a:extLst>
          </p:cNvPr>
          <p:cNvSpPr/>
          <p:nvPr/>
        </p:nvSpPr>
        <p:spPr>
          <a:xfrm>
            <a:off x="7313486" y="6005118"/>
            <a:ext cx="134874" cy="74676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2">
            <a:extLst>
              <a:ext uri="{FF2B5EF4-FFF2-40B4-BE49-F238E27FC236}">
                <a16:creationId xmlns:a16="http://schemas.microsoft.com/office/drawing/2014/main" id="{5FFE2DE8-5688-4444-BD56-9E2613A917BA}"/>
              </a:ext>
            </a:extLst>
          </p:cNvPr>
          <p:cNvSpPr/>
          <p:nvPr/>
        </p:nvSpPr>
        <p:spPr>
          <a:xfrm>
            <a:off x="7677722" y="6005118"/>
            <a:ext cx="134111" cy="74676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3">
            <a:extLst>
              <a:ext uri="{FF2B5EF4-FFF2-40B4-BE49-F238E27FC236}">
                <a16:creationId xmlns:a16="http://schemas.microsoft.com/office/drawing/2014/main" id="{D69B9557-8288-0147-A67D-00DBB1E85767}"/>
              </a:ext>
            </a:extLst>
          </p:cNvPr>
          <p:cNvSpPr/>
          <p:nvPr/>
        </p:nvSpPr>
        <p:spPr>
          <a:xfrm>
            <a:off x="8041196" y="6005118"/>
            <a:ext cx="134874" cy="74676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4">
            <a:extLst>
              <a:ext uri="{FF2B5EF4-FFF2-40B4-BE49-F238E27FC236}">
                <a16:creationId xmlns:a16="http://schemas.microsoft.com/office/drawing/2014/main" id="{B79A8AD1-17E2-D946-B460-E0B6588494C7}"/>
              </a:ext>
            </a:extLst>
          </p:cNvPr>
          <p:cNvSpPr/>
          <p:nvPr/>
        </p:nvSpPr>
        <p:spPr>
          <a:xfrm>
            <a:off x="8404670" y="6005118"/>
            <a:ext cx="134111" cy="74676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25">
            <a:extLst>
              <a:ext uri="{FF2B5EF4-FFF2-40B4-BE49-F238E27FC236}">
                <a16:creationId xmlns:a16="http://schemas.microsoft.com/office/drawing/2014/main" id="{F5EE54F3-8033-D44F-A918-D0B56820260C}"/>
              </a:ext>
            </a:extLst>
          </p:cNvPr>
          <p:cNvSpPr/>
          <p:nvPr/>
        </p:nvSpPr>
        <p:spPr>
          <a:xfrm>
            <a:off x="8768143" y="6005118"/>
            <a:ext cx="134112" cy="74676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26">
            <a:extLst>
              <a:ext uri="{FF2B5EF4-FFF2-40B4-BE49-F238E27FC236}">
                <a16:creationId xmlns:a16="http://schemas.microsoft.com/office/drawing/2014/main" id="{7BBFECF9-769D-EF4D-8919-78B2CBE317B3}"/>
              </a:ext>
            </a:extLst>
          </p:cNvPr>
          <p:cNvSpPr/>
          <p:nvPr/>
        </p:nvSpPr>
        <p:spPr>
          <a:xfrm>
            <a:off x="6837998" y="3489756"/>
            <a:ext cx="0" cy="2487295"/>
          </a:xfrm>
          <a:custGeom>
            <a:avLst/>
            <a:gdLst/>
            <a:ahLst/>
            <a:cxnLst/>
            <a:rect l="l" t="t" r="r" b="b"/>
            <a:pathLst>
              <a:path h="2487295">
                <a:moveTo>
                  <a:pt x="0" y="2487168"/>
                </a:moveTo>
                <a:lnTo>
                  <a:pt x="0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27">
            <a:extLst>
              <a:ext uri="{FF2B5EF4-FFF2-40B4-BE49-F238E27FC236}">
                <a16:creationId xmlns:a16="http://schemas.microsoft.com/office/drawing/2014/main" id="{4EDD7018-D52B-6243-8233-8A6D15F6B05B}"/>
              </a:ext>
            </a:extLst>
          </p:cNvPr>
          <p:cNvSpPr/>
          <p:nvPr/>
        </p:nvSpPr>
        <p:spPr>
          <a:xfrm>
            <a:off x="6837998" y="5977825"/>
            <a:ext cx="66040" cy="0"/>
          </a:xfrm>
          <a:custGeom>
            <a:avLst/>
            <a:gdLst/>
            <a:ahLst/>
            <a:cxnLst/>
            <a:rect l="l" t="t" r="r" b="b"/>
            <a:pathLst>
              <a:path w="66040">
                <a:moveTo>
                  <a:pt x="0" y="0"/>
                </a:moveTo>
                <a:lnTo>
                  <a:pt x="6553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28">
            <a:extLst>
              <a:ext uri="{FF2B5EF4-FFF2-40B4-BE49-F238E27FC236}">
                <a16:creationId xmlns:a16="http://schemas.microsoft.com/office/drawing/2014/main" id="{D0FC60F6-4C5E-A048-9A65-5A802CE720F3}"/>
              </a:ext>
            </a:extLst>
          </p:cNvPr>
          <p:cNvSpPr/>
          <p:nvPr/>
        </p:nvSpPr>
        <p:spPr>
          <a:xfrm>
            <a:off x="6837998" y="5804712"/>
            <a:ext cx="33020" cy="0"/>
          </a:xfrm>
          <a:custGeom>
            <a:avLst/>
            <a:gdLst/>
            <a:ahLst/>
            <a:cxnLst/>
            <a:rect l="l" t="t" r="r" b="b"/>
            <a:pathLst>
              <a:path w="33020">
                <a:moveTo>
                  <a:pt x="32766" y="0"/>
                </a:moveTo>
                <a:lnTo>
                  <a:pt x="0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29">
            <a:extLst>
              <a:ext uri="{FF2B5EF4-FFF2-40B4-BE49-F238E27FC236}">
                <a16:creationId xmlns:a16="http://schemas.microsoft.com/office/drawing/2014/main" id="{14A95593-C453-6A4B-9996-2EE794D750C4}"/>
              </a:ext>
            </a:extLst>
          </p:cNvPr>
          <p:cNvSpPr/>
          <p:nvPr/>
        </p:nvSpPr>
        <p:spPr>
          <a:xfrm>
            <a:off x="6837998" y="5718606"/>
            <a:ext cx="33020" cy="0"/>
          </a:xfrm>
          <a:custGeom>
            <a:avLst/>
            <a:gdLst/>
            <a:ahLst/>
            <a:cxnLst/>
            <a:rect l="l" t="t" r="r" b="b"/>
            <a:pathLst>
              <a:path w="33020">
                <a:moveTo>
                  <a:pt x="32766" y="0"/>
                </a:moveTo>
                <a:lnTo>
                  <a:pt x="0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0">
            <a:extLst>
              <a:ext uri="{FF2B5EF4-FFF2-40B4-BE49-F238E27FC236}">
                <a16:creationId xmlns:a16="http://schemas.microsoft.com/office/drawing/2014/main" id="{A860A848-E4CC-204A-8249-4DB3FC3F5F07}"/>
              </a:ext>
            </a:extLst>
          </p:cNvPr>
          <p:cNvSpPr/>
          <p:nvPr/>
        </p:nvSpPr>
        <p:spPr>
          <a:xfrm>
            <a:off x="6837998" y="5632500"/>
            <a:ext cx="33020" cy="0"/>
          </a:xfrm>
          <a:custGeom>
            <a:avLst/>
            <a:gdLst/>
            <a:ahLst/>
            <a:cxnLst/>
            <a:rect l="l" t="t" r="r" b="b"/>
            <a:pathLst>
              <a:path w="33020">
                <a:moveTo>
                  <a:pt x="32766" y="0"/>
                </a:moveTo>
                <a:lnTo>
                  <a:pt x="0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1">
            <a:extLst>
              <a:ext uri="{FF2B5EF4-FFF2-40B4-BE49-F238E27FC236}">
                <a16:creationId xmlns:a16="http://schemas.microsoft.com/office/drawing/2014/main" id="{1E911A2F-E2A7-F346-8198-1021EDB04167}"/>
              </a:ext>
            </a:extLst>
          </p:cNvPr>
          <p:cNvSpPr/>
          <p:nvPr/>
        </p:nvSpPr>
        <p:spPr>
          <a:xfrm>
            <a:off x="6837998" y="5546394"/>
            <a:ext cx="66040" cy="0"/>
          </a:xfrm>
          <a:custGeom>
            <a:avLst/>
            <a:gdLst/>
            <a:ahLst/>
            <a:cxnLst/>
            <a:rect l="l" t="t" r="r" b="b"/>
            <a:pathLst>
              <a:path w="66040">
                <a:moveTo>
                  <a:pt x="65531" y="0"/>
                </a:moveTo>
                <a:lnTo>
                  <a:pt x="0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2">
            <a:extLst>
              <a:ext uri="{FF2B5EF4-FFF2-40B4-BE49-F238E27FC236}">
                <a16:creationId xmlns:a16="http://schemas.microsoft.com/office/drawing/2014/main" id="{7D88AD60-18E3-BC47-990D-295BA2C705AA}"/>
              </a:ext>
            </a:extLst>
          </p:cNvPr>
          <p:cNvSpPr/>
          <p:nvPr/>
        </p:nvSpPr>
        <p:spPr>
          <a:xfrm>
            <a:off x="6837998" y="5460288"/>
            <a:ext cx="33020" cy="0"/>
          </a:xfrm>
          <a:custGeom>
            <a:avLst/>
            <a:gdLst/>
            <a:ahLst/>
            <a:cxnLst/>
            <a:rect l="l" t="t" r="r" b="b"/>
            <a:pathLst>
              <a:path w="33020">
                <a:moveTo>
                  <a:pt x="32766" y="0"/>
                </a:moveTo>
                <a:lnTo>
                  <a:pt x="0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3">
            <a:extLst>
              <a:ext uri="{FF2B5EF4-FFF2-40B4-BE49-F238E27FC236}">
                <a16:creationId xmlns:a16="http://schemas.microsoft.com/office/drawing/2014/main" id="{00F33E62-A321-0E48-BB30-A556C29DE717}"/>
              </a:ext>
            </a:extLst>
          </p:cNvPr>
          <p:cNvSpPr/>
          <p:nvPr/>
        </p:nvSpPr>
        <p:spPr>
          <a:xfrm>
            <a:off x="6837998" y="5373420"/>
            <a:ext cx="33020" cy="0"/>
          </a:xfrm>
          <a:custGeom>
            <a:avLst/>
            <a:gdLst/>
            <a:ahLst/>
            <a:cxnLst/>
            <a:rect l="l" t="t" r="r" b="b"/>
            <a:pathLst>
              <a:path w="33020">
                <a:moveTo>
                  <a:pt x="32766" y="0"/>
                </a:moveTo>
                <a:lnTo>
                  <a:pt x="0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4">
            <a:extLst>
              <a:ext uri="{FF2B5EF4-FFF2-40B4-BE49-F238E27FC236}">
                <a16:creationId xmlns:a16="http://schemas.microsoft.com/office/drawing/2014/main" id="{AC7316D3-AB82-754E-86F4-0191AD8A7B29}"/>
              </a:ext>
            </a:extLst>
          </p:cNvPr>
          <p:cNvSpPr/>
          <p:nvPr/>
        </p:nvSpPr>
        <p:spPr>
          <a:xfrm>
            <a:off x="6837998" y="5288076"/>
            <a:ext cx="33020" cy="0"/>
          </a:xfrm>
          <a:custGeom>
            <a:avLst/>
            <a:gdLst/>
            <a:ahLst/>
            <a:cxnLst/>
            <a:rect l="l" t="t" r="r" b="b"/>
            <a:pathLst>
              <a:path w="33020">
                <a:moveTo>
                  <a:pt x="32766" y="0"/>
                </a:moveTo>
                <a:lnTo>
                  <a:pt x="0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35">
            <a:extLst>
              <a:ext uri="{FF2B5EF4-FFF2-40B4-BE49-F238E27FC236}">
                <a16:creationId xmlns:a16="http://schemas.microsoft.com/office/drawing/2014/main" id="{13217D1C-E62D-704A-B08B-34ACA813B1D3}"/>
              </a:ext>
            </a:extLst>
          </p:cNvPr>
          <p:cNvSpPr/>
          <p:nvPr/>
        </p:nvSpPr>
        <p:spPr>
          <a:xfrm>
            <a:off x="6837998" y="5201208"/>
            <a:ext cx="33020" cy="0"/>
          </a:xfrm>
          <a:custGeom>
            <a:avLst/>
            <a:gdLst/>
            <a:ahLst/>
            <a:cxnLst/>
            <a:rect l="l" t="t" r="r" b="b"/>
            <a:pathLst>
              <a:path w="33020">
                <a:moveTo>
                  <a:pt x="32766" y="0"/>
                </a:moveTo>
                <a:lnTo>
                  <a:pt x="0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36">
            <a:extLst>
              <a:ext uri="{FF2B5EF4-FFF2-40B4-BE49-F238E27FC236}">
                <a16:creationId xmlns:a16="http://schemas.microsoft.com/office/drawing/2014/main" id="{A5849728-A5E0-5342-BC01-D613DA5BDC54}"/>
              </a:ext>
            </a:extLst>
          </p:cNvPr>
          <p:cNvSpPr/>
          <p:nvPr/>
        </p:nvSpPr>
        <p:spPr>
          <a:xfrm>
            <a:off x="6837998" y="5115102"/>
            <a:ext cx="66040" cy="0"/>
          </a:xfrm>
          <a:custGeom>
            <a:avLst/>
            <a:gdLst/>
            <a:ahLst/>
            <a:cxnLst/>
            <a:rect l="l" t="t" r="r" b="b"/>
            <a:pathLst>
              <a:path w="66040">
                <a:moveTo>
                  <a:pt x="65531" y="0"/>
                </a:moveTo>
                <a:lnTo>
                  <a:pt x="0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37">
            <a:extLst>
              <a:ext uri="{FF2B5EF4-FFF2-40B4-BE49-F238E27FC236}">
                <a16:creationId xmlns:a16="http://schemas.microsoft.com/office/drawing/2014/main" id="{3B5F3022-A87A-564A-B809-C6A3641084C6}"/>
              </a:ext>
            </a:extLst>
          </p:cNvPr>
          <p:cNvSpPr/>
          <p:nvPr/>
        </p:nvSpPr>
        <p:spPr>
          <a:xfrm>
            <a:off x="6837998" y="5028995"/>
            <a:ext cx="33020" cy="0"/>
          </a:xfrm>
          <a:custGeom>
            <a:avLst/>
            <a:gdLst/>
            <a:ahLst/>
            <a:cxnLst/>
            <a:rect l="l" t="t" r="r" b="b"/>
            <a:pathLst>
              <a:path w="33020">
                <a:moveTo>
                  <a:pt x="32766" y="0"/>
                </a:moveTo>
                <a:lnTo>
                  <a:pt x="0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38">
            <a:extLst>
              <a:ext uri="{FF2B5EF4-FFF2-40B4-BE49-F238E27FC236}">
                <a16:creationId xmlns:a16="http://schemas.microsoft.com/office/drawing/2014/main" id="{BA465C1F-E2A7-6E4B-86EB-22B4046D2802}"/>
              </a:ext>
            </a:extLst>
          </p:cNvPr>
          <p:cNvSpPr/>
          <p:nvPr/>
        </p:nvSpPr>
        <p:spPr>
          <a:xfrm>
            <a:off x="6837998" y="4942889"/>
            <a:ext cx="33020" cy="0"/>
          </a:xfrm>
          <a:custGeom>
            <a:avLst/>
            <a:gdLst/>
            <a:ahLst/>
            <a:cxnLst/>
            <a:rect l="l" t="t" r="r" b="b"/>
            <a:pathLst>
              <a:path w="33020">
                <a:moveTo>
                  <a:pt x="32766" y="0"/>
                </a:moveTo>
                <a:lnTo>
                  <a:pt x="0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39">
            <a:extLst>
              <a:ext uri="{FF2B5EF4-FFF2-40B4-BE49-F238E27FC236}">
                <a16:creationId xmlns:a16="http://schemas.microsoft.com/office/drawing/2014/main" id="{636770E4-66BF-DC49-ADB5-D0645733F9E9}"/>
              </a:ext>
            </a:extLst>
          </p:cNvPr>
          <p:cNvSpPr/>
          <p:nvPr/>
        </p:nvSpPr>
        <p:spPr>
          <a:xfrm>
            <a:off x="6837998" y="4856783"/>
            <a:ext cx="33020" cy="0"/>
          </a:xfrm>
          <a:custGeom>
            <a:avLst/>
            <a:gdLst/>
            <a:ahLst/>
            <a:cxnLst/>
            <a:rect l="l" t="t" r="r" b="b"/>
            <a:pathLst>
              <a:path w="33020">
                <a:moveTo>
                  <a:pt x="32766" y="0"/>
                </a:moveTo>
                <a:lnTo>
                  <a:pt x="0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0">
            <a:extLst>
              <a:ext uri="{FF2B5EF4-FFF2-40B4-BE49-F238E27FC236}">
                <a16:creationId xmlns:a16="http://schemas.microsoft.com/office/drawing/2014/main" id="{C19B6006-FF19-CA4D-8FDF-E50EE85C8415}"/>
              </a:ext>
            </a:extLst>
          </p:cNvPr>
          <p:cNvSpPr/>
          <p:nvPr/>
        </p:nvSpPr>
        <p:spPr>
          <a:xfrm>
            <a:off x="6837998" y="4770677"/>
            <a:ext cx="33020" cy="0"/>
          </a:xfrm>
          <a:custGeom>
            <a:avLst/>
            <a:gdLst/>
            <a:ahLst/>
            <a:cxnLst/>
            <a:rect l="l" t="t" r="r" b="b"/>
            <a:pathLst>
              <a:path w="33020">
                <a:moveTo>
                  <a:pt x="32766" y="0"/>
                </a:moveTo>
                <a:lnTo>
                  <a:pt x="0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1">
            <a:extLst>
              <a:ext uri="{FF2B5EF4-FFF2-40B4-BE49-F238E27FC236}">
                <a16:creationId xmlns:a16="http://schemas.microsoft.com/office/drawing/2014/main" id="{38F41176-70BE-9049-9213-905AFE19C4D7}"/>
              </a:ext>
            </a:extLst>
          </p:cNvPr>
          <p:cNvSpPr/>
          <p:nvPr/>
        </p:nvSpPr>
        <p:spPr>
          <a:xfrm>
            <a:off x="6837998" y="4684571"/>
            <a:ext cx="66040" cy="0"/>
          </a:xfrm>
          <a:custGeom>
            <a:avLst/>
            <a:gdLst/>
            <a:ahLst/>
            <a:cxnLst/>
            <a:rect l="l" t="t" r="r" b="b"/>
            <a:pathLst>
              <a:path w="66040">
                <a:moveTo>
                  <a:pt x="65531" y="0"/>
                </a:moveTo>
                <a:lnTo>
                  <a:pt x="0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2">
            <a:extLst>
              <a:ext uri="{FF2B5EF4-FFF2-40B4-BE49-F238E27FC236}">
                <a16:creationId xmlns:a16="http://schemas.microsoft.com/office/drawing/2014/main" id="{5ACF3951-6E5A-E241-8857-DA46871F0722}"/>
              </a:ext>
            </a:extLst>
          </p:cNvPr>
          <p:cNvSpPr/>
          <p:nvPr/>
        </p:nvSpPr>
        <p:spPr>
          <a:xfrm>
            <a:off x="6837998" y="4598465"/>
            <a:ext cx="33020" cy="0"/>
          </a:xfrm>
          <a:custGeom>
            <a:avLst/>
            <a:gdLst/>
            <a:ahLst/>
            <a:cxnLst/>
            <a:rect l="l" t="t" r="r" b="b"/>
            <a:pathLst>
              <a:path w="33020">
                <a:moveTo>
                  <a:pt x="32766" y="0"/>
                </a:moveTo>
                <a:lnTo>
                  <a:pt x="0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3">
            <a:extLst>
              <a:ext uri="{FF2B5EF4-FFF2-40B4-BE49-F238E27FC236}">
                <a16:creationId xmlns:a16="http://schemas.microsoft.com/office/drawing/2014/main" id="{A428C599-6177-D64E-9BD9-E97B645097D1}"/>
              </a:ext>
            </a:extLst>
          </p:cNvPr>
          <p:cNvSpPr/>
          <p:nvPr/>
        </p:nvSpPr>
        <p:spPr>
          <a:xfrm>
            <a:off x="6837998" y="4512359"/>
            <a:ext cx="33020" cy="0"/>
          </a:xfrm>
          <a:custGeom>
            <a:avLst/>
            <a:gdLst/>
            <a:ahLst/>
            <a:cxnLst/>
            <a:rect l="l" t="t" r="r" b="b"/>
            <a:pathLst>
              <a:path w="33020">
                <a:moveTo>
                  <a:pt x="32766" y="0"/>
                </a:moveTo>
                <a:lnTo>
                  <a:pt x="0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4">
            <a:extLst>
              <a:ext uri="{FF2B5EF4-FFF2-40B4-BE49-F238E27FC236}">
                <a16:creationId xmlns:a16="http://schemas.microsoft.com/office/drawing/2014/main" id="{72B7F564-DBE0-6E4E-A4C0-8E4DE6B3F313}"/>
              </a:ext>
            </a:extLst>
          </p:cNvPr>
          <p:cNvSpPr/>
          <p:nvPr/>
        </p:nvSpPr>
        <p:spPr>
          <a:xfrm>
            <a:off x="6837998" y="4426253"/>
            <a:ext cx="33020" cy="0"/>
          </a:xfrm>
          <a:custGeom>
            <a:avLst/>
            <a:gdLst/>
            <a:ahLst/>
            <a:cxnLst/>
            <a:rect l="l" t="t" r="r" b="b"/>
            <a:pathLst>
              <a:path w="33020">
                <a:moveTo>
                  <a:pt x="32766" y="0"/>
                </a:moveTo>
                <a:lnTo>
                  <a:pt x="0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45">
            <a:extLst>
              <a:ext uri="{FF2B5EF4-FFF2-40B4-BE49-F238E27FC236}">
                <a16:creationId xmlns:a16="http://schemas.microsoft.com/office/drawing/2014/main" id="{B5933EE9-52C6-AB47-9EC2-F2731F44B469}"/>
              </a:ext>
            </a:extLst>
          </p:cNvPr>
          <p:cNvSpPr/>
          <p:nvPr/>
        </p:nvSpPr>
        <p:spPr>
          <a:xfrm>
            <a:off x="6837998" y="4340147"/>
            <a:ext cx="33020" cy="0"/>
          </a:xfrm>
          <a:custGeom>
            <a:avLst/>
            <a:gdLst/>
            <a:ahLst/>
            <a:cxnLst/>
            <a:rect l="l" t="t" r="r" b="b"/>
            <a:pathLst>
              <a:path w="33020">
                <a:moveTo>
                  <a:pt x="32766" y="0"/>
                </a:moveTo>
                <a:lnTo>
                  <a:pt x="0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46">
            <a:extLst>
              <a:ext uri="{FF2B5EF4-FFF2-40B4-BE49-F238E27FC236}">
                <a16:creationId xmlns:a16="http://schemas.microsoft.com/office/drawing/2014/main" id="{6EDB6D21-07D1-E941-97AE-3ED18621D240}"/>
              </a:ext>
            </a:extLst>
          </p:cNvPr>
          <p:cNvSpPr/>
          <p:nvPr/>
        </p:nvSpPr>
        <p:spPr>
          <a:xfrm>
            <a:off x="6837998" y="4254041"/>
            <a:ext cx="66040" cy="0"/>
          </a:xfrm>
          <a:custGeom>
            <a:avLst/>
            <a:gdLst/>
            <a:ahLst/>
            <a:cxnLst/>
            <a:rect l="l" t="t" r="r" b="b"/>
            <a:pathLst>
              <a:path w="66040">
                <a:moveTo>
                  <a:pt x="65531" y="0"/>
                </a:moveTo>
                <a:lnTo>
                  <a:pt x="0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47">
            <a:extLst>
              <a:ext uri="{FF2B5EF4-FFF2-40B4-BE49-F238E27FC236}">
                <a16:creationId xmlns:a16="http://schemas.microsoft.com/office/drawing/2014/main" id="{7A616AF5-F5D5-7049-9A1F-3198B4AB4FC4}"/>
              </a:ext>
            </a:extLst>
          </p:cNvPr>
          <p:cNvSpPr/>
          <p:nvPr/>
        </p:nvSpPr>
        <p:spPr>
          <a:xfrm>
            <a:off x="6789991" y="5939585"/>
            <a:ext cx="30480" cy="75565"/>
          </a:xfrm>
          <a:custGeom>
            <a:avLst/>
            <a:gdLst/>
            <a:ahLst/>
            <a:cxnLst/>
            <a:rect l="l" t="t" r="r" b="b"/>
            <a:pathLst>
              <a:path w="30479" h="75564">
                <a:moveTo>
                  <a:pt x="30480" y="46482"/>
                </a:moveTo>
                <a:lnTo>
                  <a:pt x="30480" y="26670"/>
                </a:lnTo>
                <a:lnTo>
                  <a:pt x="28956" y="17526"/>
                </a:lnTo>
                <a:lnTo>
                  <a:pt x="27432" y="11430"/>
                </a:lnTo>
                <a:lnTo>
                  <a:pt x="25146" y="3809"/>
                </a:lnTo>
                <a:lnTo>
                  <a:pt x="20574" y="0"/>
                </a:lnTo>
                <a:lnTo>
                  <a:pt x="8382" y="0"/>
                </a:lnTo>
                <a:lnTo>
                  <a:pt x="4572" y="6096"/>
                </a:lnTo>
                <a:lnTo>
                  <a:pt x="2286" y="16764"/>
                </a:lnTo>
                <a:lnTo>
                  <a:pt x="762" y="22860"/>
                </a:lnTo>
                <a:lnTo>
                  <a:pt x="0" y="29718"/>
                </a:lnTo>
                <a:lnTo>
                  <a:pt x="0" y="38100"/>
                </a:lnTo>
                <a:lnTo>
                  <a:pt x="6096" y="71628"/>
                </a:lnTo>
                <a:lnTo>
                  <a:pt x="6096" y="28956"/>
                </a:lnTo>
                <a:lnTo>
                  <a:pt x="6858" y="20574"/>
                </a:lnTo>
                <a:lnTo>
                  <a:pt x="9906" y="11430"/>
                </a:lnTo>
                <a:lnTo>
                  <a:pt x="12192" y="8382"/>
                </a:lnTo>
                <a:lnTo>
                  <a:pt x="19050" y="8382"/>
                </a:lnTo>
                <a:lnTo>
                  <a:pt x="21336" y="11430"/>
                </a:lnTo>
                <a:lnTo>
                  <a:pt x="22098" y="16764"/>
                </a:lnTo>
                <a:lnTo>
                  <a:pt x="23622" y="22098"/>
                </a:lnTo>
                <a:lnTo>
                  <a:pt x="24384" y="28956"/>
                </a:lnTo>
                <a:lnTo>
                  <a:pt x="24384" y="70993"/>
                </a:lnTo>
                <a:lnTo>
                  <a:pt x="25146" y="70104"/>
                </a:lnTo>
                <a:lnTo>
                  <a:pt x="27432" y="61722"/>
                </a:lnTo>
                <a:lnTo>
                  <a:pt x="28956" y="54864"/>
                </a:lnTo>
                <a:lnTo>
                  <a:pt x="30480" y="46482"/>
                </a:lnTo>
                <a:close/>
              </a:path>
              <a:path w="30479" h="75564">
                <a:moveTo>
                  <a:pt x="24384" y="70993"/>
                </a:moveTo>
                <a:lnTo>
                  <a:pt x="24384" y="48768"/>
                </a:lnTo>
                <a:lnTo>
                  <a:pt x="23622" y="56388"/>
                </a:lnTo>
                <a:lnTo>
                  <a:pt x="21336" y="60960"/>
                </a:lnTo>
                <a:lnTo>
                  <a:pt x="19812" y="64769"/>
                </a:lnTo>
                <a:lnTo>
                  <a:pt x="17526" y="67056"/>
                </a:lnTo>
                <a:lnTo>
                  <a:pt x="11430" y="67056"/>
                </a:lnTo>
                <a:lnTo>
                  <a:pt x="9144" y="63246"/>
                </a:lnTo>
                <a:lnTo>
                  <a:pt x="7620" y="56388"/>
                </a:lnTo>
                <a:lnTo>
                  <a:pt x="6096" y="51816"/>
                </a:lnTo>
                <a:lnTo>
                  <a:pt x="6096" y="71628"/>
                </a:lnTo>
                <a:lnTo>
                  <a:pt x="9906" y="75438"/>
                </a:lnTo>
                <a:lnTo>
                  <a:pt x="20574" y="75438"/>
                </a:lnTo>
                <a:lnTo>
                  <a:pt x="24384" y="709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48">
            <a:extLst>
              <a:ext uri="{FF2B5EF4-FFF2-40B4-BE49-F238E27FC236}">
                <a16:creationId xmlns:a16="http://schemas.microsoft.com/office/drawing/2014/main" id="{C017C8CE-6955-5946-8519-589E776FBCDC}"/>
              </a:ext>
            </a:extLst>
          </p:cNvPr>
          <p:cNvSpPr/>
          <p:nvPr/>
        </p:nvSpPr>
        <p:spPr>
          <a:xfrm>
            <a:off x="6754939" y="5507532"/>
            <a:ext cx="29845" cy="75565"/>
          </a:xfrm>
          <a:custGeom>
            <a:avLst/>
            <a:gdLst/>
            <a:ahLst/>
            <a:cxnLst/>
            <a:rect l="l" t="t" r="r" b="b"/>
            <a:pathLst>
              <a:path w="29845" h="75564">
                <a:moveTo>
                  <a:pt x="29717" y="46482"/>
                </a:moveTo>
                <a:lnTo>
                  <a:pt x="29717" y="25908"/>
                </a:lnTo>
                <a:lnTo>
                  <a:pt x="28193" y="17526"/>
                </a:lnTo>
                <a:lnTo>
                  <a:pt x="26669" y="11430"/>
                </a:lnTo>
                <a:lnTo>
                  <a:pt x="24383" y="3809"/>
                </a:lnTo>
                <a:lnTo>
                  <a:pt x="20573" y="0"/>
                </a:lnTo>
                <a:lnTo>
                  <a:pt x="8381" y="0"/>
                </a:lnTo>
                <a:lnTo>
                  <a:pt x="3809" y="5334"/>
                </a:lnTo>
                <a:lnTo>
                  <a:pt x="1523" y="16764"/>
                </a:lnTo>
                <a:lnTo>
                  <a:pt x="0" y="22860"/>
                </a:lnTo>
                <a:lnTo>
                  <a:pt x="3047" y="64008"/>
                </a:lnTo>
                <a:lnTo>
                  <a:pt x="5333" y="71628"/>
                </a:lnTo>
                <a:lnTo>
                  <a:pt x="5333" y="28956"/>
                </a:lnTo>
                <a:lnTo>
                  <a:pt x="6095" y="21336"/>
                </a:lnTo>
                <a:lnTo>
                  <a:pt x="7619" y="16002"/>
                </a:lnTo>
                <a:lnTo>
                  <a:pt x="9143" y="11430"/>
                </a:lnTo>
                <a:lnTo>
                  <a:pt x="11429" y="8382"/>
                </a:lnTo>
                <a:lnTo>
                  <a:pt x="18287" y="8382"/>
                </a:lnTo>
                <a:lnTo>
                  <a:pt x="20573" y="11430"/>
                </a:lnTo>
                <a:lnTo>
                  <a:pt x="22097" y="16764"/>
                </a:lnTo>
                <a:lnTo>
                  <a:pt x="22859" y="22098"/>
                </a:lnTo>
                <a:lnTo>
                  <a:pt x="23621" y="28956"/>
                </a:lnTo>
                <a:lnTo>
                  <a:pt x="23621" y="71780"/>
                </a:lnTo>
                <a:lnTo>
                  <a:pt x="24383" y="70866"/>
                </a:lnTo>
                <a:lnTo>
                  <a:pt x="27431" y="60960"/>
                </a:lnTo>
                <a:lnTo>
                  <a:pt x="28955" y="54864"/>
                </a:lnTo>
                <a:lnTo>
                  <a:pt x="29717" y="46482"/>
                </a:lnTo>
                <a:close/>
              </a:path>
              <a:path w="29845" h="75564">
                <a:moveTo>
                  <a:pt x="23621" y="71780"/>
                </a:moveTo>
                <a:lnTo>
                  <a:pt x="23621" y="48768"/>
                </a:lnTo>
                <a:lnTo>
                  <a:pt x="22859" y="56388"/>
                </a:lnTo>
                <a:lnTo>
                  <a:pt x="21335" y="60960"/>
                </a:lnTo>
                <a:lnTo>
                  <a:pt x="19811" y="64769"/>
                </a:lnTo>
                <a:lnTo>
                  <a:pt x="17525" y="67056"/>
                </a:lnTo>
                <a:lnTo>
                  <a:pt x="10667" y="67056"/>
                </a:lnTo>
                <a:lnTo>
                  <a:pt x="8381" y="64008"/>
                </a:lnTo>
                <a:lnTo>
                  <a:pt x="6857" y="56388"/>
                </a:lnTo>
                <a:lnTo>
                  <a:pt x="6095" y="51816"/>
                </a:lnTo>
                <a:lnTo>
                  <a:pt x="5333" y="46482"/>
                </a:lnTo>
                <a:lnTo>
                  <a:pt x="5333" y="71628"/>
                </a:lnTo>
                <a:lnTo>
                  <a:pt x="9143" y="75438"/>
                </a:lnTo>
                <a:lnTo>
                  <a:pt x="20573" y="75438"/>
                </a:lnTo>
                <a:lnTo>
                  <a:pt x="23621" y="717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49">
            <a:extLst>
              <a:ext uri="{FF2B5EF4-FFF2-40B4-BE49-F238E27FC236}">
                <a16:creationId xmlns:a16="http://schemas.microsoft.com/office/drawing/2014/main" id="{A5884BFF-34B7-3D4D-B97C-F688BC5BD14A}"/>
              </a:ext>
            </a:extLst>
          </p:cNvPr>
          <p:cNvSpPr/>
          <p:nvPr/>
        </p:nvSpPr>
        <p:spPr>
          <a:xfrm>
            <a:off x="6789229" y="5507532"/>
            <a:ext cx="30480" cy="75565"/>
          </a:xfrm>
          <a:custGeom>
            <a:avLst/>
            <a:gdLst/>
            <a:ahLst/>
            <a:cxnLst/>
            <a:rect l="l" t="t" r="r" b="b"/>
            <a:pathLst>
              <a:path w="30479" h="75564">
                <a:moveTo>
                  <a:pt x="30479" y="46482"/>
                </a:moveTo>
                <a:lnTo>
                  <a:pt x="30479" y="25908"/>
                </a:lnTo>
                <a:lnTo>
                  <a:pt x="28955" y="17526"/>
                </a:lnTo>
                <a:lnTo>
                  <a:pt x="27431" y="11430"/>
                </a:lnTo>
                <a:lnTo>
                  <a:pt x="24383" y="3809"/>
                </a:lnTo>
                <a:lnTo>
                  <a:pt x="20573" y="0"/>
                </a:lnTo>
                <a:lnTo>
                  <a:pt x="8381" y="0"/>
                </a:lnTo>
                <a:lnTo>
                  <a:pt x="4571" y="5334"/>
                </a:lnTo>
                <a:lnTo>
                  <a:pt x="1523" y="16764"/>
                </a:lnTo>
                <a:lnTo>
                  <a:pt x="761" y="22860"/>
                </a:lnTo>
                <a:lnTo>
                  <a:pt x="0" y="29718"/>
                </a:lnTo>
                <a:lnTo>
                  <a:pt x="0" y="38100"/>
                </a:lnTo>
                <a:lnTo>
                  <a:pt x="6095" y="71628"/>
                </a:lnTo>
                <a:lnTo>
                  <a:pt x="6095" y="28956"/>
                </a:lnTo>
                <a:lnTo>
                  <a:pt x="6857" y="21336"/>
                </a:lnTo>
                <a:lnTo>
                  <a:pt x="8381" y="16002"/>
                </a:lnTo>
                <a:lnTo>
                  <a:pt x="9905" y="11430"/>
                </a:lnTo>
                <a:lnTo>
                  <a:pt x="12191" y="8382"/>
                </a:lnTo>
                <a:lnTo>
                  <a:pt x="19049" y="8382"/>
                </a:lnTo>
                <a:lnTo>
                  <a:pt x="21335" y="11430"/>
                </a:lnTo>
                <a:lnTo>
                  <a:pt x="22097" y="16764"/>
                </a:lnTo>
                <a:lnTo>
                  <a:pt x="23621" y="22098"/>
                </a:lnTo>
                <a:lnTo>
                  <a:pt x="24383" y="28956"/>
                </a:lnTo>
                <a:lnTo>
                  <a:pt x="24383" y="71628"/>
                </a:lnTo>
                <a:lnTo>
                  <a:pt x="25145" y="70866"/>
                </a:lnTo>
                <a:lnTo>
                  <a:pt x="27431" y="60960"/>
                </a:lnTo>
                <a:lnTo>
                  <a:pt x="28955" y="54864"/>
                </a:lnTo>
                <a:lnTo>
                  <a:pt x="30479" y="46482"/>
                </a:lnTo>
                <a:close/>
              </a:path>
              <a:path w="30479" h="75564">
                <a:moveTo>
                  <a:pt x="24383" y="71628"/>
                </a:moveTo>
                <a:lnTo>
                  <a:pt x="24383" y="48768"/>
                </a:lnTo>
                <a:lnTo>
                  <a:pt x="23621" y="56388"/>
                </a:lnTo>
                <a:lnTo>
                  <a:pt x="21335" y="60960"/>
                </a:lnTo>
                <a:lnTo>
                  <a:pt x="19811" y="64769"/>
                </a:lnTo>
                <a:lnTo>
                  <a:pt x="17525" y="67056"/>
                </a:lnTo>
                <a:lnTo>
                  <a:pt x="11429" y="67056"/>
                </a:lnTo>
                <a:lnTo>
                  <a:pt x="9143" y="64008"/>
                </a:lnTo>
                <a:lnTo>
                  <a:pt x="7619" y="56388"/>
                </a:lnTo>
                <a:lnTo>
                  <a:pt x="6857" y="51816"/>
                </a:lnTo>
                <a:lnTo>
                  <a:pt x="6095" y="46482"/>
                </a:lnTo>
                <a:lnTo>
                  <a:pt x="6095" y="71628"/>
                </a:lnTo>
                <a:lnTo>
                  <a:pt x="9905" y="75438"/>
                </a:lnTo>
                <a:lnTo>
                  <a:pt x="20573" y="75438"/>
                </a:lnTo>
                <a:lnTo>
                  <a:pt x="24383" y="716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0">
            <a:extLst>
              <a:ext uri="{FF2B5EF4-FFF2-40B4-BE49-F238E27FC236}">
                <a16:creationId xmlns:a16="http://schemas.microsoft.com/office/drawing/2014/main" id="{37F892D6-94DA-4B4A-94D9-F2D01DDF25C5}"/>
              </a:ext>
            </a:extLst>
          </p:cNvPr>
          <p:cNvSpPr/>
          <p:nvPr/>
        </p:nvSpPr>
        <p:spPr>
          <a:xfrm>
            <a:off x="6719888" y="5075477"/>
            <a:ext cx="29845" cy="73660"/>
          </a:xfrm>
          <a:custGeom>
            <a:avLst/>
            <a:gdLst/>
            <a:ahLst/>
            <a:cxnLst/>
            <a:rect l="l" t="t" r="r" b="b"/>
            <a:pathLst>
              <a:path w="29845" h="73660">
                <a:moveTo>
                  <a:pt x="23621" y="41147"/>
                </a:moveTo>
                <a:lnTo>
                  <a:pt x="23621" y="25907"/>
                </a:lnTo>
                <a:lnTo>
                  <a:pt x="22859" y="28955"/>
                </a:lnTo>
                <a:lnTo>
                  <a:pt x="20574" y="33527"/>
                </a:lnTo>
                <a:lnTo>
                  <a:pt x="18287" y="35813"/>
                </a:lnTo>
                <a:lnTo>
                  <a:pt x="16001" y="38861"/>
                </a:lnTo>
                <a:lnTo>
                  <a:pt x="9905" y="44195"/>
                </a:lnTo>
                <a:lnTo>
                  <a:pt x="6095" y="48005"/>
                </a:lnTo>
                <a:lnTo>
                  <a:pt x="3809" y="51815"/>
                </a:lnTo>
                <a:lnTo>
                  <a:pt x="2285" y="57149"/>
                </a:lnTo>
                <a:lnTo>
                  <a:pt x="761" y="61721"/>
                </a:lnTo>
                <a:lnTo>
                  <a:pt x="0" y="67055"/>
                </a:lnTo>
                <a:lnTo>
                  <a:pt x="0" y="73151"/>
                </a:lnTo>
                <a:lnTo>
                  <a:pt x="6096" y="73151"/>
                </a:lnTo>
                <a:lnTo>
                  <a:pt x="6095" y="64769"/>
                </a:lnTo>
                <a:lnTo>
                  <a:pt x="7619" y="57149"/>
                </a:lnTo>
                <a:lnTo>
                  <a:pt x="9905" y="54863"/>
                </a:lnTo>
                <a:lnTo>
                  <a:pt x="10667" y="53339"/>
                </a:lnTo>
                <a:lnTo>
                  <a:pt x="14477" y="49529"/>
                </a:lnTo>
                <a:lnTo>
                  <a:pt x="19049" y="45719"/>
                </a:lnTo>
                <a:lnTo>
                  <a:pt x="23621" y="41147"/>
                </a:lnTo>
                <a:close/>
              </a:path>
              <a:path w="29845" h="73660">
                <a:moveTo>
                  <a:pt x="29718" y="28193"/>
                </a:moveTo>
                <a:lnTo>
                  <a:pt x="29717" y="16001"/>
                </a:lnTo>
                <a:lnTo>
                  <a:pt x="28955" y="11429"/>
                </a:lnTo>
                <a:lnTo>
                  <a:pt x="24383" y="2285"/>
                </a:lnTo>
                <a:lnTo>
                  <a:pt x="20573" y="0"/>
                </a:lnTo>
                <a:lnTo>
                  <a:pt x="9143" y="0"/>
                </a:lnTo>
                <a:lnTo>
                  <a:pt x="5333" y="3809"/>
                </a:lnTo>
                <a:lnTo>
                  <a:pt x="3047" y="10667"/>
                </a:lnTo>
                <a:lnTo>
                  <a:pt x="1523" y="14477"/>
                </a:lnTo>
                <a:lnTo>
                  <a:pt x="761" y="19811"/>
                </a:lnTo>
                <a:lnTo>
                  <a:pt x="761" y="25907"/>
                </a:lnTo>
                <a:lnTo>
                  <a:pt x="6857" y="25907"/>
                </a:lnTo>
                <a:lnTo>
                  <a:pt x="6857" y="18287"/>
                </a:lnTo>
                <a:lnTo>
                  <a:pt x="7619" y="16001"/>
                </a:lnTo>
                <a:lnTo>
                  <a:pt x="9143" y="10667"/>
                </a:lnTo>
                <a:lnTo>
                  <a:pt x="12191" y="8381"/>
                </a:lnTo>
                <a:lnTo>
                  <a:pt x="18287" y="8381"/>
                </a:lnTo>
                <a:lnTo>
                  <a:pt x="20574" y="9905"/>
                </a:lnTo>
                <a:lnTo>
                  <a:pt x="21336" y="12191"/>
                </a:lnTo>
                <a:lnTo>
                  <a:pt x="22859" y="14477"/>
                </a:lnTo>
                <a:lnTo>
                  <a:pt x="23621" y="18287"/>
                </a:lnTo>
                <a:lnTo>
                  <a:pt x="23621" y="41147"/>
                </a:lnTo>
                <a:lnTo>
                  <a:pt x="25145" y="39623"/>
                </a:lnTo>
                <a:lnTo>
                  <a:pt x="26670" y="36575"/>
                </a:lnTo>
                <a:lnTo>
                  <a:pt x="28956" y="32765"/>
                </a:lnTo>
                <a:lnTo>
                  <a:pt x="29718" y="28193"/>
                </a:lnTo>
                <a:close/>
              </a:path>
              <a:path w="29845" h="73660">
                <a:moveTo>
                  <a:pt x="29718" y="73151"/>
                </a:moveTo>
                <a:lnTo>
                  <a:pt x="29718" y="64769"/>
                </a:lnTo>
                <a:lnTo>
                  <a:pt x="6095" y="64769"/>
                </a:lnTo>
                <a:lnTo>
                  <a:pt x="6096" y="73151"/>
                </a:lnTo>
                <a:lnTo>
                  <a:pt x="29718" y="731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1">
            <a:extLst>
              <a:ext uri="{FF2B5EF4-FFF2-40B4-BE49-F238E27FC236}">
                <a16:creationId xmlns:a16="http://schemas.microsoft.com/office/drawing/2014/main" id="{4E0F9595-DCE4-D248-B4D1-E5A43A83B3BD}"/>
              </a:ext>
            </a:extLst>
          </p:cNvPr>
          <p:cNvSpPr/>
          <p:nvPr/>
        </p:nvSpPr>
        <p:spPr>
          <a:xfrm>
            <a:off x="6754939" y="5075477"/>
            <a:ext cx="29845" cy="74930"/>
          </a:xfrm>
          <a:custGeom>
            <a:avLst/>
            <a:gdLst/>
            <a:ahLst/>
            <a:cxnLst/>
            <a:rect l="l" t="t" r="r" b="b"/>
            <a:pathLst>
              <a:path w="29845" h="74929">
                <a:moveTo>
                  <a:pt x="29717" y="46482"/>
                </a:moveTo>
                <a:lnTo>
                  <a:pt x="29717" y="25908"/>
                </a:lnTo>
                <a:lnTo>
                  <a:pt x="28193" y="18288"/>
                </a:lnTo>
                <a:lnTo>
                  <a:pt x="26669" y="12191"/>
                </a:lnTo>
                <a:lnTo>
                  <a:pt x="24383" y="4571"/>
                </a:lnTo>
                <a:lnTo>
                  <a:pt x="20573" y="0"/>
                </a:lnTo>
                <a:lnTo>
                  <a:pt x="8381" y="0"/>
                </a:lnTo>
                <a:lnTo>
                  <a:pt x="3809" y="5334"/>
                </a:lnTo>
                <a:lnTo>
                  <a:pt x="1523" y="16764"/>
                </a:lnTo>
                <a:lnTo>
                  <a:pt x="0" y="22860"/>
                </a:lnTo>
                <a:lnTo>
                  <a:pt x="3047" y="64008"/>
                </a:lnTo>
                <a:lnTo>
                  <a:pt x="5333" y="71628"/>
                </a:lnTo>
                <a:lnTo>
                  <a:pt x="5333" y="28194"/>
                </a:lnTo>
                <a:lnTo>
                  <a:pt x="6095" y="21336"/>
                </a:lnTo>
                <a:lnTo>
                  <a:pt x="9143" y="10668"/>
                </a:lnTo>
                <a:lnTo>
                  <a:pt x="11429" y="8382"/>
                </a:lnTo>
                <a:lnTo>
                  <a:pt x="18287" y="8382"/>
                </a:lnTo>
                <a:lnTo>
                  <a:pt x="20573" y="10668"/>
                </a:lnTo>
                <a:lnTo>
                  <a:pt x="22097" y="16002"/>
                </a:lnTo>
                <a:lnTo>
                  <a:pt x="23621" y="28194"/>
                </a:lnTo>
                <a:lnTo>
                  <a:pt x="23621" y="71628"/>
                </a:lnTo>
                <a:lnTo>
                  <a:pt x="24383" y="70866"/>
                </a:lnTo>
                <a:lnTo>
                  <a:pt x="27431" y="60960"/>
                </a:lnTo>
                <a:lnTo>
                  <a:pt x="28955" y="54864"/>
                </a:lnTo>
                <a:lnTo>
                  <a:pt x="29717" y="46482"/>
                </a:lnTo>
                <a:close/>
              </a:path>
              <a:path w="29845" h="74929">
                <a:moveTo>
                  <a:pt x="23621" y="71628"/>
                </a:moveTo>
                <a:lnTo>
                  <a:pt x="23621" y="48768"/>
                </a:lnTo>
                <a:lnTo>
                  <a:pt x="22859" y="56388"/>
                </a:lnTo>
                <a:lnTo>
                  <a:pt x="21335" y="60198"/>
                </a:lnTo>
                <a:lnTo>
                  <a:pt x="19811" y="64769"/>
                </a:lnTo>
                <a:lnTo>
                  <a:pt x="17525" y="67056"/>
                </a:lnTo>
                <a:lnTo>
                  <a:pt x="10667" y="67056"/>
                </a:lnTo>
                <a:lnTo>
                  <a:pt x="8381" y="63246"/>
                </a:lnTo>
                <a:lnTo>
                  <a:pt x="6857" y="56388"/>
                </a:lnTo>
                <a:lnTo>
                  <a:pt x="6095" y="51816"/>
                </a:lnTo>
                <a:lnTo>
                  <a:pt x="5333" y="45720"/>
                </a:lnTo>
                <a:lnTo>
                  <a:pt x="5333" y="71628"/>
                </a:lnTo>
                <a:lnTo>
                  <a:pt x="9143" y="74676"/>
                </a:lnTo>
                <a:lnTo>
                  <a:pt x="20573" y="74676"/>
                </a:lnTo>
                <a:lnTo>
                  <a:pt x="23621" y="716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2">
            <a:extLst>
              <a:ext uri="{FF2B5EF4-FFF2-40B4-BE49-F238E27FC236}">
                <a16:creationId xmlns:a16="http://schemas.microsoft.com/office/drawing/2014/main" id="{2EF6EBF2-47D3-1E40-95A6-9C0A061F73FA}"/>
              </a:ext>
            </a:extLst>
          </p:cNvPr>
          <p:cNvSpPr/>
          <p:nvPr/>
        </p:nvSpPr>
        <p:spPr>
          <a:xfrm>
            <a:off x="6789229" y="5075477"/>
            <a:ext cx="30480" cy="74930"/>
          </a:xfrm>
          <a:custGeom>
            <a:avLst/>
            <a:gdLst/>
            <a:ahLst/>
            <a:cxnLst/>
            <a:rect l="l" t="t" r="r" b="b"/>
            <a:pathLst>
              <a:path w="30479" h="74929">
                <a:moveTo>
                  <a:pt x="30479" y="46482"/>
                </a:moveTo>
                <a:lnTo>
                  <a:pt x="30479" y="25908"/>
                </a:lnTo>
                <a:lnTo>
                  <a:pt x="28955" y="18288"/>
                </a:lnTo>
                <a:lnTo>
                  <a:pt x="27431" y="12191"/>
                </a:lnTo>
                <a:lnTo>
                  <a:pt x="24383" y="4571"/>
                </a:lnTo>
                <a:lnTo>
                  <a:pt x="20573" y="0"/>
                </a:lnTo>
                <a:lnTo>
                  <a:pt x="8381" y="0"/>
                </a:lnTo>
                <a:lnTo>
                  <a:pt x="4571" y="5334"/>
                </a:lnTo>
                <a:lnTo>
                  <a:pt x="1523" y="16764"/>
                </a:lnTo>
                <a:lnTo>
                  <a:pt x="761" y="22860"/>
                </a:lnTo>
                <a:lnTo>
                  <a:pt x="0" y="29718"/>
                </a:lnTo>
                <a:lnTo>
                  <a:pt x="0" y="38100"/>
                </a:lnTo>
                <a:lnTo>
                  <a:pt x="6095" y="71628"/>
                </a:lnTo>
                <a:lnTo>
                  <a:pt x="6095" y="28194"/>
                </a:lnTo>
                <a:lnTo>
                  <a:pt x="6857" y="21336"/>
                </a:lnTo>
                <a:lnTo>
                  <a:pt x="9905" y="10668"/>
                </a:lnTo>
                <a:lnTo>
                  <a:pt x="12191" y="8382"/>
                </a:lnTo>
                <a:lnTo>
                  <a:pt x="19049" y="8382"/>
                </a:lnTo>
                <a:lnTo>
                  <a:pt x="21335" y="10668"/>
                </a:lnTo>
                <a:lnTo>
                  <a:pt x="22097" y="16002"/>
                </a:lnTo>
                <a:lnTo>
                  <a:pt x="23621" y="22098"/>
                </a:lnTo>
                <a:lnTo>
                  <a:pt x="24383" y="28194"/>
                </a:lnTo>
                <a:lnTo>
                  <a:pt x="24383" y="71501"/>
                </a:lnTo>
                <a:lnTo>
                  <a:pt x="25145" y="70866"/>
                </a:lnTo>
                <a:lnTo>
                  <a:pt x="27431" y="60960"/>
                </a:lnTo>
                <a:lnTo>
                  <a:pt x="28955" y="54864"/>
                </a:lnTo>
                <a:lnTo>
                  <a:pt x="30479" y="46482"/>
                </a:lnTo>
                <a:close/>
              </a:path>
              <a:path w="30479" h="74929">
                <a:moveTo>
                  <a:pt x="24383" y="71501"/>
                </a:moveTo>
                <a:lnTo>
                  <a:pt x="24383" y="48768"/>
                </a:lnTo>
                <a:lnTo>
                  <a:pt x="23621" y="56388"/>
                </a:lnTo>
                <a:lnTo>
                  <a:pt x="21335" y="60198"/>
                </a:lnTo>
                <a:lnTo>
                  <a:pt x="19811" y="64769"/>
                </a:lnTo>
                <a:lnTo>
                  <a:pt x="17525" y="67056"/>
                </a:lnTo>
                <a:lnTo>
                  <a:pt x="11429" y="67056"/>
                </a:lnTo>
                <a:lnTo>
                  <a:pt x="9143" y="63246"/>
                </a:lnTo>
                <a:lnTo>
                  <a:pt x="7619" y="56388"/>
                </a:lnTo>
                <a:lnTo>
                  <a:pt x="6857" y="51816"/>
                </a:lnTo>
                <a:lnTo>
                  <a:pt x="6095" y="45720"/>
                </a:lnTo>
                <a:lnTo>
                  <a:pt x="6095" y="71628"/>
                </a:lnTo>
                <a:lnTo>
                  <a:pt x="9905" y="74676"/>
                </a:lnTo>
                <a:lnTo>
                  <a:pt x="20573" y="74676"/>
                </a:lnTo>
                <a:lnTo>
                  <a:pt x="24383" y="715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3">
            <a:extLst>
              <a:ext uri="{FF2B5EF4-FFF2-40B4-BE49-F238E27FC236}">
                <a16:creationId xmlns:a16="http://schemas.microsoft.com/office/drawing/2014/main" id="{34489A9F-4161-2042-BCD1-F61D899AD3D0}"/>
              </a:ext>
            </a:extLst>
          </p:cNvPr>
          <p:cNvSpPr/>
          <p:nvPr/>
        </p:nvSpPr>
        <p:spPr>
          <a:xfrm>
            <a:off x="6719125" y="4650282"/>
            <a:ext cx="30480" cy="75565"/>
          </a:xfrm>
          <a:custGeom>
            <a:avLst/>
            <a:gdLst/>
            <a:ahLst/>
            <a:cxnLst/>
            <a:rect l="l" t="t" r="r" b="b"/>
            <a:pathLst>
              <a:path w="30479" h="75564">
                <a:moveTo>
                  <a:pt x="24384" y="72008"/>
                </a:moveTo>
                <a:lnTo>
                  <a:pt x="24384" y="56387"/>
                </a:lnTo>
                <a:lnTo>
                  <a:pt x="23622" y="60197"/>
                </a:lnTo>
                <a:lnTo>
                  <a:pt x="22098" y="62483"/>
                </a:lnTo>
                <a:lnTo>
                  <a:pt x="20574" y="65531"/>
                </a:lnTo>
                <a:lnTo>
                  <a:pt x="18288" y="67055"/>
                </a:lnTo>
                <a:lnTo>
                  <a:pt x="11430" y="67055"/>
                </a:lnTo>
                <a:lnTo>
                  <a:pt x="8382" y="64769"/>
                </a:lnTo>
                <a:lnTo>
                  <a:pt x="7620" y="60959"/>
                </a:lnTo>
                <a:lnTo>
                  <a:pt x="6858" y="58673"/>
                </a:lnTo>
                <a:lnTo>
                  <a:pt x="6096" y="55625"/>
                </a:lnTo>
                <a:lnTo>
                  <a:pt x="6096" y="50291"/>
                </a:lnTo>
                <a:lnTo>
                  <a:pt x="0" y="50291"/>
                </a:lnTo>
                <a:lnTo>
                  <a:pt x="0" y="57149"/>
                </a:lnTo>
                <a:lnTo>
                  <a:pt x="1524" y="63245"/>
                </a:lnTo>
                <a:lnTo>
                  <a:pt x="3810" y="67817"/>
                </a:lnTo>
                <a:lnTo>
                  <a:pt x="6096" y="73151"/>
                </a:lnTo>
                <a:lnTo>
                  <a:pt x="9906" y="75437"/>
                </a:lnTo>
                <a:lnTo>
                  <a:pt x="19812" y="75437"/>
                </a:lnTo>
                <a:lnTo>
                  <a:pt x="23622" y="73151"/>
                </a:lnTo>
                <a:lnTo>
                  <a:pt x="24384" y="72008"/>
                </a:lnTo>
                <a:close/>
              </a:path>
              <a:path w="30479" h="75564">
                <a:moveTo>
                  <a:pt x="28956" y="23621"/>
                </a:moveTo>
                <a:lnTo>
                  <a:pt x="28956" y="12953"/>
                </a:lnTo>
                <a:lnTo>
                  <a:pt x="28194" y="8381"/>
                </a:lnTo>
                <a:lnTo>
                  <a:pt x="25146" y="4571"/>
                </a:lnTo>
                <a:lnTo>
                  <a:pt x="22860" y="1523"/>
                </a:lnTo>
                <a:lnTo>
                  <a:pt x="19812" y="0"/>
                </a:lnTo>
                <a:lnTo>
                  <a:pt x="9144" y="0"/>
                </a:lnTo>
                <a:lnTo>
                  <a:pt x="5334" y="3047"/>
                </a:lnTo>
                <a:lnTo>
                  <a:pt x="3048" y="9905"/>
                </a:lnTo>
                <a:lnTo>
                  <a:pt x="1524" y="13715"/>
                </a:lnTo>
                <a:lnTo>
                  <a:pt x="1524" y="23621"/>
                </a:lnTo>
                <a:lnTo>
                  <a:pt x="6858" y="23621"/>
                </a:lnTo>
                <a:lnTo>
                  <a:pt x="6858" y="19811"/>
                </a:lnTo>
                <a:lnTo>
                  <a:pt x="7620" y="16763"/>
                </a:lnTo>
                <a:lnTo>
                  <a:pt x="8382" y="14477"/>
                </a:lnTo>
                <a:lnTo>
                  <a:pt x="9144" y="9905"/>
                </a:lnTo>
                <a:lnTo>
                  <a:pt x="12192" y="8381"/>
                </a:lnTo>
                <a:lnTo>
                  <a:pt x="17526" y="8381"/>
                </a:lnTo>
                <a:lnTo>
                  <a:pt x="19812" y="9143"/>
                </a:lnTo>
                <a:lnTo>
                  <a:pt x="21336" y="11429"/>
                </a:lnTo>
                <a:lnTo>
                  <a:pt x="22098" y="12953"/>
                </a:lnTo>
                <a:lnTo>
                  <a:pt x="22860" y="16001"/>
                </a:lnTo>
                <a:lnTo>
                  <a:pt x="22860" y="34289"/>
                </a:lnTo>
                <a:lnTo>
                  <a:pt x="24384" y="32765"/>
                </a:lnTo>
                <a:lnTo>
                  <a:pt x="25908" y="32003"/>
                </a:lnTo>
                <a:lnTo>
                  <a:pt x="26670" y="29717"/>
                </a:lnTo>
                <a:lnTo>
                  <a:pt x="28194" y="27431"/>
                </a:lnTo>
                <a:lnTo>
                  <a:pt x="28956" y="23621"/>
                </a:lnTo>
                <a:close/>
              </a:path>
              <a:path w="30479" h="75564">
                <a:moveTo>
                  <a:pt x="30480" y="58673"/>
                </a:moveTo>
                <a:lnTo>
                  <a:pt x="22860" y="34289"/>
                </a:lnTo>
                <a:lnTo>
                  <a:pt x="22860" y="24383"/>
                </a:lnTo>
                <a:lnTo>
                  <a:pt x="22098" y="28193"/>
                </a:lnTo>
                <a:lnTo>
                  <a:pt x="19812" y="29717"/>
                </a:lnTo>
                <a:lnTo>
                  <a:pt x="18288" y="31241"/>
                </a:lnTo>
                <a:lnTo>
                  <a:pt x="12192" y="31241"/>
                </a:lnTo>
                <a:lnTo>
                  <a:pt x="12192" y="38861"/>
                </a:lnTo>
                <a:lnTo>
                  <a:pt x="17526" y="38861"/>
                </a:lnTo>
                <a:lnTo>
                  <a:pt x="20574" y="40385"/>
                </a:lnTo>
                <a:lnTo>
                  <a:pt x="22098" y="41909"/>
                </a:lnTo>
                <a:lnTo>
                  <a:pt x="23622" y="44195"/>
                </a:lnTo>
                <a:lnTo>
                  <a:pt x="24384" y="47243"/>
                </a:lnTo>
                <a:lnTo>
                  <a:pt x="24384" y="72008"/>
                </a:lnTo>
                <a:lnTo>
                  <a:pt x="26670" y="68579"/>
                </a:lnTo>
                <a:lnTo>
                  <a:pt x="28956" y="64007"/>
                </a:lnTo>
                <a:lnTo>
                  <a:pt x="30480" y="586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4">
            <a:extLst>
              <a:ext uri="{FF2B5EF4-FFF2-40B4-BE49-F238E27FC236}">
                <a16:creationId xmlns:a16="http://schemas.microsoft.com/office/drawing/2014/main" id="{4F7614A9-3534-5840-B44C-E9C01C53E554}"/>
              </a:ext>
            </a:extLst>
          </p:cNvPr>
          <p:cNvSpPr/>
          <p:nvPr/>
        </p:nvSpPr>
        <p:spPr>
          <a:xfrm>
            <a:off x="6754939" y="4650282"/>
            <a:ext cx="29845" cy="75565"/>
          </a:xfrm>
          <a:custGeom>
            <a:avLst/>
            <a:gdLst/>
            <a:ahLst/>
            <a:cxnLst/>
            <a:rect l="l" t="t" r="r" b="b"/>
            <a:pathLst>
              <a:path w="29845" h="75564">
                <a:moveTo>
                  <a:pt x="29717" y="46482"/>
                </a:moveTo>
                <a:lnTo>
                  <a:pt x="29717" y="25908"/>
                </a:lnTo>
                <a:lnTo>
                  <a:pt x="28193" y="17526"/>
                </a:lnTo>
                <a:lnTo>
                  <a:pt x="26669" y="11430"/>
                </a:lnTo>
                <a:lnTo>
                  <a:pt x="24383" y="3809"/>
                </a:lnTo>
                <a:lnTo>
                  <a:pt x="20573" y="0"/>
                </a:lnTo>
                <a:lnTo>
                  <a:pt x="8381" y="0"/>
                </a:lnTo>
                <a:lnTo>
                  <a:pt x="3809" y="5334"/>
                </a:lnTo>
                <a:lnTo>
                  <a:pt x="1523" y="16764"/>
                </a:lnTo>
                <a:lnTo>
                  <a:pt x="0" y="22860"/>
                </a:lnTo>
                <a:lnTo>
                  <a:pt x="3047" y="64008"/>
                </a:lnTo>
                <a:lnTo>
                  <a:pt x="5333" y="70866"/>
                </a:lnTo>
                <a:lnTo>
                  <a:pt x="5333" y="28194"/>
                </a:lnTo>
                <a:lnTo>
                  <a:pt x="6095" y="20574"/>
                </a:lnTo>
                <a:lnTo>
                  <a:pt x="7619" y="16002"/>
                </a:lnTo>
                <a:lnTo>
                  <a:pt x="9143" y="10668"/>
                </a:lnTo>
                <a:lnTo>
                  <a:pt x="11429" y="8382"/>
                </a:lnTo>
                <a:lnTo>
                  <a:pt x="18287" y="8382"/>
                </a:lnTo>
                <a:lnTo>
                  <a:pt x="20573" y="10668"/>
                </a:lnTo>
                <a:lnTo>
                  <a:pt x="22097" y="16002"/>
                </a:lnTo>
                <a:lnTo>
                  <a:pt x="22859" y="21336"/>
                </a:lnTo>
                <a:lnTo>
                  <a:pt x="23621" y="28194"/>
                </a:lnTo>
                <a:lnTo>
                  <a:pt x="23621" y="71170"/>
                </a:lnTo>
                <a:lnTo>
                  <a:pt x="24383" y="70104"/>
                </a:lnTo>
                <a:lnTo>
                  <a:pt x="27431" y="60960"/>
                </a:lnTo>
                <a:lnTo>
                  <a:pt x="28955" y="54864"/>
                </a:lnTo>
                <a:lnTo>
                  <a:pt x="29717" y="46482"/>
                </a:lnTo>
                <a:close/>
              </a:path>
              <a:path w="29845" h="75564">
                <a:moveTo>
                  <a:pt x="23621" y="71170"/>
                </a:moveTo>
                <a:lnTo>
                  <a:pt x="23621" y="48006"/>
                </a:lnTo>
                <a:lnTo>
                  <a:pt x="22859" y="55626"/>
                </a:lnTo>
                <a:lnTo>
                  <a:pt x="19811" y="64769"/>
                </a:lnTo>
                <a:lnTo>
                  <a:pt x="17525" y="67056"/>
                </a:lnTo>
                <a:lnTo>
                  <a:pt x="10667" y="67056"/>
                </a:lnTo>
                <a:lnTo>
                  <a:pt x="8381" y="63246"/>
                </a:lnTo>
                <a:lnTo>
                  <a:pt x="6857" y="56388"/>
                </a:lnTo>
                <a:lnTo>
                  <a:pt x="6095" y="51816"/>
                </a:lnTo>
                <a:lnTo>
                  <a:pt x="5333" y="45720"/>
                </a:lnTo>
                <a:lnTo>
                  <a:pt x="5333" y="70866"/>
                </a:lnTo>
                <a:lnTo>
                  <a:pt x="9143" y="75438"/>
                </a:lnTo>
                <a:lnTo>
                  <a:pt x="20573" y="75438"/>
                </a:lnTo>
                <a:lnTo>
                  <a:pt x="23621" y="711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55">
            <a:extLst>
              <a:ext uri="{FF2B5EF4-FFF2-40B4-BE49-F238E27FC236}">
                <a16:creationId xmlns:a16="http://schemas.microsoft.com/office/drawing/2014/main" id="{C7B51C4F-FF84-E64B-90D0-966CC5ABF352}"/>
              </a:ext>
            </a:extLst>
          </p:cNvPr>
          <p:cNvSpPr/>
          <p:nvPr/>
        </p:nvSpPr>
        <p:spPr>
          <a:xfrm>
            <a:off x="6789229" y="4650282"/>
            <a:ext cx="30480" cy="75565"/>
          </a:xfrm>
          <a:custGeom>
            <a:avLst/>
            <a:gdLst/>
            <a:ahLst/>
            <a:cxnLst/>
            <a:rect l="l" t="t" r="r" b="b"/>
            <a:pathLst>
              <a:path w="30479" h="75564">
                <a:moveTo>
                  <a:pt x="30479" y="46482"/>
                </a:moveTo>
                <a:lnTo>
                  <a:pt x="30479" y="25908"/>
                </a:lnTo>
                <a:lnTo>
                  <a:pt x="28955" y="17526"/>
                </a:lnTo>
                <a:lnTo>
                  <a:pt x="27431" y="11430"/>
                </a:lnTo>
                <a:lnTo>
                  <a:pt x="24383" y="3809"/>
                </a:lnTo>
                <a:lnTo>
                  <a:pt x="20573" y="0"/>
                </a:lnTo>
                <a:lnTo>
                  <a:pt x="8381" y="0"/>
                </a:lnTo>
                <a:lnTo>
                  <a:pt x="4571" y="5334"/>
                </a:lnTo>
                <a:lnTo>
                  <a:pt x="1523" y="16764"/>
                </a:lnTo>
                <a:lnTo>
                  <a:pt x="0" y="28956"/>
                </a:lnTo>
                <a:lnTo>
                  <a:pt x="0" y="38100"/>
                </a:lnTo>
                <a:lnTo>
                  <a:pt x="6095" y="70866"/>
                </a:lnTo>
                <a:lnTo>
                  <a:pt x="6095" y="28194"/>
                </a:lnTo>
                <a:lnTo>
                  <a:pt x="6857" y="20574"/>
                </a:lnTo>
                <a:lnTo>
                  <a:pt x="8381" y="16002"/>
                </a:lnTo>
                <a:lnTo>
                  <a:pt x="9905" y="10668"/>
                </a:lnTo>
                <a:lnTo>
                  <a:pt x="12191" y="8382"/>
                </a:lnTo>
                <a:lnTo>
                  <a:pt x="19049" y="8382"/>
                </a:lnTo>
                <a:lnTo>
                  <a:pt x="21335" y="10668"/>
                </a:lnTo>
                <a:lnTo>
                  <a:pt x="22097" y="16002"/>
                </a:lnTo>
                <a:lnTo>
                  <a:pt x="23621" y="21336"/>
                </a:lnTo>
                <a:lnTo>
                  <a:pt x="24383" y="28194"/>
                </a:lnTo>
                <a:lnTo>
                  <a:pt x="24383" y="70993"/>
                </a:lnTo>
                <a:lnTo>
                  <a:pt x="25145" y="70104"/>
                </a:lnTo>
                <a:lnTo>
                  <a:pt x="28955" y="54864"/>
                </a:lnTo>
                <a:lnTo>
                  <a:pt x="30479" y="46482"/>
                </a:lnTo>
                <a:close/>
              </a:path>
              <a:path w="30479" h="75564">
                <a:moveTo>
                  <a:pt x="24383" y="70993"/>
                </a:moveTo>
                <a:lnTo>
                  <a:pt x="24383" y="48006"/>
                </a:lnTo>
                <a:lnTo>
                  <a:pt x="23621" y="55626"/>
                </a:lnTo>
                <a:lnTo>
                  <a:pt x="21335" y="60198"/>
                </a:lnTo>
                <a:lnTo>
                  <a:pt x="19811" y="64769"/>
                </a:lnTo>
                <a:lnTo>
                  <a:pt x="17525" y="67056"/>
                </a:lnTo>
                <a:lnTo>
                  <a:pt x="11429" y="67056"/>
                </a:lnTo>
                <a:lnTo>
                  <a:pt x="9143" y="63246"/>
                </a:lnTo>
                <a:lnTo>
                  <a:pt x="7619" y="56388"/>
                </a:lnTo>
                <a:lnTo>
                  <a:pt x="6857" y="51816"/>
                </a:lnTo>
                <a:lnTo>
                  <a:pt x="6095" y="45720"/>
                </a:lnTo>
                <a:lnTo>
                  <a:pt x="6095" y="70866"/>
                </a:lnTo>
                <a:lnTo>
                  <a:pt x="9905" y="75438"/>
                </a:lnTo>
                <a:lnTo>
                  <a:pt x="20573" y="75438"/>
                </a:lnTo>
                <a:lnTo>
                  <a:pt x="24383" y="709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56">
            <a:extLst>
              <a:ext uri="{FF2B5EF4-FFF2-40B4-BE49-F238E27FC236}">
                <a16:creationId xmlns:a16="http://schemas.microsoft.com/office/drawing/2014/main" id="{AD4AB81E-FF6F-CF41-9A23-58C027DA99A0}"/>
              </a:ext>
            </a:extLst>
          </p:cNvPr>
          <p:cNvSpPr/>
          <p:nvPr/>
        </p:nvSpPr>
        <p:spPr>
          <a:xfrm>
            <a:off x="6719125" y="4217466"/>
            <a:ext cx="31750" cy="74295"/>
          </a:xfrm>
          <a:custGeom>
            <a:avLst/>
            <a:gdLst/>
            <a:ahLst/>
            <a:cxnLst/>
            <a:rect l="l" t="t" r="r" b="b"/>
            <a:pathLst>
              <a:path w="31750" h="74295">
                <a:moveTo>
                  <a:pt x="25146" y="73914"/>
                </a:moveTo>
                <a:lnTo>
                  <a:pt x="25145" y="0"/>
                </a:lnTo>
                <a:lnTo>
                  <a:pt x="20574" y="0"/>
                </a:lnTo>
                <a:lnTo>
                  <a:pt x="0" y="47244"/>
                </a:lnTo>
                <a:lnTo>
                  <a:pt x="0" y="55626"/>
                </a:lnTo>
                <a:lnTo>
                  <a:pt x="5333" y="55626"/>
                </a:lnTo>
                <a:lnTo>
                  <a:pt x="5333" y="48006"/>
                </a:lnTo>
                <a:lnTo>
                  <a:pt x="19049" y="14478"/>
                </a:lnTo>
                <a:lnTo>
                  <a:pt x="19050" y="73914"/>
                </a:lnTo>
                <a:lnTo>
                  <a:pt x="25146" y="73914"/>
                </a:lnTo>
                <a:close/>
              </a:path>
              <a:path w="31750" h="74295">
                <a:moveTo>
                  <a:pt x="19050" y="55626"/>
                </a:moveTo>
                <a:lnTo>
                  <a:pt x="19050" y="48006"/>
                </a:lnTo>
                <a:lnTo>
                  <a:pt x="5333" y="48006"/>
                </a:lnTo>
                <a:lnTo>
                  <a:pt x="5333" y="55626"/>
                </a:lnTo>
                <a:lnTo>
                  <a:pt x="19050" y="55626"/>
                </a:lnTo>
                <a:close/>
              </a:path>
              <a:path w="31750" h="74295">
                <a:moveTo>
                  <a:pt x="31242" y="55626"/>
                </a:moveTo>
                <a:lnTo>
                  <a:pt x="31242" y="48006"/>
                </a:lnTo>
                <a:lnTo>
                  <a:pt x="25146" y="48006"/>
                </a:lnTo>
                <a:lnTo>
                  <a:pt x="25146" y="55626"/>
                </a:lnTo>
                <a:lnTo>
                  <a:pt x="31242" y="556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57">
            <a:extLst>
              <a:ext uri="{FF2B5EF4-FFF2-40B4-BE49-F238E27FC236}">
                <a16:creationId xmlns:a16="http://schemas.microsoft.com/office/drawing/2014/main" id="{64A83436-1914-3A4E-82F9-008A8F4FCB48}"/>
              </a:ext>
            </a:extLst>
          </p:cNvPr>
          <p:cNvSpPr/>
          <p:nvPr/>
        </p:nvSpPr>
        <p:spPr>
          <a:xfrm>
            <a:off x="6754939" y="4218228"/>
            <a:ext cx="29845" cy="75565"/>
          </a:xfrm>
          <a:custGeom>
            <a:avLst/>
            <a:gdLst/>
            <a:ahLst/>
            <a:cxnLst/>
            <a:rect l="l" t="t" r="r" b="b"/>
            <a:pathLst>
              <a:path w="29845" h="75564">
                <a:moveTo>
                  <a:pt x="29717" y="46482"/>
                </a:moveTo>
                <a:lnTo>
                  <a:pt x="29717" y="25908"/>
                </a:lnTo>
                <a:lnTo>
                  <a:pt x="28193" y="17526"/>
                </a:lnTo>
                <a:lnTo>
                  <a:pt x="26669" y="11430"/>
                </a:lnTo>
                <a:lnTo>
                  <a:pt x="24383" y="3809"/>
                </a:lnTo>
                <a:lnTo>
                  <a:pt x="20573" y="0"/>
                </a:lnTo>
                <a:lnTo>
                  <a:pt x="8381" y="0"/>
                </a:lnTo>
                <a:lnTo>
                  <a:pt x="3809" y="5334"/>
                </a:lnTo>
                <a:lnTo>
                  <a:pt x="1523" y="16764"/>
                </a:lnTo>
                <a:lnTo>
                  <a:pt x="0" y="22860"/>
                </a:lnTo>
                <a:lnTo>
                  <a:pt x="3047" y="64008"/>
                </a:lnTo>
                <a:lnTo>
                  <a:pt x="5333" y="71628"/>
                </a:lnTo>
                <a:lnTo>
                  <a:pt x="5333" y="28956"/>
                </a:lnTo>
                <a:lnTo>
                  <a:pt x="6095" y="20574"/>
                </a:lnTo>
                <a:lnTo>
                  <a:pt x="7619" y="16002"/>
                </a:lnTo>
                <a:lnTo>
                  <a:pt x="9143" y="10668"/>
                </a:lnTo>
                <a:lnTo>
                  <a:pt x="11429" y="8382"/>
                </a:lnTo>
                <a:lnTo>
                  <a:pt x="18287" y="8382"/>
                </a:lnTo>
                <a:lnTo>
                  <a:pt x="20573" y="11430"/>
                </a:lnTo>
                <a:lnTo>
                  <a:pt x="22097" y="16764"/>
                </a:lnTo>
                <a:lnTo>
                  <a:pt x="22859" y="21336"/>
                </a:lnTo>
                <a:lnTo>
                  <a:pt x="23621" y="28956"/>
                </a:lnTo>
                <a:lnTo>
                  <a:pt x="23621" y="71170"/>
                </a:lnTo>
                <a:lnTo>
                  <a:pt x="24383" y="70104"/>
                </a:lnTo>
                <a:lnTo>
                  <a:pt x="27431" y="60960"/>
                </a:lnTo>
                <a:lnTo>
                  <a:pt x="28955" y="54864"/>
                </a:lnTo>
                <a:lnTo>
                  <a:pt x="29717" y="46482"/>
                </a:lnTo>
                <a:close/>
              </a:path>
              <a:path w="29845" h="75564">
                <a:moveTo>
                  <a:pt x="23621" y="71170"/>
                </a:moveTo>
                <a:lnTo>
                  <a:pt x="23621" y="48006"/>
                </a:lnTo>
                <a:lnTo>
                  <a:pt x="22859" y="55626"/>
                </a:lnTo>
                <a:lnTo>
                  <a:pt x="21335" y="60198"/>
                </a:lnTo>
                <a:lnTo>
                  <a:pt x="19811" y="64008"/>
                </a:lnTo>
                <a:lnTo>
                  <a:pt x="17525" y="67056"/>
                </a:lnTo>
                <a:lnTo>
                  <a:pt x="10667" y="67056"/>
                </a:lnTo>
                <a:lnTo>
                  <a:pt x="8381" y="63246"/>
                </a:lnTo>
                <a:lnTo>
                  <a:pt x="6857" y="56388"/>
                </a:lnTo>
                <a:lnTo>
                  <a:pt x="6095" y="51816"/>
                </a:lnTo>
                <a:lnTo>
                  <a:pt x="5333" y="45720"/>
                </a:lnTo>
                <a:lnTo>
                  <a:pt x="5333" y="71628"/>
                </a:lnTo>
                <a:lnTo>
                  <a:pt x="9143" y="75438"/>
                </a:lnTo>
                <a:lnTo>
                  <a:pt x="20573" y="75438"/>
                </a:lnTo>
                <a:lnTo>
                  <a:pt x="23621" y="711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58">
            <a:extLst>
              <a:ext uri="{FF2B5EF4-FFF2-40B4-BE49-F238E27FC236}">
                <a16:creationId xmlns:a16="http://schemas.microsoft.com/office/drawing/2014/main" id="{D9F3886C-E06E-D94C-A423-3F8DF71AB041}"/>
              </a:ext>
            </a:extLst>
          </p:cNvPr>
          <p:cNvSpPr/>
          <p:nvPr/>
        </p:nvSpPr>
        <p:spPr>
          <a:xfrm>
            <a:off x="6789229" y="4218228"/>
            <a:ext cx="30480" cy="75565"/>
          </a:xfrm>
          <a:custGeom>
            <a:avLst/>
            <a:gdLst/>
            <a:ahLst/>
            <a:cxnLst/>
            <a:rect l="l" t="t" r="r" b="b"/>
            <a:pathLst>
              <a:path w="30479" h="75564">
                <a:moveTo>
                  <a:pt x="30479" y="46482"/>
                </a:moveTo>
                <a:lnTo>
                  <a:pt x="30479" y="25908"/>
                </a:lnTo>
                <a:lnTo>
                  <a:pt x="28955" y="17526"/>
                </a:lnTo>
                <a:lnTo>
                  <a:pt x="27431" y="11430"/>
                </a:lnTo>
                <a:lnTo>
                  <a:pt x="24383" y="3809"/>
                </a:lnTo>
                <a:lnTo>
                  <a:pt x="20573" y="0"/>
                </a:lnTo>
                <a:lnTo>
                  <a:pt x="8381" y="0"/>
                </a:lnTo>
                <a:lnTo>
                  <a:pt x="4571" y="5334"/>
                </a:lnTo>
                <a:lnTo>
                  <a:pt x="1523" y="16764"/>
                </a:lnTo>
                <a:lnTo>
                  <a:pt x="761" y="22860"/>
                </a:lnTo>
                <a:lnTo>
                  <a:pt x="0" y="29718"/>
                </a:lnTo>
                <a:lnTo>
                  <a:pt x="0" y="37338"/>
                </a:lnTo>
                <a:lnTo>
                  <a:pt x="6095" y="71628"/>
                </a:lnTo>
                <a:lnTo>
                  <a:pt x="6095" y="28956"/>
                </a:lnTo>
                <a:lnTo>
                  <a:pt x="6857" y="20574"/>
                </a:lnTo>
                <a:lnTo>
                  <a:pt x="8381" y="16002"/>
                </a:lnTo>
                <a:lnTo>
                  <a:pt x="9905" y="10668"/>
                </a:lnTo>
                <a:lnTo>
                  <a:pt x="12191" y="8382"/>
                </a:lnTo>
                <a:lnTo>
                  <a:pt x="19049" y="8382"/>
                </a:lnTo>
                <a:lnTo>
                  <a:pt x="21335" y="11430"/>
                </a:lnTo>
                <a:lnTo>
                  <a:pt x="22097" y="16764"/>
                </a:lnTo>
                <a:lnTo>
                  <a:pt x="23621" y="21336"/>
                </a:lnTo>
                <a:lnTo>
                  <a:pt x="24383" y="28956"/>
                </a:lnTo>
                <a:lnTo>
                  <a:pt x="24383" y="70993"/>
                </a:lnTo>
                <a:lnTo>
                  <a:pt x="25145" y="70104"/>
                </a:lnTo>
                <a:lnTo>
                  <a:pt x="28955" y="54864"/>
                </a:lnTo>
                <a:lnTo>
                  <a:pt x="30479" y="46482"/>
                </a:lnTo>
                <a:close/>
              </a:path>
              <a:path w="30479" h="75564">
                <a:moveTo>
                  <a:pt x="24383" y="70993"/>
                </a:moveTo>
                <a:lnTo>
                  <a:pt x="24383" y="48006"/>
                </a:lnTo>
                <a:lnTo>
                  <a:pt x="23621" y="55626"/>
                </a:lnTo>
                <a:lnTo>
                  <a:pt x="21335" y="60198"/>
                </a:lnTo>
                <a:lnTo>
                  <a:pt x="19811" y="64008"/>
                </a:lnTo>
                <a:lnTo>
                  <a:pt x="17525" y="67056"/>
                </a:lnTo>
                <a:lnTo>
                  <a:pt x="11429" y="67056"/>
                </a:lnTo>
                <a:lnTo>
                  <a:pt x="9143" y="63246"/>
                </a:lnTo>
                <a:lnTo>
                  <a:pt x="7619" y="56388"/>
                </a:lnTo>
                <a:lnTo>
                  <a:pt x="6857" y="51816"/>
                </a:lnTo>
                <a:lnTo>
                  <a:pt x="6095" y="45720"/>
                </a:lnTo>
                <a:lnTo>
                  <a:pt x="6095" y="71628"/>
                </a:lnTo>
                <a:lnTo>
                  <a:pt x="9905" y="75438"/>
                </a:lnTo>
                <a:lnTo>
                  <a:pt x="20573" y="75438"/>
                </a:lnTo>
                <a:lnTo>
                  <a:pt x="24383" y="709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59">
            <a:extLst>
              <a:ext uri="{FF2B5EF4-FFF2-40B4-BE49-F238E27FC236}">
                <a16:creationId xmlns:a16="http://schemas.microsoft.com/office/drawing/2014/main" id="{18106B62-CF25-AD44-AF14-80DF08C20107}"/>
              </a:ext>
            </a:extLst>
          </p:cNvPr>
          <p:cNvSpPr/>
          <p:nvPr/>
        </p:nvSpPr>
        <p:spPr>
          <a:xfrm>
            <a:off x="6837998" y="5477814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0" y="0"/>
                </a:moveTo>
                <a:lnTo>
                  <a:pt x="14478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0">
            <a:extLst>
              <a:ext uri="{FF2B5EF4-FFF2-40B4-BE49-F238E27FC236}">
                <a16:creationId xmlns:a16="http://schemas.microsoft.com/office/drawing/2014/main" id="{C511C5A0-118D-0042-81CB-F24CDC18FD82}"/>
              </a:ext>
            </a:extLst>
          </p:cNvPr>
          <p:cNvSpPr/>
          <p:nvPr/>
        </p:nvSpPr>
        <p:spPr>
          <a:xfrm>
            <a:off x="6866953" y="5477814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0" y="0"/>
                </a:moveTo>
                <a:lnTo>
                  <a:pt x="14478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1">
            <a:extLst>
              <a:ext uri="{FF2B5EF4-FFF2-40B4-BE49-F238E27FC236}">
                <a16:creationId xmlns:a16="http://schemas.microsoft.com/office/drawing/2014/main" id="{04336440-A1A0-1246-8C2E-90B474A726EB}"/>
              </a:ext>
            </a:extLst>
          </p:cNvPr>
          <p:cNvSpPr/>
          <p:nvPr/>
        </p:nvSpPr>
        <p:spPr>
          <a:xfrm>
            <a:off x="6895910" y="5477814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0" y="0"/>
                </a:moveTo>
                <a:lnTo>
                  <a:pt x="14478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2">
            <a:extLst>
              <a:ext uri="{FF2B5EF4-FFF2-40B4-BE49-F238E27FC236}">
                <a16:creationId xmlns:a16="http://schemas.microsoft.com/office/drawing/2014/main" id="{60D2B112-5F29-DF40-A8BE-198AC6489261}"/>
              </a:ext>
            </a:extLst>
          </p:cNvPr>
          <p:cNvSpPr/>
          <p:nvPr/>
        </p:nvSpPr>
        <p:spPr>
          <a:xfrm>
            <a:off x="6924865" y="5477814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0" y="0"/>
                </a:moveTo>
                <a:lnTo>
                  <a:pt x="14478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3">
            <a:extLst>
              <a:ext uri="{FF2B5EF4-FFF2-40B4-BE49-F238E27FC236}">
                <a16:creationId xmlns:a16="http://schemas.microsoft.com/office/drawing/2014/main" id="{B714AE0B-C70A-D147-9845-4B0A2A372509}"/>
              </a:ext>
            </a:extLst>
          </p:cNvPr>
          <p:cNvSpPr/>
          <p:nvPr/>
        </p:nvSpPr>
        <p:spPr>
          <a:xfrm>
            <a:off x="6953822" y="5477814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0" y="0"/>
                </a:moveTo>
                <a:lnTo>
                  <a:pt x="14478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4">
            <a:extLst>
              <a:ext uri="{FF2B5EF4-FFF2-40B4-BE49-F238E27FC236}">
                <a16:creationId xmlns:a16="http://schemas.microsoft.com/office/drawing/2014/main" id="{D328442B-AC13-CB4B-8265-910927D74127}"/>
              </a:ext>
            </a:extLst>
          </p:cNvPr>
          <p:cNvSpPr/>
          <p:nvPr/>
        </p:nvSpPr>
        <p:spPr>
          <a:xfrm>
            <a:off x="6982777" y="5477814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0" y="0"/>
                </a:moveTo>
                <a:lnTo>
                  <a:pt x="14478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65">
            <a:extLst>
              <a:ext uri="{FF2B5EF4-FFF2-40B4-BE49-F238E27FC236}">
                <a16:creationId xmlns:a16="http://schemas.microsoft.com/office/drawing/2014/main" id="{C6FE7800-1633-B84C-92E8-AF1BF8DAADFC}"/>
              </a:ext>
            </a:extLst>
          </p:cNvPr>
          <p:cNvSpPr/>
          <p:nvPr/>
        </p:nvSpPr>
        <p:spPr>
          <a:xfrm>
            <a:off x="7011734" y="5477814"/>
            <a:ext cx="8890" cy="9525"/>
          </a:xfrm>
          <a:custGeom>
            <a:avLst/>
            <a:gdLst/>
            <a:ahLst/>
            <a:cxnLst/>
            <a:rect l="l" t="t" r="r" b="b"/>
            <a:pathLst>
              <a:path w="8890" h="9525">
                <a:moveTo>
                  <a:pt x="0" y="0"/>
                </a:moveTo>
                <a:lnTo>
                  <a:pt x="8382" y="0"/>
                </a:lnTo>
                <a:lnTo>
                  <a:pt x="8382" y="9144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66">
            <a:extLst>
              <a:ext uri="{FF2B5EF4-FFF2-40B4-BE49-F238E27FC236}">
                <a16:creationId xmlns:a16="http://schemas.microsoft.com/office/drawing/2014/main" id="{2AB6F37C-347D-394B-87C2-8C68338A2446}"/>
              </a:ext>
            </a:extLst>
          </p:cNvPr>
          <p:cNvSpPr/>
          <p:nvPr/>
        </p:nvSpPr>
        <p:spPr>
          <a:xfrm>
            <a:off x="7020115" y="5511341"/>
            <a:ext cx="0" cy="24765"/>
          </a:xfrm>
          <a:custGeom>
            <a:avLst/>
            <a:gdLst/>
            <a:ahLst/>
            <a:cxnLst/>
            <a:rect l="l" t="t" r="r" b="b"/>
            <a:pathLst>
              <a:path h="24764">
                <a:moveTo>
                  <a:pt x="0" y="0"/>
                </a:moveTo>
                <a:lnTo>
                  <a:pt x="0" y="24384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67">
            <a:extLst>
              <a:ext uri="{FF2B5EF4-FFF2-40B4-BE49-F238E27FC236}">
                <a16:creationId xmlns:a16="http://schemas.microsoft.com/office/drawing/2014/main" id="{D1F88CDF-E9B1-3B46-9DC5-021EEB494DD3}"/>
              </a:ext>
            </a:extLst>
          </p:cNvPr>
          <p:cNvSpPr/>
          <p:nvPr/>
        </p:nvSpPr>
        <p:spPr>
          <a:xfrm>
            <a:off x="7020115" y="5559347"/>
            <a:ext cx="0" cy="24765"/>
          </a:xfrm>
          <a:custGeom>
            <a:avLst/>
            <a:gdLst/>
            <a:ahLst/>
            <a:cxnLst/>
            <a:rect l="l" t="t" r="r" b="b"/>
            <a:pathLst>
              <a:path h="24764">
                <a:moveTo>
                  <a:pt x="0" y="0"/>
                </a:moveTo>
                <a:lnTo>
                  <a:pt x="0" y="24383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68">
            <a:extLst>
              <a:ext uri="{FF2B5EF4-FFF2-40B4-BE49-F238E27FC236}">
                <a16:creationId xmlns:a16="http://schemas.microsoft.com/office/drawing/2014/main" id="{F6C203F6-0100-874C-B637-2CAC733E9198}"/>
              </a:ext>
            </a:extLst>
          </p:cNvPr>
          <p:cNvSpPr/>
          <p:nvPr/>
        </p:nvSpPr>
        <p:spPr>
          <a:xfrm>
            <a:off x="7020115" y="5608115"/>
            <a:ext cx="0" cy="24765"/>
          </a:xfrm>
          <a:custGeom>
            <a:avLst/>
            <a:gdLst/>
            <a:ahLst/>
            <a:cxnLst/>
            <a:rect l="l" t="t" r="r" b="b"/>
            <a:pathLst>
              <a:path h="24764">
                <a:moveTo>
                  <a:pt x="0" y="0"/>
                </a:moveTo>
                <a:lnTo>
                  <a:pt x="0" y="24384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69">
            <a:extLst>
              <a:ext uri="{FF2B5EF4-FFF2-40B4-BE49-F238E27FC236}">
                <a16:creationId xmlns:a16="http://schemas.microsoft.com/office/drawing/2014/main" id="{723B3DFA-1321-1548-94C5-38E3CC9E7B1A}"/>
              </a:ext>
            </a:extLst>
          </p:cNvPr>
          <p:cNvSpPr/>
          <p:nvPr/>
        </p:nvSpPr>
        <p:spPr>
          <a:xfrm>
            <a:off x="7020115" y="5656121"/>
            <a:ext cx="0" cy="24765"/>
          </a:xfrm>
          <a:custGeom>
            <a:avLst/>
            <a:gdLst/>
            <a:ahLst/>
            <a:cxnLst/>
            <a:rect l="l" t="t" r="r" b="b"/>
            <a:pathLst>
              <a:path h="24764">
                <a:moveTo>
                  <a:pt x="0" y="0"/>
                </a:moveTo>
                <a:lnTo>
                  <a:pt x="0" y="24383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0">
            <a:extLst>
              <a:ext uri="{FF2B5EF4-FFF2-40B4-BE49-F238E27FC236}">
                <a16:creationId xmlns:a16="http://schemas.microsoft.com/office/drawing/2014/main" id="{78DD37FA-F9DE-A242-90A1-53FAFB248713}"/>
              </a:ext>
            </a:extLst>
          </p:cNvPr>
          <p:cNvSpPr/>
          <p:nvPr/>
        </p:nvSpPr>
        <p:spPr>
          <a:xfrm>
            <a:off x="7020115" y="5704889"/>
            <a:ext cx="0" cy="24765"/>
          </a:xfrm>
          <a:custGeom>
            <a:avLst/>
            <a:gdLst/>
            <a:ahLst/>
            <a:cxnLst/>
            <a:rect l="l" t="t" r="r" b="b"/>
            <a:pathLst>
              <a:path h="24764">
                <a:moveTo>
                  <a:pt x="0" y="0"/>
                </a:moveTo>
                <a:lnTo>
                  <a:pt x="0" y="24384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1">
            <a:extLst>
              <a:ext uri="{FF2B5EF4-FFF2-40B4-BE49-F238E27FC236}">
                <a16:creationId xmlns:a16="http://schemas.microsoft.com/office/drawing/2014/main" id="{5F09E4C0-E34B-7940-97B3-8781962DB9E6}"/>
              </a:ext>
            </a:extLst>
          </p:cNvPr>
          <p:cNvSpPr/>
          <p:nvPr/>
        </p:nvSpPr>
        <p:spPr>
          <a:xfrm>
            <a:off x="7020115" y="5752895"/>
            <a:ext cx="0" cy="24765"/>
          </a:xfrm>
          <a:custGeom>
            <a:avLst/>
            <a:gdLst/>
            <a:ahLst/>
            <a:cxnLst/>
            <a:rect l="l" t="t" r="r" b="b"/>
            <a:pathLst>
              <a:path h="24764">
                <a:moveTo>
                  <a:pt x="0" y="0"/>
                </a:moveTo>
                <a:lnTo>
                  <a:pt x="0" y="24383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2">
            <a:extLst>
              <a:ext uri="{FF2B5EF4-FFF2-40B4-BE49-F238E27FC236}">
                <a16:creationId xmlns:a16="http://schemas.microsoft.com/office/drawing/2014/main" id="{40C15624-DEB2-E14F-AFB4-0EA3CD45EF69}"/>
              </a:ext>
            </a:extLst>
          </p:cNvPr>
          <p:cNvSpPr/>
          <p:nvPr/>
        </p:nvSpPr>
        <p:spPr>
          <a:xfrm>
            <a:off x="7020115" y="5801664"/>
            <a:ext cx="0" cy="24765"/>
          </a:xfrm>
          <a:custGeom>
            <a:avLst/>
            <a:gdLst/>
            <a:ahLst/>
            <a:cxnLst/>
            <a:rect l="l" t="t" r="r" b="b"/>
            <a:pathLst>
              <a:path h="24764">
                <a:moveTo>
                  <a:pt x="0" y="0"/>
                </a:moveTo>
                <a:lnTo>
                  <a:pt x="0" y="24384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3">
            <a:extLst>
              <a:ext uri="{FF2B5EF4-FFF2-40B4-BE49-F238E27FC236}">
                <a16:creationId xmlns:a16="http://schemas.microsoft.com/office/drawing/2014/main" id="{7BBD5AEE-EBA5-2F47-89B8-9486D5A325A7}"/>
              </a:ext>
            </a:extLst>
          </p:cNvPr>
          <p:cNvSpPr/>
          <p:nvPr/>
        </p:nvSpPr>
        <p:spPr>
          <a:xfrm>
            <a:off x="7020115" y="5849670"/>
            <a:ext cx="0" cy="24765"/>
          </a:xfrm>
          <a:custGeom>
            <a:avLst/>
            <a:gdLst/>
            <a:ahLst/>
            <a:cxnLst/>
            <a:rect l="l" t="t" r="r" b="b"/>
            <a:pathLst>
              <a:path h="24764">
                <a:moveTo>
                  <a:pt x="0" y="0"/>
                </a:moveTo>
                <a:lnTo>
                  <a:pt x="0" y="24383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4">
            <a:extLst>
              <a:ext uri="{FF2B5EF4-FFF2-40B4-BE49-F238E27FC236}">
                <a16:creationId xmlns:a16="http://schemas.microsoft.com/office/drawing/2014/main" id="{C3600C04-EA8A-BB4C-BB72-361215D5661D}"/>
              </a:ext>
            </a:extLst>
          </p:cNvPr>
          <p:cNvSpPr/>
          <p:nvPr/>
        </p:nvSpPr>
        <p:spPr>
          <a:xfrm>
            <a:off x="7021018" y="5898438"/>
            <a:ext cx="0" cy="24130"/>
          </a:xfrm>
          <a:custGeom>
            <a:avLst/>
            <a:gdLst/>
            <a:ahLst/>
            <a:cxnLst/>
            <a:rect l="l" t="t" r="r" b="b"/>
            <a:pathLst>
              <a:path h="24129">
                <a:moveTo>
                  <a:pt x="0" y="0"/>
                </a:moveTo>
                <a:lnTo>
                  <a:pt x="0" y="2362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75">
            <a:extLst>
              <a:ext uri="{FF2B5EF4-FFF2-40B4-BE49-F238E27FC236}">
                <a16:creationId xmlns:a16="http://schemas.microsoft.com/office/drawing/2014/main" id="{0267E02A-5FDB-F744-AAA0-7D07D9225AAA}"/>
              </a:ext>
            </a:extLst>
          </p:cNvPr>
          <p:cNvSpPr/>
          <p:nvPr/>
        </p:nvSpPr>
        <p:spPr>
          <a:xfrm>
            <a:off x="7021018" y="5946444"/>
            <a:ext cx="0" cy="24765"/>
          </a:xfrm>
          <a:custGeom>
            <a:avLst/>
            <a:gdLst/>
            <a:ahLst/>
            <a:cxnLst/>
            <a:rect l="l" t="t" r="r" b="b"/>
            <a:pathLst>
              <a:path h="24764">
                <a:moveTo>
                  <a:pt x="0" y="0"/>
                </a:moveTo>
                <a:lnTo>
                  <a:pt x="0" y="2438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76">
            <a:extLst>
              <a:ext uri="{FF2B5EF4-FFF2-40B4-BE49-F238E27FC236}">
                <a16:creationId xmlns:a16="http://schemas.microsoft.com/office/drawing/2014/main" id="{4E02316A-BCF1-DC49-A7CB-F40D1B2AA58A}"/>
              </a:ext>
            </a:extLst>
          </p:cNvPr>
          <p:cNvSpPr/>
          <p:nvPr/>
        </p:nvSpPr>
        <p:spPr>
          <a:xfrm>
            <a:off x="7030784" y="5976924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0" y="0"/>
                </a:moveTo>
                <a:lnTo>
                  <a:pt x="14478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77">
            <a:extLst>
              <a:ext uri="{FF2B5EF4-FFF2-40B4-BE49-F238E27FC236}">
                <a16:creationId xmlns:a16="http://schemas.microsoft.com/office/drawing/2014/main" id="{3481093C-0320-3540-BB5E-39A400379B00}"/>
              </a:ext>
            </a:extLst>
          </p:cNvPr>
          <p:cNvSpPr/>
          <p:nvPr/>
        </p:nvSpPr>
        <p:spPr>
          <a:xfrm>
            <a:off x="7059739" y="5976924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0" y="0"/>
                </a:moveTo>
                <a:lnTo>
                  <a:pt x="14478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78">
            <a:extLst>
              <a:ext uri="{FF2B5EF4-FFF2-40B4-BE49-F238E27FC236}">
                <a16:creationId xmlns:a16="http://schemas.microsoft.com/office/drawing/2014/main" id="{6B110432-382C-2C42-B7ED-52EAA7015F35}"/>
              </a:ext>
            </a:extLst>
          </p:cNvPr>
          <p:cNvSpPr/>
          <p:nvPr/>
        </p:nvSpPr>
        <p:spPr>
          <a:xfrm>
            <a:off x="7088696" y="5976924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0" y="0"/>
                </a:moveTo>
                <a:lnTo>
                  <a:pt x="14478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79">
            <a:extLst>
              <a:ext uri="{FF2B5EF4-FFF2-40B4-BE49-F238E27FC236}">
                <a16:creationId xmlns:a16="http://schemas.microsoft.com/office/drawing/2014/main" id="{118DFD8E-C5AC-8B49-A5EA-307855103202}"/>
              </a:ext>
            </a:extLst>
          </p:cNvPr>
          <p:cNvSpPr/>
          <p:nvPr/>
        </p:nvSpPr>
        <p:spPr>
          <a:xfrm>
            <a:off x="7117651" y="5976924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0" y="0"/>
                </a:moveTo>
                <a:lnTo>
                  <a:pt x="14478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0">
            <a:extLst>
              <a:ext uri="{FF2B5EF4-FFF2-40B4-BE49-F238E27FC236}">
                <a16:creationId xmlns:a16="http://schemas.microsoft.com/office/drawing/2014/main" id="{4827BCB5-7A47-9A4E-8C0B-2B79CD1190EC}"/>
              </a:ext>
            </a:extLst>
          </p:cNvPr>
          <p:cNvSpPr/>
          <p:nvPr/>
        </p:nvSpPr>
        <p:spPr>
          <a:xfrm>
            <a:off x="7145846" y="5976924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0" y="0"/>
                </a:moveTo>
                <a:lnTo>
                  <a:pt x="14478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1">
            <a:extLst>
              <a:ext uri="{FF2B5EF4-FFF2-40B4-BE49-F238E27FC236}">
                <a16:creationId xmlns:a16="http://schemas.microsoft.com/office/drawing/2014/main" id="{3EF4309D-E44C-6E40-8F86-20C2E061A5BF}"/>
              </a:ext>
            </a:extLst>
          </p:cNvPr>
          <p:cNvSpPr/>
          <p:nvPr/>
        </p:nvSpPr>
        <p:spPr>
          <a:xfrm>
            <a:off x="7174801" y="5976924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0" y="0"/>
                </a:moveTo>
                <a:lnTo>
                  <a:pt x="14478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2">
            <a:extLst>
              <a:ext uri="{FF2B5EF4-FFF2-40B4-BE49-F238E27FC236}">
                <a16:creationId xmlns:a16="http://schemas.microsoft.com/office/drawing/2014/main" id="{3D64569C-9D5F-2343-864A-B1E2A7571029}"/>
              </a:ext>
            </a:extLst>
          </p:cNvPr>
          <p:cNvSpPr/>
          <p:nvPr/>
        </p:nvSpPr>
        <p:spPr>
          <a:xfrm>
            <a:off x="7201472" y="5320841"/>
            <a:ext cx="0" cy="653415"/>
          </a:xfrm>
          <a:custGeom>
            <a:avLst/>
            <a:gdLst/>
            <a:ahLst/>
            <a:cxnLst/>
            <a:rect l="l" t="t" r="r" b="b"/>
            <a:pathLst>
              <a:path h="653414">
                <a:moveTo>
                  <a:pt x="0" y="0"/>
                </a:moveTo>
                <a:lnTo>
                  <a:pt x="0" y="653034"/>
                </a:lnTo>
              </a:path>
            </a:pathLst>
          </a:custGeom>
          <a:ln w="3606">
            <a:solidFill>
              <a:srgbClr val="000000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3">
            <a:extLst>
              <a:ext uri="{FF2B5EF4-FFF2-40B4-BE49-F238E27FC236}">
                <a16:creationId xmlns:a16="http://schemas.microsoft.com/office/drawing/2014/main" id="{2B16FFEB-214C-224A-8531-71BC6F503E5E}"/>
              </a:ext>
            </a:extLst>
          </p:cNvPr>
          <p:cNvSpPr/>
          <p:nvPr/>
        </p:nvSpPr>
        <p:spPr>
          <a:xfrm>
            <a:off x="7201472" y="5291885"/>
            <a:ext cx="12700" cy="5080"/>
          </a:xfrm>
          <a:custGeom>
            <a:avLst/>
            <a:gdLst/>
            <a:ahLst/>
            <a:cxnLst/>
            <a:rect l="l" t="t" r="r" b="b"/>
            <a:pathLst>
              <a:path w="12700" h="5079">
                <a:moveTo>
                  <a:pt x="0" y="4571"/>
                </a:moveTo>
                <a:lnTo>
                  <a:pt x="0" y="0"/>
                </a:lnTo>
                <a:lnTo>
                  <a:pt x="12192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4">
            <a:extLst>
              <a:ext uri="{FF2B5EF4-FFF2-40B4-BE49-F238E27FC236}">
                <a16:creationId xmlns:a16="http://schemas.microsoft.com/office/drawing/2014/main" id="{D0C6228B-8FB5-ED4C-9F3A-07E87555A297}"/>
              </a:ext>
            </a:extLst>
          </p:cNvPr>
          <p:cNvSpPr/>
          <p:nvPr/>
        </p:nvSpPr>
        <p:spPr>
          <a:xfrm>
            <a:off x="7228141" y="5291885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0" y="0"/>
                </a:moveTo>
                <a:lnTo>
                  <a:pt x="14478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85">
            <a:extLst>
              <a:ext uri="{FF2B5EF4-FFF2-40B4-BE49-F238E27FC236}">
                <a16:creationId xmlns:a16="http://schemas.microsoft.com/office/drawing/2014/main" id="{6B24D786-D36D-1947-8314-F97B2CB95FE7}"/>
              </a:ext>
            </a:extLst>
          </p:cNvPr>
          <p:cNvSpPr/>
          <p:nvPr/>
        </p:nvSpPr>
        <p:spPr>
          <a:xfrm>
            <a:off x="7257098" y="5291885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0" y="0"/>
                </a:moveTo>
                <a:lnTo>
                  <a:pt x="14478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86">
            <a:extLst>
              <a:ext uri="{FF2B5EF4-FFF2-40B4-BE49-F238E27FC236}">
                <a16:creationId xmlns:a16="http://schemas.microsoft.com/office/drawing/2014/main" id="{4F902026-4B94-584A-98E6-20B6FC33EAEE}"/>
              </a:ext>
            </a:extLst>
          </p:cNvPr>
          <p:cNvSpPr/>
          <p:nvPr/>
        </p:nvSpPr>
        <p:spPr>
          <a:xfrm>
            <a:off x="7286053" y="5291885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0" y="0"/>
                </a:moveTo>
                <a:lnTo>
                  <a:pt x="14478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87">
            <a:extLst>
              <a:ext uri="{FF2B5EF4-FFF2-40B4-BE49-F238E27FC236}">
                <a16:creationId xmlns:a16="http://schemas.microsoft.com/office/drawing/2014/main" id="{54F7B39D-437C-4D42-9DE0-F652EF61DCEA}"/>
              </a:ext>
            </a:extLst>
          </p:cNvPr>
          <p:cNvSpPr/>
          <p:nvPr/>
        </p:nvSpPr>
        <p:spPr>
          <a:xfrm>
            <a:off x="7315010" y="5291885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0" y="0"/>
                </a:moveTo>
                <a:lnTo>
                  <a:pt x="14478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88">
            <a:extLst>
              <a:ext uri="{FF2B5EF4-FFF2-40B4-BE49-F238E27FC236}">
                <a16:creationId xmlns:a16="http://schemas.microsoft.com/office/drawing/2014/main" id="{9A2CE2A0-6873-3441-B06D-4A19EDC71550}"/>
              </a:ext>
            </a:extLst>
          </p:cNvPr>
          <p:cNvSpPr/>
          <p:nvPr/>
        </p:nvSpPr>
        <p:spPr>
          <a:xfrm>
            <a:off x="7343965" y="5291885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0" y="0"/>
                </a:moveTo>
                <a:lnTo>
                  <a:pt x="14478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89">
            <a:extLst>
              <a:ext uri="{FF2B5EF4-FFF2-40B4-BE49-F238E27FC236}">
                <a16:creationId xmlns:a16="http://schemas.microsoft.com/office/drawing/2014/main" id="{2A5D38EF-A7C9-F440-97BB-C7A4C71198EE}"/>
              </a:ext>
            </a:extLst>
          </p:cNvPr>
          <p:cNvSpPr/>
          <p:nvPr/>
        </p:nvSpPr>
        <p:spPr>
          <a:xfrm>
            <a:off x="7372160" y="5291885"/>
            <a:ext cx="11430" cy="5715"/>
          </a:xfrm>
          <a:custGeom>
            <a:avLst/>
            <a:gdLst/>
            <a:ahLst/>
            <a:cxnLst/>
            <a:rect l="l" t="t" r="r" b="b"/>
            <a:pathLst>
              <a:path w="11429" h="5714">
                <a:moveTo>
                  <a:pt x="0" y="0"/>
                </a:moveTo>
                <a:lnTo>
                  <a:pt x="11430" y="0"/>
                </a:lnTo>
                <a:lnTo>
                  <a:pt x="11430" y="5333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0">
            <a:extLst>
              <a:ext uri="{FF2B5EF4-FFF2-40B4-BE49-F238E27FC236}">
                <a16:creationId xmlns:a16="http://schemas.microsoft.com/office/drawing/2014/main" id="{9F9CBE9E-C052-E746-8DEC-B92BF9E81D3D}"/>
              </a:ext>
            </a:extLst>
          </p:cNvPr>
          <p:cNvSpPr/>
          <p:nvPr/>
        </p:nvSpPr>
        <p:spPr>
          <a:xfrm>
            <a:off x="7383589" y="5321603"/>
            <a:ext cx="0" cy="653415"/>
          </a:xfrm>
          <a:custGeom>
            <a:avLst/>
            <a:gdLst/>
            <a:ahLst/>
            <a:cxnLst/>
            <a:rect l="l" t="t" r="r" b="b"/>
            <a:pathLst>
              <a:path h="653414">
                <a:moveTo>
                  <a:pt x="0" y="0"/>
                </a:moveTo>
                <a:lnTo>
                  <a:pt x="0" y="653034"/>
                </a:lnTo>
              </a:path>
            </a:pathLst>
          </a:custGeom>
          <a:ln w="3606">
            <a:solidFill>
              <a:srgbClr val="000000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1">
            <a:extLst>
              <a:ext uri="{FF2B5EF4-FFF2-40B4-BE49-F238E27FC236}">
                <a16:creationId xmlns:a16="http://schemas.microsoft.com/office/drawing/2014/main" id="{B42E1308-9378-6849-98C8-560E1AFF1451}"/>
              </a:ext>
            </a:extLst>
          </p:cNvPr>
          <p:cNvSpPr/>
          <p:nvPr/>
        </p:nvSpPr>
        <p:spPr>
          <a:xfrm>
            <a:off x="7396543" y="5976924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0" y="0"/>
                </a:moveTo>
                <a:lnTo>
                  <a:pt x="14478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2">
            <a:extLst>
              <a:ext uri="{FF2B5EF4-FFF2-40B4-BE49-F238E27FC236}">
                <a16:creationId xmlns:a16="http://schemas.microsoft.com/office/drawing/2014/main" id="{1E82A0C4-57CC-5944-A39F-64A9AD25D5C1}"/>
              </a:ext>
            </a:extLst>
          </p:cNvPr>
          <p:cNvSpPr/>
          <p:nvPr/>
        </p:nvSpPr>
        <p:spPr>
          <a:xfrm>
            <a:off x="7425500" y="5976924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0" y="0"/>
                </a:moveTo>
                <a:lnTo>
                  <a:pt x="14478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3">
            <a:extLst>
              <a:ext uri="{FF2B5EF4-FFF2-40B4-BE49-F238E27FC236}">
                <a16:creationId xmlns:a16="http://schemas.microsoft.com/office/drawing/2014/main" id="{EE7824DD-1E47-7D4D-BB89-5017F6B8DD5F}"/>
              </a:ext>
            </a:extLst>
          </p:cNvPr>
          <p:cNvSpPr/>
          <p:nvPr/>
        </p:nvSpPr>
        <p:spPr>
          <a:xfrm>
            <a:off x="7454455" y="5976924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0" y="0"/>
                </a:moveTo>
                <a:lnTo>
                  <a:pt x="14478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4">
            <a:extLst>
              <a:ext uri="{FF2B5EF4-FFF2-40B4-BE49-F238E27FC236}">
                <a16:creationId xmlns:a16="http://schemas.microsoft.com/office/drawing/2014/main" id="{A0AEC94A-4C41-4140-AFDF-350668C5262A}"/>
              </a:ext>
            </a:extLst>
          </p:cNvPr>
          <p:cNvSpPr/>
          <p:nvPr/>
        </p:nvSpPr>
        <p:spPr>
          <a:xfrm>
            <a:off x="7483412" y="5976924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0" y="0"/>
                </a:moveTo>
                <a:lnTo>
                  <a:pt x="14478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95">
            <a:extLst>
              <a:ext uri="{FF2B5EF4-FFF2-40B4-BE49-F238E27FC236}">
                <a16:creationId xmlns:a16="http://schemas.microsoft.com/office/drawing/2014/main" id="{7FA3252B-A236-534E-B058-0FE3F435643D}"/>
              </a:ext>
            </a:extLst>
          </p:cNvPr>
          <p:cNvSpPr/>
          <p:nvPr/>
        </p:nvSpPr>
        <p:spPr>
          <a:xfrm>
            <a:off x="7512367" y="5976924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0" y="0"/>
                </a:moveTo>
                <a:lnTo>
                  <a:pt x="14478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96">
            <a:extLst>
              <a:ext uri="{FF2B5EF4-FFF2-40B4-BE49-F238E27FC236}">
                <a16:creationId xmlns:a16="http://schemas.microsoft.com/office/drawing/2014/main" id="{28A245BC-BECE-EA43-9909-A13B6BA5B405}"/>
              </a:ext>
            </a:extLst>
          </p:cNvPr>
          <p:cNvSpPr/>
          <p:nvPr/>
        </p:nvSpPr>
        <p:spPr>
          <a:xfrm>
            <a:off x="7541324" y="5976924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0" y="0"/>
                </a:moveTo>
                <a:lnTo>
                  <a:pt x="14478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97">
            <a:extLst>
              <a:ext uri="{FF2B5EF4-FFF2-40B4-BE49-F238E27FC236}">
                <a16:creationId xmlns:a16="http://schemas.microsoft.com/office/drawing/2014/main" id="{BB3C7658-3564-C047-876B-39538863F135}"/>
              </a:ext>
            </a:extLst>
          </p:cNvPr>
          <p:cNvSpPr/>
          <p:nvPr/>
        </p:nvSpPr>
        <p:spPr>
          <a:xfrm>
            <a:off x="7565708" y="5269026"/>
            <a:ext cx="0" cy="701040"/>
          </a:xfrm>
          <a:custGeom>
            <a:avLst/>
            <a:gdLst/>
            <a:ahLst/>
            <a:cxnLst/>
            <a:rect l="l" t="t" r="r" b="b"/>
            <a:pathLst>
              <a:path h="701039">
                <a:moveTo>
                  <a:pt x="0" y="0"/>
                </a:moveTo>
                <a:lnTo>
                  <a:pt x="0" y="701040"/>
                </a:lnTo>
              </a:path>
            </a:pathLst>
          </a:custGeom>
          <a:ln w="3606">
            <a:solidFill>
              <a:srgbClr val="000000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98">
            <a:extLst>
              <a:ext uri="{FF2B5EF4-FFF2-40B4-BE49-F238E27FC236}">
                <a16:creationId xmlns:a16="http://schemas.microsoft.com/office/drawing/2014/main" id="{D7A64880-4BCD-6644-B94F-B9FBE8FDC943}"/>
              </a:ext>
            </a:extLst>
          </p:cNvPr>
          <p:cNvSpPr/>
          <p:nvPr/>
        </p:nvSpPr>
        <p:spPr>
          <a:xfrm>
            <a:off x="7573327" y="5257595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0" y="0"/>
                </a:moveTo>
                <a:lnTo>
                  <a:pt x="14478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99">
            <a:extLst>
              <a:ext uri="{FF2B5EF4-FFF2-40B4-BE49-F238E27FC236}">
                <a16:creationId xmlns:a16="http://schemas.microsoft.com/office/drawing/2014/main" id="{11B99DB3-005C-934C-B179-15B3946FBF2E}"/>
              </a:ext>
            </a:extLst>
          </p:cNvPr>
          <p:cNvSpPr/>
          <p:nvPr/>
        </p:nvSpPr>
        <p:spPr>
          <a:xfrm>
            <a:off x="7602284" y="5257595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0" y="0"/>
                </a:moveTo>
                <a:lnTo>
                  <a:pt x="14478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0">
            <a:extLst>
              <a:ext uri="{FF2B5EF4-FFF2-40B4-BE49-F238E27FC236}">
                <a16:creationId xmlns:a16="http://schemas.microsoft.com/office/drawing/2014/main" id="{5DC6DBA4-9C16-F34B-8324-BBE3B320E666}"/>
              </a:ext>
            </a:extLst>
          </p:cNvPr>
          <p:cNvSpPr/>
          <p:nvPr/>
        </p:nvSpPr>
        <p:spPr>
          <a:xfrm>
            <a:off x="7631239" y="5257595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0" y="0"/>
                </a:moveTo>
                <a:lnTo>
                  <a:pt x="14478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1">
            <a:extLst>
              <a:ext uri="{FF2B5EF4-FFF2-40B4-BE49-F238E27FC236}">
                <a16:creationId xmlns:a16="http://schemas.microsoft.com/office/drawing/2014/main" id="{63C95C65-6502-9242-92DF-61BABB341D4D}"/>
              </a:ext>
            </a:extLst>
          </p:cNvPr>
          <p:cNvSpPr/>
          <p:nvPr/>
        </p:nvSpPr>
        <p:spPr>
          <a:xfrm>
            <a:off x="7660196" y="5257595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0" y="0"/>
                </a:moveTo>
                <a:lnTo>
                  <a:pt x="14478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2">
            <a:extLst>
              <a:ext uri="{FF2B5EF4-FFF2-40B4-BE49-F238E27FC236}">
                <a16:creationId xmlns:a16="http://schemas.microsoft.com/office/drawing/2014/main" id="{63685F3D-0CD1-404A-A013-1F4ADBF0187F}"/>
              </a:ext>
            </a:extLst>
          </p:cNvPr>
          <p:cNvSpPr/>
          <p:nvPr/>
        </p:nvSpPr>
        <p:spPr>
          <a:xfrm>
            <a:off x="7689151" y="5257595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0" y="0"/>
                </a:moveTo>
                <a:lnTo>
                  <a:pt x="14478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3">
            <a:extLst>
              <a:ext uri="{FF2B5EF4-FFF2-40B4-BE49-F238E27FC236}">
                <a16:creationId xmlns:a16="http://schemas.microsoft.com/office/drawing/2014/main" id="{5D580392-BB54-6F46-A020-36AEAB84E8FA}"/>
              </a:ext>
            </a:extLst>
          </p:cNvPr>
          <p:cNvSpPr/>
          <p:nvPr/>
        </p:nvSpPr>
        <p:spPr>
          <a:xfrm>
            <a:off x="7718108" y="5257595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0" y="0"/>
                </a:moveTo>
                <a:lnTo>
                  <a:pt x="14478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4">
            <a:extLst>
              <a:ext uri="{FF2B5EF4-FFF2-40B4-BE49-F238E27FC236}">
                <a16:creationId xmlns:a16="http://schemas.microsoft.com/office/drawing/2014/main" id="{61FBF676-9D04-6944-9ACE-F4B5EDCECCCB}"/>
              </a:ext>
            </a:extLst>
          </p:cNvPr>
          <p:cNvSpPr/>
          <p:nvPr/>
        </p:nvSpPr>
        <p:spPr>
          <a:xfrm>
            <a:off x="7747063" y="5257595"/>
            <a:ext cx="1270" cy="22860"/>
          </a:xfrm>
          <a:custGeom>
            <a:avLst/>
            <a:gdLst/>
            <a:ahLst/>
            <a:cxnLst/>
            <a:rect l="l" t="t" r="r" b="b"/>
            <a:pathLst>
              <a:path w="1270" h="22860">
                <a:moveTo>
                  <a:pt x="0" y="0"/>
                </a:moveTo>
                <a:lnTo>
                  <a:pt x="762" y="0"/>
                </a:lnTo>
                <a:lnTo>
                  <a:pt x="762" y="22859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05">
            <a:extLst>
              <a:ext uri="{FF2B5EF4-FFF2-40B4-BE49-F238E27FC236}">
                <a16:creationId xmlns:a16="http://schemas.microsoft.com/office/drawing/2014/main" id="{859B22D0-DC56-3D46-A723-110C0DEEFE84}"/>
              </a:ext>
            </a:extLst>
          </p:cNvPr>
          <p:cNvSpPr/>
          <p:nvPr/>
        </p:nvSpPr>
        <p:spPr>
          <a:xfrm>
            <a:off x="7747825" y="5304839"/>
            <a:ext cx="0" cy="652780"/>
          </a:xfrm>
          <a:custGeom>
            <a:avLst/>
            <a:gdLst/>
            <a:ahLst/>
            <a:cxnLst/>
            <a:rect l="l" t="t" r="r" b="b"/>
            <a:pathLst>
              <a:path h="652779">
                <a:moveTo>
                  <a:pt x="0" y="0"/>
                </a:moveTo>
                <a:lnTo>
                  <a:pt x="0" y="652272"/>
                </a:lnTo>
              </a:path>
            </a:pathLst>
          </a:custGeom>
          <a:ln w="3175">
            <a:solidFill>
              <a:srgbClr val="000000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06">
            <a:extLst>
              <a:ext uri="{FF2B5EF4-FFF2-40B4-BE49-F238E27FC236}">
                <a16:creationId xmlns:a16="http://schemas.microsoft.com/office/drawing/2014/main" id="{189A7509-E284-3B4F-B8ED-22C9A8BE1D42}"/>
              </a:ext>
            </a:extLst>
          </p:cNvPr>
          <p:cNvSpPr/>
          <p:nvPr/>
        </p:nvSpPr>
        <p:spPr>
          <a:xfrm>
            <a:off x="7750112" y="5976924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0" y="0"/>
                </a:moveTo>
                <a:lnTo>
                  <a:pt x="14478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07">
            <a:extLst>
              <a:ext uri="{FF2B5EF4-FFF2-40B4-BE49-F238E27FC236}">
                <a16:creationId xmlns:a16="http://schemas.microsoft.com/office/drawing/2014/main" id="{553A838A-FC85-2249-83AB-266B74D7FF61}"/>
              </a:ext>
            </a:extLst>
          </p:cNvPr>
          <p:cNvSpPr/>
          <p:nvPr/>
        </p:nvSpPr>
        <p:spPr>
          <a:xfrm>
            <a:off x="7779067" y="5976924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0" y="0"/>
                </a:moveTo>
                <a:lnTo>
                  <a:pt x="14478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08">
            <a:extLst>
              <a:ext uri="{FF2B5EF4-FFF2-40B4-BE49-F238E27FC236}">
                <a16:creationId xmlns:a16="http://schemas.microsoft.com/office/drawing/2014/main" id="{B103BA9D-99C6-F943-8745-F35A34949B9C}"/>
              </a:ext>
            </a:extLst>
          </p:cNvPr>
          <p:cNvSpPr/>
          <p:nvPr/>
        </p:nvSpPr>
        <p:spPr>
          <a:xfrm>
            <a:off x="7808024" y="5976924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0" y="0"/>
                </a:moveTo>
                <a:lnTo>
                  <a:pt x="14478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09">
            <a:extLst>
              <a:ext uri="{FF2B5EF4-FFF2-40B4-BE49-F238E27FC236}">
                <a16:creationId xmlns:a16="http://schemas.microsoft.com/office/drawing/2014/main" id="{225BADCB-513C-7F40-994C-476C8E91E347}"/>
              </a:ext>
            </a:extLst>
          </p:cNvPr>
          <p:cNvSpPr/>
          <p:nvPr/>
        </p:nvSpPr>
        <p:spPr>
          <a:xfrm>
            <a:off x="7836979" y="5976924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0" y="0"/>
                </a:moveTo>
                <a:lnTo>
                  <a:pt x="14478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0">
            <a:extLst>
              <a:ext uri="{FF2B5EF4-FFF2-40B4-BE49-F238E27FC236}">
                <a16:creationId xmlns:a16="http://schemas.microsoft.com/office/drawing/2014/main" id="{405BFC57-5E90-4C4E-8BC0-459ECE77077D}"/>
              </a:ext>
            </a:extLst>
          </p:cNvPr>
          <p:cNvSpPr/>
          <p:nvPr/>
        </p:nvSpPr>
        <p:spPr>
          <a:xfrm>
            <a:off x="7865936" y="5976924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0" y="0"/>
                </a:moveTo>
                <a:lnTo>
                  <a:pt x="14478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1">
            <a:extLst>
              <a:ext uri="{FF2B5EF4-FFF2-40B4-BE49-F238E27FC236}">
                <a16:creationId xmlns:a16="http://schemas.microsoft.com/office/drawing/2014/main" id="{2D7FF21D-EB30-4145-9522-66F2FFFC158D}"/>
              </a:ext>
            </a:extLst>
          </p:cNvPr>
          <p:cNvSpPr/>
          <p:nvPr/>
        </p:nvSpPr>
        <p:spPr>
          <a:xfrm>
            <a:off x="7894891" y="5976924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0" y="0"/>
                </a:moveTo>
                <a:lnTo>
                  <a:pt x="14478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2">
            <a:extLst>
              <a:ext uri="{FF2B5EF4-FFF2-40B4-BE49-F238E27FC236}">
                <a16:creationId xmlns:a16="http://schemas.microsoft.com/office/drawing/2014/main" id="{7FBB4AFF-297B-AB49-916A-CD7C35DBD979}"/>
              </a:ext>
            </a:extLst>
          </p:cNvPr>
          <p:cNvSpPr/>
          <p:nvPr/>
        </p:nvSpPr>
        <p:spPr>
          <a:xfrm>
            <a:off x="7923848" y="5962445"/>
            <a:ext cx="5715" cy="14604"/>
          </a:xfrm>
          <a:custGeom>
            <a:avLst/>
            <a:gdLst/>
            <a:ahLst/>
            <a:cxnLst/>
            <a:rect l="l" t="t" r="r" b="b"/>
            <a:pathLst>
              <a:path w="5715" h="14604">
                <a:moveTo>
                  <a:pt x="0" y="14478"/>
                </a:moveTo>
                <a:lnTo>
                  <a:pt x="5334" y="14478"/>
                </a:lnTo>
                <a:lnTo>
                  <a:pt x="5333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3">
            <a:extLst>
              <a:ext uri="{FF2B5EF4-FFF2-40B4-BE49-F238E27FC236}">
                <a16:creationId xmlns:a16="http://schemas.microsoft.com/office/drawing/2014/main" id="{EEBC5A32-7FA9-F64E-85ED-539F117971E5}"/>
              </a:ext>
            </a:extLst>
          </p:cNvPr>
          <p:cNvSpPr/>
          <p:nvPr/>
        </p:nvSpPr>
        <p:spPr>
          <a:xfrm>
            <a:off x="7929182" y="4753152"/>
            <a:ext cx="0" cy="1184910"/>
          </a:xfrm>
          <a:custGeom>
            <a:avLst/>
            <a:gdLst/>
            <a:ahLst/>
            <a:cxnLst/>
            <a:rect l="l" t="t" r="r" b="b"/>
            <a:pathLst>
              <a:path h="1184910">
                <a:moveTo>
                  <a:pt x="0" y="0"/>
                </a:moveTo>
                <a:lnTo>
                  <a:pt x="0" y="1184910"/>
                </a:lnTo>
              </a:path>
            </a:pathLst>
          </a:custGeom>
          <a:ln w="3606">
            <a:solidFill>
              <a:srgbClr val="000000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4">
            <a:extLst>
              <a:ext uri="{FF2B5EF4-FFF2-40B4-BE49-F238E27FC236}">
                <a16:creationId xmlns:a16="http://schemas.microsoft.com/office/drawing/2014/main" id="{0116D659-6766-3942-84FA-E43BE5ADED98}"/>
              </a:ext>
            </a:extLst>
          </p:cNvPr>
          <p:cNvSpPr/>
          <p:nvPr/>
        </p:nvSpPr>
        <p:spPr>
          <a:xfrm>
            <a:off x="7939088" y="4744770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0" y="0"/>
                </a:moveTo>
                <a:lnTo>
                  <a:pt x="14478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15">
            <a:extLst>
              <a:ext uri="{FF2B5EF4-FFF2-40B4-BE49-F238E27FC236}">
                <a16:creationId xmlns:a16="http://schemas.microsoft.com/office/drawing/2014/main" id="{27868780-C2C8-064C-8D8F-B02B7F04F936}"/>
              </a:ext>
            </a:extLst>
          </p:cNvPr>
          <p:cNvSpPr/>
          <p:nvPr/>
        </p:nvSpPr>
        <p:spPr>
          <a:xfrm>
            <a:off x="7968043" y="4744770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0" y="0"/>
                </a:moveTo>
                <a:lnTo>
                  <a:pt x="14478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16">
            <a:extLst>
              <a:ext uri="{FF2B5EF4-FFF2-40B4-BE49-F238E27FC236}">
                <a16:creationId xmlns:a16="http://schemas.microsoft.com/office/drawing/2014/main" id="{DF1E278E-C0CA-5547-8BCC-6829DDFEA5CA}"/>
              </a:ext>
            </a:extLst>
          </p:cNvPr>
          <p:cNvSpPr/>
          <p:nvPr/>
        </p:nvSpPr>
        <p:spPr>
          <a:xfrm>
            <a:off x="7996238" y="4744770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0" y="0"/>
                </a:moveTo>
                <a:lnTo>
                  <a:pt x="14478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17">
            <a:extLst>
              <a:ext uri="{FF2B5EF4-FFF2-40B4-BE49-F238E27FC236}">
                <a16:creationId xmlns:a16="http://schemas.microsoft.com/office/drawing/2014/main" id="{F02C6240-59FF-C44C-8B21-587882CC00B9}"/>
              </a:ext>
            </a:extLst>
          </p:cNvPr>
          <p:cNvSpPr/>
          <p:nvPr/>
        </p:nvSpPr>
        <p:spPr>
          <a:xfrm>
            <a:off x="8025193" y="4744770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0" y="0"/>
                </a:moveTo>
                <a:lnTo>
                  <a:pt x="14478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18">
            <a:extLst>
              <a:ext uri="{FF2B5EF4-FFF2-40B4-BE49-F238E27FC236}">
                <a16:creationId xmlns:a16="http://schemas.microsoft.com/office/drawing/2014/main" id="{AA4B0C07-E8FB-E848-9431-BAD2291898E9}"/>
              </a:ext>
            </a:extLst>
          </p:cNvPr>
          <p:cNvSpPr/>
          <p:nvPr/>
        </p:nvSpPr>
        <p:spPr>
          <a:xfrm>
            <a:off x="8054150" y="4744770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0" y="0"/>
                </a:moveTo>
                <a:lnTo>
                  <a:pt x="14478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19">
            <a:extLst>
              <a:ext uri="{FF2B5EF4-FFF2-40B4-BE49-F238E27FC236}">
                <a16:creationId xmlns:a16="http://schemas.microsoft.com/office/drawing/2014/main" id="{B76E6495-231F-F84E-8109-74A3E2C50720}"/>
              </a:ext>
            </a:extLst>
          </p:cNvPr>
          <p:cNvSpPr/>
          <p:nvPr/>
        </p:nvSpPr>
        <p:spPr>
          <a:xfrm>
            <a:off x="8083105" y="4744770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0" y="0"/>
                </a:moveTo>
                <a:lnTo>
                  <a:pt x="14478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0">
            <a:extLst>
              <a:ext uri="{FF2B5EF4-FFF2-40B4-BE49-F238E27FC236}">
                <a16:creationId xmlns:a16="http://schemas.microsoft.com/office/drawing/2014/main" id="{EDEF6D84-5917-4C4F-B3E2-8AA3B65DC2C9}"/>
              </a:ext>
            </a:extLst>
          </p:cNvPr>
          <p:cNvSpPr/>
          <p:nvPr/>
        </p:nvSpPr>
        <p:spPr>
          <a:xfrm>
            <a:off x="8111300" y="4746294"/>
            <a:ext cx="0" cy="1184910"/>
          </a:xfrm>
          <a:custGeom>
            <a:avLst/>
            <a:gdLst/>
            <a:ahLst/>
            <a:cxnLst/>
            <a:rect l="l" t="t" r="r" b="b"/>
            <a:pathLst>
              <a:path h="1184910">
                <a:moveTo>
                  <a:pt x="0" y="0"/>
                </a:moveTo>
                <a:lnTo>
                  <a:pt x="0" y="1184910"/>
                </a:lnTo>
              </a:path>
            </a:pathLst>
          </a:custGeom>
          <a:ln w="3175">
            <a:solidFill>
              <a:srgbClr val="000000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1">
            <a:extLst>
              <a:ext uri="{FF2B5EF4-FFF2-40B4-BE49-F238E27FC236}">
                <a16:creationId xmlns:a16="http://schemas.microsoft.com/office/drawing/2014/main" id="{EE0AFB59-671A-424F-A6AB-BB790A7C0EB6}"/>
              </a:ext>
            </a:extLst>
          </p:cNvPr>
          <p:cNvSpPr/>
          <p:nvPr/>
        </p:nvSpPr>
        <p:spPr>
          <a:xfrm>
            <a:off x="8111300" y="5954826"/>
            <a:ext cx="1905" cy="22225"/>
          </a:xfrm>
          <a:custGeom>
            <a:avLst/>
            <a:gdLst/>
            <a:ahLst/>
            <a:cxnLst/>
            <a:rect l="l" t="t" r="r" b="b"/>
            <a:pathLst>
              <a:path w="1904" h="22225">
                <a:moveTo>
                  <a:pt x="0" y="0"/>
                </a:moveTo>
                <a:lnTo>
                  <a:pt x="0" y="22097"/>
                </a:lnTo>
                <a:lnTo>
                  <a:pt x="1524" y="22097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2">
            <a:extLst>
              <a:ext uri="{FF2B5EF4-FFF2-40B4-BE49-F238E27FC236}">
                <a16:creationId xmlns:a16="http://schemas.microsoft.com/office/drawing/2014/main" id="{F7D88C00-E682-E843-9C04-22D3A9497D9D}"/>
              </a:ext>
            </a:extLst>
          </p:cNvPr>
          <p:cNvSpPr/>
          <p:nvPr/>
        </p:nvSpPr>
        <p:spPr>
          <a:xfrm>
            <a:off x="8127301" y="5976924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0" y="0"/>
                </a:moveTo>
                <a:lnTo>
                  <a:pt x="14478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3">
            <a:extLst>
              <a:ext uri="{FF2B5EF4-FFF2-40B4-BE49-F238E27FC236}">
                <a16:creationId xmlns:a16="http://schemas.microsoft.com/office/drawing/2014/main" id="{F93742A7-DC71-6147-9DE0-6FD7DA451AC8}"/>
              </a:ext>
            </a:extLst>
          </p:cNvPr>
          <p:cNvSpPr/>
          <p:nvPr/>
        </p:nvSpPr>
        <p:spPr>
          <a:xfrm>
            <a:off x="8156258" y="5976924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0" y="0"/>
                </a:moveTo>
                <a:lnTo>
                  <a:pt x="14478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4">
            <a:extLst>
              <a:ext uri="{FF2B5EF4-FFF2-40B4-BE49-F238E27FC236}">
                <a16:creationId xmlns:a16="http://schemas.microsoft.com/office/drawing/2014/main" id="{36E3BF16-649A-5845-BD61-D7BB472DE1DA}"/>
              </a:ext>
            </a:extLst>
          </p:cNvPr>
          <p:cNvSpPr/>
          <p:nvPr/>
        </p:nvSpPr>
        <p:spPr>
          <a:xfrm>
            <a:off x="8185213" y="5976924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0" y="0"/>
                </a:moveTo>
                <a:lnTo>
                  <a:pt x="14478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25">
            <a:extLst>
              <a:ext uri="{FF2B5EF4-FFF2-40B4-BE49-F238E27FC236}">
                <a16:creationId xmlns:a16="http://schemas.microsoft.com/office/drawing/2014/main" id="{248E5021-D4B8-FA4F-BB71-184A03E36B0A}"/>
              </a:ext>
            </a:extLst>
          </p:cNvPr>
          <p:cNvSpPr/>
          <p:nvPr/>
        </p:nvSpPr>
        <p:spPr>
          <a:xfrm>
            <a:off x="8214170" y="5976924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0" y="0"/>
                </a:moveTo>
                <a:lnTo>
                  <a:pt x="14478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26">
            <a:extLst>
              <a:ext uri="{FF2B5EF4-FFF2-40B4-BE49-F238E27FC236}">
                <a16:creationId xmlns:a16="http://schemas.microsoft.com/office/drawing/2014/main" id="{B1E7881E-071F-A443-8DA7-33D70B9135A5}"/>
              </a:ext>
            </a:extLst>
          </p:cNvPr>
          <p:cNvSpPr/>
          <p:nvPr/>
        </p:nvSpPr>
        <p:spPr>
          <a:xfrm>
            <a:off x="8243125" y="5976924"/>
            <a:ext cx="13970" cy="0"/>
          </a:xfrm>
          <a:custGeom>
            <a:avLst/>
            <a:gdLst/>
            <a:ahLst/>
            <a:cxnLst/>
            <a:rect l="l" t="t" r="r" b="b"/>
            <a:pathLst>
              <a:path w="13970">
                <a:moveTo>
                  <a:pt x="0" y="0"/>
                </a:moveTo>
                <a:lnTo>
                  <a:pt x="13716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27">
            <a:extLst>
              <a:ext uri="{FF2B5EF4-FFF2-40B4-BE49-F238E27FC236}">
                <a16:creationId xmlns:a16="http://schemas.microsoft.com/office/drawing/2014/main" id="{EAAEC675-3200-854D-8182-219C7BD676EC}"/>
              </a:ext>
            </a:extLst>
          </p:cNvPr>
          <p:cNvSpPr/>
          <p:nvPr/>
        </p:nvSpPr>
        <p:spPr>
          <a:xfrm>
            <a:off x="8271320" y="5976924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0" y="0"/>
                </a:moveTo>
                <a:lnTo>
                  <a:pt x="14478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28">
            <a:extLst>
              <a:ext uri="{FF2B5EF4-FFF2-40B4-BE49-F238E27FC236}">
                <a16:creationId xmlns:a16="http://schemas.microsoft.com/office/drawing/2014/main" id="{4476F116-5187-BF44-8941-A7AF98FA5D48}"/>
              </a:ext>
            </a:extLst>
          </p:cNvPr>
          <p:cNvSpPr/>
          <p:nvPr/>
        </p:nvSpPr>
        <p:spPr>
          <a:xfrm>
            <a:off x="8293417" y="4344720"/>
            <a:ext cx="0" cy="1620520"/>
          </a:xfrm>
          <a:custGeom>
            <a:avLst/>
            <a:gdLst/>
            <a:ahLst/>
            <a:cxnLst/>
            <a:rect l="l" t="t" r="r" b="b"/>
            <a:pathLst>
              <a:path h="1620520">
                <a:moveTo>
                  <a:pt x="0" y="0"/>
                </a:moveTo>
                <a:lnTo>
                  <a:pt x="0" y="1620012"/>
                </a:lnTo>
              </a:path>
            </a:pathLst>
          </a:custGeom>
          <a:ln w="3606">
            <a:solidFill>
              <a:srgbClr val="000000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29">
            <a:extLst>
              <a:ext uri="{FF2B5EF4-FFF2-40B4-BE49-F238E27FC236}">
                <a16:creationId xmlns:a16="http://schemas.microsoft.com/office/drawing/2014/main" id="{4EDB5EAA-7E35-534D-9977-313486D5AF84}"/>
              </a:ext>
            </a:extLst>
          </p:cNvPr>
          <p:cNvSpPr/>
          <p:nvPr/>
        </p:nvSpPr>
        <p:spPr>
          <a:xfrm>
            <a:off x="8307134" y="4343958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0" y="0"/>
                </a:moveTo>
                <a:lnTo>
                  <a:pt x="14478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0">
            <a:extLst>
              <a:ext uri="{FF2B5EF4-FFF2-40B4-BE49-F238E27FC236}">
                <a16:creationId xmlns:a16="http://schemas.microsoft.com/office/drawing/2014/main" id="{6DF3C4B1-947E-6043-BDF0-4C61668A8F7E}"/>
              </a:ext>
            </a:extLst>
          </p:cNvPr>
          <p:cNvSpPr/>
          <p:nvPr/>
        </p:nvSpPr>
        <p:spPr>
          <a:xfrm>
            <a:off x="8336089" y="4343958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0" y="0"/>
                </a:moveTo>
                <a:lnTo>
                  <a:pt x="14478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1">
            <a:extLst>
              <a:ext uri="{FF2B5EF4-FFF2-40B4-BE49-F238E27FC236}">
                <a16:creationId xmlns:a16="http://schemas.microsoft.com/office/drawing/2014/main" id="{38F2FE3A-6064-5D40-AB57-D6290F6AE7C3}"/>
              </a:ext>
            </a:extLst>
          </p:cNvPr>
          <p:cNvSpPr/>
          <p:nvPr/>
        </p:nvSpPr>
        <p:spPr>
          <a:xfrm>
            <a:off x="8365046" y="4343958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0" y="0"/>
                </a:moveTo>
                <a:lnTo>
                  <a:pt x="14478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2">
            <a:extLst>
              <a:ext uri="{FF2B5EF4-FFF2-40B4-BE49-F238E27FC236}">
                <a16:creationId xmlns:a16="http://schemas.microsoft.com/office/drawing/2014/main" id="{38EE4078-C602-FE4D-B47A-46DBEDA2976A}"/>
              </a:ext>
            </a:extLst>
          </p:cNvPr>
          <p:cNvSpPr/>
          <p:nvPr/>
        </p:nvSpPr>
        <p:spPr>
          <a:xfrm>
            <a:off x="8394001" y="4343958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0" y="0"/>
                </a:moveTo>
                <a:lnTo>
                  <a:pt x="14478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3">
            <a:extLst>
              <a:ext uri="{FF2B5EF4-FFF2-40B4-BE49-F238E27FC236}">
                <a16:creationId xmlns:a16="http://schemas.microsoft.com/office/drawing/2014/main" id="{F62A5156-2F52-6C4B-84BE-7E62CA354EB3}"/>
              </a:ext>
            </a:extLst>
          </p:cNvPr>
          <p:cNvSpPr/>
          <p:nvPr/>
        </p:nvSpPr>
        <p:spPr>
          <a:xfrm>
            <a:off x="8422958" y="4343958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0" y="0"/>
                </a:moveTo>
                <a:lnTo>
                  <a:pt x="14478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4">
            <a:extLst>
              <a:ext uri="{FF2B5EF4-FFF2-40B4-BE49-F238E27FC236}">
                <a16:creationId xmlns:a16="http://schemas.microsoft.com/office/drawing/2014/main" id="{7BEA6883-DF9A-4641-A16B-831C609D3767}"/>
              </a:ext>
            </a:extLst>
          </p:cNvPr>
          <p:cNvSpPr/>
          <p:nvPr/>
        </p:nvSpPr>
        <p:spPr>
          <a:xfrm>
            <a:off x="8451913" y="4343958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0" y="0"/>
                </a:moveTo>
                <a:lnTo>
                  <a:pt x="14478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35">
            <a:extLst>
              <a:ext uri="{FF2B5EF4-FFF2-40B4-BE49-F238E27FC236}">
                <a16:creationId xmlns:a16="http://schemas.microsoft.com/office/drawing/2014/main" id="{839D076F-FA9E-9545-A0B3-D7B8771C9547}"/>
              </a:ext>
            </a:extLst>
          </p:cNvPr>
          <p:cNvSpPr/>
          <p:nvPr/>
        </p:nvSpPr>
        <p:spPr>
          <a:xfrm>
            <a:off x="8475536" y="4353102"/>
            <a:ext cx="0" cy="1620520"/>
          </a:xfrm>
          <a:custGeom>
            <a:avLst/>
            <a:gdLst/>
            <a:ahLst/>
            <a:cxnLst/>
            <a:rect l="l" t="t" r="r" b="b"/>
            <a:pathLst>
              <a:path h="1620520">
                <a:moveTo>
                  <a:pt x="0" y="0"/>
                </a:moveTo>
                <a:lnTo>
                  <a:pt x="0" y="1620012"/>
                </a:lnTo>
              </a:path>
            </a:pathLst>
          </a:custGeom>
          <a:ln w="3606">
            <a:solidFill>
              <a:srgbClr val="000000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36">
            <a:extLst>
              <a:ext uri="{FF2B5EF4-FFF2-40B4-BE49-F238E27FC236}">
                <a16:creationId xmlns:a16="http://schemas.microsoft.com/office/drawing/2014/main" id="{595471E3-7581-184B-B662-2B42B533145E}"/>
              </a:ext>
            </a:extLst>
          </p:cNvPr>
          <p:cNvSpPr/>
          <p:nvPr/>
        </p:nvSpPr>
        <p:spPr>
          <a:xfrm>
            <a:off x="8487727" y="5976924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0" y="0"/>
                </a:moveTo>
                <a:lnTo>
                  <a:pt x="14478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37">
            <a:extLst>
              <a:ext uri="{FF2B5EF4-FFF2-40B4-BE49-F238E27FC236}">
                <a16:creationId xmlns:a16="http://schemas.microsoft.com/office/drawing/2014/main" id="{3D1D67BB-FED4-4D43-8B95-87A0079FA80C}"/>
              </a:ext>
            </a:extLst>
          </p:cNvPr>
          <p:cNvSpPr/>
          <p:nvPr/>
        </p:nvSpPr>
        <p:spPr>
          <a:xfrm>
            <a:off x="8516684" y="5976924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0" y="0"/>
                </a:moveTo>
                <a:lnTo>
                  <a:pt x="14478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38">
            <a:extLst>
              <a:ext uri="{FF2B5EF4-FFF2-40B4-BE49-F238E27FC236}">
                <a16:creationId xmlns:a16="http://schemas.microsoft.com/office/drawing/2014/main" id="{8C4D3A68-4F73-E649-BDE5-7F9738E05BCD}"/>
              </a:ext>
            </a:extLst>
          </p:cNvPr>
          <p:cNvSpPr/>
          <p:nvPr/>
        </p:nvSpPr>
        <p:spPr>
          <a:xfrm>
            <a:off x="8544877" y="5976924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0" y="0"/>
                </a:moveTo>
                <a:lnTo>
                  <a:pt x="14478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39">
            <a:extLst>
              <a:ext uri="{FF2B5EF4-FFF2-40B4-BE49-F238E27FC236}">
                <a16:creationId xmlns:a16="http://schemas.microsoft.com/office/drawing/2014/main" id="{EF4DBD26-55B1-E24A-927E-CEA983504B06}"/>
              </a:ext>
            </a:extLst>
          </p:cNvPr>
          <p:cNvSpPr/>
          <p:nvPr/>
        </p:nvSpPr>
        <p:spPr>
          <a:xfrm>
            <a:off x="8573834" y="5976924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0" y="0"/>
                </a:moveTo>
                <a:lnTo>
                  <a:pt x="14478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0">
            <a:extLst>
              <a:ext uri="{FF2B5EF4-FFF2-40B4-BE49-F238E27FC236}">
                <a16:creationId xmlns:a16="http://schemas.microsoft.com/office/drawing/2014/main" id="{8DE66480-7776-E84D-A551-73ADB52BA45E}"/>
              </a:ext>
            </a:extLst>
          </p:cNvPr>
          <p:cNvSpPr/>
          <p:nvPr/>
        </p:nvSpPr>
        <p:spPr>
          <a:xfrm>
            <a:off x="8602789" y="5976924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0" y="0"/>
                </a:moveTo>
                <a:lnTo>
                  <a:pt x="14478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1">
            <a:extLst>
              <a:ext uri="{FF2B5EF4-FFF2-40B4-BE49-F238E27FC236}">
                <a16:creationId xmlns:a16="http://schemas.microsoft.com/office/drawing/2014/main" id="{A5D86BE6-1EBA-4745-B422-A09ACDBC2757}"/>
              </a:ext>
            </a:extLst>
          </p:cNvPr>
          <p:cNvSpPr/>
          <p:nvPr/>
        </p:nvSpPr>
        <p:spPr>
          <a:xfrm>
            <a:off x="8631746" y="5976924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0" y="0"/>
                </a:moveTo>
                <a:lnTo>
                  <a:pt x="14478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2">
            <a:extLst>
              <a:ext uri="{FF2B5EF4-FFF2-40B4-BE49-F238E27FC236}">
                <a16:creationId xmlns:a16="http://schemas.microsoft.com/office/drawing/2014/main" id="{D4990638-E112-5A46-94A1-DE67FBDA5BE6}"/>
              </a:ext>
            </a:extLst>
          </p:cNvPr>
          <p:cNvSpPr/>
          <p:nvPr/>
        </p:nvSpPr>
        <p:spPr>
          <a:xfrm>
            <a:off x="8656891" y="5173014"/>
            <a:ext cx="0" cy="798195"/>
          </a:xfrm>
          <a:custGeom>
            <a:avLst/>
            <a:gdLst/>
            <a:ahLst/>
            <a:cxnLst/>
            <a:rect l="l" t="t" r="r" b="b"/>
            <a:pathLst>
              <a:path h="798195">
                <a:moveTo>
                  <a:pt x="0" y="0"/>
                </a:moveTo>
                <a:lnTo>
                  <a:pt x="0" y="797814"/>
                </a:lnTo>
              </a:path>
            </a:pathLst>
          </a:custGeom>
          <a:ln w="3606">
            <a:solidFill>
              <a:srgbClr val="000000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3">
            <a:extLst>
              <a:ext uri="{FF2B5EF4-FFF2-40B4-BE49-F238E27FC236}">
                <a16:creationId xmlns:a16="http://schemas.microsoft.com/office/drawing/2014/main" id="{E3B3D9A6-9C04-194D-86AF-7AED99507DFD}"/>
              </a:ext>
            </a:extLst>
          </p:cNvPr>
          <p:cNvSpPr/>
          <p:nvPr/>
        </p:nvSpPr>
        <p:spPr>
          <a:xfrm>
            <a:off x="8660701" y="5153964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0" y="0"/>
                </a:moveTo>
                <a:lnTo>
                  <a:pt x="14478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4">
            <a:extLst>
              <a:ext uri="{FF2B5EF4-FFF2-40B4-BE49-F238E27FC236}">
                <a16:creationId xmlns:a16="http://schemas.microsoft.com/office/drawing/2014/main" id="{99187D4C-5A0E-F14E-A5F5-D5A66AABDC68}"/>
              </a:ext>
            </a:extLst>
          </p:cNvPr>
          <p:cNvSpPr/>
          <p:nvPr/>
        </p:nvSpPr>
        <p:spPr>
          <a:xfrm>
            <a:off x="8688896" y="5153964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0" y="0"/>
                </a:moveTo>
                <a:lnTo>
                  <a:pt x="14478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45">
            <a:extLst>
              <a:ext uri="{FF2B5EF4-FFF2-40B4-BE49-F238E27FC236}">
                <a16:creationId xmlns:a16="http://schemas.microsoft.com/office/drawing/2014/main" id="{060A29F5-30ED-DA44-8555-31B9157CE905}"/>
              </a:ext>
            </a:extLst>
          </p:cNvPr>
          <p:cNvSpPr/>
          <p:nvPr/>
        </p:nvSpPr>
        <p:spPr>
          <a:xfrm>
            <a:off x="8717851" y="5153964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0" y="0"/>
                </a:moveTo>
                <a:lnTo>
                  <a:pt x="14478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46">
            <a:extLst>
              <a:ext uri="{FF2B5EF4-FFF2-40B4-BE49-F238E27FC236}">
                <a16:creationId xmlns:a16="http://schemas.microsoft.com/office/drawing/2014/main" id="{ACB49E16-85A1-1F4A-950B-955854BF29D3}"/>
              </a:ext>
            </a:extLst>
          </p:cNvPr>
          <p:cNvSpPr/>
          <p:nvPr/>
        </p:nvSpPr>
        <p:spPr>
          <a:xfrm>
            <a:off x="8746808" y="5153964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0" y="0"/>
                </a:moveTo>
                <a:lnTo>
                  <a:pt x="14478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47">
            <a:extLst>
              <a:ext uri="{FF2B5EF4-FFF2-40B4-BE49-F238E27FC236}">
                <a16:creationId xmlns:a16="http://schemas.microsoft.com/office/drawing/2014/main" id="{38ED4A53-A27D-5941-90CB-CD2C7C7F52A0}"/>
              </a:ext>
            </a:extLst>
          </p:cNvPr>
          <p:cNvSpPr/>
          <p:nvPr/>
        </p:nvSpPr>
        <p:spPr>
          <a:xfrm>
            <a:off x="8775763" y="5153964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0" y="0"/>
                </a:moveTo>
                <a:lnTo>
                  <a:pt x="14478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48">
            <a:extLst>
              <a:ext uri="{FF2B5EF4-FFF2-40B4-BE49-F238E27FC236}">
                <a16:creationId xmlns:a16="http://schemas.microsoft.com/office/drawing/2014/main" id="{4A32885F-BE51-1649-AF8E-E629E2AF64B1}"/>
              </a:ext>
            </a:extLst>
          </p:cNvPr>
          <p:cNvSpPr/>
          <p:nvPr/>
        </p:nvSpPr>
        <p:spPr>
          <a:xfrm>
            <a:off x="8804720" y="5153964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0" y="0"/>
                </a:moveTo>
                <a:lnTo>
                  <a:pt x="14478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49">
            <a:extLst>
              <a:ext uri="{FF2B5EF4-FFF2-40B4-BE49-F238E27FC236}">
                <a16:creationId xmlns:a16="http://schemas.microsoft.com/office/drawing/2014/main" id="{48D5BD06-2B3A-4C45-B734-C3B5A6BAF7FC}"/>
              </a:ext>
            </a:extLst>
          </p:cNvPr>
          <p:cNvSpPr/>
          <p:nvPr/>
        </p:nvSpPr>
        <p:spPr>
          <a:xfrm>
            <a:off x="8833675" y="5153964"/>
            <a:ext cx="5715" cy="15240"/>
          </a:xfrm>
          <a:custGeom>
            <a:avLst/>
            <a:gdLst/>
            <a:ahLst/>
            <a:cxnLst/>
            <a:rect l="l" t="t" r="r" b="b"/>
            <a:pathLst>
              <a:path w="5715" h="15239">
                <a:moveTo>
                  <a:pt x="0" y="0"/>
                </a:moveTo>
                <a:lnTo>
                  <a:pt x="5334" y="0"/>
                </a:lnTo>
                <a:lnTo>
                  <a:pt x="5334" y="1524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0">
            <a:extLst>
              <a:ext uri="{FF2B5EF4-FFF2-40B4-BE49-F238E27FC236}">
                <a16:creationId xmlns:a16="http://schemas.microsoft.com/office/drawing/2014/main" id="{3877E3F6-0FDF-2A42-889E-7BCF20B4F7CF}"/>
              </a:ext>
            </a:extLst>
          </p:cNvPr>
          <p:cNvSpPr/>
          <p:nvPr/>
        </p:nvSpPr>
        <p:spPr>
          <a:xfrm>
            <a:off x="8839010" y="5193588"/>
            <a:ext cx="0" cy="749300"/>
          </a:xfrm>
          <a:custGeom>
            <a:avLst/>
            <a:gdLst/>
            <a:ahLst/>
            <a:cxnLst/>
            <a:rect l="l" t="t" r="r" b="b"/>
            <a:pathLst>
              <a:path h="749300">
                <a:moveTo>
                  <a:pt x="0" y="0"/>
                </a:moveTo>
                <a:lnTo>
                  <a:pt x="0" y="749046"/>
                </a:lnTo>
              </a:path>
            </a:pathLst>
          </a:custGeom>
          <a:ln w="3606">
            <a:solidFill>
              <a:srgbClr val="000000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1">
            <a:extLst>
              <a:ext uri="{FF2B5EF4-FFF2-40B4-BE49-F238E27FC236}">
                <a16:creationId xmlns:a16="http://schemas.microsoft.com/office/drawing/2014/main" id="{E3277B82-149D-664F-83B6-F544D82304A9}"/>
              </a:ext>
            </a:extLst>
          </p:cNvPr>
          <p:cNvSpPr/>
          <p:nvPr/>
        </p:nvSpPr>
        <p:spPr>
          <a:xfrm>
            <a:off x="8839010" y="5967018"/>
            <a:ext cx="8890" cy="10160"/>
          </a:xfrm>
          <a:custGeom>
            <a:avLst/>
            <a:gdLst/>
            <a:ahLst/>
            <a:cxnLst/>
            <a:rect l="l" t="t" r="r" b="b"/>
            <a:pathLst>
              <a:path w="8890" h="10160">
                <a:moveTo>
                  <a:pt x="0" y="0"/>
                </a:moveTo>
                <a:lnTo>
                  <a:pt x="0" y="9906"/>
                </a:lnTo>
                <a:lnTo>
                  <a:pt x="8382" y="9906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2">
            <a:extLst>
              <a:ext uri="{FF2B5EF4-FFF2-40B4-BE49-F238E27FC236}">
                <a16:creationId xmlns:a16="http://schemas.microsoft.com/office/drawing/2014/main" id="{8B76EBB3-A010-B640-BD3B-3E650279EE7B}"/>
              </a:ext>
            </a:extLst>
          </p:cNvPr>
          <p:cNvSpPr/>
          <p:nvPr/>
        </p:nvSpPr>
        <p:spPr>
          <a:xfrm>
            <a:off x="8861870" y="5976924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0" y="0"/>
                </a:moveTo>
                <a:lnTo>
                  <a:pt x="14478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3">
            <a:extLst>
              <a:ext uri="{FF2B5EF4-FFF2-40B4-BE49-F238E27FC236}">
                <a16:creationId xmlns:a16="http://schemas.microsoft.com/office/drawing/2014/main" id="{224AED2F-BE13-AC4F-BE70-19EC75E5D894}"/>
              </a:ext>
            </a:extLst>
          </p:cNvPr>
          <p:cNvSpPr/>
          <p:nvPr/>
        </p:nvSpPr>
        <p:spPr>
          <a:xfrm>
            <a:off x="8890825" y="5976924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0" y="0"/>
                </a:moveTo>
                <a:lnTo>
                  <a:pt x="14478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4">
            <a:extLst>
              <a:ext uri="{FF2B5EF4-FFF2-40B4-BE49-F238E27FC236}">
                <a16:creationId xmlns:a16="http://schemas.microsoft.com/office/drawing/2014/main" id="{CF748795-4096-B846-A562-1D14861948E4}"/>
              </a:ext>
            </a:extLst>
          </p:cNvPr>
          <p:cNvSpPr/>
          <p:nvPr/>
        </p:nvSpPr>
        <p:spPr>
          <a:xfrm>
            <a:off x="8919782" y="5976924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0" y="0"/>
                </a:moveTo>
                <a:lnTo>
                  <a:pt x="14478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55">
            <a:extLst>
              <a:ext uri="{FF2B5EF4-FFF2-40B4-BE49-F238E27FC236}">
                <a16:creationId xmlns:a16="http://schemas.microsoft.com/office/drawing/2014/main" id="{0B84609E-2B8F-CE45-A5A7-B02BD6A7A8A7}"/>
              </a:ext>
            </a:extLst>
          </p:cNvPr>
          <p:cNvSpPr/>
          <p:nvPr/>
        </p:nvSpPr>
        <p:spPr>
          <a:xfrm>
            <a:off x="8948738" y="5976924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0" y="0"/>
                </a:moveTo>
                <a:lnTo>
                  <a:pt x="14478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56">
            <a:extLst>
              <a:ext uri="{FF2B5EF4-FFF2-40B4-BE49-F238E27FC236}">
                <a16:creationId xmlns:a16="http://schemas.microsoft.com/office/drawing/2014/main" id="{DCB56EA6-6BCF-AC4E-B240-AD90D6477D84}"/>
              </a:ext>
            </a:extLst>
          </p:cNvPr>
          <p:cNvSpPr/>
          <p:nvPr/>
        </p:nvSpPr>
        <p:spPr>
          <a:xfrm>
            <a:off x="8977693" y="5976924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0" y="0"/>
                </a:moveTo>
                <a:lnTo>
                  <a:pt x="14478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57">
            <a:extLst>
              <a:ext uri="{FF2B5EF4-FFF2-40B4-BE49-F238E27FC236}">
                <a16:creationId xmlns:a16="http://schemas.microsoft.com/office/drawing/2014/main" id="{F9A1FA70-1C24-3B43-BE1D-A5186C29A7E2}"/>
              </a:ext>
            </a:extLst>
          </p:cNvPr>
          <p:cNvSpPr/>
          <p:nvPr/>
        </p:nvSpPr>
        <p:spPr>
          <a:xfrm>
            <a:off x="9006650" y="5976924"/>
            <a:ext cx="14604" cy="0"/>
          </a:xfrm>
          <a:custGeom>
            <a:avLst/>
            <a:gdLst/>
            <a:ahLst/>
            <a:cxnLst/>
            <a:rect l="l" t="t" r="r" b="b"/>
            <a:pathLst>
              <a:path w="14604">
                <a:moveTo>
                  <a:pt x="0" y="0"/>
                </a:moveTo>
                <a:lnTo>
                  <a:pt x="14478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58">
            <a:extLst>
              <a:ext uri="{FF2B5EF4-FFF2-40B4-BE49-F238E27FC236}">
                <a16:creationId xmlns:a16="http://schemas.microsoft.com/office/drawing/2014/main" id="{1A084638-E2CA-7C46-9708-013837B4A001}"/>
              </a:ext>
            </a:extLst>
          </p:cNvPr>
          <p:cNvSpPr/>
          <p:nvPr/>
        </p:nvSpPr>
        <p:spPr>
          <a:xfrm>
            <a:off x="6837998" y="5343702"/>
            <a:ext cx="2183130" cy="633730"/>
          </a:xfrm>
          <a:custGeom>
            <a:avLst/>
            <a:gdLst/>
            <a:ahLst/>
            <a:cxnLst/>
            <a:rect l="l" t="t" r="r" b="b"/>
            <a:pathLst>
              <a:path w="2183129" h="633729">
                <a:moveTo>
                  <a:pt x="0" y="534162"/>
                </a:moveTo>
                <a:lnTo>
                  <a:pt x="182118" y="534162"/>
                </a:lnTo>
                <a:lnTo>
                  <a:pt x="182118" y="633222"/>
                </a:lnTo>
                <a:lnTo>
                  <a:pt x="363474" y="633222"/>
                </a:lnTo>
                <a:lnTo>
                  <a:pt x="363474" y="444246"/>
                </a:lnTo>
                <a:lnTo>
                  <a:pt x="545592" y="444245"/>
                </a:lnTo>
                <a:lnTo>
                  <a:pt x="545592" y="633222"/>
                </a:lnTo>
                <a:lnTo>
                  <a:pt x="727710" y="633222"/>
                </a:lnTo>
                <a:lnTo>
                  <a:pt x="727710" y="326898"/>
                </a:lnTo>
                <a:lnTo>
                  <a:pt x="909828" y="326898"/>
                </a:lnTo>
                <a:lnTo>
                  <a:pt x="909828" y="633222"/>
                </a:lnTo>
                <a:lnTo>
                  <a:pt x="1091184" y="633222"/>
                </a:lnTo>
                <a:lnTo>
                  <a:pt x="1091184" y="0"/>
                </a:lnTo>
                <a:lnTo>
                  <a:pt x="1273302" y="0"/>
                </a:lnTo>
                <a:lnTo>
                  <a:pt x="1273302" y="633222"/>
                </a:lnTo>
                <a:lnTo>
                  <a:pt x="1455420" y="633221"/>
                </a:lnTo>
                <a:lnTo>
                  <a:pt x="1455420" y="193547"/>
                </a:lnTo>
                <a:lnTo>
                  <a:pt x="1637538" y="193547"/>
                </a:lnTo>
                <a:lnTo>
                  <a:pt x="1637538" y="633221"/>
                </a:lnTo>
                <a:lnTo>
                  <a:pt x="1818894" y="633221"/>
                </a:lnTo>
                <a:lnTo>
                  <a:pt x="1818894" y="326897"/>
                </a:lnTo>
                <a:lnTo>
                  <a:pt x="2001012" y="326897"/>
                </a:lnTo>
                <a:lnTo>
                  <a:pt x="2001012" y="633221"/>
                </a:lnTo>
                <a:lnTo>
                  <a:pt x="2183130" y="633221"/>
                </a:lnTo>
              </a:path>
            </a:pathLst>
          </a:custGeom>
          <a:ln w="3606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59">
            <a:extLst>
              <a:ext uri="{FF2B5EF4-FFF2-40B4-BE49-F238E27FC236}">
                <a16:creationId xmlns:a16="http://schemas.microsoft.com/office/drawing/2014/main" id="{E31FB99D-63F2-114E-ABBB-0381D0988DE6}"/>
              </a:ext>
            </a:extLst>
          </p:cNvPr>
          <p:cNvSpPr/>
          <p:nvPr/>
        </p:nvSpPr>
        <p:spPr>
          <a:xfrm>
            <a:off x="6837998" y="5343702"/>
            <a:ext cx="2183130" cy="633730"/>
          </a:xfrm>
          <a:custGeom>
            <a:avLst/>
            <a:gdLst/>
            <a:ahLst/>
            <a:cxnLst/>
            <a:rect l="l" t="t" r="r" b="b"/>
            <a:pathLst>
              <a:path w="2183129" h="633729">
                <a:moveTo>
                  <a:pt x="0" y="534162"/>
                </a:moveTo>
                <a:lnTo>
                  <a:pt x="182118" y="534162"/>
                </a:lnTo>
                <a:lnTo>
                  <a:pt x="182118" y="633222"/>
                </a:lnTo>
                <a:lnTo>
                  <a:pt x="363474" y="633222"/>
                </a:lnTo>
                <a:lnTo>
                  <a:pt x="363474" y="444246"/>
                </a:lnTo>
                <a:lnTo>
                  <a:pt x="545592" y="444245"/>
                </a:lnTo>
                <a:lnTo>
                  <a:pt x="545592" y="633222"/>
                </a:lnTo>
                <a:lnTo>
                  <a:pt x="727710" y="633222"/>
                </a:lnTo>
                <a:lnTo>
                  <a:pt x="727710" y="326898"/>
                </a:lnTo>
                <a:lnTo>
                  <a:pt x="909828" y="326898"/>
                </a:lnTo>
                <a:lnTo>
                  <a:pt x="909828" y="633222"/>
                </a:lnTo>
                <a:lnTo>
                  <a:pt x="1091184" y="633222"/>
                </a:lnTo>
                <a:lnTo>
                  <a:pt x="1091184" y="0"/>
                </a:lnTo>
                <a:lnTo>
                  <a:pt x="1273302" y="0"/>
                </a:lnTo>
                <a:lnTo>
                  <a:pt x="1273302" y="633222"/>
                </a:lnTo>
                <a:lnTo>
                  <a:pt x="1455420" y="633221"/>
                </a:lnTo>
                <a:lnTo>
                  <a:pt x="1455420" y="193547"/>
                </a:lnTo>
                <a:lnTo>
                  <a:pt x="1637538" y="193547"/>
                </a:lnTo>
                <a:lnTo>
                  <a:pt x="1637538" y="633221"/>
                </a:lnTo>
                <a:lnTo>
                  <a:pt x="1818894" y="633221"/>
                </a:lnTo>
                <a:lnTo>
                  <a:pt x="1818894" y="326897"/>
                </a:lnTo>
                <a:lnTo>
                  <a:pt x="2001012" y="326897"/>
                </a:lnTo>
                <a:lnTo>
                  <a:pt x="2001012" y="633221"/>
                </a:lnTo>
                <a:lnTo>
                  <a:pt x="2183130" y="633221"/>
                </a:lnTo>
              </a:path>
            </a:pathLst>
          </a:custGeom>
          <a:ln w="3606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0">
            <a:extLst>
              <a:ext uri="{FF2B5EF4-FFF2-40B4-BE49-F238E27FC236}">
                <a16:creationId xmlns:a16="http://schemas.microsoft.com/office/drawing/2014/main" id="{DBEF9E8E-3C01-AB43-9718-AF0F66A0C782}"/>
              </a:ext>
            </a:extLst>
          </p:cNvPr>
          <p:cNvSpPr/>
          <p:nvPr/>
        </p:nvSpPr>
        <p:spPr>
          <a:xfrm>
            <a:off x="8293417" y="5537250"/>
            <a:ext cx="182245" cy="99060"/>
          </a:xfrm>
          <a:custGeom>
            <a:avLst/>
            <a:gdLst/>
            <a:ahLst/>
            <a:cxnLst/>
            <a:rect l="l" t="t" r="r" b="b"/>
            <a:pathLst>
              <a:path w="182245" h="99060">
                <a:moveTo>
                  <a:pt x="0" y="99059"/>
                </a:moveTo>
                <a:lnTo>
                  <a:pt x="182117" y="99059"/>
                </a:lnTo>
                <a:lnTo>
                  <a:pt x="182117" y="0"/>
                </a:lnTo>
                <a:lnTo>
                  <a:pt x="0" y="0"/>
                </a:lnTo>
                <a:lnTo>
                  <a:pt x="0" y="99059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1">
            <a:extLst>
              <a:ext uri="{FF2B5EF4-FFF2-40B4-BE49-F238E27FC236}">
                <a16:creationId xmlns:a16="http://schemas.microsoft.com/office/drawing/2014/main" id="{56B00C2D-7D65-1F4B-AB48-701B7025A06F}"/>
              </a:ext>
            </a:extLst>
          </p:cNvPr>
          <p:cNvSpPr/>
          <p:nvPr/>
        </p:nvSpPr>
        <p:spPr>
          <a:xfrm>
            <a:off x="8656891" y="5670600"/>
            <a:ext cx="182245" cy="100330"/>
          </a:xfrm>
          <a:custGeom>
            <a:avLst/>
            <a:gdLst/>
            <a:ahLst/>
            <a:cxnLst/>
            <a:rect l="l" t="t" r="r" b="b"/>
            <a:pathLst>
              <a:path w="182245" h="100329">
                <a:moveTo>
                  <a:pt x="0" y="99821"/>
                </a:moveTo>
                <a:lnTo>
                  <a:pt x="182118" y="99821"/>
                </a:lnTo>
                <a:lnTo>
                  <a:pt x="182118" y="0"/>
                </a:lnTo>
                <a:lnTo>
                  <a:pt x="0" y="0"/>
                </a:lnTo>
                <a:lnTo>
                  <a:pt x="0" y="99821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2">
            <a:extLst>
              <a:ext uri="{FF2B5EF4-FFF2-40B4-BE49-F238E27FC236}">
                <a16:creationId xmlns:a16="http://schemas.microsoft.com/office/drawing/2014/main" id="{D0714E84-F18A-574C-8593-26103C3CDC4F}"/>
              </a:ext>
            </a:extLst>
          </p:cNvPr>
          <p:cNvSpPr/>
          <p:nvPr/>
        </p:nvSpPr>
        <p:spPr>
          <a:xfrm>
            <a:off x="6837998" y="5343702"/>
            <a:ext cx="2183130" cy="633730"/>
          </a:xfrm>
          <a:custGeom>
            <a:avLst/>
            <a:gdLst/>
            <a:ahLst/>
            <a:cxnLst/>
            <a:rect l="l" t="t" r="r" b="b"/>
            <a:pathLst>
              <a:path w="2183129" h="633729">
                <a:moveTo>
                  <a:pt x="0" y="534162"/>
                </a:moveTo>
                <a:lnTo>
                  <a:pt x="182118" y="534162"/>
                </a:lnTo>
                <a:lnTo>
                  <a:pt x="182118" y="633222"/>
                </a:lnTo>
                <a:lnTo>
                  <a:pt x="363474" y="633222"/>
                </a:lnTo>
                <a:lnTo>
                  <a:pt x="363474" y="444246"/>
                </a:lnTo>
                <a:lnTo>
                  <a:pt x="545592" y="444245"/>
                </a:lnTo>
                <a:lnTo>
                  <a:pt x="545592" y="633222"/>
                </a:lnTo>
                <a:lnTo>
                  <a:pt x="727710" y="633222"/>
                </a:lnTo>
                <a:lnTo>
                  <a:pt x="727710" y="326898"/>
                </a:lnTo>
                <a:lnTo>
                  <a:pt x="909828" y="326898"/>
                </a:lnTo>
                <a:lnTo>
                  <a:pt x="909828" y="633222"/>
                </a:lnTo>
                <a:lnTo>
                  <a:pt x="1091184" y="633222"/>
                </a:lnTo>
                <a:lnTo>
                  <a:pt x="1091184" y="0"/>
                </a:lnTo>
                <a:lnTo>
                  <a:pt x="1273302" y="0"/>
                </a:lnTo>
                <a:lnTo>
                  <a:pt x="1273302" y="633222"/>
                </a:lnTo>
                <a:lnTo>
                  <a:pt x="1455420" y="633221"/>
                </a:lnTo>
                <a:lnTo>
                  <a:pt x="1455420" y="193547"/>
                </a:lnTo>
                <a:lnTo>
                  <a:pt x="1637538" y="193547"/>
                </a:lnTo>
                <a:lnTo>
                  <a:pt x="1637538" y="633221"/>
                </a:lnTo>
                <a:lnTo>
                  <a:pt x="1818894" y="633221"/>
                </a:lnTo>
                <a:lnTo>
                  <a:pt x="1818894" y="326897"/>
                </a:lnTo>
                <a:lnTo>
                  <a:pt x="2001012" y="326897"/>
                </a:lnTo>
                <a:lnTo>
                  <a:pt x="2001012" y="633221"/>
                </a:lnTo>
                <a:lnTo>
                  <a:pt x="2183130" y="633221"/>
                </a:lnTo>
              </a:path>
            </a:pathLst>
          </a:custGeom>
          <a:ln w="3606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3">
            <a:extLst>
              <a:ext uri="{FF2B5EF4-FFF2-40B4-BE49-F238E27FC236}">
                <a16:creationId xmlns:a16="http://schemas.microsoft.com/office/drawing/2014/main" id="{EF3BF360-F099-244B-926C-AC6C89A07CA5}"/>
              </a:ext>
            </a:extLst>
          </p:cNvPr>
          <p:cNvSpPr/>
          <p:nvPr/>
        </p:nvSpPr>
        <p:spPr>
          <a:xfrm>
            <a:off x="6837998" y="5343702"/>
            <a:ext cx="2183130" cy="633730"/>
          </a:xfrm>
          <a:custGeom>
            <a:avLst/>
            <a:gdLst/>
            <a:ahLst/>
            <a:cxnLst/>
            <a:rect l="l" t="t" r="r" b="b"/>
            <a:pathLst>
              <a:path w="2183129" h="633729">
                <a:moveTo>
                  <a:pt x="0" y="534162"/>
                </a:moveTo>
                <a:lnTo>
                  <a:pt x="182118" y="534162"/>
                </a:lnTo>
                <a:lnTo>
                  <a:pt x="182118" y="633222"/>
                </a:lnTo>
                <a:lnTo>
                  <a:pt x="363474" y="633222"/>
                </a:lnTo>
                <a:lnTo>
                  <a:pt x="363474" y="444246"/>
                </a:lnTo>
                <a:lnTo>
                  <a:pt x="545592" y="444245"/>
                </a:lnTo>
                <a:lnTo>
                  <a:pt x="545592" y="633222"/>
                </a:lnTo>
                <a:lnTo>
                  <a:pt x="727710" y="633222"/>
                </a:lnTo>
                <a:lnTo>
                  <a:pt x="727710" y="326898"/>
                </a:lnTo>
                <a:lnTo>
                  <a:pt x="909828" y="326898"/>
                </a:lnTo>
                <a:lnTo>
                  <a:pt x="909828" y="633222"/>
                </a:lnTo>
                <a:lnTo>
                  <a:pt x="1091184" y="633222"/>
                </a:lnTo>
                <a:lnTo>
                  <a:pt x="1091184" y="0"/>
                </a:lnTo>
                <a:lnTo>
                  <a:pt x="1273302" y="0"/>
                </a:lnTo>
                <a:lnTo>
                  <a:pt x="1273302" y="633222"/>
                </a:lnTo>
                <a:lnTo>
                  <a:pt x="1455420" y="633221"/>
                </a:lnTo>
                <a:lnTo>
                  <a:pt x="1455420" y="292607"/>
                </a:lnTo>
                <a:lnTo>
                  <a:pt x="1637538" y="292607"/>
                </a:lnTo>
                <a:lnTo>
                  <a:pt x="1637538" y="633221"/>
                </a:lnTo>
                <a:lnTo>
                  <a:pt x="1818894" y="633221"/>
                </a:lnTo>
                <a:lnTo>
                  <a:pt x="1818894" y="426719"/>
                </a:lnTo>
                <a:lnTo>
                  <a:pt x="2001012" y="426719"/>
                </a:lnTo>
                <a:lnTo>
                  <a:pt x="2001012" y="633221"/>
                </a:lnTo>
                <a:lnTo>
                  <a:pt x="2183130" y="633221"/>
                </a:lnTo>
              </a:path>
            </a:pathLst>
          </a:custGeom>
          <a:ln w="360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4">
            <a:extLst>
              <a:ext uri="{FF2B5EF4-FFF2-40B4-BE49-F238E27FC236}">
                <a16:creationId xmlns:a16="http://schemas.microsoft.com/office/drawing/2014/main" id="{C19985B9-F96B-3945-A287-212AF6F75243}"/>
              </a:ext>
            </a:extLst>
          </p:cNvPr>
          <p:cNvSpPr/>
          <p:nvPr/>
        </p:nvSpPr>
        <p:spPr>
          <a:xfrm>
            <a:off x="6837998" y="5343702"/>
            <a:ext cx="2183130" cy="633730"/>
          </a:xfrm>
          <a:custGeom>
            <a:avLst/>
            <a:gdLst/>
            <a:ahLst/>
            <a:cxnLst/>
            <a:rect l="l" t="t" r="r" b="b"/>
            <a:pathLst>
              <a:path w="2183129" h="633729">
                <a:moveTo>
                  <a:pt x="0" y="534162"/>
                </a:moveTo>
                <a:lnTo>
                  <a:pt x="182118" y="534162"/>
                </a:lnTo>
                <a:lnTo>
                  <a:pt x="182118" y="633222"/>
                </a:lnTo>
                <a:lnTo>
                  <a:pt x="363474" y="633222"/>
                </a:lnTo>
                <a:lnTo>
                  <a:pt x="363474" y="444246"/>
                </a:lnTo>
                <a:lnTo>
                  <a:pt x="545592" y="444245"/>
                </a:lnTo>
                <a:lnTo>
                  <a:pt x="545592" y="633222"/>
                </a:lnTo>
                <a:lnTo>
                  <a:pt x="727710" y="633222"/>
                </a:lnTo>
                <a:lnTo>
                  <a:pt x="727710" y="326898"/>
                </a:lnTo>
                <a:lnTo>
                  <a:pt x="909828" y="326898"/>
                </a:lnTo>
                <a:lnTo>
                  <a:pt x="909828" y="633222"/>
                </a:lnTo>
                <a:lnTo>
                  <a:pt x="1091184" y="633222"/>
                </a:lnTo>
                <a:lnTo>
                  <a:pt x="1091184" y="0"/>
                </a:lnTo>
                <a:lnTo>
                  <a:pt x="1273302" y="0"/>
                </a:lnTo>
                <a:lnTo>
                  <a:pt x="1273302" y="633222"/>
                </a:lnTo>
                <a:lnTo>
                  <a:pt x="1455420" y="633221"/>
                </a:lnTo>
                <a:lnTo>
                  <a:pt x="1455420" y="292607"/>
                </a:lnTo>
                <a:lnTo>
                  <a:pt x="1637538" y="292607"/>
                </a:lnTo>
                <a:lnTo>
                  <a:pt x="1637538" y="633221"/>
                </a:lnTo>
                <a:lnTo>
                  <a:pt x="1818894" y="633221"/>
                </a:lnTo>
                <a:lnTo>
                  <a:pt x="1818894" y="426719"/>
                </a:lnTo>
                <a:lnTo>
                  <a:pt x="2001012" y="426719"/>
                </a:lnTo>
                <a:lnTo>
                  <a:pt x="2001012" y="633221"/>
                </a:lnTo>
                <a:lnTo>
                  <a:pt x="2183130" y="633221"/>
                </a:lnTo>
              </a:path>
            </a:pathLst>
          </a:custGeom>
          <a:ln w="360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65">
            <a:extLst>
              <a:ext uri="{FF2B5EF4-FFF2-40B4-BE49-F238E27FC236}">
                <a16:creationId xmlns:a16="http://schemas.microsoft.com/office/drawing/2014/main" id="{E69E6D53-71DA-CE45-BC4E-71801E6A0F11}"/>
              </a:ext>
            </a:extLst>
          </p:cNvPr>
          <p:cNvSpPr/>
          <p:nvPr/>
        </p:nvSpPr>
        <p:spPr>
          <a:xfrm>
            <a:off x="8293417" y="5636309"/>
            <a:ext cx="182245" cy="8890"/>
          </a:xfrm>
          <a:custGeom>
            <a:avLst/>
            <a:gdLst/>
            <a:ahLst/>
            <a:cxnLst/>
            <a:rect l="l" t="t" r="r" b="b"/>
            <a:pathLst>
              <a:path w="182245" h="8889">
                <a:moveTo>
                  <a:pt x="0" y="8381"/>
                </a:moveTo>
                <a:lnTo>
                  <a:pt x="182117" y="8381"/>
                </a:lnTo>
                <a:lnTo>
                  <a:pt x="182117" y="0"/>
                </a:lnTo>
                <a:lnTo>
                  <a:pt x="0" y="0"/>
                </a:lnTo>
                <a:lnTo>
                  <a:pt x="0" y="838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66">
            <a:extLst>
              <a:ext uri="{FF2B5EF4-FFF2-40B4-BE49-F238E27FC236}">
                <a16:creationId xmlns:a16="http://schemas.microsoft.com/office/drawing/2014/main" id="{071B821E-D465-3F4D-A1E5-A988C71DAE39}"/>
              </a:ext>
            </a:extLst>
          </p:cNvPr>
          <p:cNvSpPr/>
          <p:nvPr/>
        </p:nvSpPr>
        <p:spPr>
          <a:xfrm>
            <a:off x="8656891" y="5770421"/>
            <a:ext cx="182245" cy="94615"/>
          </a:xfrm>
          <a:custGeom>
            <a:avLst/>
            <a:gdLst/>
            <a:ahLst/>
            <a:cxnLst/>
            <a:rect l="l" t="t" r="r" b="b"/>
            <a:pathLst>
              <a:path w="182245" h="94614">
                <a:moveTo>
                  <a:pt x="0" y="94487"/>
                </a:moveTo>
                <a:lnTo>
                  <a:pt x="182118" y="94487"/>
                </a:lnTo>
                <a:lnTo>
                  <a:pt x="182118" y="0"/>
                </a:lnTo>
                <a:lnTo>
                  <a:pt x="0" y="0"/>
                </a:lnTo>
                <a:lnTo>
                  <a:pt x="0" y="94487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67">
            <a:extLst>
              <a:ext uri="{FF2B5EF4-FFF2-40B4-BE49-F238E27FC236}">
                <a16:creationId xmlns:a16="http://schemas.microsoft.com/office/drawing/2014/main" id="{8E88EE1A-93C4-FB48-B9A1-7E1A832CB9C5}"/>
              </a:ext>
            </a:extLst>
          </p:cNvPr>
          <p:cNvSpPr/>
          <p:nvPr/>
        </p:nvSpPr>
        <p:spPr>
          <a:xfrm>
            <a:off x="6837998" y="5343702"/>
            <a:ext cx="2183130" cy="633730"/>
          </a:xfrm>
          <a:custGeom>
            <a:avLst/>
            <a:gdLst/>
            <a:ahLst/>
            <a:cxnLst/>
            <a:rect l="l" t="t" r="r" b="b"/>
            <a:pathLst>
              <a:path w="2183129" h="633729">
                <a:moveTo>
                  <a:pt x="0" y="534162"/>
                </a:moveTo>
                <a:lnTo>
                  <a:pt x="182118" y="534162"/>
                </a:lnTo>
                <a:lnTo>
                  <a:pt x="182118" y="633222"/>
                </a:lnTo>
                <a:lnTo>
                  <a:pt x="363474" y="633222"/>
                </a:lnTo>
                <a:lnTo>
                  <a:pt x="363474" y="444246"/>
                </a:lnTo>
                <a:lnTo>
                  <a:pt x="545592" y="444245"/>
                </a:lnTo>
                <a:lnTo>
                  <a:pt x="545592" y="633222"/>
                </a:lnTo>
                <a:lnTo>
                  <a:pt x="727710" y="633222"/>
                </a:lnTo>
                <a:lnTo>
                  <a:pt x="727710" y="326898"/>
                </a:lnTo>
                <a:lnTo>
                  <a:pt x="909828" y="326898"/>
                </a:lnTo>
                <a:lnTo>
                  <a:pt x="909828" y="633222"/>
                </a:lnTo>
                <a:lnTo>
                  <a:pt x="1091184" y="633222"/>
                </a:lnTo>
                <a:lnTo>
                  <a:pt x="1091184" y="0"/>
                </a:lnTo>
                <a:lnTo>
                  <a:pt x="1273302" y="0"/>
                </a:lnTo>
                <a:lnTo>
                  <a:pt x="1273302" y="633222"/>
                </a:lnTo>
                <a:lnTo>
                  <a:pt x="1455420" y="633221"/>
                </a:lnTo>
                <a:lnTo>
                  <a:pt x="1455420" y="292607"/>
                </a:lnTo>
                <a:lnTo>
                  <a:pt x="1637538" y="292607"/>
                </a:lnTo>
                <a:lnTo>
                  <a:pt x="1637538" y="633221"/>
                </a:lnTo>
                <a:lnTo>
                  <a:pt x="1818894" y="633221"/>
                </a:lnTo>
                <a:lnTo>
                  <a:pt x="1818894" y="426719"/>
                </a:lnTo>
                <a:lnTo>
                  <a:pt x="2001012" y="426719"/>
                </a:lnTo>
                <a:lnTo>
                  <a:pt x="2001012" y="633221"/>
                </a:lnTo>
                <a:lnTo>
                  <a:pt x="2183130" y="633221"/>
                </a:lnTo>
              </a:path>
            </a:pathLst>
          </a:custGeom>
          <a:ln w="360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68">
            <a:extLst>
              <a:ext uri="{FF2B5EF4-FFF2-40B4-BE49-F238E27FC236}">
                <a16:creationId xmlns:a16="http://schemas.microsoft.com/office/drawing/2014/main" id="{D5D2FB80-176D-3B49-A1D0-7D9B58D99FEA}"/>
              </a:ext>
            </a:extLst>
          </p:cNvPr>
          <p:cNvSpPr/>
          <p:nvPr/>
        </p:nvSpPr>
        <p:spPr>
          <a:xfrm>
            <a:off x="6837998" y="5343702"/>
            <a:ext cx="2183130" cy="633730"/>
          </a:xfrm>
          <a:custGeom>
            <a:avLst/>
            <a:gdLst/>
            <a:ahLst/>
            <a:cxnLst/>
            <a:rect l="l" t="t" r="r" b="b"/>
            <a:pathLst>
              <a:path w="2183129" h="633729">
                <a:moveTo>
                  <a:pt x="0" y="534162"/>
                </a:moveTo>
                <a:lnTo>
                  <a:pt x="182118" y="534162"/>
                </a:lnTo>
                <a:lnTo>
                  <a:pt x="182118" y="633222"/>
                </a:lnTo>
                <a:lnTo>
                  <a:pt x="363474" y="633222"/>
                </a:lnTo>
                <a:lnTo>
                  <a:pt x="363474" y="444246"/>
                </a:lnTo>
                <a:lnTo>
                  <a:pt x="545592" y="444245"/>
                </a:lnTo>
                <a:lnTo>
                  <a:pt x="545592" y="633222"/>
                </a:lnTo>
                <a:lnTo>
                  <a:pt x="727710" y="633222"/>
                </a:lnTo>
                <a:lnTo>
                  <a:pt x="727710" y="326898"/>
                </a:lnTo>
                <a:lnTo>
                  <a:pt x="909828" y="326898"/>
                </a:lnTo>
                <a:lnTo>
                  <a:pt x="909828" y="633222"/>
                </a:lnTo>
                <a:lnTo>
                  <a:pt x="1091184" y="633222"/>
                </a:lnTo>
                <a:lnTo>
                  <a:pt x="1091184" y="0"/>
                </a:lnTo>
                <a:lnTo>
                  <a:pt x="1273302" y="0"/>
                </a:lnTo>
                <a:lnTo>
                  <a:pt x="1273302" y="633222"/>
                </a:lnTo>
                <a:lnTo>
                  <a:pt x="1455420" y="633221"/>
                </a:lnTo>
                <a:lnTo>
                  <a:pt x="1455420" y="300989"/>
                </a:lnTo>
                <a:lnTo>
                  <a:pt x="1637538" y="300989"/>
                </a:lnTo>
                <a:lnTo>
                  <a:pt x="1637538" y="633221"/>
                </a:lnTo>
                <a:lnTo>
                  <a:pt x="1818894" y="633221"/>
                </a:lnTo>
                <a:lnTo>
                  <a:pt x="1818894" y="521207"/>
                </a:lnTo>
                <a:lnTo>
                  <a:pt x="2001012" y="521207"/>
                </a:lnTo>
                <a:lnTo>
                  <a:pt x="2001012" y="633221"/>
                </a:lnTo>
                <a:lnTo>
                  <a:pt x="2183130" y="633221"/>
                </a:lnTo>
              </a:path>
            </a:pathLst>
          </a:custGeom>
          <a:ln w="3606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69">
            <a:extLst>
              <a:ext uri="{FF2B5EF4-FFF2-40B4-BE49-F238E27FC236}">
                <a16:creationId xmlns:a16="http://schemas.microsoft.com/office/drawing/2014/main" id="{C1CEB94F-13DB-5944-91EF-A8695FA00B82}"/>
              </a:ext>
            </a:extLst>
          </p:cNvPr>
          <p:cNvSpPr/>
          <p:nvPr/>
        </p:nvSpPr>
        <p:spPr>
          <a:xfrm>
            <a:off x="6837998" y="5343702"/>
            <a:ext cx="2183130" cy="633730"/>
          </a:xfrm>
          <a:custGeom>
            <a:avLst/>
            <a:gdLst/>
            <a:ahLst/>
            <a:cxnLst/>
            <a:rect l="l" t="t" r="r" b="b"/>
            <a:pathLst>
              <a:path w="2183129" h="633729">
                <a:moveTo>
                  <a:pt x="0" y="534162"/>
                </a:moveTo>
                <a:lnTo>
                  <a:pt x="182118" y="534162"/>
                </a:lnTo>
                <a:lnTo>
                  <a:pt x="182118" y="633222"/>
                </a:lnTo>
                <a:lnTo>
                  <a:pt x="363474" y="633222"/>
                </a:lnTo>
                <a:lnTo>
                  <a:pt x="363474" y="444246"/>
                </a:lnTo>
                <a:lnTo>
                  <a:pt x="545592" y="444245"/>
                </a:lnTo>
                <a:lnTo>
                  <a:pt x="545592" y="633222"/>
                </a:lnTo>
                <a:lnTo>
                  <a:pt x="727710" y="633222"/>
                </a:lnTo>
                <a:lnTo>
                  <a:pt x="727710" y="326898"/>
                </a:lnTo>
                <a:lnTo>
                  <a:pt x="909828" y="326898"/>
                </a:lnTo>
                <a:lnTo>
                  <a:pt x="909828" y="633222"/>
                </a:lnTo>
                <a:lnTo>
                  <a:pt x="1091184" y="633222"/>
                </a:lnTo>
                <a:lnTo>
                  <a:pt x="1091184" y="0"/>
                </a:lnTo>
                <a:lnTo>
                  <a:pt x="1273302" y="0"/>
                </a:lnTo>
                <a:lnTo>
                  <a:pt x="1273302" y="633222"/>
                </a:lnTo>
                <a:lnTo>
                  <a:pt x="1455420" y="633221"/>
                </a:lnTo>
                <a:lnTo>
                  <a:pt x="1455420" y="300989"/>
                </a:lnTo>
                <a:lnTo>
                  <a:pt x="1637538" y="300989"/>
                </a:lnTo>
                <a:lnTo>
                  <a:pt x="1637538" y="633221"/>
                </a:lnTo>
                <a:lnTo>
                  <a:pt x="1818894" y="633221"/>
                </a:lnTo>
                <a:lnTo>
                  <a:pt x="1818894" y="521207"/>
                </a:lnTo>
                <a:lnTo>
                  <a:pt x="2001012" y="521207"/>
                </a:lnTo>
                <a:lnTo>
                  <a:pt x="2001012" y="633221"/>
                </a:lnTo>
                <a:lnTo>
                  <a:pt x="2183130" y="633221"/>
                </a:lnTo>
              </a:path>
            </a:pathLst>
          </a:custGeom>
          <a:ln w="3606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0">
            <a:extLst>
              <a:ext uri="{FF2B5EF4-FFF2-40B4-BE49-F238E27FC236}">
                <a16:creationId xmlns:a16="http://schemas.microsoft.com/office/drawing/2014/main" id="{2BE18F06-2BBE-2543-ACFB-A4DFCF1F7E21}"/>
              </a:ext>
            </a:extLst>
          </p:cNvPr>
          <p:cNvSpPr/>
          <p:nvPr/>
        </p:nvSpPr>
        <p:spPr>
          <a:xfrm>
            <a:off x="6837998" y="5877864"/>
            <a:ext cx="182245" cy="99060"/>
          </a:xfrm>
          <a:custGeom>
            <a:avLst/>
            <a:gdLst/>
            <a:ahLst/>
            <a:cxnLst/>
            <a:rect l="l" t="t" r="r" b="b"/>
            <a:pathLst>
              <a:path w="182245" h="99060">
                <a:moveTo>
                  <a:pt x="182117" y="99060"/>
                </a:moveTo>
                <a:lnTo>
                  <a:pt x="182117" y="0"/>
                </a:lnTo>
                <a:lnTo>
                  <a:pt x="0" y="0"/>
                </a:lnTo>
                <a:lnTo>
                  <a:pt x="0" y="99060"/>
                </a:lnTo>
                <a:lnTo>
                  <a:pt x="182117" y="9906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1">
            <a:extLst>
              <a:ext uri="{FF2B5EF4-FFF2-40B4-BE49-F238E27FC236}">
                <a16:creationId xmlns:a16="http://schemas.microsoft.com/office/drawing/2014/main" id="{393AAE1D-1260-1543-9499-806FBA1E7D53}"/>
              </a:ext>
            </a:extLst>
          </p:cNvPr>
          <p:cNvSpPr/>
          <p:nvPr/>
        </p:nvSpPr>
        <p:spPr>
          <a:xfrm>
            <a:off x="7201472" y="5787947"/>
            <a:ext cx="182245" cy="189230"/>
          </a:xfrm>
          <a:custGeom>
            <a:avLst/>
            <a:gdLst/>
            <a:ahLst/>
            <a:cxnLst/>
            <a:rect l="l" t="t" r="r" b="b"/>
            <a:pathLst>
              <a:path w="182245" h="189229">
                <a:moveTo>
                  <a:pt x="182117" y="188975"/>
                </a:moveTo>
                <a:lnTo>
                  <a:pt x="182117" y="0"/>
                </a:lnTo>
                <a:lnTo>
                  <a:pt x="0" y="0"/>
                </a:lnTo>
                <a:lnTo>
                  <a:pt x="0" y="188975"/>
                </a:lnTo>
                <a:lnTo>
                  <a:pt x="182117" y="188975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2">
            <a:extLst>
              <a:ext uri="{FF2B5EF4-FFF2-40B4-BE49-F238E27FC236}">
                <a16:creationId xmlns:a16="http://schemas.microsoft.com/office/drawing/2014/main" id="{FEAFC339-B409-0F42-B980-32E3DBC0C74F}"/>
              </a:ext>
            </a:extLst>
          </p:cNvPr>
          <p:cNvSpPr/>
          <p:nvPr/>
        </p:nvSpPr>
        <p:spPr>
          <a:xfrm>
            <a:off x="7565708" y="5670600"/>
            <a:ext cx="182245" cy="306705"/>
          </a:xfrm>
          <a:custGeom>
            <a:avLst/>
            <a:gdLst/>
            <a:ahLst/>
            <a:cxnLst/>
            <a:rect l="l" t="t" r="r" b="b"/>
            <a:pathLst>
              <a:path w="182245" h="306704">
                <a:moveTo>
                  <a:pt x="182118" y="306324"/>
                </a:moveTo>
                <a:lnTo>
                  <a:pt x="182118" y="0"/>
                </a:lnTo>
                <a:lnTo>
                  <a:pt x="0" y="0"/>
                </a:lnTo>
                <a:lnTo>
                  <a:pt x="0" y="306324"/>
                </a:lnTo>
                <a:lnTo>
                  <a:pt x="182118" y="306324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3">
            <a:extLst>
              <a:ext uri="{FF2B5EF4-FFF2-40B4-BE49-F238E27FC236}">
                <a16:creationId xmlns:a16="http://schemas.microsoft.com/office/drawing/2014/main" id="{0D802488-EE15-A249-98D4-48C93D4B601C}"/>
              </a:ext>
            </a:extLst>
          </p:cNvPr>
          <p:cNvSpPr/>
          <p:nvPr/>
        </p:nvSpPr>
        <p:spPr>
          <a:xfrm>
            <a:off x="7929182" y="5343702"/>
            <a:ext cx="182245" cy="633730"/>
          </a:xfrm>
          <a:custGeom>
            <a:avLst/>
            <a:gdLst/>
            <a:ahLst/>
            <a:cxnLst/>
            <a:rect l="l" t="t" r="r" b="b"/>
            <a:pathLst>
              <a:path w="182245" h="633729">
                <a:moveTo>
                  <a:pt x="182118" y="633222"/>
                </a:moveTo>
                <a:lnTo>
                  <a:pt x="182118" y="0"/>
                </a:lnTo>
                <a:lnTo>
                  <a:pt x="0" y="0"/>
                </a:lnTo>
                <a:lnTo>
                  <a:pt x="0" y="633222"/>
                </a:lnTo>
                <a:lnTo>
                  <a:pt x="182118" y="633222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4">
            <a:extLst>
              <a:ext uri="{FF2B5EF4-FFF2-40B4-BE49-F238E27FC236}">
                <a16:creationId xmlns:a16="http://schemas.microsoft.com/office/drawing/2014/main" id="{1B106DAC-59AF-EE48-A8A2-FE01A0F2FB19}"/>
              </a:ext>
            </a:extLst>
          </p:cNvPr>
          <p:cNvSpPr/>
          <p:nvPr/>
        </p:nvSpPr>
        <p:spPr>
          <a:xfrm>
            <a:off x="8293417" y="5644691"/>
            <a:ext cx="182245" cy="332740"/>
          </a:xfrm>
          <a:custGeom>
            <a:avLst/>
            <a:gdLst/>
            <a:ahLst/>
            <a:cxnLst/>
            <a:rect l="l" t="t" r="r" b="b"/>
            <a:pathLst>
              <a:path w="182245" h="332739">
                <a:moveTo>
                  <a:pt x="182117" y="332232"/>
                </a:moveTo>
                <a:lnTo>
                  <a:pt x="182117" y="0"/>
                </a:lnTo>
                <a:lnTo>
                  <a:pt x="0" y="0"/>
                </a:lnTo>
                <a:lnTo>
                  <a:pt x="0" y="332232"/>
                </a:lnTo>
                <a:lnTo>
                  <a:pt x="182117" y="332232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75">
            <a:extLst>
              <a:ext uri="{FF2B5EF4-FFF2-40B4-BE49-F238E27FC236}">
                <a16:creationId xmlns:a16="http://schemas.microsoft.com/office/drawing/2014/main" id="{83E642B0-12EF-6841-B39B-D2FA2F64886F}"/>
              </a:ext>
            </a:extLst>
          </p:cNvPr>
          <p:cNvSpPr/>
          <p:nvPr/>
        </p:nvSpPr>
        <p:spPr>
          <a:xfrm>
            <a:off x="8656891" y="5864909"/>
            <a:ext cx="182245" cy="112395"/>
          </a:xfrm>
          <a:custGeom>
            <a:avLst/>
            <a:gdLst/>
            <a:ahLst/>
            <a:cxnLst/>
            <a:rect l="l" t="t" r="r" b="b"/>
            <a:pathLst>
              <a:path w="182245" h="112395">
                <a:moveTo>
                  <a:pt x="182117" y="112013"/>
                </a:moveTo>
                <a:lnTo>
                  <a:pt x="182117" y="0"/>
                </a:lnTo>
                <a:lnTo>
                  <a:pt x="0" y="0"/>
                </a:lnTo>
                <a:lnTo>
                  <a:pt x="0" y="112013"/>
                </a:lnTo>
                <a:lnTo>
                  <a:pt x="182117" y="112013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76">
            <a:extLst>
              <a:ext uri="{FF2B5EF4-FFF2-40B4-BE49-F238E27FC236}">
                <a16:creationId xmlns:a16="http://schemas.microsoft.com/office/drawing/2014/main" id="{3C8CD4DD-EA8A-7144-9A8D-1B8D16333EDD}"/>
              </a:ext>
            </a:extLst>
          </p:cNvPr>
          <p:cNvSpPr/>
          <p:nvPr/>
        </p:nvSpPr>
        <p:spPr>
          <a:xfrm>
            <a:off x="6837998" y="5343702"/>
            <a:ext cx="2183130" cy="633730"/>
          </a:xfrm>
          <a:custGeom>
            <a:avLst/>
            <a:gdLst/>
            <a:ahLst/>
            <a:cxnLst/>
            <a:rect l="l" t="t" r="r" b="b"/>
            <a:pathLst>
              <a:path w="2183129" h="633729">
                <a:moveTo>
                  <a:pt x="0" y="534162"/>
                </a:moveTo>
                <a:lnTo>
                  <a:pt x="182118" y="534162"/>
                </a:lnTo>
                <a:lnTo>
                  <a:pt x="182118" y="633222"/>
                </a:lnTo>
                <a:lnTo>
                  <a:pt x="363474" y="633222"/>
                </a:lnTo>
                <a:lnTo>
                  <a:pt x="363474" y="444246"/>
                </a:lnTo>
                <a:lnTo>
                  <a:pt x="545592" y="444245"/>
                </a:lnTo>
                <a:lnTo>
                  <a:pt x="545592" y="633222"/>
                </a:lnTo>
                <a:lnTo>
                  <a:pt x="727710" y="633222"/>
                </a:lnTo>
                <a:lnTo>
                  <a:pt x="727710" y="326898"/>
                </a:lnTo>
                <a:lnTo>
                  <a:pt x="909828" y="326898"/>
                </a:lnTo>
                <a:lnTo>
                  <a:pt x="909828" y="633222"/>
                </a:lnTo>
                <a:lnTo>
                  <a:pt x="1091184" y="633222"/>
                </a:lnTo>
                <a:lnTo>
                  <a:pt x="1091184" y="0"/>
                </a:lnTo>
                <a:lnTo>
                  <a:pt x="1273302" y="0"/>
                </a:lnTo>
                <a:lnTo>
                  <a:pt x="1273302" y="633222"/>
                </a:lnTo>
                <a:lnTo>
                  <a:pt x="1455420" y="633221"/>
                </a:lnTo>
                <a:lnTo>
                  <a:pt x="1455420" y="300989"/>
                </a:lnTo>
                <a:lnTo>
                  <a:pt x="1637538" y="300989"/>
                </a:lnTo>
                <a:lnTo>
                  <a:pt x="1637538" y="633221"/>
                </a:lnTo>
                <a:lnTo>
                  <a:pt x="1818894" y="633221"/>
                </a:lnTo>
                <a:lnTo>
                  <a:pt x="1818894" y="521207"/>
                </a:lnTo>
                <a:lnTo>
                  <a:pt x="2001012" y="521207"/>
                </a:lnTo>
                <a:lnTo>
                  <a:pt x="2001012" y="633221"/>
                </a:lnTo>
                <a:lnTo>
                  <a:pt x="2183130" y="633221"/>
                </a:lnTo>
              </a:path>
            </a:pathLst>
          </a:custGeom>
          <a:ln w="3606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77">
            <a:extLst>
              <a:ext uri="{FF2B5EF4-FFF2-40B4-BE49-F238E27FC236}">
                <a16:creationId xmlns:a16="http://schemas.microsoft.com/office/drawing/2014/main" id="{6A6E0E3B-DCEF-CB4C-ACA9-8D215BA99DE7}"/>
              </a:ext>
            </a:extLst>
          </p:cNvPr>
          <p:cNvSpPr/>
          <p:nvPr/>
        </p:nvSpPr>
        <p:spPr>
          <a:xfrm>
            <a:off x="6837998" y="5976924"/>
            <a:ext cx="2183130" cy="0"/>
          </a:xfrm>
          <a:custGeom>
            <a:avLst/>
            <a:gdLst/>
            <a:ahLst/>
            <a:cxnLst/>
            <a:rect l="l" t="t" r="r" b="b"/>
            <a:pathLst>
              <a:path w="2183129">
                <a:moveTo>
                  <a:pt x="0" y="0"/>
                </a:moveTo>
                <a:lnTo>
                  <a:pt x="2183130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78">
            <a:extLst>
              <a:ext uri="{FF2B5EF4-FFF2-40B4-BE49-F238E27FC236}">
                <a16:creationId xmlns:a16="http://schemas.microsoft.com/office/drawing/2014/main" id="{9A1C20FD-3625-6C4A-8F56-786526B1A849}"/>
              </a:ext>
            </a:extLst>
          </p:cNvPr>
          <p:cNvSpPr/>
          <p:nvPr/>
        </p:nvSpPr>
        <p:spPr>
          <a:xfrm>
            <a:off x="7020115" y="5902247"/>
            <a:ext cx="0" cy="74930"/>
          </a:xfrm>
          <a:custGeom>
            <a:avLst/>
            <a:gdLst/>
            <a:ahLst/>
            <a:cxnLst/>
            <a:rect l="l" t="t" r="r" b="b"/>
            <a:pathLst>
              <a:path h="74929">
                <a:moveTo>
                  <a:pt x="0" y="0"/>
                </a:moveTo>
                <a:lnTo>
                  <a:pt x="0" y="74675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79">
            <a:extLst>
              <a:ext uri="{FF2B5EF4-FFF2-40B4-BE49-F238E27FC236}">
                <a16:creationId xmlns:a16="http://schemas.microsoft.com/office/drawing/2014/main" id="{3E639564-8380-7B4B-9866-BF4A907E6C68}"/>
              </a:ext>
            </a:extLst>
          </p:cNvPr>
          <p:cNvSpPr/>
          <p:nvPr/>
        </p:nvSpPr>
        <p:spPr>
          <a:xfrm>
            <a:off x="7383589" y="5902247"/>
            <a:ext cx="0" cy="74930"/>
          </a:xfrm>
          <a:custGeom>
            <a:avLst/>
            <a:gdLst/>
            <a:ahLst/>
            <a:cxnLst/>
            <a:rect l="l" t="t" r="r" b="b"/>
            <a:pathLst>
              <a:path h="74929">
                <a:moveTo>
                  <a:pt x="0" y="0"/>
                </a:moveTo>
                <a:lnTo>
                  <a:pt x="0" y="74675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0">
            <a:extLst>
              <a:ext uri="{FF2B5EF4-FFF2-40B4-BE49-F238E27FC236}">
                <a16:creationId xmlns:a16="http://schemas.microsoft.com/office/drawing/2014/main" id="{5E0690A5-B231-DE42-96F1-72682C5C0006}"/>
              </a:ext>
            </a:extLst>
          </p:cNvPr>
          <p:cNvSpPr/>
          <p:nvPr/>
        </p:nvSpPr>
        <p:spPr>
          <a:xfrm>
            <a:off x="7747825" y="5902247"/>
            <a:ext cx="0" cy="74930"/>
          </a:xfrm>
          <a:custGeom>
            <a:avLst/>
            <a:gdLst/>
            <a:ahLst/>
            <a:cxnLst/>
            <a:rect l="l" t="t" r="r" b="b"/>
            <a:pathLst>
              <a:path h="74929">
                <a:moveTo>
                  <a:pt x="0" y="0"/>
                </a:moveTo>
                <a:lnTo>
                  <a:pt x="0" y="74675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1">
            <a:extLst>
              <a:ext uri="{FF2B5EF4-FFF2-40B4-BE49-F238E27FC236}">
                <a16:creationId xmlns:a16="http://schemas.microsoft.com/office/drawing/2014/main" id="{C81B1C4B-F46D-564C-A050-91FD96A6DC86}"/>
              </a:ext>
            </a:extLst>
          </p:cNvPr>
          <p:cNvSpPr/>
          <p:nvPr/>
        </p:nvSpPr>
        <p:spPr>
          <a:xfrm>
            <a:off x="8111300" y="5902247"/>
            <a:ext cx="0" cy="74930"/>
          </a:xfrm>
          <a:custGeom>
            <a:avLst/>
            <a:gdLst/>
            <a:ahLst/>
            <a:cxnLst/>
            <a:rect l="l" t="t" r="r" b="b"/>
            <a:pathLst>
              <a:path h="74929">
                <a:moveTo>
                  <a:pt x="0" y="0"/>
                </a:moveTo>
                <a:lnTo>
                  <a:pt x="0" y="74675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2">
            <a:extLst>
              <a:ext uri="{FF2B5EF4-FFF2-40B4-BE49-F238E27FC236}">
                <a16:creationId xmlns:a16="http://schemas.microsoft.com/office/drawing/2014/main" id="{9C7390D1-7D54-3C47-B436-8B258A64FEA2}"/>
              </a:ext>
            </a:extLst>
          </p:cNvPr>
          <p:cNvSpPr/>
          <p:nvPr/>
        </p:nvSpPr>
        <p:spPr>
          <a:xfrm>
            <a:off x="8475536" y="5902247"/>
            <a:ext cx="0" cy="74930"/>
          </a:xfrm>
          <a:custGeom>
            <a:avLst/>
            <a:gdLst/>
            <a:ahLst/>
            <a:cxnLst/>
            <a:rect l="l" t="t" r="r" b="b"/>
            <a:pathLst>
              <a:path h="74929">
                <a:moveTo>
                  <a:pt x="0" y="0"/>
                </a:moveTo>
                <a:lnTo>
                  <a:pt x="0" y="74675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3">
            <a:extLst>
              <a:ext uri="{FF2B5EF4-FFF2-40B4-BE49-F238E27FC236}">
                <a16:creationId xmlns:a16="http://schemas.microsoft.com/office/drawing/2014/main" id="{41F43B2A-5B25-EB41-BA05-29579EABA39E}"/>
              </a:ext>
            </a:extLst>
          </p:cNvPr>
          <p:cNvSpPr/>
          <p:nvPr/>
        </p:nvSpPr>
        <p:spPr>
          <a:xfrm>
            <a:off x="8839010" y="5902247"/>
            <a:ext cx="0" cy="74930"/>
          </a:xfrm>
          <a:custGeom>
            <a:avLst/>
            <a:gdLst/>
            <a:ahLst/>
            <a:cxnLst/>
            <a:rect l="l" t="t" r="r" b="b"/>
            <a:pathLst>
              <a:path h="74929">
                <a:moveTo>
                  <a:pt x="0" y="0"/>
                </a:moveTo>
                <a:lnTo>
                  <a:pt x="0" y="74675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4">
            <a:extLst>
              <a:ext uri="{FF2B5EF4-FFF2-40B4-BE49-F238E27FC236}">
                <a16:creationId xmlns:a16="http://schemas.microsoft.com/office/drawing/2014/main" id="{559F430D-CABA-8942-AA65-42D5DA427E2C}"/>
              </a:ext>
            </a:extLst>
          </p:cNvPr>
          <p:cNvSpPr/>
          <p:nvPr/>
        </p:nvSpPr>
        <p:spPr>
          <a:xfrm>
            <a:off x="7020115" y="5902247"/>
            <a:ext cx="0" cy="74930"/>
          </a:xfrm>
          <a:custGeom>
            <a:avLst/>
            <a:gdLst/>
            <a:ahLst/>
            <a:cxnLst/>
            <a:rect l="l" t="t" r="r" b="b"/>
            <a:pathLst>
              <a:path h="74929">
                <a:moveTo>
                  <a:pt x="0" y="0"/>
                </a:moveTo>
                <a:lnTo>
                  <a:pt x="0" y="74676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85">
            <a:extLst>
              <a:ext uri="{FF2B5EF4-FFF2-40B4-BE49-F238E27FC236}">
                <a16:creationId xmlns:a16="http://schemas.microsoft.com/office/drawing/2014/main" id="{4E7A53E1-20D9-4B41-A4B0-32B55E86BEA2}"/>
              </a:ext>
            </a:extLst>
          </p:cNvPr>
          <p:cNvSpPr/>
          <p:nvPr/>
        </p:nvSpPr>
        <p:spPr>
          <a:xfrm>
            <a:off x="8839010" y="5902247"/>
            <a:ext cx="0" cy="74930"/>
          </a:xfrm>
          <a:custGeom>
            <a:avLst/>
            <a:gdLst/>
            <a:ahLst/>
            <a:cxnLst/>
            <a:rect l="l" t="t" r="r" b="b"/>
            <a:pathLst>
              <a:path h="74929">
                <a:moveTo>
                  <a:pt x="0" y="0"/>
                </a:moveTo>
                <a:lnTo>
                  <a:pt x="0" y="74675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86">
            <a:extLst>
              <a:ext uri="{FF2B5EF4-FFF2-40B4-BE49-F238E27FC236}">
                <a16:creationId xmlns:a16="http://schemas.microsoft.com/office/drawing/2014/main" id="{5C9AA112-041D-1944-8165-E7D4E972BA61}"/>
              </a:ext>
            </a:extLst>
          </p:cNvPr>
          <p:cNvSpPr/>
          <p:nvPr/>
        </p:nvSpPr>
        <p:spPr>
          <a:xfrm>
            <a:off x="6837998" y="3489756"/>
            <a:ext cx="0" cy="2487295"/>
          </a:xfrm>
          <a:custGeom>
            <a:avLst/>
            <a:gdLst/>
            <a:ahLst/>
            <a:cxnLst/>
            <a:rect l="l" t="t" r="r" b="b"/>
            <a:pathLst>
              <a:path h="2487295">
                <a:moveTo>
                  <a:pt x="0" y="2487168"/>
                </a:moveTo>
                <a:lnTo>
                  <a:pt x="0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87">
            <a:extLst>
              <a:ext uri="{FF2B5EF4-FFF2-40B4-BE49-F238E27FC236}">
                <a16:creationId xmlns:a16="http://schemas.microsoft.com/office/drawing/2014/main" id="{76B237DB-BDAF-8640-AACD-464FE7F8A72C}"/>
              </a:ext>
            </a:extLst>
          </p:cNvPr>
          <p:cNvSpPr/>
          <p:nvPr/>
        </p:nvSpPr>
        <p:spPr>
          <a:xfrm>
            <a:off x="6837998" y="5976924"/>
            <a:ext cx="66040" cy="0"/>
          </a:xfrm>
          <a:custGeom>
            <a:avLst/>
            <a:gdLst/>
            <a:ahLst/>
            <a:cxnLst/>
            <a:rect l="l" t="t" r="r" b="b"/>
            <a:pathLst>
              <a:path w="66040">
                <a:moveTo>
                  <a:pt x="65531" y="0"/>
                </a:moveTo>
                <a:lnTo>
                  <a:pt x="0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88">
            <a:extLst>
              <a:ext uri="{FF2B5EF4-FFF2-40B4-BE49-F238E27FC236}">
                <a16:creationId xmlns:a16="http://schemas.microsoft.com/office/drawing/2014/main" id="{6BCF4497-0CF2-1347-B6D2-5B144F325261}"/>
              </a:ext>
            </a:extLst>
          </p:cNvPr>
          <p:cNvSpPr/>
          <p:nvPr/>
        </p:nvSpPr>
        <p:spPr>
          <a:xfrm>
            <a:off x="6837998" y="5890818"/>
            <a:ext cx="33020" cy="0"/>
          </a:xfrm>
          <a:custGeom>
            <a:avLst/>
            <a:gdLst/>
            <a:ahLst/>
            <a:cxnLst/>
            <a:rect l="l" t="t" r="r" b="b"/>
            <a:pathLst>
              <a:path w="33020">
                <a:moveTo>
                  <a:pt x="32766" y="0"/>
                </a:moveTo>
                <a:lnTo>
                  <a:pt x="0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89">
            <a:extLst>
              <a:ext uri="{FF2B5EF4-FFF2-40B4-BE49-F238E27FC236}">
                <a16:creationId xmlns:a16="http://schemas.microsoft.com/office/drawing/2014/main" id="{8B7E0670-5FDF-4F4C-959D-B754D2C56366}"/>
              </a:ext>
            </a:extLst>
          </p:cNvPr>
          <p:cNvSpPr/>
          <p:nvPr/>
        </p:nvSpPr>
        <p:spPr>
          <a:xfrm>
            <a:off x="6837998" y="5804712"/>
            <a:ext cx="33020" cy="0"/>
          </a:xfrm>
          <a:custGeom>
            <a:avLst/>
            <a:gdLst/>
            <a:ahLst/>
            <a:cxnLst/>
            <a:rect l="l" t="t" r="r" b="b"/>
            <a:pathLst>
              <a:path w="33020">
                <a:moveTo>
                  <a:pt x="32766" y="0"/>
                </a:moveTo>
                <a:lnTo>
                  <a:pt x="0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0">
            <a:extLst>
              <a:ext uri="{FF2B5EF4-FFF2-40B4-BE49-F238E27FC236}">
                <a16:creationId xmlns:a16="http://schemas.microsoft.com/office/drawing/2014/main" id="{B1A7DCB1-726B-4745-ABD7-23422C34DE82}"/>
              </a:ext>
            </a:extLst>
          </p:cNvPr>
          <p:cNvSpPr/>
          <p:nvPr/>
        </p:nvSpPr>
        <p:spPr>
          <a:xfrm>
            <a:off x="6837998" y="5718606"/>
            <a:ext cx="33020" cy="0"/>
          </a:xfrm>
          <a:custGeom>
            <a:avLst/>
            <a:gdLst/>
            <a:ahLst/>
            <a:cxnLst/>
            <a:rect l="l" t="t" r="r" b="b"/>
            <a:pathLst>
              <a:path w="33020">
                <a:moveTo>
                  <a:pt x="32766" y="0"/>
                </a:moveTo>
                <a:lnTo>
                  <a:pt x="0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1">
            <a:extLst>
              <a:ext uri="{FF2B5EF4-FFF2-40B4-BE49-F238E27FC236}">
                <a16:creationId xmlns:a16="http://schemas.microsoft.com/office/drawing/2014/main" id="{6BBDAFA2-84CF-A84F-A2FA-DB934C174A44}"/>
              </a:ext>
            </a:extLst>
          </p:cNvPr>
          <p:cNvSpPr/>
          <p:nvPr/>
        </p:nvSpPr>
        <p:spPr>
          <a:xfrm>
            <a:off x="6837998" y="5632500"/>
            <a:ext cx="33020" cy="0"/>
          </a:xfrm>
          <a:custGeom>
            <a:avLst/>
            <a:gdLst/>
            <a:ahLst/>
            <a:cxnLst/>
            <a:rect l="l" t="t" r="r" b="b"/>
            <a:pathLst>
              <a:path w="33020">
                <a:moveTo>
                  <a:pt x="32766" y="0"/>
                </a:moveTo>
                <a:lnTo>
                  <a:pt x="0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2">
            <a:extLst>
              <a:ext uri="{FF2B5EF4-FFF2-40B4-BE49-F238E27FC236}">
                <a16:creationId xmlns:a16="http://schemas.microsoft.com/office/drawing/2014/main" id="{2A47C367-D181-1440-A259-167804A31709}"/>
              </a:ext>
            </a:extLst>
          </p:cNvPr>
          <p:cNvSpPr/>
          <p:nvPr/>
        </p:nvSpPr>
        <p:spPr>
          <a:xfrm>
            <a:off x="6837998" y="5546394"/>
            <a:ext cx="66040" cy="0"/>
          </a:xfrm>
          <a:custGeom>
            <a:avLst/>
            <a:gdLst/>
            <a:ahLst/>
            <a:cxnLst/>
            <a:rect l="l" t="t" r="r" b="b"/>
            <a:pathLst>
              <a:path w="66040">
                <a:moveTo>
                  <a:pt x="65531" y="0"/>
                </a:moveTo>
                <a:lnTo>
                  <a:pt x="0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3">
            <a:extLst>
              <a:ext uri="{FF2B5EF4-FFF2-40B4-BE49-F238E27FC236}">
                <a16:creationId xmlns:a16="http://schemas.microsoft.com/office/drawing/2014/main" id="{DA9DBFE1-F355-564F-80F0-9B37D7B87E54}"/>
              </a:ext>
            </a:extLst>
          </p:cNvPr>
          <p:cNvSpPr/>
          <p:nvPr/>
        </p:nvSpPr>
        <p:spPr>
          <a:xfrm>
            <a:off x="6837998" y="5460288"/>
            <a:ext cx="33020" cy="0"/>
          </a:xfrm>
          <a:custGeom>
            <a:avLst/>
            <a:gdLst/>
            <a:ahLst/>
            <a:cxnLst/>
            <a:rect l="l" t="t" r="r" b="b"/>
            <a:pathLst>
              <a:path w="33020">
                <a:moveTo>
                  <a:pt x="32766" y="0"/>
                </a:moveTo>
                <a:lnTo>
                  <a:pt x="0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4">
            <a:extLst>
              <a:ext uri="{FF2B5EF4-FFF2-40B4-BE49-F238E27FC236}">
                <a16:creationId xmlns:a16="http://schemas.microsoft.com/office/drawing/2014/main" id="{E63AFB1E-8197-A247-B528-F04B91E297E5}"/>
              </a:ext>
            </a:extLst>
          </p:cNvPr>
          <p:cNvSpPr/>
          <p:nvPr/>
        </p:nvSpPr>
        <p:spPr>
          <a:xfrm>
            <a:off x="6837998" y="5373420"/>
            <a:ext cx="33020" cy="0"/>
          </a:xfrm>
          <a:custGeom>
            <a:avLst/>
            <a:gdLst/>
            <a:ahLst/>
            <a:cxnLst/>
            <a:rect l="l" t="t" r="r" b="b"/>
            <a:pathLst>
              <a:path w="33020">
                <a:moveTo>
                  <a:pt x="32766" y="0"/>
                </a:moveTo>
                <a:lnTo>
                  <a:pt x="0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195">
            <a:extLst>
              <a:ext uri="{FF2B5EF4-FFF2-40B4-BE49-F238E27FC236}">
                <a16:creationId xmlns:a16="http://schemas.microsoft.com/office/drawing/2014/main" id="{314B1E0F-3D2A-B74D-BDBD-89D1C95CB650}"/>
              </a:ext>
            </a:extLst>
          </p:cNvPr>
          <p:cNvSpPr/>
          <p:nvPr/>
        </p:nvSpPr>
        <p:spPr>
          <a:xfrm>
            <a:off x="6837998" y="5288076"/>
            <a:ext cx="33020" cy="0"/>
          </a:xfrm>
          <a:custGeom>
            <a:avLst/>
            <a:gdLst/>
            <a:ahLst/>
            <a:cxnLst/>
            <a:rect l="l" t="t" r="r" b="b"/>
            <a:pathLst>
              <a:path w="33020">
                <a:moveTo>
                  <a:pt x="32766" y="0"/>
                </a:moveTo>
                <a:lnTo>
                  <a:pt x="0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196">
            <a:extLst>
              <a:ext uri="{FF2B5EF4-FFF2-40B4-BE49-F238E27FC236}">
                <a16:creationId xmlns:a16="http://schemas.microsoft.com/office/drawing/2014/main" id="{76414460-1EF7-DD4B-9155-60A018F0BD21}"/>
              </a:ext>
            </a:extLst>
          </p:cNvPr>
          <p:cNvSpPr/>
          <p:nvPr/>
        </p:nvSpPr>
        <p:spPr>
          <a:xfrm>
            <a:off x="6837998" y="5201208"/>
            <a:ext cx="33020" cy="0"/>
          </a:xfrm>
          <a:custGeom>
            <a:avLst/>
            <a:gdLst/>
            <a:ahLst/>
            <a:cxnLst/>
            <a:rect l="l" t="t" r="r" b="b"/>
            <a:pathLst>
              <a:path w="33020">
                <a:moveTo>
                  <a:pt x="32766" y="0"/>
                </a:moveTo>
                <a:lnTo>
                  <a:pt x="0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197">
            <a:extLst>
              <a:ext uri="{FF2B5EF4-FFF2-40B4-BE49-F238E27FC236}">
                <a16:creationId xmlns:a16="http://schemas.microsoft.com/office/drawing/2014/main" id="{BE90742E-6C81-1149-916A-121EF957C0FB}"/>
              </a:ext>
            </a:extLst>
          </p:cNvPr>
          <p:cNvSpPr/>
          <p:nvPr/>
        </p:nvSpPr>
        <p:spPr>
          <a:xfrm>
            <a:off x="6837998" y="5115102"/>
            <a:ext cx="66040" cy="0"/>
          </a:xfrm>
          <a:custGeom>
            <a:avLst/>
            <a:gdLst/>
            <a:ahLst/>
            <a:cxnLst/>
            <a:rect l="l" t="t" r="r" b="b"/>
            <a:pathLst>
              <a:path w="66040">
                <a:moveTo>
                  <a:pt x="65531" y="0"/>
                </a:moveTo>
                <a:lnTo>
                  <a:pt x="0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198">
            <a:extLst>
              <a:ext uri="{FF2B5EF4-FFF2-40B4-BE49-F238E27FC236}">
                <a16:creationId xmlns:a16="http://schemas.microsoft.com/office/drawing/2014/main" id="{69F5F07C-7A2C-A843-BA2C-A8D74743B9C5}"/>
              </a:ext>
            </a:extLst>
          </p:cNvPr>
          <p:cNvSpPr/>
          <p:nvPr/>
        </p:nvSpPr>
        <p:spPr>
          <a:xfrm>
            <a:off x="6837998" y="5028995"/>
            <a:ext cx="33020" cy="0"/>
          </a:xfrm>
          <a:custGeom>
            <a:avLst/>
            <a:gdLst/>
            <a:ahLst/>
            <a:cxnLst/>
            <a:rect l="l" t="t" r="r" b="b"/>
            <a:pathLst>
              <a:path w="33020">
                <a:moveTo>
                  <a:pt x="32766" y="0"/>
                </a:moveTo>
                <a:lnTo>
                  <a:pt x="0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199">
            <a:extLst>
              <a:ext uri="{FF2B5EF4-FFF2-40B4-BE49-F238E27FC236}">
                <a16:creationId xmlns:a16="http://schemas.microsoft.com/office/drawing/2014/main" id="{51A14A7A-A801-8042-B1B3-D26DE59AAD43}"/>
              </a:ext>
            </a:extLst>
          </p:cNvPr>
          <p:cNvSpPr/>
          <p:nvPr/>
        </p:nvSpPr>
        <p:spPr>
          <a:xfrm>
            <a:off x="6837998" y="4942889"/>
            <a:ext cx="33020" cy="0"/>
          </a:xfrm>
          <a:custGeom>
            <a:avLst/>
            <a:gdLst/>
            <a:ahLst/>
            <a:cxnLst/>
            <a:rect l="l" t="t" r="r" b="b"/>
            <a:pathLst>
              <a:path w="33020">
                <a:moveTo>
                  <a:pt x="32766" y="0"/>
                </a:moveTo>
                <a:lnTo>
                  <a:pt x="0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0">
            <a:extLst>
              <a:ext uri="{FF2B5EF4-FFF2-40B4-BE49-F238E27FC236}">
                <a16:creationId xmlns:a16="http://schemas.microsoft.com/office/drawing/2014/main" id="{E5715943-ADB2-C349-91B3-53C4F7FDAC44}"/>
              </a:ext>
            </a:extLst>
          </p:cNvPr>
          <p:cNvSpPr/>
          <p:nvPr/>
        </p:nvSpPr>
        <p:spPr>
          <a:xfrm>
            <a:off x="6837998" y="4856783"/>
            <a:ext cx="33020" cy="0"/>
          </a:xfrm>
          <a:custGeom>
            <a:avLst/>
            <a:gdLst/>
            <a:ahLst/>
            <a:cxnLst/>
            <a:rect l="l" t="t" r="r" b="b"/>
            <a:pathLst>
              <a:path w="33020">
                <a:moveTo>
                  <a:pt x="32766" y="0"/>
                </a:moveTo>
                <a:lnTo>
                  <a:pt x="0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1">
            <a:extLst>
              <a:ext uri="{FF2B5EF4-FFF2-40B4-BE49-F238E27FC236}">
                <a16:creationId xmlns:a16="http://schemas.microsoft.com/office/drawing/2014/main" id="{C6C7EA85-05E2-0245-962B-99FA6D68A79E}"/>
              </a:ext>
            </a:extLst>
          </p:cNvPr>
          <p:cNvSpPr/>
          <p:nvPr/>
        </p:nvSpPr>
        <p:spPr>
          <a:xfrm>
            <a:off x="6837998" y="4770677"/>
            <a:ext cx="33020" cy="0"/>
          </a:xfrm>
          <a:custGeom>
            <a:avLst/>
            <a:gdLst/>
            <a:ahLst/>
            <a:cxnLst/>
            <a:rect l="l" t="t" r="r" b="b"/>
            <a:pathLst>
              <a:path w="33020">
                <a:moveTo>
                  <a:pt x="32766" y="0"/>
                </a:moveTo>
                <a:lnTo>
                  <a:pt x="0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2">
            <a:extLst>
              <a:ext uri="{FF2B5EF4-FFF2-40B4-BE49-F238E27FC236}">
                <a16:creationId xmlns:a16="http://schemas.microsoft.com/office/drawing/2014/main" id="{20D2FF46-E8D1-D94B-83A1-22B6BE7095B8}"/>
              </a:ext>
            </a:extLst>
          </p:cNvPr>
          <p:cNvSpPr/>
          <p:nvPr/>
        </p:nvSpPr>
        <p:spPr>
          <a:xfrm>
            <a:off x="6837998" y="4684571"/>
            <a:ext cx="66040" cy="0"/>
          </a:xfrm>
          <a:custGeom>
            <a:avLst/>
            <a:gdLst/>
            <a:ahLst/>
            <a:cxnLst/>
            <a:rect l="l" t="t" r="r" b="b"/>
            <a:pathLst>
              <a:path w="66040">
                <a:moveTo>
                  <a:pt x="65531" y="0"/>
                </a:moveTo>
                <a:lnTo>
                  <a:pt x="0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3">
            <a:extLst>
              <a:ext uri="{FF2B5EF4-FFF2-40B4-BE49-F238E27FC236}">
                <a16:creationId xmlns:a16="http://schemas.microsoft.com/office/drawing/2014/main" id="{B08B66D9-A70C-F94C-BA42-4C215536CD5F}"/>
              </a:ext>
            </a:extLst>
          </p:cNvPr>
          <p:cNvSpPr/>
          <p:nvPr/>
        </p:nvSpPr>
        <p:spPr>
          <a:xfrm>
            <a:off x="6837998" y="4598465"/>
            <a:ext cx="33020" cy="0"/>
          </a:xfrm>
          <a:custGeom>
            <a:avLst/>
            <a:gdLst/>
            <a:ahLst/>
            <a:cxnLst/>
            <a:rect l="l" t="t" r="r" b="b"/>
            <a:pathLst>
              <a:path w="33020">
                <a:moveTo>
                  <a:pt x="32766" y="0"/>
                </a:moveTo>
                <a:lnTo>
                  <a:pt x="0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4">
            <a:extLst>
              <a:ext uri="{FF2B5EF4-FFF2-40B4-BE49-F238E27FC236}">
                <a16:creationId xmlns:a16="http://schemas.microsoft.com/office/drawing/2014/main" id="{31594502-37F0-E645-A74B-DE5B5C9ECEBA}"/>
              </a:ext>
            </a:extLst>
          </p:cNvPr>
          <p:cNvSpPr/>
          <p:nvPr/>
        </p:nvSpPr>
        <p:spPr>
          <a:xfrm>
            <a:off x="6837998" y="4512359"/>
            <a:ext cx="33020" cy="0"/>
          </a:xfrm>
          <a:custGeom>
            <a:avLst/>
            <a:gdLst/>
            <a:ahLst/>
            <a:cxnLst/>
            <a:rect l="l" t="t" r="r" b="b"/>
            <a:pathLst>
              <a:path w="33020">
                <a:moveTo>
                  <a:pt x="32766" y="0"/>
                </a:moveTo>
                <a:lnTo>
                  <a:pt x="0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05">
            <a:extLst>
              <a:ext uri="{FF2B5EF4-FFF2-40B4-BE49-F238E27FC236}">
                <a16:creationId xmlns:a16="http://schemas.microsoft.com/office/drawing/2014/main" id="{082EB2F2-58E1-0146-830B-86F8EF912BB5}"/>
              </a:ext>
            </a:extLst>
          </p:cNvPr>
          <p:cNvSpPr/>
          <p:nvPr/>
        </p:nvSpPr>
        <p:spPr>
          <a:xfrm>
            <a:off x="6837998" y="4426253"/>
            <a:ext cx="33020" cy="0"/>
          </a:xfrm>
          <a:custGeom>
            <a:avLst/>
            <a:gdLst/>
            <a:ahLst/>
            <a:cxnLst/>
            <a:rect l="l" t="t" r="r" b="b"/>
            <a:pathLst>
              <a:path w="33020">
                <a:moveTo>
                  <a:pt x="32766" y="0"/>
                </a:moveTo>
                <a:lnTo>
                  <a:pt x="0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06">
            <a:extLst>
              <a:ext uri="{FF2B5EF4-FFF2-40B4-BE49-F238E27FC236}">
                <a16:creationId xmlns:a16="http://schemas.microsoft.com/office/drawing/2014/main" id="{000F5E63-FD67-2D47-8F7F-09847E126A92}"/>
              </a:ext>
            </a:extLst>
          </p:cNvPr>
          <p:cNvSpPr/>
          <p:nvPr/>
        </p:nvSpPr>
        <p:spPr>
          <a:xfrm>
            <a:off x="6837998" y="4340147"/>
            <a:ext cx="33020" cy="0"/>
          </a:xfrm>
          <a:custGeom>
            <a:avLst/>
            <a:gdLst/>
            <a:ahLst/>
            <a:cxnLst/>
            <a:rect l="l" t="t" r="r" b="b"/>
            <a:pathLst>
              <a:path w="33020">
                <a:moveTo>
                  <a:pt x="32766" y="0"/>
                </a:moveTo>
                <a:lnTo>
                  <a:pt x="0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07">
            <a:extLst>
              <a:ext uri="{FF2B5EF4-FFF2-40B4-BE49-F238E27FC236}">
                <a16:creationId xmlns:a16="http://schemas.microsoft.com/office/drawing/2014/main" id="{06F8C3B8-03F2-AA45-B461-4A0DD619A09D}"/>
              </a:ext>
            </a:extLst>
          </p:cNvPr>
          <p:cNvSpPr/>
          <p:nvPr/>
        </p:nvSpPr>
        <p:spPr>
          <a:xfrm>
            <a:off x="6837998" y="4254041"/>
            <a:ext cx="66040" cy="0"/>
          </a:xfrm>
          <a:custGeom>
            <a:avLst/>
            <a:gdLst/>
            <a:ahLst/>
            <a:cxnLst/>
            <a:rect l="l" t="t" r="r" b="b"/>
            <a:pathLst>
              <a:path w="66040">
                <a:moveTo>
                  <a:pt x="65531" y="0"/>
                </a:moveTo>
                <a:lnTo>
                  <a:pt x="0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08">
            <a:extLst>
              <a:ext uri="{FF2B5EF4-FFF2-40B4-BE49-F238E27FC236}">
                <a16:creationId xmlns:a16="http://schemas.microsoft.com/office/drawing/2014/main" id="{E098CFFE-A4F5-FE47-A121-9D14F85AA0B3}"/>
              </a:ext>
            </a:extLst>
          </p:cNvPr>
          <p:cNvSpPr/>
          <p:nvPr/>
        </p:nvSpPr>
        <p:spPr>
          <a:xfrm>
            <a:off x="163102" y="2685224"/>
            <a:ext cx="4320091" cy="34334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09">
            <a:extLst>
              <a:ext uri="{FF2B5EF4-FFF2-40B4-BE49-F238E27FC236}">
                <a16:creationId xmlns:a16="http://schemas.microsoft.com/office/drawing/2014/main" id="{277BCDD8-6236-5C4E-B202-971581D37C74}"/>
              </a:ext>
            </a:extLst>
          </p:cNvPr>
          <p:cNvSpPr/>
          <p:nvPr/>
        </p:nvSpPr>
        <p:spPr>
          <a:xfrm>
            <a:off x="-10859" y="2502965"/>
            <a:ext cx="4900930" cy="3625850"/>
          </a:xfrm>
          <a:custGeom>
            <a:avLst/>
            <a:gdLst/>
            <a:ahLst/>
            <a:cxnLst/>
            <a:rect l="l" t="t" r="r" b="b"/>
            <a:pathLst>
              <a:path w="4900930" h="3625850">
                <a:moveTo>
                  <a:pt x="4900422" y="3623310"/>
                </a:moveTo>
                <a:lnTo>
                  <a:pt x="4900422" y="2285"/>
                </a:lnTo>
                <a:lnTo>
                  <a:pt x="4898136" y="0"/>
                </a:lnTo>
                <a:lnTo>
                  <a:pt x="2285" y="0"/>
                </a:lnTo>
                <a:lnTo>
                  <a:pt x="0" y="2286"/>
                </a:lnTo>
                <a:lnTo>
                  <a:pt x="0" y="3623310"/>
                </a:lnTo>
                <a:lnTo>
                  <a:pt x="2286" y="3625596"/>
                </a:lnTo>
                <a:lnTo>
                  <a:pt x="4572" y="3625596"/>
                </a:lnTo>
                <a:lnTo>
                  <a:pt x="4572" y="9144"/>
                </a:lnTo>
                <a:lnTo>
                  <a:pt x="9906" y="4572"/>
                </a:lnTo>
                <a:lnTo>
                  <a:pt x="9905" y="9144"/>
                </a:lnTo>
                <a:lnTo>
                  <a:pt x="4890516" y="9143"/>
                </a:lnTo>
                <a:lnTo>
                  <a:pt x="4890516" y="4571"/>
                </a:lnTo>
                <a:lnTo>
                  <a:pt x="4895088" y="9143"/>
                </a:lnTo>
                <a:lnTo>
                  <a:pt x="4895088" y="3625596"/>
                </a:lnTo>
                <a:lnTo>
                  <a:pt x="4898136" y="3625596"/>
                </a:lnTo>
                <a:lnTo>
                  <a:pt x="4900422" y="3623310"/>
                </a:lnTo>
                <a:close/>
              </a:path>
              <a:path w="4900930" h="3625850">
                <a:moveTo>
                  <a:pt x="9906" y="9144"/>
                </a:moveTo>
                <a:lnTo>
                  <a:pt x="9906" y="4572"/>
                </a:lnTo>
                <a:lnTo>
                  <a:pt x="4572" y="9144"/>
                </a:lnTo>
                <a:lnTo>
                  <a:pt x="9906" y="9144"/>
                </a:lnTo>
                <a:close/>
              </a:path>
              <a:path w="4900930" h="3625850">
                <a:moveTo>
                  <a:pt x="9906" y="3615690"/>
                </a:moveTo>
                <a:lnTo>
                  <a:pt x="9906" y="9144"/>
                </a:lnTo>
                <a:lnTo>
                  <a:pt x="4572" y="9144"/>
                </a:lnTo>
                <a:lnTo>
                  <a:pt x="4572" y="3615690"/>
                </a:lnTo>
                <a:lnTo>
                  <a:pt x="9906" y="3615690"/>
                </a:lnTo>
                <a:close/>
              </a:path>
              <a:path w="4900930" h="3625850">
                <a:moveTo>
                  <a:pt x="4895088" y="3615690"/>
                </a:moveTo>
                <a:lnTo>
                  <a:pt x="4572" y="3615690"/>
                </a:lnTo>
                <a:lnTo>
                  <a:pt x="9906" y="3621024"/>
                </a:lnTo>
                <a:lnTo>
                  <a:pt x="9905" y="3625596"/>
                </a:lnTo>
                <a:lnTo>
                  <a:pt x="4890516" y="3625596"/>
                </a:lnTo>
                <a:lnTo>
                  <a:pt x="4890516" y="3621024"/>
                </a:lnTo>
                <a:lnTo>
                  <a:pt x="4895088" y="3615690"/>
                </a:lnTo>
                <a:close/>
              </a:path>
              <a:path w="4900930" h="3625850">
                <a:moveTo>
                  <a:pt x="9905" y="3625596"/>
                </a:moveTo>
                <a:lnTo>
                  <a:pt x="9906" y="3621024"/>
                </a:lnTo>
                <a:lnTo>
                  <a:pt x="4572" y="3615690"/>
                </a:lnTo>
                <a:lnTo>
                  <a:pt x="4572" y="3625596"/>
                </a:lnTo>
                <a:lnTo>
                  <a:pt x="9905" y="3625596"/>
                </a:lnTo>
                <a:close/>
              </a:path>
              <a:path w="4900930" h="3625850">
                <a:moveTo>
                  <a:pt x="4895088" y="9143"/>
                </a:moveTo>
                <a:lnTo>
                  <a:pt x="4890516" y="4571"/>
                </a:lnTo>
                <a:lnTo>
                  <a:pt x="4890516" y="9143"/>
                </a:lnTo>
                <a:lnTo>
                  <a:pt x="4895088" y="9143"/>
                </a:lnTo>
                <a:close/>
              </a:path>
              <a:path w="4900930" h="3625850">
                <a:moveTo>
                  <a:pt x="4895088" y="3615690"/>
                </a:moveTo>
                <a:lnTo>
                  <a:pt x="4895088" y="9143"/>
                </a:lnTo>
                <a:lnTo>
                  <a:pt x="4890516" y="9143"/>
                </a:lnTo>
                <a:lnTo>
                  <a:pt x="4890516" y="3615690"/>
                </a:lnTo>
                <a:lnTo>
                  <a:pt x="4895088" y="3615690"/>
                </a:lnTo>
                <a:close/>
              </a:path>
              <a:path w="4900930" h="3625850">
                <a:moveTo>
                  <a:pt x="4895088" y="3625596"/>
                </a:moveTo>
                <a:lnTo>
                  <a:pt x="4895088" y="3615690"/>
                </a:lnTo>
                <a:lnTo>
                  <a:pt x="4890516" y="3621024"/>
                </a:lnTo>
                <a:lnTo>
                  <a:pt x="4890516" y="3625596"/>
                </a:lnTo>
                <a:lnTo>
                  <a:pt x="4895088" y="36255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0">
            <a:extLst>
              <a:ext uri="{FF2B5EF4-FFF2-40B4-BE49-F238E27FC236}">
                <a16:creationId xmlns:a16="http://schemas.microsoft.com/office/drawing/2014/main" id="{3B98FABF-37B8-7042-9BB7-3F152518D36E}"/>
              </a:ext>
            </a:extLst>
          </p:cNvPr>
          <p:cNvSpPr/>
          <p:nvPr/>
        </p:nvSpPr>
        <p:spPr>
          <a:xfrm>
            <a:off x="4614990" y="844403"/>
            <a:ext cx="4495800" cy="359206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1">
            <a:extLst>
              <a:ext uri="{FF2B5EF4-FFF2-40B4-BE49-F238E27FC236}">
                <a16:creationId xmlns:a16="http://schemas.microsoft.com/office/drawing/2014/main" id="{CE819343-82F0-F345-A7B2-B64FCDE068EC}"/>
              </a:ext>
            </a:extLst>
          </p:cNvPr>
          <p:cNvSpPr/>
          <p:nvPr/>
        </p:nvSpPr>
        <p:spPr>
          <a:xfrm>
            <a:off x="4605337" y="987348"/>
            <a:ext cx="4505325" cy="3601720"/>
          </a:xfrm>
          <a:custGeom>
            <a:avLst/>
            <a:gdLst/>
            <a:ahLst/>
            <a:cxnLst/>
            <a:rect l="l" t="t" r="r" b="b"/>
            <a:pathLst>
              <a:path w="4505325" h="3601720">
                <a:moveTo>
                  <a:pt x="9143" y="3601212"/>
                </a:moveTo>
                <a:lnTo>
                  <a:pt x="9144" y="3596640"/>
                </a:lnTo>
                <a:lnTo>
                  <a:pt x="4572" y="3592068"/>
                </a:lnTo>
                <a:lnTo>
                  <a:pt x="4572" y="0"/>
                </a:lnTo>
                <a:lnTo>
                  <a:pt x="0" y="0"/>
                </a:lnTo>
                <a:lnTo>
                  <a:pt x="0" y="3598926"/>
                </a:lnTo>
                <a:lnTo>
                  <a:pt x="2286" y="3601212"/>
                </a:lnTo>
                <a:lnTo>
                  <a:pt x="9143" y="3601212"/>
                </a:lnTo>
                <a:close/>
              </a:path>
              <a:path w="4505325" h="3601720">
                <a:moveTo>
                  <a:pt x="9144" y="3592068"/>
                </a:moveTo>
                <a:lnTo>
                  <a:pt x="9144" y="0"/>
                </a:lnTo>
                <a:lnTo>
                  <a:pt x="4572" y="0"/>
                </a:lnTo>
                <a:lnTo>
                  <a:pt x="4572" y="3592068"/>
                </a:lnTo>
                <a:lnTo>
                  <a:pt x="9144" y="3592068"/>
                </a:lnTo>
                <a:close/>
              </a:path>
              <a:path w="4505325" h="3601720">
                <a:moveTo>
                  <a:pt x="4504944" y="3601212"/>
                </a:moveTo>
                <a:lnTo>
                  <a:pt x="4504944" y="3592068"/>
                </a:lnTo>
                <a:lnTo>
                  <a:pt x="4572" y="3592068"/>
                </a:lnTo>
                <a:lnTo>
                  <a:pt x="9144" y="3596640"/>
                </a:lnTo>
                <a:lnTo>
                  <a:pt x="9143" y="3601212"/>
                </a:lnTo>
                <a:lnTo>
                  <a:pt x="4504944" y="36012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2">
            <a:extLst>
              <a:ext uri="{FF2B5EF4-FFF2-40B4-BE49-F238E27FC236}">
                <a16:creationId xmlns:a16="http://schemas.microsoft.com/office/drawing/2014/main" id="{14B3D05B-FCA7-5A49-A850-8C338FA178BD}"/>
              </a:ext>
            </a:extLst>
          </p:cNvPr>
          <p:cNvSpPr txBox="1"/>
          <p:nvPr/>
        </p:nvSpPr>
        <p:spPr>
          <a:xfrm>
            <a:off x="5215003" y="5016391"/>
            <a:ext cx="95313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600" i="1" dirty="0">
                <a:latin typeface="Arial"/>
                <a:cs typeface="Arial"/>
              </a:rPr>
              <a:t>Fermilab  VT /</a:t>
            </a:r>
            <a:r>
              <a:rPr sz="1600" i="1" spc="-10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year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18" name="object 213">
            <a:extLst>
              <a:ext uri="{FF2B5EF4-FFF2-40B4-BE49-F238E27FC236}">
                <a16:creationId xmlns:a16="http://schemas.microsoft.com/office/drawing/2014/main" id="{C9FC9A70-40D4-3242-A57E-E7BB6D8AE859}"/>
              </a:ext>
            </a:extLst>
          </p:cNvPr>
          <p:cNvSpPr/>
          <p:nvPr/>
        </p:nvSpPr>
        <p:spPr>
          <a:xfrm>
            <a:off x="6245161" y="4930697"/>
            <a:ext cx="569595" cy="369570"/>
          </a:xfrm>
          <a:custGeom>
            <a:avLst/>
            <a:gdLst/>
            <a:ahLst/>
            <a:cxnLst/>
            <a:rect l="l" t="t" r="r" b="b"/>
            <a:pathLst>
              <a:path w="569595" h="369570">
                <a:moveTo>
                  <a:pt x="0" y="0"/>
                </a:moveTo>
                <a:lnTo>
                  <a:pt x="0" y="369570"/>
                </a:lnTo>
                <a:lnTo>
                  <a:pt x="569214" y="369570"/>
                </a:lnTo>
                <a:lnTo>
                  <a:pt x="569214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4">
            <a:extLst>
              <a:ext uri="{FF2B5EF4-FFF2-40B4-BE49-F238E27FC236}">
                <a16:creationId xmlns:a16="http://schemas.microsoft.com/office/drawing/2014/main" id="{D32FB4C1-FCBA-8243-9A0B-F99D370AA2CE}"/>
              </a:ext>
            </a:extLst>
          </p:cNvPr>
          <p:cNvSpPr txBox="1"/>
          <p:nvPr/>
        </p:nvSpPr>
        <p:spPr>
          <a:xfrm>
            <a:off x="6323902" y="4957621"/>
            <a:ext cx="4076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200</a:t>
            </a:r>
            <a:endParaRPr sz="1800">
              <a:latin typeface="Arial"/>
              <a:cs typeface="Arial"/>
            </a:endParaRPr>
          </a:p>
        </p:txBody>
      </p:sp>
      <p:sp>
        <p:nvSpPr>
          <p:cNvPr id="220" name="object 215">
            <a:extLst>
              <a:ext uri="{FF2B5EF4-FFF2-40B4-BE49-F238E27FC236}">
                <a16:creationId xmlns:a16="http://schemas.microsoft.com/office/drawing/2014/main" id="{10C2F4A8-4E68-E542-B56D-BE2DBD3E7501}"/>
              </a:ext>
            </a:extLst>
          </p:cNvPr>
          <p:cNvSpPr/>
          <p:nvPr/>
        </p:nvSpPr>
        <p:spPr>
          <a:xfrm>
            <a:off x="6255067" y="5333795"/>
            <a:ext cx="569595" cy="369570"/>
          </a:xfrm>
          <a:custGeom>
            <a:avLst/>
            <a:gdLst/>
            <a:ahLst/>
            <a:cxnLst/>
            <a:rect l="l" t="t" r="r" b="b"/>
            <a:pathLst>
              <a:path w="569595" h="369570">
                <a:moveTo>
                  <a:pt x="0" y="0"/>
                </a:moveTo>
                <a:lnTo>
                  <a:pt x="0" y="369570"/>
                </a:lnTo>
                <a:lnTo>
                  <a:pt x="569213" y="369570"/>
                </a:lnTo>
                <a:lnTo>
                  <a:pt x="569213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16">
            <a:extLst>
              <a:ext uri="{FF2B5EF4-FFF2-40B4-BE49-F238E27FC236}">
                <a16:creationId xmlns:a16="http://schemas.microsoft.com/office/drawing/2014/main" id="{5CA74224-0205-324A-88CB-8F70CA85D0A2}"/>
              </a:ext>
            </a:extLst>
          </p:cNvPr>
          <p:cNvSpPr txBox="1"/>
          <p:nvPr/>
        </p:nvSpPr>
        <p:spPr>
          <a:xfrm>
            <a:off x="6333808" y="5360720"/>
            <a:ext cx="4076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100</a:t>
            </a:r>
            <a:endParaRPr sz="1800">
              <a:latin typeface="Arial"/>
              <a:cs typeface="Arial"/>
            </a:endParaRPr>
          </a:p>
        </p:txBody>
      </p:sp>
      <p:sp>
        <p:nvSpPr>
          <p:cNvPr id="222" name="object 217">
            <a:extLst>
              <a:ext uri="{FF2B5EF4-FFF2-40B4-BE49-F238E27FC236}">
                <a16:creationId xmlns:a16="http://schemas.microsoft.com/office/drawing/2014/main" id="{A90E9A02-99E6-6F4E-9E7A-167ED44899FD}"/>
              </a:ext>
            </a:extLst>
          </p:cNvPr>
          <p:cNvSpPr txBox="1"/>
          <p:nvPr/>
        </p:nvSpPr>
        <p:spPr>
          <a:xfrm>
            <a:off x="3043237" y="2787191"/>
            <a:ext cx="1225550" cy="52324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492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75"/>
              </a:spcBef>
            </a:pPr>
            <a:r>
              <a:rPr sz="2800" b="1" i="1" dirty="0">
                <a:solidFill>
                  <a:srgbClr val="C00000"/>
                </a:solidFill>
                <a:latin typeface="Arial-BoldItalicMT"/>
                <a:cs typeface="Arial-BoldItalicMT"/>
              </a:rPr>
              <a:t>E_acc</a:t>
            </a:r>
            <a:endParaRPr sz="2800">
              <a:latin typeface="Arial-BoldItalicMT"/>
              <a:cs typeface="Arial-BoldItalicMT"/>
            </a:endParaRPr>
          </a:p>
        </p:txBody>
      </p:sp>
      <p:sp>
        <p:nvSpPr>
          <p:cNvPr id="223" name="object 218">
            <a:extLst>
              <a:ext uri="{FF2B5EF4-FFF2-40B4-BE49-F238E27FC236}">
                <a16:creationId xmlns:a16="http://schemas.microsoft.com/office/drawing/2014/main" id="{13C50490-C137-C849-A59E-A5CAF6F4E406}"/>
              </a:ext>
            </a:extLst>
          </p:cNvPr>
          <p:cNvSpPr txBox="1"/>
          <p:nvPr/>
        </p:nvSpPr>
        <p:spPr>
          <a:xfrm>
            <a:off x="7899463" y="1632761"/>
            <a:ext cx="596900" cy="52324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492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75"/>
              </a:spcBef>
            </a:pPr>
            <a:r>
              <a:rPr sz="2800" b="1" i="1" dirty="0">
                <a:solidFill>
                  <a:srgbClr val="C00000"/>
                </a:solidFill>
                <a:latin typeface="Arial-BoldItalicMT"/>
                <a:cs typeface="Arial-BoldItalicMT"/>
              </a:rPr>
              <a:t>Q</a:t>
            </a:r>
            <a:r>
              <a:rPr sz="2775" b="1" i="1" baseline="-21021" dirty="0">
                <a:solidFill>
                  <a:srgbClr val="C00000"/>
                </a:solidFill>
                <a:latin typeface="Arial-BoldItalicMT"/>
                <a:cs typeface="Arial-BoldItalicMT"/>
              </a:rPr>
              <a:t>0</a:t>
            </a:r>
            <a:endParaRPr sz="2775" baseline="-21021">
              <a:latin typeface="Arial-BoldItalicMT"/>
              <a:cs typeface="Arial-BoldItalicMT"/>
            </a:endParaRPr>
          </a:p>
        </p:txBody>
      </p:sp>
      <p:sp>
        <p:nvSpPr>
          <p:cNvPr id="224" name="object 219">
            <a:extLst>
              <a:ext uri="{FF2B5EF4-FFF2-40B4-BE49-F238E27FC236}">
                <a16:creationId xmlns:a16="http://schemas.microsoft.com/office/drawing/2014/main" id="{88BE12FC-5DB9-834C-A253-D0709203E1C3}"/>
              </a:ext>
            </a:extLst>
          </p:cNvPr>
          <p:cNvSpPr/>
          <p:nvPr/>
        </p:nvSpPr>
        <p:spPr>
          <a:xfrm>
            <a:off x="5080826" y="4568747"/>
            <a:ext cx="4029710" cy="1530350"/>
          </a:xfrm>
          <a:custGeom>
            <a:avLst/>
            <a:gdLst/>
            <a:ahLst/>
            <a:cxnLst/>
            <a:rect l="l" t="t" r="r" b="b"/>
            <a:pathLst>
              <a:path w="4029709" h="1530350">
                <a:moveTo>
                  <a:pt x="4029455" y="25146"/>
                </a:moveTo>
                <a:lnTo>
                  <a:pt x="4029455" y="0"/>
                </a:lnTo>
                <a:lnTo>
                  <a:pt x="6095" y="0"/>
                </a:lnTo>
                <a:lnTo>
                  <a:pt x="0" y="5334"/>
                </a:lnTo>
                <a:lnTo>
                  <a:pt x="0" y="1524762"/>
                </a:lnTo>
                <a:lnTo>
                  <a:pt x="6096" y="1530096"/>
                </a:lnTo>
                <a:lnTo>
                  <a:pt x="12953" y="1530096"/>
                </a:lnTo>
                <a:lnTo>
                  <a:pt x="12954" y="25146"/>
                </a:lnTo>
                <a:lnTo>
                  <a:pt x="25908" y="12954"/>
                </a:lnTo>
                <a:lnTo>
                  <a:pt x="25908" y="25146"/>
                </a:lnTo>
                <a:lnTo>
                  <a:pt x="4029455" y="25146"/>
                </a:lnTo>
                <a:close/>
              </a:path>
              <a:path w="4029709" h="1530350">
                <a:moveTo>
                  <a:pt x="25908" y="25146"/>
                </a:moveTo>
                <a:lnTo>
                  <a:pt x="25908" y="12954"/>
                </a:lnTo>
                <a:lnTo>
                  <a:pt x="12954" y="25146"/>
                </a:lnTo>
                <a:lnTo>
                  <a:pt x="25908" y="25146"/>
                </a:lnTo>
                <a:close/>
              </a:path>
              <a:path w="4029709" h="1530350">
                <a:moveTo>
                  <a:pt x="25908" y="1504950"/>
                </a:moveTo>
                <a:lnTo>
                  <a:pt x="25908" y="25146"/>
                </a:lnTo>
                <a:lnTo>
                  <a:pt x="12954" y="25146"/>
                </a:lnTo>
                <a:lnTo>
                  <a:pt x="12954" y="1504950"/>
                </a:lnTo>
                <a:lnTo>
                  <a:pt x="25908" y="1504950"/>
                </a:lnTo>
                <a:close/>
              </a:path>
              <a:path w="4029709" h="1530350">
                <a:moveTo>
                  <a:pt x="4029455" y="1530096"/>
                </a:moveTo>
                <a:lnTo>
                  <a:pt x="4029455" y="1504950"/>
                </a:lnTo>
                <a:lnTo>
                  <a:pt x="12954" y="1504950"/>
                </a:lnTo>
                <a:lnTo>
                  <a:pt x="25908" y="1517904"/>
                </a:lnTo>
                <a:lnTo>
                  <a:pt x="25908" y="1530096"/>
                </a:lnTo>
                <a:lnTo>
                  <a:pt x="4029455" y="1530096"/>
                </a:lnTo>
                <a:close/>
              </a:path>
              <a:path w="4029709" h="1530350">
                <a:moveTo>
                  <a:pt x="25908" y="1530096"/>
                </a:moveTo>
                <a:lnTo>
                  <a:pt x="25908" y="1517904"/>
                </a:lnTo>
                <a:lnTo>
                  <a:pt x="12954" y="1504950"/>
                </a:lnTo>
                <a:lnTo>
                  <a:pt x="12953" y="1530096"/>
                </a:lnTo>
                <a:lnTo>
                  <a:pt x="25908" y="1530096"/>
                </a:lnTo>
                <a:close/>
              </a:path>
            </a:pathLst>
          </a:custGeom>
          <a:solidFill>
            <a:srgbClr val="7600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0">
            <a:extLst>
              <a:ext uri="{FF2B5EF4-FFF2-40B4-BE49-F238E27FC236}">
                <a16:creationId xmlns:a16="http://schemas.microsoft.com/office/drawing/2014/main" id="{8AB48F50-5BB4-3A42-92C3-F4893BA4F40F}"/>
              </a:ext>
            </a:extLst>
          </p:cNvPr>
          <p:cNvSpPr txBox="1"/>
          <p:nvPr/>
        </p:nvSpPr>
        <p:spPr>
          <a:xfrm>
            <a:off x="416115" y="1837232"/>
            <a:ext cx="37522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i="1" spc="-20" dirty="0">
                <a:solidFill>
                  <a:srgbClr val="A4001C"/>
                </a:solidFill>
                <a:latin typeface="Arial-BoldItalicMT"/>
                <a:cs typeface="Arial-BoldItalicMT"/>
              </a:rPr>
              <a:t>Testing </a:t>
            </a:r>
            <a:r>
              <a:rPr sz="2400" b="1" i="1" spc="-5" dirty="0">
                <a:solidFill>
                  <a:srgbClr val="A4001C"/>
                </a:solidFill>
                <a:latin typeface="Arial-BoldItalicMT"/>
                <a:cs typeface="Arial-BoldItalicMT"/>
              </a:rPr>
              <a:t>Complete</a:t>
            </a:r>
            <a:r>
              <a:rPr sz="2400" b="1" i="1" spc="-50" dirty="0">
                <a:solidFill>
                  <a:srgbClr val="A4001C"/>
                </a:solidFill>
                <a:latin typeface="Arial-BoldItalicMT"/>
                <a:cs typeface="Arial-BoldItalicMT"/>
              </a:rPr>
              <a:t> </a:t>
            </a:r>
            <a:r>
              <a:rPr sz="2400" b="1" i="1" spc="-5" dirty="0">
                <a:solidFill>
                  <a:srgbClr val="A4001C"/>
                </a:solidFill>
                <a:latin typeface="Arial-BoldItalicMT"/>
                <a:cs typeface="Arial-BoldItalicMT"/>
              </a:rPr>
              <a:t>07.2019</a:t>
            </a:r>
            <a:endParaRPr sz="2400">
              <a:latin typeface="Arial-BoldItalicMT"/>
              <a:cs typeface="Arial-BoldItalicMT"/>
            </a:endParaRPr>
          </a:p>
        </p:txBody>
      </p:sp>
      <p:sp>
        <p:nvSpPr>
          <p:cNvPr id="228" name="object 223">
            <a:extLst>
              <a:ext uri="{FF2B5EF4-FFF2-40B4-BE49-F238E27FC236}">
                <a16:creationId xmlns:a16="http://schemas.microsoft.com/office/drawing/2014/main" id="{2F873ECB-22BF-E245-9977-322714CAA581}"/>
              </a:ext>
            </a:extLst>
          </p:cNvPr>
          <p:cNvSpPr/>
          <p:nvPr/>
        </p:nvSpPr>
        <p:spPr>
          <a:xfrm>
            <a:off x="2557082" y="3266490"/>
            <a:ext cx="270510" cy="978535"/>
          </a:xfrm>
          <a:custGeom>
            <a:avLst/>
            <a:gdLst/>
            <a:ahLst/>
            <a:cxnLst/>
            <a:rect l="l" t="t" r="r" b="b"/>
            <a:pathLst>
              <a:path w="270510" h="978535">
                <a:moveTo>
                  <a:pt x="270510" y="135636"/>
                </a:moveTo>
                <a:lnTo>
                  <a:pt x="135636" y="0"/>
                </a:lnTo>
                <a:lnTo>
                  <a:pt x="0" y="135636"/>
                </a:lnTo>
                <a:lnTo>
                  <a:pt x="67818" y="135636"/>
                </a:lnTo>
                <a:lnTo>
                  <a:pt x="67818" y="978408"/>
                </a:lnTo>
                <a:lnTo>
                  <a:pt x="202692" y="978408"/>
                </a:lnTo>
                <a:lnTo>
                  <a:pt x="202692" y="135636"/>
                </a:lnTo>
                <a:lnTo>
                  <a:pt x="270510" y="135636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4">
            <a:extLst>
              <a:ext uri="{FF2B5EF4-FFF2-40B4-BE49-F238E27FC236}">
                <a16:creationId xmlns:a16="http://schemas.microsoft.com/office/drawing/2014/main" id="{CFEC563F-0FF1-A04F-952A-16C51960654C}"/>
              </a:ext>
            </a:extLst>
          </p:cNvPr>
          <p:cNvSpPr/>
          <p:nvPr/>
        </p:nvSpPr>
        <p:spPr>
          <a:xfrm>
            <a:off x="2526602" y="3248963"/>
            <a:ext cx="331470" cy="1009015"/>
          </a:xfrm>
          <a:custGeom>
            <a:avLst/>
            <a:gdLst/>
            <a:ahLst/>
            <a:cxnLst/>
            <a:rect l="l" t="t" r="r" b="b"/>
            <a:pathLst>
              <a:path w="331469" h="1009014">
                <a:moveTo>
                  <a:pt x="331470" y="165354"/>
                </a:moveTo>
                <a:lnTo>
                  <a:pt x="166116" y="0"/>
                </a:lnTo>
                <a:lnTo>
                  <a:pt x="0" y="165354"/>
                </a:lnTo>
                <a:lnTo>
                  <a:pt x="30480" y="165354"/>
                </a:lnTo>
                <a:lnTo>
                  <a:pt x="30480" y="140208"/>
                </a:lnTo>
                <a:lnTo>
                  <a:pt x="60960" y="140208"/>
                </a:lnTo>
                <a:lnTo>
                  <a:pt x="156972" y="44196"/>
                </a:lnTo>
                <a:lnTo>
                  <a:pt x="156972" y="26670"/>
                </a:lnTo>
                <a:lnTo>
                  <a:pt x="174498" y="26670"/>
                </a:lnTo>
                <a:lnTo>
                  <a:pt x="174498" y="44196"/>
                </a:lnTo>
                <a:lnTo>
                  <a:pt x="270510" y="140208"/>
                </a:lnTo>
                <a:lnTo>
                  <a:pt x="300990" y="140208"/>
                </a:lnTo>
                <a:lnTo>
                  <a:pt x="300990" y="165354"/>
                </a:lnTo>
                <a:lnTo>
                  <a:pt x="331470" y="165354"/>
                </a:lnTo>
                <a:close/>
              </a:path>
              <a:path w="331469" h="1009014">
                <a:moveTo>
                  <a:pt x="60960" y="140208"/>
                </a:moveTo>
                <a:lnTo>
                  <a:pt x="30480" y="140208"/>
                </a:lnTo>
                <a:lnTo>
                  <a:pt x="39624" y="161544"/>
                </a:lnTo>
                <a:lnTo>
                  <a:pt x="60960" y="140208"/>
                </a:lnTo>
                <a:close/>
              </a:path>
              <a:path w="331469" h="1009014">
                <a:moveTo>
                  <a:pt x="111252" y="983742"/>
                </a:moveTo>
                <a:lnTo>
                  <a:pt x="111252" y="140208"/>
                </a:lnTo>
                <a:lnTo>
                  <a:pt x="60960" y="140208"/>
                </a:lnTo>
                <a:lnTo>
                  <a:pt x="39624" y="161544"/>
                </a:lnTo>
                <a:lnTo>
                  <a:pt x="30480" y="140208"/>
                </a:lnTo>
                <a:lnTo>
                  <a:pt x="30480" y="165354"/>
                </a:lnTo>
                <a:lnTo>
                  <a:pt x="85343" y="165354"/>
                </a:lnTo>
                <a:lnTo>
                  <a:pt x="85343" y="153162"/>
                </a:lnTo>
                <a:lnTo>
                  <a:pt x="98298" y="165354"/>
                </a:lnTo>
                <a:lnTo>
                  <a:pt x="98298" y="983742"/>
                </a:lnTo>
                <a:lnTo>
                  <a:pt x="111252" y="983742"/>
                </a:lnTo>
                <a:close/>
              </a:path>
              <a:path w="331469" h="1009014">
                <a:moveTo>
                  <a:pt x="98298" y="165354"/>
                </a:moveTo>
                <a:lnTo>
                  <a:pt x="85343" y="153162"/>
                </a:lnTo>
                <a:lnTo>
                  <a:pt x="85343" y="165354"/>
                </a:lnTo>
                <a:lnTo>
                  <a:pt x="98298" y="165354"/>
                </a:lnTo>
                <a:close/>
              </a:path>
              <a:path w="331469" h="1009014">
                <a:moveTo>
                  <a:pt x="111252" y="1008888"/>
                </a:moveTo>
                <a:lnTo>
                  <a:pt x="111252" y="995934"/>
                </a:lnTo>
                <a:lnTo>
                  <a:pt x="98298" y="983742"/>
                </a:lnTo>
                <a:lnTo>
                  <a:pt x="98298" y="165354"/>
                </a:lnTo>
                <a:lnTo>
                  <a:pt x="85343" y="165354"/>
                </a:lnTo>
                <a:lnTo>
                  <a:pt x="85344" y="1008888"/>
                </a:lnTo>
                <a:lnTo>
                  <a:pt x="111252" y="1008888"/>
                </a:lnTo>
                <a:close/>
              </a:path>
              <a:path w="331469" h="1009014">
                <a:moveTo>
                  <a:pt x="233172" y="983742"/>
                </a:moveTo>
                <a:lnTo>
                  <a:pt x="98298" y="983742"/>
                </a:lnTo>
                <a:lnTo>
                  <a:pt x="111252" y="995934"/>
                </a:lnTo>
                <a:lnTo>
                  <a:pt x="111252" y="1008888"/>
                </a:lnTo>
                <a:lnTo>
                  <a:pt x="220218" y="1008888"/>
                </a:lnTo>
                <a:lnTo>
                  <a:pt x="220218" y="995934"/>
                </a:lnTo>
                <a:lnTo>
                  <a:pt x="233172" y="983742"/>
                </a:lnTo>
                <a:close/>
              </a:path>
              <a:path w="331469" h="1009014">
                <a:moveTo>
                  <a:pt x="174498" y="26670"/>
                </a:moveTo>
                <a:lnTo>
                  <a:pt x="156972" y="26670"/>
                </a:lnTo>
                <a:lnTo>
                  <a:pt x="165734" y="35433"/>
                </a:lnTo>
                <a:lnTo>
                  <a:pt x="174498" y="26670"/>
                </a:lnTo>
                <a:close/>
              </a:path>
              <a:path w="331469" h="1009014">
                <a:moveTo>
                  <a:pt x="165734" y="35433"/>
                </a:moveTo>
                <a:lnTo>
                  <a:pt x="156972" y="26670"/>
                </a:lnTo>
                <a:lnTo>
                  <a:pt x="156972" y="44196"/>
                </a:lnTo>
                <a:lnTo>
                  <a:pt x="165734" y="35433"/>
                </a:lnTo>
                <a:close/>
              </a:path>
              <a:path w="331469" h="1009014">
                <a:moveTo>
                  <a:pt x="174498" y="44196"/>
                </a:moveTo>
                <a:lnTo>
                  <a:pt x="174498" y="26670"/>
                </a:lnTo>
                <a:lnTo>
                  <a:pt x="165734" y="35433"/>
                </a:lnTo>
                <a:lnTo>
                  <a:pt x="174498" y="44196"/>
                </a:lnTo>
                <a:close/>
              </a:path>
              <a:path w="331469" h="1009014">
                <a:moveTo>
                  <a:pt x="300990" y="165354"/>
                </a:moveTo>
                <a:lnTo>
                  <a:pt x="300990" y="140208"/>
                </a:lnTo>
                <a:lnTo>
                  <a:pt x="291846" y="161544"/>
                </a:lnTo>
                <a:lnTo>
                  <a:pt x="270510" y="140208"/>
                </a:lnTo>
                <a:lnTo>
                  <a:pt x="220218" y="140208"/>
                </a:lnTo>
                <a:lnTo>
                  <a:pt x="220218" y="983742"/>
                </a:lnTo>
                <a:lnTo>
                  <a:pt x="233172" y="983742"/>
                </a:lnTo>
                <a:lnTo>
                  <a:pt x="233172" y="165354"/>
                </a:lnTo>
                <a:lnTo>
                  <a:pt x="246126" y="153162"/>
                </a:lnTo>
                <a:lnTo>
                  <a:pt x="246126" y="165354"/>
                </a:lnTo>
                <a:lnTo>
                  <a:pt x="300990" y="165354"/>
                </a:lnTo>
                <a:close/>
              </a:path>
              <a:path w="331469" h="1009014">
                <a:moveTo>
                  <a:pt x="246126" y="1008888"/>
                </a:moveTo>
                <a:lnTo>
                  <a:pt x="246126" y="165354"/>
                </a:lnTo>
                <a:lnTo>
                  <a:pt x="233172" y="165354"/>
                </a:lnTo>
                <a:lnTo>
                  <a:pt x="233172" y="983742"/>
                </a:lnTo>
                <a:lnTo>
                  <a:pt x="220218" y="995934"/>
                </a:lnTo>
                <a:lnTo>
                  <a:pt x="220218" y="1008888"/>
                </a:lnTo>
                <a:lnTo>
                  <a:pt x="246126" y="1008888"/>
                </a:lnTo>
                <a:close/>
              </a:path>
              <a:path w="331469" h="1009014">
                <a:moveTo>
                  <a:pt x="246126" y="165354"/>
                </a:moveTo>
                <a:lnTo>
                  <a:pt x="246126" y="153162"/>
                </a:lnTo>
                <a:lnTo>
                  <a:pt x="233172" y="165354"/>
                </a:lnTo>
                <a:lnTo>
                  <a:pt x="246126" y="165354"/>
                </a:lnTo>
                <a:close/>
              </a:path>
              <a:path w="331469" h="1009014">
                <a:moveTo>
                  <a:pt x="300990" y="140208"/>
                </a:moveTo>
                <a:lnTo>
                  <a:pt x="270510" y="140208"/>
                </a:lnTo>
                <a:lnTo>
                  <a:pt x="291846" y="161544"/>
                </a:lnTo>
                <a:lnTo>
                  <a:pt x="300990" y="140208"/>
                </a:lnTo>
                <a:close/>
              </a:path>
            </a:pathLst>
          </a:custGeom>
          <a:solidFill>
            <a:srgbClr val="7600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25">
            <a:extLst>
              <a:ext uri="{FF2B5EF4-FFF2-40B4-BE49-F238E27FC236}">
                <a16:creationId xmlns:a16="http://schemas.microsoft.com/office/drawing/2014/main" id="{89C82EEB-B009-AF4D-A138-22CD5A20FB61}"/>
              </a:ext>
            </a:extLst>
          </p:cNvPr>
          <p:cNvSpPr/>
          <p:nvPr/>
        </p:nvSpPr>
        <p:spPr>
          <a:xfrm>
            <a:off x="2666809" y="987348"/>
            <a:ext cx="1905000" cy="581660"/>
          </a:xfrm>
          <a:custGeom>
            <a:avLst/>
            <a:gdLst/>
            <a:ahLst/>
            <a:cxnLst/>
            <a:rect l="l" t="t" r="r" b="b"/>
            <a:pathLst>
              <a:path w="1905000" h="581660">
                <a:moveTo>
                  <a:pt x="0" y="0"/>
                </a:moveTo>
                <a:lnTo>
                  <a:pt x="0" y="581406"/>
                </a:lnTo>
                <a:lnTo>
                  <a:pt x="1905000" y="581406"/>
                </a:lnTo>
                <a:lnTo>
                  <a:pt x="1905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C1E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26">
            <a:extLst>
              <a:ext uri="{FF2B5EF4-FFF2-40B4-BE49-F238E27FC236}">
                <a16:creationId xmlns:a16="http://schemas.microsoft.com/office/drawing/2014/main" id="{0B337FF9-9705-BC46-BEE0-1AD30148BF20}"/>
              </a:ext>
            </a:extLst>
          </p:cNvPr>
          <p:cNvSpPr/>
          <p:nvPr/>
        </p:nvSpPr>
        <p:spPr>
          <a:xfrm>
            <a:off x="2662237" y="987348"/>
            <a:ext cx="1915160" cy="586105"/>
          </a:xfrm>
          <a:custGeom>
            <a:avLst/>
            <a:gdLst/>
            <a:ahLst/>
            <a:cxnLst/>
            <a:rect l="l" t="t" r="r" b="b"/>
            <a:pathLst>
              <a:path w="1915160" h="586105">
                <a:moveTo>
                  <a:pt x="6096" y="0"/>
                </a:moveTo>
                <a:lnTo>
                  <a:pt x="0" y="0"/>
                </a:lnTo>
                <a:lnTo>
                  <a:pt x="0" y="583692"/>
                </a:lnTo>
                <a:lnTo>
                  <a:pt x="2286" y="585978"/>
                </a:lnTo>
                <a:lnTo>
                  <a:pt x="4572" y="585978"/>
                </a:lnTo>
                <a:lnTo>
                  <a:pt x="4572" y="1524"/>
                </a:lnTo>
                <a:lnTo>
                  <a:pt x="6096" y="0"/>
                </a:lnTo>
                <a:close/>
              </a:path>
              <a:path w="1915160" h="586105">
                <a:moveTo>
                  <a:pt x="1909572" y="1524"/>
                </a:moveTo>
                <a:lnTo>
                  <a:pt x="1908265" y="0"/>
                </a:lnTo>
                <a:lnTo>
                  <a:pt x="6096" y="0"/>
                </a:lnTo>
                <a:lnTo>
                  <a:pt x="4572" y="1524"/>
                </a:lnTo>
                <a:lnTo>
                  <a:pt x="1909572" y="1524"/>
                </a:lnTo>
                <a:close/>
              </a:path>
              <a:path w="1915160" h="586105">
                <a:moveTo>
                  <a:pt x="9906" y="576072"/>
                </a:moveTo>
                <a:lnTo>
                  <a:pt x="9906" y="1524"/>
                </a:lnTo>
                <a:lnTo>
                  <a:pt x="4572" y="1524"/>
                </a:lnTo>
                <a:lnTo>
                  <a:pt x="4572" y="576072"/>
                </a:lnTo>
                <a:lnTo>
                  <a:pt x="9906" y="576072"/>
                </a:lnTo>
                <a:close/>
              </a:path>
              <a:path w="1915160" h="586105">
                <a:moveTo>
                  <a:pt x="1909572" y="576072"/>
                </a:moveTo>
                <a:lnTo>
                  <a:pt x="4572" y="576072"/>
                </a:lnTo>
                <a:lnTo>
                  <a:pt x="9906" y="581406"/>
                </a:lnTo>
                <a:lnTo>
                  <a:pt x="9906" y="585978"/>
                </a:lnTo>
                <a:lnTo>
                  <a:pt x="1905000" y="585978"/>
                </a:lnTo>
                <a:lnTo>
                  <a:pt x="1905000" y="581406"/>
                </a:lnTo>
                <a:lnTo>
                  <a:pt x="1909572" y="576072"/>
                </a:lnTo>
                <a:close/>
              </a:path>
              <a:path w="1915160" h="586105">
                <a:moveTo>
                  <a:pt x="9906" y="585978"/>
                </a:moveTo>
                <a:lnTo>
                  <a:pt x="9906" y="581406"/>
                </a:lnTo>
                <a:lnTo>
                  <a:pt x="4572" y="576072"/>
                </a:lnTo>
                <a:lnTo>
                  <a:pt x="4572" y="585978"/>
                </a:lnTo>
                <a:lnTo>
                  <a:pt x="9906" y="585978"/>
                </a:lnTo>
                <a:close/>
              </a:path>
              <a:path w="1915160" h="586105">
                <a:moveTo>
                  <a:pt x="1909572" y="576072"/>
                </a:moveTo>
                <a:lnTo>
                  <a:pt x="1909572" y="1524"/>
                </a:lnTo>
                <a:lnTo>
                  <a:pt x="1905000" y="1524"/>
                </a:lnTo>
                <a:lnTo>
                  <a:pt x="1905000" y="576072"/>
                </a:lnTo>
                <a:lnTo>
                  <a:pt x="1909572" y="576072"/>
                </a:lnTo>
                <a:close/>
              </a:path>
              <a:path w="1915160" h="586105">
                <a:moveTo>
                  <a:pt x="1909572" y="585978"/>
                </a:moveTo>
                <a:lnTo>
                  <a:pt x="1909572" y="576072"/>
                </a:lnTo>
                <a:lnTo>
                  <a:pt x="1905000" y="581406"/>
                </a:lnTo>
                <a:lnTo>
                  <a:pt x="1905000" y="585978"/>
                </a:lnTo>
                <a:lnTo>
                  <a:pt x="1909572" y="585978"/>
                </a:lnTo>
                <a:close/>
              </a:path>
              <a:path w="1915160" h="586105">
                <a:moveTo>
                  <a:pt x="1914906" y="583692"/>
                </a:moveTo>
                <a:lnTo>
                  <a:pt x="1914906" y="0"/>
                </a:lnTo>
                <a:lnTo>
                  <a:pt x="1908265" y="0"/>
                </a:lnTo>
                <a:lnTo>
                  <a:pt x="1909572" y="1524"/>
                </a:lnTo>
                <a:lnTo>
                  <a:pt x="1909572" y="585978"/>
                </a:lnTo>
                <a:lnTo>
                  <a:pt x="1912620" y="585978"/>
                </a:lnTo>
                <a:lnTo>
                  <a:pt x="1914906" y="583692"/>
                </a:lnTo>
                <a:close/>
              </a:path>
            </a:pathLst>
          </a:custGeom>
          <a:solidFill>
            <a:srgbClr val="A300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27">
            <a:extLst>
              <a:ext uri="{FF2B5EF4-FFF2-40B4-BE49-F238E27FC236}">
                <a16:creationId xmlns:a16="http://schemas.microsoft.com/office/drawing/2014/main" id="{AA67CB32-20F9-D147-A6C1-668913618350}"/>
              </a:ext>
            </a:extLst>
          </p:cNvPr>
          <p:cNvSpPr txBox="1"/>
          <p:nvPr/>
        </p:nvSpPr>
        <p:spPr>
          <a:xfrm>
            <a:off x="2745549" y="1010461"/>
            <a:ext cx="149352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MOP044</a:t>
            </a:r>
            <a:r>
              <a:rPr spc="-9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Gonnella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pc="-5" dirty="0">
                <a:latin typeface="Arial"/>
                <a:cs typeface="Arial"/>
              </a:rPr>
              <a:t>FRCAA3</a:t>
            </a:r>
            <a:r>
              <a:rPr spc="-11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Gonnella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33" name="object 228">
            <a:extLst>
              <a:ext uri="{FF2B5EF4-FFF2-40B4-BE49-F238E27FC236}">
                <a16:creationId xmlns:a16="http://schemas.microsoft.com/office/drawing/2014/main" id="{F7A689E5-C7A6-AA45-A256-165610A79E11}"/>
              </a:ext>
            </a:extLst>
          </p:cNvPr>
          <p:cNvSpPr txBox="1"/>
          <p:nvPr/>
        </p:nvSpPr>
        <p:spPr>
          <a:xfrm>
            <a:off x="2023682" y="4665521"/>
            <a:ext cx="1272540" cy="646430"/>
          </a:xfrm>
          <a:prstGeom prst="rect">
            <a:avLst/>
          </a:prstGeom>
          <a:solidFill>
            <a:srgbClr val="C1EFFF"/>
          </a:solidFill>
        </p:spPr>
        <p:txBody>
          <a:bodyPr vert="horz" wrap="square" lIns="0" tIns="3937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10"/>
              </a:spcBef>
            </a:pPr>
            <a:r>
              <a:rPr sz="1800" spc="-5" dirty="0">
                <a:latin typeface="Arial"/>
                <a:cs typeface="Arial"/>
              </a:rPr>
              <a:t>&gt;19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MV/m</a:t>
            </a:r>
            <a:endParaRPr sz="1800">
              <a:latin typeface="Arial"/>
              <a:cs typeface="Arial"/>
            </a:endParaRPr>
          </a:p>
          <a:p>
            <a:pPr marL="90805">
              <a:lnSpc>
                <a:spcPct val="100000"/>
              </a:lnSpc>
            </a:pPr>
            <a:r>
              <a:rPr sz="1800" dirty="0">
                <a:latin typeface="Wingdings"/>
                <a:cs typeface="Wingdings"/>
              </a:rPr>
              <a:t></a:t>
            </a:r>
            <a:r>
              <a:rPr sz="1800" spc="-1320" dirty="0">
                <a:latin typeface="Wingdings"/>
                <a:cs typeface="Wingdings"/>
              </a:rPr>
              <a:t> </a:t>
            </a:r>
            <a:r>
              <a:rPr sz="1800" b="1" i="1" dirty="0">
                <a:solidFill>
                  <a:srgbClr val="FF0000"/>
                </a:solidFill>
                <a:latin typeface="Arial-BoldItalicMT"/>
                <a:cs typeface="Arial-BoldItalicMT"/>
              </a:rPr>
              <a:t>Pass</a:t>
            </a:r>
            <a:endParaRPr sz="1800">
              <a:latin typeface="Arial-BoldItalicMT"/>
              <a:cs typeface="Arial-BoldItalicMT"/>
            </a:endParaRPr>
          </a:p>
        </p:txBody>
      </p:sp>
    </p:spTree>
    <p:extLst>
      <p:ext uri="{BB962C8B-B14F-4D97-AF65-F5344CB8AC3E}">
        <p14:creationId xmlns:p14="http://schemas.microsoft.com/office/powerpoint/2010/main" val="18029833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3B06F3-5569-B447-9DC2-936ACA71A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LCLS-II </a:t>
            </a:r>
            <a:r>
              <a:rPr lang="it-IT" dirty="0" err="1"/>
              <a:t>cryomodule</a:t>
            </a:r>
            <a:r>
              <a:rPr lang="it-IT" dirty="0"/>
              <a:t> data from SRF2019 </a:t>
            </a:r>
            <a:r>
              <a:rPr lang="it-IT" sz="2400" b="0" dirty="0">
                <a:solidFill>
                  <a:schemeClr val="bg2">
                    <a:lumMod val="75000"/>
                  </a:schemeClr>
                </a:solidFill>
              </a:rPr>
              <a:t>(Marc </a:t>
            </a:r>
            <a:r>
              <a:rPr lang="it-IT" sz="2400" b="0" dirty="0" err="1">
                <a:solidFill>
                  <a:schemeClr val="bg2">
                    <a:lumMod val="75000"/>
                  </a:schemeClr>
                </a:solidFill>
              </a:rPr>
              <a:t>Ross</a:t>
            </a:r>
            <a:r>
              <a:rPr lang="it-IT" sz="2400" b="0" dirty="0">
                <a:solidFill>
                  <a:schemeClr val="bg2">
                    <a:lumMod val="75000"/>
                  </a:schemeClr>
                </a:solidFill>
              </a:rPr>
              <a:t>)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5AA3531-7B92-9B44-B614-52B529FAE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Carlo Pagani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96568EB-5BA0-F144-93F1-28C9FFAE0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EC8272E2-7205-D349-81DC-E438BC89E1A0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3DA7198-9EDA-C34E-94CD-FFF562ACEB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en-US" sz="1100">
                <a:solidFill>
                  <a:srgbClr val="002060"/>
                </a:solidFill>
              </a:rPr>
              <a:t>cepcws2019</a:t>
            </a:r>
          </a:p>
          <a:p>
            <a:pPr>
              <a:defRPr/>
            </a:pPr>
            <a:r>
              <a:rPr lang="it-IT" altLang="en-US" sz="900" b="0"/>
              <a:t>Beijing, 19 November 2019</a:t>
            </a:r>
            <a:endParaRPr lang="en-US" altLang="en-US" sz="900" b="0" dirty="0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67D862AD-6499-7244-810B-1B45D2C6E457}"/>
              </a:ext>
            </a:extLst>
          </p:cNvPr>
          <p:cNvSpPr txBox="1">
            <a:spLocks/>
          </p:cNvSpPr>
          <p:nvPr/>
        </p:nvSpPr>
        <p:spPr bwMode="auto">
          <a:xfrm>
            <a:off x="439166" y="1179829"/>
            <a:ext cx="5826760" cy="34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99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99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99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99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99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99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99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99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it-IT" sz="2100" kern="0" spc="-25"/>
              <a:t>Typical </a:t>
            </a:r>
            <a:r>
              <a:rPr lang="it-IT" sz="2100" kern="0" spc="-5"/>
              <a:t>Performance Summary (F-17,</a:t>
            </a:r>
            <a:r>
              <a:rPr lang="it-IT" sz="2100" kern="0" spc="-65"/>
              <a:t> </a:t>
            </a:r>
            <a:r>
              <a:rPr lang="it-IT" sz="2100" kern="0" spc="-5"/>
              <a:t>04.2019)</a:t>
            </a:r>
            <a:endParaRPr lang="it-IT" sz="2100" kern="0"/>
          </a:p>
        </p:txBody>
      </p:sp>
      <p:graphicFrame>
        <p:nvGraphicFramePr>
          <p:cNvPr id="8" name="object 4">
            <a:extLst>
              <a:ext uri="{FF2B5EF4-FFF2-40B4-BE49-F238E27FC236}">
                <a16:creationId xmlns:a16="http://schemas.microsoft.com/office/drawing/2014/main" id="{7D91FBD2-4B6D-6C4E-B52A-A06A4CC3F74A}"/>
              </a:ext>
            </a:extLst>
          </p:cNvPr>
          <p:cNvGraphicFramePr>
            <a:graphicFrameLocks noGrp="1"/>
          </p:cNvGraphicFramePr>
          <p:nvPr/>
        </p:nvGraphicFramePr>
        <p:xfrm>
          <a:off x="603250" y="2009903"/>
          <a:ext cx="8038464" cy="36217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709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57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46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53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540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93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05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4269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55511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887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A3001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VTS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5206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A3001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CMTF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Test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5206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A3001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447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25"/>
                        </a:spcBef>
                      </a:pPr>
                      <a:r>
                        <a:rPr sz="11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Cavity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A3001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61594" marR="54610" indent="38100">
                        <a:lnSpc>
                          <a:spcPct val="100000"/>
                        </a:lnSpc>
                      </a:pPr>
                      <a:r>
                        <a:rPr sz="11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Eacc*  [MV/m]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635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A3001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825"/>
                        </a:spcBef>
                      </a:pPr>
                      <a:r>
                        <a:rPr sz="11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FE</a:t>
                      </a:r>
                      <a:r>
                        <a:rPr sz="1100" spc="-3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onset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A3001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825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Q0@16MV/m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A3001C"/>
                    </a:solidFill>
                  </a:tcPr>
                </a:tc>
                <a:tc>
                  <a:txBody>
                    <a:bodyPr/>
                    <a:lstStyle/>
                    <a:p>
                      <a:pPr marL="57785" marR="52069" indent="-635" algn="ctr">
                        <a:lnSpc>
                          <a:spcPct val="100000"/>
                        </a:lnSpc>
                        <a:spcBef>
                          <a:spcPts val="885"/>
                        </a:spcBef>
                      </a:pPr>
                      <a:r>
                        <a:rPr sz="11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Max** 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Gradient 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[MV/m]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123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A3001C"/>
                    </a:solidFill>
                  </a:tcPr>
                </a:tc>
                <a:tc>
                  <a:txBody>
                    <a:bodyPr/>
                    <a:lstStyle/>
                    <a:p>
                      <a:pPr marL="24765" marR="17780" algn="ctr">
                        <a:lnSpc>
                          <a:spcPct val="100000"/>
                        </a:lnSpc>
                        <a:spcBef>
                          <a:spcPts val="885"/>
                        </a:spcBef>
                      </a:pPr>
                      <a:r>
                        <a:rPr sz="11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Usable  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Gradient*** 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[MV/m]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123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A3001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173990" marR="107950" indent="-59690">
                        <a:lnSpc>
                          <a:spcPct val="100000"/>
                        </a:lnSpc>
                      </a:pPr>
                      <a:r>
                        <a:rPr sz="11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FE</a:t>
                      </a:r>
                      <a:r>
                        <a:rPr sz="1100" spc="-7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onset 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[MV/m]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A3001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234950" marR="170815" indent="-57150">
                        <a:lnSpc>
                          <a:spcPct val="100000"/>
                        </a:lnSpc>
                      </a:pPr>
                      <a:r>
                        <a:rPr sz="11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Q0</a:t>
                      </a:r>
                      <a:r>
                        <a:rPr sz="1100" spc="-6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@16MV/m  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2K @ 30</a:t>
                      </a:r>
                      <a:r>
                        <a:rPr sz="1100" spc="-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g/s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A3001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825"/>
                        </a:spcBef>
                      </a:pPr>
                      <a:r>
                        <a:rPr sz="11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Material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A300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0029">
                <a:tc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CAV0540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2794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  <a:spcBef>
                          <a:spcPts val="550"/>
                        </a:spcBef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21.4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6985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none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2794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  <a:spcBef>
                          <a:spcPts val="550"/>
                        </a:spcBef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2.8E+10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6985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20.5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6E6"/>
                    </a:solidFill>
                  </a:tcPr>
                </a:tc>
                <a:tc>
                  <a:txBody>
                    <a:bodyPr/>
                    <a:lstStyle/>
                    <a:p>
                      <a:pPr marR="231140" algn="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20.5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none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6E6"/>
                    </a:solidFill>
                  </a:tcPr>
                </a:tc>
                <a:tc>
                  <a:txBody>
                    <a:bodyPr/>
                    <a:lstStyle/>
                    <a:p>
                      <a:pPr marL="31877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3.19E+10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40"/>
                        </a:lnSpc>
                        <a:spcBef>
                          <a:spcPts val="550"/>
                        </a:spcBef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TD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200/900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698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744">
                <a:tc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CAV0530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266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CA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  <a:spcBef>
                          <a:spcPts val="530"/>
                        </a:spcBef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20.6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6731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CA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24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266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CA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  <a:spcBef>
                          <a:spcPts val="530"/>
                        </a:spcBef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2.9E+10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6731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CA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19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266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CA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17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266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CA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none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266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CACB"/>
                    </a:solidFill>
                  </a:tcPr>
                </a:tc>
                <a:tc>
                  <a:txBody>
                    <a:bodyPr/>
                    <a:lstStyle/>
                    <a:p>
                      <a:pPr marL="31877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2.56E+10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266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CA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40"/>
                        </a:lnSpc>
                        <a:spcBef>
                          <a:spcPts val="530"/>
                        </a:spcBef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TD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200/900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CA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3745">
                <a:tc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CAV0533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429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5"/>
                        </a:lnSpc>
                        <a:spcBef>
                          <a:spcPts val="650"/>
                        </a:spcBef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25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8255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none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429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5"/>
                        </a:lnSpc>
                        <a:spcBef>
                          <a:spcPts val="650"/>
                        </a:spcBef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3.0E+10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8255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18.5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6E6"/>
                    </a:solidFill>
                  </a:tcPr>
                </a:tc>
                <a:tc>
                  <a:txBody>
                    <a:bodyPr/>
                    <a:lstStyle/>
                    <a:p>
                      <a:pPr marR="231140" algn="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18.5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none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6E6"/>
                    </a:solidFill>
                  </a:tcPr>
                </a:tc>
                <a:tc>
                  <a:txBody>
                    <a:bodyPr/>
                    <a:lstStyle/>
                    <a:p>
                      <a:pPr marL="31877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3.22E+10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45"/>
                        </a:lnSpc>
                        <a:spcBef>
                          <a:spcPts val="650"/>
                        </a:spcBef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TD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200/900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825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7744">
                <a:tc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CAV0529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266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CA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  <a:spcBef>
                          <a:spcPts val="530"/>
                        </a:spcBef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19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6731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CA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none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266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CA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  <a:spcBef>
                          <a:spcPts val="530"/>
                        </a:spcBef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3.2E+10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6731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CA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18.5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266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CA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18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266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CA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none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266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CACB"/>
                    </a:solidFill>
                  </a:tcPr>
                </a:tc>
                <a:tc>
                  <a:txBody>
                    <a:bodyPr/>
                    <a:lstStyle/>
                    <a:p>
                      <a:pPr marL="31877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3.16E+10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266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CA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40"/>
                        </a:lnSpc>
                        <a:spcBef>
                          <a:spcPts val="530"/>
                        </a:spcBef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TD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200/900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CA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2984">
                <a:tc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CAV0525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429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  <a:spcBef>
                          <a:spcPts val="650"/>
                        </a:spcBef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19.5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8255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none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429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  <a:spcBef>
                          <a:spcPts val="650"/>
                        </a:spcBef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3.3E+10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8255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19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17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none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6E6"/>
                    </a:solidFill>
                  </a:tcPr>
                </a:tc>
                <a:tc>
                  <a:txBody>
                    <a:bodyPr/>
                    <a:lstStyle/>
                    <a:p>
                      <a:pPr marL="31877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3.84E+10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40"/>
                        </a:lnSpc>
                        <a:spcBef>
                          <a:spcPts val="650"/>
                        </a:spcBef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TD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200/900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825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8505">
                <a:tc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CAV0535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266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CA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5"/>
                        </a:lnSpc>
                        <a:spcBef>
                          <a:spcPts val="530"/>
                        </a:spcBef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25.7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6731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CA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none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266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CA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5"/>
                        </a:lnSpc>
                        <a:spcBef>
                          <a:spcPts val="530"/>
                        </a:spcBef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3.5E+10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6731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CA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19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266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CACB"/>
                    </a:solidFill>
                  </a:tcPr>
                </a:tc>
                <a:tc>
                  <a:txBody>
                    <a:bodyPr/>
                    <a:lstStyle/>
                    <a:p>
                      <a:pPr marR="231140" algn="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18.5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266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CA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none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266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CACB"/>
                    </a:solidFill>
                  </a:tcPr>
                </a:tc>
                <a:tc>
                  <a:txBody>
                    <a:bodyPr/>
                    <a:lstStyle/>
                    <a:p>
                      <a:pPr marL="31877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3.77E+10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266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CA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45"/>
                        </a:lnSpc>
                        <a:spcBef>
                          <a:spcPts val="530"/>
                        </a:spcBef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TD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200/900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CA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2984">
                <a:tc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CAV0067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429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  <a:spcBef>
                          <a:spcPts val="650"/>
                        </a:spcBef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18.8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8255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none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429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  <a:spcBef>
                          <a:spcPts val="650"/>
                        </a:spcBef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3.4E+10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8255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19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19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none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6E6"/>
                    </a:solidFill>
                  </a:tcPr>
                </a:tc>
                <a:tc>
                  <a:txBody>
                    <a:bodyPr/>
                    <a:lstStyle/>
                    <a:p>
                      <a:pPr marL="31877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3.44E+10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40"/>
                        </a:lnSpc>
                        <a:spcBef>
                          <a:spcPts val="650"/>
                        </a:spcBef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NX-C,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200/975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825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3265">
                <a:tc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CAV0517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CA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  <a:spcBef>
                          <a:spcPts val="415"/>
                        </a:spcBef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18.8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5270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CA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none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CA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40"/>
                        </a:lnSpc>
                        <a:spcBef>
                          <a:spcPts val="415"/>
                        </a:spcBef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3.0E+10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5270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CA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10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CA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7.1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CA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6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CACB"/>
                    </a:solidFill>
                  </a:tcPr>
                </a:tc>
                <a:tc>
                  <a:txBody>
                    <a:bodyPr/>
                    <a:lstStyle/>
                    <a:p>
                      <a:pPr marL="292735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2.12E+10</a:t>
                      </a:r>
                      <a:r>
                        <a:rPr sz="1050" baseline="35714" dirty="0">
                          <a:latin typeface="Arial"/>
                          <a:cs typeface="Arial"/>
                        </a:rPr>
                        <a:t>†</a:t>
                      </a:r>
                      <a:endParaRPr sz="1050" baseline="35714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CA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40"/>
                        </a:lnSpc>
                        <a:spcBef>
                          <a:spcPts val="415"/>
                        </a:spcBef>
                      </a:pPr>
                      <a:r>
                        <a:rPr sz="1100" spc="-5" dirty="0">
                          <a:latin typeface="Arial"/>
                          <a:cs typeface="Arial"/>
                        </a:rPr>
                        <a:t>TD</a:t>
                      </a:r>
                      <a:r>
                        <a:rPr sz="1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5" dirty="0">
                          <a:latin typeface="Arial"/>
                          <a:cs typeface="Arial"/>
                        </a:rPr>
                        <a:t>200/900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527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CA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3266">
                <a:tc>
                  <a:txBody>
                    <a:bodyPr/>
                    <a:lstStyle/>
                    <a:p>
                      <a:pPr marL="3683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200" b="1" spc="-15" dirty="0">
                          <a:latin typeface="Arial"/>
                          <a:cs typeface="Arial"/>
                        </a:rPr>
                        <a:t>Average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143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21.1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143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3.13E+10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143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17.9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6E6"/>
                    </a:solidFill>
                  </a:tcPr>
                </a:tc>
                <a:tc>
                  <a:txBody>
                    <a:bodyPr/>
                    <a:lstStyle/>
                    <a:p>
                      <a:pPr marR="219075" algn="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16.9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6E6"/>
                    </a:solidFill>
                  </a:tcPr>
                </a:tc>
                <a:tc>
                  <a:txBody>
                    <a:bodyPr/>
                    <a:lstStyle/>
                    <a:p>
                      <a:pPr marL="29210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3.16E+10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F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28243">
                <a:tc>
                  <a:txBody>
                    <a:bodyPr/>
                    <a:lstStyle/>
                    <a:p>
                      <a:pPr marR="424180" indent="4254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200" b="1" spc="-25" dirty="0">
                          <a:latin typeface="Arial"/>
                          <a:cs typeface="Arial"/>
                        </a:rPr>
                        <a:t>Total  </a:t>
                      </a:r>
                      <a:r>
                        <a:rPr sz="1200" b="1" spc="-95" dirty="0">
                          <a:latin typeface="Arial"/>
                          <a:cs typeface="Arial"/>
                        </a:rPr>
                        <a:t>V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lt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ag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286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CA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00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175.2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143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CA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CA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CAC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00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148.9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143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CACB"/>
                    </a:solidFill>
                  </a:tcPr>
                </a:tc>
                <a:tc>
                  <a:txBody>
                    <a:bodyPr/>
                    <a:lstStyle/>
                    <a:p>
                      <a:pPr marR="177165" algn="r">
                        <a:lnSpc>
                          <a:spcPct val="100000"/>
                        </a:lnSpc>
                        <a:spcBef>
                          <a:spcPts val="900"/>
                        </a:spcBef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140.7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143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CA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CA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CA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FCA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object 5">
            <a:extLst>
              <a:ext uri="{FF2B5EF4-FFF2-40B4-BE49-F238E27FC236}">
                <a16:creationId xmlns:a16="http://schemas.microsoft.com/office/drawing/2014/main" id="{8D1E5926-3BF3-B243-954E-9C2571063C9F}"/>
              </a:ext>
            </a:extLst>
          </p:cNvPr>
          <p:cNvSpPr/>
          <p:nvPr/>
        </p:nvSpPr>
        <p:spPr>
          <a:xfrm>
            <a:off x="4940808" y="4561332"/>
            <a:ext cx="1014730" cy="711200"/>
          </a:xfrm>
          <a:custGeom>
            <a:avLst/>
            <a:gdLst/>
            <a:ahLst/>
            <a:cxnLst/>
            <a:rect l="l" t="t" r="r" b="b"/>
            <a:pathLst>
              <a:path w="1014729" h="711200">
                <a:moveTo>
                  <a:pt x="1014730" y="374141"/>
                </a:moveTo>
                <a:lnTo>
                  <a:pt x="1014730" y="345947"/>
                </a:lnTo>
                <a:lnTo>
                  <a:pt x="1013460" y="318515"/>
                </a:lnTo>
                <a:lnTo>
                  <a:pt x="1010919" y="309371"/>
                </a:lnTo>
                <a:lnTo>
                  <a:pt x="1007110" y="291083"/>
                </a:lnTo>
                <a:lnTo>
                  <a:pt x="1004569" y="282701"/>
                </a:lnTo>
                <a:lnTo>
                  <a:pt x="1002030" y="273557"/>
                </a:lnTo>
                <a:lnTo>
                  <a:pt x="999490" y="265175"/>
                </a:lnTo>
                <a:lnTo>
                  <a:pt x="995680" y="256793"/>
                </a:lnTo>
                <a:lnTo>
                  <a:pt x="991869" y="247649"/>
                </a:lnTo>
                <a:lnTo>
                  <a:pt x="984250" y="231647"/>
                </a:lnTo>
                <a:lnTo>
                  <a:pt x="952500" y="183641"/>
                </a:lnTo>
                <a:lnTo>
                  <a:pt x="927100" y="154685"/>
                </a:lnTo>
                <a:lnTo>
                  <a:pt x="896619" y="127253"/>
                </a:lnTo>
                <a:lnTo>
                  <a:pt x="864869" y="102107"/>
                </a:lnTo>
                <a:lnTo>
                  <a:pt x="808990" y="69341"/>
                </a:lnTo>
                <a:lnTo>
                  <a:pt x="769620" y="50291"/>
                </a:lnTo>
                <a:lnTo>
                  <a:pt x="725170" y="34289"/>
                </a:lnTo>
                <a:lnTo>
                  <a:pt x="680720" y="21335"/>
                </a:lnTo>
                <a:lnTo>
                  <a:pt x="633730" y="10667"/>
                </a:lnTo>
                <a:lnTo>
                  <a:pt x="584200" y="3809"/>
                </a:lnTo>
                <a:lnTo>
                  <a:pt x="533400" y="0"/>
                </a:lnTo>
                <a:lnTo>
                  <a:pt x="481330" y="0"/>
                </a:lnTo>
                <a:lnTo>
                  <a:pt x="430530" y="3809"/>
                </a:lnTo>
                <a:lnTo>
                  <a:pt x="381000" y="10667"/>
                </a:lnTo>
                <a:lnTo>
                  <a:pt x="334010" y="21335"/>
                </a:lnTo>
                <a:lnTo>
                  <a:pt x="309880" y="27431"/>
                </a:lnTo>
                <a:lnTo>
                  <a:pt x="266700" y="41909"/>
                </a:lnTo>
                <a:lnTo>
                  <a:pt x="224790" y="59435"/>
                </a:lnTo>
                <a:lnTo>
                  <a:pt x="185419" y="80009"/>
                </a:lnTo>
                <a:lnTo>
                  <a:pt x="149860" y="102869"/>
                </a:lnTo>
                <a:lnTo>
                  <a:pt x="116839" y="128015"/>
                </a:lnTo>
                <a:lnTo>
                  <a:pt x="87630" y="155447"/>
                </a:lnTo>
                <a:lnTo>
                  <a:pt x="73659" y="169163"/>
                </a:lnTo>
                <a:lnTo>
                  <a:pt x="60959" y="184403"/>
                </a:lnTo>
                <a:lnTo>
                  <a:pt x="50799" y="199643"/>
                </a:lnTo>
                <a:lnTo>
                  <a:pt x="39369" y="215645"/>
                </a:lnTo>
                <a:lnTo>
                  <a:pt x="30479" y="231647"/>
                </a:lnTo>
                <a:lnTo>
                  <a:pt x="15239" y="265175"/>
                </a:lnTo>
                <a:lnTo>
                  <a:pt x="12699" y="274319"/>
                </a:lnTo>
                <a:lnTo>
                  <a:pt x="10159" y="282701"/>
                </a:lnTo>
                <a:lnTo>
                  <a:pt x="5079" y="300989"/>
                </a:lnTo>
                <a:lnTo>
                  <a:pt x="3809" y="309371"/>
                </a:lnTo>
                <a:lnTo>
                  <a:pt x="1269" y="318515"/>
                </a:lnTo>
                <a:lnTo>
                  <a:pt x="0" y="336803"/>
                </a:lnTo>
                <a:lnTo>
                  <a:pt x="0" y="364997"/>
                </a:lnTo>
                <a:lnTo>
                  <a:pt x="1270" y="392429"/>
                </a:lnTo>
                <a:lnTo>
                  <a:pt x="3810" y="401573"/>
                </a:lnTo>
                <a:lnTo>
                  <a:pt x="7620" y="419861"/>
                </a:lnTo>
                <a:lnTo>
                  <a:pt x="10160" y="428243"/>
                </a:lnTo>
                <a:lnTo>
                  <a:pt x="12700" y="437387"/>
                </a:lnTo>
                <a:lnTo>
                  <a:pt x="15240" y="445769"/>
                </a:lnTo>
                <a:lnTo>
                  <a:pt x="19050" y="454151"/>
                </a:lnTo>
                <a:lnTo>
                  <a:pt x="22860" y="463295"/>
                </a:lnTo>
                <a:lnTo>
                  <a:pt x="24130" y="465962"/>
                </a:lnTo>
                <a:lnTo>
                  <a:pt x="24130" y="346709"/>
                </a:lnTo>
                <a:lnTo>
                  <a:pt x="26670" y="329945"/>
                </a:lnTo>
                <a:lnTo>
                  <a:pt x="26670" y="322325"/>
                </a:lnTo>
                <a:lnTo>
                  <a:pt x="30479" y="305561"/>
                </a:lnTo>
                <a:lnTo>
                  <a:pt x="31749" y="297941"/>
                </a:lnTo>
                <a:lnTo>
                  <a:pt x="34290" y="289559"/>
                </a:lnTo>
                <a:lnTo>
                  <a:pt x="39369" y="274319"/>
                </a:lnTo>
                <a:lnTo>
                  <a:pt x="43179" y="265937"/>
                </a:lnTo>
                <a:lnTo>
                  <a:pt x="45719" y="258317"/>
                </a:lnTo>
                <a:lnTo>
                  <a:pt x="81280" y="199643"/>
                </a:lnTo>
                <a:lnTo>
                  <a:pt x="106680" y="172211"/>
                </a:lnTo>
                <a:lnTo>
                  <a:pt x="119379" y="159257"/>
                </a:lnTo>
                <a:lnTo>
                  <a:pt x="133349" y="147065"/>
                </a:lnTo>
                <a:lnTo>
                  <a:pt x="148589" y="134873"/>
                </a:lnTo>
                <a:lnTo>
                  <a:pt x="181610" y="112013"/>
                </a:lnTo>
                <a:lnTo>
                  <a:pt x="199389" y="102107"/>
                </a:lnTo>
                <a:lnTo>
                  <a:pt x="217170" y="91439"/>
                </a:lnTo>
                <a:lnTo>
                  <a:pt x="255270" y="73913"/>
                </a:lnTo>
                <a:lnTo>
                  <a:pt x="297180" y="57911"/>
                </a:lnTo>
                <a:lnTo>
                  <a:pt x="340360" y="45719"/>
                </a:lnTo>
                <a:lnTo>
                  <a:pt x="386080" y="35813"/>
                </a:lnTo>
                <a:lnTo>
                  <a:pt x="433070" y="28955"/>
                </a:lnTo>
                <a:lnTo>
                  <a:pt x="508000" y="25145"/>
                </a:lnTo>
                <a:lnTo>
                  <a:pt x="557530" y="26669"/>
                </a:lnTo>
                <a:lnTo>
                  <a:pt x="605790" y="32003"/>
                </a:lnTo>
                <a:lnTo>
                  <a:pt x="652780" y="40385"/>
                </a:lnTo>
                <a:lnTo>
                  <a:pt x="697230" y="51815"/>
                </a:lnTo>
                <a:lnTo>
                  <a:pt x="739140" y="65531"/>
                </a:lnTo>
                <a:lnTo>
                  <a:pt x="797560" y="92201"/>
                </a:lnTo>
                <a:lnTo>
                  <a:pt x="834390" y="112775"/>
                </a:lnTo>
                <a:lnTo>
                  <a:pt x="866140" y="134873"/>
                </a:lnTo>
                <a:lnTo>
                  <a:pt x="909319" y="172973"/>
                </a:lnTo>
                <a:lnTo>
                  <a:pt x="943610" y="214121"/>
                </a:lnTo>
                <a:lnTo>
                  <a:pt x="969010" y="259079"/>
                </a:lnTo>
                <a:lnTo>
                  <a:pt x="971550" y="266699"/>
                </a:lnTo>
                <a:lnTo>
                  <a:pt x="975360" y="274319"/>
                </a:lnTo>
                <a:lnTo>
                  <a:pt x="977900" y="281939"/>
                </a:lnTo>
                <a:lnTo>
                  <a:pt x="980440" y="290321"/>
                </a:lnTo>
                <a:lnTo>
                  <a:pt x="982980" y="297941"/>
                </a:lnTo>
                <a:lnTo>
                  <a:pt x="984250" y="306323"/>
                </a:lnTo>
                <a:lnTo>
                  <a:pt x="986790" y="313943"/>
                </a:lnTo>
                <a:lnTo>
                  <a:pt x="988060" y="322325"/>
                </a:lnTo>
                <a:lnTo>
                  <a:pt x="990600" y="347471"/>
                </a:lnTo>
                <a:lnTo>
                  <a:pt x="990600" y="465327"/>
                </a:lnTo>
                <a:lnTo>
                  <a:pt x="995680" y="454151"/>
                </a:lnTo>
                <a:lnTo>
                  <a:pt x="999490" y="445007"/>
                </a:lnTo>
                <a:lnTo>
                  <a:pt x="1004569" y="428243"/>
                </a:lnTo>
                <a:lnTo>
                  <a:pt x="1009650" y="409955"/>
                </a:lnTo>
                <a:lnTo>
                  <a:pt x="1010919" y="401573"/>
                </a:lnTo>
                <a:lnTo>
                  <a:pt x="1013460" y="392429"/>
                </a:lnTo>
                <a:lnTo>
                  <a:pt x="1014730" y="374141"/>
                </a:lnTo>
                <a:close/>
              </a:path>
              <a:path w="1014729" h="711200">
                <a:moveTo>
                  <a:pt x="990600" y="465327"/>
                </a:moveTo>
                <a:lnTo>
                  <a:pt x="990600" y="364235"/>
                </a:lnTo>
                <a:lnTo>
                  <a:pt x="988060" y="380999"/>
                </a:lnTo>
                <a:lnTo>
                  <a:pt x="988060" y="388619"/>
                </a:lnTo>
                <a:lnTo>
                  <a:pt x="984250" y="405383"/>
                </a:lnTo>
                <a:lnTo>
                  <a:pt x="982980" y="413003"/>
                </a:lnTo>
                <a:lnTo>
                  <a:pt x="980440" y="421385"/>
                </a:lnTo>
                <a:lnTo>
                  <a:pt x="977900" y="429005"/>
                </a:lnTo>
                <a:lnTo>
                  <a:pt x="971550" y="444245"/>
                </a:lnTo>
                <a:lnTo>
                  <a:pt x="969010" y="452627"/>
                </a:lnTo>
                <a:lnTo>
                  <a:pt x="933450" y="511301"/>
                </a:lnTo>
                <a:lnTo>
                  <a:pt x="908050" y="538733"/>
                </a:lnTo>
                <a:lnTo>
                  <a:pt x="895350" y="551687"/>
                </a:lnTo>
                <a:lnTo>
                  <a:pt x="833119" y="598931"/>
                </a:lnTo>
                <a:lnTo>
                  <a:pt x="778510" y="628649"/>
                </a:lnTo>
                <a:lnTo>
                  <a:pt x="739140" y="645413"/>
                </a:lnTo>
                <a:lnTo>
                  <a:pt x="695960" y="659129"/>
                </a:lnTo>
                <a:lnTo>
                  <a:pt x="651510" y="670559"/>
                </a:lnTo>
                <a:lnTo>
                  <a:pt x="605790" y="678941"/>
                </a:lnTo>
                <a:lnTo>
                  <a:pt x="556260" y="684275"/>
                </a:lnTo>
                <a:lnTo>
                  <a:pt x="506730" y="685799"/>
                </a:lnTo>
                <a:lnTo>
                  <a:pt x="457200" y="684275"/>
                </a:lnTo>
                <a:lnTo>
                  <a:pt x="408940" y="678941"/>
                </a:lnTo>
                <a:lnTo>
                  <a:pt x="361950" y="670559"/>
                </a:lnTo>
                <a:lnTo>
                  <a:pt x="317500" y="659129"/>
                </a:lnTo>
                <a:lnTo>
                  <a:pt x="275590" y="644651"/>
                </a:lnTo>
                <a:lnTo>
                  <a:pt x="217170" y="618743"/>
                </a:lnTo>
                <a:lnTo>
                  <a:pt x="180340" y="598169"/>
                </a:lnTo>
                <a:lnTo>
                  <a:pt x="148590" y="576071"/>
                </a:lnTo>
                <a:lnTo>
                  <a:pt x="105410" y="537971"/>
                </a:lnTo>
                <a:lnTo>
                  <a:pt x="71120" y="496823"/>
                </a:lnTo>
                <a:lnTo>
                  <a:pt x="41910" y="444245"/>
                </a:lnTo>
                <a:lnTo>
                  <a:pt x="34290" y="420623"/>
                </a:lnTo>
                <a:lnTo>
                  <a:pt x="31750" y="413003"/>
                </a:lnTo>
                <a:lnTo>
                  <a:pt x="30480" y="404621"/>
                </a:lnTo>
                <a:lnTo>
                  <a:pt x="27940" y="396239"/>
                </a:lnTo>
                <a:lnTo>
                  <a:pt x="26670" y="388619"/>
                </a:lnTo>
                <a:lnTo>
                  <a:pt x="24130" y="363473"/>
                </a:lnTo>
                <a:lnTo>
                  <a:pt x="24130" y="465962"/>
                </a:lnTo>
                <a:lnTo>
                  <a:pt x="30480" y="479297"/>
                </a:lnTo>
                <a:lnTo>
                  <a:pt x="62230" y="527303"/>
                </a:lnTo>
                <a:lnTo>
                  <a:pt x="87630" y="556259"/>
                </a:lnTo>
                <a:lnTo>
                  <a:pt x="118110" y="583691"/>
                </a:lnTo>
                <a:lnTo>
                  <a:pt x="149860" y="608837"/>
                </a:lnTo>
                <a:lnTo>
                  <a:pt x="205740" y="641603"/>
                </a:lnTo>
                <a:lnTo>
                  <a:pt x="245110" y="660653"/>
                </a:lnTo>
                <a:lnTo>
                  <a:pt x="289560" y="676655"/>
                </a:lnTo>
                <a:lnTo>
                  <a:pt x="334010" y="689609"/>
                </a:lnTo>
                <a:lnTo>
                  <a:pt x="381000" y="700277"/>
                </a:lnTo>
                <a:lnTo>
                  <a:pt x="430530" y="707135"/>
                </a:lnTo>
                <a:lnTo>
                  <a:pt x="481330" y="710945"/>
                </a:lnTo>
                <a:lnTo>
                  <a:pt x="508000" y="710945"/>
                </a:lnTo>
                <a:lnTo>
                  <a:pt x="558800" y="709421"/>
                </a:lnTo>
                <a:lnTo>
                  <a:pt x="609600" y="704087"/>
                </a:lnTo>
                <a:lnTo>
                  <a:pt x="657860" y="694943"/>
                </a:lnTo>
                <a:lnTo>
                  <a:pt x="703580" y="683513"/>
                </a:lnTo>
                <a:lnTo>
                  <a:pt x="748030" y="669035"/>
                </a:lnTo>
                <a:lnTo>
                  <a:pt x="789940" y="651509"/>
                </a:lnTo>
                <a:lnTo>
                  <a:pt x="828040" y="630935"/>
                </a:lnTo>
                <a:lnTo>
                  <a:pt x="864869" y="608075"/>
                </a:lnTo>
                <a:lnTo>
                  <a:pt x="897890" y="582929"/>
                </a:lnTo>
                <a:lnTo>
                  <a:pt x="941069" y="541019"/>
                </a:lnTo>
                <a:lnTo>
                  <a:pt x="975360" y="495299"/>
                </a:lnTo>
                <a:lnTo>
                  <a:pt x="984250" y="479297"/>
                </a:lnTo>
                <a:lnTo>
                  <a:pt x="990600" y="465327"/>
                </a:lnTo>
                <a:close/>
              </a:path>
            </a:pathLst>
          </a:custGeom>
          <a:solidFill>
            <a:srgbClr val="0098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34250BF1-85A4-FA49-BE98-2C12774F01E2}"/>
              </a:ext>
            </a:extLst>
          </p:cNvPr>
          <p:cNvSpPr/>
          <p:nvPr/>
        </p:nvSpPr>
        <p:spPr>
          <a:xfrm>
            <a:off x="152400" y="3582923"/>
            <a:ext cx="381000" cy="152400"/>
          </a:xfrm>
          <a:custGeom>
            <a:avLst/>
            <a:gdLst/>
            <a:ahLst/>
            <a:cxnLst/>
            <a:rect l="l" t="t" r="r" b="b"/>
            <a:pathLst>
              <a:path w="381000" h="152400">
                <a:moveTo>
                  <a:pt x="304800" y="114299"/>
                </a:moveTo>
                <a:lnTo>
                  <a:pt x="304800" y="38099"/>
                </a:lnTo>
                <a:lnTo>
                  <a:pt x="0" y="38100"/>
                </a:lnTo>
                <a:lnTo>
                  <a:pt x="0" y="114300"/>
                </a:lnTo>
                <a:lnTo>
                  <a:pt x="304800" y="114299"/>
                </a:lnTo>
                <a:close/>
              </a:path>
              <a:path w="381000" h="152400">
                <a:moveTo>
                  <a:pt x="381000" y="76199"/>
                </a:moveTo>
                <a:lnTo>
                  <a:pt x="304800" y="0"/>
                </a:lnTo>
                <a:lnTo>
                  <a:pt x="304800" y="152399"/>
                </a:lnTo>
                <a:lnTo>
                  <a:pt x="381000" y="76199"/>
                </a:lnTo>
                <a:close/>
              </a:path>
            </a:pathLst>
          </a:custGeom>
          <a:solidFill>
            <a:srgbClr val="0098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D07306C5-70AD-B940-B9E7-91E41C7B77B8}"/>
              </a:ext>
            </a:extLst>
          </p:cNvPr>
          <p:cNvSpPr/>
          <p:nvPr/>
        </p:nvSpPr>
        <p:spPr>
          <a:xfrm>
            <a:off x="140207" y="3552445"/>
            <a:ext cx="411480" cy="214629"/>
          </a:xfrm>
          <a:custGeom>
            <a:avLst/>
            <a:gdLst/>
            <a:ahLst/>
            <a:cxnLst/>
            <a:rect l="l" t="t" r="r" b="b"/>
            <a:pathLst>
              <a:path w="411480" h="214630">
                <a:moveTo>
                  <a:pt x="316992" y="56387"/>
                </a:moveTo>
                <a:lnTo>
                  <a:pt x="0" y="56387"/>
                </a:lnTo>
                <a:lnTo>
                  <a:pt x="0" y="157733"/>
                </a:lnTo>
                <a:lnTo>
                  <a:pt x="12192" y="157733"/>
                </a:lnTo>
                <a:lnTo>
                  <a:pt x="12192" y="81533"/>
                </a:lnTo>
                <a:lnTo>
                  <a:pt x="25145" y="68579"/>
                </a:lnTo>
                <a:lnTo>
                  <a:pt x="25146" y="81533"/>
                </a:lnTo>
                <a:lnTo>
                  <a:pt x="304800" y="81533"/>
                </a:lnTo>
                <a:lnTo>
                  <a:pt x="304800" y="68579"/>
                </a:lnTo>
                <a:lnTo>
                  <a:pt x="316992" y="56387"/>
                </a:lnTo>
                <a:close/>
              </a:path>
              <a:path w="411480" h="214630">
                <a:moveTo>
                  <a:pt x="25146" y="81533"/>
                </a:moveTo>
                <a:lnTo>
                  <a:pt x="25145" y="68579"/>
                </a:lnTo>
                <a:lnTo>
                  <a:pt x="12192" y="81533"/>
                </a:lnTo>
                <a:lnTo>
                  <a:pt x="25146" y="81533"/>
                </a:lnTo>
                <a:close/>
              </a:path>
              <a:path w="411480" h="214630">
                <a:moveTo>
                  <a:pt x="25146" y="132587"/>
                </a:moveTo>
                <a:lnTo>
                  <a:pt x="25146" y="81533"/>
                </a:lnTo>
                <a:lnTo>
                  <a:pt x="12192" y="81533"/>
                </a:lnTo>
                <a:lnTo>
                  <a:pt x="12192" y="132587"/>
                </a:lnTo>
                <a:lnTo>
                  <a:pt x="25146" y="132587"/>
                </a:lnTo>
                <a:close/>
              </a:path>
              <a:path w="411480" h="214630">
                <a:moveTo>
                  <a:pt x="329946" y="153161"/>
                </a:moveTo>
                <a:lnTo>
                  <a:pt x="329946" y="132587"/>
                </a:lnTo>
                <a:lnTo>
                  <a:pt x="12192" y="132587"/>
                </a:lnTo>
                <a:lnTo>
                  <a:pt x="25146" y="144779"/>
                </a:lnTo>
                <a:lnTo>
                  <a:pt x="25146" y="157733"/>
                </a:lnTo>
                <a:lnTo>
                  <a:pt x="304800" y="157733"/>
                </a:lnTo>
                <a:lnTo>
                  <a:pt x="304800" y="144779"/>
                </a:lnTo>
                <a:lnTo>
                  <a:pt x="316992" y="157733"/>
                </a:lnTo>
                <a:lnTo>
                  <a:pt x="316992" y="166115"/>
                </a:lnTo>
                <a:lnTo>
                  <a:pt x="329946" y="153161"/>
                </a:lnTo>
                <a:close/>
              </a:path>
              <a:path w="411480" h="214630">
                <a:moveTo>
                  <a:pt x="25146" y="157733"/>
                </a:moveTo>
                <a:lnTo>
                  <a:pt x="25146" y="144779"/>
                </a:lnTo>
                <a:lnTo>
                  <a:pt x="12192" y="132587"/>
                </a:lnTo>
                <a:lnTo>
                  <a:pt x="12192" y="157733"/>
                </a:lnTo>
                <a:lnTo>
                  <a:pt x="25146" y="157733"/>
                </a:lnTo>
                <a:close/>
              </a:path>
              <a:path w="411480" h="214630">
                <a:moveTo>
                  <a:pt x="411480" y="106679"/>
                </a:moveTo>
                <a:lnTo>
                  <a:pt x="304800" y="0"/>
                </a:lnTo>
                <a:lnTo>
                  <a:pt x="304800" y="56387"/>
                </a:lnTo>
                <a:lnTo>
                  <a:pt x="308610" y="56387"/>
                </a:lnTo>
                <a:lnTo>
                  <a:pt x="308610" y="39623"/>
                </a:lnTo>
                <a:lnTo>
                  <a:pt x="329946" y="30479"/>
                </a:lnTo>
                <a:lnTo>
                  <a:pt x="329946" y="60959"/>
                </a:lnTo>
                <a:lnTo>
                  <a:pt x="376047" y="107060"/>
                </a:lnTo>
                <a:lnTo>
                  <a:pt x="384810" y="98297"/>
                </a:lnTo>
                <a:lnTo>
                  <a:pt x="384810" y="133540"/>
                </a:lnTo>
                <a:lnTo>
                  <a:pt x="411480" y="106679"/>
                </a:lnTo>
                <a:close/>
              </a:path>
              <a:path w="411480" h="214630">
                <a:moveTo>
                  <a:pt x="316992" y="81533"/>
                </a:moveTo>
                <a:lnTo>
                  <a:pt x="316992" y="56387"/>
                </a:lnTo>
                <a:lnTo>
                  <a:pt x="304800" y="68579"/>
                </a:lnTo>
                <a:lnTo>
                  <a:pt x="304800" y="81533"/>
                </a:lnTo>
                <a:lnTo>
                  <a:pt x="316992" y="81533"/>
                </a:lnTo>
                <a:close/>
              </a:path>
              <a:path w="411480" h="214630">
                <a:moveTo>
                  <a:pt x="316992" y="157733"/>
                </a:moveTo>
                <a:lnTo>
                  <a:pt x="304800" y="144779"/>
                </a:lnTo>
                <a:lnTo>
                  <a:pt x="304800" y="157733"/>
                </a:lnTo>
                <a:lnTo>
                  <a:pt x="316992" y="157733"/>
                </a:lnTo>
                <a:close/>
              </a:path>
              <a:path w="411480" h="214630">
                <a:moveTo>
                  <a:pt x="316992" y="166115"/>
                </a:moveTo>
                <a:lnTo>
                  <a:pt x="316992" y="157733"/>
                </a:lnTo>
                <a:lnTo>
                  <a:pt x="304800" y="157733"/>
                </a:lnTo>
                <a:lnTo>
                  <a:pt x="304800" y="214122"/>
                </a:lnTo>
                <a:lnTo>
                  <a:pt x="308610" y="210284"/>
                </a:lnTo>
                <a:lnTo>
                  <a:pt x="308610" y="174497"/>
                </a:lnTo>
                <a:lnTo>
                  <a:pt x="316992" y="166115"/>
                </a:lnTo>
                <a:close/>
              </a:path>
              <a:path w="411480" h="214630">
                <a:moveTo>
                  <a:pt x="329946" y="60959"/>
                </a:moveTo>
                <a:lnTo>
                  <a:pt x="329946" y="30479"/>
                </a:lnTo>
                <a:lnTo>
                  <a:pt x="308610" y="39623"/>
                </a:lnTo>
                <a:lnTo>
                  <a:pt x="329946" y="60959"/>
                </a:lnTo>
                <a:close/>
              </a:path>
              <a:path w="411480" h="214630">
                <a:moveTo>
                  <a:pt x="329946" y="81533"/>
                </a:moveTo>
                <a:lnTo>
                  <a:pt x="329946" y="60959"/>
                </a:lnTo>
                <a:lnTo>
                  <a:pt x="308610" y="39623"/>
                </a:lnTo>
                <a:lnTo>
                  <a:pt x="308610" y="56387"/>
                </a:lnTo>
                <a:lnTo>
                  <a:pt x="316992" y="56387"/>
                </a:lnTo>
                <a:lnTo>
                  <a:pt x="316992" y="81533"/>
                </a:lnTo>
                <a:lnTo>
                  <a:pt x="329946" y="81533"/>
                </a:lnTo>
                <a:close/>
              </a:path>
              <a:path w="411480" h="214630">
                <a:moveTo>
                  <a:pt x="384810" y="133540"/>
                </a:moveTo>
                <a:lnTo>
                  <a:pt x="384810" y="115823"/>
                </a:lnTo>
                <a:lnTo>
                  <a:pt x="376047" y="107060"/>
                </a:lnTo>
                <a:lnTo>
                  <a:pt x="308610" y="174497"/>
                </a:lnTo>
                <a:lnTo>
                  <a:pt x="329946" y="182879"/>
                </a:lnTo>
                <a:lnTo>
                  <a:pt x="329946" y="188796"/>
                </a:lnTo>
                <a:lnTo>
                  <a:pt x="384810" y="133540"/>
                </a:lnTo>
                <a:close/>
              </a:path>
              <a:path w="411480" h="214630">
                <a:moveTo>
                  <a:pt x="329946" y="188796"/>
                </a:moveTo>
                <a:lnTo>
                  <a:pt x="329946" y="182879"/>
                </a:lnTo>
                <a:lnTo>
                  <a:pt x="308610" y="174497"/>
                </a:lnTo>
                <a:lnTo>
                  <a:pt x="308610" y="210284"/>
                </a:lnTo>
                <a:lnTo>
                  <a:pt x="329946" y="188796"/>
                </a:lnTo>
                <a:close/>
              </a:path>
              <a:path w="411480" h="214630">
                <a:moveTo>
                  <a:pt x="384810" y="115823"/>
                </a:moveTo>
                <a:lnTo>
                  <a:pt x="384810" y="98297"/>
                </a:lnTo>
                <a:lnTo>
                  <a:pt x="376047" y="107060"/>
                </a:lnTo>
                <a:lnTo>
                  <a:pt x="384810" y="115823"/>
                </a:lnTo>
                <a:close/>
              </a:path>
            </a:pathLst>
          </a:custGeom>
          <a:solidFill>
            <a:srgbClr val="0098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6370B9AC-BAD0-6D4C-8CD3-FDFCE517ACBC}"/>
              </a:ext>
            </a:extLst>
          </p:cNvPr>
          <p:cNvSpPr/>
          <p:nvPr/>
        </p:nvSpPr>
        <p:spPr>
          <a:xfrm>
            <a:off x="152400" y="4268723"/>
            <a:ext cx="381000" cy="152400"/>
          </a:xfrm>
          <a:custGeom>
            <a:avLst/>
            <a:gdLst/>
            <a:ahLst/>
            <a:cxnLst/>
            <a:rect l="l" t="t" r="r" b="b"/>
            <a:pathLst>
              <a:path w="381000" h="152400">
                <a:moveTo>
                  <a:pt x="304800" y="114299"/>
                </a:moveTo>
                <a:lnTo>
                  <a:pt x="304800" y="38099"/>
                </a:lnTo>
                <a:lnTo>
                  <a:pt x="0" y="38100"/>
                </a:lnTo>
                <a:lnTo>
                  <a:pt x="0" y="114300"/>
                </a:lnTo>
                <a:lnTo>
                  <a:pt x="304800" y="114299"/>
                </a:lnTo>
                <a:close/>
              </a:path>
              <a:path w="381000" h="152400">
                <a:moveTo>
                  <a:pt x="381000" y="76199"/>
                </a:moveTo>
                <a:lnTo>
                  <a:pt x="304800" y="0"/>
                </a:lnTo>
                <a:lnTo>
                  <a:pt x="304800" y="152399"/>
                </a:lnTo>
                <a:lnTo>
                  <a:pt x="381000" y="76199"/>
                </a:lnTo>
                <a:close/>
              </a:path>
            </a:pathLst>
          </a:custGeom>
          <a:solidFill>
            <a:srgbClr val="0098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9">
            <a:extLst>
              <a:ext uri="{FF2B5EF4-FFF2-40B4-BE49-F238E27FC236}">
                <a16:creationId xmlns:a16="http://schemas.microsoft.com/office/drawing/2014/main" id="{29FC973C-E81B-0545-B321-31E680CAD619}"/>
              </a:ext>
            </a:extLst>
          </p:cNvPr>
          <p:cNvSpPr/>
          <p:nvPr/>
        </p:nvSpPr>
        <p:spPr>
          <a:xfrm>
            <a:off x="140207" y="4238245"/>
            <a:ext cx="411480" cy="214629"/>
          </a:xfrm>
          <a:custGeom>
            <a:avLst/>
            <a:gdLst/>
            <a:ahLst/>
            <a:cxnLst/>
            <a:rect l="l" t="t" r="r" b="b"/>
            <a:pathLst>
              <a:path w="411480" h="214629">
                <a:moveTo>
                  <a:pt x="316992" y="56387"/>
                </a:moveTo>
                <a:lnTo>
                  <a:pt x="0" y="56387"/>
                </a:lnTo>
                <a:lnTo>
                  <a:pt x="0" y="157733"/>
                </a:lnTo>
                <a:lnTo>
                  <a:pt x="12192" y="157733"/>
                </a:lnTo>
                <a:lnTo>
                  <a:pt x="12192" y="81533"/>
                </a:lnTo>
                <a:lnTo>
                  <a:pt x="25145" y="68579"/>
                </a:lnTo>
                <a:lnTo>
                  <a:pt x="25146" y="81533"/>
                </a:lnTo>
                <a:lnTo>
                  <a:pt x="304800" y="81533"/>
                </a:lnTo>
                <a:lnTo>
                  <a:pt x="304800" y="68579"/>
                </a:lnTo>
                <a:lnTo>
                  <a:pt x="316992" y="56387"/>
                </a:lnTo>
                <a:close/>
              </a:path>
              <a:path w="411480" h="214629">
                <a:moveTo>
                  <a:pt x="25146" y="81533"/>
                </a:moveTo>
                <a:lnTo>
                  <a:pt x="25145" y="68579"/>
                </a:lnTo>
                <a:lnTo>
                  <a:pt x="12192" y="81533"/>
                </a:lnTo>
                <a:lnTo>
                  <a:pt x="25146" y="81533"/>
                </a:lnTo>
                <a:close/>
              </a:path>
              <a:path w="411480" h="214629">
                <a:moveTo>
                  <a:pt x="25146" y="132587"/>
                </a:moveTo>
                <a:lnTo>
                  <a:pt x="25146" y="81533"/>
                </a:lnTo>
                <a:lnTo>
                  <a:pt x="12192" y="81533"/>
                </a:lnTo>
                <a:lnTo>
                  <a:pt x="12192" y="132587"/>
                </a:lnTo>
                <a:lnTo>
                  <a:pt x="25146" y="132587"/>
                </a:lnTo>
                <a:close/>
              </a:path>
              <a:path w="411480" h="214629">
                <a:moveTo>
                  <a:pt x="329946" y="153161"/>
                </a:moveTo>
                <a:lnTo>
                  <a:pt x="329946" y="132587"/>
                </a:lnTo>
                <a:lnTo>
                  <a:pt x="12192" y="132587"/>
                </a:lnTo>
                <a:lnTo>
                  <a:pt x="25146" y="144779"/>
                </a:lnTo>
                <a:lnTo>
                  <a:pt x="25146" y="157733"/>
                </a:lnTo>
                <a:lnTo>
                  <a:pt x="304800" y="157733"/>
                </a:lnTo>
                <a:lnTo>
                  <a:pt x="304800" y="144779"/>
                </a:lnTo>
                <a:lnTo>
                  <a:pt x="316992" y="157733"/>
                </a:lnTo>
                <a:lnTo>
                  <a:pt x="316992" y="166115"/>
                </a:lnTo>
                <a:lnTo>
                  <a:pt x="329946" y="153161"/>
                </a:lnTo>
                <a:close/>
              </a:path>
              <a:path w="411480" h="214629">
                <a:moveTo>
                  <a:pt x="25146" y="157733"/>
                </a:moveTo>
                <a:lnTo>
                  <a:pt x="25146" y="144779"/>
                </a:lnTo>
                <a:lnTo>
                  <a:pt x="12192" y="132587"/>
                </a:lnTo>
                <a:lnTo>
                  <a:pt x="12192" y="157733"/>
                </a:lnTo>
                <a:lnTo>
                  <a:pt x="25146" y="157733"/>
                </a:lnTo>
                <a:close/>
              </a:path>
              <a:path w="411480" h="214629">
                <a:moveTo>
                  <a:pt x="411480" y="106679"/>
                </a:moveTo>
                <a:lnTo>
                  <a:pt x="304800" y="0"/>
                </a:lnTo>
                <a:lnTo>
                  <a:pt x="304800" y="56387"/>
                </a:lnTo>
                <a:lnTo>
                  <a:pt x="308610" y="56387"/>
                </a:lnTo>
                <a:lnTo>
                  <a:pt x="308610" y="39623"/>
                </a:lnTo>
                <a:lnTo>
                  <a:pt x="329946" y="30479"/>
                </a:lnTo>
                <a:lnTo>
                  <a:pt x="329946" y="60959"/>
                </a:lnTo>
                <a:lnTo>
                  <a:pt x="376047" y="107060"/>
                </a:lnTo>
                <a:lnTo>
                  <a:pt x="384810" y="98297"/>
                </a:lnTo>
                <a:lnTo>
                  <a:pt x="384810" y="133540"/>
                </a:lnTo>
                <a:lnTo>
                  <a:pt x="411480" y="106679"/>
                </a:lnTo>
                <a:close/>
              </a:path>
              <a:path w="411480" h="214629">
                <a:moveTo>
                  <a:pt x="316992" y="81533"/>
                </a:moveTo>
                <a:lnTo>
                  <a:pt x="316992" y="56387"/>
                </a:lnTo>
                <a:lnTo>
                  <a:pt x="304800" y="68579"/>
                </a:lnTo>
                <a:lnTo>
                  <a:pt x="304800" y="81533"/>
                </a:lnTo>
                <a:lnTo>
                  <a:pt x="316992" y="81533"/>
                </a:lnTo>
                <a:close/>
              </a:path>
              <a:path w="411480" h="214629">
                <a:moveTo>
                  <a:pt x="316992" y="157733"/>
                </a:moveTo>
                <a:lnTo>
                  <a:pt x="304800" y="144779"/>
                </a:lnTo>
                <a:lnTo>
                  <a:pt x="304800" y="157733"/>
                </a:lnTo>
                <a:lnTo>
                  <a:pt x="316992" y="157733"/>
                </a:lnTo>
                <a:close/>
              </a:path>
              <a:path w="411480" h="214629">
                <a:moveTo>
                  <a:pt x="316992" y="166115"/>
                </a:moveTo>
                <a:lnTo>
                  <a:pt x="316992" y="157733"/>
                </a:lnTo>
                <a:lnTo>
                  <a:pt x="304800" y="157733"/>
                </a:lnTo>
                <a:lnTo>
                  <a:pt x="304800" y="214122"/>
                </a:lnTo>
                <a:lnTo>
                  <a:pt x="308610" y="210284"/>
                </a:lnTo>
                <a:lnTo>
                  <a:pt x="308610" y="174497"/>
                </a:lnTo>
                <a:lnTo>
                  <a:pt x="316992" y="166115"/>
                </a:lnTo>
                <a:close/>
              </a:path>
              <a:path w="411480" h="214629">
                <a:moveTo>
                  <a:pt x="329946" y="60959"/>
                </a:moveTo>
                <a:lnTo>
                  <a:pt x="329946" y="30479"/>
                </a:lnTo>
                <a:lnTo>
                  <a:pt x="308610" y="39623"/>
                </a:lnTo>
                <a:lnTo>
                  <a:pt x="329946" y="60959"/>
                </a:lnTo>
                <a:close/>
              </a:path>
              <a:path w="411480" h="214629">
                <a:moveTo>
                  <a:pt x="329946" y="81533"/>
                </a:moveTo>
                <a:lnTo>
                  <a:pt x="329946" y="60959"/>
                </a:lnTo>
                <a:lnTo>
                  <a:pt x="308610" y="39623"/>
                </a:lnTo>
                <a:lnTo>
                  <a:pt x="308610" y="56387"/>
                </a:lnTo>
                <a:lnTo>
                  <a:pt x="316992" y="56387"/>
                </a:lnTo>
                <a:lnTo>
                  <a:pt x="316992" y="81533"/>
                </a:lnTo>
                <a:lnTo>
                  <a:pt x="329946" y="81533"/>
                </a:lnTo>
                <a:close/>
              </a:path>
              <a:path w="411480" h="214629">
                <a:moveTo>
                  <a:pt x="384810" y="133540"/>
                </a:moveTo>
                <a:lnTo>
                  <a:pt x="384810" y="115823"/>
                </a:lnTo>
                <a:lnTo>
                  <a:pt x="376047" y="107060"/>
                </a:lnTo>
                <a:lnTo>
                  <a:pt x="308610" y="174497"/>
                </a:lnTo>
                <a:lnTo>
                  <a:pt x="329946" y="182879"/>
                </a:lnTo>
                <a:lnTo>
                  <a:pt x="329946" y="188796"/>
                </a:lnTo>
                <a:lnTo>
                  <a:pt x="384810" y="133540"/>
                </a:lnTo>
                <a:close/>
              </a:path>
              <a:path w="411480" h="214629">
                <a:moveTo>
                  <a:pt x="329946" y="188796"/>
                </a:moveTo>
                <a:lnTo>
                  <a:pt x="329946" y="182879"/>
                </a:lnTo>
                <a:lnTo>
                  <a:pt x="308610" y="174497"/>
                </a:lnTo>
                <a:lnTo>
                  <a:pt x="308610" y="210284"/>
                </a:lnTo>
                <a:lnTo>
                  <a:pt x="329946" y="188796"/>
                </a:lnTo>
                <a:close/>
              </a:path>
              <a:path w="411480" h="214629">
                <a:moveTo>
                  <a:pt x="384810" y="115823"/>
                </a:moveTo>
                <a:lnTo>
                  <a:pt x="384810" y="98297"/>
                </a:lnTo>
                <a:lnTo>
                  <a:pt x="376047" y="107060"/>
                </a:lnTo>
                <a:lnTo>
                  <a:pt x="384810" y="115823"/>
                </a:lnTo>
                <a:close/>
              </a:path>
            </a:pathLst>
          </a:custGeom>
          <a:solidFill>
            <a:srgbClr val="0098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>
            <a:extLst>
              <a:ext uri="{FF2B5EF4-FFF2-40B4-BE49-F238E27FC236}">
                <a16:creationId xmlns:a16="http://schemas.microsoft.com/office/drawing/2014/main" id="{E6070985-48B8-EB40-9C66-78A30BE80E7B}"/>
              </a:ext>
            </a:extLst>
          </p:cNvPr>
          <p:cNvSpPr/>
          <p:nvPr/>
        </p:nvSpPr>
        <p:spPr>
          <a:xfrm>
            <a:off x="152400" y="4802123"/>
            <a:ext cx="381000" cy="152400"/>
          </a:xfrm>
          <a:custGeom>
            <a:avLst/>
            <a:gdLst/>
            <a:ahLst/>
            <a:cxnLst/>
            <a:rect l="l" t="t" r="r" b="b"/>
            <a:pathLst>
              <a:path w="381000" h="152400">
                <a:moveTo>
                  <a:pt x="304800" y="114299"/>
                </a:moveTo>
                <a:lnTo>
                  <a:pt x="304800" y="38099"/>
                </a:lnTo>
                <a:lnTo>
                  <a:pt x="0" y="38100"/>
                </a:lnTo>
                <a:lnTo>
                  <a:pt x="0" y="114300"/>
                </a:lnTo>
                <a:lnTo>
                  <a:pt x="304800" y="114299"/>
                </a:lnTo>
                <a:close/>
              </a:path>
              <a:path w="381000" h="152400">
                <a:moveTo>
                  <a:pt x="381000" y="76199"/>
                </a:moveTo>
                <a:lnTo>
                  <a:pt x="304800" y="0"/>
                </a:lnTo>
                <a:lnTo>
                  <a:pt x="304800" y="152399"/>
                </a:lnTo>
                <a:lnTo>
                  <a:pt x="381000" y="76199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39D824FF-C63B-4F44-944A-48EA9477D124}"/>
              </a:ext>
            </a:extLst>
          </p:cNvPr>
          <p:cNvSpPr/>
          <p:nvPr/>
        </p:nvSpPr>
        <p:spPr>
          <a:xfrm>
            <a:off x="140207" y="4771645"/>
            <a:ext cx="411480" cy="214629"/>
          </a:xfrm>
          <a:custGeom>
            <a:avLst/>
            <a:gdLst/>
            <a:ahLst/>
            <a:cxnLst/>
            <a:rect l="l" t="t" r="r" b="b"/>
            <a:pathLst>
              <a:path w="411480" h="214629">
                <a:moveTo>
                  <a:pt x="316992" y="56387"/>
                </a:moveTo>
                <a:lnTo>
                  <a:pt x="0" y="56387"/>
                </a:lnTo>
                <a:lnTo>
                  <a:pt x="0" y="157733"/>
                </a:lnTo>
                <a:lnTo>
                  <a:pt x="12192" y="157733"/>
                </a:lnTo>
                <a:lnTo>
                  <a:pt x="12192" y="81533"/>
                </a:lnTo>
                <a:lnTo>
                  <a:pt x="25145" y="68579"/>
                </a:lnTo>
                <a:lnTo>
                  <a:pt x="25146" y="81533"/>
                </a:lnTo>
                <a:lnTo>
                  <a:pt x="304800" y="81533"/>
                </a:lnTo>
                <a:lnTo>
                  <a:pt x="304800" y="68579"/>
                </a:lnTo>
                <a:lnTo>
                  <a:pt x="316992" y="56387"/>
                </a:lnTo>
                <a:close/>
              </a:path>
              <a:path w="411480" h="214629">
                <a:moveTo>
                  <a:pt x="25146" y="81533"/>
                </a:moveTo>
                <a:lnTo>
                  <a:pt x="25145" y="68579"/>
                </a:lnTo>
                <a:lnTo>
                  <a:pt x="12192" y="81533"/>
                </a:lnTo>
                <a:lnTo>
                  <a:pt x="25146" y="81533"/>
                </a:lnTo>
                <a:close/>
              </a:path>
              <a:path w="411480" h="214629">
                <a:moveTo>
                  <a:pt x="25146" y="132587"/>
                </a:moveTo>
                <a:lnTo>
                  <a:pt x="25146" y="81533"/>
                </a:lnTo>
                <a:lnTo>
                  <a:pt x="12192" y="81533"/>
                </a:lnTo>
                <a:lnTo>
                  <a:pt x="12192" y="132587"/>
                </a:lnTo>
                <a:lnTo>
                  <a:pt x="25146" y="132587"/>
                </a:lnTo>
                <a:close/>
              </a:path>
              <a:path w="411480" h="214629">
                <a:moveTo>
                  <a:pt x="329946" y="153161"/>
                </a:moveTo>
                <a:lnTo>
                  <a:pt x="329946" y="132587"/>
                </a:lnTo>
                <a:lnTo>
                  <a:pt x="12192" y="132587"/>
                </a:lnTo>
                <a:lnTo>
                  <a:pt x="25146" y="144779"/>
                </a:lnTo>
                <a:lnTo>
                  <a:pt x="25146" y="157733"/>
                </a:lnTo>
                <a:lnTo>
                  <a:pt x="304800" y="157733"/>
                </a:lnTo>
                <a:lnTo>
                  <a:pt x="304800" y="144779"/>
                </a:lnTo>
                <a:lnTo>
                  <a:pt x="316992" y="157733"/>
                </a:lnTo>
                <a:lnTo>
                  <a:pt x="316992" y="166115"/>
                </a:lnTo>
                <a:lnTo>
                  <a:pt x="329946" y="153161"/>
                </a:lnTo>
                <a:close/>
              </a:path>
              <a:path w="411480" h="214629">
                <a:moveTo>
                  <a:pt x="25146" y="157733"/>
                </a:moveTo>
                <a:lnTo>
                  <a:pt x="25146" y="144779"/>
                </a:lnTo>
                <a:lnTo>
                  <a:pt x="12192" y="132587"/>
                </a:lnTo>
                <a:lnTo>
                  <a:pt x="12192" y="157733"/>
                </a:lnTo>
                <a:lnTo>
                  <a:pt x="25146" y="157733"/>
                </a:lnTo>
                <a:close/>
              </a:path>
              <a:path w="411480" h="214629">
                <a:moveTo>
                  <a:pt x="411480" y="106679"/>
                </a:moveTo>
                <a:lnTo>
                  <a:pt x="304800" y="0"/>
                </a:lnTo>
                <a:lnTo>
                  <a:pt x="304800" y="56387"/>
                </a:lnTo>
                <a:lnTo>
                  <a:pt x="308610" y="56387"/>
                </a:lnTo>
                <a:lnTo>
                  <a:pt x="308610" y="39623"/>
                </a:lnTo>
                <a:lnTo>
                  <a:pt x="329946" y="30479"/>
                </a:lnTo>
                <a:lnTo>
                  <a:pt x="329946" y="60959"/>
                </a:lnTo>
                <a:lnTo>
                  <a:pt x="376047" y="107060"/>
                </a:lnTo>
                <a:lnTo>
                  <a:pt x="384810" y="98297"/>
                </a:lnTo>
                <a:lnTo>
                  <a:pt x="384810" y="133540"/>
                </a:lnTo>
                <a:lnTo>
                  <a:pt x="411480" y="106679"/>
                </a:lnTo>
                <a:close/>
              </a:path>
              <a:path w="411480" h="214629">
                <a:moveTo>
                  <a:pt x="316992" y="81533"/>
                </a:moveTo>
                <a:lnTo>
                  <a:pt x="316992" y="56387"/>
                </a:lnTo>
                <a:lnTo>
                  <a:pt x="304800" y="68579"/>
                </a:lnTo>
                <a:lnTo>
                  <a:pt x="304800" y="81533"/>
                </a:lnTo>
                <a:lnTo>
                  <a:pt x="316992" y="81533"/>
                </a:lnTo>
                <a:close/>
              </a:path>
              <a:path w="411480" h="214629">
                <a:moveTo>
                  <a:pt x="316992" y="157733"/>
                </a:moveTo>
                <a:lnTo>
                  <a:pt x="304800" y="144779"/>
                </a:lnTo>
                <a:lnTo>
                  <a:pt x="304800" y="157733"/>
                </a:lnTo>
                <a:lnTo>
                  <a:pt x="316992" y="157733"/>
                </a:lnTo>
                <a:close/>
              </a:path>
              <a:path w="411480" h="214629">
                <a:moveTo>
                  <a:pt x="316992" y="166115"/>
                </a:moveTo>
                <a:lnTo>
                  <a:pt x="316992" y="157733"/>
                </a:lnTo>
                <a:lnTo>
                  <a:pt x="304800" y="157733"/>
                </a:lnTo>
                <a:lnTo>
                  <a:pt x="304800" y="214122"/>
                </a:lnTo>
                <a:lnTo>
                  <a:pt x="308610" y="210284"/>
                </a:lnTo>
                <a:lnTo>
                  <a:pt x="308610" y="174497"/>
                </a:lnTo>
                <a:lnTo>
                  <a:pt x="316992" y="166115"/>
                </a:lnTo>
                <a:close/>
              </a:path>
              <a:path w="411480" h="214629">
                <a:moveTo>
                  <a:pt x="329946" y="60959"/>
                </a:moveTo>
                <a:lnTo>
                  <a:pt x="329946" y="30479"/>
                </a:lnTo>
                <a:lnTo>
                  <a:pt x="308610" y="39623"/>
                </a:lnTo>
                <a:lnTo>
                  <a:pt x="329946" y="60959"/>
                </a:lnTo>
                <a:close/>
              </a:path>
              <a:path w="411480" h="214629">
                <a:moveTo>
                  <a:pt x="329946" y="81533"/>
                </a:moveTo>
                <a:lnTo>
                  <a:pt x="329946" y="60959"/>
                </a:lnTo>
                <a:lnTo>
                  <a:pt x="308610" y="39623"/>
                </a:lnTo>
                <a:lnTo>
                  <a:pt x="308610" y="56387"/>
                </a:lnTo>
                <a:lnTo>
                  <a:pt x="316992" y="56387"/>
                </a:lnTo>
                <a:lnTo>
                  <a:pt x="316992" y="81533"/>
                </a:lnTo>
                <a:lnTo>
                  <a:pt x="329946" y="81533"/>
                </a:lnTo>
                <a:close/>
              </a:path>
              <a:path w="411480" h="214629">
                <a:moveTo>
                  <a:pt x="384810" y="133540"/>
                </a:moveTo>
                <a:lnTo>
                  <a:pt x="384810" y="115823"/>
                </a:lnTo>
                <a:lnTo>
                  <a:pt x="376047" y="107060"/>
                </a:lnTo>
                <a:lnTo>
                  <a:pt x="308610" y="174497"/>
                </a:lnTo>
                <a:lnTo>
                  <a:pt x="329946" y="182879"/>
                </a:lnTo>
                <a:lnTo>
                  <a:pt x="329946" y="188796"/>
                </a:lnTo>
                <a:lnTo>
                  <a:pt x="384810" y="133540"/>
                </a:lnTo>
                <a:close/>
              </a:path>
              <a:path w="411480" h="214629">
                <a:moveTo>
                  <a:pt x="329946" y="188796"/>
                </a:moveTo>
                <a:lnTo>
                  <a:pt x="329946" y="182879"/>
                </a:lnTo>
                <a:lnTo>
                  <a:pt x="308610" y="174497"/>
                </a:lnTo>
                <a:lnTo>
                  <a:pt x="308610" y="210284"/>
                </a:lnTo>
                <a:lnTo>
                  <a:pt x="329946" y="188796"/>
                </a:lnTo>
                <a:close/>
              </a:path>
              <a:path w="411480" h="214629">
                <a:moveTo>
                  <a:pt x="384810" y="115823"/>
                </a:moveTo>
                <a:lnTo>
                  <a:pt x="384810" y="98297"/>
                </a:lnTo>
                <a:lnTo>
                  <a:pt x="376047" y="107060"/>
                </a:lnTo>
                <a:lnTo>
                  <a:pt x="384810" y="1158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16A7AE0-A3B9-4046-AD15-C97B7A93A387}"/>
              </a:ext>
            </a:extLst>
          </p:cNvPr>
          <p:cNvSpPr txBox="1"/>
          <p:nvPr/>
        </p:nvSpPr>
        <p:spPr>
          <a:xfrm>
            <a:off x="6946003" y="6046885"/>
            <a:ext cx="18204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Marc </a:t>
            </a:r>
            <a:r>
              <a:rPr lang="it-IT" dirty="0" err="1"/>
              <a:t>Ross</a:t>
            </a:r>
            <a:r>
              <a:rPr lang="it-IT" dirty="0"/>
              <a:t> @ SRF2019</a:t>
            </a:r>
          </a:p>
        </p:txBody>
      </p:sp>
    </p:spTree>
    <p:extLst>
      <p:ext uri="{BB962C8B-B14F-4D97-AF65-F5344CB8AC3E}">
        <p14:creationId xmlns:p14="http://schemas.microsoft.com/office/powerpoint/2010/main" val="11832021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390F27-26A4-6843-B910-876C1BA56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LCLS-II: </a:t>
            </a:r>
            <a:r>
              <a:rPr lang="it-IT" dirty="0" err="1"/>
              <a:t>Usable</a:t>
            </a:r>
            <a:r>
              <a:rPr lang="it-IT" dirty="0"/>
              <a:t> </a:t>
            </a:r>
            <a:r>
              <a:rPr lang="it-IT" dirty="0" err="1"/>
              <a:t>Gradient</a:t>
            </a:r>
            <a:r>
              <a:rPr lang="it-IT" dirty="0"/>
              <a:t> 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7111EA4-1E23-8844-85AF-BD7201CBA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Carlo Pagani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8902AC3-5566-204D-BD72-9770321CC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EC8272E2-7205-D349-81DC-E438BC89E1A0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FB54643-006B-6E45-8292-ECF4794D04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en-US" sz="1100">
                <a:solidFill>
                  <a:srgbClr val="002060"/>
                </a:solidFill>
              </a:rPr>
              <a:t>cepcws2019</a:t>
            </a:r>
          </a:p>
          <a:p>
            <a:pPr>
              <a:defRPr/>
            </a:pPr>
            <a:r>
              <a:rPr lang="it-IT" altLang="en-US" sz="900" b="0"/>
              <a:t>Beijing, 19 November 2019</a:t>
            </a:r>
            <a:endParaRPr lang="en-US" altLang="en-US" sz="900" b="0" dirty="0"/>
          </a:p>
        </p:txBody>
      </p:sp>
      <p:pic>
        <p:nvPicPr>
          <p:cNvPr id="10" name="Immagine 9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8921F548-99E3-0C47-A485-88B7F0FE729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A69955A-815A-B547-A42A-2FBA788D1A37}"/>
              </a:ext>
            </a:extLst>
          </p:cNvPr>
          <p:cNvSpPr txBox="1"/>
          <p:nvPr/>
        </p:nvSpPr>
        <p:spPr>
          <a:xfrm>
            <a:off x="6946003" y="6046885"/>
            <a:ext cx="18204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Marc </a:t>
            </a:r>
            <a:r>
              <a:rPr lang="it-IT" dirty="0" err="1"/>
              <a:t>Ross</a:t>
            </a:r>
            <a:r>
              <a:rPr lang="it-IT" dirty="0"/>
              <a:t> @ SRF2019</a:t>
            </a:r>
          </a:p>
        </p:txBody>
      </p:sp>
    </p:spTree>
    <p:extLst>
      <p:ext uri="{BB962C8B-B14F-4D97-AF65-F5344CB8AC3E}">
        <p14:creationId xmlns:p14="http://schemas.microsoft.com/office/powerpoint/2010/main" val="40559808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EC3E7A-E7ED-7D42-A43E-168F14928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LCLS-II: The </a:t>
            </a:r>
            <a:r>
              <a:rPr lang="it-IT" dirty="0" err="1"/>
              <a:t>effect</a:t>
            </a:r>
            <a:r>
              <a:rPr lang="it-IT" dirty="0"/>
              <a:t> of </a:t>
            </a:r>
            <a:r>
              <a:rPr lang="it-IT" dirty="0" err="1"/>
              <a:t>Infrastructure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080BB6C-AA79-694A-880D-058C415E6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Carlo Pagani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25B70EF-6869-3F49-8671-FAD8A1154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EC8272E2-7205-D349-81DC-E438BC89E1A0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F27A17B-88E8-674D-9031-FB5E50DFEB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en-US" sz="1100">
                <a:solidFill>
                  <a:srgbClr val="002060"/>
                </a:solidFill>
              </a:rPr>
              <a:t>cepcws2019</a:t>
            </a:r>
          </a:p>
          <a:p>
            <a:pPr>
              <a:defRPr/>
            </a:pPr>
            <a:r>
              <a:rPr lang="it-IT" altLang="en-US" sz="900" b="0"/>
              <a:t>Beijing, 19 November 2019</a:t>
            </a:r>
            <a:endParaRPr lang="en-US" altLang="en-US" sz="900" b="0" dirty="0"/>
          </a:p>
        </p:txBody>
      </p:sp>
      <p:pic>
        <p:nvPicPr>
          <p:cNvPr id="8" name="Immagine 7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8D95C6AC-29E4-DE42-95A2-8553495DF9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161C7658-4FC9-5645-9AB2-3EACB605944B}"/>
              </a:ext>
            </a:extLst>
          </p:cNvPr>
          <p:cNvSpPr txBox="1"/>
          <p:nvPr/>
        </p:nvSpPr>
        <p:spPr>
          <a:xfrm>
            <a:off x="6946003" y="6046885"/>
            <a:ext cx="18204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Marc </a:t>
            </a:r>
            <a:r>
              <a:rPr lang="it-IT" dirty="0" err="1"/>
              <a:t>Ross</a:t>
            </a:r>
            <a:r>
              <a:rPr lang="it-IT" dirty="0"/>
              <a:t> @ SRF2019</a:t>
            </a:r>
          </a:p>
        </p:txBody>
      </p:sp>
    </p:spTree>
    <p:extLst>
      <p:ext uri="{BB962C8B-B14F-4D97-AF65-F5344CB8AC3E}">
        <p14:creationId xmlns:p14="http://schemas.microsoft.com/office/powerpoint/2010/main" val="15285984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976E52-42DF-D24C-8E96-5656A1EAE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Some open </a:t>
            </a:r>
            <a:r>
              <a:rPr lang="it-IT" dirty="0" err="1"/>
              <a:t>Questions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659F41D-13A2-3943-9793-B3B3664DB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Carlo Pagani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F7D282D-BA08-824E-B4EE-201E9B2B0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EC8272E2-7205-D349-81DC-E438BC89E1A0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EF79512-47D0-414D-8AD1-43F95C5738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en-US" sz="1100">
                <a:solidFill>
                  <a:srgbClr val="002060"/>
                </a:solidFill>
              </a:rPr>
              <a:t>cepcws2019</a:t>
            </a:r>
          </a:p>
          <a:p>
            <a:pPr>
              <a:defRPr/>
            </a:pPr>
            <a:r>
              <a:rPr lang="it-IT" altLang="en-US" sz="900" b="0"/>
              <a:t>Beijing, 19 November 2019</a:t>
            </a:r>
            <a:endParaRPr lang="en-US" altLang="en-US" sz="900" b="0" dirty="0"/>
          </a:p>
        </p:txBody>
      </p:sp>
      <p:pic>
        <p:nvPicPr>
          <p:cNvPr id="10" name="Immagine 9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2C94CCD8-69EE-BC4A-8557-AB2F620AA4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0CB3545-AE66-9345-AB06-338458D084AA}"/>
              </a:ext>
            </a:extLst>
          </p:cNvPr>
          <p:cNvSpPr txBox="1"/>
          <p:nvPr/>
        </p:nvSpPr>
        <p:spPr>
          <a:xfrm>
            <a:off x="6946003" y="6046885"/>
            <a:ext cx="18204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Marc </a:t>
            </a:r>
            <a:r>
              <a:rPr lang="it-IT" dirty="0" err="1"/>
              <a:t>Ross</a:t>
            </a:r>
            <a:r>
              <a:rPr lang="it-IT" dirty="0"/>
              <a:t> @ SRF2019</a:t>
            </a:r>
          </a:p>
        </p:txBody>
      </p:sp>
    </p:spTree>
    <p:extLst>
      <p:ext uri="{BB962C8B-B14F-4D97-AF65-F5344CB8AC3E}">
        <p14:creationId xmlns:p14="http://schemas.microsoft.com/office/powerpoint/2010/main" val="32754952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8CC1A3-7AFA-8248-A258-7034291C4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Doping and the mistery of nano-</a:t>
            </a:r>
            <a:r>
              <a:rPr lang="it-IT" dirty="0" err="1"/>
              <a:t>hydrides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B4BC4E2-3853-1A46-9CFF-68108B0CF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8B2CE76-FFE5-9745-A7C8-B02C3D308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05772CE0-0456-E142-80EA-C992206A27CD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  <p:grpSp>
        <p:nvGrpSpPr>
          <p:cNvPr id="39" name="Gruppo 38">
            <a:extLst>
              <a:ext uri="{FF2B5EF4-FFF2-40B4-BE49-F238E27FC236}">
                <a16:creationId xmlns:a16="http://schemas.microsoft.com/office/drawing/2014/main" id="{58EF88C9-F08F-3B42-9B83-DAC4DEF18D00}"/>
              </a:ext>
            </a:extLst>
          </p:cNvPr>
          <p:cNvGrpSpPr/>
          <p:nvPr/>
        </p:nvGrpSpPr>
        <p:grpSpPr>
          <a:xfrm>
            <a:off x="505435" y="867018"/>
            <a:ext cx="8133129" cy="5112568"/>
            <a:chOff x="1612605" y="813034"/>
            <a:chExt cx="8927592" cy="5611975"/>
          </a:xfrm>
        </p:grpSpPr>
        <p:sp>
          <p:nvSpPr>
            <p:cNvPr id="23" name="Rectangle 20">
              <a:extLst>
                <a:ext uri="{FF2B5EF4-FFF2-40B4-BE49-F238E27FC236}">
                  <a16:creationId xmlns:a16="http://schemas.microsoft.com/office/drawing/2014/main" id="{365DF93B-75E0-E44C-BD3F-845695B39FDE}"/>
                </a:ext>
              </a:extLst>
            </p:cNvPr>
            <p:cNvSpPr/>
            <p:nvPr/>
          </p:nvSpPr>
          <p:spPr>
            <a:xfrm>
              <a:off x="1612605" y="813034"/>
              <a:ext cx="8927592" cy="279353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3">
              <a:extLst>
                <a:ext uri="{FF2B5EF4-FFF2-40B4-BE49-F238E27FC236}">
                  <a16:creationId xmlns:a16="http://schemas.microsoft.com/office/drawing/2014/main" id="{0FAAE6CA-A437-E045-8ECF-55A3E19A9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6759" y="842604"/>
              <a:ext cx="2455452" cy="2743200"/>
            </a:xfrm>
            <a:prstGeom prst="rect">
              <a:avLst/>
            </a:prstGeom>
          </p:spPr>
        </p:pic>
        <p:pic>
          <p:nvPicPr>
            <p:cNvPr id="25" name="Picture 7">
              <a:extLst>
                <a:ext uri="{FF2B5EF4-FFF2-40B4-BE49-F238E27FC236}">
                  <a16:creationId xmlns:a16="http://schemas.microsoft.com/office/drawing/2014/main" id="{D1A4450A-D6BB-1F4B-B407-6E1C0E565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7802" y="844970"/>
              <a:ext cx="2455452" cy="2743200"/>
            </a:xfrm>
            <a:prstGeom prst="rect">
              <a:avLst/>
            </a:prstGeom>
          </p:spPr>
        </p:pic>
        <p:pic>
          <p:nvPicPr>
            <p:cNvPr id="26" name="Picture 8">
              <a:extLst>
                <a:ext uri="{FF2B5EF4-FFF2-40B4-BE49-F238E27FC236}">
                  <a16:creationId xmlns:a16="http://schemas.microsoft.com/office/drawing/2014/main" id="{05299EE3-E488-FB47-B0FC-78AA3496B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88499" y="844970"/>
              <a:ext cx="2455452" cy="2743200"/>
            </a:xfrm>
            <a:prstGeom prst="rect">
              <a:avLst/>
            </a:prstGeom>
          </p:spPr>
        </p:pic>
        <p:sp>
          <p:nvSpPr>
            <p:cNvPr id="27" name="Rectangle 21">
              <a:extLst>
                <a:ext uri="{FF2B5EF4-FFF2-40B4-BE49-F238E27FC236}">
                  <a16:creationId xmlns:a16="http://schemas.microsoft.com/office/drawing/2014/main" id="{610C335A-774D-E84C-AD3F-ACCCFA1D6860}"/>
                </a:ext>
              </a:extLst>
            </p:cNvPr>
            <p:cNvSpPr/>
            <p:nvPr/>
          </p:nvSpPr>
          <p:spPr>
            <a:xfrm>
              <a:off x="1612605" y="3631474"/>
              <a:ext cx="8927592" cy="279353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19">
              <a:extLst>
                <a:ext uri="{FF2B5EF4-FFF2-40B4-BE49-F238E27FC236}">
                  <a16:creationId xmlns:a16="http://schemas.microsoft.com/office/drawing/2014/main" id="{70525F27-C425-CD4A-9BDC-AC5A35416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82610" y="3665395"/>
              <a:ext cx="2455452" cy="2743200"/>
            </a:xfrm>
            <a:prstGeom prst="rect">
              <a:avLst/>
            </a:prstGeom>
          </p:spPr>
        </p:pic>
        <p:pic>
          <p:nvPicPr>
            <p:cNvPr id="29" name="Picture 25">
              <a:extLst>
                <a:ext uri="{FF2B5EF4-FFF2-40B4-BE49-F238E27FC236}">
                  <a16:creationId xmlns:a16="http://schemas.microsoft.com/office/drawing/2014/main" id="{7C7206EE-1453-BC4A-BA01-982196272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89663" y="3665395"/>
              <a:ext cx="2455452" cy="2743200"/>
            </a:xfrm>
            <a:prstGeom prst="rect">
              <a:avLst/>
            </a:prstGeom>
          </p:spPr>
        </p:pic>
        <p:pic>
          <p:nvPicPr>
            <p:cNvPr id="30" name="Picture 26">
              <a:extLst>
                <a:ext uri="{FF2B5EF4-FFF2-40B4-BE49-F238E27FC236}">
                  <a16:creationId xmlns:a16="http://schemas.microsoft.com/office/drawing/2014/main" id="{10AA2D3E-22C5-4549-9C43-260623A82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6759" y="3665395"/>
              <a:ext cx="2455452" cy="2743200"/>
            </a:xfrm>
            <a:prstGeom prst="rect">
              <a:avLst/>
            </a:prstGeom>
          </p:spPr>
        </p:pic>
        <p:sp>
          <p:nvSpPr>
            <p:cNvPr id="31" name="TextBox 10">
              <a:extLst>
                <a:ext uri="{FF2B5EF4-FFF2-40B4-BE49-F238E27FC236}">
                  <a16:creationId xmlns:a16="http://schemas.microsoft.com/office/drawing/2014/main" id="{BE00A1C4-88EA-D542-86A2-E7ED4A6BED47}"/>
                </a:ext>
              </a:extLst>
            </p:cNvPr>
            <p:cNvSpPr txBox="1"/>
            <p:nvPr/>
          </p:nvSpPr>
          <p:spPr>
            <a:xfrm>
              <a:off x="1612606" y="1806822"/>
              <a:ext cx="138877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Pre-HF Soak</a:t>
              </a:r>
            </a:p>
          </p:txBody>
        </p:sp>
        <p:sp>
          <p:nvSpPr>
            <p:cNvPr id="32" name="TextBox 11">
              <a:extLst>
                <a:ext uri="{FF2B5EF4-FFF2-40B4-BE49-F238E27FC236}">
                  <a16:creationId xmlns:a16="http://schemas.microsoft.com/office/drawing/2014/main" id="{53A21769-1AAD-E542-817C-8E44D749E658}"/>
                </a:ext>
              </a:extLst>
            </p:cNvPr>
            <p:cNvSpPr txBox="1"/>
            <p:nvPr/>
          </p:nvSpPr>
          <p:spPr>
            <a:xfrm>
              <a:off x="1612605" y="4762324"/>
              <a:ext cx="13887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Post-HF Soak</a:t>
              </a:r>
            </a:p>
          </p:txBody>
        </p:sp>
        <p:sp>
          <p:nvSpPr>
            <p:cNvPr id="33" name="TextBox 14">
              <a:extLst>
                <a:ext uri="{FF2B5EF4-FFF2-40B4-BE49-F238E27FC236}">
                  <a16:creationId xmlns:a16="http://schemas.microsoft.com/office/drawing/2014/main" id="{0C2B537D-FFA6-3D45-A325-B16258FE8129}"/>
                </a:ext>
              </a:extLst>
            </p:cNvPr>
            <p:cNvSpPr txBox="1"/>
            <p:nvPr/>
          </p:nvSpPr>
          <p:spPr>
            <a:xfrm>
              <a:off x="5495840" y="838200"/>
              <a:ext cx="652597" cy="430887"/>
            </a:xfrm>
            <a:prstGeom prst="rect">
              <a:avLst/>
            </a:prstGeom>
            <a:solidFill>
              <a:schemeClr val="bg1">
                <a:lumMod val="75000"/>
                <a:alpha val="63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FF00"/>
                  </a:solidFill>
                </a:rPr>
                <a:t>NL115</a:t>
              </a:r>
            </a:p>
            <a:p>
              <a:pPr algn="ctr"/>
              <a:r>
                <a:rPr lang="en-US" sz="1400" dirty="0">
                  <a:solidFill>
                    <a:srgbClr val="FFFF00"/>
                  </a:solidFill>
                </a:rPr>
                <a:t>3N60</a:t>
              </a:r>
            </a:p>
          </p:txBody>
        </p:sp>
        <p:sp>
          <p:nvSpPr>
            <p:cNvPr id="34" name="TextBox 17">
              <a:extLst>
                <a:ext uri="{FF2B5EF4-FFF2-40B4-BE49-F238E27FC236}">
                  <a16:creationId xmlns:a16="http://schemas.microsoft.com/office/drawing/2014/main" id="{47CBF0DB-6C5E-1446-A620-9D2C9286560F}"/>
                </a:ext>
              </a:extLst>
            </p:cNvPr>
            <p:cNvSpPr txBox="1"/>
            <p:nvPr/>
          </p:nvSpPr>
          <p:spPr>
            <a:xfrm>
              <a:off x="7983949" y="838200"/>
              <a:ext cx="652597" cy="430887"/>
            </a:xfrm>
            <a:prstGeom prst="rect">
              <a:avLst/>
            </a:prstGeom>
            <a:solidFill>
              <a:schemeClr val="bg1">
                <a:lumMod val="75000"/>
                <a:alpha val="63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FF00"/>
                  </a:solidFill>
                </a:rPr>
                <a:t>NL115</a:t>
              </a:r>
            </a:p>
            <a:p>
              <a:pPr algn="ctr"/>
              <a:r>
                <a:rPr lang="en-US" sz="1400" dirty="0">
                  <a:solidFill>
                    <a:srgbClr val="FFFF00"/>
                  </a:solidFill>
                </a:rPr>
                <a:t>3N60</a:t>
              </a:r>
            </a:p>
          </p:txBody>
        </p:sp>
        <p:sp>
          <p:nvSpPr>
            <p:cNvPr id="35" name="TextBox 22">
              <a:extLst>
                <a:ext uri="{FF2B5EF4-FFF2-40B4-BE49-F238E27FC236}">
                  <a16:creationId xmlns:a16="http://schemas.microsoft.com/office/drawing/2014/main" id="{ACB563F8-4C6B-5646-A13F-EB820CD5E23C}"/>
                </a:ext>
              </a:extLst>
            </p:cNvPr>
            <p:cNvSpPr txBox="1"/>
            <p:nvPr/>
          </p:nvSpPr>
          <p:spPr>
            <a:xfrm>
              <a:off x="3001378" y="3658625"/>
              <a:ext cx="652597" cy="430887"/>
            </a:xfrm>
            <a:prstGeom prst="rect">
              <a:avLst/>
            </a:prstGeom>
            <a:solidFill>
              <a:schemeClr val="bg1">
                <a:lumMod val="75000"/>
                <a:alpha val="63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FF00"/>
                  </a:solidFill>
                </a:rPr>
                <a:t>NL115</a:t>
              </a:r>
            </a:p>
            <a:p>
              <a:pPr algn="ctr"/>
              <a:r>
                <a:rPr lang="en-US" sz="1400" dirty="0">
                  <a:solidFill>
                    <a:srgbClr val="FFFF00"/>
                  </a:solidFill>
                </a:rPr>
                <a:t>HF 1hr</a:t>
              </a:r>
            </a:p>
          </p:txBody>
        </p:sp>
        <p:sp>
          <p:nvSpPr>
            <p:cNvPr id="36" name="TextBox 23">
              <a:extLst>
                <a:ext uri="{FF2B5EF4-FFF2-40B4-BE49-F238E27FC236}">
                  <a16:creationId xmlns:a16="http://schemas.microsoft.com/office/drawing/2014/main" id="{18EE900A-B8A0-1F43-BDC3-B902222EEFDF}"/>
                </a:ext>
              </a:extLst>
            </p:cNvPr>
            <p:cNvSpPr txBox="1"/>
            <p:nvPr/>
          </p:nvSpPr>
          <p:spPr>
            <a:xfrm>
              <a:off x="5485844" y="3658625"/>
              <a:ext cx="652597" cy="430887"/>
            </a:xfrm>
            <a:prstGeom prst="rect">
              <a:avLst/>
            </a:prstGeom>
            <a:solidFill>
              <a:schemeClr val="bg1">
                <a:lumMod val="75000"/>
                <a:alpha val="63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FF00"/>
                  </a:solidFill>
                </a:rPr>
                <a:t>NL115</a:t>
              </a:r>
            </a:p>
            <a:p>
              <a:pPr algn="ctr"/>
              <a:r>
                <a:rPr lang="en-US" sz="1400" dirty="0">
                  <a:solidFill>
                    <a:srgbClr val="FFFF00"/>
                  </a:solidFill>
                </a:rPr>
                <a:t>HF 1hr</a:t>
              </a:r>
            </a:p>
          </p:txBody>
        </p:sp>
        <p:sp>
          <p:nvSpPr>
            <p:cNvPr id="37" name="TextBox 24">
              <a:extLst>
                <a:ext uri="{FF2B5EF4-FFF2-40B4-BE49-F238E27FC236}">
                  <a16:creationId xmlns:a16="http://schemas.microsoft.com/office/drawing/2014/main" id="{22BEEFDA-1E54-6E4B-8AD2-C321F50F3CE2}"/>
                </a:ext>
              </a:extLst>
            </p:cNvPr>
            <p:cNvSpPr txBox="1"/>
            <p:nvPr/>
          </p:nvSpPr>
          <p:spPr>
            <a:xfrm>
              <a:off x="7981950" y="3658625"/>
              <a:ext cx="652597" cy="430887"/>
            </a:xfrm>
            <a:prstGeom prst="rect">
              <a:avLst/>
            </a:prstGeom>
            <a:solidFill>
              <a:schemeClr val="bg1">
                <a:lumMod val="75000"/>
                <a:alpha val="63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FF00"/>
                  </a:solidFill>
                </a:rPr>
                <a:t>NL115</a:t>
              </a:r>
            </a:p>
            <a:p>
              <a:pPr algn="ctr"/>
              <a:r>
                <a:rPr lang="en-US" sz="1400" dirty="0">
                  <a:solidFill>
                    <a:srgbClr val="FFFF00"/>
                  </a:solidFill>
                </a:rPr>
                <a:t>HF 1hr</a:t>
              </a:r>
            </a:p>
          </p:txBody>
        </p:sp>
        <p:sp>
          <p:nvSpPr>
            <p:cNvPr id="38" name="TextBox 27">
              <a:extLst>
                <a:ext uri="{FF2B5EF4-FFF2-40B4-BE49-F238E27FC236}">
                  <a16:creationId xmlns:a16="http://schemas.microsoft.com/office/drawing/2014/main" id="{9E4555D7-768B-8143-83E2-F3B41C2007CF}"/>
                </a:ext>
              </a:extLst>
            </p:cNvPr>
            <p:cNvSpPr txBox="1"/>
            <p:nvPr/>
          </p:nvSpPr>
          <p:spPr>
            <a:xfrm>
              <a:off x="3001377" y="838200"/>
              <a:ext cx="652597" cy="430887"/>
            </a:xfrm>
            <a:prstGeom prst="rect">
              <a:avLst/>
            </a:prstGeom>
            <a:solidFill>
              <a:schemeClr val="bg1">
                <a:lumMod val="75000"/>
                <a:alpha val="63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FF00"/>
                  </a:solidFill>
                </a:rPr>
                <a:t>NL115</a:t>
              </a:r>
            </a:p>
            <a:p>
              <a:pPr algn="ctr"/>
              <a:r>
                <a:rPr lang="en-US" sz="1400" dirty="0">
                  <a:solidFill>
                    <a:srgbClr val="FFFF00"/>
                  </a:solidFill>
                </a:rPr>
                <a:t>3N60</a:t>
              </a:r>
            </a:p>
          </p:txBody>
        </p:sp>
      </p:grp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8EBFB4EE-D28C-6F4C-8E79-FB21DDCE1BAF}"/>
              </a:ext>
            </a:extLst>
          </p:cNvPr>
          <p:cNvSpPr txBox="1"/>
          <p:nvPr/>
        </p:nvSpPr>
        <p:spPr>
          <a:xfrm>
            <a:off x="1938487" y="6010489"/>
            <a:ext cx="5380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0070C0"/>
                </a:solidFill>
              </a:rPr>
              <a:t>Nb</a:t>
            </a:r>
            <a:r>
              <a:rPr lang="en-US" sz="1800" dirty="0">
                <a:solidFill>
                  <a:srgbClr val="0070C0"/>
                </a:solidFill>
              </a:rPr>
              <a:t> Nitration Compared to </a:t>
            </a:r>
            <a:r>
              <a:rPr lang="en-US" sz="1800" dirty="0" err="1">
                <a:solidFill>
                  <a:srgbClr val="0070C0"/>
                </a:solidFill>
              </a:rPr>
              <a:t>Nb</a:t>
            </a:r>
            <a:r>
              <a:rPr lang="en-US" sz="1800" dirty="0">
                <a:solidFill>
                  <a:srgbClr val="0070C0"/>
                </a:solidFill>
              </a:rPr>
              <a:t> Nitration + HF 1 </a:t>
            </a:r>
            <a:r>
              <a:rPr lang="en-US" sz="1800" dirty="0" err="1">
                <a:solidFill>
                  <a:srgbClr val="0070C0"/>
                </a:solidFill>
              </a:rPr>
              <a:t>hr</a:t>
            </a:r>
            <a:r>
              <a:rPr lang="en-US" sz="1800" dirty="0">
                <a:solidFill>
                  <a:srgbClr val="0070C0"/>
                </a:solidFill>
              </a:rPr>
              <a:t> Rinse</a:t>
            </a:r>
            <a:endParaRPr lang="it-IT" sz="1800" dirty="0">
              <a:solidFill>
                <a:srgbClr val="0070C0"/>
              </a:solidFill>
            </a:endParaRPr>
          </a:p>
        </p:txBody>
      </p:sp>
      <p:sp>
        <p:nvSpPr>
          <p:cNvPr id="42" name="Segnaposto numero diapositiva 4">
            <a:extLst>
              <a:ext uri="{FF2B5EF4-FFF2-40B4-BE49-F238E27FC236}">
                <a16:creationId xmlns:a16="http://schemas.microsoft.com/office/drawing/2014/main" id="{76B24A03-3739-304D-B524-C98BDFFA1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34092" y="6459827"/>
            <a:ext cx="1602904" cy="353549"/>
          </a:xfrm>
        </p:spPr>
        <p:txBody>
          <a:bodyPr/>
          <a:lstStyle/>
          <a:p>
            <a:pPr>
              <a:defRPr/>
            </a:pPr>
            <a:r>
              <a:rPr lang="it-IT" altLang="en-US" sz="1100" dirty="0">
                <a:solidFill>
                  <a:srgbClr val="002060"/>
                </a:solidFill>
              </a:rPr>
              <a:t>cepcws2019</a:t>
            </a:r>
          </a:p>
          <a:p>
            <a:pPr>
              <a:defRPr/>
            </a:pPr>
            <a:r>
              <a:rPr lang="it-IT" altLang="en-US" sz="900" b="0" dirty="0" err="1"/>
              <a:t>Beijing</a:t>
            </a:r>
            <a:r>
              <a:rPr lang="it-IT" altLang="en-US" sz="900" b="0" dirty="0"/>
              <a:t>, 19 </a:t>
            </a:r>
            <a:r>
              <a:rPr lang="it-IT" altLang="en-US" sz="900" b="0" dirty="0" err="1"/>
              <a:t>November</a:t>
            </a:r>
            <a:r>
              <a:rPr lang="it-IT" altLang="en-US" sz="900" b="0" dirty="0"/>
              <a:t> 2019</a:t>
            </a:r>
            <a:endParaRPr lang="en-US" altLang="en-US" sz="900" b="0" dirty="0"/>
          </a:p>
        </p:txBody>
      </p:sp>
    </p:spTree>
    <p:extLst>
      <p:ext uri="{BB962C8B-B14F-4D97-AF65-F5344CB8AC3E}">
        <p14:creationId xmlns:p14="http://schemas.microsoft.com/office/powerpoint/2010/main" val="29252957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AAF66A-CF90-624A-AED4-25301AA42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</a:t>
            </a:r>
            <a:r>
              <a:rPr lang="it-IT" dirty="0" err="1"/>
              <a:t>effect</a:t>
            </a:r>
            <a:r>
              <a:rPr lang="it-IT" dirty="0"/>
              <a:t> of HF </a:t>
            </a:r>
            <a:r>
              <a:rPr lang="it-IT" dirty="0" err="1"/>
              <a:t>Soaking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34D1DC2-EBEC-B74F-B904-020589337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1641348-0789-4B44-B0C2-312AA62AE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05772CE0-0456-E142-80EA-C992206A27CD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646D71C-6868-AB43-AD51-45753A93FD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en-US" sz="1100">
                <a:solidFill>
                  <a:srgbClr val="002060"/>
                </a:solidFill>
              </a:rPr>
              <a:t>cepcws2019</a:t>
            </a:r>
          </a:p>
          <a:p>
            <a:pPr>
              <a:defRPr/>
            </a:pPr>
            <a:r>
              <a:rPr lang="it-IT" altLang="en-US" sz="900" b="0"/>
              <a:t>Beijing, 19 November 2019</a:t>
            </a:r>
            <a:endParaRPr lang="en-US" altLang="en-US" sz="900" b="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7CE91255-CE64-7D44-B7CE-FF3E130BEDC0}"/>
              </a:ext>
            </a:extLst>
          </p:cNvPr>
          <p:cNvGrpSpPr/>
          <p:nvPr/>
        </p:nvGrpSpPr>
        <p:grpSpPr>
          <a:xfrm>
            <a:off x="210811" y="1268760"/>
            <a:ext cx="8661479" cy="4692094"/>
            <a:chOff x="857075" y="728981"/>
            <a:chExt cx="10634135" cy="5760720"/>
          </a:xfrm>
        </p:grpSpPr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id="{86E25CEA-E817-8543-9435-8942273AC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34761" y="728981"/>
              <a:ext cx="5156449" cy="5760720"/>
            </a:xfrm>
            <a:prstGeom prst="rect">
              <a:avLst/>
            </a:prstGeom>
          </p:spPr>
        </p:pic>
        <p:pic>
          <p:nvPicPr>
            <p:cNvPr id="8" name="Picture 12">
              <a:extLst>
                <a:ext uri="{FF2B5EF4-FFF2-40B4-BE49-F238E27FC236}">
                  <a16:creationId xmlns:a16="http://schemas.microsoft.com/office/drawing/2014/main" id="{5A1EE9BC-5123-B84E-8771-8C71D163A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7075" y="728981"/>
              <a:ext cx="5156449" cy="57607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0172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Large Scale Production: CEBAF &amp; LEP II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DD24915F-1212-4C86-8EF3-3C9B851C20F2}" type="slidenum">
              <a:rPr lang="en-US" altLang="it-IT" smtClean="0"/>
              <a:pPr>
                <a:defRPr/>
              </a:pPr>
              <a:t>4</a:t>
            </a:fld>
            <a:endParaRPr lang="en-US" altLang="it-IT"/>
          </a:p>
        </p:txBody>
      </p:sp>
      <p:pic>
        <p:nvPicPr>
          <p:cNvPr id="14" name="Picture 2" descr="Padamse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175" y="981075"/>
            <a:ext cx="4826000" cy="175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3400" y="2736850"/>
            <a:ext cx="3352800" cy="34940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" name="Rectangle 5"/>
          <p:cNvSpPr txBox="1">
            <a:spLocks noChangeArrowheads="1"/>
          </p:cNvSpPr>
          <p:nvPr/>
        </p:nvSpPr>
        <p:spPr>
          <a:xfrm>
            <a:off x="4572000" y="3173413"/>
            <a:ext cx="4038600" cy="276701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20000"/>
              <a:defRPr sz="200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 marL="3048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>
                <a:solidFill>
                  <a:srgbClr val="000099"/>
                </a:solidFill>
                <a:latin typeface="+mn-lt"/>
              </a:defRPr>
            </a:lvl2pPr>
            <a:lvl3pPr marL="574675" indent="-155575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5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8032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0099"/>
                </a:solidFill>
                <a:latin typeface="+mn-lt"/>
              </a:defRPr>
            </a:lvl4pPr>
            <a:lvl5pPr marL="10318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14890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9462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4034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8606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400" b="1" kern="0" dirty="0">
                <a:solidFill>
                  <a:srgbClr val="000066"/>
                </a:solidFill>
              </a:rPr>
              <a:t>LEP II @ CERN</a:t>
            </a:r>
          </a:p>
          <a:p>
            <a:endParaRPr lang="en-US" altLang="en-US" sz="900" b="1" kern="0" dirty="0">
              <a:solidFill>
                <a:srgbClr val="000066"/>
              </a:solidFill>
            </a:endParaRPr>
          </a:p>
          <a:p>
            <a:r>
              <a:rPr lang="en-US" altLang="en-US" b="1" kern="0" dirty="0">
                <a:solidFill>
                  <a:srgbClr val="000066"/>
                </a:solidFill>
              </a:rPr>
              <a:t>32 bulk niobium cavities</a:t>
            </a:r>
          </a:p>
          <a:p>
            <a:pPr marL="381000" lvl="1">
              <a:lnSpc>
                <a:spcPct val="80000"/>
              </a:lnSpc>
              <a:buClr>
                <a:schemeClr val="tx1"/>
              </a:buClr>
            </a:pPr>
            <a:r>
              <a:rPr lang="en-US" altLang="en-US" sz="1800" b="0" kern="0" dirty="0">
                <a:solidFill>
                  <a:srgbClr val="002060"/>
                </a:solidFill>
              </a:rPr>
              <a:t>Limited to 5 MV/m</a:t>
            </a:r>
          </a:p>
          <a:p>
            <a:pPr marL="381000" lvl="1">
              <a:lnSpc>
                <a:spcPct val="80000"/>
              </a:lnSpc>
              <a:buClr>
                <a:schemeClr val="tx1"/>
              </a:buClr>
            </a:pPr>
            <a:r>
              <a:rPr lang="en-US" altLang="en-US" sz="1800" b="0" kern="0" dirty="0">
                <a:solidFill>
                  <a:srgbClr val="002060"/>
                </a:solidFill>
              </a:rPr>
              <a:t>Poor material and inclusions</a:t>
            </a:r>
          </a:p>
          <a:p>
            <a:pPr marL="381000" lvl="1">
              <a:lnSpc>
                <a:spcPct val="80000"/>
              </a:lnSpc>
              <a:buFontTx/>
              <a:buNone/>
            </a:pPr>
            <a:endParaRPr lang="en-US" altLang="en-US" sz="300" b="0" kern="0" dirty="0">
              <a:solidFill>
                <a:srgbClr val="002060"/>
              </a:solidFill>
            </a:endParaRPr>
          </a:p>
          <a:p>
            <a:r>
              <a:rPr lang="en-US" altLang="en-US" b="1" kern="0" dirty="0">
                <a:solidFill>
                  <a:srgbClr val="002060"/>
                </a:solidFill>
              </a:rPr>
              <a:t>256 sputtered cavities</a:t>
            </a:r>
          </a:p>
          <a:p>
            <a:pPr marL="381000" lvl="1">
              <a:lnSpc>
                <a:spcPct val="80000"/>
              </a:lnSpc>
              <a:buClr>
                <a:schemeClr val="tx1"/>
              </a:buClr>
            </a:pPr>
            <a:r>
              <a:rPr lang="en-US" altLang="en-US" sz="1800" b="0" kern="0" dirty="0">
                <a:solidFill>
                  <a:srgbClr val="002060"/>
                </a:solidFill>
              </a:rPr>
              <a:t>Magnetron-sputtering of </a:t>
            </a:r>
            <a:r>
              <a:rPr lang="en-US" altLang="en-US" sz="1800" b="0" kern="0" dirty="0" err="1">
                <a:solidFill>
                  <a:srgbClr val="002060"/>
                </a:solidFill>
              </a:rPr>
              <a:t>Nb</a:t>
            </a:r>
            <a:r>
              <a:rPr lang="en-US" altLang="en-US" sz="1800" b="0" kern="0" dirty="0">
                <a:solidFill>
                  <a:srgbClr val="002060"/>
                </a:solidFill>
              </a:rPr>
              <a:t> on Cu</a:t>
            </a:r>
          </a:p>
          <a:p>
            <a:pPr marL="381000" lvl="1">
              <a:lnSpc>
                <a:spcPct val="80000"/>
              </a:lnSpc>
              <a:buClr>
                <a:schemeClr val="tx1"/>
              </a:buClr>
            </a:pPr>
            <a:r>
              <a:rPr lang="en-US" altLang="en-US" sz="1800" b="0" kern="0" dirty="0">
                <a:solidFill>
                  <a:srgbClr val="002060"/>
                </a:solidFill>
              </a:rPr>
              <a:t>Completely done by industry</a:t>
            </a:r>
          </a:p>
          <a:p>
            <a:pPr marL="381000" lvl="1">
              <a:lnSpc>
                <a:spcPct val="80000"/>
              </a:lnSpc>
              <a:buClr>
                <a:schemeClr val="tx1"/>
              </a:buClr>
            </a:pPr>
            <a:r>
              <a:rPr lang="en-US" altLang="en-US" sz="1800" b="0" kern="0" dirty="0">
                <a:solidFill>
                  <a:srgbClr val="002060"/>
                </a:solidFill>
              </a:rPr>
              <a:t>Field improved with time </a:t>
            </a:r>
          </a:p>
          <a:p>
            <a:pPr marL="381000" lvl="1"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n-US" altLang="en-US" sz="1800" b="0" kern="0" dirty="0">
                <a:solidFill>
                  <a:srgbClr val="002060"/>
                </a:solidFill>
              </a:rPr>
              <a:t>	&lt;</a:t>
            </a:r>
            <a:r>
              <a:rPr lang="en-US" altLang="en-US" sz="1800" b="0" kern="0" dirty="0" err="1">
                <a:solidFill>
                  <a:srgbClr val="002060"/>
                </a:solidFill>
              </a:rPr>
              <a:t>E</a:t>
            </a:r>
            <a:r>
              <a:rPr lang="en-US" altLang="en-US" sz="1800" b="0" kern="0" baseline="-10000" dirty="0" err="1">
                <a:solidFill>
                  <a:srgbClr val="002060"/>
                </a:solidFill>
              </a:rPr>
              <a:t>acc</a:t>
            </a:r>
            <a:r>
              <a:rPr lang="en-US" altLang="en-US" sz="1800" b="0" kern="0" dirty="0">
                <a:solidFill>
                  <a:srgbClr val="002060"/>
                </a:solidFill>
              </a:rPr>
              <a:t>&gt; = 7.8 MV/m (</a:t>
            </a:r>
            <a:r>
              <a:rPr lang="en-US" altLang="en-US" sz="1800" b="0" kern="0" dirty="0" err="1">
                <a:solidFill>
                  <a:srgbClr val="002060"/>
                </a:solidFill>
              </a:rPr>
              <a:t>Cryo</a:t>
            </a:r>
            <a:r>
              <a:rPr lang="en-US" altLang="en-US" sz="1800" b="0" kern="0" dirty="0">
                <a:solidFill>
                  <a:srgbClr val="002060"/>
                </a:solidFill>
              </a:rPr>
              <a:t>-limited</a:t>
            </a:r>
            <a:r>
              <a:rPr lang="en-US" altLang="en-US" sz="1800" b="0" kern="0" dirty="0"/>
              <a:t>)</a:t>
            </a: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685800" y="3429000"/>
            <a:ext cx="20224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fontAlgn="base" hangingPunct="1"/>
            <a:r>
              <a:rPr lang="en-US" altLang="en-US" sz="1400" b="1">
                <a:solidFill>
                  <a:schemeClr val="bg1"/>
                </a:solidFill>
              </a:rPr>
              <a:t>352 MHz, L</a:t>
            </a:r>
            <a:r>
              <a:rPr lang="en-US" altLang="en-US" sz="1400" b="1" baseline="-10000">
                <a:solidFill>
                  <a:schemeClr val="bg1"/>
                </a:solidFill>
              </a:rPr>
              <a:t>act</a:t>
            </a:r>
            <a:r>
              <a:rPr lang="en-US" altLang="en-US" sz="1400" b="1">
                <a:solidFill>
                  <a:schemeClr val="bg1"/>
                </a:solidFill>
              </a:rPr>
              <a:t>=1.7 m</a:t>
            </a: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6027738" y="1042988"/>
            <a:ext cx="1955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fontAlgn="base" hangingPunct="1"/>
            <a:r>
              <a:rPr lang="it-IT" altLang="en-US" sz="1400" b="1">
                <a:solidFill>
                  <a:schemeClr val="bg1"/>
                </a:solidFill>
              </a:rPr>
              <a:t>1.5 GHz</a:t>
            </a:r>
            <a:r>
              <a:rPr lang="en-US" altLang="en-US" sz="1400" b="1">
                <a:solidFill>
                  <a:schemeClr val="bg1"/>
                </a:solidFill>
              </a:rPr>
              <a:t>, L</a:t>
            </a:r>
            <a:r>
              <a:rPr lang="en-US" altLang="en-US" sz="1400" b="1" baseline="-14000">
                <a:solidFill>
                  <a:schemeClr val="bg1"/>
                </a:solidFill>
              </a:rPr>
              <a:t>act</a:t>
            </a:r>
            <a:r>
              <a:rPr lang="en-US" altLang="en-US" sz="1400" b="1">
                <a:solidFill>
                  <a:schemeClr val="bg1"/>
                </a:solidFill>
              </a:rPr>
              <a:t>=</a:t>
            </a:r>
            <a:r>
              <a:rPr lang="it-IT" altLang="en-US" sz="1400" b="1">
                <a:solidFill>
                  <a:schemeClr val="bg1"/>
                </a:solidFill>
              </a:rPr>
              <a:t>0</a:t>
            </a:r>
            <a:r>
              <a:rPr lang="en-US" altLang="en-US" sz="1400" b="1">
                <a:solidFill>
                  <a:schemeClr val="bg1"/>
                </a:solidFill>
              </a:rPr>
              <a:t>.</a:t>
            </a:r>
            <a:r>
              <a:rPr lang="it-IT" altLang="en-US" sz="1400" b="1">
                <a:solidFill>
                  <a:schemeClr val="bg1"/>
                </a:solidFill>
              </a:rPr>
              <a:t>5</a:t>
            </a:r>
            <a:r>
              <a:rPr lang="en-US" altLang="en-US" sz="1400" b="1">
                <a:solidFill>
                  <a:schemeClr val="bg1"/>
                </a:solidFill>
              </a:rPr>
              <a:t> m</a:t>
            </a: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4211638" y="1052513"/>
            <a:ext cx="14144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fontAlgn="base" hangingPunct="1"/>
            <a:r>
              <a:rPr lang="en-US" altLang="en-US" sz="1400" b="1"/>
              <a:t>5-cell cavities</a:t>
            </a: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1295400" y="3048000"/>
            <a:ext cx="14144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fontAlgn="base" hangingPunct="1"/>
            <a:r>
              <a:rPr lang="en-US" altLang="en-US" sz="1400" b="1"/>
              <a:t>4-cell cavities</a:t>
            </a: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402908" y="958215"/>
            <a:ext cx="3816350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fontAlgn="base">
              <a:spcBef>
                <a:spcPct val="20000"/>
              </a:spcBef>
              <a:buSzPct val="70000"/>
              <a:buBlip>
                <a:blip r:embed="rId5"/>
              </a:buBlip>
              <a:defRPr>
                <a:solidFill>
                  <a:srgbClr val="23346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1pPr>
            <a:lvl2pPr marL="381000" indent="-190500" fontAlgn="base">
              <a:spcBef>
                <a:spcPct val="20000"/>
              </a:spcBef>
              <a:buChar char="–"/>
              <a:defRPr sz="1600" b="1">
                <a:solidFill>
                  <a:schemeClr val="folHlink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2pPr>
            <a:lvl3pPr marL="762000" indent="-190500" fontAlgn="base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3pPr>
            <a:lvl4pPr marL="1143000" indent="-190500" fontAlgn="base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1524000" indent="-190500" fontAlgn="base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1981200" indent="-1905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438400" indent="-1905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2895600" indent="-1905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352800" indent="-1905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 b="1" dirty="0">
                <a:solidFill>
                  <a:srgbClr val="000066"/>
                </a:solidFill>
                <a:latin typeface="+mj-lt"/>
              </a:rPr>
              <a:t>CEBAF @ TJNAF</a:t>
            </a:r>
          </a:p>
          <a:p>
            <a:pPr eaLnBrk="1" hangingPunct="1">
              <a:buFontTx/>
              <a:buNone/>
            </a:pPr>
            <a:endParaRPr lang="en-US" altLang="en-US" sz="500" b="1" dirty="0">
              <a:solidFill>
                <a:srgbClr val="000066"/>
              </a:solidFill>
              <a:latin typeface="+mj-lt"/>
            </a:endParaRPr>
          </a:p>
          <a:p>
            <a:pPr eaLnBrk="1" hangingPunct="1">
              <a:buFontTx/>
              <a:buNone/>
            </a:pPr>
            <a:r>
              <a:rPr lang="en-US" altLang="en-US" sz="1800" b="1" dirty="0">
                <a:solidFill>
                  <a:srgbClr val="000066"/>
                </a:solidFill>
                <a:latin typeface="+mj-lt"/>
              </a:rPr>
              <a:t>338 bulk niobium cavities</a:t>
            </a:r>
          </a:p>
          <a:p>
            <a:pPr lvl="1" eaLnBrk="1" hangingPunct="1">
              <a:lnSpc>
                <a:spcPct val="80000"/>
              </a:lnSpc>
              <a:buClr>
                <a:schemeClr val="tx1"/>
              </a:buClr>
              <a:buSzPct val="60000"/>
              <a:buFontTx/>
              <a:buBlip>
                <a:blip r:embed="rId4"/>
              </a:buBlip>
            </a:pPr>
            <a:r>
              <a:rPr lang="en-US" altLang="en-US" sz="1800" b="0" dirty="0">
                <a:solidFill>
                  <a:srgbClr val="002060"/>
                </a:solidFill>
                <a:latin typeface="+mj-lt"/>
              </a:rPr>
              <a:t>Produced by industry</a:t>
            </a:r>
          </a:p>
          <a:p>
            <a:pPr lvl="1" eaLnBrk="1" hangingPunct="1">
              <a:lnSpc>
                <a:spcPct val="80000"/>
              </a:lnSpc>
              <a:buClr>
                <a:schemeClr val="tx1"/>
              </a:buClr>
              <a:buSzPct val="60000"/>
              <a:buFontTx/>
              <a:buBlip>
                <a:blip r:embed="rId4"/>
              </a:buBlip>
            </a:pPr>
            <a:r>
              <a:rPr lang="en-US" altLang="en-US" sz="1800" b="0" dirty="0">
                <a:solidFill>
                  <a:srgbClr val="002060"/>
                </a:solidFill>
                <a:latin typeface="+mj-lt"/>
              </a:rPr>
              <a:t>Processed at TJNAF in a dedicated infrastructure</a:t>
            </a:r>
          </a:p>
        </p:txBody>
      </p:sp>
      <p:sp>
        <p:nvSpPr>
          <p:cNvPr id="22" name="Segnaposto numero diapositiva 4">
            <a:extLst>
              <a:ext uri="{FF2B5EF4-FFF2-40B4-BE49-F238E27FC236}">
                <a16:creationId xmlns:a16="http://schemas.microsoft.com/office/drawing/2014/main" id="{FA84C0B3-4804-3E4D-954A-77354664F1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34092" y="6459827"/>
            <a:ext cx="1602904" cy="353549"/>
          </a:xfrm>
        </p:spPr>
        <p:txBody>
          <a:bodyPr/>
          <a:lstStyle/>
          <a:p>
            <a:pPr>
              <a:defRPr/>
            </a:pPr>
            <a:r>
              <a:rPr lang="it-IT" altLang="en-US" sz="1100" dirty="0">
                <a:solidFill>
                  <a:srgbClr val="002060"/>
                </a:solidFill>
              </a:rPr>
              <a:t>cepcws2019</a:t>
            </a:r>
          </a:p>
          <a:p>
            <a:pPr>
              <a:defRPr/>
            </a:pPr>
            <a:r>
              <a:rPr lang="it-IT" altLang="en-US" sz="900" b="0" dirty="0" err="1"/>
              <a:t>Beijing</a:t>
            </a:r>
            <a:r>
              <a:rPr lang="it-IT" altLang="en-US" sz="900" b="0" dirty="0"/>
              <a:t>, 19 </a:t>
            </a:r>
            <a:r>
              <a:rPr lang="it-IT" altLang="en-US" sz="900" b="0" dirty="0" err="1"/>
              <a:t>November</a:t>
            </a:r>
            <a:r>
              <a:rPr lang="it-IT" altLang="en-US" sz="900" b="0" dirty="0"/>
              <a:t> 2019</a:t>
            </a:r>
            <a:endParaRPr lang="en-US" altLang="en-US" sz="900" b="0" dirty="0"/>
          </a:p>
        </p:txBody>
      </p:sp>
    </p:spTree>
    <p:extLst>
      <p:ext uri="{BB962C8B-B14F-4D97-AF65-F5344CB8AC3E}">
        <p14:creationId xmlns:p14="http://schemas.microsoft.com/office/powerpoint/2010/main" val="1402396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AAF66A-CF90-624A-AED4-25301AA42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Abaut</a:t>
            </a:r>
            <a:r>
              <a:rPr lang="it-IT" dirty="0"/>
              <a:t> gas on </a:t>
            </a:r>
            <a:r>
              <a:rPr lang="it-IT" dirty="0" err="1"/>
              <a:t>surfaces</a:t>
            </a:r>
            <a:r>
              <a:rPr lang="it-IT" dirty="0"/>
              <a:t> </a:t>
            </a:r>
            <a:r>
              <a:rPr lang="it-IT" dirty="0" err="1"/>
              <a:t>ander</a:t>
            </a:r>
            <a:r>
              <a:rPr lang="it-IT" dirty="0"/>
              <a:t> </a:t>
            </a:r>
            <a:r>
              <a:rPr lang="it-IT" dirty="0" err="1"/>
              <a:t>vacuum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34D1DC2-EBEC-B74F-B904-020589337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1641348-0789-4B44-B0C2-312AA62AE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05772CE0-0456-E142-80EA-C992206A27CD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646D71C-6868-AB43-AD51-45753A93FD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en-US" sz="1100">
                <a:solidFill>
                  <a:srgbClr val="002060"/>
                </a:solidFill>
              </a:rPr>
              <a:t>cepcws2019</a:t>
            </a:r>
          </a:p>
          <a:p>
            <a:pPr>
              <a:defRPr/>
            </a:pPr>
            <a:r>
              <a:rPr lang="it-IT" altLang="en-US" sz="900" b="0"/>
              <a:t>Beijing, 19 November 2019</a:t>
            </a:r>
            <a:endParaRPr lang="en-US" altLang="en-US" sz="900" b="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7CE91255-CE64-7D44-B7CE-FF3E130BEDC0}"/>
              </a:ext>
            </a:extLst>
          </p:cNvPr>
          <p:cNvGrpSpPr/>
          <p:nvPr/>
        </p:nvGrpSpPr>
        <p:grpSpPr>
          <a:xfrm>
            <a:off x="210811" y="1268760"/>
            <a:ext cx="8661479" cy="4692094"/>
            <a:chOff x="857075" y="728981"/>
            <a:chExt cx="10634135" cy="5760720"/>
          </a:xfrm>
        </p:grpSpPr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id="{86E25CEA-E817-8543-9435-8942273AC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34761" y="728981"/>
              <a:ext cx="5156449" cy="5760720"/>
            </a:xfrm>
            <a:prstGeom prst="rect">
              <a:avLst/>
            </a:prstGeom>
          </p:spPr>
        </p:pic>
        <p:pic>
          <p:nvPicPr>
            <p:cNvPr id="8" name="Picture 12">
              <a:extLst>
                <a:ext uri="{FF2B5EF4-FFF2-40B4-BE49-F238E27FC236}">
                  <a16:creationId xmlns:a16="http://schemas.microsoft.com/office/drawing/2014/main" id="{5A1EE9BC-5123-B84E-8771-8C71D163A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7075" y="728981"/>
              <a:ext cx="5156449" cy="5760720"/>
            </a:xfrm>
            <a:prstGeom prst="rect">
              <a:avLst/>
            </a:prstGeom>
          </p:spPr>
        </p:pic>
      </p:grpSp>
      <p:pic>
        <p:nvPicPr>
          <p:cNvPr id="9" name="Immagine 8">
            <a:extLst>
              <a:ext uri="{FF2B5EF4-FFF2-40B4-BE49-F238E27FC236}">
                <a16:creationId xmlns:a16="http://schemas.microsoft.com/office/drawing/2014/main" id="{861F9E9C-E6AE-9D48-AE4C-7708B90E87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9539" y="857294"/>
            <a:ext cx="4285586" cy="546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3582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C6A4A2-74F8-AE46-826B-D4213BC2B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“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spc="-5" dirty="0" err="1"/>
              <a:t>received</a:t>
            </a:r>
            <a:r>
              <a:rPr lang="it-IT" spc="-5" dirty="0"/>
              <a:t>” </a:t>
            </a:r>
            <a:r>
              <a:rPr lang="it-IT" spc="-5" dirty="0" err="1"/>
              <a:t>materials</a:t>
            </a:r>
            <a:r>
              <a:rPr lang="it-IT" spc="-30" dirty="0"/>
              <a:t> </a:t>
            </a:r>
            <a:r>
              <a:rPr lang="it-IT" dirty="0"/>
              <a:t>(cross-</a:t>
            </a:r>
            <a:r>
              <a:rPr lang="it-IT" dirty="0" err="1"/>
              <a:t>section</a:t>
            </a:r>
            <a:r>
              <a:rPr lang="it-IT" dirty="0"/>
              <a:t>)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A853D2A-2FB4-3B46-A371-41A9514D9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13422C0-D9A5-D347-A946-3F1AB2F06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05772CE0-0456-E142-80EA-C992206A27CD}" type="slidenum">
              <a:rPr lang="en-US" altLang="en-US" smtClean="0"/>
              <a:pPr>
                <a:defRPr/>
              </a:pPr>
              <a:t>41</a:t>
            </a:fld>
            <a:endParaRPr lang="en-US" alt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7E2141A-0FCD-8146-B53F-B48EBC5A0C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en-US" sz="1100">
                <a:solidFill>
                  <a:srgbClr val="002060"/>
                </a:solidFill>
              </a:rPr>
              <a:t>cepcws2019</a:t>
            </a:r>
          </a:p>
          <a:p>
            <a:pPr>
              <a:defRPr/>
            </a:pPr>
            <a:r>
              <a:rPr lang="it-IT" altLang="en-US" sz="900" b="0"/>
              <a:t>Beijing, 19 November 2019</a:t>
            </a:r>
            <a:endParaRPr lang="en-US" altLang="en-US" sz="900" b="0" dirty="0"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FEE1E6CA-F4A6-0746-8066-474BFC6694F9}"/>
              </a:ext>
            </a:extLst>
          </p:cNvPr>
          <p:cNvSpPr txBox="1"/>
          <p:nvPr/>
        </p:nvSpPr>
        <p:spPr>
          <a:xfrm>
            <a:off x="3878834" y="797305"/>
            <a:ext cx="479044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08885" algn="l"/>
              </a:tabLst>
            </a:pPr>
            <a:r>
              <a:rPr sz="1600" spc="-175" dirty="0">
                <a:solidFill>
                  <a:srgbClr val="002F87"/>
                </a:solidFill>
                <a:latin typeface="Arial"/>
                <a:cs typeface="Arial"/>
              </a:rPr>
              <a:t>ATI  </a:t>
            </a:r>
            <a:r>
              <a:rPr sz="1600" spc="-70" dirty="0">
                <a:solidFill>
                  <a:srgbClr val="002F87"/>
                </a:solidFill>
                <a:latin typeface="Arial"/>
                <a:cs typeface="Arial"/>
              </a:rPr>
              <a:t>-good</a:t>
            </a:r>
            <a:r>
              <a:rPr sz="1600" spc="-265" dirty="0">
                <a:solidFill>
                  <a:srgbClr val="002F87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002F87"/>
                </a:solidFill>
                <a:latin typeface="Arial"/>
                <a:cs typeface="Arial"/>
              </a:rPr>
              <a:t>flux</a:t>
            </a:r>
            <a:r>
              <a:rPr sz="1600" spc="-85" dirty="0">
                <a:solidFill>
                  <a:srgbClr val="002F87"/>
                </a:solidFill>
                <a:latin typeface="Arial"/>
                <a:cs typeface="Arial"/>
              </a:rPr>
              <a:t> </a:t>
            </a:r>
            <a:r>
              <a:rPr sz="1600" spc="-65" dirty="0">
                <a:solidFill>
                  <a:srgbClr val="002F87"/>
                </a:solidFill>
                <a:latin typeface="Arial"/>
                <a:cs typeface="Arial"/>
              </a:rPr>
              <a:t>expulsion-	</a:t>
            </a:r>
            <a:r>
              <a:rPr sz="1600" spc="-75" dirty="0">
                <a:solidFill>
                  <a:srgbClr val="C00000"/>
                </a:solidFill>
                <a:latin typeface="Arial"/>
                <a:cs typeface="Arial"/>
              </a:rPr>
              <a:t>Ningxia </a:t>
            </a:r>
            <a:r>
              <a:rPr sz="1600" spc="-70" dirty="0">
                <a:solidFill>
                  <a:srgbClr val="C00000"/>
                </a:solidFill>
                <a:latin typeface="Arial"/>
                <a:cs typeface="Arial"/>
              </a:rPr>
              <a:t>-bad </a:t>
            </a:r>
            <a:r>
              <a:rPr sz="1600" spc="-30" dirty="0">
                <a:solidFill>
                  <a:srgbClr val="C00000"/>
                </a:solidFill>
                <a:latin typeface="Arial"/>
                <a:cs typeface="Arial"/>
              </a:rPr>
              <a:t>flux</a:t>
            </a:r>
            <a:r>
              <a:rPr sz="1600" spc="-2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600" spc="-65" dirty="0">
                <a:solidFill>
                  <a:srgbClr val="C00000"/>
                </a:solidFill>
                <a:latin typeface="Arial"/>
                <a:cs typeface="Arial"/>
              </a:rPr>
              <a:t>expulsion-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96E77B19-E6DF-FC4E-9896-967833D290ED}"/>
              </a:ext>
            </a:extLst>
          </p:cNvPr>
          <p:cNvSpPr txBox="1"/>
          <p:nvPr/>
        </p:nvSpPr>
        <p:spPr>
          <a:xfrm>
            <a:off x="128543" y="1366399"/>
            <a:ext cx="3589401" cy="93551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95"/>
              </a:spcBef>
              <a:buChar char="•"/>
              <a:tabLst>
                <a:tab pos="354965" algn="l"/>
                <a:tab pos="356235" algn="l"/>
                <a:tab pos="1010285" algn="l"/>
                <a:tab pos="1404620" algn="l"/>
                <a:tab pos="2005330" algn="l"/>
                <a:tab pos="2268855" algn="l"/>
                <a:tab pos="2822575" algn="l"/>
              </a:tabLst>
            </a:pPr>
            <a:r>
              <a:rPr sz="2000" b="0" spc="-70" dirty="0">
                <a:solidFill>
                  <a:srgbClr val="272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sz="2000" b="0" spc="-60" dirty="0">
                <a:solidFill>
                  <a:srgbClr val="272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000" b="0" spc="85" dirty="0">
                <a:solidFill>
                  <a:srgbClr val="272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2000" b="0" spc="-114" dirty="0">
                <a:solidFill>
                  <a:srgbClr val="272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2000" b="0" spc="-25" dirty="0">
                <a:solidFill>
                  <a:srgbClr val="272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rial</a:t>
            </a:r>
            <a:r>
              <a:rPr sz="2000" b="0" dirty="0">
                <a:solidFill>
                  <a:srgbClr val="272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2000" b="0" spc="-35" dirty="0">
                <a:solidFill>
                  <a:srgbClr val="272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sz="2000" b="0" spc="-55" dirty="0">
                <a:solidFill>
                  <a:srgbClr val="272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000" b="0" spc="110" dirty="0">
                <a:solidFill>
                  <a:srgbClr val="272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2000" b="0" dirty="0">
                <a:solidFill>
                  <a:srgbClr val="272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2000" b="0" spc="-114" dirty="0">
                <a:solidFill>
                  <a:srgbClr val="272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r>
              <a:rPr sz="2000" b="0" spc="-130" dirty="0">
                <a:solidFill>
                  <a:srgbClr val="272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2000" b="0" spc="-40" dirty="0">
                <a:solidFill>
                  <a:srgbClr val="272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2000" b="0" spc="-220" dirty="0">
                <a:solidFill>
                  <a:srgbClr val="272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2000" b="0" dirty="0">
                <a:solidFill>
                  <a:srgbClr val="272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2000" spc="-110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  <a:r>
              <a:rPr sz="2000" spc="-100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2000" spc="-45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 </a:t>
            </a:r>
            <a:r>
              <a:rPr sz="2000" spc="-35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flux</a:t>
            </a:r>
            <a:r>
              <a:rPr sz="2000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2000" spc="-145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2000" spc="-140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sz="2000" spc="-65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pulsion</a:t>
            </a:r>
            <a:r>
              <a:rPr sz="2000" dirty="0">
                <a:solidFill>
                  <a:srgbClr val="002F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2000" b="0" dirty="0">
                <a:solidFill>
                  <a:srgbClr val="002F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2000" b="0" spc="-20" dirty="0">
                <a:solidFill>
                  <a:srgbClr val="272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2000" b="0" spc="-50" dirty="0">
                <a:solidFill>
                  <a:srgbClr val="272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2000" b="0" spc="-55" dirty="0">
                <a:solidFill>
                  <a:srgbClr val="272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operties</a:t>
            </a:r>
            <a:endParaRPr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C3079C31-F066-634A-8CFA-93A3EF8CAE6E}"/>
              </a:ext>
            </a:extLst>
          </p:cNvPr>
          <p:cNvSpPr txBox="1"/>
          <p:nvPr/>
        </p:nvSpPr>
        <p:spPr>
          <a:xfrm>
            <a:off x="73253" y="2418692"/>
            <a:ext cx="3354704" cy="1549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algn="just">
              <a:lnSpc>
                <a:spcPct val="100000"/>
              </a:lnSpc>
              <a:spcBef>
                <a:spcPts val="95"/>
              </a:spcBef>
            </a:pPr>
            <a:r>
              <a:rPr sz="2000" b="0" spc="-30" dirty="0">
                <a:solidFill>
                  <a:srgbClr val="272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(after </a:t>
            </a:r>
            <a:r>
              <a:rPr sz="2000" b="0" spc="-85" dirty="0">
                <a:solidFill>
                  <a:srgbClr val="272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annealing </a:t>
            </a:r>
            <a:r>
              <a:rPr sz="2000" b="0" spc="-30" dirty="0">
                <a:solidFill>
                  <a:srgbClr val="272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sz="2000" b="0" spc="-150" dirty="0">
                <a:solidFill>
                  <a:srgbClr val="272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900C) has  </a:t>
            </a:r>
            <a:r>
              <a:rPr sz="2000" spc="-75" dirty="0">
                <a:solidFill>
                  <a:srgbClr val="CC3300"/>
                </a:solidFill>
                <a:uFill>
                  <a:solidFill>
                    <a:srgbClr val="002F86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larger </a:t>
            </a:r>
            <a:r>
              <a:rPr sz="2000" spc="-80" dirty="0">
                <a:solidFill>
                  <a:srgbClr val="CC3300"/>
                </a:solidFill>
                <a:uFill>
                  <a:solidFill>
                    <a:srgbClr val="002F86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grain</a:t>
            </a:r>
            <a:r>
              <a:rPr sz="2000" spc="-80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0" spc="-30" dirty="0">
                <a:solidFill>
                  <a:srgbClr val="272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sz="2000" b="0" spc="-85" dirty="0">
                <a:solidFill>
                  <a:srgbClr val="272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“as  </a:t>
            </a:r>
            <a:r>
              <a:rPr sz="2000" b="0" spc="-60" dirty="0">
                <a:solidFill>
                  <a:srgbClr val="272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received”</a:t>
            </a:r>
            <a:r>
              <a:rPr sz="2000" b="0" spc="-90" dirty="0">
                <a:solidFill>
                  <a:srgbClr val="272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0" spc="-45" dirty="0">
                <a:solidFill>
                  <a:srgbClr val="2727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</a:t>
            </a:r>
            <a:endParaRPr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 dirty="0">
              <a:latin typeface="Arial"/>
              <a:cs typeface="Arial"/>
            </a:endParaRPr>
          </a:p>
          <a:p>
            <a:pPr marL="355600" indent="-343535">
              <a:lnSpc>
                <a:spcPct val="100000"/>
              </a:lnSpc>
              <a:buChar char="•"/>
              <a:tabLst>
                <a:tab pos="354965" algn="l"/>
                <a:tab pos="356235" algn="l"/>
                <a:tab pos="1525270" algn="l"/>
                <a:tab pos="2277745" algn="l"/>
                <a:tab pos="2960370" algn="l"/>
              </a:tabLst>
            </a:pPr>
            <a:r>
              <a:rPr sz="2000" b="0" spc="-70" dirty="0">
                <a:solidFill>
                  <a:srgbClr val="272727"/>
                </a:solidFill>
                <a:latin typeface="Arial"/>
                <a:cs typeface="Arial"/>
              </a:rPr>
              <a:t>M</a:t>
            </a:r>
            <a:r>
              <a:rPr sz="2000" b="0" spc="-60" dirty="0">
                <a:solidFill>
                  <a:srgbClr val="272727"/>
                </a:solidFill>
                <a:latin typeface="Arial"/>
                <a:cs typeface="Arial"/>
              </a:rPr>
              <a:t>a</a:t>
            </a:r>
            <a:r>
              <a:rPr sz="2000" b="0" spc="85" dirty="0">
                <a:solidFill>
                  <a:srgbClr val="272727"/>
                </a:solidFill>
                <a:latin typeface="Arial"/>
                <a:cs typeface="Arial"/>
              </a:rPr>
              <a:t>t</a:t>
            </a:r>
            <a:r>
              <a:rPr sz="2000" b="0" spc="-114" dirty="0">
                <a:solidFill>
                  <a:srgbClr val="272727"/>
                </a:solidFill>
                <a:latin typeface="Arial"/>
                <a:cs typeface="Arial"/>
              </a:rPr>
              <a:t>e</a:t>
            </a:r>
            <a:r>
              <a:rPr sz="2000" b="0" spc="-25" dirty="0">
                <a:solidFill>
                  <a:srgbClr val="272727"/>
                </a:solidFill>
                <a:latin typeface="Arial"/>
                <a:cs typeface="Arial"/>
              </a:rPr>
              <a:t>rial</a:t>
            </a:r>
            <a:r>
              <a:rPr sz="2000" b="0" dirty="0">
                <a:solidFill>
                  <a:srgbClr val="272727"/>
                </a:solidFill>
                <a:latin typeface="Arial"/>
                <a:cs typeface="Arial"/>
              </a:rPr>
              <a:t>	</a:t>
            </a:r>
            <a:r>
              <a:rPr sz="2000" b="0" spc="10" dirty="0">
                <a:solidFill>
                  <a:srgbClr val="272727"/>
                </a:solidFill>
                <a:latin typeface="Arial"/>
                <a:cs typeface="Arial"/>
              </a:rPr>
              <a:t>with</a:t>
            </a:r>
            <a:r>
              <a:rPr sz="2000" b="0" dirty="0">
                <a:solidFill>
                  <a:srgbClr val="272727"/>
                </a:solidFill>
                <a:latin typeface="Arial"/>
                <a:cs typeface="Arial"/>
              </a:rPr>
              <a:t>	</a:t>
            </a:r>
            <a:r>
              <a:rPr sz="2000" spc="-95" dirty="0">
                <a:solidFill>
                  <a:srgbClr val="CC3300"/>
                </a:solidFill>
                <a:latin typeface="Arial"/>
                <a:cs typeface="Arial"/>
              </a:rPr>
              <a:t>bad</a:t>
            </a:r>
            <a:endParaRPr sz="2000" dirty="0">
              <a:solidFill>
                <a:srgbClr val="CC3300"/>
              </a:solidFill>
              <a:latin typeface="Arial"/>
              <a:cs typeface="Arial"/>
            </a:endParaRPr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57981541-AA64-BE44-95C5-A561E0FDF754}"/>
              </a:ext>
            </a:extLst>
          </p:cNvPr>
          <p:cNvSpPr txBox="1"/>
          <p:nvPr/>
        </p:nvSpPr>
        <p:spPr>
          <a:xfrm>
            <a:off x="430149" y="3968092"/>
            <a:ext cx="3011805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lang="it-IT" sz="2000" spc="-85" dirty="0" err="1">
                <a:solidFill>
                  <a:srgbClr val="CC3300"/>
                </a:solidFill>
                <a:latin typeface="Arial"/>
                <a:cs typeface="Arial"/>
              </a:rPr>
              <a:t>flux</a:t>
            </a:r>
            <a:r>
              <a:rPr lang="it-IT" sz="2000" spc="-85" dirty="0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sz="2000" spc="-85" dirty="0">
                <a:solidFill>
                  <a:srgbClr val="CC3300"/>
                </a:solidFill>
                <a:latin typeface="Arial"/>
                <a:cs typeface="Arial"/>
              </a:rPr>
              <a:t>expulsion </a:t>
            </a:r>
            <a:r>
              <a:rPr sz="2000" b="0" spc="-55" dirty="0">
                <a:solidFill>
                  <a:srgbClr val="272727"/>
                </a:solidFill>
                <a:latin typeface="Arial"/>
                <a:cs typeface="Arial"/>
              </a:rPr>
              <a:t>properties </a:t>
            </a:r>
            <a:r>
              <a:rPr sz="2000" b="0" spc="-125" dirty="0">
                <a:solidFill>
                  <a:srgbClr val="272727"/>
                </a:solidFill>
                <a:latin typeface="Arial"/>
                <a:cs typeface="Arial"/>
              </a:rPr>
              <a:t>shows  </a:t>
            </a:r>
            <a:r>
              <a:rPr sz="2000" spc="-85" dirty="0">
                <a:solidFill>
                  <a:srgbClr val="CC3300"/>
                </a:solidFill>
                <a:uFill>
                  <a:solidFill>
                    <a:srgbClr val="BF0000"/>
                  </a:solidFill>
                </a:uFill>
                <a:latin typeface="Arial"/>
                <a:cs typeface="Arial"/>
              </a:rPr>
              <a:t>small </a:t>
            </a:r>
            <a:r>
              <a:rPr sz="2000" spc="-95" dirty="0">
                <a:solidFill>
                  <a:srgbClr val="CC3300"/>
                </a:solidFill>
                <a:uFill>
                  <a:solidFill>
                    <a:srgbClr val="BF0000"/>
                  </a:solidFill>
                </a:uFill>
                <a:latin typeface="Arial"/>
                <a:cs typeface="Arial"/>
              </a:rPr>
              <a:t>grains, </a:t>
            </a:r>
            <a:r>
              <a:rPr sz="2000" b="0" spc="-110" dirty="0">
                <a:solidFill>
                  <a:srgbClr val="CC3300"/>
                </a:solidFill>
                <a:uFill>
                  <a:solidFill>
                    <a:srgbClr val="BF0000"/>
                  </a:solidFill>
                </a:uFill>
                <a:latin typeface="Arial"/>
                <a:cs typeface="Arial"/>
              </a:rPr>
              <a:t>many </a:t>
            </a:r>
            <a:r>
              <a:rPr sz="2000" b="0" spc="10" dirty="0">
                <a:solidFill>
                  <a:srgbClr val="CC3300"/>
                </a:solidFill>
                <a:uFill>
                  <a:solidFill>
                    <a:srgbClr val="BF0000"/>
                  </a:solidFill>
                </a:uFill>
                <a:latin typeface="Arial"/>
                <a:cs typeface="Arial"/>
              </a:rPr>
              <a:t>with </a:t>
            </a:r>
            <a:r>
              <a:rPr sz="2000" b="0" spc="-75" dirty="0">
                <a:solidFill>
                  <a:srgbClr val="CC3300"/>
                </a:solidFill>
                <a:uFill>
                  <a:solidFill>
                    <a:srgbClr val="BF0000"/>
                  </a:solidFill>
                </a:uFill>
                <a:latin typeface="Arial"/>
                <a:cs typeface="Arial"/>
              </a:rPr>
              <a:t>high </a:t>
            </a:r>
            <a:r>
              <a:rPr sz="2000" b="0" spc="-75" dirty="0">
                <a:solidFill>
                  <a:srgbClr val="CC3300"/>
                </a:solidFill>
                <a:latin typeface="Arial"/>
                <a:cs typeface="Arial"/>
              </a:rPr>
              <a:t> </a:t>
            </a:r>
            <a:r>
              <a:rPr sz="2000" b="0" spc="-70" dirty="0">
                <a:solidFill>
                  <a:srgbClr val="CC3300"/>
                </a:solidFill>
                <a:uFill>
                  <a:solidFill>
                    <a:srgbClr val="BF0000"/>
                  </a:solidFill>
                </a:uFill>
                <a:latin typeface="Arial"/>
                <a:cs typeface="Arial"/>
              </a:rPr>
              <a:t>level </a:t>
            </a:r>
            <a:r>
              <a:rPr sz="2000" b="0" spc="-5" dirty="0">
                <a:solidFill>
                  <a:srgbClr val="CC3300"/>
                </a:solidFill>
                <a:uFill>
                  <a:solidFill>
                    <a:srgbClr val="BF0000"/>
                  </a:solidFill>
                </a:uFill>
                <a:latin typeface="Arial"/>
                <a:cs typeface="Arial"/>
              </a:rPr>
              <a:t>of </a:t>
            </a:r>
            <a:r>
              <a:rPr sz="2000" b="0" spc="-75" dirty="0">
                <a:solidFill>
                  <a:srgbClr val="CC3300"/>
                </a:solidFill>
                <a:uFill>
                  <a:solidFill>
                    <a:srgbClr val="BF0000"/>
                  </a:solidFill>
                </a:uFill>
                <a:latin typeface="Arial"/>
                <a:cs typeface="Arial"/>
              </a:rPr>
              <a:t>local</a:t>
            </a:r>
            <a:r>
              <a:rPr sz="2000" b="0" spc="-270" dirty="0">
                <a:solidFill>
                  <a:srgbClr val="CC3300"/>
                </a:solidFill>
                <a:uFill>
                  <a:solidFill>
                    <a:srgbClr val="BF0000"/>
                  </a:solidFill>
                </a:uFill>
                <a:latin typeface="Arial"/>
                <a:cs typeface="Arial"/>
              </a:rPr>
              <a:t> </a:t>
            </a:r>
            <a:r>
              <a:rPr sz="2000" b="0" spc="-40" dirty="0">
                <a:solidFill>
                  <a:srgbClr val="CC3300"/>
                </a:solidFill>
                <a:uFill>
                  <a:solidFill>
                    <a:srgbClr val="BF0000"/>
                  </a:solidFill>
                </a:uFill>
                <a:latin typeface="Arial"/>
                <a:cs typeface="Arial"/>
              </a:rPr>
              <a:t>misorientation</a:t>
            </a:r>
            <a:endParaRPr sz="2000" b="0" dirty="0">
              <a:solidFill>
                <a:srgbClr val="CC3300"/>
              </a:solidFill>
              <a:latin typeface="Arial"/>
              <a:cs typeface="Arial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9B78293D-C4B0-AF4A-886D-B7134DBCA7EB}"/>
              </a:ext>
            </a:extLst>
          </p:cNvPr>
          <p:cNvSpPr/>
          <p:nvPr/>
        </p:nvSpPr>
        <p:spPr>
          <a:xfrm>
            <a:off x="3691890" y="1115567"/>
            <a:ext cx="2468879" cy="253746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770F53B7-8A91-764F-82F5-0C8A99FDC6FB}"/>
              </a:ext>
            </a:extLst>
          </p:cNvPr>
          <p:cNvSpPr/>
          <p:nvPr/>
        </p:nvSpPr>
        <p:spPr>
          <a:xfrm>
            <a:off x="6288785" y="1096517"/>
            <a:ext cx="2468879" cy="2536698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77AABE55-ED67-E94B-BCA1-0A5F0C1F7A37}"/>
              </a:ext>
            </a:extLst>
          </p:cNvPr>
          <p:cNvSpPr/>
          <p:nvPr/>
        </p:nvSpPr>
        <p:spPr>
          <a:xfrm>
            <a:off x="3691890" y="3704844"/>
            <a:ext cx="2468879" cy="2536698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6B429D32-447F-7348-93EC-AA864A7C057F}"/>
              </a:ext>
            </a:extLst>
          </p:cNvPr>
          <p:cNvSpPr/>
          <p:nvPr/>
        </p:nvSpPr>
        <p:spPr>
          <a:xfrm>
            <a:off x="6288785" y="3704844"/>
            <a:ext cx="2468879" cy="2536698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F3652F66-E317-1847-BBBE-2645E04C54BD}"/>
              </a:ext>
            </a:extLst>
          </p:cNvPr>
          <p:cNvSpPr/>
          <p:nvPr/>
        </p:nvSpPr>
        <p:spPr>
          <a:xfrm>
            <a:off x="5367528" y="6082284"/>
            <a:ext cx="767333" cy="159257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F655A6BE-6680-2241-8B8E-3781B6F01B9F}"/>
              </a:ext>
            </a:extLst>
          </p:cNvPr>
          <p:cNvSpPr/>
          <p:nvPr/>
        </p:nvSpPr>
        <p:spPr>
          <a:xfrm>
            <a:off x="7990331" y="6067044"/>
            <a:ext cx="767333" cy="159257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72CE1A46-5B03-1243-838E-12C4795B7D34}"/>
              </a:ext>
            </a:extLst>
          </p:cNvPr>
          <p:cNvSpPr/>
          <p:nvPr/>
        </p:nvSpPr>
        <p:spPr>
          <a:xfrm>
            <a:off x="5613653" y="3085338"/>
            <a:ext cx="562355" cy="547877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881AA450-89DD-BA4C-A017-0C115499FB3F}"/>
              </a:ext>
            </a:extLst>
          </p:cNvPr>
          <p:cNvSpPr/>
          <p:nvPr/>
        </p:nvSpPr>
        <p:spPr>
          <a:xfrm>
            <a:off x="8195309" y="3046476"/>
            <a:ext cx="562355" cy="547877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5">
            <a:extLst>
              <a:ext uri="{FF2B5EF4-FFF2-40B4-BE49-F238E27FC236}">
                <a16:creationId xmlns:a16="http://schemas.microsoft.com/office/drawing/2014/main" id="{9062B020-1E77-CC4E-8ACB-7818FC83CF95}"/>
              </a:ext>
            </a:extLst>
          </p:cNvPr>
          <p:cNvSpPr/>
          <p:nvPr/>
        </p:nvSpPr>
        <p:spPr>
          <a:xfrm>
            <a:off x="6458711" y="4504944"/>
            <a:ext cx="295656" cy="323088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6">
            <a:extLst>
              <a:ext uri="{FF2B5EF4-FFF2-40B4-BE49-F238E27FC236}">
                <a16:creationId xmlns:a16="http://schemas.microsoft.com/office/drawing/2014/main" id="{9940485D-5835-5242-8051-FC17244F5B31}"/>
              </a:ext>
            </a:extLst>
          </p:cNvPr>
          <p:cNvSpPr/>
          <p:nvPr/>
        </p:nvSpPr>
        <p:spPr>
          <a:xfrm>
            <a:off x="6500621" y="4526279"/>
            <a:ext cx="211454" cy="238125"/>
          </a:xfrm>
          <a:custGeom>
            <a:avLst/>
            <a:gdLst/>
            <a:ahLst/>
            <a:cxnLst/>
            <a:rect l="l" t="t" r="r" b="b"/>
            <a:pathLst>
              <a:path w="211454" h="238125">
                <a:moveTo>
                  <a:pt x="211074" y="130302"/>
                </a:moveTo>
                <a:lnTo>
                  <a:pt x="211074" y="106680"/>
                </a:lnTo>
                <a:lnTo>
                  <a:pt x="209550" y="94488"/>
                </a:lnTo>
                <a:lnTo>
                  <a:pt x="206502" y="83820"/>
                </a:lnTo>
                <a:lnTo>
                  <a:pt x="203454" y="72390"/>
                </a:lnTo>
                <a:lnTo>
                  <a:pt x="180594" y="35052"/>
                </a:lnTo>
                <a:lnTo>
                  <a:pt x="147066" y="9144"/>
                </a:lnTo>
                <a:lnTo>
                  <a:pt x="111252" y="0"/>
                </a:lnTo>
                <a:lnTo>
                  <a:pt x="99822" y="0"/>
                </a:lnTo>
                <a:lnTo>
                  <a:pt x="54863" y="15240"/>
                </a:lnTo>
                <a:lnTo>
                  <a:pt x="23621" y="44196"/>
                </a:lnTo>
                <a:lnTo>
                  <a:pt x="4571" y="84582"/>
                </a:lnTo>
                <a:lnTo>
                  <a:pt x="0" y="118872"/>
                </a:lnTo>
                <a:lnTo>
                  <a:pt x="762" y="131064"/>
                </a:lnTo>
                <a:lnTo>
                  <a:pt x="12954" y="175260"/>
                </a:lnTo>
                <a:lnTo>
                  <a:pt x="19050" y="186309"/>
                </a:lnTo>
                <a:lnTo>
                  <a:pt x="19050" y="118110"/>
                </a:lnTo>
                <a:lnTo>
                  <a:pt x="19812" y="108204"/>
                </a:lnTo>
                <a:lnTo>
                  <a:pt x="29717" y="70866"/>
                </a:lnTo>
                <a:lnTo>
                  <a:pt x="57912" y="35814"/>
                </a:lnTo>
                <a:lnTo>
                  <a:pt x="97535" y="19812"/>
                </a:lnTo>
                <a:lnTo>
                  <a:pt x="101346" y="19050"/>
                </a:lnTo>
                <a:lnTo>
                  <a:pt x="147066" y="31242"/>
                </a:lnTo>
                <a:lnTo>
                  <a:pt x="177546" y="63246"/>
                </a:lnTo>
                <a:lnTo>
                  <a:pt x="192024" y="108966"/>
                </a:lnTo>
                <a:lnTo>
                  <a:pt x="192024" y="187016"/>
                </a:lnTo>
                <a:lnTo>
                  <a:pt x="193548" y="184404"/>
                </a:lnTo>
                <a:lnTo>
                  <a:pt x="198882" y="174498"/>
                </a:lnTo>
                <a:lnTo>
                  <a:pt x="203454" y="164592"/>
                </a:lnTo>
                <a:lnTo>
                  <a:pt x="209550" y="141732"/>
                </a:lnTo>
                <a:lnTo>
                  <a:pt x="211074" y="130302"/>
                </a:lnTo>
                <a:close/>
              </a:path>
              <a:path w="211454" h="238125">
                <a:moveTo>
                  <a:pt x="192024" y="187016"/>
                </a:moveTo>
                <a:lnTo>
                  <a:pt x="192024" y="129540"/>
                </a:lnTo>
                <a:lnTo>
                  <a:pt x="190500" y="139446"/>
                </a:lnTo>
                <a:lnTo>
                  <a:pt x="188214" y="149352"/>
                </a:lnTo>
                <a:lnTo>
                  <a:pt x="160020" y="196596"/>
                </a:lnTo>
                <a:lnTo>
                  <a:pt x="122682" y="216408"/>
                </a:lnTo>
                <a:lnTo>
                  <a:pt x="114300" y="217932"/>
                </a:lnTo>
                <a:lnTo>
                  <a:pt x="109728" y="217932"/>
                </a:lnTo>
                <a:lnTo>
                  <a:pt x="105155" y="218694"/>
                </a:lnTo>
                <a:lnTo>
                  <a:pt x="101346" y="217932"/>
                </a:lnTo>
                <a:lnTo>
                  <a:pt x="96774" y="217932"/>
                </a:lnTo>
                <a:lnTo>
                  <a:pt x="88392" y="216408"/>
                </a:lnTo>
                <a:lnTo>
                  <a:pt x="51053" y="195834"/>
                </a:lnTo>
                <a:lnTo>
                  <a:pt x="25908" y="157734"/>
                </a:lnTo>
                <a:lnTo>
                  <a:pt x="19050" y="118110"/>
                </a:lnTo>
                <a:lnTo>
                  <a:pt x="19050" y="186309"/>
                </a:lnTo>
                <a:lnTo>
                  <a:pt x="46482" y="217170"/>
                </a:lnTo>
                <a:lnTo>
                  <a:pt x="84582" y="234696"/>
                </a:lnTo>
                <a:lnTo>
                  <a:pt x="101346" y="237090"/>
                </a:lnTo>
                <a:lnTo>
                  <a:pt x="105918" y="237744"/>
                </a:lnTo>
                <a:lnTo>
                  <a:pt x="110489" y="237090"/>
                </a:lnTo>
                <a:lnTo>
                  <a:pt x="117348" y="236982"/>
                </a:lnTo>
                <a:lnTo>
                  <a:pt x="128016" y="234696"/>
                </a:lnTo>
                <a:lnTo>
                  <a:pt x="165354" y="216408"/>
                </a:lnTo>
                <a:lnTo>
                  <a:pt x="188214" y="193548"/>
                </a:lnTo>
                <a:lnTo>
                  <a:pt x="192024" y="18701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7">
            <a:extLst>
              <a:ext uri="{FF2B5EF4-FFF2-40B4-BE49-F238E27FC236}">
                <a16:creationId xmlns:a16="http://schemas.microsoft.com/office/drawing/2014/main" id="{BC0E8DD4-EB39-9B45-A44C-5F7CF250B444}"/>
              </a:ext>
            </a:extLst>
          </p:cNvPr>
          <p:cNvSpPr/>
          <p:nvPr/>
        </p:nvSpPr>
        <p:spPr>
          <a:xfrm>
            <a:off x="6358128" y="4072128"/>
            <a:ext cx="298704" cy="323088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8">
            <a:extLst>
              <a:ext uri="{FF2B5EF4-FFF2-40B4-BE49-F238E27FC236}">
                <a16:creationId xmlns:a16="http://schemas.microsoft.com/office/drawing/2014/main" id="{DCA825CB-AC43-FF4E-9ECE-5E941F4A50A5}"/>
              </a:ext>
            </a:extLst>
          </p:cNvPr>
          <p:cNvSpPr/>
          <p:nvPr/>
        </p:nvSpPr>
        <p:spPr>
          <a:xfrm>
            <a:off x="6402323" y="4091178"/>
            <a:ext cx="212090" cy="237490"/>
          </a:xfrm>
          <a:custGeom>
            <a:avLst/>
            <a:gdLst/>
            <a:ahLst/>
            <a:cxnLst/>
            <a:rect l="l" t="t" r="r" b="b"/>
            <a:pathLst>
              <a:path w="212090" h="237489">
                <a:moveTo>
                  <a:pt x="211836" y="118110"/>
                </a:moveTo>
                <a:lnTo>
                  <a:pt x="203454" y="72390"/>
                </a:lnTo>
                <a:lnTo>
                  <a:pt x="180594" y="35052"/>
                </a:lnTo>
                <a:lnTo>
                  <a:pt x="147066" y="9144"/>
                </a:lnTo>
                <a:lnTo>
                  <a:pt x="99822" y="0"/>
                </a:lnTo>
                <a:lnTo>
                  <a:pt x="83819" y="2286"/>
                </a:lnTo>
                <a:lnTo>
                  <a:pt x="45719" y="20574"/>
                </a:lnTo>
                <a:lnTo>
                  <a:pt x="17525" y="53340"/>
                </a:lnTo>
                <a:lnTo>
                  <a:pt x="2285" y="95250"/>
                </a:lnTo>
                <a:lnTo>
                  <a:pt x="0" y="118872"/>
                </a:lnTo>
                <a:lnTo>
                  <a:pt x="762" y="131064"/>
                </a:lnTo>
                <a:lnTo>
                  <a:pt x="12954" y="175260"/>
                </a:lnTo>
                <a:lnTo>
                  <a:pt x="19050" y="186309"/>
                </a:lnTo>
                <a:lnTo>
                  <a:pt x="19050" y="118110"/>
                </a:lnTo>
                <a:lnTo>
                  <a:pt x="19812" y="108204"/>
                </a:lnTo>
                <a:lnTo>
                  <a:pt x="30479" y="70104"/>
                </a:lnTo>
                <a:lnTo>
                  <a:pt x="58674" y="35052"/>
                </a:lnTo>
                <a:lnTo>
                  <a:pt x="97535" y="19812"/>
                </a:lnTo>
                <a:lnTo>
                  <a:pt x="102107" y="19050"/>
                </a:lnTo>
                <a:lnTo>
                  <a:pt x="139446" y="26670"/>
                </a:lnTo>
                <a:lnTo>
                  <a:pt x="172974" y="54864"/>
                </a:lnTo>
                <a:lnTo>
                  <a:pt x="192024" y="108966"/>
                </a:lnTo>
                <a:lnTo>
                  <a:pt x="192786" y="118872"/>
                </a:lnTo>
                <a:lnTo>
                  <a:pt x="192786" y="186690"/>
                </a:lnTo>
                <a:lnTo>
                  <a:pt x="194310" y="184404"/>
                </a:lnTo>
                <a:lnTo>
                  <a:pt x="209550" y="141732"/>
                </a:lnTo>
                <a:lnTo>
                  <a:pt x="211074" y="130302"/>
                </a:lnTo>
                <a:lnTo>
                  <a:pt x="211836" y="118110"/>
                </a:lnTo>
                <a:close/>
              </a:path>
              <a:path w="212090" h="237489">
                <a:moveTo>
                  <a:pt x="192786" y="186690"/>
                </a:moveTo>
                <a:lnTo>
                  <a:pt x="192786" y="118872"/>
                </a:lnTo>
                <a:lnTo>
                  <a:pt x="192024" y="129540"/>
                </a:lnTo>
                <a:lnTo>
                  <a:pt x="190500" y="139446"/>
                </a:lnTo>
                <a:lnTo>
                  <a:pt x="172212" y="182880"/>
                </a:lnTo>
                <a:lnTo>
                  <a:pt x="138684" y="211074"/>
                </a:lnTo>
                <a:lnTo>
                  <a:pt x="114300" y="217932"/>
                </a:lnTo>
                <a:lnTo>
                  <a:pt x="96774" y="217932"/>
                </a:lnTo>
                <a:lnTo>
                  <a:pt x="51053" y="195834"/>
                </a:lnTo>
                <a:lnTo>
                  <a:pt x="25908" y="157734"/>
                </a:lnTo>
                <a:lnTo>
                  <a:pt x="19050" y="118110"/>
                </a:lnTo>
                <a:lnTo>
                  <a:pt x="19050" y="186309"/>
                </a:lnTo>
                <a:lnTo>
                  <a:pt x="46482" y="217170"/>
                </a:lnTo>
                <a:lnTo>
                  <a:pt x="84582" y="234696"/>
                </a:lnTo>
                <a:lnTo>
                  <a:pt x="95250" y="236982"/>
                </a:lnTo>
                <a:lnTo>
                  <a:pt x="112014" y="236982"/>
                </a:lnTo>
                <a:lnTo>
                  <a:pt x="156972" y="222504"/>
                </a:lnTo>
                <a:lnTo>
                  <a:pt x="188214" y="193548"/>
                </a:lnTo>
                <a:lnTo>
                  <a:pt x="192786" y="1866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9">
            <a:extLst>
              <a:ext uri="{FF2B5EF4-FFF2-40B4-BE49-F238E27FC236}">
                <a16:creationId xmlns:a16="http://schemas.microsoft.com/office/drawing/2014/main" id="{E420F4FD-CFB6-E541-8A97-33E650749371}"/>
              </a:ext>
            </a:extLst>
          </p:cNvPr>
          <p:cNvSpPr/>
          <p:nvPr/>
        </p:nvSpPr>
        <p:spPr>
          <a:xfrm>
            <a:off x="7156704" y="5184647"/>
            <a:ext cx="295656" cy="323088"/>
          </a:xfrm>
          <a:prstGeom prst="rect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0">
            <a:extLst>
              <a:ext uri="{FF2B5EF4-FFF2-40B4-BE49-F238E27FC236}">
                <a16:creationId xmlns:a16="http://schemas.microsoft.com/office/drawing/2014/main" id="{1F79FBEF-1BCF-174A-B637-15EAD48DB866}"/>
              </a:ext>
            </a:extLst>
          </p:cNvPr>
          <p:cNvSpPr/>
          <p:nvPr/>
        </p:nvSpPr>
        <p:spPr>
          <a:xfrm>
            <a:off x="7198614" y="5203697"/>
            <a:ext cx="211074" cy="236982"/>
          </a:xfrm>
          <a:prstGeom prst="rect">
            <a:avLst/>
          </a:pr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1">
            <a:extLst>
              <a:ext uri="{FF2B5EF4-FFF2-40B4-BE49-F238E27FC236}">
                <a16:creationId xmlns:a16="http://schemas.microsoft.com/office/drawing/2014/main" id="{53F39A41-5712-274E-8B26-D741B66573CB}"/>
              </a:ext>
            </a:extLst>
          </p:cNvPr>
          <p:cNvSpPr/>
          <p:nvPr/>
        </p:nvSpPr>
        <p:spPr>
          <a:xfrm>
            <a:off x="6412991" y="4288535"/>
            <a:ext cx="295656" cy="323088"/>
          </a:xfrm>
          <a:prstGeom prst="rect">
            <a:avLst/>
          </a:pr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2">
            <a:extLst>
              <a:ext uri="{FF2B5EF4-FFF2-40B4-BE49-F238E27FC236}">
                <a16:creationId xmlns:a16="http://schemas.microsoft.com/office/drawing/2014/main" id="{4E468ACE-A40D-B145-850D-D5321C568B32}"/>
              </a:ext>
            </a:extLst>
          </p:cNvPr>
          <p:cNvSpPr/>
          <p:nvPr/>
        </p:nvSpPr>
        <p:spPr>
          <a:xfrm>
            <a:off x="6454902" y="4308347"/>
            <a:ext cx="211454" cy="237490"/>
          </a:xfrm>
          <a:custGeom>
            <a:avLst/>
            <a:gdLst/>
            <a:ahLst/>
            <a:cxnLst/>
            <a:rect l="l" t="t" r="r" b="b"/>
            <a:pathLst>
              <a:path w="211454" h="237489">
                <a:moveTo>
                  <a:pt x="211074" y="130302"/>
                </a:moveTo>
                <a:lnTo>
                  <a:pt x="211074" y="105918"/>
                </a:lnTo>
                <a:lnTo>
                  <a:pt x="209550" y="94488"/>
                </a:lnTo>
                <a:lnTo>
                  <a:pt x="193548" y="52578"/>
                </a:lnTo>
                <a:lnTo>
                  <a:pt x="164592" y="20574"/>
                </a:lnTo>
                <a:lnTo>
                  <a:pt x="126492" y="2286"/>
                </a:lnTo>
                <a:lnTo>
                  <a:pt x="111252" y="0"/>
                </a:lnTo>
                <a:lnTo>
                  <a:pt x="99822" y="0"/>
                </a:lnTo>
                <a:lnTo>
                  <a:pt x="54863" y="14478"/>
                </a:lnTo>
                <a:lnTo>
                  <a:pt x="23621" y="44196"/>
                </a:lnTo>
                <a:lnTo>
                  <a:pt x="4571" y="83820"/>
                </a:lnTo>
                <a:lnTo>
                  <a:pt x="0" y="118872"/>
                </a:lnTo>
                <a:lnTo>
                  <a:pt x="762" y="131064"/>
                </a:lnTo>
                <a:lnTo>
                  <a:pt x="12954" y="175260"/>
                </a:lnTo>
                <a:lnTo>
                  <a:pt x="19050" y="185642"/>
                </a:lnTo>
                <a:lnTo>
                  <a:pt x="19050" y="118110"/>
                </a:lnTo>
                <a:lnTo>
                  <a:pt x="19812" y="107442"/>
                </a:lnTo>
                <a:lnTo>
                  <a:pt x="29717" y="70104"/>
                </a:lnTo>
                <a:lnTo>
                  <a:pt x="51816" y="41148"/>
                </a:lnTo>
                <a:lnTo>
                  <a:pt x="57912" y="35052"/>
                </a:lnTo>
                <a:lnTo>
                  <a:pt x="65532" y="30480"/>
                </a:lnTo>
                <a:lnTo>
                  <a:pt x="80772" y="22860"/>
                </a:lnTo>
                <a:lnTo>
                  <a:pt x="89153" y="20574"/>
                </a:lnTo>
                <a:lnTo>
                  <a:pt x="97535" y="19050"/>
                </a:lnTo>
                <a:lnTo>
                  <a:pt x="111252" y="19177"/>
                </a:lnTo>
                <a:lnTo>
                  <a:pt x="153924" y="35814"/>
                </a:lnTo>
                <a:lnTo>
                  <a:pt x="182118" y="70866"/>
                </a:lnTo>
                <a:lnTo>
                  <a:pt x="192024" y="108966"/>
                </a:lnTo>
                <a:lnTo>
                  <a:pt x="192786" y="118872"/>
                </a:lnTo>
                <a:lnTo>
                  <a:pt x="192786" y="185710"/>
                </a:lnTo>
                <a:lnTo>
                  <a:pt x="193548" y="184404"/>
                </a:lnTo>
                <a:lnTo>
                  <a:pt x="198882" y="174498"/>
                </a:lnTo>
                <a:lnTo>
                  <a:pt x="203454" y="163830"/>
                </a:lnTo>
                <a:lnTo>
                  <a:pt x="207264" y="153162"/>
                </a:lnTo>
                <a:lnTo>
                  <a:pt x="209550" y="141732"/>
                </a:lnTo>
                <a:lnTo>
                  <a:pt x="211074" y="130302"/>
                </a:lnTo>
                <a:close/>
              </a:path>
              <a:path w="211454" h="237489">
                <a:moveTo>
                  <a:pt x="192786" y="185710"/>
                </a:moveTo>
                <a:lnTo>
                  <a:pt x="192786" y="118872"/>
                </a:lnTo>
                <a:lnTo>
                  <a:pt x="192024" y="129540"/>
                </a:lnTo>
                <a:lnTo>
                  <a:pt x="190500" y="139446"/>
                </a:lnTo>
                <a:lnTo>
                  <a:pt x="176784" y="175260"/>
                </a:lnTo>
                <a:lnTo>
                  <a:pt x="146304" y="206502"/>
                </a:lnTo>
                <a:lnTo>
                  <a:pt x="114300" y="217932"/>
                </a:lnTo>
                <a:lnTo>
                  <a:pt x="96774" y="217932"/>
                </a:lnTo>
                <a:lnTo>
                  <a:pt x="57150" y="201168"/>
                </a:lnTo>
                <a:lnTo>
                  <a:pt x="29718" y="166116"/>
                </a:lnTo>
                <a:lnTo>
                  <a:pt x="19050" y="118110"/>
                </a:lnTo>
                <a:lnTo>
                  <a:pt x="19050" y="185642"/>
                </a:lnTo>
                <a:lnTo>
                  <a:pt x="46482" y="217170"/>
                </a:lnTo>
                <a:lnTo>
                  <a:pt x="84582" y="234696"/>
                </a:lnTo>
                <a:lnTo>
                  <a:pt x="111252" y="236982"/>
                </a:lnTo>
                <a:lnTo>
                  <a:pt x="117348" y="236220"/>
                </a:lnTo>
                <a:lnTo>
                  <a:pt x="156972" y="222504"/>
                </a:lnTo>
                <a:lnTo>
                  <a:pt x="188214" y="193548"/>
                </a:lnTo>
                <a:lnTo>
                  <a:pt x="192786" y="1857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3">
            <a:extLst>
              <a:ext uri="{FF2B5EF4-FFF2-40B4-BE49-F238E27FC236}">
                <a16:creationId xmlns:a16="http://schemas.microsoft.com/office/drawing/2014/main" id="{12793A0A-4BE9-354D-972E-91ACC721D368}"/>
              </a:ext>
            </a:extLst>
          </p:cNvPr>
          <p:cNvSpPr/>
          <p:nvPr/>
        </p:nvSpPr>
        <p:spPr>
          <a:xfrm>
            <a:off x="8263128" y="5775959"/>
            <a:ext cx="298704" cy="323088"/>
          </a:xfrm>
          <a:prstGeom prst="rect">
            <a:avLst/>
          </a:prstGeom>
          <a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4">
            <a:extLst>
              <a:ext uri="{FF2B5EF4-FFF2-40B4-BE49-F238E27FC236}">
                <a16:creationId xmlns:a16="http://schemas.microsoft.com/office/drawing/2014/main" id="{09CC193D-32F0-A54C-A98C-621C00721CA3}"/>
              </a:ext>
            </a:extLst>
          </p:cNvPr>
          <p:cNvSpPr/>
          <p:nvPr/>
        </p:nvSpPr>
        <p:spPr>
          <a:xfrm>
            <a:off x="8307323" y="5795009"/>
            <a:ext cx="211835" cy="236981"/>
          </a:xfrm>
          <a:prstGeom prst="rect">
            <a:avLst/>
          </a:prstGeom>
          <a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5">
            <a:extLst>
              <a:ext uri="{FF2B5EF4-FFF2-40B4-BE49-F238E27FC236}">
                <a16:creationId xmlns:a16="http://schemas.microsoft.com/office/drawing/2014/main" id="{688A533D-8FA6-104D-B9DE-28D285285C83}"/>
              </a:ext>
            </a:extLst>
          </p:cNvPr>
          <p:cNvSpPr txBox="1"/>
          <p:nvPr/>
        </p:nvSpPr>
        <p:spPr>
          <a:xfrm>
            <a:off x="3737864" y="3165602"/>
            <a:ext cx="13131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-80" dirty="0">
                <a:solidFill>
                  <a:srgbClr val="FFFFFF"/>
                </a:solidFill>
                <a:latin typeface="Arial"/>
                <a:cs typeface="Arial"/>
              </a:rPr>
              <a:t>Band </a:t>
            </a:r>
            <a:r>
              <a:rPr sz="1200" spc="-30" dirty="0">
                <a:solidFill>
                  <a:srgbClr val="FFFFFF"/>
                </a:solidFill>
                <a:latin typeface="Arial"/>
                <a:cs typeface="Arial"/>
              </a:rPr>
              <a:t>contour </a:t>
            </a:r>
            <a:r>
              <a:rPr sz="1200" spc="-60" dirty="0">
                <a:solidFill>
                  <a:srgbClr val="FFFFFF"/>
                </a:solidFill>
                <a:latin typeface="Arial"/>
                <a:cs typeface="Arial"/>
              </a:rPr>
              <a:t>map</a:t>
            </a:r>
            <a:r>
              <a:rPr sz="1200" spc="-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w  </a:t>
            </a:r>
            <a:r>
              <a:rPr sz="1200" spc="-155" dirty="0">
                <a:solidFill>
                  <a:srgbClr val="FFFFFF"/>
                </a:solidFill>
                <a:latin typeface="Arial"/>
                <a:cs typeface="Arial"/>
              </a:rPr>
              <a:t>GBs</a:t>
            </a:r>
            <a:r>
              <a:rPr sz="12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30" dirty="0">
                <a:solidFill>
                  <a:srgbClr val="FFFFFF"/>
                </a:solidFill>
                <a:latin typeface="Arial"/>
                <a:cs typeface="Arial"/>
              </a:rPr>
              <a:t>misorientation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29" name="object 26">
            <a:extLst>
              <a:ext uri="{FF2B5EF4-FFF2-40B4-BE49-F238E27FC236}">
                <a16:creationId xmlns:a16="http://schemas.microsoft.com/office/drawing/2014/main" id="{8A6C2B30-B75B-124D-BAF2-83884A58971A}"/>
              </a:ext>
            </a:extLst>
          </p:cNvPr>
          <p:cNvSpPr txBox="1"/>
          <p:nvPr/>
        </p:nvSpPr>
        <p:spPr>
          <a:xfrm>
            <a:off x="6351523" y="3157220"/>
            <a:ext cx="13131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-80" dirty="0">
                <a:solidFill>
                  <a:srgbClr val="FFFFFF"/>
                </a:solidFill>
                <a:latin typeface="Arial"/>
                <a:cs typeface="Arial"/>
              </a:rPr>
              <a:t>Band </a:t>
            </a:r>
            <a:r>
              <a:rPr sz="1200" spc="-30" dirty="0">
                <a:solidFill>
                  <a:srgbClr val="FFFFFF"/>
                </a:solidFill>
                <a:latin typeface="Arial"/>
                <a:cs typeface="Arial"/>
              </a:rPr>
              <a:t>contour </a:t>
            </a:r>
            <a:r>
              <a:rPr sz="1200" spc="-60" dirty="0">
                <a:solidFill>
                  <a:srgbClr val="FFFFFF"/>
                </a:solidFill>
                <a:latin typeface="Arial"/>
                <a:cs typeface="Arial"/>
              </a:rPr>
              <a:t>map</a:t>
            </a:r>
            <a:r>
              <a:rPr sz="1200" spc="-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w  </a:t>
            </a:r>
            <a:r>
              <a:rPr sz="1200" spc="-155" dirty="0">
                <a:solidFill>
                  <a:srgbClr val="FFFFFF"/>
                </a:solidFill>
                <a:latin typeface="Arial"/>
                <a:cs typeface="Arial"/>
              </a:rPr>
              <a:t>GBs</a:t>
            </a:r>
            <a:r>
              <a:rPr sz="12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30" dirty="0">
                <a:solidFill>
                  <a:srgbClr val="FFFFFF"/>
                </a:solidFill>
                <a:latin typeface="Arial"/>
                <a:cs typeface="Arial"/>
              </a:rPr>
              <a:t>misorientation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30" name="object 27">
            <a:extLst>
              <a:ext uri="{FF2B5EF4-FFF2-40B4-BE49-F238E27FC236}">
                <a16:creationId xmlns:a16="http://schemas.microsoft.com/office/drawing/2014/main" id="{F189706C-F047-0C49-A50C-CFAE342EE78D}"/>
              </a:ext>
            </a:extLst>
          </p:cNvPr>
          <p:cNvSpPr txBox="1"/>
          <p:nvPr/>
        </p:nvSpPr>
        <p:spPr>
          <a:xfrm>
            <a:off x="3744721" y="5951473"/>
            <a:ext cx="15938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80" dirty="0">
                <a:solidFill>
                  <a:srgbClr val="FFFFFF"/>
                </a:solidFill>
                <a:latin typeface="Arial"/>
                <a:cs typeface="Arial"/>
              </a:rPr>
              <a:t>Local 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misorientation</a:t>
            </a:r>
            <a:r>
              <a:rPr sz="12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60" dirty="0">
                <a:solidFill>
                  <a:srgbClr val="FFFFFF"/>
                </a:solidFill>
                <a:latin typeface="Arial"/>
                <a:cs typeface="Arial"/>
              </a:rPr>
              <a:t>map</a:t>
            </a:r>
            <a:endParaRPr sz="1200">
              <a:latin typeface="Arial"/>
              <a:cs typeface="Arial"/>
            </a:endParaRPr>
          </a:p>
        </p:txBody>
      </p:sp>
      <p:sp>
        <p:nvSpPr>
          <p:cNvPr id="31" name="object 28">
            <a:extLst>
              <a:ext uri="{FF2B5EF4-FFF2-40B4-BE49-F238E27FC236}">
                <a16:creationId xmlns:a16="http://schemas.microsoft.com/office/drawing/2014/main" id="{CC5C6332-17D7-2149-97C1-BDD377AD7F80}"/>
              </a:ext>
            </a:extLst>
          </p:cNvPr>
          <p:cNvSpPr txBox="1"/>
          <p:nvPr/>
        </p:nvSpPr>
        <p:spPr>
          <a:xfrm>
            <a:off x="6318758" y="5953759"/>
            <a:ext cx="15938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80" dirty="0">
                <a:solidFill>
                  <a:srgbClr val="FFFFFF"/>
                </a:solidFill>
                <a:latin typeface="Arial"/>
                <a:cs typeface="Arial"/>
              </a:rPr>
              <a:t>Local </a:t>
            </a:r>
            <a:r>
              <a:rPr sz="1200" spc="-25" dirty="0">
                <a:solidFill>
                  <a:srgbClr val="FFFFFF"/>
                </a:solidFill>
                <a:latin typeface="Arial"/>
                <a:cs typeface="Arial"/>
              </a:rPr>
              <a:t>misorientation</a:t>
            </a:r>
            <a:r>
              <a:rPr sz="12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60" dirty="0">
                <a:solidFill>
                  <a:srgbClr val="FFFFFF"/>
                </a:solidFill>
                <a:latin typeface="Arial"/>
                <a:cs typeface="Arial"/>
              </a:rPr>
              <a:t>map</a:t>
            </a:r>
            <a:endParaRPr sz="1200">
              <a:latin typeface="Arial"/>
              <a:cs typeface="Arial"/>
            </a:endParaRP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AEA4C482-8035-9F41-A3DB-F5A6C5707875}"/>
              </a:ext>
            </a:extLst>
          </p:cNvPr>
          <p:cNvSpPr txBox="1"/>
          <p:nvPr/>
        </p:nvSpPr>
        <p:spPr>
          <a:xfrm>
            <a:off x="301638" y="5702599"/>
            <a:ext cx="3016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From Martina Martinetto </a:t>
            </a:r>
            <a:r>
              <a:rPr lang="it-IT" dirty="0" err="1"/>
              <a:t>at</a:t>
            </a:r>
            <a:r>
              <a:rPr lang="it-IT" dirty="0"/>
              <a:t> SRF 2019 </a:t>
            </a:r>
          </a:p>
        </p:txBody>
      </p:sp>
    </p:spTree>
    <p:extLst>
      <p:ext uri="{BB962C8B-B14F-4D97-AF65-F5344CB8AC3E}">
        <p14:creationId xmlns:p14="http://schemas.microsoft.com/office/powerpoint/2010/main" val="29242309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egnaposto data 3">
            <a:extLst>
              <a:ext uri="{FF2B5EF4-FFF2-40B4-BE49-F238E27FC236}">
                <a16:creationId xmlns:a16="http://schemas.microsoft.com/office/drawing/2014/main" id="{D0ABAF1A-8F72-5246-B99A-08A06C84719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120000"/>
              <a:defRPr sz="2000">
                <a:solidFill>
                  <a:srgbClr val="000099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000099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3"/>
              </a:buBlip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rgbClr val="000099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r>
              <a:rPr lang="en-US" altLang="en-US" sz="1000">
                <a:solidFill>
                  <a:schemeClr val="tx1"/>
                </a:solidFill>
                <a:latin typeface="Arial" panose="020B0604020202020204" pitchFamily="34" charset="0"/>
              </a:rPr>
              <a:t>Carlo Pagani</a:t>
            </a:r>
          </a:p>
        </p:txBody>
      </p:sp>
      <p:sp>
        <p:nvSpPr>
          <p:cNvPr id="65539" name="Segnaposto piè di pagina 4">
            <a:extLst>
              <a:ext uri="{FF2B5EF4-FFF2-40B4-BE49-F238E27FC236}">
                <a16:creationId xmlns:a16="http://schemas.microsoft.com/office/drawing/2014/main" id="{063D39D2-14FE-2E4F-BE03-1BCFAF0BE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1"/>
              </a:buClr>
              <a:buSzPct val="120000"/>
              <a:defRPr sz="2000">
                <a:solidFill>
                  <a:srgbClr val="000099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rgbClr val="000099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70000"/>
              <a:buBlip>
                <a:blip r:embed="rId3"/>
              </a:buBlip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rgbClr val="000099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</a:pPr>
            <a:fld id="{DD943E39-54E9-0B43-BFFD-439A5820F860}" type="slidenum">
              <a:rPr lang="en-US" altLang="en-US" sz="1000">
                <a:solidFill>
                  <a:schemeClr val="tx1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ClrTx/>
                <a:buSzTx/>
              </a:pPr>
              <a:t>42</a:t>
            </a:fld>
            <a:endParaRPr lang="en-US" altLang="en-US" sz="10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5541" name="Rectangle 3">
            <a:extLst>
              <a:ext uri="{FF2B5EF4-FFF2-40B4-BE49-F238E27FC236}">
                <a16:creationId xmlns:a16="http://schemas.microsoft.com/office/drawing/2014/main" id="{7A58766C-2D9D-B348-9AF2-69992F8FF755}"/>
              </a:ext>
            </a:extLst>
          </p:cNvPr>
          <p:cNvSpPr>
            <a:spLocks noGrp="1" noChangeAspec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Large Grain Niobium, the DESY experience</a:t>
            </a:r>
          </a:p>
        </p:txBody>
      </p:sp>
      <p:sp>
        <p:nvSpPr>
          <p:cNvPr id="65542" name="Rectangle 4">
            <a:extLst>
              <a:ext uri="{FF2B5EF4-FFF2-40B4-BE49-F238E27FC236}">
                <a16:creationId xmlns:a16="http://schemas.microsoft.com/office/drawing/2014/main" id="{2235DE3E-5695-D544-9369-263760F472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799" y="914400"/>
            <a:ext cx="4830763" cy="1890713"/>
          </a:xfrm>
        </p:spPr>
        <p:txBody>
          <a:bodyPr/>
          <a:lstStyle/>
          <a:p>
            <a:pPr eaLnBrk="1" hangingPunct="1"/>
            <a:r>
              <a:rPr lang="en-US" altLang="en-US" sz="2400" b="1" dirty="0"/>
              <a:t>Large grain </a:t>
            </a:r>
            <a:r>
              <a:rPr lang="en-US" altLang="en-US" sz="2400" b="1" dirty="0" err="1"/>
              <a:t>Nb</a:t>
            </a:r>
            <a:r>
              <a:rPr lang="en-US" altLang="en-US" sz="2400" b="1" dirty="0"/>
              <a:t> </a:t>
            </a:r>
            <a:r>
              <a:rPr lang="en-US" altLang="en-US" dirty="0"/>
              <a:t>(proposed at </a:t>
            </a:r>
            <a:r>
              <a:rPr lang="en-US" altLang="en-US" dirty="0" err="1"/>
              <a:t>JLab</a:t>
            </a:r>
            <a:r>
              <a:rPr lang="en-US" altLang="en-US" dirty="0"/>
              <a:t>)</a:t>
            </a:r>
            <a:r>
              <a:rPr lang="en-US" altLang="en-US" sz="2400" b="1" dirty="0"/>
              <a:t> </a:t>
            </a:r>
          </a:p>
          <a:p>
            <a:pPr lvl="1" eaLnBrk="1" hangingPunct="1"/>
            <a:r>
              <a:rPr lang="en-US" altLang="en-US" sz="1800" dirty="0">
                <a:solidFill>
                  <a:srgbClr val="0070C0"/>
                </a:solidFill>
              </a:rPr>
              <a:t>Should reduce the material cost by 20-30%</a:t>
            </a:r>
          </a:p>
          <a:p>
            <a:pPr lvl="1" eaLnBrk="1" hangingPunct="1"/>
            <a:r>
              <a:rPr lang="en-US" altLang="en-US" sz="1800" dirty="0">
                <a:solidFill>
                  <a:srgbClr val="0070C0"/>
                </a:solidFill>
              </a:rPr>
              <a:t>Should simplify the surface treatments</a:t>
            </a:r>
          </a:p>
          <a:p>
            <a:pPr lvl="1" eaLnBrk="1" hangingPunct="1"/>
            <a:r>
              <a:rPr lang="en-US" altLang="en-US" sz="1800" dirty="0">
                <a:solidFill>
                  <a:srgbClr val="0070C0"/>
                </a:solidFill>
              </a:rPr>
              <a:t>Mechanics and PED more delicate</a:t>
            </a:r>
          </a:p>
          <a:p>
            <a:pPr lvl="1" eaLnBrk="1" hangingPunct="1"/>
            <a:r>
              <a:rPr lang="en-US" altLang="en-US" sz="1800" dirty="0">
                <a:solidFill>
                  <a:srgbClr val="0070C0"/>
                </a:solidFill>
              </a:rPr>
              <a:t>Results comparable to those with fine </a:t>
            </a:r>
            <a:r>
              <a:rPr lang="en-US" altLang="en-US" dirty="0">
                <a:solidFill>
                  <a:srgbClr val="0070C0"/>
                </a:solidFill>
              </a:rPr>
              <a:t>grain</a:t>
            </a:r>
          </a:p>
        </p:txBody>
      </p:sp>
      <p:grpSp>
        <p:nvGrpSpPr>
          <p:cNvPr id="65543" name="Group 22">
            <a:extLst>
              <a:ext uri="{FF2B5EF4-FFF2-40B4-BE49-F238E27FC236}">
                <a16:creationId xmlns:a16="http://schemas.microsoft.com/office/drawing/2014/main" id="{B5270B7D-431F-3F49-9D74-40BF13E882FF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2936875"/>
            <a:ext cx="4343400" cy="3305175"/>
            <a:chOff x="240" y="1850"/>
            <a:chExt cx="2736" cy="2082"/>
          </a:xfrm>
        </p:grpSpPr>
        <p:sp>
          <p:nvSpPr>
            <p:cNvPr id="65557" name="Text Box 15">
              <a:extLst>
                <a:ext uri="{FF2B5EF4-FFF2-40B4-BE49-F238E27FC236}">
                  <a16:creationId xmlns:a16="http://schemas.microsoft.com/office/drawing/2014/main" id="{EBC815CA-B1FC-BB4C-81E9-67FC830375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1850"/>
              <a:ext cx="2736" cy="5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168275" indent="-168275" eaLnBrk="0" hangingPunct="0">
                <a:spcBef>
                  <a:spcPct val="20000"/>
                </a:spcBef>
                <a:buClr>
                  <a:schemeClr val="tx1"/>
                </a:buClr>
                <a:buSzPct val="120000"/>
                <a:defRPr sz="2000">
                  <a:solidFill>
                    <a:srgbClr val="000099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SzPct val="60000"/>
                <a:buBlip>
                  <a:blip r:embed="rId2"/>
                </a:buBlip>
                <a:defRPr>
                  <a:solidFill>
                    <a:srgbClr val="000099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70000"/>
                <a:buBlip>
                  <a:blip r:embed="rId3"/>
                </a:buBlip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rgbClr val="000099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285750" indent="-285750" eaLnBrk="1" hangingPunct="1">
                <a:spcBef>
                  <a:spcPct val="30000"/>
                </a:spcBef>
                <a:buClr>
                  <a:srgbClr val="CC3300"/>
                </a:buClr>
                <a:buSzPct val="110000"/>
                <a:buFont typeface="Courier New" panose="02070309020205020404" pitchFamily="49" charset="0"/>
                <a:buChar char="o"/>
              </a:pPr>
              <a:r>
                <a:rPr lang="en-US" altLang="en-US" sz="1600" b="0" dirty="0">
                  <a:solidFill>
                    <a:srgbClr val="002060"/>
                  </a:solidFill>
                </a:rPr>
                <a:t>A variety of cavity have been built in many labs</a:t>
              </a:r>
            </a:p>
            <a:p>
              <a:pPr marL="285750" indent="-285750" eaLnBrk="1" hangingPunct="1">
                <a:spcBef>
                  <a:spcPct val="30000"/>
                </a:spcBef>
                <a:buClr>
                  <a:srgbClr val="CC3300"/>
                </a:buClr>
                <a:buSzPct val="110000"/>
                <a:buFont typeface="Courier New" panose="02070309020205020404" pitchFamily="49" charset="0"/>
                <a:buChar char="o"/>
              </a:pPr>
              <a:r>
                <a:rPr lang="en-US" altLang="en-US" sz="1600" b="0" dirty="0">
                  <a:solidFill>
                    <a:srgbClr val="002060"/>
                  </a:solidFill>
                </a:rPr>
                <a:t>Very good results have been obtained in single and multi-cell cavity at different frequency</a:t>
              </a:r>
            </a:p>
          </p:txBody>
        </p:sp>
        <p:pic>
          <p:nvPicPr>
            <p:cNvPr id="65558" name="Picture 16" descr="Pagine da NIMA-D-13-00974">
              <a:extLst>
                <a:ext uri="{FF2B5EF4-FFF2-40B4-BE49-F238E27FC236}">
                  <a16:creationId xmlns:a16="http://schemas.microsoft.com/office/drawing/2014/main" id="{7201BA9A-CE77-E54E-98F3-4368343A0A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" y="2535"/>
              <a:ext cx="2220" cy="1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5544" name="Group 21">
            <a:extLst>
              <a:ext uri="{FF2B5EF4-FFF2-40B4-BE49-F238E27FC236}">
                <a16:creationId xmlns:a16="http://schemas.microsoft.com/office/drawing/2014/main" id="{26397DA6-1DBA-9E4B-95AC-E8D72277D473}"/>
              </a:ext>
            </a:extLst>
          </p:cNvPr>
          <p:cNvGrpSpPr>
            <a:grpSpLocks/>
          </p:cNvGrpSpPr>
          <p:nvPr/>
        </p:nvGrpSpPr>
        <p:grpSpPr bwMode="auto">
          <a:xfrm>
            <a:off x="4648200" y="922338"/>
            <a:ext cx="4160838" cy="5416550"/>
            <a:chOff x="2928" y="581"/>
            <a:chExt cx="2621" cy="3412"/>
          </a:xfrm>
        </p:grpSpPr>
        <p:grpSp>
          <p:nvGrpSpPr>
            <p:cNvPr id="65545" name="Group 13">
              <a:extLst>
                <a:ext uri="{FF2B5EF4-FFF2-40B4-BE49-F238E27FC236}">
                  <a16:creationId xmlns:a16="http://schemas.microsoft.com/office/drawing/2014/main" id="{8882B360-E922-A848-BA55-7D34F3B631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35" y="581"/>
              <a:ext cx="2314" cy="1162"/>
              <a:chOff x="3120" y="576"/>
              <a:chExt cx="2314" cy="1162"/>
            </a:xfrm>
          </p:grpSpPr>
          <p:pic>
            <p:nvPicPr>
              <p:cNvPr id="65550" name="Picture 5">
                <a:extLst>
                  <a:ext uri="{FF2B5EF4-FFF2-40B4-BE49-F238E27FC236}">
                    <a16:creationId xmlns:a16="http://schemas.microsoft.com/office/drawing/2014/main" id="{F3397EC9-96E1-AB44-A051-4FEA973A40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732" r="4282"/>
              <a:stretch>
                <a:fillRect/>
              </a:stretch>
            </p:blipFill>
            <p:spPr bwMode="auto">
              <a:xfrm>
                <a:off x="3120" y="576"/>
                <a:ext cx="838" cy="1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6666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65551" name="Group 10">
                <a:extLst>
                  <a:ext uri="{FF2B5EF4-FFF2-40B4-BE49-F238E27FC236}">
                    <a16:creationId xmlns:a16="http://schemas.microsoft.com/office/drawing/2014/main" id="{B5AF00C9-4601-B147-9644-9446B45E25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64" y="576"/>
                <a:ext cx="740" cy="1162"/>
                <a:chOff x="327" y="2379"/>
                <a:chExt cx="830" cy="1259"/>
              </a:xfrm>
            </p:grpSpPr>
            <p:pic>
              <p:nvPicPr>
                <p:cNvPr id="65554" name="Picture 7" descr="K1_3scale">
                  <a:extLst>
                    <a:ext uri="{FF2B5EF4-FFF2-40B4-BE49-F238E27FC236}">
                      <a16:creationId xmlns:a16="http://schemas.microsoft.com/office/drawing/2014/main" id="{DC61F92B-A052-9545-9CCC-85AA2971020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7" y="2379"/>
                  <a:ext cx="824" cy="6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65555" name="Picture 8" descr="P5_4scale">
                  <a:extLst>
                    <a:ext uri="{FF2B5EF4-FFF2-40B4-BE49-F238E27FC236}">
                      <a16:creationId xmlns:a16="http://schemas.microsoft.com/office/drawing/2014/main" id="{C932F7C7-1CEC-F144-861F-4E2524974D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1" y="3018"/>
                  <a:ext cx="826" cy="6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5556" name="Line 9">
                  <a:extLst>
                    <a:ext uri="{FF2B5EF4-FFF2-40B4-BE49-F238E27FC236}">
                      <a16:creationId xmlns:a16="http://schemas.microsoft.com/office/drawing/2014/main" id="{7D63DBE0-674C-E34C-8592-60AA9F3497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6" y="3009"/>
                  <a:ext cx="816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</p:grpSp>
          <p:sp>
            <p:nvSpPr>
              <p:cNvPr id="65552" name="Text Box 11">
                <a:extLst>
                  <a:ext uri="{FF2B5EF4-FFF2-40B4-BE49-F238E27FC236}">
                    <a16:creationId xmlns:a16="http://schemas.microsoft.com/office/drawing/2014/main" id="{7FBE4971-F8EC-4A40-9F3A-E5EF5076F0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36" y="816"/>
                <a:ext cx="250" cy="5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6666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1"/>
                  </a:buClr>
                  <a:buSzPct val="120000"/>
                  <a:defRPr sz="2000">
                    <a:solidFill>
                      <a:srgbClr val="000099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SzPct val="60000"/>
                  <a:buBlip>
                    <a:blip r:embed="rId2"/>
                  </a:buBlip>
                  <a:defRPr>
                    <a:solidFill>
                      <a:srgbClr val="000099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SzPct val="70000"/>
                  <a:buBlip>
                    <a:blip r:embed="rId3"/>
                  </a:buBlip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1400">
                    <a:solidFill>
                      <a:srgbClr val="000099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</a:pPr>
                <a:r>
                  <a:rPr lang="en-US" altLang="en-US" sz="1400"/>
                  <a:t>Large grain</a:t>
                </a:r>
              </a:p>
            </p:txBody>
          </p:sp>
          <p:sp>
            <p:nvSpPr>
              <p:cNvPr id="65553" name="Text Box 12">
                <a:extLst>
                  <a:ext uri="{FF2B5EF4-FFF2-40B4-BE49-F238E27FC236}">
                    <a16:creationId xmlns:a16="http://schemas.microsoft.com/office/drawing/2014/main" id="{20E81D2C-3EAF-B849-89F5-1B30460E045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84" y="864"/>
                <a:ext cx="250" cy="5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6666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1"/>
                  </a:buClr>
                  <a:buSzPct val="120000"/>
                  <a:defRPr sz="2000">
                    <a:solidFill>
                      <a:srgbClr val="000099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SzPct val="60000"/>
                  <a:buBlip>
                    <a:blip r:embed="rId2"/>
                  </a:buBlip>
                  <a:defRPr>
                    <a:solidFill>
                      <a:srgbClr val="000099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SzPct val="70000"/>
                  <a:buBlip>
                    <a:blip r:embed="rId3"/>
                  </a:buBlip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1400">
                    <a:solidFill>
                      <a:srgbClr val="000099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</a:pPr>
                <a:r>
                  <a:rPr lang="en-US" altLang="en-US" sz="1400"/>
                  <a:t>Fine grain</a:t>
                </a:r>
              </a:p>
            </p:txBody>
          </p:sp>
        </p:grpSp>
        <p:grpSp>
          <p:nvGrpSpPr>
            <p:cNvPr id="65546" name="Group 19">
              <a:extLst>
                <a:ext uri="{FF2B5EF4-FFF2-40B4-BE49-F238E27FC236}">
                  <a16:creationId xmlns:a16="http://schemas.microsoft.com/office/drawing/2014/main" id="{315F4C49-D261-4047-A51C-E91C226A84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8" y="1872"/>
              <a:ext cx="2592" cy="2121"/>
              <a:chOff x="2928" y="1872"/>
              <a:chExt cx="2592" cy="2121"/>
            </a:xfrm>
          </p:grpSpPr>
          <p:pic>
            <p:nvPicPr>
              <p:cNvPr id="65547" name="Picture 14" descr="NIMA-D-13-00974 78">
                <a:extLst>
                  <a:ext uri="{FF2B5EF4-FFF2-40B4-BE49-F238E27FC236}">
                    <a16:creationId xmlns:a16="http://schemas.microsoft.com/office/drawing/2014/main" id="{CA4C66CA-7C20-054B-ADFB-F452820554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8" y="1872"/>
                <a:ext cx="2592" cy="21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5548" name="Text Box 17">
                <a:extLst>
                  <a:ext uri="{FF2B5EF4-FFF2-40B4-BE49-F238E27FC236}">
                    <a16:creationId xmlns:a16="http://schemas.microsoft.com/office/drawing/2014/main" id="{2BD0E3EC-A358-054F-A7C5-22396EF81AF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68" y="2160"/>
                <a:ext cx="106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6666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1"/>
                  </a:buClr>
                  <a:buSzPct val="120000"/>
                  <a:defRPr sz="2000">
                    <a:solidFill>
                      <a:srgbClr val="000099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SzPct val="60000"/>
                  <a:buBlip>
                    <a:blip r:embed="rId2"/>
                  </a:buBlip>
                  <a:defRPr>
                    <a:solidFill>
                      <a:srgbClr val="000099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SzPct val="70000"/>
                  <a:buBlip>
                    <a:blip r:embed="rId3"/>
                  </a:buBlip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1400">
                    <a:solidFill>
                      <a:srgbClr val="000099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</a:pPr>
                <a:r>
                  <a:rPr lang="en-US" altLang="en-US" sz="1400">
                    <a:solidFill>
                      <a:srgbClr val="CC3300"/>
                    </a:solidFill>
                  </a:rPr>
                  <a:t>Best Results @ DESY</a:t>
                </a:r>
              </a:p>
            </p:txBody>
          </p:sp>
          <p:sp>
            <p:nvSpPr>
              <p:cNvPr id="65549" name="Text Box 18">
                <a:extLst>
                  <a:ext uri="{FF2B5EF4-FFF2-40B4-BE49-F238E27FC236}">
                    <a16:creationId xmlns:a16="http://schemas.microsoft.com/office/drawing/2014/main" id="{E36FF8F0-3786-524B-B72A-8B6C30FC152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28" y="3433"/>
                <a:ext cx="889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6666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tx1"/>
                  </a:buClr>
                  <a:buSzPct val="120000"/>
                  <a:defRPr sz="2000">
                    <a:solidFill>
                      <a:srgbClr val="000099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SzPct val="60000"/>
                  <a:buBlip>
                    <a:blip r:embed="rId2"/>
                  </a:buBlip>
                  <a:defRPr>
                    <a:solidFill>
                      <a:srgbClr val="000099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SzPct val="70000"/>
                  <a:buBlip>
                    <a:blip r:embed="rId3"/>
                  </a:buBlip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1400">
                    <a:solidFill>
                      <a:srgbClr val="000099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</a:pPr>
                <a:r>
                  <a:rPr lang="en-US" altLang="en-US" sz="1200" b="0">
                    <a:solidFill>
                      <a:schemeClr val="tx1"/>
                    </a:solidFill>
                  </a:rPr>
                  <a:t>© Waldemar Singer</a:t>
                </a:r>
              </a:p>
            </p:txBody>
          </p:sp>
        </p:grpSp>
      </p:grpSp>
      <p:sp>
        <p:nvSpPr>
          <p:cNvPr id="23" name="Segnaposto numero diapositiva 4">
            <a:extLst>
              <a:ext uri="{FF2B5EF4-FFF2-40B4-BE49-F238E27FC236}">
                <a16:creationId xmlns:a16="http://schemas.microsoft.com/office/drawing/2014/main" id="{86A2B7B2-ACCC-F54F-81FB-D0FFFD42E7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34092" y="6459827"/>
            <a:ext cx="1602904" cy="353549"/>
          </a:xfrm>
        </p:spPr>
        <p:txBody>
          <a:bodyPr/>
          <a:lstStyle/>
          <a:p>
            <a:pPr>
              <a:defRPr/>
            </a:pPr>
            <a:r>
              <a:rPr lang="it-IT" altLang="en-US" sz="1100" dirty="0">
                <a:solidFill>
                  <a:srgbClr val="002060"/>
                </a:solidFill>
              </a:rPr>
              <a:t>cepcws2019</a:t>
            </a:r>
          </a:p>
          <a:p>
            <a:pPr>
              <a:defRPr/>
            </a:pPr>
            <a:r>
              <a:rPr lang="it-IT" altLang="en-US" sz="900" b="0" dirty="0" err="1"/>
              <a:t>Beijing</a:t>
            </a:r>
            <a:r>
              <a:rPr lang="it-IT" altLang="en-US" sz="900" b="0" dirty="0"/>
              <a:t>, 19 </a:t>
            </a:r>
            <a:r>
              <a:rPr lang="it-IT" altLang="en-US" sz="900" b="0" dirty="0" err="1"/>
              <a:t>November</a:t>
            </a:r>
            <a:r>
              <a:rPr lang="it-IT" altLang="en-US" sz="900" b="0" dirty="0"/>
              <a:t> 2019</a:t>
            </a:r>
            <a:endParaRPr lang="en-US" altLang="en-US" sz="900" b="0" dirty="0"/>
          </a:p>
        </p:txBody>
      </p:sp>
    </p:spTree>
    <p:extLst>
      <p:ext uri="{BB962C8B-B14F-4D97-AF65-F5344CB8AC3E}">
        <p14:creationId xmlns:p14="http://schemas.microsoft.com/office/powerpoint/2010/main" val="28548612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048CDA-B3D6-6642-AEE0-48BFF6B69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Promissing</a:t>
            </a:r>
            <a:r>
              <a:rPr lang="it-IT" dirty="0"/>
              <a:t> resulta from </a:t>
            </a:r>
            <a:r>
              <a:rPr lang="it-IT" dirty="0" err="1"/>
              <a:t>Peking</a:t>
            </a:r>
            <a:r>
              <a:rPr lang="it-IT" dirty="0"/>
              <a:t> </a:t>
            </a:r>
            <a:r>
              <a:rPr lang="it-IT" dirty="0" err="1"/>
              <a:t>University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650484A-473E-2A46-B389-2C54A7993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Carlo Pagani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17A53D9-08B0-614A-B791-1C7751B4B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EC8272E2-7205-D349-81DC-E438BC89E1A0}" type="slidenum">
              <a:rPr lang="en-US" altLang="en-US" smtClean="0"/>
              <a:pPr>
                <a:defRPr/>
              </a:pPr>
              <a:t>43</a:t>
            </a:fld>
            <a:endParaRPr lang="en-US" alt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93C7E30-EA0B-BA4D-8D9A-AB7306C480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en-US" sz="1100">
                <a:solidFill>
                  <a:srgbClr val="002060"/>
                </a:solidFill>
              </a:rPr>
              <a:t>cepcws2019</a:t>
            </a:r>
          </a:p>
          <a:p>
            <a:pPr>
              <a:defRPr/>
            </a:pPr>
            <a:r>
              <a:rPr lang="it-IT" altLang="en-US" sz="900" b="0"/>
              <a:t>Beijing, 19 November 2019</a:t>
            </a:r>
            <a:endParaRPr lang="en-US" altLang="en-US" sz="900" b="0" dirty="0"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21122F07-ADEE-D34B-AD6D-2A005F066838}"/>
              </a:ext>
            </a:extLst>
          </p:cNvPr>
          <p:cNvSpPr/>
          <p:nvPr/>
        </p:nvSpPr>
        <p:spPr>
          <a:xfrm>
            <a:off x="252222" y="800481"/>
            <a:ext cx="8712835" cy="0"/>
          </a:xfrm>
          <a:custGeom>
            <a:avLst/>
            <a:gdLst/>
            <a:ahLst/>
            <a:cxnLst/>
            <a:rect l="l" t="t" r="r" b="b"/>
            <a:pathLst>
              <a:path w="8712835">
                <a:moveTo>
                  <a:pt x="0" y="0"/>
                </a:moveTo>
                <a:lnTo>
                  <a:pt x="8712708" y="0"/>
                </a:lnTo>
              </a:path>
            </a:pathLst>
          </a:custGeom>
          <a:ln w="9906">
            <a:solidFill>
              <a:srgbClr val="CB0000"/>
            </a:solidFill>
          </a:ln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EEC80F49-C461-9647-B671-6907DF30E0B4}"/>
              </a:ext>
            </a:extLst>
          </p:cNvPr>
          <p:cNvSpPr/>
          <p:nvPr/>
        </p:nvSpPr>
        <p:spPr>
          <a:xfrm>
            <a:off x="8160264" y="4204429"/>
            <a:ext cx="832104" cy="72009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2C49B45E-2DB7-2141-8332-D763F7C54B91}"/>
              </a:ext>
            </a:extLst>
          </p:cNvPr>
          <p:cNvSpPr/>
          <p:nvPr/>
        </p:nvSpPr>
        <p:spPr>
          <a:xfrm>
            <a:off x="541019" y="744855"/>
            <a:ext cx="45720" cy="0"/>
          </a:xfrm>
          <a:custGeom>
            <a:avLst/>
            <a:gdLst/>
            <a:ahLst/>
            <a:cxnLst/>
            <a:rect l="l" t="t" r="r" b="b"/>
            <a:pathLst>
              <a:path w="45720">
                <a:moveTo>
                  <a:pt x="0" y="0"/>
                </a:moveTo>
                <a:lnTo>
                  <a:pt x="45719" y="0"/>
                </a:lnTo>
              </a:path>
            </a:pathLst>
          </a:custGeom>
          <a:ln w="3810">
            <a:solidFill>
              <a:srgbClr val="C67E7E"/>
            </a:solidFill>
          </a:ln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B09358F6-9215-9340-BFDE-D75F90807603}"/>
              </a:ext>
            </a:extLst>
          </p:cNvPr>
          <p:cNvSpPr txBox="1"/>
          <p:nvPr/>
        </p:nvSpPr>
        <p:spPr>
          <a:xfrm>
            <a:off x="8145221" y="4941168"/>
            <a:ext cx="739902" cy="1699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r>
              <a:rPr sz="1100" dirty="0">
                <a:latin typeface="Verdana"/>
                <a:cs typeface="Verdana"/>
              </a:rPr>
              <a:t>SRF2017</a:t>
            </a:r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D285661B-528C-6742-A200-C9F7568E8C13}"/>
              </a:ext>
            </a:extLst>
          </p:cNvPr>
          <p:cNvSpPr txBox="1"/>
          <p:nvPr/>
        </p:nvSpPr>
        <p:spPr>
          <a:xfrm>
            <a:off x="1073911" y="941323"/>
            <a:ext cx="713867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latin typeface="Times New Roman"/>
                <a:cs typeface="Times New Roman"/>
              </a:rPr>
              <a:t>Efforts </a:t>
            </a:r>
            <a:r>
              <a:rPr sz="2000" spc="-5" dirty="0">
                <a:latin typeface="Times New Roman"/>
                <a:cs typeface="Times New Roman"/>
              </a:rPr>
              <a:t>for 9-cell </a:t>
            </a:r>
            <a:r>
              <a:rPr sz="2000" dirty="0">
                <a:latin typeface="Times New Roman"/>
                <a:cs typeface="Times New Roman"/>
              </a:rPr>
              <a:t>cavities at </a:t>
            </a:r>
            <a:r>
              <a:rPr sz="2000" spc="-5" dirty="0">
                <a:latin typeface="Times New Roman"/>
                <a:cs typeface="Times New Roman"/>
              </a:rPr>
              <a:t>PKU (collaboration with</a:t>
            </a:r>
            <a:r>
              <a:rPr sz="2000" spc="-114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HIT)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3" name="object 9">
            <a:extLst>
              <a:ext uri="{FF2B5EF4-FFF2-40B4-BE49-F238E27FC236}">
                <a16:creationId xmlns:a16="http://schemas.microsoft.com/office/drawing/2014/main" id="{F79E9BE9-AF91-2141-8462-D056940786BF}"/>
              </a:ext>
            </a:extLst>
          </p:cNvPr>
          <p:cNvSpPr/>
          <p:nvPr/>
        </p:nvSpPr>
        <p:spPr>
          <a:xfrm>
            <a:off x="4068317" y="1511046"/>
            <a:ext cx="4392168" cy="220599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graphicFrame>
        <p:nvGraphicFramePr>
          <p:cNvPr id="14" name="object 10">
            <a:extLst>
              <a:ext uri="{FF2B5EF4-FFF2-40B4-BE49-F238E27FC236}">
                <a16:creationId xmlns:a16="http://schemas.microsoft.com/office/drawing/2014/main" id="{C6B8E8E8-3EB7-2649-9D07-28BD0FEF28BD}"/>
              </a:ext>
            </a:extLst>
          </p:cNvPr>
          <p:cNvGraphicFramePr>
            <a:graphicFrameLocks noGrp="1"/>
          </p:cNvGraphicFramePr>
          <p:nvPr/>
        </p:nvGraphicFramePr>
        <p:xfrm>
          <a:off x="4061967" y="1504696"/>
          <a:ext cx="4392929" cy="220598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6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34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23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14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95705"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1515"/>
                        </a:spcBef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Cavity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19240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0010">
                        <a:lnSpc>
                          <a:spcPct val="100000"/>
                        </a:lnSpc>
                        <a:spcBef>
                          <a:spcPts val="1515"/>
                        </a:spcBef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Nb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192405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1760" marR="87630" indent="17653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Eacc 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(MV/m)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40005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2560" marR="139700" indent="55244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Q @ 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Emax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40005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9375" marR="102235" indent="22479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Q @ 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16MV/m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40005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288">
                <a:tc>
                  <a:txBody>
                    <a:bodyPr/>
                    <a:lstStyle/>
                    <a:p>
                      <a:pPr marL="7366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PKU1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FG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4445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23.0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4445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71755" algn="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6.0E09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4445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161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1.1E10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4445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9288">
                <a:tc>
                  <a:txBody>
                    <a:bodyPr/>
                    <a:lstStyle/>
                    <a:p>
                      <a:pPr marL="7366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PKU2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LG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4445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22.4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4445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71755" algn="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2.2E10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4445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161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2.0E10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4445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9288">
                <a:tc>
                  <a:txBody>
                    <a:bodyPr/>
                    <a:lstStyle/>
                    <a:p>
                      <a:pPr marL="7366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PKU3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FG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4445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1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28.6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4445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72390" algn="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.0E09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4445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0975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7.0E09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4445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2420">
                <a:tc>
                  <a:txBody>
                    <a:bodyPr/>
                    <a:lstStyle/>
                    <a:p>
                      <a:pPr marL="73660">
                        <a:lnSpc>
                          <a:spcPts val="2350"/>
                        </a:lnSpc>
                        <a:spcBef>
                          <a:spcPts val="10"/>
                        </a:spcBef>
                      </a:pP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PKU4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ts val="2350"/>
                        </a:lnSpc>
                        <a:spcBef>
                          <a:spcPts val="10"/>
                        </a:spcBef>
                      </a:pP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LG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10" algn="ctr">
                        <a:lnSpc>
                          <a:spcPts val="2350"/>
                        </a:lnSpc>
                        <a:spcBef>
                          <a:spcPts val="10"/>
                        </a:spcBef>
                      </a:pP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32.6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72390" algn="r">
                        <a:lnSpc>
                          <a:spcPts val="2350"/>
                        </a:lnSpc>
                        <a:spcBef>
                          <a:spcPts val="10"/>
                        </a:spcBef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.0E10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0975">
                        <a:lnSpc>
                          <a:spcPts val="2350"/>
                        </a:lnSpc>
                        <a:spcBef>
                          <a:spcPts val="10"/>
                        </a:spcBef>
                      </a:pP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1.6E10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127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5" name="object 11">
            <a:extLst>
              <a:ext uri="{FF2B5EF4-FFF2-40B4-BE49-F238E27FC236}">
                <a16:creationId xmlns:a16="http://schemas.microsoft.com/office/drawing/2014/main" id="{9B6220C1-6616-8A42-9F65-7EEDCDB16177}"/>
              </a:ext>
            </a:extLst>
          </p:cNvPr>
          <p:cNvSpPr/>
          <p:nvPr/>
        </p:nvSpPr>
        <p:spPr>
          <a:xfrm>
            <a:off x="4841747" y="3834442"/>
            <a:ext cx="2909494" cy="1948060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6" name="object 12">
            <a:extLst>
              <a:ext uri="{FF2B5EF4-FFF2-40B4-BE49-F238E27FC236}">
                <a16:creationId xmlns:a16="http://schemas.microsoft.com/office/drawing/2014/main" id="{F72C5C3C-EAB9-0B46-A309-93CD41A0174A}"/>
              </a:ext>
            </a:extLst>
          </p:cNvPr>
          <p:cNvSpPr txBox="1"/>
          <p:nvPr/>
        </p:nvSpPr>
        <p:spPr>
          <a:xfrm>
            <a:off x="4725987" y="5847825"/>
            <a:ext cx="3830954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09880" indent="-272415">
              <a:lnSpc>
                <a:spcPct val="100000"/>
              </a:lnSpc>
              <a:spcBef>
                <a:spcPts val="95"/>
              </a:spcBef>
              <a:buSzPct val="97500"/>
              <a:buFont typeface="Wingdings"/>
              <a:buChar char=""/>
              <a:tabLst>
                <a:tab pos="310515" algn="l"/>
              </a:tabLst>
            </a:pPr>
            <a:r>
              <a:rPr sz="1800" spc="-5" dirty="0">
                <a:latin typeface="Times New Roman"/>
                <a:cs typeface="Times New Roman"/>
              </a:rPr>
              <a:t>Eacc: </a:t>
            </a:r>
            <a:r>
              <a:rPr sz="1800" spc="-5" dirty="0">
                <a:solidFill>
                  <a:srgbClr val="FF0000"/>
                </a:solidFill>
                <a:latin typeface="Times New Roman"/>
                <a:cs typeface="Times New Roman"/>
              </a:rPr>
              <a:t>32.6</a:t>
            </a:r>
            <a:r>
              <a:rPr sz="1800" spc="-5" dirty="0">
                <a:latin typeface="Times New Roman"/>
                <a:cs typeface="Times New Roman"/>
              </a:rPr>
              <a:t>MV/m, </a:t>
            </a:r>
            <a:r>
              <a:rPr sz="1800" dirty="0">
                <a:latin typeface="Times New Roman"/>
                <a:cs typeface="Times New Roman"/>
              </a:rPr>
              <a:t>Q</a:t>
            </a:r>
            <a:r>
              <a:rPr sz="1800" baseline="-21367" dirty="0">
                <a:latin typeface="Times New Roman"/>
                <a:cs typeface="Times New Roman"/>
              </a:rPr>
              <a:t>0</a:t>
            </a:r>
            <a:r>
              <a:rPr sz="1800" dirty="0">
                <a:latin typeface="Times New Roman"/>
                <a:cs typeface="Times New Roman"/>
              </a:rPr>
              <a:t>:</a:t>
            </a:r>
            <a:r>
              <a:rPr sz="1800" dirty="0">
                <a:solidFill>
                  <a:srgbClr val="FF0000"/>
                </a:solidFill>
                <a:latin typeface="Times New Roman"/>
                <a:cs typeface="Times New Roman"/>
              </a:rPr>
              <a:t>1E1</a:t>
            </a:r>
            <a:r>
              <a:rPr sz="1800" dirty="0">
                <a:solidFill>
                  <a:srgbClr val="FF3200"/>
                </a:solidFill>
                <a:latin typeface="Times New Roman"/>
                <a:cs typeface="Times New Roman"/>
              </a:rPr>
              <a:t>0</a:t>
            </a:r>
            <a:r>
              <a:rPr sz="1800" spc="-25" dirty="0">
                <a:solidFill>
                  <a:srgbClr val="FF3200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(1.8K)</a:t>
            </a:r>
            <a:endParaRPr sz="1800" dirty="0">
              <a:latin typeface="Times New Roman"/>
              <a:cs typeface="Times New Roman"/>
            </a:endParaRPr>
          </a:p>
          <a:p>
            <a:pPr marL="309880" indent="-272415">
              <a:lnSpc>
                <a:spcPct val="100000"/>
              </a:lnSpc>
              <a:buClr>
                <a:srgbClr val="000000"/>
              </a:buClr>
              <a:buSzPct val="97500"/>
              <a:buFont typeface="Wingdings"/>
              <a:buChar char=""/>
              <a:tabLst>
                <a:tab pos="310515" algn="l"/>
              </a:tabLst>
            </a:pPr>
            <a:r>
              <a:rPr sz="1800" spc="-5" dirty="0">
                <a:solidFill>
                  <a:srgbClr val="0000FF"/>
                </a:solidFill>
                <a:latin typeface="Times New Roman"/>
                <a:cs typeface="Times New Roman"/>
              </a:rPr>
              <a:t>Reach ILC</a:t>
            </a:r>
            <a:r>
              <a:rPr sz="1800" spc="1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FF"/>
                </a:solidFill>
                <a:latin typeface="Times New Roman"/>
                <a:cs typeface="Times New Roman"/>
              </a:rPr>
              <a:t>requirement</a:t>
            </a:r>
            <a:endParaRPr sz="1800" dirty="0">
              <a:latin typeface="Times New Roman"/>
              <a:cs typeface="Times New Roman"/>
            </a:endParaRP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5A60AA67-ED3D-B74A-A169-9AEE469EBF66}"/>
              </a:ext>
            </a:extLst>
          </p:cNvPr>
          <p:cNvGrpSpPr/>
          <p:nvPr/>
        </p:nvGrpSpPr>
        <p:grpSpPr>
          <a:xfrm>
            <a:off x="884682" y="1299987"/>
            <a:ext cx="2879674" cy="2211959"/>
            <a:chOff x="837944" y="1485138"/>
            <a:chExt cx="2879674" cy="2211959"/>
          </a:xfrm>
        </p:grpSpPr>
        <p:sp>
          <p:nvSpPr>
            <p:cNvPr id="18" name="object 14">
              <a:extLst>
                <a:ext uri="{FF2B5EF4-FFF2-40B4-BE49-F238E27FC236}">
                  <a16:creationId xmlns:a16="http://schemas.microsoft.com/office/drawing/2014/main" id="{FCFE7EE2-FD5E-2640-BC39-517F22C2A90D}"/>
                </a:ext>
              </a:extLst>
            </p:cNvPr>
            <p:cNvSpPr/>
            <p:nvPr/>
          </p:nvSpPr>
          <p:spPr>
            <a:xfrm>
              <a:off x="837944" y="3111120"/>
              <a:ext cx="2879674" cy="585977"/>
            </a:xfrm>
            <a:prstGeom prst="rect">
              <a:avLst/>
            </a:pr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9" name="object 15">
              <a:extLst>
                <a:ext uri="{FF2B5EF4-FFF2-40B4-BE49-F238E27FC236}">
                  <a16:creationId xmlns:a16="http://schemas.microsoft.com/office/drawing/2014/main" id="{A38F91CF-3C98-A84D-8C9C-4E84D1F1C4D1}"/>
                </a:ext>
              </a:extLst>
            </p:cNvPr>
            <p:cNvSpPr/>
            <p:nvPr/>
          </p:nvSpPr>
          <p:spPr>
            <a:xfrm>
              <a:off x="843533" y="1485138"/>
              <a:ext cx="2864700" cy="1098803"/>
            </a:xfrm>
            <a:prstGeom prst="rect">
              <a:avLst/>
            </a:pr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00" dirty="0"/>
            </a:p>
          </p:txBody>
        </p:sp>
        <p:sp>
          <p:nvSpPr>
            <p:cNvPr id="20" name="object 16">
              <a:extLst>
                <a:ext uri="{FF2B5EF4-FFF2-40B4-BE49-F238E27FC236}">
                  <a16:creationId xmlns:a16="http://schemas.microsoft.com/office/drawing/2014/main" id="{CE189A11-2EC4-8941-B301-B445A387FBFA}"/>
                </a:ext>
              </a:extLst>
            </p:cNvPr>
            <p:cNvSpPr/>
            <p:nvPr/>
          </p:nvSpPr>
          <p:spPr>
            <a:xfrm>
              <a:off x="837944" y="2573148"/>
              <a:ext cx="2879598" cy="53797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21" name="object 17">
            <a:extLst>
              <a:ext uri="{FF2B5EF4-FFF2-40B4-BE49-F238E27FC236}">
                <a16:creationId xmlns:a16="http://schemas.microsoft.com/office/drawing/2014/main" id="{299DAA44-D924-C443-ACD1-37907B7AB710}"/>
              </a:ext>
            </a:extLst>
          </p:cNvPr>
          <p:cNvSpPr/>
          <p:nvPr/>
        </p:nvSpPr>
        <p:spPr>
          <a:xfrm>
            <a:off x="884682" y="3579764"/>
            <a:ext cx="2890455" cy="2231898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2" name="object 19">
            <a:extLst>
              <a:ext uri="{FF2B5EF4-FFF2-40B4-BE49-F238E27FC236}">
                <a16:creationId xmlns:a16="http://schemas.microsoft.com/office/drawing/2014/main" id="{1E3CED24-BF0E-9441-8BCA-2576CC6F1176}"/>
              </a:ext>
            </a:extLst>
          </p:cNvPr>
          <p:cNvSpPr txBox="1"/>
          <p:nvPr/>
        </p:nvSpPr>
        <p:spPr>
          <a:xfrm>
            <a:off x="699832" y="5867357"/>
            <a:ext cx="3075305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7180" indent="-259079">
              <a:lnSpc>
                <a:spcPct val="100000"/>
              </a:lnSpc>
              <a:spcBef>
                <a:spcPts val="95"/>
              </a:spcBef>
              <a:buSzPct val="97500"/>
              <a:buFont typeface="Wingdings"/>
              <a:buChar char=""/>
              <a:tabLst>
                <a:tab pos="297180" algn="l"/>
              </a:tabLst>
            </a:pPr>
            <a:r>
              <a:rPr sz="1600" spc="-5" dirty="0">
                <a:latin typeface="Times New Roman"/>
                <a:cs typeface="Times New Roman"/>
              </a:rPr>
              <a:t>Eacc: 22.4</a:t>
            </a:r>
            <a:r>
              <a:rPr sz="1600" spc="-10" dirty="0">
                <a:latin typeface="Times New Roman"/>
                <a:cs typeface="Times New Roman"/>
              </a:rPr>
              <a:t> MV/m,</a:t>
            </a:r>
            <a:endParaRPr sz="1600" dirty="0">
              <a:latin typeface="Times New Roman"/>
              <a:cs typeface="Times New Roman"/>
            </a:endParaRPr>
          </a:p>
          <a:p>
            <a:pPr marL="297180" indent="-259079">
              <a:lnSpc>
                <a:spcPct val="100000"/>
              </a:lnSpc>
              <a:buSzPct val="97500"/>
              <a:buFont typeface="Wingdings"/>
              <a:buChar char=""/>
              <a:tabLst>
                <a:tab pos="297180" algn="l"/>
              </a:tabLst>
            </a:pPr>
            <a:r>
              <a:rPr sz="1600" dirty="0">
                <a:latin typeface="Times New Roman"/>
                <a:cs typeface="Times New Roman"/>
              </a:rPr>
              <a:t>Q</a:t>
            </a:r>
            <a:r>
              <a:rPr sz="1600" baseline="-21367" dirty="0">
                <a:latin typeface="Times New Roman"/>
                <a:cs typeface="Times New Roman"/>
              </a:rPr>
              <a:t>0</a:t>
            </a:r>
            <a:r>
              <a:rPr sz="1600" dirty="0">
                <a:latin typeface="Times New Roman"/>
                <a:cs typeface="Times New Roman"/>
              </a:rPr>
              <a:t>=2E10 </a:t>
            </a:r>
            <a:r>
              <a:rPr sz="1600" spc="-5" dirty="0">
                <a:latin typeface="Times New Roman"/>
                <a:cs typeface="Times New Roman"/>
              </a:rPr>
              <a:t>@ 20 MV/m,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2K</a:t>
            </a:r>
            <a:endParaRPr sz="16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823321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Ingot</a:t>
            </a:r>
            <a:r>
              <a:rPr lang="it-IT" dirty="0"/>
              <a:t> </a:t>
            </a:r>
            <a:r>
              <a:rPr lang="it-IT" dirty="0" err="1"/>
              <a:t>Slicing</a:t>
            </a:r>
            <a:r>
              <a:rPr lang="it-IT" dirty="0"/>
              <a:t> from LASA </a:t>
            </a:r>
            <a:r>
              <a:rPr lang="it-IT" dirty="0" err="1"/>
              <a:t>experience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4294967295"/>
          </p:nvPr>
        </p:nvSpPr>
        <p:spPr>
          <a:xfrm>
            <a:off x="304800" y="6553200"/>
            <a:ext cx="1905000" cy="228600"/>
          </a:xfrm>
          <a:prstGeom prst="rect">
            <a:avLst/>
          </a:prstGeom>
        </p:spPr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44</a:t>
            </a:fld>
            <a:endParaRPr lang="en-US" altLang="it-IT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512" y="998732"/>
            <a:ext cx="2287407" cy="1981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 descr="C:\Users\michelato\Desktop\cp_ingot work\pictures\2015_11_24 FirstCutResult (15)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7940" y="998732"/>
            <a:ext cx="2561919" cy="1954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LG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16142" y="3632020"/>
            <a:ext cx="4462508" cy="2691450"/>
          </a:xfrm>
          <a:prstGeom prst="rect">
            <a:avLst/>
          </a:prstGeom>
        </p:spPr>
      </p:pic>
      <p:pic>
        <p:nvPicPr>
          <p:cNvPr id="10" name="Picture 4" descr="C:\Users\michelato\Desktop\cp_ingot work\pictures\2015_11_24 FirstCutResult (5)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0325" y="990600"/>
            <a:ext cx="2534468" cy="1981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sellaDiTesto 10"/>
          <p:cNvSpPr txBox="1"/>
          <p:nvPr/>
        </p:nvSpPr>
        <p:spPr>
          <a:xfrm>
            <a:off x="74814" y="2995696"/>
            <a:ext cx="2787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1800">
                <a:solidFill>
                  <a:prstClr val="black"/>
                </a:solidFill>
                <a:latin typeface="Calibri"/>
              </a:rPr>
              <a:t>CBMM </a:t>
            </a:r>
            <a:r>
              <a:rPr lang="it-IT" sz="1800" err="1">
                <a:solidFill>
                  <a:prstClr val="black"/>
                </a:solidFill>
                <a:latin typeface="Calibri"/>
              </a:rPr>
              <a:t>ingot</a:t>
            </a:r>
            <a:r>
              <a:rPr lang="it-IT" sz="1800">
                <a:solidFill>
                  <a:prstClr val="black"/>
                </a:solidFill>
                <a:latin typeface="Calibri"/>
              </a:rPr>
              <a:t>.  Ø=480 mm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1800">
                <a:solidFill>
                  <a:prstClr val="black"/>
                </a:solidFill>
                <a:latin typeface="Calibri"/>
              </a:rPr>
              <a:t>RRR&gt;300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3387634" y="2953273"/>
            <a:ext cx="2707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1800" err="1">
                <a:solidFill>
                  <a:prstClr val="black"/>
                </a:solidFill>
                <a:latin typeface="Calibri"/>
              </a:rPr>
              <a:t>Wire</a:t>
            </a:r>
            <a:r>
              <a:rPr lang="it-IT" sz="180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err="1">
                <a:solidFill>
                  <a:prstClr val="black"/>
                </a:solidFill>
                <a:latin typeface="Calibri"/>
              </a:rPr>
              <a:t>sawing</a:t>
            </a:r>
            <a:r>
              <a:rPr lang="it-IT" sz="1800">
                <a:solidFill>
                  <a:prstClr val="black"/>
                </a:solidFill>
                <a:latin typeface="Calibri"/>
              </a:rPr>
              <a:t> with </a:t>
            </a:r>
            <a:r>
              <a:rPr lang="it-IT" sz="1800" err="1">
                <a:solidFill>
                  <a:prstClr val="black"/>
                </a:solidFill>
                <a:latin typeface="Calibri"/>
              </a:rPr>
              <a:t>oxygen</a:t>
            </a:r>
            <a:r>
              <a:rPr lang="it-IT" sz="1800">
                <a:solidFill>
                  <a:prstClr val="black"/>
                </a:solidFill>
                <a:latin typeface="Calibri"/>
              </a:rPr>
              <a:t> 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1800" err="1">
                <a:solidFill>
                  <a:prstClr val="black"/>
                </a:solidFill>
                <a:latin typeface="Calibri"/>
              </a:rPr>
              <a:t>Protection</a:t>
            </a:r>
            <a:r>
              <a:rPr lang="it-IT" sz="1800">
                <a:solidFill>
                  <a:prstClr val="black"/>
                </a:solidFill>
                <a:latin typeface="Calibri"/>
              </a:rPr>
              <a:t> @</a:t>
            </a:r>
            <a:r>
              <a:rPr lang="it-IT" sz="1800" err="1">
                <a:solidFill>
                  <a:prstClr val="black"/>
                </a:solidFill>
                <a:latin typeface="Calibri"/>
              </a:rPr>
              <a:t>Heraeus</a:t>
            </a:r>
            <a:endParaRPr lang="it-IT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6095249" y="2969481"/>
            <a:ext cx="2433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1800">
                <a:solidFill>
                  <a:prstClr val="black"/>
                </a:solidFill>
                <a:latin typeface="Calibri"/>
              </a:rPr>
              <a:t>25 (x2) 4.675 mm </a:t>
            </a:r>
            <a:r>
              <a:rPr lang="it-IT" sz="1800" err="1">
                <a:solidFill>
                  <a:prstClr val="black"/>
                </a:solidFill>
                <a:latin typeface="Calibri"/>
              </a:rPr>
              <a:t>slices</a:t>
            </a:r>
            <a:endParaRPr lang="it-IT" sz="1800">
              <a:solidFill>
                <a:prstClr val="black"/>
              </a:solidFill>
              <a:latin typeface="Calibri"/>
            </a:endParaRP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180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err="1">
                <a:solidFill>
                  <a:prstClr val="black"/>
                </a:solidFill>
                <a:latin typeface="Calibri"/>
              </a:rPr>
              <a:t>produced</a:t>
            </a:r>
            <a:r>
              <a:rPr lang="it-IT" sz="1800">
                <a:solidFill>
                  <a:prstClr val="black"/>
                </a:solidFill>
                <a:latin typeface="Calibri"/>
              </a:rPr>
              <a:t>: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272003" y="3628637"/>
            <a:ext cx="37835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1600">
                <a:solidFill>
                  <a:prstClr val="black"/>
                </a:solidFill>
                <a:latin typeface="Calibri"/>
              </a:rPr>
              <a:t>3D </a:t>
            </a:r>
            <a:r>
              <a:rPr lang="it-IT" sz="1600" err="1">
                <a:solidFill>
                  <a:prstClr val="black"/>
                </a:solidFill>
                <a:latin typeface="Calibri"/>
              </a:rPr>
              <a:t>rendering</a:t>
            </a:r>
            <a:r>
              <a:rPr lang="it-IT" sz="1600">
                <a:solidFill>
                  <a:prstClr val="black"/>
                </a:solidFill>
                <a:latin typeface="Calibri"/>
              </a:rPr>
              <a:t> of </a:t>
            </a:r>
            <a:r>
              <a:rPr lang="it-IT" sz="1600" err="1">
                <a:solidFill>
                  <a:prstClr val="black"/>
                </a:solidFill>
                <a:latin typeface="Calibri"/>
              </a:rPr>
              <a:t>ingot</a:t>
            </a:r>
            <a:r>
              <a:rPr lang="it-IT" sz="160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600" err="1">
                <a:solidFill>
                  <a:prstClr val="black"/>
                </a:solidFill>
                <a:latin typeface="Calibri"/>
              </a:rPr>
              <a:t>inner</a:t>
            </a:r>
            <a:r>
              <a:rPr lang="it-IT" sz="160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600" err="1">
                <a:solidFill>
                  <a:prstClr val="black"/>
                </a:solidFill>
                <a:latin typeface="Calibri"/>
              </a:rPr>
              <a:t>structure</a:t>
            </a:r>
            <a:r>
              <a:rPr lang="it-IT" sz="1600">
                <a:solidFill>
                  <a:prstClr val="black"/>
                </a:solidFill>
                <a:latin typeface="Calibri"/>
              </a:rPr>
              <a:t> 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1600">
                <a:solidFill>
                  <a:prstClr val="black"/>
                </a:solidFill>
                <a:latin typeface="Calibri"/>
              </a:rPr>
              <a:t>From </a:t>
            </a:r>
            <a:r>
              <a:rPr lang="it-IT" sz="1600" err="1">
                <a:solidFill>
                  <a:prstClr val="black"/>
                </a:solidFill>
                <a:latin typeface="Calibri"/>
              </a:rPr>
              <a:t>slices</a:t>
            </a:r>
            <a:r>
              <a:rPr lang="it-IT" sz="160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600" err="1">
                <a:solidFill>
                  <a:prstClr val="black"/>
                </a:solidFill>
                <a:latin typeface="Calibri"/>
              </a:rPr>
              <a:t>grain</a:t>
            </a:r>
            <a:r>
              <a:rPr lang="it-IT" sz="160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600" err="1">
                <a:solidFill>
                  <a:prstClr val="black"/>
                </a:solidFill>
                <a:latin typeface="Calibri"/>
              </a:rPr>
              <a:t>boundary</a:t>
            </a:r>
            <a:r>
              <a:rPr lang="it-IT" sz="1600">
                <a:solidFill>
                  <a:prstClr val="black"/>
                </a:solidFill>
                <a:latin typeface="Calibri"/>
              </a:rPr>
              <a:t> pattern.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1600">
                <a:solidFill>
                  <a:prstClr val="black"/>
                </a:solidFill>
                <a:latin typeface="Calibri"/>
              </a:rPr>
              <a:t> GB </a:t>
            </a:r>
            <a:r>
              <a:rPr lang="it-IT" sz="1600" err="1">
                <a:solidFill>
                  <a:prstClr val="black"/>
                </a:solidFill>
                <a:latin typeface="Calibri"/>
              </a:rPr>
              <a:t>displace</a:t>
            </a:r>
            <a:r>
              <a:rPr lang="it-IT" sz="160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600" err="1">
                <a:solidFill>
                  <a:prstClr val="black"/>
                </a:solidFill>
                <a:latin typeface="Calibri"/>
              </a:rPr>
              <a:t>but</a:t>
            </a:r>
            <a:r>
              <a:rPr lang="it-IT" sz="1600">
                <a:solidFill>
                  <a:prstClr val="black"/>
                </a:solidFill>
                <a:latin typeface="Calibri"/>
              </a:rPr>
              <a:t> «</a:t>
            </a:r>
            <a:r>
              <a:rPr lang="it-IT" sz="1600" err="1">
                <a:solidFill>
                  <a:prstClr val="black"/>
                </a:solidFill>
                <a:latin typeface="Calibri"/>
              </a:rPr>
              <a:t>topological</a:t>
            </a:r>
            <a:r>
              <a:rPr lang="it-IT" sz="1600">
                <a:solidFill>
                  <a:prstClr val="black"/>
                </a:solidFill>
                <a:latin typeface="Calibri"/>
              </a:rPr>
              <a:t>» </a:t>
            </a:r>
            <a:r>
              <a:rPr lang="it-IT" sz="1600" err="1">
                <a:solidFill>
                  <a:prstClr val="black"/>
                </a:solidFill>
                <a:latin typeface="Calibri"/>
              </a:rPr>
              <a:t>structure</a:t>
            </a:r>
            <a:r>
              <a:rPr lang="it-IT" sz="160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600" err="1">
                <a:solidFill>
                  <a:prstClr val="black"/>
                </a:solidFill>
                <a:latin typeface="Calibri"/>
              </a:rPr>
              <a:t>remains</a:t>
            </a:r>
            <a:r>
              <a:rPr lang="it-IT" sz="160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600" err="1">
                <a:solidFill>
                  <a:prstClr val="black"/>
                </a:solidFill>
                <a:latin typeface="Calibri"/>
              </a:rPr>
              <a:t>nearly</a:t>
            </a:r>
            <a:r>
              <a:rPr lang="it-IT" sz="160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600" err="1">
                <a:solidFill>
                  <a:prstClr val="black"/>
                </a:solidFill>
                <a:latin typeface="Calibri"/>
              </a:rPr>
              <a:t>unaltered</a:t>
            </a:r>
            <a:r>
              <a:rPr lang="it-IT" sz="1600">
                <a:solidFill>
                  <a:prstClr val="black"/>
                </a:solidFill>
                <a:latin typeface="Calibri"/>
              </a:rPr>
              <a:t>. </a:t>
            </a: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8669" y="4796620"/>
            <a:ext cx="1501749" cy="1501749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057" y="4796620"/>
            <a:ext cx="1526850" cy="1526850"/>
          </a:xfrm>
          <a:prstGeom prst="rect">
            <a:avLst/>
          </a:prstGeom>
        </p:spPr>
      </p:pic>
      <p:cxnSp>
        <p:nvCxnSpPr>
          <p:cNvPr id="17" name="Connettore 2 16"/>
          <p:cNvCxnSpPr/>
          <p:nvPr/>
        </p:nvCxnSpPr>
        <p:spPr>
          <a:xfrm>
            <a:off x="765898" y="5657487"/>
            <a:ext cx="1768296" cy="0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18" name="Connettore 2 17"/>
          <p:cNvCxnSpPr/>
          <p:nvPr/>
        </p:nvCxnSpPr>
        <p:spPr>
          <a:xfrm>
            <a:off x="992777" y="5287372"/>
            <a:ext cx="1628503" cy="117565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19" name="Connettore 2 18"/>
          <p:cNvCxnSpPr/>
          <p:nvPr/>
        </p:nvCxnSpPr>
        <p:spPr>
          <a:xfrm>
            <a:off x="835794" y="4827100"/>
            <a:ext cx="1785486" cy="39116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20" name="Connettore 2 19"/>
          <p:cNvCxnSpPr/>
          <p:nvPr/>
        </p:nvCxnSpPr>
        <p:spPr>
          <a:xfrm flipV="1">
            <a:off x="992777" y="6264706"/>
            <a:ext cx="1671854" cy="33663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21" name="Connettore 2 20"/>
          <p:cNvCxnSpPr/>
          <p:nvPr/>
        </p:nvCxnSpPr>
        <p:spPr>
          <a:xfrm flipV="1">
            <a:off x="1728537" y="5910038"/>
            <a:ext cx="1781788" cy="52249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22" name="Connettore 2 21"/>
          <p:cNvCxnSpPr/>
          <p:nvPr/>
        </p:nvCxnSpPr>
        <p:spPr>
          <a:xfrm flipV="1">
            <a:off x="1374026" y="5057510"/>
            <a:ext cx="1779557" cy="41698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sp>
        <p:nvSpPr>
          <p:cNvPr id="24" name="Segnaposto numero diapositiva 4">
            <a:extLst>
              <a:ext uri="{FF2B5EF4-FFF2-40B4-BE49-F238E27FC236}">
                <a16:creationId xmlns:a16="http://schemas.microsoft.com/office/drawing/2014/main" id="{2591445D-53C4-D442-B6D9-6CEB6A573A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34092" y="6459827"/>
            <a:ext cx="1602904" cy="353549"/>
          </a:xfrm>
        </p:spPr>
        <p:txBody>
          <a:bodyPr/>
          <a:lstStyle/>
          <a:p>
            <a:pPr>
              <a:defRPr/>
            </a:pPr>
            <a:r>
              <a:rPr lang="it-IT" altLang="en-US" sz="1100" dirty="0">
                <a:solidFill>
                  <a:srgbClr val="002060"/>
                </a:solidFill>
              </a:rPr>
              <a:t>cepcws2019</a:t>
            </a:r>
          </a:p>
          <a:p>
            <a:pPr>
              <a:defRPr/>
            </a:pPr>
            <a:r>
              <a:rPr lang="it-IT" altLang="en-US" sz="900" b="0" dirty="0" err="1"/>
              <a:t>Beijing</a:t>
            </a:r>
            <a:r>
              <a:rPr lang="it-IT" altLang="en-US" sz="900" b="0" dirty="0"/>
              <a:t>, 19 </a:t>
            </a:r>
            <a:r>
              <a:rPr lang="it-IT" altLang="en-US" sz="900" b="0" dirty="0" err="1"/>
              <a:t>November</a:t>
            </a:r>
            <a:r>
              <a:rPr lang="it-IT" altLang="en-US" sz="900" b="0" dirty="0"/>
              <a:t> 2019</a:t>
            </a:r>
            <a:endParaRPr lang="en-US" altLang="en-US" sz="900" b="0" dirty="0"/>
          </a:p>
        </p:txBody>
      </p:sp>
    </p:spTree>
    <p:extLst>
      <p:ext uri="{BB962C8B-B14F-4D97-AF65-F5344CB8AC3E}">
        <p14:creationId xmlns:p14="http://schemas.microsoft.com/office/powerpoint/2010/main" val="388859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 2 ESS-</a:t>
            </a:r>
            <a:r>
              <a:rPr lang="it-IT" dirty="0" err="1"/>
              <a:t>like</a:t>
            </a:r>
            <a:r>
              <a:rPr lang="it-IT" dirty="0"/>
              <a:t> LG </a:t>
            </a:r>
            <a:r>
              <a:rPr lang="it-IT" dirty="0" err="1"/>
              <a:t>Cavitie</a:t>
            </a:r>
            <a:r>
              <a:rPr lang="it-IT" dirty="0"/>
              <a:t> </a:t>
            </a:r>
            <a:r>
              <a:rPr lang="it-IT" dirty="0" err="1"/>
              <a:t>Tested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LASA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04800" y="914400"/>
            <a:ext cx="8534400" cy="5334000"/>
          </a:xfrm>
        </p:spPr>
        <p:txBody>
          <a:bodyPr/>
          <a:lstStyle/>
          <a:p>
            <a:r>
              <a:rPr lang="it-IT" sz="2400" b="1" dirty="0" err="1">
                <a:solidFill>
                  <a:srgbClr val="0070C0"/>
                </a:solidFill>
              </a:rPr>
              <a:t>December</a:t>
            </a:r>
            <a:r>
              <a:rPr lang="it-IT" sz="2400" b="1" dirty="0">
                <a:solidFill>
                  <a:srgbClr val="0070C0"/>
                </a:solidFill>
              </a:rPr>
              <a:t> 2016 &amp; </a:t>
            </a:r>
            <a:r>
              <a:rPr lang="it-IT" sz="2400" b="1" dirty="0" err="1">
                <a:solidFill>
                  <a:srgbClr val="0070C0"/>
                </a:solidFill>
              </a:rPr>
              <a:t>October</a:t>
            </a:r>
            <a:r>
              <a:rPr lang="it-IT" sz="2400" b="1" dirty="0">
                <a:solidFill>
                  <a:srgbClr val="0070C0"/>
                </a:solidFill>
              </a:rPr>
              <a:t> 2019 - </a:t>
            </a:r>
            <a:r>
              <a:rPr lang="it-IT" sz="2400" b="1" dirty="0" err="1">
                <a:solidFill>
                  <a:srgbClr val="0070C0"/>
                </a:solidFill>
              </a:rPr>
              <a:t>Good</a:t>
            </a:r>
            <a:r>
              <a:rPr lang="it-IT" sz="2400" b="1" dirty="0">
                <a:solidFill>
                  <a:srgbClr val="0070C0"/>
                </a:solidFill>
              </a:rPr>
              <a:t> Q</a:t>
            </a:r>
            <a:r>
              <a:rPr lang="it-IT" sz="2400" b="1" baseline="-25000" dirty="0">
                <a:solidFill>
                  <a:srgbClr val="0070C0"/>
                </a:solidFill>
              </a:rPr>
              <a:t>0</a:t>
            </a:r>
            <a:r>
              <a:rPr lang="it-IT" sz="2400" b="1" dirty="0">
                <a:solidFill>
                  <a:srgbClr val="0070C0"/>
                </a:solidFill>
              </a:rPr>
              <a:t> </a:t>
            </a:r>
            <a:r>
              <a:rPr lang="it-IT" sz="2400" b="1" dirty="0" err="1">
                <a:solidFill>
                  <a:srgbClr val="0070C0"/>
                </a:solidFill>
              </a:rPr>
              <a:t>but</a:t>
            </a:r>
            <a:r>
              <a:rPr lang="it-IT" sz="2400" b="1" dirty="0">
                <a:solidFill>
                  <a:srgbClr val="0070C0"/>
                </a:solidFill>
              </a:rPr>
              <a:t> </a:t>
            </a:r>
            <a:r>
              <a:rPr lang="it-IT" sz="2400" b="1" dirty="0" err="1">
                <a:solidFill>
                  <a:srgbClr val="0070C0"/>
                </a:solidFill>
              </a:rPr>
              <a:t>limited</a:t>
            </a:r>
            <a:r>
              <a:rPr lang="it-IT" sz="2400" b="1" dirty="0">
                <a:solidFill>
                  <a:srgbClr val="0070C0"/>
                </a:solidFill>
              </a:rPr>
              <a:t> by </a:t>
            </a:r>
            <a:r>
              <a:rPr lang="it-IT" sz="2400" b="1" dirty="0" err="1">
                <a:solidFill>
                  <a:srgbClr val="0070C0"/>
                </a:solidFill>
              </a:rPr>
              <a:t>quench</a:t>
            </a:r>
            <a:endParaRPr lang="it-IT" sz="2400" b="1" dirty="0">
              <a:solidFill>
                <a:srgbClr val="0070C0"/>
              </a:solidFill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45</a:t>
            </a:fld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it-IT" altLang="it-IT" sz="1100"/>
              <a:t>LCWS2016 – SRF WS</a:t>
            </a:r>
          </a:p>
          <a:p>
            <a:r>
              <a:rPr lang="it-IT" altLang="it-IT" b="0" i="0"/>
              <a:t>Morioka, 6 Dec. 2016</a:t>
            </a:r>
            <a:endParaRPr lang="it-IT" altLang="it-IT" b="0" i="0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919162" y="2635382"/>
            <a:ext cx="4941448" cy="264592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800" y="1487620"/>
            <a:ext cx="3200400" cy="24003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800" y="4015799"/>
            <a:ext cx="3200400" cy="240030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64"/>
          <a:stretch/>
        </p:blipFill>
        <p:spPr>
          <a:xfrm rot="5400000">
            <a:off x="5155760" y="2593230"/>
            <a:ext cx="492848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6486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046B54-DAEC-2D43-870F-4594A3E6D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9AF4EC5-4ECF-044D-8AC6-5F25308E1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9D374C6-6A37-A848-AD28-C88E3BC8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05772CE0-0456-E142-80EA-C992206A27CD}" type="slidenum">
              <a:rPr lang="en-US" altLang="en-US" smtClean="0"/>
              <a:pPr>
                <a:defRPr/>
              </a:pPr>
              <a:t>46</a:t>
            </a:fld>
            <a:endParaRPr lang="en-US" alt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8BD0306-A115-E247-B938-7EF4F0B2F4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en-US" sz="1100">
                <a:solidFill>
                  <a:srgbClr val="002060"/>
                </a:solidFill>
              </a:rPr>
              <a:t>cepcws2019</a:t>
            </a:r>
          </a:p>
          <a:p>
            <a:pPr>
              <a:defRPr/>
            </a:pPr>
            <a:r>
              <a:rPr lang="it-IT" altLang="en-US" sz="900" b="0"/>
              <a:t>Beijing, 19 November 2019</a:t>
            </a:r>
            <a:endParaRPr lang="en-US" altLang="en-US" sz="900" b="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AE21035-46E4-7343-8901-4D00D690AA82}"/>
              </a:ext>
            </a:extLst>
          </p:cNvPr>
          <p:cNvSpPr txBox="1"/>
          <p:nvPr/>
        </p:nvSpPr>
        <p:spPr>
          <a:xfrm>
            <a:off x="932093" y="2708920"/>
            <a:ext cx="75139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5400" b="0" dirty="0">
                <a:solidFill>
                  <a:srgbClr val="002060"/>
                </a:solidFill>
              </a:rPr>
              <a:t>650 MHz </a:t>
            </a:r>
            <a:r>
              <a:rPr lang="it-IT" sz="5400" b="0" dirty="0" err="1">
                <a:solidFill>
                  <a:srgbClr val="002060"/>
                </a:solidFill>
              </a:rPr>
              <a:t>multicell</a:t>
            </a:r>
            <a:r>
              <a:rPr lang="it-IT" sz="5400" b="0" dirty="0">
                <a:solidFill>
                  <a:srgbClr val="002060"/>
                </a:solidFill>
              </a:rPr>
              <a:t> </a:t>
            </a:r>
            <a:r>
              <a:rPr lang="it-IT" sz="5400" b="0" dirty="0" err="1">
                <a:solidFill>
                  <a:srgbClr val="002060"/>
                </a:solidFill>
              </a:rPr>
              <a:t>cavities</a:t>
            </a:r>
            <a:endParaRPr lang="it-IT" sz="5400" b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615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2FB029-6BDE-7E49-B14F-F5AF4812D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INFN, </a:t>
            </a:r>
            <a:r>
              <a:rPr lang="it-IT" dirty="0">
                <a:latin typeface="Symbol" pitchFamily="2" charset="2"/>
              </a:rPr>
              <a:t>b </a:t>
            </a:r>
            <a:r>
              <a:rPr lang="it-IT" dirty="0"/>
              <a:t>= 067, ESS </a:t>
            </a:r>
            <a:r>
              <a:rPr lang="it-IT" dirty="0" err="1"/>
              <a:t>cavities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a </a:t>
            </a:r>
            <a:r>
              <a:rPr lang="it-IT" dirty="0" err="1"/>
              <a:t>reference</a:t>
            </a:r>
            <a:r>
              <a:rPr lang="it-IT" dirty="0"/>
              <a:t> (BCP)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909BD4A-9117-B84C-9F9B-2E27501D4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E4D0638-919C-5C48-8899-5196885D7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05772CE0-0456-E142-80EA-C992206A27CD}" type="slidenum">
              <a:rPr lang="en-US" altLang="en-US" smtClean="0"/>
              <a:pPr>
                <a:defRPr/>
              </a:pPr>
              <a:t>47</a:t>
            </a:fld>
            <a:endParaRPr lang="en-US" alt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0C0996E-17CF-C443-A881-A7EE9F2A2C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en-US" sz="1100">
                <a:solidFill>
                  <a:srgbClr val="002060"/>
                </a:solidFill>
              </a:rPr>
              <a:t>cepcws2019</a:t>
            </a:r>
          </a:p>
          <a:p>
            <a:pPr>
              <a:defRPr/>
            </a:pPr>
            <a:r>
              <a:rPr lang="it-IT" altLang="en-US" sz="900" b="0"/>
              <a:t>Beijing, 19 November 2019</a:t>
            </a:r>
            <a:endParaRPr lang="en-US" altLang="en-US" sz="900" b="0" dirty="0"/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7E15E120-7D8D-114B-B4A1-8068FC2320D2}"/>
              </a:ext>
            </a:extLst>
          </p:cNvPr>
          <p:cNvSpPr txBox="1">
            <a:spLocks/>
          </p:cNvSpPr>
          <p:nvPr/>
        </p:nvSpPr>
        <p:spPr>
          <a:xfrm>
            <a:off x="222250" y="961726"/>
            <a:ext cx="6635750" cy="138645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20000"/>
              <a:defRPr sz="20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30480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002060"/>
                </a:solidFill>
                <a:latin typeface="+mn-lt"/>
              </a:defRPr>
            </a:lvl2pPr>
            <a:lvl3pPr marL="574675" indent="-155575" algn="l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803275" indent="-1143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0099"/>
                </a:solidFill>
                <a:latin typeface="+mn-lt"/>
              </a:defRPr>
            </a:lvl4pPr>
            <a:lvl5pPr marL="1031875" indent="-1143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1489075" indent="-1143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946275" indent="-1143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403475" indent="-1143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860675" indent="-1143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just"/>
            <a:r>
              <a:rPr lang="en-US" sz="1800" b="0" kern="0" dirty="0"/>
              <a:t>37 out of 38 cavities produced, 14 jacketed</a:t>
            </a:r>
          </a:p>
          <a:p>
            <a:pPr algn="just"/>
            <a:r>
              <a:rPr lang="en-US" sz="1800" b="0" kern="0" dirty="0"/>
              <a:t>Total of 11 cavities already qualified at DESY </a:t>
            </a:r>
          </a:p>
          <a:p>
            <a:pPr algn="just"/>
            <a:r>
              <a:rPr lang="en-US" sz="1800" b="0" kern="0" dirty="0"/>
              <a:t>On average, Q</a:t>
            </a:r>
            <a:r>
              <a:rPr lang="en-US" sz="1800" b="0" kern="0" baseline="-25000" dirty="0"/>
              <a:t>0</a:t>
            </a:r>
            <a:r>
              <a:rPr lang="en-US" sz="1800" b="0" kern="0" dirty="0"/>
              <a:t> at 16.7 MV/m at 1.8 10</a:t>
            </a:r>
            <a:r>
              <a:rPr lang="en-US" sz="1800" b="0" kern="0" baseline="30000" dirty="0"/>
              <a:t>10</a:t>
            </a:r>
            <a:r>
              <a:rPr lang="en-US" sz="1800" b="0" kern="0" dirty="0"/>
              <a:t>  </a:t>
            </a:r>
            <a:endParaRPr lang="en-US" sz="1600" b="0" kern="0" dirty="0"/>
          </a:p>
          <a:p>
            <a:pPr algn="just"/>
            <a:r>
              <a:rPr lang="en-US" sz="1800" b="0" kern="0" dirty="0"/>
              <a:t>Soft </a:t>
            </a:r>
            <a:r>
              <a:rPr lang="en-US" sz="1800" b="0" kern="0" dirty="0" err="1"/>
              <a:t>multipacting</a:t>
            </a:r>
            <a:r>
              <a:rPr lang="en-US" sz="1800" b="0" kern="0" dirty="0"/>
              <a:t> easily processed around 10-12 MV/m as expected</a:t>
            </a:r>
          </a:p>
        </p:txBody>
      </p:sp>
      <p:pic>
        <p:nvPicPr>
          <p:cNvPr id="7" name="Picture 28">
            <a:extLst>
              <a:ext uri="{FF2B5EF4-FFF2-40B4-BE49-F238E27FC236}">
                <a16:creationId xmlns:a16="http://schemas.microsoft.com/office/drawing/2014/main" id="{B56B3C5A-4AF6-9C4E-9AA4-9D0596B5429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366" y="3993302"/>
            <a:ext cx="1647712" cy="2196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A3EAF0A-A151-2149-8456-05B3D21D85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965"/>
          <a:stretch/>
        </p:blipFill>
        <p:spPr>
          <a:xfrm>
            <a:off x="243595" y="2275027"/>
            <a:ext cx="6872063" cy="3915224"/>
          </a:xfrm>
          <a:prstGeom prst="rect">
            <a:avLst/>
          </a:prstGeom>
        </p:spPr>
      </p:pic>
      <p:sp>
        <p:nvSpPr>
          <p:cNvPr id="9" name="TextBox 24">
            <a:extLst>
              <a:ext uri="{FF2B5EF4-FFF2-40B4-BE49-F238E27FC236}">
                <a16:creationId xmlns:a16="http://schemas.microsoft.com/office/drawing/2014/main" id="{E17BFEAD-9001-B84F-86B1-9908F520BDE7}"/>
              </a:ext>
            </a:extLst>
          </p:cNvPr>
          <p:cNvSpPr txBox="1"/>
          <p:nvPr/>
        </p:nvSpPr>
        <p:spPr>
          <a:xfrm>
            <a:off x="7304044" y="3595422"/>
            <a:ext cx="156035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/>
              <a:t>ESS </a:t>
            </a:r>
            <a:r>
              <a:rPr lang="it-IT" sz="1400" dirty="0" err="1"/>
              <a:t>insert</a:t>
            </a:r>
            <a:r>
              <a:rPr lang="it-IT" sz="1400" dirty="0"/>
              <a:t> </a:t>
            </a:r>
            <a:r>
              <a:rPr lang="it-IT" sz="1400" dirty="0" err="1"/>
              <a:t>at</a:t>
            </a:r>
            <a:r>
              <a:rPr lang="it-IT" sz="1400" dirty="0"/>
              <a:t> AMTF</a:t>
            </a:r>
          </a:p>
        </p:txBody>
      </p:sp>
      <p:pic>
        <p:nvPicPr>
          <p:cNvPr id="10" name="Picture 32">
            <a:extLst>
              <a:ext uri="{FF2B5EF4-FFF2-40B4-BE49-F238E27FC236}">
                <a16:creationId xmlns:a16="http://schemas.microsoft.com/office/drawing/2014/main" id="{CA9372C6-BC81-9543-817E-BDCA51EDDA6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7688" y="2275027"/>
            <a:ext cx="1640390" cy="1230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3B5AEB3-35C5-F445-A7BF-E750FD06C946}"/>
              </a:ext>
            </a:extLst>
          </p:cNvPr>
          <p:cNvSpPr txBox="1"/>
          <p:nvPr/>
        </p:nvSpPr>
        <p:spPr>
          <a:xfrm>
            <a:off x="4745475" y="865964"/>
            <a:ext cx="4225049" cy="1092607"/>
          </a:xfrm>
          <a:prstGeom prst="rect">
            <a:avLst/>
          </a:prstGeom>
          <a:noFill/>
          <a:ln w="12700">
            <a:solidFill>
              <a:srgbClr val="4371C3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it-IT" sz="2400" dirty="0" err="1">
                <a:solidFill>
                  <a:srgbClr val="0070C0"/>
                </a:solidFill>
              </a:rPr>
              <a:t>Scaling</a:t>
            </a:r>
            <a:r>
              <a:rPr lang="it-IT" sz="2400" b="0" dirty="0">
                <a:solidFill>
                  <a:srgbClr val="0070C0"/>
                </a:solidFill>
              </a:rPr>
              <a:t> </a:t>
            </a:r>
            <a:r>
              <a:rPr lang="it-IT" sz="2400" b="0" dirty="0" err="1">
                <a:solidFill>
                  <a:srgbClr val="0070C0"/>
                </a:solidFill>
              </a:rPr>
              <a:t>R</a:t>
            </a:r>
            <a:r>
              <a:rPr lang="it-IT" sz="2400" b="0" dirty="0">
                <a:solidFill>
                  <a:srgbClr val="0070C0"/>
                </a:solidFill>
              </a:rPr>
              <a:t>/</a:t>
            </a:r>
            <a:r>
              <a:rPr lang="it-IT" sz="2400" b="0" dirty="0" err="1">
                <a:solidFill>
                  <a:srgbClr val="0070C0"/>
                </a:solidFill>
              </a:rPr>
              <a:t>Q</a:t>
            </a:r>
            <a:r>
              <a:rPr lang="it-IT" sz="2400" b="0" dirty="0">
                <a:solidFill>
                  <a:srgbClr val="0070C0"/>
                </a:solidFill>
              </a:rPr>
              <a:t> and </a:t>
            </a:r>
            <a:r>
              <a:rPr lang="it-IT" sz="2400" b="0" dirty="0" err="1">
                <a:solidFill>
                  <a:srgbClr val="0070C0"/>
                </a:solidFill>
              </a:rPr>
              <a:t>frequency</a:t>
            </a:r>
            <a:r>
              <a:rPr lang="it-IT" sz="2400" b="0" dirty="0">
                <a:solidFill>
                  <a:srgbClr val="0070C0"/>
                </a:solidFill>
              </a:rPr>
              <a:t> to 650 MHZ @ </a:t>
            </a:r>
            <a:r>
              <a:rPr lang="it-IT" sz="2400" b="0" dirty="0">
                <a:solidFill>
                  <a:srgbClr val="0070C0"/>
                </a:solidFill>
                <a:latin typeface="Symbol" pitchFamily="2" charset="2"/>
              </a:rPr>
              <a:t>b</a:t>
            </a:r>
            <a:r>
              <a:rPr lang="it-IT" sz="2400" b="0" dirty="0">
                <a:solidFill>
                  <a:srgbClr val="0070C0"/>
                </a:solidFill>
              </a:rPr>
              <a:t>=1 a </a:t>
            </a:r>
            <a:r>
              <a:rPr lang="it-IT" sz="2400" dirty="0">
                <a:solidFill>
                  <a:srgbClr val="0070C0"/>
                </a:solidFill>
              </a:rPr>
              <a:t>Q</a:t>
            </a:r>
            <a:r>
              <a:rPr lang="it-IT" sz="2400" baseline="-25000" dirty="0">
                <a:solidFill>
                  <a:srgbClr val="0070C0"/>
                </a:solidFill>
              </a:rPr>
              <a:t>0</a:t>
            </a:r>
            <a:r>
              <a:rPr lang="it-IT" sz="2400" dirty="0">
                <a:solidFill>
                  <a:srgbClr val="0070C0"/>
                </a:solidFill>
              </a:rPr>
              <a:t> = 3-4 10</a:t>
            </a:r>
            <a:r>
              <a:rPr lang="it-IT" sz="2400" baseline="30000" dirty="0">
                <a:solidFill>
                  <a:srgbClr val="0070C0"/>
                </a:solidFill>
              </a:rPr>
              <a:t>10</a:t>
            </a:r>
            <a:r>
              <a:rPr lang="it-IT" sz="2400" dirty="0">
                <a:solidFill>
                  <a:srgbClr val="0070C0"/>
                </a:solidFill>
              </a:rPr>
              <a:t> </a:t>
            </a:r>
            <a:r>
              <a:rPr lang="it-IT" sz="2400" b="0" dirty="0" err="1">
                <a:solidFill>
                  <a:srgbClr val="0070C0"/>
                </a:solidFill>
              </a:rPr>
              <a:t>is</a:t>
            </a:r>
            <a:r>
              <a:rPr lang="it-IT" sz="2400" b="0" dirty="0">
                <a:solidFill>
                  <a:srgbClr val="0070C0"/>
                </a:solidFill>
              </a:rPr>
              <a:t> </a:t>
            </a:r>
            <a:r>
              <a:rPr lang="it-IT" sz="2400" b="0" dirty="0" err="1">
                <a:solidFill>
                  <a:srgbClr val="0070C0"/>
                </a:solidFill>
              </a:rPr>
              <a:t>expected</a:t>
            </a:r>
            <a:r>
              <a:rPr lang="it-IT" sz="2400" b="0" dirty="0">
                <a:solidFill>
                  <a:srgbClr val="0070C0"/>
                </a:solidFill>
              </a:rPr>
              <a:t> </a:t>
            </a:r>
            <a:r>
              <a:rPr lang="it-IT" sz="2400" dirty="0">
                <a:solidFill>
                  <a:srgbClr val="0070C0"/>
                </a:solidFill>
              </a:rPr>
              <a:t>@</a:t>
            </a:r>
            <a:r>
              <a:rPr lang="it-IT" sz="2400" b="0" dirty="0">
                <a:solidFill>
                  <a:srgbClr val="0070C0"/>
                </a:solidFill>
              </a:rPr>
              <a:t> </a:t>
            </a:r>
            <a:r>
              <a:rPr lang="it-IT" sz="2400" dirty="0">
                <a:solidFill>
                  <a:srgbClr val="0070C0"/>
                </a:solidFill>
              </a:rPr>
              <a:t>17 MV/m</a:t>
            </a:r>
          </a:p>
        </p:txBody>
      </p:sp>
    </p:spTree>
    <p:extLst>
      <p:ext uri="{BB962C8B-B14F-4D97-AF65-F5344CB8AC3E}">
        <p14:creationId xmlns:p14="http://schemas.microsoft.com/office/powerpoint/2010/main" val="22917180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Martina Martinello | Processing Plan for LB650 Cavities</a:t>
            </a:r>
            <a:endParaRPr lang="en-US" b="1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D8E12B9-D277-4F1F-831B-6883221D3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112" y="275370"/>
            <a:ext cx="8686800" cy="427877"/>
          </a:xfrm>
        </p:spPr>
        <p:txBody>
          <a:bodyPr/>
          <a:lstStyle/>
          <a:p>
            <a:r>
              <a:rPr lang="en-US" sz="2600" dirty="0"/>
              <a:t>The 650 MHz elliptical cavities for PIP-II</a:t>
            </a:r>
          </a:p>
        </p:txBody>
      </p:sp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10D1D9B5-485F-4F58-B8BA-2A4D5DCE84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573" y="1438479"/>
            <a:ext cx="3661011" cy="18257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FE3AD0-45A9-47CF-8656-BE7EB05CE6F0}"/>
              </a:ext>
            </a:extLst>
          </p:cNvPr>
          <p:cNvSpPr txBox="1"/>
          <p:nvPr/>
        </p:nvSpPr>
        <p:spPr>
          <a:xfrm>
            <a:off x="1219357" y="1025772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LB650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CE8B30-A8CB-4927-BE6B-8D8B561A5573}"/>
              </a:ext>
            </a:extLst>
          </p:cNvPr>
          <p:cNvSpPr txBox="1"/>
          <p:nvPr/>
        </p:nvSpPr>
        <p:spPr>
          <a:xfrm>
            <a:off x="5210616" y="1159035"/>
            <a:ext cx="1018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HB650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826C5F9-F9D7-4287-93A4-D30E845F7592}"/>
              </a:ext>
            </a:extLst>
          </p:cNvPr>
          <p:cNvGraphicFramePr>
            <a:graphicFrameLocks noGrp="1"/>
          </p:cNvGraphicFramePr>
          <p:nvPr/>
        </p:nvGraphicFramePr>
        <p:xfrm>
          <a:off x="1513091" y="3630577"/>
          <a:ext cx="6096000" cy="222504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18984756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59850215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9846646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LB650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HB650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64947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# cavities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91872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Q</a:t>
                      </a:r>
                      <a:r>
                        <a:rPr lang="en-US" baseline="-25000" dirty="0"/>
                        <a:t>0</a:t>
                      </a:r>
                      <a:r>
                        <a:rPr lang="en-US" dirty="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2.3e10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3.2e10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73399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r>
                        <a:rPr lang="en-US" baseline="-25000" dirty="0"/>
                        <a:t>s</a:t>
                      </a:r>
                      <a:r>
                        <a:rPr lang="en-US" dirty="0"/>
                        <a:t> (</a:t>
                      </a:r>
                      <a:r>
                        <a:rPr lang="en-US" dirty="0" err="1"/>
                        <a:t>n</a:t>
                      </a:r>
                      <a:r>
                        <a:rPr lang="en-US" dirty="0" err="1">
                          <a:latin typeface="Symbol" panose="05050102010706020507" pitchFamily="18" charset="2"/>
                        </a:rPr>
                        <a:t>W</a:t>
                      </a:r>
                      <a:r>
                        <a:rPr lang="en-US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8.4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8.1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58892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E</a:t>
                      </a:r>
                      <a:r>
                        <a:rPr lang="en-US" baseline="-25000" dirty="0" err="1"/>
                        <a:t>acc</a:t>
                      </a:r>
                      <a:r>
                        <a:rPr lang="en-US" dirty="0"/>
                        <a:t> (MV/m)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16.7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48864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/>
                        <a:t>B</a:t>
                      </a:r>
                      <a:r>
                        <a:rPr lang="en-US" baseline="-25000" dirty="0" err="1"/>
                        <a:t>pk</a:t>
                      </a:r>
                      <a:r>
                        <a:rPr lang="en-US" baseline="0" dirty="0"/>
                        <a:t> (</a:t>
                      </a:r>
                      <a:r>
                        <a:rPr lang="en-US" baseline="0" dirty="0" err="1"/>
                        <a:t>mT</a:t>
                      </a:r>
                      <a:r>
                        <a:rPr lang="en-US" baseline="0" dirty="0"/>
                        <a:t>)</a:t>
                      </a:r>
                      <a:endParaRPr lang="en-US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73.7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73.9</a:t>
                      </a:r>
                      <a:endParaRPr lang="en-US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29156822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C7C970E7-A8A7-43C6-8F38-59C3296AD5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5910" y="1438479"/>
            <a:ext cx="4262312" cy="1788944"/>
          </a:xfrm>
          <a:prstGeom prst="rect">
            <a:avLst/>
          </a:prstGeo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DE68C4F-0C89-4EE9-BD9F-9E5CB00313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8654362-FECD-094F-881F-B926B711C195}"/>
              </a:ext>
            </a:extLst>
          </p:cNvPr>
          <p:cNvSpPr txBox="1"/>
          <p:nvPr/>
        </p:nvSpPr>
        <p:spPr>
          <a:xfrm>
            <a:off x="2077186" y="928203"/>
            <a:ext cx="1192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0070C0"/>
                </a:solidFill>
                <a:latin typeface="Symbol" pitchFamily="2" charset="2"/>
              </a:rPr>
              <a:t>b</a:t>
            </a:r>
            <a:r>
              <a:rPr lang="it-IT" sz="2400" dirty="0">
                <a:solidFill>
                  <a:srgbClr val="0070C0"/>
                </a:solidFill>
              </a:rPr>
              <a:t> = 0.61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3D31085-C9AA-344E-AFBB-6C8D7B31523E}"/>
              </a:ext>
            </a:extLst>
          </p:cNvPr>
          <p:cNvSpPr txBox="1"/>
          <p:nvPr/>
        </p:nvSpPr>
        <p:spPr>
          <a:xfrm>
            <a:off x="6225540" y="1035325"/>
            <a:ext cx="1192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0070C0"/>
                </a:solidFill>
                <a:latin typeface="Symbol" pitchFamily="2" charset="2"/>
              </a:rPr>
              <a:t>b</a:t>
            </a:r>
            <a:r>
              <a:rPr lang="it-IT" sz="2400" dirty="0">
                <a:solidFill>
                  <a:srgbClr val="0070C0"/>
                </a:solidFill>
              </a:rPr>
              <a:t> = 0.90</a:t>
            </a:r>
          </a:p>
        </p:txBody>
      </p:sp>
    </p:spTree>
    <p:extLst>
      <p:ext uri="{BB962C8B-B14F-4D97-AF65-F5344CB8AC3E}">
        <p14:creationId xmlns:p14="http://schemas.microsoft.com/office/powerpoint/2010/main" val="33699990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7A59ED-24A9-0A47-884C-027C2E770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By </a:t>
            </a:r>
            <a:r>
              <a:rPr lang="it-IT" dirty="0" err="1"/>
              <a:t>next</a:t>
            </a:r>
            <a:r>
              <a:rPr lang="it-IT" dirty="0"/>
              <a:t> </a:t>
            </a:r>
            <a:r>
              <a:rPr lang="it-IT" dirty="0" err="1"/>
              <a:t>Summer</a:t>
            </a:r>
            <a:r>
              <a:rPr lang="it-IT" dirty="0"/>
              <a:t> new </a:t>
            </a:r>
            <a:r>
              <a:rPr lang="it-IT" dirty="0" err="1"/>
              <a:t>experience</a:t>
            </a:r>
            <a:r>
              <a:rPr lang="it-IT" dirty="0"/>
              <a:t> for PIP-II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2C8FD27-30A5-364D-B7E2-8B2C805E7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45C0BDD-BD26-0946-8065-A80DE59FA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05772CE0-0456-E142-80EA-C992206A27CD}" type="slidenum">
              <a:rPr lang="en-US" altLang="en-US" smtClean="0"/>
              <a:pPr>
                <a:defRPr/>
              </a:pPr>
              <a:t>49</a:t>
            </a:fld>
            <a:endParaRPr lang="en-US" alt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7A326B7-BB29-9E43-BBDB-76714ECC96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en-US" sz="1100">
                <a:solidFill>
                  <a:srgbClr val="002060"/>
                </a:solidFill>
              </a:rPr>
              <a:t>cepcws2019</a:t>
            </a:r>
          </a:p>
          <a:p>
            <a:pPr>
              <a:defRPr/>
            </a:pPr>
            <a:r>
              <a:rPr lang="it-IT" altLang="en-US" sz="900" b="0"/>
              <a:t>Beijing, 19 November 2019</a:t>
            </a:r>
            <a:endParaRPr lang="en-US" altLang="en-US" sz="900" b="0" dirty="0"/>
          </a:p>
        </p:txBody>
      </p:sp>
      <p:sp>
        <p:nvSpPr>
          <p:cNvPr id="6" name="Segnaposto contenuto 3">
            <a:extLst>
              <a:ext uri="{FF2B5EF4-FFF2-40B4-BE49-F238E27FC236}">
                <a16:creationId xmlns:a16="http://schemas.microsoft.com/office/drawing/2014/main" id="{3FA38DCA-73B7-8946-BC02-4472FE7835DD}"/>
              </a:ext>
            </a:extLst>
          </p:cNvPr>
          <p:cNvSpPr txBox="1">
            <a:spLocks/>
          </p:cNvSpPr>
          <p:nvPr/>
        </p:nvSpPr>
        <p:spPr>
          <a:xfrm>
            <a:off x="304800" y="914400"/>
            <a:ext cx="5639059" cy="5486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20000"/>
              <a:defRPr sz="20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30480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002060"/>
                </a:solidFill>
                <a:latin typeface="+mn-lt"/>
              </a:defRPr>
            </a:lvl2pPr>
            <a:lvl3pPr marL="574675" indent="-155575" algn="l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803275" indent="-1143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0099"/>
                </a:solidFill>
                <a:latin typeface="+mn-lt"/>
              </a:defRPr>
            </a:lvl4pPr>
            <a:lvl5pPr marL="1031875" indent="-1143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1489075" indent="-1143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946275" indent="-1143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403475" indent="-1143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860675" indent="-1143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b="1" kern="0" dirty="0"/>
              <a:t>INFN LB650 RF Design rationales:</a:t>
            </a:r>
          </a:p>
          <a:p>
            <a:r>
              <a:rPr lang="en-US" sz="1600" b="1" kern="0" dirty="0"/>
              <a:t>Cell coupling </a:t>
            </a:r>
            <a:r>
              <a:rPr lang="en-US" sz="1600" b="1" kern="0" dirty="0" err="1"/>
              <a:t>k</a:t>
            </a:r>
            <a:r>
              <a:rPr lang="en-US" sz="1600" b="1" kern="0" baseline="-25000" dirty="0" err="1"/>
              <a:t>cc</a:t>
            </a:r>
            <a:r>
              <a:rPr lang="en-US" sz="1600" b="1" kern="0" dirty="0"/>
              <a:t> </a:t>
            </a:r>
            <a:r>
              <a:rPr lang="en-US" sz="1600" b="0" kern="0" dirty="0"/>
              <a:t>optimized assuming TESLA-type cavity as a reference, of the quantity </a:t>
            </a:r>
            <a:r>
              <a:rPr lang="en-US" sz="1600" b="1" kern="0" dirty="0"/>
              <a:t>N</a:t>
            </a:r>
            <a:r>
              <a:rPr lang="en-US" sz="1600" b="1" kern="0" baseline="30000" dirty="0"/>
              <a:t>2</a:t>
            </a:r>
            <a:r>
              <a:rPr lang="en-US" sz="1600" b="1" kern="0" dirty="0"/>
              <a:t>/(β</a:t>
            </a:r>
            <a:r>
              <a:rPr lang="en-US" sz="1600" b="1" kern="0" dirty="0" err="1"/>
              <a:t>k</a:t>
            </a:r>
            <a:r>
              <a:rPr lang="en-US" sz="1600" b="1" kern="0" baseline="-25000" dirty="0" err="1"/>
              <a:t>cc</a:t>
            </a:r>
            <a:r>
              <a:rPr lang="en-US" sz="1600" b="1" kern="0" dirty="0"/>
              <a:t>), </a:t>
            </a:r>
            <a:r>
              <a:rPr lang="en-US" sz="1600" b="0" kern="0" dirty="0"/>
              <a:t>where N is number of cells, β relative velocity. It models field-flatness sensitivity to cell frequency errors.</a:t>
            </a:r>
          </a:p>
          <a:p>
            <a:r>
              <a:rPr lang="en-US" sz="1600" b="0" kern="0" dirty="0"/>
              <a:t>End Cell frequency tuning achieved by </a:t>
            </a:r>
            <a:r>
              <a:rPr lang="en-US" sz="1600" b="1" kern="0" dirty="0"/>
              <a:t>increasing the diameter of the whole terminal cell </a:t>
            </a:r>
            <a:r>
              <a:rPr lang="en-US" sz="1600" b="0" kern="0" dirty="0"/>
              <a:t>thus preserving its round shape and symmetry.</a:t>
            </a:r>
          </a:p>
          <a:p>
            <a:r>
              <a:rPr lang="en-US" sz="1600" b="0" kern="0" dirty="0"/>
              <a:t>Maximize G factor while </a:t>
            </a:r>
            <a:r>
              <a:rPr lang="en-US" sz="1600" b="1" kern="0" dirty="0"/>
              <a:t>preserving sidewall angle at 2° </a:t>
            </a:r>
            <a:r>
              <a:rPr lang="en-US" sz="1600" b="0" kern="0" dirty="0"/>
              <a:t>avoiding potentially negative value during the cavity field flatness tuning stage.</a:t>
            </a:r>
          </a:p>
          <a:p>
            <a:r>
              <a:rPr lang="en-US" sz="1600" b="0" kern="0" dirty="0"/>
              <a:t>Achieve a </a:t>
            </a:r>
            <a:r>
              <a:rPr lang="en-US" sz="1600" b="1" kern="0" dirty="0"/>
              <a:t>large frequency separation </a:t>
            </a:r>
            <a:r>
              <a:rPr lang="en-US" sz="1600" b="0" kern="0" dirty="0"/>
              <a:t>between π and 4/5 π modes.</a:t>
            </a:r>
          </a:p>
          <a:p>
            <a:r>
              <a:rPr lang="en-US" sz="1600" b="1" kern="0" dirty="0"/>
              <a:t>Single stiffening rings </a:t>
            </a:r>
            <a:r>
              <a:rPr lang="en-US" sz="1600" b="0" kern="0" dirty="0"/>
              <a:t>at both end and inner cells, </a:t>
            </a:r>
            <a:br>
              <a:rPr lang="en-US" sz="1600" b="0" kern="0" dirty="0"/>
            </a:br>
            <a:r>
              <a:rPr lang="en-US" sz="1600" b="0" kern="0" dirty="0"/>
              <a:t>preserving manufacturing quality and </a:t>
            </a:r>
            <a:br>
              <a:rPr lang="en-US" sz="1600" b="0" kern="0" dirty="0"/>
            </a:br>
            <a:r>
              <a:rPr lang="en-US" sz="1600" b="0" kern="0" dirty="0"/>
              <a:t>tunability with respect to a </a:t>
            </a:r>
            <a:br>
              <a:rPr lang="en-US" sz="1600" b="0" kern="0" dirty="0"/>
            </a:br>
            <a:r>
              <a:rPr lang="en-US" sz="1600" b="0" kern="0" dirty="0"/>
              <a:t>double stiffener.</a:t>
            </a:r>
          </a:p>
        </p:txBody>
      </p:sp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5F332C8B-CAFA-2C4C-98BA-C4673D9C1A31}"/>
              </a:ext>
            </a:extLst>
          </p:cNvPr>
          <p:cNvGraphicFramePr>
            <a:graphicFrameLocks noGrp="1"/>
          </p:cNvGraphicFramePr>
          <p:nvPr/>
        </p:nvGraphicFramePr>
        <p:xfrm>
          <a:off x="5943859" y="1032832"/>
          <a:ext cx="2971541" cy="51604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93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22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6068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INFN LB650 for PIP-II, cold cavity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+mj-lt"/>
                        <a:ea typeface="SimSun" panose="02010600030101010101" pitchFamily="2" charset="-122"/>
                      </a:endParaRPr>
                    </a:p>
                  </a:txBody>
                  <a:tcPr marL="50165" marR="50165" marT="0" marB="0">
                    <a:solidFill>
                      <a:srgbClr val="004C97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+mj-lt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rgbClr val="004C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6068"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el-GR" sz="1000" i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β</a:t>
                      </a:r>
                      <a:r>
                        <a:rPr lang="it-IT" sz="1000" i="1" kern="1200" baseline="-250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geometric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0165" marR="50165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it-IT" sz="10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0.61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0165" marR="50165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6068"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en-GB" sz="10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Frequency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0165" marR="50165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it-IT" sz="10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650 MHz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0165" marR="50165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6068"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it-IT" sz="10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N</a:t>
                      </a:r>
                      <a:r>
                        <a:rPr lang="en-GB" sz="10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umber of cells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0165" marR="50165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it-IT" sz="10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5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0165" marR="50165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6068"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en-GB" sz="10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Iris diameter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0165" marR="50165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it-IT" sz="10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88 mm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0165" marR="50165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6068"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en-GB" sz="10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Cell-to-cell coupling, </a:t>
                      </a:r>
                      <a:r>
                        <a:rPr lang="en-GB" sz="1000" i="1" kern="12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k</a:t>
                      </a:r>
                      <a:r>
                        <a:rPr lang="en-GB" sz="1000" i="1" kern="1200" baseline="-250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cc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0165" marR="50165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it-IT" sz="10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0.95 %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0165" marR="50165" marT="0" marB="0" anchor="b"/>
                </a:tc>
                <a:extLst>
                  <a:ext uri="{0D108BD9-81ED-4DB2-BD59-A6C34878D82A}">
                    <a16:rowId xmlns:a16="http://schemas.microsoft.com/office/drawing/2014/main" val="776417254"/>
                  </a:ext>
                </a:extLst>
              </a:tr>
              <a:tr h="312135"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Frequency separation </a:t>
                      </a:r>
                      <a:r>
                        <a:rPr lang="en-GB" sz="10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π</a:t>
                      </a:r>
                      <a:r>
                        <a:rPr lang="en-US" sz="10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-4</a:t>
                      </a:r>
                      <a:r>
                        <a:rPr lang="en-GB" sz="10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π</a:t>
                      </a:r>
                      <a:r>
                        <a:rPr lang="en-US" sz="10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/5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0165" marR="50165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n-US" sz="10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0.57 MHz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0165" marR="50165" marT="0" marB="0" anchor="b"/>
                </a:tc>
                <a:extLst>
                  <a:ext uri="{0D108BD9-81ED-4DB2-BD59-A6C34878D82A}">
                    <a16:rowId xmlns:a16="http://schemas.microsoft.com/office/drawing/2014/main" val="1228769230"/>
                  </a:ext>
                </a:extLst>
              </a:tr>
              <a:tr h="156068"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en-GB" sz="10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Eq. diameter - IC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0165" marR="50165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n-US" sz="10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389.8 mm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0165" marR="50165" marT="0" marB="0" anchor="b"/>
                </a:tc>
                <a:extLst>
                  <a:ext uri="{0D108BD9-81ED-4DB2-BD59-A6C34878D82A}">
                    <a16:rowId xmlns:a16="http://schemas.microsoft.com/office/drawing/2014/main" val="2010105388"/>
                  </a:ext>
                </a:extLst>
              </a:tr>
              <a:tr h="156068"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en-GB" sz="10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Eq. diameter - EC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0165" marR="50165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n-US" sz="10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392.1 mm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0165" marR="50165" marT="0" marB="0" anchor="b"/>
                </a:tc>
                <a:extLst>
                  <a:ext uri="{0D108BD9-81ED-4DB2-BD59-A6C34878D82A}">
                    <a16:rowId xmlns:a16="http://schemas.microsoft.com/office/drawing/2014/main" val="3562055314"/>
                  </a:ext>
                </a:extLst>
              </a:tr>
              <a:tr h="312135"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en-GB" sz="10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Wall angle – Inner &amp; End cells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0165" marR="50165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2 °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0165" marR="50165" marT="0" marB="0" anchor="b"/>
                </a:tc>
                <a:extLst>
                  <a:ext uri="{0D108BD9-81ED-4DB2-BD59-A6C34878D82A}">
                    <a16:rowId xmlns:a16="http://schemas.microsoft.com/office/drawing/2014/main" val="1745475069"/>
                  </a:ext>
                </a:extLst>
              </a:tr>
              <a:tr h="156068"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en-GB" sz="10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Effective length (10*</a:t>
                      </a:r>
                      <a:r>
                        <a:rPr lang="en-GB" sz="1000" i="1" kern="12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L</a:t>
                      </a:r>
                      <a:r>
                        <a:rPr lang="en-GB" sz="1000" i="1" kern="1200" baseline="-250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hc</a:t>
                      </a:r>
                      <a:r>
                        <a:rPr lang="en-GB" sz="10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)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0165" marR="50165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it-IT" sz="10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704 mm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0165" marR="50165" marT="0" marB="0" anchor="b"/>
                </a:tc>
                <a:extLst>
                  <a:ext uri="{0D108BD9-81ED-4DB2-BD59-A6C34878D82A}">
                    <a16:rowId xmlns:a16="http://schemas.microsoft.com/office/drawing/2014/main" val="99735675"/>
                  </a:ext>
                </a:extLst>
              </a:tr>
              <a:tr h="156068"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Optimum beta </a:t>
                      </a:r>
                      <a:r>
                        <a:rPr lang="el-GR" sz="1000" i="1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β</a:t>
                      </a:r>
                      <a:r>
                        <a:rPr lang="en-GB" sz="1000" i="1" kern="1200" baseline="-250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opt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0165" marR="50165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it-IT" sz="10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0.65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0165" marR="50165" marT="0" marB="0" anchor="b"/>
                </a:tc>
                <a:extLst>
                  <a:ext uri="{0D108BD9-81ED-4DB2-BD59-A6C34878D82A}">
                    <a16:rowId xmlns:a16="http://schemas.microsoft.com/office/drawing/2014/main" val="2112765811"/>
                  </a:ext>
                </a:extLst>
              </a:tr>
              <a:tr h="156068"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en-GB" sz="1000" i="1" kern="12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E</a:t>
                      </a:r>
                      <a:r>
                        <a:rPr lang="en-GB" sz="1000" i="1" kern="1200" baseline="-250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peak</a:t>
                      </a:r>
                      <a:r>
                        <a:rPr lang="en-GB" sz="1000" i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/</a:t>
                      </a:r>
                      <a:r>
                        <a:rPr lang="en-GB" sz="1000" i="1" kern="12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E</a:t>
                      </a:r>
                      <a:r>
                        <a:rPr lang="en-GB" sz="1000" i="1" kern="1200" baseline="-250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acc</a:t>
                      </a:r>
                      <a:r>
                        <a:rPr lang="en-GB" sz="10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@ </a:t>
                      </a:r>
                      <a:r>
                        <a:rPr lang="el-GR" sz="1000" i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β</a:t>
                      </a:r>
                      <a:r>
                        <a:rPr lang="en-GB" sz="1000" i="1" kern="1200" baseline="-25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opt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0165" marR="50165" marT="0" marB="0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2.40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0165" marR="50165" marT="0" marB="0" anchor="b"/>
                </a:tc>
                <a:extLst>
                  <a:ext uri="{0D108BD9-81ED-4DB2-BD59-A6C34878D82A}">
                    <a16:rowId xmlns:a16="http://schemas.microsoft.com/office/drawing/2014/main" val="2178234785"/>
                  </a:ext>
                </a:extLst>
              </a:tr>
              <a:tr h="156068"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en-GB" sz="1000" i="1" kern="12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B</a:t>
                      </a:r>
                      <a:r>
                        <a:rPr lang="en-GB" sz="1000" i="1" kern="1200" baseline="-250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peak</a:t>
                      </a:r>
                      <a:r>
                        <a:rPr lang="en-GB" sz="1000" i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/</a:t>
                      </a:r>
                      <a:r>
                        <a:rPr lang="en-GB" sz="1000" i="1" kern="12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E</a:t>
                      </a:r>
                      <a:r>
                        <a:rPr lang="en-GB" sz="1000" i="1" kern="1200" baseline="-250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acc</a:t>
                      </a:r>
                      <a:r>
                        <a:rPr lang="en-GB" sz="10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@ </a:t>
                      </a:r>
                      <a:r>
                        <a:rPr lang="el-GR" sz="1000" i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β</a:t>
                      </a:r>
                      <a:r>
                        <a:rPr lang="en-GB" sz="1000" i="1" kern="1200" baseline="-25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opt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0165" marR="50165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4.48 mT/(MV/m)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0165" marR="50165" marT="0" marB="0" anchor="b"/>
                </a:tc>
                <a:extLst>
                  <a:ext uri="{0D108BD9-81ED-4DB2-BD59-A6C34878D82A}">
                    <a16:rowId xmlns:a16="http://schemas.microsoft.com/office/drawing/2014/main" val="3373381341"/>
                  </a:ext>
                </a:extLst>
              </a:tr>
              <a:tr h="156068"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en-GB" sz="1000" i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R/Q</a:t>
                      </a:r>
                      <a:r>
                        <a:rPr lang="el-GR" sz="10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@ </a:t>
                      </a:r>
                      <a:r>
                        <a:rPr lang="el-GR" sz="1000" i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β</a:t>
                      </a:r>
                      <a:r>
                        <a:rPr lang="en-GB" sz="1000" i="1" kern="1200" baseline="-25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opt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0165" marR="50165" marT="0" marB="0" anchor="b"/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n-GB" sz="10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340 </a:t>
                      </a:r>
                      <a:r>
                        <a:rPr lang="el-GR" sz="100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Ω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0165" marR="50165" marT="0" marB="0" anchor="b"/>
                </a:tc>
                <a:extLst>
                  <a:ext uri="{0D108BD9-81ED-4DB2-BD59-A6C34878D82A}">
                    <a16:rowId xmlns:a16="http://schemas.microsoft.com/office/drawing/2014/main" val="3985220722"/>
                  </a:ext>
                </a:extLst>
              </a:tr>
              <a:tr h="156068">
                <a:tc>
                  <a:txBody>
                    <a:bodyPr/>
                    <a:lstStyle/>
                    <a:p>
                      <a:pPr fontAlgn="b">
                        <a:spcAft>
                          <a:spcPts val="0"/>
                        </a:spcAft>
                      </a:pPr>
                      <a:r>
                        <a:rPr lang="en-GB" sz="1000" i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G</a:t>
                      </a:r>
                      <a:r>
                        <a:rPr lang="en-GB" sz="10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l-GR" sz="10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@ </a:t>
                      </a:r>
                      <a:r>
                        <a:rPr lang="el-GR" sz="1000" i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β</a:t>
                      </a:r>
                      <a:r>
                        <a:rPr lang="en-GB" sz="1000" i="1" kern="1200" baseline="-25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opt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0165" marR="50165" marT="0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n-GB" sz="10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193 </a:t>
                      </a:r>
                      <a:r>
                        <a:rPr lang="el-GR" sz="10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Ω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0165" marR="50165" marT="0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5691240"/>
                  </a:ext>
                </a:extLst>
              </a:tr>
              <a:tr h="15606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Inner cells stiffening radius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0165" marR="50165" marT="0" marB="0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90 mm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0165" marR="50165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074477723"/>
                  </a:ext>
                </a:extLst>
              </a:tr>
              <a:tr h="31213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External cells stiffening radius 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0165" marR="5016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90 mm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0165" marR="50165" marT="0" marB="0" anchor="ctr"/>
                </a:tc>
                <a:extLst>
                  <a:ext uri="{0D108BD9-81ED-4DB2-BD59-A6C34878D82A}">
                    <a16:rowId xmlns:a16="http://schemas.microsoft.com/office/drawing/2014/main" val="343680687"/>
                  </a:ext>
                </a:extLst>
              </a:tr>
              <a:tr h="1736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Wall thickness</a:t>
                      </a:r>
                    </a:p>
                  </a:txBody>
                  <a:tcPr marL="50165" marR="5016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4.2 mm</a:t>
                      </a:r>
                    </a:p>
                  </a:txBody>
                  <a:tcPr marL="50165" marR="50165" marT="0" marB="0" anchor="ctr"/>
                </a:tc>
                <a:extLst>
                  <a:ext uri="{0D108BD9-81ED-4DB2-BD59-A6C34878D82A}">
                    <a16:rowId xmlns:a16="http://schemas.microsoft.com/office/drawing/2014/main" val="2351326584"/>
                  </a:ext>
                </a:extLst>
              </a:tr>
              <a:tr h="15606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Longitudinal stiffness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0165" marR="5016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1.8 </a:t>
                      </a:r>
                      <a:r>
                        <a:rPr lang="en-GB" sz="10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kN</a:t>
                      </a: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/mm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0165" marR="50165" marT="0" marB="0" anchor="ctr"/>
                </a:tc>
                <a:extLst>
                  <a:ext uri="{0D108BD9-81ED-4DB2-BD59-A6C34878D82A}">
                    <a16:rowId xmlns:a16="http://schemas.microsoft.com/office/drawing/2014/main" val="3004219076"/>
                  </a:ext>
                </a:extLst>
              </a:tr>
              <a:tr h="25807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Longitudinal </a:t>
                      </a:r>
                      <a:br>
                        <a:rPr lang="en-GB" sz="1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</a:b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frequency sensitivity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0165" marR="5016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250 kHz/mm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0165" marR="50165" marT="0" marB="0" anchor="ctr"/>
                </a:tc>
                <a:extLst>
                  <a:ext uri="{0D108BD9-81ED-4DB2-BD59-A6C34878D82A}">
                    <a16:rowId xmlns:a16="http://schemas.microsoft.com/office/drawing/2014/main" val="4046152136"/>
                  </a:ext>
                </a:extLst>
              </a:tr>
              <a:tr h="31213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LFD coefficient </a:t>
                      </a:r>
                      <a:br>
                        <a:rPr lang="en-GB" sz="1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</a:br>
                      <a:r>
                        <a:rPr lang="en-GB" sz="1000" i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k</a:t>
                      </a:r>
                      <a:r>
                        <a:rPr lang="en-GB" sz="1000" i="1" baseline="-250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ext</a:t>
                      </a:r>
                      <a:r>
                        <a:rPr lang="en-GB" sz="1000" i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at 40 </a:t>
                      </a:r>
                      <a:r>
                        <a:rPr lang="en-GB" sz="1000" i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kN</a:t>
                      </a:r>
                      <a:r>
                        <a:rPr lang="en-GB" sz="1000" i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/mm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0165" marR="5016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-1.4 Hz/(MV/m)</a:t>
                      </a:r>
                      <a:r>
                        <a:rPr lang="en-GB" sz="1000" baseline="300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2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0165" marR="50165" marT="0" marB="0" anchor="ctr"/>
                </a:tc>
                <a:extLst>
                  <a:ext uri="{0D108BD9-81ED-4DB2-BD59-A6C34878D82A}">
                    <a16:rowId xmlns:a16="http://schemas.microsoft.com/office/drawing/2014/main" val="3398416049"/>
                  </a:ext>
                </a:extLst>
              </a:tr>
              <a:tr h="31213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Pressure sensitivity </a:t>
                      </a:r>
                      <a:br>
                        <a:rPr lang="en-GB" sz="1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</a:br>
                      <a:r>
                        <a:rPr lang="en-GB" sz="1000" i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k</a:t>
                      </a:r>
                      <a:r>
                        <a:rPr lang="en-GB" sz="1000" i="1" baseline="-250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ext</a:t>
                      </a:r>
                      <a:r>
                        <a:rPr lang="en-GB" sz="1000" i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at 40 </a:t>
                      </a:r>
                      <a:r>
                        <a:rPr lang="en-GB" sz="1000" i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kN</a:t>
                      </a:r>
                      <a:r>
                        <a:rPr lang="en-GB" sz="1000" i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/mm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0165" marR="5016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-11 Hz/mbar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0165" marR="50165" marT="0" marB="0" anchor="ctr"/>
                </a:tc>
                <a:extLst>
                  <a:ext uri="{0D108BD9-81ED-4DB2-BD59-A6C34878D82A}">
                    <a16:rowId xmlns:a16="http://schemas.microsoft.com/office/drawing/2014/main" val="175433930"/>
                  </a:ext>
                </a:extLst>
              </a:tr>
              <a:tr h="31213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Maximum Pressure </a:t>
                      </a:r>
                      <a:br>
                        <a:rPr lang="en-GB" sz="1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</a:br>
                      <a:r>
                        <a:rPr lang="en-GB" sz="1000" i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VM stress at 50 MPa</a:t>
                      </a: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0165" marR="5016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2.9 bar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0165" marR="50165" marT="0" marB="0" anchor="ctr"/>
                </a:tc>
                <a:extLst>
                  <a:ext uri="{0D108BD9-81ED-4DB2-BD59-A6C34878D82A}">
                    <a16:rowId xmlns:a16="http://schemas.microsoft.com/office/drawing/2014/main" val="2351859971"/>
                  </a:ext>
                </a:extLst>
              </a:tr>
              <a:tr h="31213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Maximum Displacement </a:t>
                      </a:r>
                      <a:br>
                        <a:rPr lang="en-GB" sz="1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</a:br>
                      <a:r>
                        <a:rPr lang="en-GB" sz="1000" i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VM stress at 50 MPa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0165" marR="5016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1.5 mm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0165" marR="50165" marT="0" marB="0" anchor="ctr"/>
                </a:tc>
                <a:extLst>
                  <a:ext uri="{0D108BD9-81ED-4DB2-BD59-A6C34878D82A}">
                    <a16:rowId xmlns:a16="http://schemas.microsoft.com/office/drawing/2014/main" val="1322807266"/>
                  </a:ext>
                </a:extLst>
              </a:tr>
            </a:tbl>
          </a:graphicData>
        </a:graphic>
      </p:graphicFrame>
      <p:pic>
        <p:nvPicPr>
          <p:cNvPr id="8" name="Immagine 7">
            <a:extLst>
              <a:ext uri="{FF2B5EF4-FFF2-40B4-BE49-F238E27FC236}">
                <a16:creationId xmlns:a16="http://schemas.microsoft.com/office/drawing/2014/main" id="{D046959D-B508-F844-942C-159B809306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8837" y="4522295"/>
            <a:ext cx="3609774" cy="199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367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0B5536-8EEC-764F-B663-BB5F54560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 great success for LEP II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CC806E4-D68A-E147-9AE6-1DDAE5CEB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20D4912-CDB8-844C-A932-0262DF3A8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05772CE0-0456-E142-80EA-C992206A27CD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57516DB-4043-8E4D-8378-33400F9E5D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en-US" sz="1100">
                <a:solidFill>
                  <a:srgbClr val="002060"/>
                </a:solidFill>
              </a:rPr>
              <a:t>cepcws2019</a:t>
            </a:r>
          </a:p>
          <a:p>
            <a:pPr>
              <a:defRPr/>
            </a:pPr>
            <a:r>
              <a:rPr lang="it-IT" altLang="en-US" sz="900" b="0"/>
              <a:t>Beijing, 19 November 2019</a:t>
            </a:r>
            <a:endParaRPr lang="en-US" altLang="en-US" sz="900" b="0" dirty="0"/>
          </a:p>
        </p:txBody>
      </p:sp>
      <p:grpSp>
        <p:nvGrpSpPr>
          <p:cNvPr id="6" name="Group 3">
            <a:extLst>
              <a:ext uri="{FF2B5EF4-FFF2-40B4-BE49-F238E27FC236}">
                <a16:creationId xmlns:a16="http://schemas.microsoft.com/office/drawing/2014/main" id="{7B4F24E8-8984-A24D-9B42-C89CD250913B}"/>
              </a:ext>
            </a:extLst>
          </p:cNvPr>
          <p:cNvGrpSpPr>
            <a:grpSpLocks/>
          </p:cNvGrpSpPr>
          <p:nvPr/>
        </p:nvGrpSpPr>
        <p:grpSpPr bwMode="auto">
          <a:xfrm>
            <a:off x="900113" y="1630363"/>
            <a:ext cx="6985000" cy="4759325"/>
            <a:chOff x="528" y="671"/>
            <a:chExt cx="4992" cy="3402"/>
          </a:xfrm>
        </p:grpSpPr>
        <p:graphicFrame>
          <p:nvGraphicFramePr>
            <p:cNvPr id="7" name="Object 4">
              <a:extLst>
                <a:ext uri="{FF2B5EF4-FFF2-40B4-BE49-F238E27FC236}">
                  <a16:creationId xmlns:a16="http://schemas.microsoft.com/office/drawing/2014/main" id="{2A5B5898-624C-4E4B-9421-93ABDB9B3F1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28" y="1008"/>
            <a:ext cx="4992" cy="30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30" name="Worksheet" r:id="rId3" imgW="10601802" imgH="5115235" progId="Excel.Sheet.8">
                    <p:embed/>
                  </p:oleObj>
                </mc:Choice>
                <mc:Fallback>
                  <p:oleObj name="Worksheet" r:id="rId3" imgW="10601802" imgH="5115235" progId="Excel.Sheet.8">
                    <p:embed/>
                    <p:pic>
                      <p:nvPicPr>
                        <p:cNvPr id="7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8" y="1008"/>
                          <a:ext cx="4992" cy="306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28CC5EB6-1CFC-5547-ADD0-D398766EAF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59" y="959"/>
              <a:ext cx="770" cy="46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GB" altLang="en-US" sz="1200" b="1">
                  <a:latin typeface="Helvetica" pitchFamily="34" charset="0"/>
                </a:rPr>
                <a:t>96 GeV:</a:t>
              </a:r>
            </a:p>
            <a:p>
              <a:pPr algn="l" eaLnBrk="0" hangingPunct="0"/>
              <a:r>
                <a:rPr lang="en-GB" altLang="en-US" sz="1200" b="1">
                  <a:latin typeface="Helvetica" pitchFamily="34" charset="0"/>
                </a:rPr>
                <a:t>Mean Nb/Cu</a:t>
              </a:r>
            </a:p>
            <a:p>
              <a:pPr algn="l" eaLnBrk="0" hangingPunct="0"/>
              <a:r>
                <a:rPr lang="en-GB" altLang="en-US" sz="1200" b="1">
                  <a:latin typeface="Helvetica" pitchFamily="34" charset="0"/>
                </a:rPr>
                <a:t>6.1 MV/m</a:t>
              </a:r>
              <a:endParaRPr lang="en-GB" altLang="en-US" sz="1200" b="1">
                <a:solidFill>
                  <a:schemeClr val="accent2"/>
                </a:solidFill>
                <a:latin typeface="Helvetica" pitchFamily="34" charset="0"/>
              </a:endParaRPr>
            </a:p>
          </p:txBody>
        </p:sp>
        <p:sp>
          <p:nvSpPr>
            <p:cNvPr id="9" name="Text Box 6">
              <a:extLst>
                <a:ext uri="{FF2B5EF4-FFF2-40B4-BE49-F238E27FC236}">
                  <a16:creationId xmlns:a16="http://schemas.microsoft.com/office/drawing/2014/main" id="{EAB3DECC-83BA-A449-99C4-9CA294897C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6" y="671"/>
              <a:ext cx="1038" cy="46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GB" altLang="en-US" sz="1200" b="1">
                  <a:latin typeface="Helvetica" pitchFamily="34" charset="0"/>
                </a:rPr>
                <a:t>100 GeV: 3500MV</a:t>
              </a:r>
            </a:p>
            <a:p>
              <a:pPr algn="l" eaLnBrk="0" hangingPunct="0"/>
              <a:r>
                <a:rPr lang="en-GB" altLang="en-US" sz="1200" b="1">
                  <a:latin typeface="Helvetica" pitchFamily="34" charset="0"/>
                </a:rPr>
                <a:t>Mean Nb/Cu</a:t>
              </a:r>
            </a:p>
            <a:p>
              <a:pPr algn="l" eaLnBrk="0" hangingPunct="0"/>
              <a:r>
                <a:rPr lang="en-GB" altLang="en-US" sz="1200" b="1">
                  <a:latin typeface="Helvetica" pitchFamily="34" charset="0"/>
                </a:rPr>
                <a:t>6.9 MV/m</a:t>
              </a:r>
              <a:endParaRPr lang="en-GB" altLang="en-US" sz="1200" b="1">
                <a:solidFill>
                  <a:schemeClr val="accent2"/>
                </a:solidFill>
                <a:latin typeface="Helvetica" pitchFamily="34" charset="0"/>
              </a:endParaRPr>
            </a:p>
          </p:txBody>
        </p:sp>
        <p:sp>
          <p:nvSpPr>
            <p:cNvPr id="10" name="Line 7">
              <a:extLst>
                <a:ext uri="{FF2B5EF4-FFF2-40B4-BE49-F238E27FC236}">
                  <a16:creationId xmlns:a16="http://schemas.microsoft.com/office/drawing/2014/main" id="{87970FA5-528F-B446-9F8C-5670F4250B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0" y="1392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8">
              <a:extLst>
                <a:ext uri="{FF2B5EF4-FFF2-40B4-BE49-F238E27FC236}">
                  <a16:creationId xmlns:a16="http://schemas.microsoft.com/office/drawing/2014/main" id="{243022EA-83E9-A943-9F54-09CC046EB6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12" y="1104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Text Box 9">
              <a:extLst>
                <a:ext uri="{FF2B5EF4-FFF2-40B4-BE49-F238E27FC236}">
                  <a16:creationId xmlns:a16="http://schemas.microsoft.com/office/drawing/2014/main" id="{42D0E904-1313-824C-B691-61A2555F39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9" y="959"/>
              <a:ext cx="1038" cy="46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GB" altLang="en-US" sz="1200" b="1">
                  <a:latin typeface="Helvetica" pitchFamily="34" charset="0"/>
                </a:rPr>
                <a:t>104 GeV: 3666MV</a:t>
              </a:r>
            </a:p>
            <a:p>
              <a:pPr algn="l" eaLnBrk="0" hangingPunct="0"/>
              <a:r>
                <a:rPr lang="en-GB" altLang="en-US" sz="1200" b="1">
                  <a:latin typeface="Helvetica" pitchFamily="34" charset="0"/>
                </a:rPr>
                <a:t>Mean Nb/Cu</a:t>
              </a:r>
            </a:p>
            <a:p>
              <a:pPr algn="l" eaLnBrk="0" hangingPunct="0"/>
              <a:r>
                <a:rPr lang="en-GB" altLang="en-US" sz="1200" b="1">
                  <a:latin typeface="Helvetica" pitchFamily="34" charset="0"/>
                </a:rPr>
                <a:t>7.5 MV/m</a:t>
              </a:r>
              <a:endParaRPr lang="en-GB" altLang="en-US" sz="1200" b="1">
                <a:solidFill>
                  <a:schemeClr val="accent2"/>
                </a:solidFill>
                <a:latin typeface="Helvetica" pitchFamily="34" charset="0"/>
              </a:endParaRPr>
            </a:p>
          </p:txBody>
        </p:sp>
        <p:sp>
          <p:nvSpPr>
            <p:cNvPr id="13" name="Line 10">
              <a:extLst>
                <a:ext uri="{FF2B5EF4-FFF2-40B4-BE49-F238E27FC236}">
                  <a16:creationId xmlns:a16="http://schemas.microsoft.com/office/drawing/2014/main" id="{B897F72A-01F1-934F-B7AB-BB670A7519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84" y="1392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11">
              <a:extLst>
                <a:ext uri="{FF2B5EF4-FFF2-40B4-BE49-F238E27FC236}">
                  <a16:creationId xmlns:a16="http://schemas.microsoft.com/office/drawing/2014/main" id="{F124B478-9ECF-9347-8839-5556A1B6A43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96" y="1584"/>
              <a:ext cx="0" cy="2160"/>
            </a:xfrm>
            <a:prstGeom prst="line">
              <a:avLst/>
            </a:prstGeom>
            <a:noFill/>
            <a:ln w="57150">
              <a:solidFill>
                <a:srgbClr val="FC0128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Text Box 12">
              <a:extLst>
                <a:ext uri="{FF2B5EF4-FFF2-40B4-BE49-F238E27FC236}">
                  <a16:creationId xmlns:a16="http://schemas.microsoft.com/office/drawing/2014/main" id="{31C5DE66-B16D-ED42-9154-19674058C1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0" y="1680"/>
              <a:ext cx="576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altLang="en-US" sz="1800" b="1">
                  <a:solidFill>
                    <a:srgbClr val="FF0000"/>
                  </a:solidFill>
                  <a:latin typeface="Times New Roman" pitchFamily="18" charset="0"/>
                </a:rPr>
                <a:t>design</a:t>
              </a:r>
            </a:p>
          </p:txBody>
        </p:sp>
        <p:sp>
          <p:nvSpPr>
            <p:cNvPr id="16" name="Line 13">
              <a:extLst>
                <a:ext uri="{FF2B5EF4-FFF2-40B4-BE49-F238E27FC236}">
                  <a16:creationId xmlns:a16="http://schemas.microsoft.com/office/drawing/2014/main" id="{B8A6A5B7-79AD-A24B-BFC4-99DA84EC99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8" y="1920"/>
              <a:ext cx="480" cy="0"/>
            </a:xfrm>
            <a:prstGeom prst="line">
              <a:avLst/>
            </a:prstGeom>
            <a:noFill/>
            <a:ln w="28575">
              <a:solidFill>
                <a:srgbClr val="FC0128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Text Box 14">
            <a:extLst>
              <a:ext uri="{FF2B5EF4-FFF2-40B4-BE49-F238E27FC236}">
                <a16:creationId xmlns:a16="http://schemas.microsoft.com/office/drawing/2014/main" id="{B1C65E1F-8F6B-684F-8905-5C3CE6686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909638"/>
            <a:ext cx="420878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2000" b="1" dirty="0">
                <a:solidFill>
                  <a:srgbClr val="000099"/>
                </a:solidFill>
              </a:rPr>
              <a:t>Accelerating Field Evolution with time</a:t>
            </a:r>
          </a:p>
        </p:txBody>
      </p:sp>
      <p:sp>
        <p:nvSpPr>
          <p:cNvPr id="18" name="Text Box 15">
            <a:extLst>
              <a:ext uri="{FF2B5EF4-FFF2-40B4-BE49-F238E27FC236}">
                <a16:creationId xmlns:a16="http://schemas.microsoft.com/office/drawing/2014/main" id="{E43C81AC-75EC-3540-87A5-37D02D67B8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955805"/>
            <a:ext cx="23653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000" b="1" dirty="0">
                <a:solidFill>
                  <a:srgbClr val="000099"/>
                </a:solidFill>
              </a:rPr>
              <a:t>Final energy reach </a:t>
            </a:r>
          </a:p>
          <a:p>
            <a:r>
              <a:rPr lang="en-US" altLang="en-US" sz="2000" b="1" dirty="0">
                <a:solidFill>
                  <a:srgbClr val="000099"/>
                </a:solidFill>
              </a:rPr>
              <a:t>limited by cryogenic</a:t>
            </a:r>
          </a:p>
        </p:txBody>
      </p:sp>
      <p:sp>
        <p:nvSpPr>
          <p:cNvPr id="19" name="Text Box 16">
            <a:extLst>
              <a:ext uri="{FF2B5EF4-FFF2-40B4-BE49-F238E27FC236}">
                <a16:creationId xmlns:a16="http://schemas.microsoft.com/office/drawing/2014/main" id="{00545D4C-043D-B042-91F0-EB720F2540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269999"/>
            <a:ext cx="354597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dirty="0">
                <a:solidFill>
                  <a:srgbClr val="000099"/>
                </a:solidFill>
              </a:rPr>
              <a:t>from G. </a:t>
            </a:r>
            <a:r>
              <a:rPr lang="en-US" altLang="en-US" sz="1200" dirty="0" err="1">
                <a:solidFill>
                  <a:srgbClr val="000099"/>
                </a:solidFill>
              </a:rPr>
              <a:t>Geschonke’s</a:t>
            </a:r>
            <a:r>
              <a:rPr lang="en-US" altLang="en-US" sz="1200" dirty="0">
                <a:solidFill>
                  <a:srgbClr val="000099"/>
                </a:solidFill>
              </a:rPr>
              <a:t> Poster for the ITRP visit to DESY</a:t>
            </a:r>
          </a:p>
        </p:txBody>
      </p:sp>
    </p:spTree>
    <p:extLst>
      <p:ext uri="{BB962C8B-B14F-4D97-AF65-F5344CB8AC3E}">
        <p14:creationId xmlns:p14="http://schemas.microsoft.com/office/powerpoint/2010/main" val="26710227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CEF752-4CA2-6441-8D39-5B75243E3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EP </a:t>
            </a:r>
            <a:r>
              <a:rPr lang="it-IT" dirty="0" err="1"/>
              <a:t>Qualification</a:t>
            </a:r>
            <a:r>
              <a:rPr lang="it-IT" dirty="0"/>
              <a:t> on single </a:t>
            </a:r>
            <a:r>
              <a:rPr lang="it-IT" dirty="0" err="1"/>
              <a:t>cell</a:t>
            </a:r>
            <a:r>
              <a:rPr lang="it-IT" dirty="0"/>
              <a:t> – 5-cell </a:t>
            </a:r>
            <a:r>
              <a:rPr lang="it-IT" dirty="0" err="1"/>
              <a:t>next</a:t>
            </a:r>
            <a:r>
              <a:rPr lang="it-IT" dirty="0"/>
              <a:t> Spring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642E7BA-3F32-E947-8BE3-37BEFA3D4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65E8592-F17E-994F-BEEB-009D96EDA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05772CE0-0456-E142-80EA-C992206A27CD}" type="slidenum">
              <a:rPr lang="en-US" altLang="en-US" smtClean="0"/>
              <a:pPr>
                <a:defRPr/>
              </a:pPr>
              <a:t>50</a:t>
            </a:fld>
            <a:endParaRPr lang="en-US" alt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E5FD520-4E4F-5B4A-8506-E4F6498EE3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en-US" sz="1100">
                <a:solidFill>
                  <a:srgbClr val="002060"/>
                </a:solidFill>
              </a:rPr>
              <a:t>cepcws2019</a:t>
            </a:r>
          </a:p>
          <a:p>
            <a:pPr>
              <a:defRPr/>
            </a:pPr>
            <a:r>
              <a:rPr lang="it-IT" altLang="en-US" sz="900" b="0"/>
              <a:t>Beijing, 19 November 2019</a:t>
            </a:r>
            <a:endParaRPr lang="en-US" altLang="en-US" sz="900" b="0" dirty="0"/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D614B230-7FEA-9E43-8C90-BFDCC7254DD0}"/>
              </a:ext>
            </a:extLst>
          </p:cNvPr>
          <p:cNvSpPr txBox="1">
            <a:spLocks/>
          </p:cNvSpPr>
          <p:nvPr/>
        </p:nvSpPr>
        <p:spPr>
          <a:xfrm>
            <a:off x="228601" y="897113"/>
            <a:ext cx="5511188" cy="238595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20000"/>
              <a:defRPr sz="20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30480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002060"/>
                </a:solidFill>
                <a:latin typeface="+mn-lt"/>
              </a:defRPr>
            </a:lvl2pPr>
            <a:lvl3pPr marL="574675" indent="-155575" algn="l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803275" indent="-1143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0099"/>
                </a:solidFill>
                <a:latin typeface="+mn-lt"/>
              </a:defRPr>
            </a:lvl4pPr>
            <a:lvl5pPr marL="1031875" indent="-1143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1489075" indent="-1143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946275" indent="-1143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403475" indent="-1143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860675" indent="-1143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b="1" kern="0" dirty="0"/>
              <a:t>Treatment trial</a:t>
            </a:r>
          </a:p>
          <a:p>
            <a:pPr>
              <a:buSzPct val="110000"/>
              <a:buFont typeface="Wingdings" pitchFamily="2" charset="2"/>
              <a:buChar char="§"/>
            </a:pPr>
            <a:r>
              <a:rPr lang="en-US" sz="1700" b="0" kern="0" dirty="0"/>
              <a:t>Charge removal: 1200 </a:t>
            </a:r>
            <a:r>
              <a:rPr lang="en-US" sz="1700" b="0" kern="0" dirty="0" err="1"/>
              <a:t>kC.</a:t>
            </a:r>
            <a:r>
              <a:rPr lang="en-US" sz="1700" b="0" kern="0" dirty="0"/>
              <a:t> Avg. removal of 60 </a:t>
            </a:r>
            <a:r>
              <a:rPr lang="en-US" sz="1700" b="0" kern="0" dirty="0">
                <a:latin typeface="Symbol" panose="05050102010706020507" pitchFamily="18" charset="2"/>
              </a:rPr>
              <a:t>m</a:t>
            </a:r>
            <a:r>
              <a:rPr lang="en-US" sz="1700" b="0" kern="0" dirty="0"/>
              <a:t>m. 7 hours</a:t>
            </a:r>
          </a:p>
          <a:p>
            <a:pPr>
              <a:buFont typeface="Wingdings" pitchFamily="2" charset="2"/>
              <a:buChar char="§"/>
            </a:pPr>
            <a:r>
              <a:rPr lang="en-US" sz="1700" b="0" kern="0" dirty="0"/>
              <a:t>Acid chilling if temperature on beam tubes is &gt;25°C</a:t>
            </a:r>
          </a:p>
          <a:p>
            <a:pPr>
              <a:buFont typeface="Wingdings" pitchFamily="2" charset="2"/>
              <a:buChar char="§"/>
            </a:pPr>
            <a:r>
              <a:rPr lang="en-US" sz="1700" b="0" kern="0" dirty="0"/>
              <a:t>External water cooling during the whole treatment</a:t>
            </a:r>
          </a:p>
          <a:p>
            <a:pPr>
              <a:buFont typeface="Wingdings" pitchFamily="2" charset="2"/>
              <a:buChar char="§"/>
            </a:pPr>
            <a:r>
              <a:rPr lang="en-US" sz="1700" b="0" kern="0" dirty="0"/>
              <a:t>Continuous measurement of thickness (by US thickness gage placed on cavity wall) and temperature (by thermocouple sensors)</a:t>
            </a:r>
          </a:p>
          <a:p>
            <a:pPr>
              <a:buFont typeface="Wingdings" pitchFamily="2" charset="2"/>
              <a:buChar char="§"/>
            </a:pPr>
            <a:r>
              <a:rPr lang="en-US" sz="1700" b="0" kern="0" dirty="0"/>
              <a:t>15 V voltage (in the polishing zone of V-I curve)</a:t>
            </a:r>
          </a:p>
          <a:p>
            <a:endParaRPr lang="en-US" b="0" kern="0" dirty="0"/>
          </a:p>
        </p:txBody>
      </p:sp>
      <p:pic>
        <p:nvPicPr>
          <p:cNvPr id="7" name="Immagine 6" descr="Immagine che contiene oggetto, interni, motore&#10;&#10;Descrizione generata automaticamente">
            <a:extLst>
              <a:ext uri="{FF2B5EF4-FFF2-40B4-BE49-F238E27FC236}">
                <a16:creationId xmlns:a16="http://schemas.microsoft.com/office/drawing/2014/main" id="{62AD30DB-19E1-E245-8780-CF084834F30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8852" y="1043047"/>
            <a:ext cx="3435148" cy="257636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2C4E2DA-3F6A-6F42-9D7E-790CCFDE54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817"/>
          <a:stretch/>
        </p:blipFill>
        <p:spPr>
          <a:xfrm>
            <a:off x="538373" y="4936612"/>
            <a:ext cx="2342062" cy="131842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F27A2B0-9360-C44D-8778-D630E8C45D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4195" y="3634005"/>
            <a:ext cx="3549798" cy="993317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87A11C5-96D5-1A41-AA07-E826B356392D}"/>
              </a:ext>
            </a:extLst>
          </p:cNvPr>
          <p:cNvSpPr txBox="1"/>
          <p:nvPr/>
        </p:nvSpPr>
        <p:spPr>
          <a:xfrm>
            <a:off x="6444208" y="4056354"/>
            <a:ext cx="25062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rgbClr val="002060"/>
                </a:solidFill>
              </a:rPr>
              <a:t>64 </a:t>
            </a:r>
            <a:r>
              <a:rPr lang="en-US" sz="1800" b="0" dirty="0">
                <a:solidFill>
                  <a:srgbClr val="002060"/>
                </a:solidFill>
                <a:latin typeface="Symbol" panose="05050102010706020507" pitchFamily="18" charset="2"/>
              </a:rPr>
              <a:t>m</a:t>
            </a:r>
            <a:r>
              <a:rPr lang="en-US" sz="1800" b="0" dirty="0">
                <a:solidFill>
                  <a:srgbClr val="002060"/>
                </a:solidFill>
              </a:rPr>
              <a:t>m </a:t>
            </a:r>
            <a:r>
              <a:rPr lang="en-US" sz="1800" b="0" dirty="0" err="1">
                <a:solidFill>
                  <a:srgbClr val="002060"/>
                </a:solidFill>
              </a:rPr>
              <a:t>avg</a:t>
            </a:r>
            <a:r>
              <a:rPr lang="en-US" sz="1800" b="0" dirty="0">
                <a:solidFill>
                  <a:srgbClr val="002060"/>
                </a:solidFill>
              </a:rPr>
              <a:t> removal (0.15 </a:t>
            </a:r>
            <a:r>
              <a:rPr lang="en-US" sz="1800" b="0" dirty="0">
                <a:solidFill>
                  <a:srgbClr val="002060"/>
                </a:solidFill>
                <a:latin typeface="Symbol" panose="05050102010706020507" pitchFamily="18" charset="2"/>
              </a:rPr>
              <a:t>m</a:t>
            </a:r>
            <a:r>
              <a:rPr lang="en-US" sz="1800" b="0" dirty="0">
                <a:solidFill>
                  <a:srgbClr val="002060"/>
                </a:solidFill>
              </a:rPr>
              <a:t>m/min)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rgbClr val="002060"/>
                </a:solidFill>
              </a:rPr>
              <a:t>51 kHz frequency variation (0.79 kHz/</a:t>
            </a:r>
            <a:r>
              <a:rPr lang="en-US" sz="1800" b="0" dirty="0">
                <a:solidFill>
                  <a:srgbClr val="002060"/>
                </a:solidFill>
                <a:latin typeface="Symbol" panose="05050102010706020507" pitchFamily="18" charset="2"/>
              </a:rPr>
              <a:t>m</a:t>
            </a:r>
            <a:r>
              <a:rPr lang="en-US" sz="1800" b="0" dirty="0">
                <a:solidFill>
                  <a:srgbClr val="002060"/>
                </a:solidFill>
              </a:rPr>
              <a:t>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rgbClr val="002060"/>
                </a:solidFill>
              </a:rPr>
              <a:t>current is the 30-40 A range</a:t>
            </a:r>
          </a:p>
        </p:txBody>
      </p:sp>
      <p:graphicFrame>
        <p:nvGraphicFramePr>
          <p:cNvPr id="11" name="Grafico 10">
            <a:extLst>
              <a:ext uri="{FF2B5EF4-FFF2-40B4-BE49-F238E27FC236}">
                <a16:creationId xmlns:a16="http://schemas.microsoft.com/office/drawing/2014/main" id="{7781E210-271E-A247-892E-44BB7533BA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5520650"/>
              </p:ext>
            </p:extLst>
          </p:nvPr>
        </p:nvGraphicFramePr>
        <p:xfrm>
          <a:off x="3439761" y="4816536"/>
          <a:ext cx="2638665" cy="14071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2" name="Immagine 11">
            <a:extLst>
              <a:ext uri="{FF2B5EF4-FFF2-40B4-BE49-F238E27FC236}">
                <a16:creationId xmlns:a16="http://schemas.microsoft.com/office/drawing/2014/main" id="{85E83EEE-B5DE-8044-93DF-F3D7D60186D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725" y="3578479"/>
            <a:ext cx="2431001" cy="131842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568872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olo 18">
            <a:extLst>
              <a:ext uri="{FF2B5EF4-FFF2-40B4-BE49-F238E27FC236}">
                <a16:creationId xmlns:a16="http://schemas.microsoft.com/office/drawing/2014/main" id="{E6C96FA4-82B8-C947-8CD3-3D5DCBF48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Results</a:t>
            </a:r>
            <a:r>
              <a:rPr lang="it-IT" dirty="0"/>
              <a:t> from </a:t>
            </a:r>
            <a:r>
              <a:rPr lang="it-IT" dirty="0" err="1"/>
              <a:t>FermiLab</a:t>
            </a:r>
            <a:r>
              <a:rPr lang="it-IT" dirty="0"/>
              <a:t> – 5-cell, </a:t>
            </a:r>
            <a:r>
              <a:rPr lang="it-IT" dirty="0">
                <a:latin typeface="Symbol" pitchFamily="2" charset="2"/>
              </a:rPr>
              <a:t>b </a:t>
            </a:r>
            <a:r>
              <a:rPr lang="it-IT" dirty="0"/>
              <a:t>= 0.9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CCC6D07-52B6-864F-BD82-5B0E29EDE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C89593C-50E4-7E44-BE36-81FEFEE35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05772CE0-0456-E142-80EA-C992206A27CD}" type="slidenum">
              <a:rPr lang="en-US" altLang="en-US" smtClean="0"/>
              <a:pPr>
                <a:defRPr/>
              </a:pPr>
              <a:t>51</a:t>
            </a:fld>
            <a:endParaRPr lang="en-US" alt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39473B0-45A0-124B-8437-0815607DEC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en-US" sz="1100">
                <a:solidFill>
                  <a:srgbClr val="002060"/>
                </a:solidFill>
              </a:rPr>
              <a:t>cepcws2019</a:t>
            </a:r>
          </a:p>
          <a:p>
            <a:pPr>
              <a:defRPr/>
            </a:pPr>
            <a:r>
              <a:rPr lang="it-IT" altLang="en-US" sz="900" b="0"/>
              <a:t>Beijing, 19 November 2019</a:t>
            </a:r>
            <a:endParaRPr lang="en-US" altLang="en-US" sz="900" b="0" dirty="0"/>
          </a:p>
        </p:txBody>
      </p:sp>
      <p:graphicFrame>
        <p:nvGraphicFramePr>
          <p:cNvPr id="6" name="Object 13">
            <a:extLst>
              <a:ext uri="{FF2B5EF4-FFF2-40B4-BE49-F238E27FC236}">
                <a16:creationId xmlns:a16="http://schemas.microsoft.com/office/drawing/2014/main" id="{44C8C649-0609-4343-B7DE-1A424C76B7D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466485" y="1019734"/>
          <a:ext cx="5347553" cy="409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3" name="Graph" r:id="rId3" imgW="3920760" imgH="3000960" progId="Origin50.Graph">
                  <p:embed/>
                </p:oleObj>
              </mc:Choice>
              <mc:Fallback>
                <p:oleObj name="Graph" r:id="rId3" imgW="3920760" imgH="3000960" progId="Origin50.Graph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2B8C51DF-7156-4AD2-8F0D-98CA0386AA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466485" y="1019734"/>
                        <a:ext cx="5347553" cy="40918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1">
            <a:extLst>
              <a:ext uri="{FF2B5EF4-FFF2-40B4-BE49-F238E27FC236}">
                <a16:creationId xmlns:a16="http://schemas.microsoft.com/office/drawing/2014/main" id="{F9DC371B-A9DF-2D44-8862-92031A4659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60178" y="1019734"/>
          <a:ext cx="5347553" cy="409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4" name="Graph" r:id="rId5" imgW="3920760" imgH="3000960" progId="Origin50.Graph">
                  <p:embed/>
                </p:oleObj>
              </mc:Choice>
              <mc:Fallback>
                <p:oleObj name="Graph" r:id="rId5" imgW="3920760" imgH="3000960" progId="Origin50.Graph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C3704426-4ED8-465E-B5FB-2392EECCAE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60178" y="1019734"/>
                        <a:ext cx="5347553" cy="40918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5">
            <a:extLst>
              <a:ext uri="{FF2B5EF4-FFF2-40B4-BE49-F238E27FC236}">
                <a16:creationId xmlns:a16="http://schemas.microsoft.com/office/drawing/2014/main" id="{46709ED1-3CE6-E245-A486-ACF4AD9F29FB}"/>
              </a:ext>
            </a:extLst>
          </p:cNvPr>
          <p:cNvSpPr txBox="1"/>
          <p:nvPr/>
        </p:nvSpPr>
        <p:spPr>
          <a:xfrm>
            <a:off x="316060" y="4921114"/>
            <a:ext cx="382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Quench field improved from 20 to 24 MV/m by adding 3um of cold EP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FB20649C-0330-DA49-8D6B-8AE5576C03BF}"/>
              </a:ext>
            </a:extLst>
          </p:cNvPr>
          <p:cNvSpPr txBox="1"/>
          <p:nvPr/>
        </p:nvSpPr>
        <p:spPr>
          <a:xfrm>
            <a:off x="4863606" y="4921114"/>
            <a:ext cx="382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Cavity limited by FE at ~23MV/m, quench field may be higher</a:t>
            </a:r>
          </a:p>
        </p:txBody>
      </p:sp>
      <p:cxnSp>
        <p:nvCxnSpPr>
          <p:cNvPr id="10" name="Straight Arrow Connector 11">
            <a:extLst>
              <a:ext uri="{FF2B5EF4-FFF2-40B4-BE49-F238E27FC236}">
                <a16:creationId xmlns:a16="http://schemas.microsoft.com/office/drawing/2014/main" id="{A6262F90-FE11-4945-9C08-13F6660354EE}"/>
              </a:ext>
            </a:extLst>
          </p:cNvPr>
          <p:cNvCxnSpPr>
            <a:cxnSpLocks/>
          </p:cNvCxnSpPr>
          <p:nvPr/>
        </p:nvCxnSpPr>
        <p:spPr>
          <a:xfrm flipV="1">
            <a:off x="876300" y="2237720"/>
            <a:ext cx="0" cy="25402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1" name="TextBox 12">
            <a:extLst>
              <a:ext uri="{FF2B5EF4-FFF2-40B4-BE49-F238E27FC236}">
                <a16:creationId xmlns:a16="http://schemas.microsoft.com/office/drawing/2014/main" id="{66A9EB68-73D0-E846-9EC6-5EC683B7202D}"/>
              </a:ext>
            </a:extLst>
          </p:cNvPr>
          <p:cNvSpPr txBox="1"/>
          <p:nvPr/>
        </p:nvSpPr>
        <p:spPr>
          <a:xfrm>
            <a:off x="636588" y="1584960"/>
            <a:ext cx="2284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Higher Q most likely due to better field compensation</a:t>
            </a:r>
          </a:p>
        </p:txBody>
      </p:sp>
      <p:cxnSp>
        <p:nvCxnSpPr>
          <p:cNvPr id="12" name="Straight Arrow Connector 14">
            <a:extLst>
              <a:ext uri="{FF2B5EF4-FFF2-40B4-BE49-F238E27FC236}">
                <a16:creationId xmlns:a16="http://schemas.microsoft.com/office/drawing/2014/main" id="{E1541DBD-06B3-CF45-8616-D1B3CB919D00}"/>
              </a:ext>
            </a:extLst>
          </p:cNvPr>
          <p:cNvCxnSpPr>
            <a:cxnSpLocks/>
          </p:cNvCxnSpPr>
          <p:nvPr/>
        </p:nvCxnSpPr>
        <p:spPr>
          <a:xfrm>
            <a:off x="3022963" y="2800894"/>
            <a:ext cx="50190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3" name="TextBox 15">
            <a:extLst>
              <a:ext uri="{FF2B5EF4-FFF2-40B4-BE49-F238E27FC236}">
                <a16:creationId xmlns:a16="http://schemas.microsoft.com/office/drawing/2014/main" id="{1A199035-1F8A-E94A-A957-B0385412D1BC}"/>
              </a:ext>
            </a:extLst>
          </p:cNvPr>
          <p:cNvSpPr txBox="1"/>
          <p:nvPr/>
        </p:nvSpPr>
        <p:spPr>
          <a:xfrm>
            <a:off x="2660549" y="2836500"/>
            <a:ext cx="12996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solidFill>
                  <a:srgbClr val="C00000"/>
                </a:solidFill>
              </a:rPr>
              <a:t>Quench field improvement due to cold EP</a:t>
            </a: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5A2367FB-0DC8-4A49-BD36-75C7BFB88770}"/>
              </a:ext>
            </a:extLst>
          </p:cNvPr>
          <p:cNvSpPr/>
          <p:nvPr/>
        </p:nvSpPr>
        <p:spPr>
          <a:xfrm>
            <a:off x="1530603" y="1102292"/>
            <a:ext cx="1639317" cy="32926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6">
            <a:extLst>
              <a:ext uri="{FF2B5EF4-FFF2-40B4-BE49-F238E27FC236}">
                <a16:creationId xmlns:a16="http://schemas.microsoft.com/office/drawing/2014/main" id="{86C0BD61-871C-2C4D-A5F8-C8D94B373E1E}"/>
              </a:ext>
            </a:extLst>
          </p:cNvPr>
          <p:cNvSpPr/>
          <p:nvPr/>
        </p:nvSpPr>
        <p:spPr>
          <a:xfrm>
            <a:off x="5100474" y="1141927"/>
            <a:ext cx="3172669" cy="32926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B8997BA7-6175-A444-AB43-BBB635F2FAF1}"/>
              </a:ext>
            </a:extLst>
          </p:cNvPr>
          <p:cNvSpPr txBox="1"/>
          <p:nvPr/>
        </p:nvSpPr>
        <p:spPr>
          <a:xfrm>
            <a:off x="292903" y="1060409"/>
            <a:ext cx="40375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2/6 N-doping + 7um EP + xxx </a:t>
            </a:r>
            <a:r>
              <a:rPr lang="en-US" sz="2000" b="1" dirty="0">
                <a:solidFill>
                  <a:srgbClr val="C00000"/>
                </a:solidFill>
              </a:rPr>
              <a:t>cold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EP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BEFD3F79-D154-EE46-B32B-FA665D78E88B}"/>
              </a:ext>
            </a:extLst>
          </p:cNvPr>
          <p:cNvSpPr txBox="1"/>
          <p:nvPr/>
        </p:nvSpPr>
        <p:spPr>
          <a:xfrm>
            <a:off x="5187555" y="1060409"/>
            <a:ext cx="3015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2/6 N-doping + xxx </a:t>
            </a:r>
            <a:r>
              <a:rPr lang="en-US" sz="2000" b="1" dirty="0">
                <a:solidFill>
                  <a:srgbClr val="C00000"/>
                </a:solidFill>
              </a:rPr>
              <a:t>cold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EP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9D6E8EE9-C8B2-B04F-8ABB-A792E1803C07}"/>
              </a:ext>
            </a:extLst>
          </p:cNvPr>
          <p:cNvSpPr txBox="1"/>
          <p:nvPr/>
        </p:nvSpPr>
        <p:spPr>
          <a:xfrm>
            <a:off x="4724809" y="5838266"/>
            <a:ext cx="38182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solidFill>
                  <a:srgbClr val="0070C0"/>
                </a:solidFill>
              </a:rPr>
              <a:t>Martina Marinello: private </a:t>
            </a:r>
            <a:r>
              <a:rPr lang="it-IT" sz="1600" dirty="0" err="1">
                <a:solidFill>
                  <a:srgbClr val="0070C0"/>
                </a:solidFill>
              </a:rPr>
              <a:t>communication</a:t>
            </a:r>
            <a:endParaRPr lang="it-IT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9678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533400" y="990600"/>
            <a:ext cx="8210550" cy="5334000"/>
          </a:xfrm>
        </p:spPr>
        <p:txBody>
          <a:bodyPr/>
          <a:lstStyle/>
          <a:p>
            <a:pPr>
              <a:lnSpc>
                <a:spcPts val="2600"/>
              </a:lnSpc>
              <a:spcBef>
                <a:spcPts val="1200"/>
              </a:spcBef>
            </a:pPr>
            <a:r>
              <a:rPr lang="en-US" sz="2600" dirty="0"/>
              <a:t>The successful </a:t>
            </a:r>
            <a:r>
              <a:rPr lang="en-US" sz="2600" b="1" dirty="0"/>
              <a:t>large scale production </a:t>
            </a:r>
            <a:r>
              <a:rPr lang="en-US" sz="2600" dirty="0"/>
              <a:t>of SRF components for the European XFEL </a:t>
            </a:r>
            <a:r>
              <a:rPr lang="en-US" sz="2600" b="1" dirty="0"/>
              <a:t>pushed toward </a:t>
            </a:r>
            <a:r>
              <a:rPr lang="en-US" sz="2600" b="1" dirty="0">
                <a:solidFill>
                  <a:srgbClr val="CC3300"/>
                </a:solidFill>
              </a:rPr>
              <a:t>new frontiers</a:t>
            </a:r>
          </a:p>
          <a:p>
            <a:pPr>
              <a:lnSpc>
                <a:spcPts val="2600"/>
              </a:lnSpc>
              <a:spcBef>
                <a:spcPts val="1200"/>
              </a:spcBef>
            </a:pPr>
            <a:r>
              <a:rPr lang="en-US" sz="2600" dirty="0"/>
              <a:t>Several labs are investing on </a:t>
            </a:r>
            <a:r>
              <a:rPr lang="en-US" sz="2600" b="1" dirty="0">
                <a:solidFill>
                  <a:srgbClr val="CC3300"/>
                </a:solidFill>
              </a:rPr>
              <a:t>R&amp;D</a:t>
            </a:r>
            <a:r>
              <a:rPr lang="en-US" sz="2600" b="1" dirty="0"/>
              <a:t> to improve accelerating gradient and quality factor</a:t>
            </a:r>
          </a:p>
          <a:p>
            <a:pPr>
              <a:lnSpc>
                <a:spcPts val="2600"/>
              </a:lnSpc>
              <a:spcBef>
                <a:spcPts val="1200"/>
              </a:spcBef>
            </a:pPr>
            <a:r>
              <a:rPr lang="en-US" sz="2600" dirty="0"/>
              <a:t>A </a:t>
            </a:r>
            <a:r>
              <a:rPr lang="en-US" sz="2600" b="1" dirty="0"/>
              <a:t>few very </a:t>
            </a:r>
            <a:r>
              <a:rPr lang="en-US" sz="2600" b="1" dirty="0">
                <a:solidFill>
                  <a:srgbClr val="CC3300"/>
                </a:solidFill>
              </a:rPr>
              <a:t>exciting results </a:t>
            </a:r>
            <a:r>
              <a:rPr lang="en-US" sz="2600" dirty="0"/>
              <a:t>have been obtained with a </a:t>
            </a:r>
            <a:r>
              <a:rPr lang="en-US" sz="2600" b="1" dirty="0"/>
              <a:t>reasonable reproducibility</a:t>
            </a:r>
          </a:p>
          <a:p>
            <a:pPr>
              <a:lnSpc>
                <a:spcPts val="2600"/>
              </a:lnSpc>
              <a:spcBef>
                <a:spcPts val="1200"/>
              </a:spcBef>
            </a:pPr>
            <a:r>
              <a:rPr lang="en-US" sz="2600" b="1" dirty="0">
                <a:solidFill>
                  <a:srgbClr val="CC3300"/>
                </a:solidFill>
              </a:rPr>
              <a:t>LCLS-II </a:t>
            </a:r>
            <a:r>
              <a:rPr lang="en-US" sz="2600" dirty="0"/>
              <a:t>is now the </a:t>
            </a:r>
            <a:r>
              <a:rPr lang="en-US" sz="2600" b="1" dirty="0">
                <a:solidFill>
                  <a:srgbClr val="CC3300"/>
                </a:solidFill>
              </a:rPr>
              <a:t>new reference</a:t>
            </a:r>
            <a:r>
              <a:rPr lang="en-US" sz="2600" b="1" dirty="0"/>
              <a:t> </a:t>
            </a:r>
            <a:r>
              <a:rPr lang="en-US" sz="2600" dirty="0"/>
              <a:t>with pros and cons</a:t>
            </a:r>
          </a:p>
          <a:p>
            <a:pPr>
              <a:lnSpc>
                <a:spcPts val="2600"/>
              </a:lnSpc>
              <a:spcBef>
                <a:spcPts val="1200"/>
              </a:spcBef>
            </a:pPr>
            <a:r>
              <a:rPr lang="en-US" sz="2600" dirty="0"/>
              <a:t>The results </a:t>
            </a:r>
            <a:r>
              <a:rPr lang="en-US" sz="2600" b="1" dirty="0"/>
              <a:t>dependence from the </a:t>
            </a:r>
            <a:r>
              <a:rPr lang="en-US" sz="2600" b="1" dirty="0">
                <a:solidFill>
                  <a:srgbClr val="CC3300"/>
                </a:solidFill>
              </a:rPr>
              <a:t>bulk material </a:t>
            </a:r>
            <a:r>
              <a:rPr lang="en-US" sz="2600" dirty="0"/>
              <a:t>producer and from the production batch is still </a:t>
            </a:r>
            <a:r>
              <a:rPr lang="en-US" sz="2600" b="1" dirty="0"/>
              <a:t>much to high</a:t>
            </a:r>
          </a:p>
          <a:p>
            <a:pPr>
              <a:lnSpc>
                <a:spcPts val="2600"/>
              </a:lnSpc>
              <a:spcBef>
                <a:spcPts val="1200"/>
              </a:spcBef>
            </a:pPr>
            <a:r>
              <a:rPr lang="en-US" sz="2600" b="1" dirty="0"/>
              <a:t>Higher </a:t>
            </a:r>
            <a:r>
              <a:rPr lang="en-US" sz="2600" b="1" dirty="0" err="1"/>
              <a:t>E</a:t>
            </a:r>
            <a:r>
              <a:rPr lang="en-US" sz="2600" b="1" baseline="-25000" dirty="0" err="1"/>
              <a:t>acc</a:t>
            </a:r>
            <a:r>
              <a:rPr lang="en-US" sz="2600" b="1" dirty="0"/>
              <a:t> and </a:t>
            </a:r>
            <a:r>
              <a:rPr lang="en-US" sz="2600" b="1" dirty="0" err="1"/>
              <a:t>Q</a:t>
            </a:r>
            <a:r>
              <a:rPr lang="en-US" sz="2600" b="1" baseline="-25000" dirty="0" err="1"/>
              <a:t>o</a:t>
            </a:r>
            <a:r>
              <a:rPr lang="en-US" sz="2600" b="1" dirty="0"/>
              <a:t> </a:t>
            </a:r>
            <a:r>
              <a:rPr lang="en-US" sz="2600" dirty="0"/>
              <a:t>design parameters </a:t>
            </a:r>
            <a:r>
              <a:rPr lang="en-US" sz="2600" b="1" dirty="0"/>
              <a:t>need more </a:t>
            </a:r>
            <a:r>
              <a:rPr lang="en-US" sz="2600" b="1" dirty="0">
                <a:solidFill>
                  <a:srgbClr val="CC3300"/>
                </a:solidFill>
              </a:rPr>
              <a:t>stable</a:t>
            </a:r>
            <a:r>
              <a:rPr lang="en-US" sz="2600" b="1" dirty="0"/>
              <a:t> results </a:t>
            </a:r>
            <a:r>
              <a:rPr lang="en-US" sz="2600" dirty="0"/>
              <a:t>and completely </a:t>
            </a:r>
            <a:r>
              <a:rPr lang="en-US" sz="2600" b="1" dirty="0"/>
              <a:t>understood </a:t>
            </a:r>
            <a:r>
              <a:rPr lang="en-US" sz="2600" b="1" dirty="0">
                <a:solidFill>
                  <a:srgbClr val="CC3300"/>
                </a:solidFill>
              </a:rPr>
              <a:t>parameters</a:t>
            </a:r>
          </a:p>
          <a:p>
            <a:pPr>
              <a:lnSpc>
                <a:spcPts val="2600"/>
              </a:lnSpc>
              <a:spcBef>
                <a:spcPts val="1200"/>
              </a:spcBef>
            </a:pPr>
            <a:r>
              <a:rPr lang="en-US" sz="2600" dirty="0"/>
              <a:t>Deep scientific </a:t>
            </a:r>
            <a:r>
              <a:rPr lang="en-US" sz="2600" b="1" dirty="0">
                <a:solidFill>
                  <a:srgbClr val="CC3300"/>
                </a:solidFill>
              </a:rPr>
              <a:t>control on the niobium production </a:t>
            </a:r>
            <a:r>
              <a:rPr lang="en-US" sz="2600" dirty="0"/>
              <a:t>is becoming a unavoidable must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DD24915F-1212-4C86-8EF3-3C9B851C20F2}" type="slidenum">
              <a:rPr lang="en-US" altLang="it-IT" smtClean="0"/>
              <a:pPr>
                <a:defRPr/>
              </a:pPr>
              <a:t>52</a:t>
            </a:fld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i="1"/>
              <a:t>eeFACT2018</a:t>
            </a:r>
          </a:p>
          <a:p>
            <a:pPr>
              <a:defRPr/>
            </a:pPr>
            <a:r>
              <a:rPr lang="it-IT" altLang="it-IT" sz="900" b="0"/>
              <a:t>Hong Kong, 26 September 2018</a:t>
            </a:r>
            <a:endParaRPr lang="en-US" altLang="it-IT" sz="900" b="0" dirty="0"/>
          </a:p>
        </p:txBody>
      </p:sp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1524000" y="136525"/>
            <a:ext cx="7620000" cy="533400"/>
          </a:xfrm>
        </p:spPr>
        <p:txBody>
          <a:bodyPr/>
          <a:lstStyle/>
          <a:p>
            <a:r>
              <a:rPr lang="it-IT" dirty="0"/>
              <a:t>Some </a:t>
            </a:r>
            <a:r>
              <a:rPr lang="it-IT" dirty="0" err="1"/>
              <a:t>Considerations</a:t>
            </a:r>
            <a:r>
              <a:rPr lang="it-IT" dirty="0"/>
              <a:t> for the Future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25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C2B652-5350-9747-B9D2-659F40403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 great success for CEBAF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AB0A5C4-04B9-AF40-8693-FC1A4EDE8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D8ABA7E-A8BA-6B45-9E72-A30F2ECF6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05772CE0-0456-E142-80EA-C992206A27CD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D4B2A84-2ACE-D34F-9B2C-DC25CD7D80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en-US" sz="1100" dirty="0">
                <a:solidFill>
                  <a:srgbClr val="002060"/>
                </a:solidFill>
              </a:rPr>
              <a:t>cepcws2019</a:t>
            </a:r>
          </a:p>
          <a:p>
            <a:pPr>
              <a:defRPr/>
            </a:pPr>
            <a:r>
              <a:rPr lang="it-IT" altLang="en-US" sz="900" b="0" dirty="0" err="1"/>
              <a:t>Beijing</a:t>
            </a:r>
            <a:r>
              <a:rPr lang="it-IT" altLang="en-US" sz="900" b="0" dirty="0"/>
              <a:t>, 19 </a:t>
            </a:r>
            <a:r>
              <a:rPr lang="it-IT" altLang="en-US" sz="900" b="0" dirty="0" err="1"/>
              <a:t>November</a:t>
            </a:r>
            <a:r>
              <a:rPr lang="it-IT" altLang="en-US" sz="900" b="0" dirty="0"/>
              <a:t> 2019</a:t>
            </a:r>
            <a:endParaRPr lang="en-US" altLang="en-US" sz="900" b="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022C8414-BCB8-B044-95E0-1262B7A399D3}"/>
              </a:ext>
            </a:extLst>
          </p:cNvPr>
          <p:cNvGrpSpPr/>
          <p:nvPr/>
        </p:nvGrpSpPr>
        <p:grpSpPr>
          <a:xfrm>
            <a:off x="1447800" y="1182742"/>
            <a:ext cx="6705600" cy="4949716"/>
            <a:chOff x="1600200" y="1143000"/>
            <a:chExt cx="6705600" cy="4949716"/>
          </a:xfrm>
        </p:grpSpPr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27DFE911-C83F-344B-9BC8-6049AF93B925}"/>
                </a:ext>
              </a:extLst>
            </p:cNvPr>
            <p:cNvGrpSpPr/>
            <p:nvPr/>
          </p:nvGrpSpPr>
          <p:grpSpPr>
            <a:xfrm>
              <a:off x="1600200" y="1143000"/>
              <a:ext cx="6705600" cy="4949716"/>
              <a:chOff x="1676401" y="1143000"/>
              <a:chExt cx="6705600" cy="4949716"/>
            </a:xfrm>
          </p:grpSpPr>
          <p:grpSp>
            <p:nvGrpSpPr>
              <p:cNvPr id="9" name="Group 5">
                <a:extLst>
                  <a:ext uri="{FF2B5EF4-FFF2-40B4-BE49-F238E27FC236}">
                    <a16:creationId xmlns:a16="http://schemas.microsoft.com/office/drawing/2014/main" id="{E31F07EA-92B4-FA41-88B1-476B20A355E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76401" y="1143000"/>
                <a:ext cx="6024449" cy="4949716"/>
                <a:chOff x="3453" y="2087"/>
                <a:chExt cx="2011" cy="1653"/>
              </a:xfrm>
            </p:grpSpPr>
            <p:graphicFrame>
              <p:nvGraphicFramePr>
                <p:cNvPr id="11" name="Object 6">
                  <a:extLst>
                    <a:ext uri="{FF2B5EF4-FFF2-40B4-BE49-F238E27FC236}">
                      <a16:creationId xmlns:a16="http://schemas.microsoft.com/office/drawing/2014/main" id="{62257487-EB3D-E942-A49A-9EA9263BE7D8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453" y="2087"/>
                <a:ext cx="2011" cy="165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154" name="Chart" r:id="rId3" imgW="5629513" imgH="4924663" progId="Excel.Chart.8">
                        <p:embed/>
                      </p:oleObj>
                    </mc:Choice>
                    <mc:Fallback>
                      <p:oleObj name="Chart" r:id="rId3" imgW="5629513" imgH="4924663" progId="Excel.Chart.8">
                        <p:embed/>
                        <p:pic>
                          <p:nvPicPr>
                            <p:cNvPr id="10" name="Object 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 l="14618" t="12440" r="1624" b="1671"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453" y="2087"/>
                              <a:ext cx="2011" cy="1653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2" name="Text Box 7">
                  <a:extLst>
                    <a:ext uri="{FF2B5EF4-FFF2-40B4-BE49-F238E27FC236}">
                      <a16:creationId xmlns:a16="http://schemas.microsoft.com/office/drawing/2014/main" id="{26C84FFB-CFFD-6D4B-AC78-6DFC6D6BB01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64" y="2185"/>
                  <a:ext cx="1207" cy="134"/>
                </a:xfrm>
                <a:prstGeom prst="rect">
                  <a:avLst/>
                </a:prstGeom>
                <a:solidFill>
                  <a:srgbClr val="D3F3F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6666F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altLang="en-US" sz="2000" b="1" dirty="0">
                      <a:solidFill>
                        <a:srgbClr val="CC3300"/>
                      </a:solidFill>
                    </a:rPr>
                    <a:t>Lost Time Totals June'97-May'01</a:t>
                  </a:r>
                </a:p>
              </p:txBody>
            </p:sp>
            <p:sp>
              <p:nvSpPr>
                <p:cNvPr id="13" name="Line 10">
                  <a:extLst>
                    <a:ext uri="{FF2B5EF4-FFF2-40B4-BE49-F238E27FC236}">
                      <a16:creationId xmlns:a16="http://schemas.microsoft.com/office/drawing/2014/main" id="{1C936081-9571-6047-902F-093F9FF2E6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6" y="2940"/>
                  <a:ext cx="0" cy="256"/>
                </a:xfrm>
                <a:prstGeom prst="line">
                  <a:avLst/>
                </a:prstGeom>
                <a:noFill/>
                <a:ln w="12700">
                  <a:solidFill>
                    <a:srgbClr val="CC33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" name="Line 11">
                  <a:extLst>
                    <a:ext uri="{FF2B5EF4-FFF2-40B4-BE49-F238E27FC236}">
                      <a16:creationId xmlns:a16="http://schemas.microsoft.com/office/drawing/2014/main" id="{5E164AC0-CDED-AF4E-8E00-EC8A7F4768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417" y="2941"/>
                  <a:ext cx="0" cy="268"/>
                </a:xfrm>
                <a:prstGeom prst="line">
                  <a:avLst/>
                </a:prstGeom>
                <a:noFill/>
                <a:ln w="25400">
                  <a:solidFill>
                    <a:srgbClr val="CC33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" name="Text Box 8">
                  <a:extLst>
                    <a:ext uri="{FF2B5EF4-FFF2-40B4-BE49-F238E27FC236}">
                      <a16:creationId xmlns:a16="http://schemas.microsoft.com/office/drawing/2014/main" id="{A6E2140A-0D29-D546-9E51-EF241E62181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69" y="2571"/>
                  <a:ext cx="424" cy="93"/>
                </a:xfrm>
                <a:prstGeom prst="rect">
                  <a:avLst/>
                </a:prstGeom>
                <a:solidFill>
                  <a:srgbClr val="FFFFC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6666F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r>
                    <a:rPr lang="it-IT" altLang="en-US" sz="1200" b="1" dirty="0">
                      <a:solidFill>
                        <a:srgbClr val="000066"/>
                      </a:solidFill>
                    </a:rPr>
                    <a:t>1.5 % in FY 01</a:t>
                  </a:r>
                  <a:endParaRPr lang="en-US" altLang="en-US" sz="1200" b="1" dirty="0">
                    <a:solidFill>
                      <a:srgbClr val="000066"/>
                    </a:solidFill>
                  </a:endParaRPr>
                </a:p>
              </p:txBody>
            </p:sp>
          </p:grpSp>
          <p:sp>
            <p:nvSpPr>
              <p:cNvPr id="10" name="Text Box 8">
                <a:extLst>
                  <a:ext uri="{FF2B5EF4-FFF2-40B4-BE49-F238E27FC236}">
                    <a16:creationId xmlns:a16="http://schemas.microsoft.com/office/drawing/2014/main" id="{6952C25A-D32B-2445-BA81-00C9409EA92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48297" y="3657600"/>
                <a:ext cx="1133704" cy="278478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6666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it-IT" altLang="en-US" sz="1200" b="1" dirty="0">
                    <a:solidFill>
                      <a:srgbClr val="000066"/>
                    </a:solidFill>
                  </a:rPr>
                  <a:t>0.0 % in FY 01</a:t>
                </a:r>
                <a:endParaRPr lang="en-US" altLang="en-US" sz="1200" b="1" dirty="0">
                  <a:solidFill>
                    <a:srgbClr val="000066"/>
                  </a:solidFill>
                </a:endParaRPr>
              </a:p>
            </p:txBody>
          </p:sp>
        </p:grpSp>
        <p:sp>
          <p:nvSpPr>
            <p:cNvPr id="8" name="Line 11">
              <a:extLst>
                <a:ext uri="{FF2B5EF4-FFF2-40B4-BE49-F238E27FC236}">
                  <a16:creationId xmlns:a16="http://schemas.microsoft.com/office/drawing/2014/main" id="{2A1A87A1-0CAE-764B-A1ED-F9B2DB4A46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6200" y="2855105"/>
              <a:ext cx="0" cy="802495"/>
            </a:xfrm>
            <a:prstGeom prst="line">
              <a:avLst/>
            </a:prstGeom>
            <a:noFill/>
            <a:ln w="25400">
              <a:solidFill>
                <a:srgbClr val="CC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79038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TRISTAN SRF from KEK to MHI 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DD24915F-1212-4C86-8EF3-3C9B851C20F2}" type="slidenum">
              <a:rPr lang="en-US" altLang="it-IT" smtClean="0"/>
              <a:pPr>
                <a:defRPr/>
              </a:pPr>
              <a:t>7</a:t>
            </a:fld>
            <a:endParaRPr lang="en-US" alt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600" y="3250017"/>
            <a:ext cx="3716788" cy="2541183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2743200"/>
            <a:ext cx="4412513" cy="342789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0" y="5791200"/>
            <a:ext cx="5466879" cy="53340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2134" y="2035407"/>
            <a:ext cx="2052320" cy="250614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9652" y="842805"/>
            <a:ext cx="1637738" cy="2005989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1242" y="1049901"/>
            <a:ext cx="2154104" cy="813197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2844" y="1019818"/>
            <a:ext cx="2140374" cy="1686561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304800" y="1619068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000099"/>
                </a:solidFill>
              </a:rPr>
              <a:t>KEK   1981</a:t>
            </a:r>
            <a:endParaRPr lang="en-US" sz="2000" dirty="0">
              <a:solidFill>
                <a:srgbClr val="000099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103293" y="4320553"/>
            <a:ext cx="846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000099"/>
                </a:solidFill>
              </a:rPr>
              <a:t>1995</a:t>
            </a:r>
            <a:endParaRPr lang="en-US" sz="2400" dirty="0">
              <a:solidFill>
                <a:srgbClr val="000099"/>
              </a:solidFill>
            </a:endParaRP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6599" y="2286000"/>
            <a:ext cx="3236245" cy="22860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2654" y="2869467"/>
            <a:ext cx="1371600" cy="267481"/>
          </a:xfrm>
          <a:prstGeom prst="rect">
            <a:avLst/>
          </a:prstGeom>
        </p:spPr>
      </p:pic>
      <p:sp>
        <p:nvSpPr>
          <p:cNvPr id="17" name="Segnaposto numero diapositiva 4">
            <a:extLst>
              <a:ext uri="{FF2B5EF4-FFF2-40B4-BE49-F238E27FC236}">
                <a16:creationId xmlns:a16="http://schemas.microsoft.com/office/drawing/2014/main" id="{4ABB8B28-F910-2140-AF83-95D01CCEA4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34092" y="6459827"/>
            <a:ext cx="1602904" cy="353549"/>
          </a:xfrm>
        </p:spPr>
        <p:txBody>
          <a:bodyPr/>
          <a:lstStyle/>
          <a:p>
            <a:pPr>
              <a:defRPr/>
            </a:pPr>
            <a:r>
              <a:rPr lang="it-IT" altLang="en-US" sz="1100" dirty="0">
                <a:solidFill>
                  <a:srgbClr val="002060"/>
                </a:solidFill>
              </a:rPr>
              <a:t>cepcws2019</a:t>
            </a:r>
          </a:p>
          <a:p>
            <a:pPr>
              <a:defRPr/>
            </a:pPr>
            <a:r>
              <a:rPr lang="it-IT" altLang="en-US" sz="900" b="0" dirty="0" err="1"/>
              <a:t>Beijing</a:t>
            </a:r>
            <a:r>
              <a:rPr lang="it-IT" altLang="en-US" sz="900" b="0" dirty="0"/>
              <a:t>, 19 </a:t>
            </a:r>
            <a:r>
              <a:rPr lang="it-IT" altLang="en-US" sz="900" b="0" dirty="0" err="1"/>
              <a:t>November</a:t>
            </a:r>
            <a:r>
              <a:rPr lang="it-IT" altLang="en-US" sz="900" b="0" dirty="0"/>
              <a:t> 2019</a:t>
            </a:r>
            <a:endParaRPr lang="en-US" altLang="en-US" sz="900" b="0" dirty="0"/>
          </a:p>
        </p:txBody>
      </p:sp>
    </p:spTree>
    <p:extLst>
      <p:ext uri="{BB962C8B-B14F-4D97-AF65-F5344CB8AC3E}">
        <p14:creationId xmlns:p14="http://schemas.microsoft.com/office/powerpoint/2010/main" val="4132363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Lessons from CEBAF, LEP2 and TRISTAN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DD24915F-1212-4C86-8EF3-3C9B851C20F2}" type="slidenum">
              <a:rPr lang="en-US" altLang="it-IT" smtClean="0"/>
              <a:pPr>
                <a:defRPr/>
              </a:pPr>
              <a:t>8</a:t>
            </a:fld>
            <a:endParaRPr lang="en-US" altLang="it-IT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04799" y="909638"/>
            <a:ext cx="5668963" cy="527526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20000"/>
              <a:defRPr sz="20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3048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>
                <a:solidFill>
                  <a:srgbClr val="002060"/>
                </a:solidFill>
                <a:latin typeface="+mn-lt"/>
              </a:defRPr>
            </a:lvl2pPr>
            <a:lvl3pPr marL="574675" indent="-155575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8032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2060"/>
                </a:solidFill>
                <a:latin typeface="+mn-lt"/>
              </a:defRPr>
            </a:lvl4pPr>
            <a:lvl5pPr marL="10318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14890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9462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4034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8606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en-US" b="0" kern="0" dirty="0"/>
              <a:t>Use of the </a:t>
            </a:r>
            <a:r>
              <a:rPr lang="en-US" altLang="en-US" kern="0" dirty="0"/>
              <a:t>best niobium </a:t>
            </a:r>
            <a:r>
              <a:rPr lang="en-US" altLang="en-US" b="0" kern="0" dirty="0"/>
              <a:t>(and copper) allowable in the market at the time 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en-US" b="0" kern="0" dirty="0"/>
              <a:t>Industrial fabrication of cavity components with </a:t>
            </a:r>
            <a:r>
              <a:rPr lang="en-US" altLang="en-US" kern="0" dirty="0"/>
              <a:t>high level quality control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en-US" b="0" kern="0" dirty="0"/>
              <a:t>Assembly of cavity components </a:t>
            </a:r>
            <a:r>
              <a:rPr lang="en-US" altLang="en-US" kern="0" dirty="0"/>
              <a:t>by Industry </a:t>
            </a:r>
            <a:r>
              <a:rPr lang="en-US" altLang="en-US" b="0" kern="0" dirty="0"/>
              <a:t>via </a:t>
            </a:r>
            <a:r>
              <a:rPr lang="en-US" altLang="en-US" kern="0" dirty="0"/>
              <a:t>Electron Beam Welding </a:t>
            </a:r>
            <a:r>
              <a:rPr lang="en-US" altLang="en-US" b="0" kern="0" dirty="0"/>
              <a:t>in </a:t>
            </a:r>
            <a:r>
              <a:rPr lang="en-US" altLang="en-US" kern="0" dirty="0"/>
              <a:t>clean vacuum 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en-US" b="0" kern="0" dirty="0"/>
              <a:t>Use of </a:t>
            </a:r>
            <a:r>
              <a:rPr lang="en-US" altLang="en-US" kern="0" dirty="0"/>
              <a:t>ultra pure water </a:t>
            </a:r>
            <a:r>
              <a:rPr lang="en-US" altLang="en-US" b="0" kern="0" dirty="0"/>
              <a:t>for all intermediate cleaning 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en-US" b="0" kern="0" dirty="0"/>
              <a:t>Use of </a:t>
            </a:r>
            <a:r>
              <a:rPr lang="en-US" altLang="en-US" kern="0" dirty="0"/>
              <a:t>close loop chemistry </a:t>
            </a:r>
            <a:r>
              <a:rPr lang="en-US" altLang="en-US" b="0" kern="0" dirty="0"/>
              <a:t>with all parameters specified and controlled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en-US" b="0" kern="0" dirty="0"/>
              <a:t>Cavity completion in </a:t>
            </a:r>
            <a:r>
              <a:rPr lang="en-US" altLang="en-US" kern="0" dirty="0"/>
              <a:t>Class 100 Clean Room </a:t>
            </a: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en-US" altLang="en-US" sz="1800" b="0" kern="0" dirty="0"/>
              <a:t>Final cleaning and drying </a:t>
            </a:r>
            <a:r>
              <a:rPr lang="en-US" altLang="en-US" sz="1600" b="0" kern="0" dirty="0"/>
              <a:t>(</a:t>
            </a:r>
            <a:r>
              <a:rPr lang="en-US" altLang="en-US" sz="1600" kern="0" dirty="0"/>
              <a:t>UV for bacteria </a:t>
            </a:r>
            <a:r>
              <a:rPr lang="en-US" altLang="en-US" sz="1600" b="0" kern="0" dirty="0"/>
              <a:t>and on line resistivity control)</a:t>
            </a: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en-US" altLang="en-US" sz="1800" b="0" kern="0" dirty="0"/>
              <a:t>Integration of cavity ancillaries in ISO4 clean room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altLang="en-US" b="1" kern="0" dirty="0"/>
              <a:t>That is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altLang="en-US" sz="2400" b="1" kern="0" dirty="0">
                <a:solidFill>
                  <a:srgbClr val="CC3300"/>
                </a:solidFill>
              </a:rPr>
              <a:t>New level on Quality Control</a:t>
            </a:r>
          </a:p>
        </p:txBody>
      </p:sp>
      <p:pic>
        <p:nvPicPr>
          <p:cNvPr id="7" name="Picture 4" descr="91899_niobiumcav10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325" y="4076700"/>
            <a:ext cx="2636838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3663" y="1268413"/>
            <a:ext cx="2098675" cy="230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5219700" y="2743200"/>
            <a:ext cx="1081088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>
            <a:off x="5219700" y="4343400"/>
            <a:ext cx="863600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Segnaposto numero diapositiva 4">
            <a:extLst>
              <a:ext uri="{FF2B5EF4-FFF2-40B4-BE49-F238E27FC236}">
                <a16:creationId xmlns:a16="http://schemas.microsoft.com/office/drawing/2014/main" id="{6844D461-A798-E149-A378-575B741196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34092" y="6459827"/>
            <a:ext cx="1602904" cy="353549"/>
          </a:xfrm>
        </p:spPr>
        <p:txBody>
          <a:bodyPr/>
          <a:lstStyle/>
          <a:p>
            <a:pPr>
              <a:defRPr/>
            </a:pPr>
            <a:r>
              <a:rPr lang="it-IT" altLang="en-US" sz="1100" dirty="0">
                <a:solidFill>
                  <a:srgbClr val="002060"/>
                </a:solidFill>
              </a:rPr>
              <a:t>cepcws2019</a:t>
            </a:r>
          </a:p>
          <a:p>
            <a:pPr>
              <a:defRPr/>
            </a:pPr>
            <a:r>
              <a:rPr lang="it-IT" altLang="en-US" sz="900" b="0" dirty="0" err="1"/>
              <a:t>Beijing</a:t>
            </a:r>
            <a:r>
              <a:rPr lang="it-IT" altLang="en-US" sz="900" b="0" dirty="0"/>
              <a:t>, 19 </a:t>
            </a:r>
            <a:r>
              <a:rPr lang="it-IT" altLang="en-US" sz="900" b="0" dirty="0" err="1"/>
              <a:t>November</a:t>
            </a:r>
            <a:r>
              <a:rPr lang="it-IT" altLang="en-US" sz="900" b="0" dirty="0"/>
              <a:t> 2019</a:t>
            </a:r>
            <a:endParaRPr lang="en-US" altLang="en-US" sz="900" b="0" dirty="0"/>
          </a:p>
        </p:txBody>
      </p:sp>
    </p:spTree>
    <p:extLst>
      <p:ext uri="{BB962C8B-B14F-4D97-AF65-F5344CB8AC3E}">
        <p14:creationId xmlns:p14="http://schemas.microsoft.com/office/powerpoint/2010/main" val="352916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E308C2-E67C-044B-BF0B-6525925EB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412FC9A-3D42-D742-9D99-D90CBBF6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2874F58-F508-6741-8C17-F49658AA4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05772CE0-0456-E142-80EA-C992206A27CD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1DBF1DA-F7EF-B34B-B19F-2D18E3EE14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en-US" sz="1100">
                <a:solidFill>
                  <a:srgbClr val="002060"/>
                </a:solidFill>
              </a:rPr>
              <a:t>cepcws2019</a:t>
            </a:r>
          </a:p>
          <a:p>
            <a:pPr>
              <a:defRPr/>
            </a:pPr>
            <a:r>
              <a:rPr lang="it-IT" altLang="en-US" sz="900" b="0"/>
              <a:t>Beijing, 19 November 2019</a:t>
            </a:r>
            <a:endParaRPr lang="en-US" altLang="en-US" sz="900" b="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15F5BAA-9A99-8446-A0A2-98B1F79D75DA}"/>
              </a:ext>
            </a:extLst>
          </p:cNvPr>
          <p:cNvSpPr txBox="1"/>
          <p:nvPr/>
        </p:nvSpPr>
        <p:spPr>
          <a:xfrm>
            <a:off x="932093" y="2708920"/>
            <a:ext cx="71837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5400" b="0" dirty="0">
                <a:solidFill>
                  <a:srgbClr val="002060"/>
                </a:solidFill>
              </a:rPr>
              <a:t>1.3 GHz </a:t>
            </a:r>
            <a:r>
              <a:rPr lang="it-IT" sz="5400" b="0" dirty="0" err="1">
                <a:solidFill>
                  <a:srgbClr val="002060"/>
                </a:solidFill>
              </a:rPr>
              <a:t>multicell</a:t>
            </a:r>
            <a:r>
              <a:rPr lang="it-IT" sz="5400" b="0" dirty="0">
                <a:solidFill>
                  <a:srgbClr val="002060"/>
                </a:solidFill>
              </a:rPr>
              <a:t> </a:t>
            </a:r>
            <a:r>
              <a:rPr lang="it-IT" sz="5400" b="0" dirty="0" err="1">
                <a:solidFill>
                  <a:srgbClr val="002060"/>
                </a:solidFill>
              </a:rPr>
              <a:t>cavities</a:t>
            </a:r>
            <a:endParaRPr lang="it-IT" sz="5400" b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529853"/>
      </p:ext>
    </p:extLst>
  </p:cSld>
  <p:clrMapOvr>
    <a:masterClrMapping/>
  </p:clrMapOvr>
</p:sld>
</file>

<file path=ppt/theme/theme1.xml><?xml version="1.0" encoding="utf-8"?>
<a:theme xmlns:a="http://schemas.openxmlformats.org/drawingml/2006/main" name="fjoh-acmcp">
  <a:themeElements>
    <a:clrScheme name="fjoh-acmcp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fjoh-acmcp">
      <a:majorFont>
        <a:latin typeface="Calibri"/>
        <a:ea typeface="Arial Unicode MS"/>
        <a:cs typeface="Arial Unicode MS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rgbClr val="6666FF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rgbClr val="6666FF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fjoh-acmcp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joh-acmcp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joh-acmcp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joh-acmcp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joh-acmcp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joh-acmcp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joh-acmcp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arlo Pagani_STU_26-03-2019" id="{700AFBAB-76D5-9E4D-9295-1AAD975DAD9A}" vid="{E4961162-679E-D643-A17C-2EA42E1524A9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fjoh-acmcp</Template>
  <TotalTime>4209</TotalTime>
  <Words>3836</Words>
  <Application>Microsoft Macintosh PowerPoint</Application>
  <PresentationFormat>Presentazione su schermo (4:3)</PresentationFormat>
  <Paragraphs>821</Paragraphs>
  <Slides>52</Slides>
  <Notes>6</Notes>
  <HiddenSlides>0</HiddenSlides>
  <MMClips>1</MMClips>
  <ScaleCrop>false</ScaleCrop>
  <HeadingPairs>
    <vt:vector size="8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4</vt:i4>
      </vt:variant>
      <vt:variant>
        <vt:lpstr>Titoli diapositive</vt:lpstr>
      </vt:variant>
      <vt:variant>
        <vt:i4>52</vt:i4>
      </vt:variant>
    </vt:vector>
  </HeadingPairs>
  <TitlesOfParts>
    <vt:vector size="69" baseType="lpstr">
      <vt:lpstr>Arial</vt:lpstr>
      <vt:lpstr>Arial-BoldItalicMT</vt:lpstr>
      <vt:lpstr>Calibri</vt:lpstr>
      <vt:lpstr>Cambria</vt:lpstr>
      <vt:lpstr>Cambria Math</vt:lpstr>
      <vt:lpstr>Comic Sans MS</vt:lpstr>
      <vt:lpstr>Courier New</vt:lpstr>
      <vt:lpstr>Helvetica</vt:lpstr>
      <vt:lpstr>Symbol</vt:lpstr>
      <vt:lpstr>Times New Roman</vt:lpstr>
      <vt:lpstr>Verdana</vt:lpstr>
      <vt:lpstr>Wingdings</vt:lpstr>
      <vt:lpstr>fjoh-acmcp</vt:lpstr>
      <vt:lpstr>Worksheet</vt:lpstr>
      <vt:lpstr>Chart</vt:lpstr>
      <vt:lpstr>Equation</vt:lpstr>
      <vt:lpstr>Graph</vt:lpstr>
      <vt:lpstr>Presentazione standard di PowerPoint</vt:lpstr>
      <vt:lpstr>SCRF From HEPL to year 2000</vt:lpstr>
      <vt:lpstr>First Industrial Production in Japan (1988 – 1995)</vt:lpstr>
      <vt:lpstr>Large Scale Production: CEBAF &amp; LEP II</vt:lpstr>
      <vt:lpstr>A great success for LEP II</vt:lpstr>
      <vt:lpstr>A great success for CEBAF</vt:lpstr>
      <vt:lpstr>TRISTAN SRF from KEK to MHI </vt:lpstr>
      <vt:lpstr>Lessons from CEBAF, LEP2 and TRISTAN</vt:lpstr>
      <vt:lpstr>Presentazione standard di PowerPoint</vt:lpstr>
      <vt:lpstr>The TESLA Challenge: SCRF Linear Collider</vt:lpstr>
      <vt:lpstr>Learning Curve with BCP</vt:lpstr>
      <vt:lpstr>3rd cavity production with BCP – TESLA TDR ref.</vt:lpstr>
      <vt:lpstr>Two major contributions to rise the limits</vt:lpstr>
      <vt:lpstr>Results on AC70 – 1  (2004)</vt:lpstr>
      <vt:lpstr>European XFEL Cavity Production - 1</vt:lpstr>
      <vt:lpstr>European XFEL Cavity Production - 2</vt:lpstr>
      <vt:lpstr>Surface Treatments from Prototypes </vt:lpstr>
      <vt:lpstr>Part of the Cavity Infrastructure at EZ</vt:lpstr>
      <vt:lpstr>E-XFEL experience on cavity production rate</vt:lpstr>
      <vt:lpstr>E-XFEL: Usable Installed Voltage</vt:lpstr>
      <vt:lpstr>1.3 GHz E-XFEL cavities «as received»</vt:lpstr>
      <vt:lpstr>As Received Usable Gradient</vt:lpstr>
      <vt:lpstr>Final performance: Eacc Total after 313 retreatments performed on 237 of the 831 cavities</vt:lpstr>
      <vt:lpstr>Final performance: Q0 Total after 313 retreatments performed on 237 of the 831 cavities</vt:lpstr>
      <vt:lpstr>Some Considerations from the E-XFEL</vt:lpstr>
      <vt:lpstr>3rd cavity production with BCP – TESLA TDR ref.</vt:lpstr>
      <vt:lpstr>High Q - High Gradiend</vt:lpstr>
      <vt:lpstr>The “strange effect” of Nitrogen Doping</vt:lpstr>
      <vt:lpstr>High Q and High Gradient</vt:lpstr>
      <vt:lpstr>State of the art (high Q and G @ 1.3 GHz, 2K)</vt:lpstr>
      <vt:lpstr>From Pulsed E-XFEL to CW LCLS II</vt:lpstr>
      <vt:lpstr>The LCLS-II Challange from SRF2019  (Marc Ross)</vt:lpstr>
      <vt:lpstr>LCLS-II cavity data from SRF2019 (Marc Ross)</vt:lpstr>
      <vt:lpstr>LCLS-II cryomodule data from SRF2019 (Marc Ross)</vt:lpstr>
      <vt:lpstr>LCLS-II: Usable Gradient </vt:lpstr>
      <vt:lpstr>LCLS-II: The effect of Infrastructure</vt:lpstr>
      <vt:lpstr>Some open Questions</vt:lpstr>
      <vt:lpstr>Doping and the mistery of nano-hydrides</vt:lpstr>
      <vt:lpstr>The effect of HF Soaking</vt:lpstr>
      <vt:lpstr>Abaut gas on surfaces ander vacuum</vt:lpstr>
      <vt:lpstr>“as received” materials (cross-section)</vt:lpstr>
      <vt:lpstr>Large Grain Niobium, the DESY experience</vt:lpstr>
      <vt:lpstr>Promissing resulta from Peking University</vt:lpstr>
      <vt:lpstr>Ingot Slicing from LASA experience</vt:lpstr>
      <vt:lpstr> 2 ESS-like LG Cavitie Tested at LASA</vt:lpstr>
      <vt:lpstr>Presentazione standard di PowerPoint</vt:lpstr>
      <vt:lpstr>INFN, b = 067, ESS cavities as a reference (BCP)</vt:lpstr>
      <vt:lpstr>The 650 MHz elliptical cavities for PIP-II</vt:lpstr>
      <vt:lpstr>By next Summer new experience for PIP-II</vt:lpstr>
      <vt:lpstr>EP Qualification on single cell – 5-cell next Spring</vt:lpstr>
      <vt:lpstr>Results from FermiLab – 5-cell, b = 0.9</vt:lpstr>
      <vt:lpstr>Some Considerations for the Future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Carlo Pagani</dc:creator>
  <cp:lastModifiedBy>Carlo Pagani</cp:lastModifiedBy>
  <cp:revision>178</cp:revision>
  <cp:lastPrinted>2019-05-06T06:50:43Z</cp:lastPrinted>
  <dcterms:created xsi:type="dcterms:W3CDTF">2019-04-26T17:29:19Z</dcterms:created>
  <dcterms:modified xsi:type="dcterms:W3CDTF">2019-11-18T01:35:59Z</dcterms:modified>
</cp:coreProperties>
</file>