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handoutMasterIdLst>
    <p:handoutMasterId r:id="rId48"/>
  </p:handoutMasterIdLst>
  <p:sldIdLst>
    <p:sldId id="264" r:id="rId4"/>
    <p:sldId id="334" r:id="rId6"/>
    <p:sldId id="329" r:id="rId7"/>
    <p:sldId id="299" r:id="rId8"/>
    <p:sldId id="300" r:id="rId9"/>
    <p:sldId id="272" r:id="rId10"/>
    <p:sldId id="303" r:id="rId11"/>
    <p:sldId id="273" r:id="rId12"/>
    <p:sldId id="296" r:id="rId13"/>
    <p:sldId id="307" r:id="rId14"/>
    <p:sldId id="330" r:id="rId15"/>
    <p:sldId id="275" r:id="rId16"/>
    <p:sldId id="308" r:id="rId17"/>
    <p:sldId id="331" r:id="rId18"/>
    <p:sldId id="309" r:id="rId19"/>
    <p:sldId id="290" r:id="rId20"/>
    <p:sldId id="276" r:id="rId21"/>
    <p:sldId id="277" r:id="rId22"/>
    <p:sldId id="280" r:id="rId23"/>
    <p:sldId id="310" r:id="rId24"/>
    <p:sldId id="311" r:id="rId25"/>
    <p:sldId id="312" r:id="rId26"/>
    <p:sldId id="328" r:id="rId27"/>
    <p:sldId id="377" r:id="rId28"/>
    <p:sldId id="347" r:id="rId29"/>
    <p:sldId id="348" r:id="rId30"/>
    <p:sldId id="349" r:id="rId31"/>
    <p:sldId id="350" r:id="rId32"/>
    <p:sldId id="351" r:id="rId33"/>
    <p:sldId id="352" r:id="rId34"/>
    <p:sldId id="353" r:id="rId35"/>
    <p:sldId id="354" r:id="rId36"/>
    <p:sldId id="355" r:id="rId37"/>
    <p:sldId id="317" r:id="rId38"/>
    <p:sldId id="318" r:id="rId39"/>
    <p:sldId id="335" r:id="rId40"/>
    <p:sldId id="333" r:id="rId41"/>
    <p:sldId id="319" r:id="rId42"/>
    <p:sldId id="320" r:id="rId43"/>
    <p:sldId id="321" r:id="rId44"/>
    <p:sldId id="322" r:id="rId45"/>
    <p:sldId id="327" r:id="rId46"/>
    <p:sldId id="262" r:id="rId4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80F5"/>
    <a:srgbClr val="0876EE"/>
    <a:srgbClr val="1E0AB6"/>
    <a:srgbClr val="50F6FA"/>
    <a:srgbClr val="056BDD"/>
    <a:srgbClr val="969696"/>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1" autoAdjust="0"/>
    <p:restoredTop sz="68058" autoAdjust="0"/>
  </p:normalViewPr>
  <p:slideViewPr>
    <p:cSldViewPr snapToGrid="0" showGuides="1">
      <p:cViewPr varScale="1">
        <p:scale>
          <a:sx n="76" d="100"/>
          <a:sy n="76" d="100"/>
        </p:scale>
        <p:origin x="-2634" y="-96"/>
      </p:cViewPr>
      <p:guideLst>
        <p:guide orient="horz" pos="527"/>
        <p:guide orient="horz" pos="1797"/>
        <p:guide pos="204"/>
      </p:guideLst>
    </p:cSldViewPr>
  </p:slideViewPr>
  <p:notesTextViewPr>
    <p:cViewPr>
      <p:scale>
        <a:sx n="1" d="1"/>
        <a:sy n="1" d="1"/>
      </p:scale>
      <p:origin x="0" y="0"/>
    </p:cViewPr>
  </p:notesTextViewPr>
  <p:notesViewPr>
    <p:cSldViewPr snapToGrid="0">
      <p:cViewPr varScale="1">
        <p:scale>
          <a:sx n="39" d="100"/>
          <a:sy n="39" d="100"/>
        </p:scale>
        <p:origin x="2184"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wmf"/><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61.wmf"/><Relationship Id="rId7" Type="http://schemas.openxmlformats.org/officeDocument/2006/relationships/image" Target="../media/image60.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e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7.wmf"/><Relationship Id="rId7" Type="http://schemas.openxmlformats.org/officeDocument/2006/relationships/image" Target="../media/image76.wmf"/><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wmf"/><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8.emf"/><Relationship Id="rId3" Type="http://schemas.openxmlformats.org/officeDocument/2006/relationships/image" Target="../media/image7.wmf"/><Relationship Id="rId2" Type="http://schemas.openxmlformats.org/officeDocument/2006/relationships/image" Target="../media/image6.emf"/><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2.emf"/></Relationships>
</file>

<file path=ppt/drawings/_rels/vmlDrawing21.vml.rels><?xml version="1.0" encoding="UTF-8" standalone="yes"?>
<Relationships xmlns="http://schemas.openxmlformats.org/package/2006/relationships"><Relationship Id="rId5" Type="http://schemas.openxmlformats.org/officeDocument/2006/relationships/image" Target="../media/image104.wmf"/><Relationship Id="rId4" Type="http://schemas.openxmlformats.org/officeDocument/2006/relationships/image" Target="../media/image103.wmf"/><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24.wmf"/><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e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39.wmf"/><Relationship Id="rId7" Type="http://schemas.openxmlformats.org/officeDocument/2006/relationships/image" Target="../media/image38.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43.wmf"/><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E99F1-A2FB-46B4-A171-9645A7574DF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06A1F7-D999-48B1-A5F9-1106491FF101}"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E1FC6-D660-4E85-A7F3-8873A16C366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880717-115D-4321-902A-5BE46BC1DAFD}"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激光跟踪仪的坐标测量原理就是根据水平角、垂直角和斜距观测值计算目标点的坐标值，</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每个测站有</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个位姿参数，每个公共点有</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个坐标参数，设某一控制网共布设</a:t>
            </a:r>
            <a:r>
              <a:rPr lang="en-US" altLang="zh-CN" sz="1200" kern="1200" dirty="0" smtClean="0">
                <a:solidFill>
                  <a:schemeClr val="tx1"/>
                </a:solidFill>
                <a:effectLst/>
                <a:latin typeface="+mn-lt"/>
                <a:ea typeface="+mn-ea"/>
                <a:cs typeface="+mn-cs"/>
              </a:rPr>
              <a:t> x</a:t>
            </a:r>
            <a:r>
              <a:rPr lang="zh-CN" altLang="zh-CN" sz="1200" kern="1200" dirty="0" smtClean="0">
                <a:solidFill>
                  <a:schemeClr val="tx1"/>
                </a:solidFill>
                <a:effectLst/>
                <a:latin typeface="+mn-lt"/>
                <a:ea typeface="+mn-ea"/>
                <a:cs typeface="+mn-cs"/>
              </a:rPr>
              <a:t>个控制点，观测过程设</a:t>
            </a:r>
            <a:r>
              <a:rPr lang="en-US" altLang="zh-CN" sz="1200" kern="1200" dirty="0" smtClean="0">
                <a:solidFill>
                  <a:schemeClr val="tx1"/>
                </a:solidFill>
                <a:effectLst/>
                <a:latin typeface="+mn-lt"/>
                <a:ea typeface="+mn-ea"/>
                <a:cs typeface="+mn-cs"/>
              </a:rPr>
              <a:t>m </a:t>
            </a:r>
            <a:r>
              <a:rPr lang="zh-CN" altLang="zh-CN" sz="1200" kern="1200" dirty="0" smtClean="0">
                <a:solidFill>
                  <a:schemeClr val="tx1"/>
                </a:solidFill>
                <a:effectLst/>
                <a:latin typeface="+mn-lt"/>
                <a:ea typeface="+mn-ea"/>
                <a:cs typeface="+mn-cs"/>
              </a:rPr>
              <a:t>站完成测量，那么，三维网平差中未知参数的个数为</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。因为受通视条件的影响，各测站的测量点数不同。设每测站的平均测量点数为</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，那么</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个测站的误差方程数为</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，只有当误差方程的个数不小于参数个数时，才能满足整体平差条件</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如一般测距仪给出的测距中误差标称精度为</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，其中，</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为固定误差，</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为比例误差。设测角中误差为</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，以</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为测边和测角的验前方差定权为：</a:t>
            </a:r>
            <a:endParaRPr lang="zh-CN"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与传统测量手段的精度表达形式不同，激光跟踪仪的测角误差也是采用了一种固定误差加比例误差的表达形式</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，如徕卡</a:t>
            </a:r>
            <a:r>
              <a:rPr lang="en-US" altLang="zh-CN" sz="1200" kern="1200" dirty="0" smtClean="0">
                <a:solidFill>
                  <a:schemeClr val="tx1"/>
                </a:solidFill>
                <a:effectLst/>
                <a:latin typeface="+mn-lt"/>
                <a:ea typeface="+mn-ea"/>
                <a:cs typeface="+mn-cs"/>
              </a:rPr>
              <a:t>AT402</a:t>
            </a:r>
            <a:r>
              <a:rPr lang="zh-CN" altLang="zh-CN" sz="1200" kern="1200" dirty="0" smtClean="0">
                <a:solidFill>
                  <a:schemeClr val="tx1"/>
                </a:solidFill>
                <a:effectLst/>
                <a:latin typeface="+mn-lt"/>
                <a:ea typeface="+mn-ea"/>
                <a:cs typeface="+mn-cs"/>
              </a:rPr>
              <a:t>的测角标称精度为</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15μm+6μm/m</a:t>
            </a:r>
            <a:r>
              <a:rPr lang="zh-CN" altLang="zh-CN" sz="1200" kern="1200" dirty="0" smtClean="0">
                <a:solidFill>
                  <a:schemeClr val="tx1"/>
                </a:solidFill>
                <a:effectLst/>
                <a:latin typeface="+mn-lt"/>
                <a:ea typeface="+mn-ea"/>
                <a:cs typeface="+mn-cs"/>
              </a:rPr>
              <a:t>），测角误差随着距离的增大而增大，而激光跟踪仪测距精度在小于</a:t>
            </a:r>
            <a:r>
              <a:rPr lang="en-US" altLang="zh-CN" sz="1200" kern="1200" dirty="0" smtClean="0">
                <a:solidFill>
                  <a:schemeClr val="tx1"/>
                </a:solidFill>
                <a:effectLst/>
                <a:latin typeface="+mn-lt"/>
                <a:ea typeface="+mn-ea"/>
                <a:cs typeface="+mn-cs"/>
              </a:rPr>
              <a:t>20m</a:t>
            </a:r>
            <a:r>
              <a:rPr lang="zh-CN" altLang="zh-CN" sz="1200" kern="1200" dirty="0" smtClean="0">
                <a:solidFill>
                  <a:schemeClr val="tx1"/>
                </a:solidFill>
                <a:effectLst/>
                <a:latin typeface="+mn-lt"/>
                <a:ea typeface="+mn-ea"/>
                <a:cs typeface="+mn-cs"/>
              </a:rPr>
              <a:t>时为</a:t>
            </a:r>
            <a:r>
              <a:rPr lang="en-US" altLang="zh-CN" sz="1200" kern="1200" dirty="0" smtClean="0">
                <a:solidFill>
                  <a:schemeClr val="tx1"/>
                </a:solidFill>
                <a:effectLst/>
                <a:latin typeface="+mn-lt"/>
                <a:ea typeface="+mn-ea"/>
                <a:cs typeface="+mn-cs"/>
              </a:rPr>
              <a:t>±0.5μm/m</a:t>
            </a:r>
            <a:r>
              <a:rPr lang="zh-CN" altLang="zh-CN" sz="1200" kern="1200" dirty="0" smtClean="0">
                <a:solidFill>
                  <a:schemeClr val="tx1"/>
                </a:solidFill>
                <a:effectLst/>
                <a:latin typeface="+mn-lt"/>
                <a:ea typeface="+mn-ea"/>
                <a:cs typeface="+mn-cs"/>
              </a:rPr>
              <a:t>，只有乘常数</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，当大于</a:t>
            </a:r>
            <a:r>
              <a:rPr lang="en-US" altLang="zh-CN" sz="1200" kern="1200" dirty="0" smtClean="0">
                <a:solidFill>
                  <a:schemeClr val="tx1"/>
                </a:solidFill>
                <a:effectLst/>
                <a:latin typeface="+mn-lt"/>
                <a:ea typeface="+mn-ea"/>
                <a:cs typeface="+mn-cs"/>
              </a:rPr>
              <a:t>20m</a:t>
            </a:r>
            <a:r>
              <a:rPr lang="zh-CN" altLang="zh-CN" sz="1200" kern="1200" dirty="0" smtClean="0">
                <a:solidFill>
                  <a:schemeClr val="tx1"/>
                </a:solidFill>
                <a:effectLst/>
                <a:latin typeface="+mn-lt"/>
                <a:ea typeface="+mn-ea"/>
                <a:cs typeface="+mn-cs"/>
              </a:rPr>
              <a:t>时测距精度为固定值</a:t>
            </a:r>
            <a:r>
              <a:rPr lang="en-US" altLang="zh-CN" sz="1200" kern="1200" dirty="0" smtClean="0">
                <a:solidFill>
                  <a:schemeClr val="tx1"/>
                </a:solidFill>
                <a:effectLst/>
                <a:latin typeface="+mn-lt"/>
                <a:ea typeface="+mn-ea"/>
                <a:cs typeface="+mn-cs"/>
              </a:rPr>
              <a:t>±10μm</a:t>
            </a:r>
            <a:r>
              <a:rPr lang="zh-CN" altLang="zh-CN" sz="1200" kern="1200" dirty="0" smtClean="0">
                <a:solidFill>
                  <a:schemeClr val="tx1"/>
                </a:solidFill>
                <a:effectLst/>
                <a:latin typeface="+mn-lt"/>
                <a:ea typeface="+mn-ea"/>
                <a:cs typeface="+mn-cs"/>
              </a:rPr>
              <a:t>，因此激光跟踪仪角度和距离观测值的权重可按下式给出（杨凡，</a:t>
            </a:r>
            <a:r>
              <a:rPr lang="en-US" altLang="zh-CN" sz="1200" kern="1200" dirty="0" smtClean="0">
                <a:solidFill>
                  <a:schemeClr val="tx1"/>
                </a:solidFill>
                <a:effectLst/>
                <a:latin typeface="+mn-lt"/>
                <a:ea typeface="+mn-ea"/>
                <a:cs typeface="+mn-cs"/>
              </a:rPr>
              <a:t>2015</a:t>
            </a:r>
            <a:r>
              <a:rPr lang="zh-CN" altLang="zh-CN" sz="1200"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大量的工程实践证明，这种通过估计验前方差来简单确定各类观测值权的方法，在许多情况下是不够精确的，不适宜用在这种精密的工程控制网的平差解算中，为了提高整体平差的精度，本文采用赫尔默特验后的方法估计各类观测值的方差，然后定权。</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统一空间测量网络（</a:t>
            </a:r>
            <a:r>
              <a:rPr lang="en-US" altLang="zh-CN" sz="1200" kern="1200" dirty="0" smtClean="0">
                <a:solidFill>
                  <a:schemeClr val="tx1"/>
                </a:solidFill>
                <a:effectLst/>
                <a:latin typeface="+mn-lt"/>
                <a:ea typeface="+mn-ea"/>
                <a:cs typeface="+mn-cs"/>
              </a:rPr>
              <a:t>Unified Spatial Metrology </a:t>
            </a:r>
            <a:r>
              <a:rPr lang="en-US" altLang="zh-CN" sz="1200" kern="1200" dirty="0" err="1" smtClean="0">
                <a:solidFill>
                  <a:schemeClr val="tx1"/>
                </a:solidFill>
                <a:effectLst/>
                <a:latin typeface="+mn-lt"/>
                <a:ea typeface="+mn-ea"/>
                <a:cs typeface="+mn-cs"/>
              </a:rPr>
              <a:t>Network,USMN</a:t>
            </a:r>
            <a:r>
              <a:rPr lang="zh-CN" altLang="zh-CN" sz="1200" kern="1200" dirty="0" smtClean="0">
                <a:solidFill>
                  <a:schemeClr val="tx1"/>
                </a:solidFill>
                <a:effectLst/>
                <a:latin typeface="+mn-lt"/>
                <a:ea typeface="+mn-ea"/>
                <a:cs typeface="+mn-cs"/>
              </a:rPr>
              <a:t>）是由</a:t>
            </a:r>
            <a:r>
              <a:rPr lang="zh-CN" altLang="en-US" sz="1200" kern="1200" dirty="0" smtClean="0">
                <a:solidFill>
                  <a:schemeClr val="tx1"/>
                </a:solidFill>
                <a:effectLst/>
                <a:latin typeface="+mn-lt"/>
                <a:ea typeface="+mn-ea"/>
                <a:cs typeface="+mn-cs"/>
              </a:rPr>
              <a:t>约塞夫。卡尔金斯（</a:t>
            </a:r>
            <a:r>
              <a:rPr lang="en-US" altLang="zh-CN" sz="1200" kern="1200" dirty="0" smtClean="0">
                <a:solidFill>
                  <a:schemeClr val="tx1"/>
                </a:solidFill>
                <a:effectLst/>
                <a:latin typeface="+mn-lt"/>
                <a:ea typeface="+mn-ea"/>
                <a:cs typeface="+mn-cs"/>
              </a:rPr>
              <a:t>Joseph </a:t>
            </a:r>
            <a:r>
              <a:rPr lang="en-US" altLang="zh-CN" sz="1200" kern="1200" dirty="0" err="1" smtClean="0">
                <a:solidFill>
                  <a:schemeClr val="tx1"/>
                </a:solidFill>
                <a:effectLst/>
                <a:latin typeface="+mn-lt"/>
                <a:ea typeface="+mn-ea"/>
                <a:cs typeface="+mn-cs"/>
              </a:rPr>
              <a:t>M.Calkins</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于</a:t>
            </a:r>
            <a:r>
              <a:rPr lang="en-US" altLang="zh-CN" sz="1200" kern="1200" dirty="0" smtClean="0">
                <a:solidFill>
                  <a:schemeClr val="tx1"/>
                </a:solidFill>
                <a:effectLst/>
                <a:latin typeface="+mn-lt"/>
                <a:ea typeface="+mn-ea"/>
                <a:cs typeface="+mn-cs"/>
              </a:rPr>
              <a:t>2002</a:t>
            </a:r>
            <a:r>
              <a:rPr lang="zh-CN" altLang="zh-CN" sz="1200" kern="1200" dirty="0" smtClean="0">
                <a:solidFill>
                  <a:schemeClr val="tx1"/>
                </a:solidFill>
                <a:effectLst/>
                <a:latin typeface="+mn-lt"/>
                <a:ea typeface="+mn-ea"/>
                <a:cs typeface="+mn-cs"/>
              </a:rPr>
              <a:t>年提出，该模型较好的解决了目前大尺寸精密测量中面临的两大问题：数据融合和坐标匹配，并成功应用在</a:t>
            </a:r>
            <a:r>
              <a:rPr lang="en-US" altLang="zh-CN" sz="1200" kern="1200" dirty="0" smtClean="0">
                <a:solidFill>
                  <a:schemeClr val="tx1"/>
                </a:solidFill>
                <a:effectLst/>
                <a:latin typeface="+mn-lt"/>
                <a:ea typeface="+mn-ea"/>
                <a:cs typeface="+mn-cs"/>
              </a:rPr>
              <a:t>New River Kinematics</a:t>
            </a:r>
            <a:r>
              <a:rPr lang="zh-CN" altLang="zh-CN" sz="1200" kern="1200" dirty="0" smtClean="0">
                <a:solidFill>
                  <a:schemeClr val="tx1"/>
                </a:solidFill>
                <a:effectLst/>
                <a:latin typeface="+mn-lt"/>
                <a:ea typeface="+mn-ea"/>
                <a:cs typeface="+mn-cs"/>
              </a:rPr>
              <a:t>公司开发的</a:t>
            </a:r>
            <a:r>
              <a:rPr lang="en-US" altLang="zh-CN" sz="1200" kern="1200" dirty="0" smtClean="0">
                <a:solidFill>
                  <a:schemeClr val="tx1"/>
                </a:solidFill>
                <a:effectLst/>
                <a:latin typeface="+mn-lt"/>
                <a:ea typeface="+mn-ea"/>
                <a:cs typeface="+mn-cs"/>
              </a:rPr>
              <a:t>Spatial Analyzer</a:t>
            </a:r>
            <a:r>
              <a:rPr lang="zh-CN" altLang="zh-CN" sz="1200" kern="1200" dirty="0" smtClean="0">
                <a:solidFill>
                  <a:schemeClr val="tx1"/>
                </a:solidFill>
                <a:effectLst/>
                <a:latin typeface="+mn-lt"/>
                <a:ea typeface="+mn-ea"/>
                <a:cs typeface="+mn-cs"/>
              </a:rPr>
              <a:t>商用软件中</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在工业设备测量领域中，常常涉及多种坐标系，如测量坐标系、全局坐标系以及设计坐标系等。</a:t>
            </a:r>
            <a:r>
              <a:rPr lang="zh-CN" altLang="zh-CN" sz="1200" kern="1200" dirty="0" smtClean="0">
                <a:solidFill>
                  <a:schemeClr val="tx1"/>
                </a:solidFill>
                <a:effectLst/>
                <a:latin typeface="+mn-lt"/>
                <a:ea typeface="+mn-ea"/>
                <a:cs typeface="+mn-cs"/>
              </a:rPr>
              <a:t>为了方便设备后期的安装调整，</a:t>
            </a:r>
            <a:r>
              <a:rPr lang="zh-CN" altLang="en-US" sz="1200" kern="1200" dirty="0" smtClean="0">
                <a:solidFill>
                  <a:schemeClr val="tx1"/>
                </a:solidFill>
                <a:effectLst/>
                <a:latin typeface="+mn-lt"/>
                <a:ea typeface="+mn-ea"/>
                <a:cs typeface="+mn-cs"/>
              </a:rPr>
              <a:t>常采用以下两种方法建立测站坐标系坐标系和其他坐标系的联系。</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一、轴对准法：</a:t>
            </a:r>
            <a:r>
              <a:rPr lang="zh-CN" altLang="zh-CN" sz="1200" kern="1200" dirty="0" smtClean="0">
                <a:solidFill>
                  <a:schemeClr val="tx1"/>
                </a:solidFill>
                <a:effectLst/>
                <a:latin typeface="+mn-lt"/>
                <a:ea typeface="+mn-ea"/>
                <a:cs typeface="+mn-cs"/>
              </a:rPr>
              <a:t>由空间中任意指定的三个不共线特征点</a:t>
            </a:r>
            <a:r>
              <a:rPr lang="en-US" altLang="zh-CN" sz="1200" kern="1200" dirty="0" smtClean="0">
                <a:solidFill>
                  <a:schemeClr val="tx1"/>
                </a:solidFill>
                <a:effectLst/>
                <a:latin typeface="+mn-lt"/>
                <a:ea typeface="+mn-ea"/>
                <a:cs typeface="+mn-cs"/>
              </a:rPr>
              <a:t> P1</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P2 </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P3</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生成坐标系</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，该坐标系以</a:t>
            </a:r>
            <a:r>
              <a:rPr lang="en-US" altLang="zh-CN" sz="1200" kern="1200" dirty="0" smtClean="0">
                <a:solidFill>
                  <a:schemeClr val="tx1"/>
                </a:solidFill>
                <a:effectLst/>
                <a:latin typeface="+mn-lt"/>
                <a:ea typeface="+mn-ea"/>
                <a:cs typeface="+mn-cs"/>
              </a:rPr>
              <a:t> P1</a:t>
            </a:r>
            <a:r>
              <a:rPr lang="zh-CN" altLang="en-US" sz="1200" kern="1200" dirty="0" smtClean="0">
                <a:solidFill>
                  <a:schemeClr val="tx1"/>
                </a:solidFill>
                <a:effectLst/>
                <a:latin typeface="+mn-lt"/>
                <a:ea typeface="+mn-ea"/>
                <a:cs typeface="+mn-cs"/>
              </a:rPr>
              <a:t>为</a:t>
            </a:r>
            <a:r>
              <a:rPr lang="zh-CN" altLang="zh-CN" sz="1200" kern="1200" dirty="0" smtClean="0">
                <a:solidFill>
                  <a:schemeClr val="tx1"/>
                </a:solidFill>
                <a:effectLst/>
                <a:latin typeface="+mn-lt"/>
                <a:ea typeface="+mn-ea"/>
                <a:cs typeface="+mn-cs"/>
              </a:rPr>
              <a:t>原点，</a:t>
            </a:r>
            <a:r>
              <a:rPr lang="en-US" altLang="zh-CN" sz="1200" kern="1200" dirty="0" smtClean="0">
                <a:solidFill>
                  <a:schemeClr val="tx1"/>
                </a:solidFill>
                <a:effectLst/>
                <a:latin typeface="+mn-lt"/>
                <a:ea typeface="+mn-ea"/>
                <a:cs typeface="+mn-cs"/>
              </a:rPr>
              <a:t>X</a:t>
            </a:r>
            <a:r>
              <a:rPr lang="zh-CN" altLang="zh-CN" sz="1200" kern="1200" dirty="0" smtClean="0">
                <a:solidFill>
                  <a:schemeClr val="tx1"/>
                </a:solidFill>
                <a:effectLst/>
                <a:latin typeface="+mn-lt"/>
                <a:ea typeface="+mn-ea"/>
                <a:cs typeface="+mn-cs"/>
              </a:rPr>
              <a:t>轴指向</a:t>
            </a:r>
            <a:r>
              <a:rPr lang="en-US" altLang="zh-CN" sz="1200" kern="1200" dirty="0" smtClean="0">
                <a:solidFill>
                  <a:schemeClr val="tx1"/>
                </a:solidFill>
                <a:effectLst/>
                <a:latin typeface="+mn-lt"/>
                <a:ea typeface="+mn-ea"/>
                <a:cs typeface="+mn-cs"/>
              </a:rPr>
              <a:t>P2 </a:t>
            </a:r>
            <a:r>
              <a:rPr lang="zh-CN" altLang="zh-CN" sz="1200" kern="1200" dirty="0" smtClean="0">
                <a:solidFill>
                  <a:schemeClr val="tx1"/>
                </a:solidFill>
                <a:effectLst/>
                <a:latin typeface="+mn-lt"/>
                <a:ea typeface="+mn-ea"/>
                <a:cs typeface="+mn-cs"/>
              </a:rPr>
              <a:t>方向，三点构成的平面</a:t>
            </a:r>
            <a:r>
              <a:rPr lang="zh-CN" altLang="en-US" sz="1200" kern="1200" dirty="0" smtClean="0">
                <a:solidFill>
                  <a:schemeClr val="tx1"/>
                </a:solidFill>
                <a:effectLst/>
                <a:latin typeface="+mn-lt"/>
                <a:ea typeface="+mn-ea"/>
                <a:cs typeface="+mn-cs"/>
              </a:rPr>
              <a:t>铅垂</a:t>
            </a:r>
            <a:r>
              <a:rPr lang="zh-CN" altLang="zh-CN" sz="1200" kern="1200" dirty="0" smtClean="0">
                <a:solidFill>
                  <a:schemeClr val="tx1"/>
                </a:solidFill>
                <a:effectLst/>
                <a:latin typeface="+mn-lt"/>
                <a:ea typeface="+mn-ea"/>
                <a:cs typeface="+mn-cs"/>
              </a:rPr>
              <a:t>方向为</a:t>
            </a:r>
            <a:r>
              <a:rPr lang="en-US" altLang="zh-CN" sz="1200" kern="1200" dirty="0" smtClean="0">
                <a:solidFill>
                  <a:schemeClr val="tx1"/>
                </a:solidFill>
                <a:effectLst/>
                <a:latin typeface="+mn-lt"/>
                <a:ea typeface="+mn-ea"/>
                <a:cs typeface="+mn-cs"/>
              </a:rPr>
              <a:t>Z</a:t>
            </a:r>
            <a:r>
              <a:rPr lang="zh-CN" altLang="zh-CN" sz="1200" kern="1200" dirty="0" smtClean="0">
                <a:solidFill>
                  <a:schemeClr val="tx1"/>
                </a:solidFill>
                <a:effectLst/>
                <a:latin typeface="+mn-lt"/>
                <a:ea typeface="+mn-ea"/>
                <a:cs typeface="+mn-cs"/>
              </a:rPr>
              <a:t>轴，坐标系尺度保持不变，称为轴对准法生成坐标系，如图</a:t>
            </a:r>
            <a:r>
              <a:rPr lang="en-US" altLang="zh-CN" sz="1200" kern="1200" dirty="0" smtClean="0">
                <a:solidFill>
                  <a:schemeClr val="tx1"/>
                </a:solidFill>
                <a:effectLst/>
                <a:latin typeface="+mn-lt"/>
                <a:ea typeface="+mn-ea"/>
                <a:cs typeface="+mn-cs"/>
              </a:rPr>
              <a:t>4.2</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a</a:t>
            </a:r>
            <a:r>
              <a:rPr lang="zh-CN" altLang="zh-CN" sz="1200" kern="1200" dirty="0" smtClean="0">
                <a:solidFill>
                  <a:schemeClr val="tx1"/>
                </a:solidFill>
                <a:effectLst/>
                <a:latin typeface="+mn-lt"/>
                <a:ea typeface="+mn-ea"/>
                <a:cs typeface="+mn-cs"/>
              </a:rPr>
              <a:t>）所示。</a:t>
            </a:r>
            <a:r>
              <a:rPr lang="zh-CN" altLang="en-US" sz="1200" kern="1200" dirty="0" smtClean="0">
                <a:solidFill>
                  <a:schemeClr val="tx1"/>
                </a:solidFill>
                <a:effectLst/>
                <a:latin typeface="+mn-lt"/>
                <a:ea typeface="+mn-ea"/>
                <a:cs typeface="+mn-cs"/>
              </a:rPr>
              <a:t>显然平移参数为</a:t>
            </a:r>
            <a:r>
              <a:rPr lang="en-US" altLang="zh-CN" sz="1200" kern="1200" dirty="0" smtClean="0">
                <a:solidFill>
                  <a:schemeClr val="tx1"/>
                </a:solidFill>
                <a:effectLst/>
                <a:latin typeface="+mn-lt"/>
                <a:ea typeface="+mn-ea"/>
                <a:cs typeface="+mn-cs"/>
              </a:rPr>
              <a:t>X1,Y1,Z1</a:t>
            </a:r>
            <a:r>
              <a:rPr lang="zh-CN" altLang="en-US" sz="1200" kern="1200" dirty="0" smtClean="0">
                <a:solidFill>
                  <a:schemeClr val="tx1"/>
                </a:solidFill>
                <a:effectLst/>
                <a:latin typeface="+mn-lt"/>
                <a:ea typeface="+mn-ea"/>
                <a:cs typeface="+mn-cs"/>
              </a:rPr>
              <a:t>，旋转参数可以通过下式计算。</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还有一种两点轴对准的形式。该生成坐标系的方式的前提条件是坐标系</a:t>
            </a:r>
            <a:r>
              <a:rPr lang="en-US" altLang="zh-CN" sz="1200" kern="1200" dirty="0" smtClean="0">
                <a:solidFill>
                  <a:schemeClr val="tx1"/>
                </a:solidFill>
                <a:effectLst/>
                <a:latin typeface="+mn-lt"/>
                <a:ea typeface="+mn-ea"/>
                <a:cs typeface="+mn-cs"/>
              </a:rPr>
              <a:t>O-XYZ </a:t>
            </a:r>
            <a:r>
              <a:rPr lang="zh-CN" altLang="zh-CN" sz="1200" kern="1200" dirty="0" smtClean="0">
                <a:solidFill>
                  <a:schemeClr val="tx1"/>
                </a:solidFill>
                <a:effectLst/>
                <a:latin typeface="+mn-lt"/>
                <a:ea typeface="+mn-ea"/>
                <a:cs typeface="+mn-cs"/>
              </a:rPr>
              <a:t>的</a:t>
            </a:r>
            <a:r>
              <a:rPr lang="en-US" altLang="zh-CN" sz="1200" kern="1200" dirty="0" smtClean="0">
                <a:solidFill>
                  <a:schemeClr val="tx1"/>
                </a:solidFill>
                <a:effectLst/>
                <a:latin typeface="+mn-lt"/>
                <a:ea typeface="+mn-ea"/>
                <a:cs typeface="+mn-cs"/>
              </a:rPr>
              <a:t>Z</a:t>
            </a:r>
            <a:r>
              <a:rPr lang="zh-CN" altLang="zh-CN" sz="1200" kern="1200" dirty="0" smtClean="0">
                <a:solidFill>
                  <a:schemeClr val="tx1"/>
                </a:solidFill>
                <a:effectLst/>
                <a:latin typeface="+mn-lt"/>
                <a:ea typeface="+mn-ea"/>
                <a:cs typeface="+mn-cs"/>
              </a:rPr>
              <a:t>轴为铅垂方向，</a:t>
            </a:r>
            <a:r>
              <a:rPr lang="en-US" altLang="zh-CN" sz="1200" kern="1200" dirty="0" smtClean="0">
                <a:solidFill>
                  <a:schemeClr val="tx1"/>
                </a:solidFill>
                <a:effectLst/>
                <a:latin typeface="+mn-lt"/>
                <a:ea typeface="+mn-ea"/>
                <a:cs typeface="+mn-cs"/>
              </a:rPr>
              <a:t> XOY</a:t>
            </a:r>
            <a:r>
              <a:rPr lang="zh-CN" altLang="zh-CN" sz="1200" kern="1200" dirty="0" smtClean="0">
                <a:solidFill>
                  <a:schemeClr val="tx1"/>
                </a:solidFill>
                <a:effectLst/>
                <a:latin typeface="+mn-lt"/>
                <a:ea typeface="+mn-ea"/>
                <a:cs typeface="+mn-cs"/>
              </a:rPr>
              <a:t>平面为水平面；点</a:t>
            </a:r>
            <a:r>
              <a:rPr lang="en-US" altLang="zh-CN" sz="1200" kern="1200" dirty="0" smtClean="0">
                <a:solidFill>
                  <a:schemeClr val="tx1"/>
                </a:solidFill>
                <a:effectLst/>
                <a:latin typeface="+mn-lt"/>
                <a:ea typeface="+mn-ea"/>
                <a:cs typeface="+mn-cs"/>
              </a:rPr>
              <a:t>P1 </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P2 </a:t>
            </a:r>
            <a:r>
              <a:rPr lang="zh-CN" altLang="zh-CN" sz="1200" kern="1200" dirty="0" smtClean="0">
                <a:solidFill>
                  <a:schemeClr val="tx1"/>
                </a:solidFill>
                <a:effectLst/>
                <a:latin typeface="+mn-lt"/>
                <a:ea typeface="+mn-ea"/>
                <a:cs typeface="+mn-cs"/>
              </a:rPr>
              <a:t>生成的新坐标系</a:t>
            </a:r>
            <a:r>
              <a:rPr lang="en-US" altLang="zh-CN" sz="1200" kern="1200" dirty="0" smtClean="0">
                <a:solidFill>
                  <a:schemeClr val="tx1"/>
                </a:solidFill>
                <a:effectLst/>
                <a:latin typeface="+mn-lt"/>
                <a:ea typeface="+mn-ea"/>
                <a:cs typeface="+mn-cs"/>
              </a:rPr>
              <a:t>P1-X’Y’Z’ </a:t>
            </a:r>
            <a:r>
              <a:rPr lang="zh-CN" altLang="zh-CN" sz="1200" kern="1200" dirty="0" smtClean="0">
                <a:solidFill>
                  <a:schemeClr val="tx1"/>
                </a:solidFill>
                <a:effectLst/>
                <a:latin typeface="+mn-lt"/>
                <a:ea typeface="+mn-ea"/>
                <a:cs typeface="+mn-cs"/>
              </a:rPr>
              <a:t>的</a:t>
            </a:r>
            <a:r>
              <a:rPr lang="en-US" altLang="zh-CN" sz="1200" kern="1200" dirty="0" smtClean="0">
                <a:solidFill>
                  <a:schemeClr val="tx1"/>
                </a:solidFill>
                <a:effectLst/>
                <a:latin typeface="+mn-lt"/>
                <a:ea typeface="+mn-ea"/>
                <a:cs typeface="+mn-cs"/>
              </a:rPr>
              <a:t>Z’ </a:t>
            </a:r>
            <a:r>
              <a:rPr lang="zh-CN" altLang="zh-CN" sz="1200" kern="1200" dirty="0" smtClean="0">
                <a:solidFill>
                  <a:schemeClr val="tx1"/>
                </a:solidFill>
                <a:effectLst/>
                <a:latin typeface="+mn-lt"/>
                <a:ea typeface="+mn-ea"/>
                <a:cs typeface="+mn-cs"/>
              </a:rPr>
              <a:t>轴平行于</a:t>
            </a:r>
            <a:r>
              <a:rPr lang="en-US" altLang="zh-CN" sz="1200" kern="1200" dirty="0" smtClean="0">
                <a:solidFill>
                  <a:schemeClr val="tx1"/>
                </a:solidFill>
                <a:effectLst/>
                <a:latin typeface="+mn-lt"/>
                <a:ea typeface="+mn-ea"/>
                <a:cs typeface="+mn-cs"/>
              </a:rPr>
              <a:t> Z </a:t>
            </a:r>
            <a:r>
              <a:rPr lang="zh-CN" altLang="zh-CN" sz="1200" kern="1200" dirty="0" smtClean="0">
                <a:solidFill>
                  <a:schemeClr val="tx1"/>
                </a:solidFill>
                <a:effectLst/>
                <a:latin typeface="+mn-lt"/>
                <a:ea typeface="+mn-ea"/>
                <a:cs typeface="+mn-cs"/>
              </a:rPr>
              <a:t>轴，</a:t>
            </a:r>
            <a:r>
              <a:rPr lang="en-US" altLang="zh-CN" sz="1200" kern="1200" dirty="0" smtClean="0">
                <a:solidFill>
                  <a:schemeClr val="tx1"/>
                </a:solidFill>
                <a:effectLst/>
                <a:latin typeface="+mn-lt"/>
                <a:ea typeface="+mn-ea"/>
                <a:cs typeface="+mn-cs"/>
              </a:rPr>
              <a:t>P1 </a:t>
            </a:r>
            <a:r>
              <a:rPr lang="zh-CN" altLang="zh-CN" sz="1200" kern="1200" dirty="0" smtClean="0">
                <a:solidFill>
                  <a:schemeClr val="tx1"/>
                </a:solidFill>
                <a:effectLst/>
                <a:latin typeface="+mn-lt"/>
                <a:ea typeface="+mn-ea"/>
                <a:cs typeface="+mn-cs"/>
              </a:rPr>
              <a:t>为原点，</a:t>
            </a:r>
            <a:r>
              <a:rPr lang="en-US" altLang="zh-CN" sz="1200" kern="1200" dirty="0" smtClean="0">
                <a:solidFill>
                  <a:schemeClr val="tx1"/>
                </a:solidFill>
                <a:effectLst/>
                <a:latin typeface="+mn-lt"/>
                <a:ea typeface="+mn-ea"/>
                <a:cs typeface="+mn-cs"/>
              </a:rPr>
              <a:t> X’</a:t>
            </a:r>
            <a:r>
              <a:rPr lang="zh-CN" altLang="zh-CN" sz="1200" kern="1200" dirty="0" smtClean="0">
                <a:solidFill>
                  <a:schemeClr val="tx1"/>
                </a:solidFill>
                <a:effectLst/>
                <a:latin typeface="+mn-lt"/>
                <a:ea typeface="+mn-ea"/>
                <a:cs typeface="+mn-cs"/>
              </a:rPr>
              <a:t>轴过</a:t>
            </a:r>
            <a:r>
              <a:rPr lang="en-US" altLang="zh-CN" sz="1200" kern="1200" dirty="0" smtClean="0">
                <a:solidFill>
                  <a:schemeClr val="tx1"/>
                </a:solidFill>
                <a:effectLst/>
                <a:latin typeface="+mn-lt"/>
                <a:ea typeface="+mn-ea"/>
                <a:cs typeface="+mn-cs"/>
              </a:rPr>
              <a:t>P2 </a:t>
            </a:r>
            <a:r>
              <a:rPr lang="zh-CN" altLang="zh-CN" sz="1200" kern="1200" dirty="0" smtClean="0">
                <a:solidFill>
                  <a:schemeClr val="tx1"/>
                </a:solidFill>
                <a:effectLst/>
                <a:latin typeface="+mn-lt"/>
                <a:ea typeface="+mn-ea"/>
                <a:cs typeface="+mn-cs"/>
              </a:rPr>
              <a:t>点在水平面</a:t>
            </a:r>
            <a:r>
              <a:rPr lang="en-US" altLang="zh-CN" sz="1200" kern="1200" dirty="0" smtClean="0">
                <a:solidFill>
                  <a:schemeClr val="tx1"/>
                </a:solidFill>
                <a:effectLst/>
                <a:latin typeface="+mn-lt"/>
                <a:ea typeface="+mn-ea"/>
                <a:cs typeface="+mn-cs"/>
              </a:rPr>
              <a:t>X’P1Y’ </a:t>
            </a:r>
            <a:r>
              <a:rPr lang="zh-CN" altLang="zh-CN" sz="1200" kern="1200" dirty="0" smtClean="0">
                <a:solidFill>
                  <a:schemeClr val="tx1"/>
                </a:solidFill>
                <a:effectLst/>
                <a:latin typeface="+mn-lt"/>
                <a:ea typeface="+mn-ea"/>
                <a:cs typeface="+mn-cs"/>
              </a:rPr>
              <a:t>的投影</a:t>
            </a:r>
            <a:r>
              <a:rPr lang="en-US" altLang="zh-CN" sz="1200" kern="1200" dirty="0" smtClean="0">
                <a:solidFill>
                  <a:schemeClr val="tx1"/>
                </a:solidFill>
                <a:effectLst/>
                <a:latin typeface="+mn-lt"/>
                <a:ea typeface="+mn-ea"/>
                <a:cs typeface="+mn-cs"/>
              </a:rPr>
              <a:t>P2’ ,</a:t>
            </a:r>
            <a:r>
              <a:rPr lang="zh-CN" altLang="zh-CN" sz="1200" kern="1200" dirty="0" smtClean="0">
                <a:solidFill>
                  <a:schemeClr val="tx1"/>
                </a:solidFill>
                <a:effectLst/>
                <a:latin typeface="+mn-lt"/>
                <a:ea typeface="+mn-ea"/>
                <a:cs typeface="+mn-cs"/>
              </a:rPr>
              <a:t>如图</a:t>
            </a:r>
            <a:r>
              <a:rPr lang="en-US" altLang="zh-CN" sz="1200" kern="1200" dirty="0" smtClean="0">
                <a:solidFill>
                  <a:schemeClr val="tx1"/>
                </a:solidFill>
                <a:effectLst/>
                <a:latin typeface="+mn-lt"/>
                <a:ea typeface="+mn-ea"/>
                <a:cs typeface="+mn-cs"/>
              </a:rPr>
              <a:t>4.2</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b</a:t>
            </a:r>
            <a:r>
              <a:rPr lang="zh-CN"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平移参数仍然是</a:t>
            </a:r>
            <a:r>
              <a:rPr lang="en-US" altLang="zh-CN" sz="1200" kern="1200" dirty="0" smtClean="0">
                <a:solidFill>
                  <a:schemeClr val="tx1"/>
                </a:solidFill>
                <a:effectLst/>
                <a:latin typeface="+mn-lt"/>
                <a:ea typeface="+mn-ea"/>
                <a:cs typeface="+mn-cs"/>
              </a:rPr>
              <a:t>X1,Y1,Z1 </a:t>
            </a:r>
            <a:r>
              <a:rPr lang="zh-CN" altLang="en-US" sz="1200" kern="1200" dirty="0" smtClean="0">
                <a:solidFill>
                  <a:schemeClr val="tx1"/>
                </a:solidFill>
                <a:effectLst/>
                <a:latin typeface="+mn-lt"/>
                <a:ea typeface="+mn-ea"/>
                <a:cs typeface="+mn-cs"/>
              </a:rPr>
              <a:t>，旋转参数如下：</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二、坐标转换法：</a:t>
            </a:r>
            <a:r>
              <a:rPr lang="zh-CN" altLang="zh-CN" sz="1200" kern="1200" dirty="0" smtClean="0">
                <a:solidFill>
                  <a:schemeClr val="tx1"/>
                </a:solidFill>
                <a:effectLst/>
                <a:latin typeface="+mn-lt"/>
                <a:ea typeface="+mn-ea"/>
                <a:cs typeface="+mn-cs"/>
              </a:rPr>
              <a:t>该方法就是一组公共点在两组坐标系中的坐标来求取两个坐标系之间的坐标转换参数。</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0" dirty="0" smtClean="0">
                <a:effectLst/>
                <a:latin typeface="Times New Roman" panose="02020603050405020304" pitchFamily="18" charset="0"/>
                <a:ea typeface="+mn-ea"/>
                <a:cs typeface="Times New Roman" panose="02020603050405020304" pitchFamily="18" charset="0"/>
              </a:rPr>
              <a:t>一般情况下，</a:t>
            </a:r>
            <a:r>
              <a:rPr lang="en-US" altLang="zh-CN" sz="1200" kern="0" dirty="0" smtClean="0">
                <a:effectLst/>
                <a:latin typeface="Times New Roman" panose="02020603050405020304" pitchFamily="18" charset="0"/>
                <a:ea typeface="+mn-ea"/>
              </a:rPr>
              <a:t>3</a:t>
            </a:r>
            <a:r>
              <a:rPr lang="zh-CN" altLang="zh-CN" sz="1200" kern="0" dirty="0" smtClean="0">
                <a:effectLst/>
                <a:latin typeface="Times New Roman" panose="02020603050405020304" pitchFamily="18" charset="0"/>
                <a:ea typeface="+mn-ea"/>
                <a:cs typeface="Times New Roman" panose="02020603050405020304" pitchFamily="18" charset="0"/>
              </a:rPr>
              <a:t>个公共点就可以实现坐标参数的求解，但当公共点个数较多时，坐标转换参数求解过程需满足公共点坐标残差平方和最小这一目标函数。激光跟踪仪转站测量主要涉及的都是大旋转角的坐标转换，目前较多应用的参数解算方法四元数法、奇异值分解法、罗德里格矩阵法</a:t>
            </a:r>
            <a:r>
              <a:rPr lang="zh-CN" altLang="en-US" sz="1200" kern="0" dirty="0" smtClean="0">
                <a:effectLst/>
                <a:latin typeface="Times New Roman" panose="02020603050405020304" pitchFamily="18" charset="0"/>
                <a:ea typeface="+mn-ea"/>
                <a:cs typeface="Times New Roman" panose="02020603050405020304" pitchFamily="18" charset="0"/>
              </a:rPr>
              <a:t>等。</a:t>
            </a:r>
            <a:endParaRPr lang="en-US" altLang="zh-CN" sz="1200" kern="0" dirty="0" smtClean="0">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四元数的数学概念是</a:t>
            </a:r>
            <a:r>
              <a:rPr lang="en-US" altLang="zh-CN" sz="1200" kern="1200" dirty="0" smtClean="0">
                <a:solidFill>
                  <a:schemeClr val="tx1"/>
                </a:solidFill>
                <a:effectLst/>
                <a:latin typeface="+mn-lt"/>
                <a:ea typeface="+mn-ea"/>
                <a:cs typeface="+mn-cs"/>
              </a:rPr>
              <a:t>1843</a:t>
            </a:r>
            <a:r>
              <a:rPr lang="zh-CN" altLang="zh-CN" sz="1200" kern="1200" dirty="0" smtClean="0">
                <a:solidFill>
                  <a:schemeClr val="tx1"/>
                </a:solidFill>
                <a:effectLst/>
                <a:latin typeface="+mn-lt"/>
                <a:ea typeface="+mn-ea"/>
                <a:cs typeface="+mn-cs"/>
              </a:rPr>
              <a:t>年首先有</a:t>
            </a:r>
            <a:r>
              <a:rPr lang="en-US" altLang="zh-CN" sz="1200" kern="1200" dirty="0" smtClean="0">
                <a:solidFill>
                  <a:schemeClr val="tx1"/>
                </a:solidFill>
                <a:effectLst/>
                <a:latin typeface="+mn-lt"/>
                <a:ea typeface="+mn-ea"/>
                <a:cs typeface="+mn-cs"/>
              </a:rPr>
              <a:t>Hamilton</a:t>
            </a:r>
            <a:r>
              <a:rPr lang="zh-CN" altLang="zh-CN" sz="1200" kern="1200" dirty="0" smtClean="0">
                <a:solidFill>
                  <a:schemeClr val="tx1"/>
                </a:solidFill>
                <a:effectLst/>
                <a:latin typeface="+mn-lt"/>
                <a:ea typeface="+mn-ea"/>
                <a:cs typeface="+mn-cs"/>
              </a:rPr>
              <a:t>提出的，该模型算法简单，将求解旋转矩阵</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简化为求解矩阵最大特征值及对应特征向量的过程。主要思想是将两坐标系绕三个轴的旋转看做是绕过原点的一个轴</a:t>
            </a:r>
            <a:r>
              <a:rPr lang="en-US" altLang="zh-CN" sz="1200" kern="1200" dirty="0" smtClean="0">
                <a:solidFill>
                  <a:schemeClr val="tx1"/>
                </a:solidFill>
                <a:effectLst/>
                <a:latin typeface="+mn-lt"/>
                <a:ea typeface="+mn-ea"/>
                <a:cs typeface="+mn-cs"/>
              </a:rPr>
              <a:t> L</a:t>
            </a:r>
            <a:r>
              <a:rPr lang="zh-CN" altLang="zh-CN" sz="1200" kern="1200" dirty="0" smtClean="0">
                <a:solidFill>
                  <a:schemeClr val="tx1"/>
                </a:solidFill>
                <a:effectLst/>
                <a:latin typeface="+mn-lt"/>
                <a:ea typeface="+mn-ea"/>
                <a:cs typeface="+mn-cs"/>
              </a:rPr>
              <a:t>的旋转（吕志鹏，</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奇异值分解（</a:t>
            </a:r>
            <a:r>
              <a:rPr lang="en-US" altLang="zh-CN" sz="1200" kern="1200" dirty="0" smtClean="0">
                <a:solidFill>
                  <a:schemeClr val="tx1"/>
                </a:solidFill>
                <a:effectLst/>
                <a:latin typeface="+mn-lt"/>
                <a:ea typeface="+mn-ea"/>
                <a:cs typeface="+mn-cs"/>
              </a:rPr>
              <a:t>Singular Value Decomposition</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SVD</a:t>
            </a:r>
            <a:r>
              <a:rPr lang="zh-CN" altLang="zh-CN" sz="1200" kern="1200" dirty="0" smtClean="0">
                <a:solidFill>
                  <a:schemeClr val="tx1"/>
                </a:solidFill>
                <a:effectLst/>
                <a:latin typeface="+mn-lt"/>
                <a:ea typeface="+mn-ea"/>
                <a:cs typeface="+mn-cs"/>
              </a:rPr>
              <a:t>）是由</a:t>
            </a:r>
            <a:r>
              <a:rPr lang="en-US" altLang="zh-CN" sz="1200" kern="1200" dirty="0" err="1" smtClean="0">
                <a:solidFill>
                  <a:schemeClr val="tx1"/>
                </a:solidFill>
                <a:effectLst/>
                <a:latin typeface="+mn-lt"/>
                <a:ea typeface="+mn-ea"/>
                <a:cs typeface="+mn-cs"/>
              </a:rPr>
              <a:t>Arun</a:t>
            </a:r>
            <a:r>
              <a:rPr lang="en-US" altLang="zh-CN" sz="1200" kern="1200" dirty="0" smtClean="0">
                <a:solidFill>
                  <a:schemeClr val="tx1"/>
                </a:solidFill>
                <a:effectLst/>
                <a:latin typeface="+mn-lt"/>
                <a:ea typeface="+mn-ea"/>
                <a:cs typeface="+mn-cs"/>
              </a:rPr>
              <a:t> K</a:t>
            </a:r>
            <a:r>
              <a:rPr lang="zh-CN" altLang="zh-CN" sz="1200" kern="1200" dirty="0" smtClean="0">
                <a:solidFill>
                  <a:schemeClr val="tx1"/>
                </a:solidFill>
                <a:effectLst/>
                <a:latin typeface="+mn-lt"/>
                <a:ea typeface="+mn-ea"/>
                <a:cs typeface="+mn-cs"/>
              </a:rPr>
              <a:t>等人于</a:t>
            </a:r>
            <a:r>
              <a:rPr lang="en-US" altLang="zh-CN" sz="1200" kern="1200" dirty="0" smtClean="0">
                <a:solidFill>
                  <a:schemeClr val="tx1"/>
                </a:solidFill>
                <a:effectLst/>
                <a:latin typeface="+mn-lt"/>
                <a:ea typeface="+mn-ea"/>
                <a:cs typeface="+mn-cs"/>
              </a:rPr>
              <a:t>1987</a:t>
            </a:r>
            <a:r>
              <a:rPr lang="zh-CN" altLang="zh-CN" sz="1200" kern="1200" dirty="0" smtClean="0">
                <a:solidFill>
                  <a:schemeClr val="tx1"/>
                </a:solidFill>
                <a:effectLst/>
                <a:latin typeface="+mn-lt"/>
                <a:ea typeface="+mn-ea"/>
                <a:cs typeface="+mn-cs"/>
              </a:rPr>
              <a:t>年提出的最早的求解匹配问题的解析算法（金涨军，</a:t>
            </a:r>
            <a:r>
              <a:rPr lang="en-US" altLang="zh-CN" sz="1200" kern="1200" dirty="0" smtClean="0">
                <a:solidFill>
                  <a:schemeClr val="tx1"/>
                </a:solidFill>
                <a:effectLst/>
                <a:latin typeface="+mn-lt"/>
                <a:ea typeface="+mn-ea"/>
                <a:cs typeface="+mn-cs"/>
              </a:rPr>
              <a:t>2013</a:t>
            </a:r>
            <a:r>
              <a:rPr lang="zh-CN" altLang="zh-CN" sz="1200" kern="1200" dirty="0" smtClean="0">
                <a:solidFill>
                  <a:schemeClr val="tx1"/>
                </a:solidFill>
                <a:effectLst/>
                <a:latin typeface="+mn-lt"/>
                <a:ea typeface="+mn-ea"/>
                <a:cs typeface="+mn-cs"/>
              </a:rPr>
              <a:t>），其顾及匹配残差最小的原理，通过简化、矩阵奇异值分解的方法求解两坐标系的转换关系。考虑到测量误差，两套坐标系下的坐标点集</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，转换后的总误差为：</a:t>
            </a:r>
            <a:endParaRPr lang="zh-CN"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罗德里戈矩阵法：</a:t>
            </a:r>
            <a:r>
              <a:rPr lang="en-US" altLang="zh-CN" sz="1200" kern="1200" dirty="0" smtClean="0">
                <a:solidFill>
                  <a:schemeClr val="tx1"/>
                </a:solidFill>
                <a:effectLst/>
                <a:latin typeface="+mn-lt"/>
                <a:ea typeface="+mn-ea"/>
                <a:cs typeface="+mn-cs"/>
              </a:rPr>
              <a:t>矩阵9个元素是由3个角度确定的，所以其中有三个独立参数</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 b c </a:t>
            </a:r>
            <a:r>
              <a:rPr lang="en-US" altLang="zh-CN" sz="1200" kern="1200" dirty="0" smtClean="0">
                <a:solidFill>
                  <a:schemeClr val="tx1"/>
                </a:solidFill>
                <a:effectLst/>
                <a:latin typeface="+mn-lt"/>
                <a:ea typeface="+mn-ea"/>
                <a:cs typeface="+mn-cs"/>
              </a:rPr>
              <a:t>。由</a:t>
            </a:r>
            <a:r>
              <a:rPr lang="zh-CN" altLang="en-US" sz="1200" kern="1200" dirty="0" smtClean="0">
                <a:solidFill>
                  <a:schemeClr val="tx1"/>
                </a:solidFill>
                <a:effectLst/>
                <a:latin typeface="+mn-lt"/>
                <a:ea typeface="+mn-ea"/>
                <a:cs typeface="+mn-cs"/>
              </a:rPr>
              <a:t>于</a:t>
            </a:r>
            <a:r>
              <a:rPr lang="en-US" altLang="zh-CN" sz="1200" kern="1200" dirty="0" err="1" smtClean="0">
                <a:solidFill>
                  <a:schemeClr val="tx1"/>
                </a:solidFill>
                <a:effectLst/>
                <a:latin typeface="+mn-lt"/>
                <a:ea typeface="+mn-ea"/>
                <a:cs typeface="+mn-cs"/>
              </a:rPr>
              <a:t>S矩阵是一个正交矩阵，设反对称矩阵</a:t>
            </a:r>
            <a:r>
              <a:rPr lang="zh-CN" altLang="en-US" sz="1200" kern="1200" dirty="0" smtClean="0">
                <a:solidFill>
                  <a:schemeClr val="tx1"/>
                </a:solidFill>
                <a:effectLst/>
                <a:latin typeface="+mn-lt"/>
                <a:ea typeface="+mn-ea"/>
                <a:cs typeface="+mn-cs"/>
              </a:rPr>
              <a:t>，由</a:t>
            </a:r>
            <a:r>
              <a:rPr lang="en-US" altLang="zh-CN" sz="1200" kern="1200" dirty="0" smtClean="0">
                <a:solidFill>
                  <a:schemeClr val="tx1"/>
                </a:solidFill>
                <a:effectLst/>
                <a:latin typeface="+mn-lt"/>
                <a:ea typeface="+mn-ea"/>
                <a:cs typeface="+mn-cs"/>
              </a:rPr>
              <a:t>S</a:t>
            </a:r>
            <a:r>
              <a:rPr lang="zh-CN" altLang="en-US" sz="1200" kern="1200" dirty="0" smtClean="0">
                <a:solidFill>
                  <a:schemeClr val="tx1"/>
                </a:solidFill>
                <a:effectLst/>
                <a:latin typeface="+mn-lt"/>
                <a:ea typeface="+mn-ea"/>
                <a:cs typeface="+mn-cs"/>
              </a:rPr>
              <a:t>矩阵按照右式可构造罗德里戈矩阵。</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算法较为复杂。而且激光跟踪仪转站测量，转站前后公共点的坐标都必然存在测量误差，传统模型并未完全考虑两套坐标系公共点的随机误差。因此，</a:t>
            </a:r>
            <a:r>
              <a:rPr lang="zh-CN" altLang="en-US" sz="1200" kern="1200" dirty="0" smtClean="0">
                <a:solidFill>
                  <a:schemeClr val="tx1"/>
                </a:solidFill>
                <a:effectLst/>
                <a:latin typeface="+mn-lt"/>
                <a:ea typeface="+mn-ea"/>
                <a:cs typeface="+mn-cs"/>
              </a:rPr>
              <a:t>我们提出了</a:t>
            </a:r>
            <a:r>
              <a:rPr lang="zh-CN" altLang="zh-CN" sz="1200" kern="1200" dirty="0" smtClean="0">
                <a:solidFill>
                  <a:schemeClr val="tx1"/>
                </a:solidFill>
                <a:effectLst/>
                <a:latin typeface="+mn-lt"/>
                <a:ea typeface="+mn-ea"/>
                <a:cs typeface="+mn-cs"/>
              </a:rPr>
              <a:t>提出采取基于</a:t>
            </a:r>
            <a:r>
              <a:rPr lang="en-US" altLang="zh-CN" sz="1200" kern="1200" dirty="0" smtClean="0">
                <a:solidFill>
                  <a:schemeClr val="tx1"/>
                </a:solidFill>
                <a:effectLst/>
                <a:latin typeface="+mn-lt"/>
                <a:ea typeface="+mn-ea"/>
                <a:cs typeface="+mn-cs"/>
              </a:rPr>
              <a:t>EIV</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Error-in-Variable</a:t>
            </a:r>
            <a:r>
              <a:rPr lang="zh-CN" altLang="zh-CN" sz="1200" kern="1200" dirty="0" smtClean="0">
                <a:solidFill>
                  <a:schemeClr val="tx1"/>
                </a:solidFill>
                <a:effectLst/>
                <a:latin typeface="+mn-lt"/>
                <a:ea typeface="+mn-ea"/>
                <a:cs typeface="+mn-cs"/>
              </a:rPr>
              <a:t>）模型的多元整体最小二乘模型（</a:t>
            </a:r>
            <a:r>
              <a:rPr lang="en-US" altLang="zh-CN" sz="1200" kern="1200" dirty="0" smtClean="0">
                <a:solidFill>
                  <a:schemeClr val="tx1"/>
                </a:solidFill>
                <a:effectLst/>
                <a:latin typeface="+mn-lt"/>
                <a:ea typeface="+mn-ea"/>
                <a:cs typeface="+mn-cs"/>
              </a:rPr>
              <a:t>MTLS</a:t>
            </a:r>
            <a:r>
              <a:rPr lang="zh-CN" altLang="zh-CN" sz="1200" kern="1200" dirty="0" smtClean="0">
                <a:solidFill>
                  <a:schemeClr val="tx1"/>
                </a:solidFill>
                <a:effectLst/>
                <a:latin typeface="+mn-lt"/>
                <a:ea typeface="+mn-ea"/>
                <a:cs typeface="+mn-cs"/>
              </a:rPr>
              <a:t>）来求解激光跟踪仪转站中坐标转换参数的求解。</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采用徕卡</a:t>
            </a:r>
            <a:r>
              <a:rPr lang="en-US" altLang="zh-CN" sz="1200" kern="1200" dirty="0" smtClean="0">
                <a:solidFill>
                  <a:schemeClr val="tx1"/>
                </a:solidFill>
                <a:effectLst/>
                <a:latin typeface="+mn-lt"/>
                <a:ea typeface="+mn-ea"/>
                <a:cs typeface="+mn-cs"/>
              </a:rPr>
              <a:t>AT402</a:t>
            </a:r>
            <a:r>
              <a:rPr lang="zh-CN" altLang="zh-CN" sz="1200" kern="1200" dirty="0" smtClean="0">
                <a:solidFill>
                  <a:schemeClr val="tx1"/>
                </a:solidFill>
                <a:effectLst/>
                <a:latin typeface="+mn-lt"/>
                <a:ea typeface="+mn-ea"/>
                <a:cs typeface="+mn-cs"/>
              </a:rPr>
              <a:t>型激光跟踪仪分别在两测站对空间内</a:t>
            </a:r>
            <a:r>
              <a:rPr lang="en-US" altLang="zh-CN" sz="1200" kern="1200" dirty="0" smtClean="0">
                <a:solidFill>
                  <a:schemeClr val="tx1"/>
                </a:solidFill>
                <a:effectLst/>
                <a:latin typeface="+mn-lt"/>
                <a:ea typeface="+mn-ea"/>
                <a:cs typeface="+mn-cs"/>
              </a:rPr>
              <a:t>12</a:t>
            </a:r>
            <a:r>
              <a:rPr lang="zh-CN" altLang="zh-CN" sz="1200" kern="1200" dirty="0" smtClean="0">
                <a:solidFill>
                  <a:schemeClr val="tx1"/>
                </a:solidFill>
                <a:effectLst/>
                <a:latin typeface="+mn-lt"/>
                <a:ea typeface="+mn-ea"/>
                <a:cs typeface="+mn-cs"/>
              </a:rPr>
              <a:t>个公共</a:t>
            </a:r>
            <a:r>
              <a:rPr lang="zh-CN" altLang="en-US" sz="1200" kern="1200" dirty="0" smtClean="0">
                <a:solidFill>
                  <a:schemeClr val="tx1"/>
                </a:solidFill>
                <a:effectLst/>
                <a:latin typeface="+mn-lt"/>
                <a:ea typeface="+mn-ea"/>
                <a:cs typeface="+mn-cs"/>
              </a:rPr>
              <a:t>点</a:t>
            </a:r>
            <a:r>
              <a:rPr lang="zh-CN" altLang="zh-CN" sz="1200" kern="1200" dirty="0" smtClean="0">
                <a:solidFill>
                  <a:schemeClr val="tx1"/>
                </a:solidFill>
                <a:effectLst/>
                <a:latin typeface="+mn-lt"/>
                <a:ea typeface="+mn-ea"/>
                <a:cs typeface="+mn-cs"/>
              </a:rPr>
              <a:t>进行测量</a:t>
            </a:r>
            <a:r>
              <a:rPr lang="zh-CN" altLang="en-US" sz="1200" kern="1200" dirty="0" smtClean="0">
                <a:solidFill>
                  <a:schemeClr val="tx1"/>
                </a:solidFill>
                <a:effectLst/>
                <a:latin typeface="+mn-lt"/>
                <a:ea typeface="+mn-ea"/>
                <a:cs typeface="+mn-cs"/>
              </a:rPr>
              <a:t>，通过上述四种方法进行坐标转换参数的求解，</a:t>
            </a:r>
            <a:r>
              <a:rPr lang="zh-CN" altLang="zh-CN" sz="1200" dirty="0" smtClean="0">
                <a:effectLst/>
                <a:latin typeface="Times New Roman" panose="02020603050405020304" pitchFamily="18" charset="0"/>
                <a:ea typeface="+mn-ea"/>
                <a:cs typeface="Times New Roman" panose="02020603050405020304" pitchFamily="18" charset="0"/>
              </a:rPr>
              <a:t>利用转换后的坐标和实际坐标的点位误差来对转站精度进行评价，称为转站均方根误差</a:t>
            </a:r>
            <a:r>
              <a:rPr lang="en-US" altLang="zh-CN" sz="1200" dirty="0" smtClean="0">
                <a:effectLst/>
                <a:latin typeface="Times New Roman" panose="02020603050405020304" pitchFamily="18" charset="0"/>
                <a:ea typeface="+mn-ea"/>
              </a:rPr>
              <a:t>RMS</a:t>
            </a:r>
            <a:r>
              <a:rPr lang="zh-CN" altLang="en-US" sz="1200" dirty="0" smtClean="0">
                <a:effectLst/>
                <a:latin typeface="Times New Roman" panose="02020603050405020304" pitchFamily="18" charset="0"/>
                <a:ea typeface="+mn-ea"/>
              </a:rPr>
              <a:t>。实验结果如下：</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在一些情</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况下，公共点的布设都是在地面上的，</a:t>
            </a:r>
            <a:r>
              <a:rPr lang="en-US" altLang="zh-CN" sz="1200" kern="1200" dirty="0" smtClean="0">
                <a:solidFill>
                  <a:schemeClr val="tx1"/>
                </a:solidFill>
                <a:effectLst/>
                <a:latin typeface="+mn-lt"/>
                <a:ea typeface="+mn-ea"/>
                <a:cs typeface="+mn-cs"/>
              </a:rPr>
              <a:t>Z</a:t>
            </a:r>
            <a:r>
              <a:rPr lang="zh-CN" altLang="zh-CN" sz="1200" kern="1200" dirty="0" smtClean="0">
                <a:solidFill>
                  <a:schemeClr val="tx1"/>
                </a:solidFill>
                <a:effectLst/>
                <a:latin typeface="+mn-lt"/>
                <a:ea typeface="+mn-ea"/>
                <a:cs typeface="+mn-cs"/>
              </a:rPr>
              <a:t>值相差不大，且二维转站精度模型相对简单，分布更加直观，因此分析二维转站精度模型有一定的借鉴意义</a:t>
            </a:r>
            <a:r>
              <a:rPr lang="zh-CN" altLang="en-US" sz="1200" kern="1200" dirty="0" smtClean="0">
                <a:solidFill>
                  <a:schemeClr val="tx1"/>
                </a:solidFill>
                <a:effectLst/>
                <a:latin typeface="+mn-lt"/>
                <a:ea typeface="+mn-ea"/>
                <a:cs typeface="+mn-cs"/>
              </a:rPr>
              <a:t>。从该模型中可以看出二维转换的精度主要和公共点分布、公共点测量误差有关。且对任一待测点</a:t>
            </a:r>
            <a:r>
              <a:rPr lang="en-US" altLang="zh-CN" sz="1200" kern="1200" dirty="0" smtClean="0">
                <a:solidFill>
                  <a:schemeClr val="tx1"/>
                </a:solidFill>
                <a:effectLst/>
                <a:latin typeface="+mn-lt"/>
                <a:ea typeface="+mn-ea"/>
                <a:cs typeface="+mn-cs"/>
              </a:rPr>
              <a:t>P</a:t>
            </a:r>
            <a:r>
              <a:rPr lang="zh-CN" altLang="en-US" sz="1200" kern="1200" dirty="0" smtClean="0">
                <a:solidFill>
                  <a:schemeClr val="tx1"/>
                </a:solidFill>
                <a:effectLst/>
                <a:latin typeface="+mn-lt"/>
                <a:ea typeface="+mn-ea"/>
                <a:cs typeface="+mn-cs"/>
              </a:rPr>
              <a:t>的精度评定可知，待测点的误差分布呈以（）为圆心的圆周分布。</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这是对一组</a:t>
            </a:r>
            <a:r>
              <a:rPr lang="en-US" altLang="zh-CN" dirty="0" smtClean="0"/>
              <a:t>6</a:t>
            </a:r>
            <a:r>
              <a:rPr lang="zh-CN" altLang="en-US" dirty="0" smtClean="0"/>
              <a:t>个公共点坐标转换的精度分布结果，呈圆周分布。</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effectLst/>
                <a:latin typeface="Times New Roman" panose="02020603050405020304" pitchFamily="18" charset="0"/>
                <a:ea typeface="+mn-ea"/>
                <a:cs typeface="Times New Roman" panose="02020603050405020304" pitchFamily="18" charset="0"/>
              </a:rPr>
              <a:t>三维转站精度模型较为复杂，</a:t>
            </a:r>
            <a:r>
              <a:rPr lang="zh-CN" altLang="zh-CN" sz="1200" dirty="0" smtClean="0">
                <a:effectLst/>
                <a:latin typeface="Times New Roman" panose="02020603050405020304" pitchFamily="18" charset="0"/>
                <a:ea typeface="+mn-ea"/>
                <a:cs typeface="Times New Roman" panose="02020603050405020304" pitchFamily="18" charset="0"/>
              </a:rPr>
              <a:t>考虑到激光跟踪仪转站测量大部分都是大旋转角的转换，为了方便计算，这里给旋转矩阵一近似初值</a:t>
            </a:r>
            <a:r>
              <a:rPr lang="en-US" altLang="zh-CN" sz="1050" dirty="0" smtClean="0">
                <a:effectLst/>
                <a:latin typeface="Times New Roman" panose="02020603050405020304" pitchFamily="18" charset="0"/>
                <a:ea typeface="+mn-ea"/>
              </a:rPr>
              <a:t> </a:t>
            </a:r>
            <a:r>
              <a:rPr lang="zh-CN" altLang="zh-CN" sz="1200" dirty="0" smtClean="0">
                <a:effectLst/>
                <a:latin typeface="Times New Roman" panose="02020603050405020304" pitchFamily="18" charset="0"/>
                <a:ea typeface="+mn-ea"/>
                <a:cs typeface="Times New Roman" panose="02020603050405020304" pitchFamily="18" charset="0"/>
              </a:rPr>
              <a:t>，使测量坐标系</a:t>
            </a:r>
            <a:r>
              <a:rPr lang="en-US" altLang="zh-CN" sz="1200" dirty="0" smtClean="0">
                <a:effectLst/>
                <a:latin typeface="Times New Roman" panose="02020603050405020304" pitchFamily="18" charset="0"/>
                <a:ea typeface="+mn-ea"/>
                <a:cs typeface="Times New Roman" panose="02020603050405020304" pitchFamily="18" charset="0"/>
              </a:rPr>
              <a:t>M</a:t>
            </a:r>
            <a:r>
              <a:rPr lang="en-US" altLang="zh-CN" sz="1050" dirty="0" smtClean="0">
                <a:effectLst/>
                <a:latin typeface="Times New Roman" panose="02020603050405020304" pitchFamily="18" charset="0"/>
                <a:ea typeface="+mn-ea"/>
              </a:rPr>
              <a:t> </a:t>
            </a:r>
            <a:r>
              <a:rPr lang="zh-CN" altLang="zh-CN" sz="1200" dirty="0" smtClean="0">
                <a:effectLst/>
                <a:latin typeface="Times New Roman" panose="02020603050405020304" pitchFamily="18" charset="0"/>
                <a:ea typeface="+mn-ea"/>
                <a:cs typeface="Times New Roman" panose="02020603050405020304" pitchFamily="18" charset="0"/>
              </a:rPr>
              <a:t>转换至坐标系</a:t>
            </a:r>
            <a:r>
              <a:rPr lang="en-US" altLang="zh-CN" sz="1050" dirty="0" smtClean="0">
                <a:effectLst/>
                <a:latin typeface="Times New Roman" panose="02020603050405020304" pitchFamily="18" charset="0"/>
                <a:ea typeface="+mn-ea"/>
              </a:rPr>
              <a:t> M1</a:t>
            </a:r>
            <a:r>
              <a:rPr lang="zh-CN" altLang="zh-CN" sz="1050" dirty="0" smtClean="0">
                <a:effectLst/>
                <a:latin typeface="Times New Roman" panose="02020603050405020304" pitchFamily="18" charset="0"/>
                <a:ea typeface="+mn-ea"/>
                <a:cs typeface="Times New Roman" panose="02020603050405020304" pitchFamily="18" charset="0"/>
              </a:rPr>
              <a:t>，</a:t>
            </a:r>
            <a:r>
              <a:rPr lang="en-US" altLang="zh-CN" sz="1050" dirty="0" smtClean="0">
                <a:effectLst/>
                <a:latin typeface="Times New Roman" panose="02020603050405020304" pitchFamily="18" charset="0"/>
                <a:ea typeface="+mn-ea"/>
              </a:rPr>
              <a:t> M1</a:t>
            </a:r>
            <a:r>
              <a:rPr lang="zh-CN" altLang="zh-CN" sz="1200" dirty="0" smtClean="0">
                <a:effectLst/>
                <a:latin typeface="Times New Roman" panose="02020603050405020304" pitchFamily="18" charset="0"/>
                <a:ea typeface="+mn-ea"/>
                <a:cs typeface="Times New Roman" panose="02020603050405020304" pitchFamily="18" charset="0"/>
              </a:rPr>
              <a:t>至基准坐标系</a:t>
            </a:r>
            <a:r>
              <a:rPr lang="en-US" altLang="zh-CN" sz="1050" dirty="0" smtClean="0">
                <a:effectLst/>
                <a:latin typeface="Times New Roman" panose="02020603050405020304" pitchFamily="18" charset="0"/>
                <a:ea typeface="+mn-ea"/>
              </a:rPr>
              <a:t> W</a:t>
            </a:r>
            <a:r>
              <a:rPr lang="zh-CN" altLang="zh-CN" sz="1200" dirty="0" smtClean="0">
                <a:effectLst/>
                <a:latin typeface="Times New Roman" panose="02020603050405020304" pitchFamily="18" charset="0"/>
                <a:ea typeface="+mn-ea"/>
                <a:cs typeface="Times New Roman" panose="02020603050405020304" pitchFamily="18" charset="0"/>
              </a:rPr>
              <a:t>的转换符合布尔莎模型，即把坐标转换的过程分解成两个部分</a:t>
            </a:r>
            <a:r>
              <a:rPr lang="zh-CN" altLang="en-US" sz="1200" dirty="0" smtClean="0">
                <a:effectLst/>
                <a:latin typeface="Times New Roman" panose="02020603050405020304" pitchFamily="18" charset="0"/>
                <a:ea typeface="+mn-ea"/>
                <a:cs typeface="Times New Roman" panose="02020603050405020304" pitchFamily="18" charset="0"/>
              </a:rPr>
              <a:t>。类似于二维转换模型求得待定点</a:t>
            </a:r>
            <a:r>
              <a:rPr lang="en-US" altLang="zh-CN" sz="1200" dirty="0" smtClean="0">
                <a:effectLst/>
                <a:latin typeface="Times New Roman" panose="02020603050405020304" pitchFamily="18" charset="0"/>
                <a:ea typeface="+mn-ea"/>
                <a:cs typeface="Times New Roman" panose="02020603050405020304" pitchFamily="18" charset="0"/>
              </a:rPr>
              <a:t>P</a:t>
            </a:r>
            <a:r>
              <a:rPr lang="zh-CN" altLang="en-US" sz="1200" dirty="0" smtClean="0">
                <a:effectLst/>
                <a:latin typeface="Times New Roman" panose="02020603050405020304" pitchFamily="18" charset="0"/>
                <a:ea typeface="+mn-ea"/>
                <a:cs typeface="Times New Roman" panose="02020603050405020304" pitchFamily="18" charset="0"/>
              </a:rPr>
              <a:t>的点位误差分布，从中分析如下：</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ts val="2000"/>
              </a:lnSpc>
              <a:spcAft>
                <a:spcPts val="0"/>
              </a:spcAft>
            </a:pPr>
            <a:r>
              <a:rPr lang="zh-CN" altLang="zh-CN" sz="1200" kern="100" dirty="0" smtClean="0">
                <a:effectLst/>
                <a:latin typeface="Times New Roman" panose="02020603050405020304" pitchFamily="18" charset="0"/>
                <a:ea typeface="+mn-ea"/>
                <a:cs typeface="Times New Roman" panose="02020603050405020304" pitchFamily="18" charset="0"/>
              </a:rPr>
              <a:t>转站测量精度主要和公共点基准坐标测量误差和公共点布局有关。公共点的测量误差方差假设为</a:t>
            </a:r>
            <a:r>
              <a:rPr lang="zh-CN" altLang="en-US" sz="1200" kern="100" dirty="0" smtClean="0">
                <a:effectLst/>
                <a:latin typeface="Times New Roman" panose="02020603050405020304" pitchFamily="18" charset="0"/>
                <a:ea typeface="+mn-ea"/>
                <a:cs typeface="Times New Roman" panose="02020603050405020304" pitchFamily="18" charset="0"/>
              </a:rPr>
              <a:t>（）</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，仿真计算过程中，</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取值</a:t>
            </a:r>
            <a:r>
              <a:rPr lang="en-US" altLang="zh-CN" sz="1200" kern="100" dirty="0" smtClean="0">
                <a:effectLst/>
                <a:latin typeface="Times New Roman" panose="02020603050405020304" pitchFamily="18" charset="0"/>
                <a:ea typeface="+mn-ea"/>
                <a:cs typeface="Times New Roman" panose="02020603050405020304" pitchFamily="18" charset="0"/>
              </a:rPr>
              <a:t>0~0.2mm</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取值</a:t>
            </a:r>
            <a:r>
              <a:rPr lang="en-US" altLang="zh-CN" sz="1200" kern="100" dirty="0" smtClean="0">
                <a:effectLst/>
                <a:latin typeface="Times New Roman" panose="02020603050405020304" pitchFamily="18" charset="0"/>
                <a:ea typeface="+mn-ea"/>
                <a:cs typeface="Times New Roman" panose="02020603050405020304" pitchFamily="18" charset="0"/>
              </a:rPr>
              <a:t>0.02mm</a:t>
            </a:r>
            <a:r>
              <a:rPr lang="zh-CN" altLang="zh-CN" sz="1200" kern="100" dirty="0" smtClean="0">
                <a:effectLst/>
                <a:latin typeface="Times New Roman" panose="02020603050405020304" pitchFamily="18" charset="0"/>
                <a:ea typeface="+mn-ea"/>
                <a:cs typeface="Times New Roman" panose="02020603050405020304" pitchFamily="18" charset="0"/>
              </a:rPr>
              <a:t>，取公共点包围范围内一点</a:t>
            </a:r>
            <a:r>
              <a:rPr lang="en-US" altLang="zh-CN" sz="1050" kern="100" dirty="0" smtClean="0">
                <a:effectLst/>
                <a:latin typeface="Times New Roman" panose="02020603050405020304" pitchFamily="18" charset="0"/>
                <a:ea typeface="+mn-ea"/>
                <a:cs typeface="Times New Roman" panose="02020603050405020304" pitchFamily="18" charset="0"/>
              </a:rPr>
              <a:t> p</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3000</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-2000</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-1200</a:t>
            </a:r>
            <a:r>
              <a:rPr lang="zh-CN" altLang="zh-CN" sz="1200" kern="100" dirty="0" smtClean="0">
                <a:effectLst/>
                <a:latin typeface="Times New Roman" panose="02020603050405020304" pitchFamily="18" charset="0"/>
                <a:ea typeface="+mn-ea"/>
                <a:cs typeface="Times New Roman" panose="02020603050405020304" pitchFamily="18" charset="0"/>
              </a:rPr>
              <a:t>），那么转站测量中公共点</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的变化对</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点的各分量方差和点位误差的影响结果如图</a:t>
            </a:r>
            <a:r>
              <a:rPr lang="en-US" altLang="zh-CN" sz="1200" kern="100" dirty="0" smtClean="0">
                <a:effectLst/>
                <a:latin typeface="Times New Roman" panose="02020603050405020304" pitchFamily="18" charset="0"/>
                <a:ea typeface="+mn-ea"/>
                <a:cs typeface="Times New Roman" panose="02020603050405020304" pitchFamily="18" charset="0"/>
              </a:rPr>
              <a:t>4.6</a:t>
            </a:r>
            <a:r>
              <a:rPr lang="zh-CN" altLang="zh-CN" sz="1200" kern="100" dirty="0" smtClean="0">
                <a:effectLst/>
                <a:latin typeface="Times New Roman" panose="02020603050405020304" pitchFamily="18" charset="0"/>
                <a:ea typeface="+mn-ea"/>
                <a:cs typeface="Times New Roman" panose="02020603050405020304" pitchFamily="18" charset="0"/>
              </a:rPr>
              <a:t>所示。</a:t>
            </a:r>
            <a:endParaRPr lang="zh-CN" altLang="zh-CN" sz="1050" kern="100" dirty="0" smtClean="0">
              <a:effectLst/>
              <a:latin typeface="Calibri" panose="020F0502020204030204" pitchFamily="34" charset="0"/>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ts val="2000"/>
              </a:lnSpc>
              <a:spcAft>
                <a:spcPts val="0"/>
              </a:spcAft>
            </a:pPr>
            <a:r>
              <a:rPr lang="zh-CN" altLang="zh-CN" sz="1200" kern="100" dirty="0" smtClean="0">
                <a:effectLst/>
                <a:latin typeface="Times New Roman" panose="02020603050405020304" pitchFamily="18" charset="0"/>
                <a:ea typeface="+mn-ea"/>
                <a:cs typeface="Times New Roman" panose="02020603050405020304" pitchFamily="18" charset="0"/>
              </a:rPr>
              <a:t>为了验证公共点布局对转站精度的影响，在二维</a:t>
            </a:r>
            <a:r>
              <a:rPr lang="en-US"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err="1" smtClean="0">
                <a:effectLst/>
                <a:latin typeface="Times New Roman" panose="02020603050405020304" pitchFamily="18" charset="0"/>
                <a:ea typeface="+mn-ea"/>
                <a:cs typeface="Times New Roman" panose="02020603050405020304" pitchFamily="18" charset="0"/>
              </a:rPr>
              <a:t>xoy</a:t>
            </a:r>
            <a:r>
              <a:rPr lang="en-US" altLang="zh-CN" sz="1200" kern="100" dirty="0" smtClean="0">
                <a:effectLst/>
                <a:latin typeface="Times New Roman" panose="02020603050405020304" pitchFamily="18" charset="0"/>
                <a:ea typeface="+mn-ea"/>
                <a:cs typeface="Times New Roman" panose="02020603050405020304" pitchFamily="18" charset="0"/>
              </a:rPr>
              <a:t>)</a:t>
            </a:r>
            <a:r>
              <a:rPr lang="zh-CN" altLang="zh-CN" sz="1200" kern="100" dirty="0" smtClean="0">
                <a:effectLst/>
                <a:latin typeface="Times New Roman" panose="02020603050405020304" pitchFamily="18" charset="0"/>
                <a:ea typeface="+mn-ea"/>
                <a:cs typeface="Times New Roman" panose="02020603050405020304" pitchFamily="18" charset="0"/>
              </a:rPr>
              <a:t>平面上设计了四组公共点布设方案，验证公共点布局对转站精度的影响，结论同样适用于三维公共点布局的影响。如图</a:t>
            </a:r>
            <a:r>
              <a:rPr lang="en-US" altLang="zh-CN" sz="1200" kern="100" dirty="0" smtClean="0">
                <a:effectLst/>
                <a:latin typeface="Times New Roman" panose="02020603050405020304" pitchFamily="18" charset="0"/>
                <a:ea typeface="+mn-ea"/>
                <a:cs typeface="Times New Roman" panose="02020603050405020304" pitchFamily="18" charset="0"/>
              </a:rPr>
              <a:t>4.8</a:t>
            </a:r>
            <a:r>
              <a:rPr lang="zh-CN" altLang="zh-CN" sz="1200" kern="100" dirty="0" smtClean="0">
                <a:effectLst/>
                <a:latin typeface="Times New Roman" panose="02020603050405020304" pitchFamily="18" charset="0"/>
                <a:ea typeface="+mn-ea"/>
                <a:cs typeface="Times New Roman" panose="02020603050405020304" pitchFamily="18" charset="0"/>
              </a:rPr>
              <a:t>所示，（</a:t>
            </a:r>
            <a:r>
              <a:rPr lang="en-US" altLang="zh-CN" sz="1200" kern="100" dirty="0" smtClean="0">
                <a:effectLst/>
                <a:latin typeface="Times New Roman" panose="02020603050405020304" pitchFamily="18" charset="0"/>
                <a:ea typeface="+mn-ea"/>
                <a:cs typeface="Times New Roman" panose="02020603050405020304" pitchFamily="18" charset="0"/>
              </a:rPr>
              <a:t>a</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b</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c</a:t>
            </a:r>
            <a:r>
              <a:rPr lang="zh-CN" altLang="zh-CN" sz="1200" kern="100" dirty="0" smtClean="0">
                <a:effectLst/>
                <a:latin typeface="Times New Roman" panose="02020603050405020304" pitchFamily="18" charset="0"/>
                <a:ea typeface="+mn-ea"/>
                <a:cs typeface="Times New Roman" panose="02020603050405020304" pitchFamily="18" charset="0"/>
              </a:rPr>
              <a:t>）分别表示在直径为</a:t>
            </a:r>
            <a:r>
              <a:rPr lang="en-US" altLang="zh-CN" sz="1200" kern="100" dirty="0" smtClean="0">
                <a:effectLst/>
                <a:latin typeface="Times New Roman" panose="02020603050405020304" pitchFamily="18" charset="0"/>
                <a:ea typeface="+mn-ea"/>
                <a:cs typeface="Times New Roman" panose="02020603050405020304" pitchFamily="18" charset="0"/>
              </a:rPr>
              <a:t>8m</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4m</a:t>
            </a:r>
            <a:r>
              <a:rPr lang="zh-CN" altLang="zh-CN" sz="1200" kern="100" dirty="0" smtClean="0">
                <a:effectLst/>
                <a:latin typeface="Times New Roman" panose="02020603050405020304" pitchFamily="18" charset="0"/>
                <a:ea typeface="+mn-ea"/>
                <a:cs typeface="Times New Roman" panose="02020603050405020304" pitchFamily="18" charset="0"/>
              </a:rPr>
              <a:t>和</a:t>
            </a:r>
            <a:r>
              <a:rPr lang="en-US" altLang="zh-CN" sz="1200" kern="100" dirty="0" smtClean="0">
                <a:effectLst/>
                <a:latin typeface="Times New Roman" panose="02020603050405020304" pitchFamily="18" charset="0"/>
                <a:ea typeface="+mn-ea"/>
                <a:cs typeface="Times New Roman" panose="02020603050405020304" pitchFamily="18" charset="0"/>
              </a:rPr>
              <a:t>12m</a:t>
            </a:r>
            <a:r>
              <a:rPr lang="zh-CN" altLang="zh-CN" sz="1200" kern="100" dirty="0" smtClean="0">
                <a:effectLst/>
                <a:latin typeface="Times New Roman" panose="02020603050405020304" pitchFamily="18" charset="0"/>
                <a:ea typeface="+mn-ea"/>
                <a:cs typeface="Times New Roman" panose="02020603050405020304" pitchFamily="18" charset="0"/>
              </a:rPr>
              <a:t>的圆周上均匀布设了</a:t>
            </a:r>
            <a:r>
              <a:rPr lang="en-US" altLang="zh-CN" sz="1200" kern="100" dirty="0" smtClean="0">
                <a:effectLst/>
                <a:latin typeface="Times New Roman" panose="02020603050405020304" pitchFamily="18" charset="0"/>
                <a:ea typeface="+mn-ea"/>
                <a:cs typeface="Times New Roman" panose="02020603050405020304" pitchFamily="18" charset="0"/>
              </a:rPr>
              <a:t>6</a:t>
            </a:r>
            <a:r>
              <a:rPr lang="zh-CN" altLang="zh-CN" sz="1200" kern="100" dirty="0" smtClean="0">
                <a:effectLst/>
                <a:latin typeface="Times New Roman" panose="02020603050405020304" pitchFamily="18" charset="0"/>
                <a:ea typeface="+mn-ea"/>
                <a:cs typeface="Times New Roman" panose="02020603050405020304" pitchFamily="18" charset="0"/>
              </a:rPr>
              <a:t>个公共点；（</a:t>
            </a:r>
            <a:r>
              <a:rPr lang="en-US" altLang="zh-CN" sz="1200" kern="100" dirty="0" smtClean="0">
                <a:effectLst/>
                <a:latin typeface="Times New Roman" panose="02020603050405020304" pitchFamily="18" charset="0"/>
                <a:ea typeface="+mn-ea"/>
                <a:cs typeface="Times New Roman" panose="02020603050405020304" pitchFamily="18" charset="0"/>
              </a:rPr>
              <a:t>d</a:t>
            </a:r>
            <a:r>
              <a:rPr lang="zh-CN" altLang="zh-CN" sz="1200" kern="100" dirty="0" smtClean="0">
                <a:effectLst/>
                <a:latin typeface="Times New Roman" panose="02020603050405020304" pitchFamily="18" charset="0"/>
                <a:ea typeface="+mn-ea"/>
                <a:cs typeface="Times New Roman" panose="02020603050405020304" pitchFamily="18" charset="0"/>
              </a:rPr>
              <a:t>）表示在直径为</a:t>
            </a:r>
            <a:r>
              <a:rPr lang="en-US" altLang="zh-CN" sz="1200" kern="100" dirty="0" smtClean="0">
                <a:effectLst/>
                <a:latin typeface="Times New Roman" panose="02020603050405020304" pitchFamily="18" charset="0"/>
                <a:ea typeface="+mn-ea"/>
                <a:cs typeface="Times New Roman" panose="02020603050405020304" pitchFamily="18" charset="0"/>
              </a:rPr>
              <a:t>8m</a:t>
            </a:r>
            <a:r>
              <a:rPr lang="zh-CN" altLang="zh-CN" sz="1200" kern="100" dirty="0" smtClean="0">
                <a:effectLst/>
                <a:latin typeface="Times New Roman" panose="02020603050405020304" pitchFamily="18" charset="0"/>
                <a:ea typeface="+mn-ea"/>
                <a:cs typeface="Times New Roman" panose="02020603050405020304" pitchFamily="18" charset="0"/>
              </a:rPr>
              <a:t>圆周上不均匀的布设</a:t>
            </a:r>
            <a:r>
              <a:rPr lang="en-US" altLang="zh-CN" sz="1200" kern="100" dirty="0" smtClean="0">
                <a:effectLst/>
                <a:latin typeface="Times New Roman" panose="02020603050405020304" pitchFamily="18" charset="0"/>
                <a:ea typeface="+mn-ea"/>
                <a:cs typeface="Times New Roman" panose="02020603050405020304" pitchFamily="18" charset="0"/>
              </a:rPr>
              <a:t>6</a:t>
            </a:r>
            <a:r>
              <a:rPr lang="zh-CN" altLang="zh-CN" sz="1200" kern="100" dirty="0" smtClean="0">
                <a:effectLst/>
                <a:latin typeface="Times New Roman" panose="02020603050405020304" pitchFamily="18" charset="0"/>
                <a:ea typeface="+mn-ea"/>
                <a:cs typeface="Times New Roman" panose="02020603050405020304" pitchFamily="18" charset="0"/>
              </a:rPr>
              <a:t>个公共点。在</a:t>
            </a:r>
            <a:r>
              <a:rPr lang="en-US" altLang="zh-CN" sz="1200" kern="100" dirty="0" smtClean="0">
                <a:effectLst/>
                <a:latin typeface="Times New Roman" panose="02020603050405020304" pitchFamily="18" charset="0"/>
                <a:ea typeface="+mn-ea"/>
                <a:cs typeface="Times New Roman" panose="02020603050405020304" pitchFamily="18" charset="0"/>
              </a:rPr>
              <a:t>X</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Y</a:t>
            </a:r>
            <a:r>
              <a:rPr lang="zh-CN" altLang="zh-CN" sz="1200" kern="100" dirty="0" smtClean="0">
                <a:effectLst/>
                <a:latin typeface="Times New Roman" panose="02020603050405020304" pitchFamily="18" charset="0"/>
                <a:ea typeface="+mn-ea"/>
                <a:cs typeface="Times New Roman" panose="02020603050405020304" pitchFamily="18" charset="0"/>
              </a:rPr>
              <a:t>方向上分别布设了</a:t>
            </a:r>
            <a:r>
              <a:rPr lang="en-US" altLang="zh-CN" sz="1200" kern="100" dirty="0" smtClean="0">
                <a:effectLst/>
                <a:latin typeface="Times New Roman" panose="02020603050405020304" pitchFamily="18" charset="0"/>
                <a:ea typeface="+mn-ea"/>
                <a:cs typeface="Times New Roman" panose="02020603050405020304" pitchFamily="18" charset="0"/>
              </a:rPr>
              <a:t>8</a:t>
            </a:r>
            <a:r>
              <a:rPr lang="zh-CN" altLang="zh-CN" sz="1200" kern="100" dirty="0" smtClean="0">
                <a:effectLst/>
                <a:latin typeface="Times New Roman" panose="02020603050405020304" pitchFamily="18" charset="0"/>
                <a:ea typeface="+mn-ea"/>
                <a:cs typeface="Times New Roman" panose="02020603050405020304" pitchFamily="18" charset="0"/>
              </a:rPr>
              <a:t>个测试点</a:t>
            </a:r>
            <a:r>
              <a:rPr lang="en-US" altLang="zh-CN" sz="1200" kern="100" dirty="0" smtClean="0">
                <a:effectLst/>
                <a:latin typeface="Times New Roman" panose="02020603050405020304" pitchFamily="18" charset="0"/>
                <a:ea typeface="+mn-ea"/>
                <a:cs typeface="Times New Roman" panose="02020603050405020304" pitchFamily="18" charset="0"/>
              </a:rPr>
              <a:t>X1~X8</a:t>
            </a:r>
            <a:r>
              <a:rPr lang="zh-CN" altLang="zh-CN" sz="1200" kern="100" dirty="0" smtClean="0">
                <a:effectLst/>
                <a:latin typeface="Times New Roman" panose="02020603050405020304" pitchFamily="18" charset="0"/>
                <a:ea typeface="+mn-ea"/>
                <a:cs typeface="Times New Roman" panose="02020603050405020304" pitchFamily="18" charset="0"/>
              </a:rPr>
              <a:t>，</a:t>
            </a:r>
            <a:r>
              <a:rPr lang="en-US" altLang="zh-CN" sz="1200" kern="100" dirty="0" smtClean="0">
                <a:effectLst/>
                <a:latin typeface="Times New Roman" panose="02020603050405020304" pitchFamily="18" charset="0"/>
                <a:ea typeface="+mn-ea"/>
                <a:cs typeface="Times New Roman" panose="02020603050405020304" pitchFamily="18" charset="0"/>
              </a:rPr>
              <a:t>Y1~Y8</a:t>
            </a:r>
            <a:r>
              <a:rPr lang="zh-CN" altLang="zh-CN" sz="1200" kern="100" dirty="0" smtClean="0">
                <a:effectLst/>
                <a:latin typeface="Times New Roman" panose="02020603050405020304" pitchFamily="18" charset="0"/>
                <a:ea typeface="+mn-ea"/>
                <a:cs typeface="Times New Roman" panose="02020603050405020304" pitchFamily="18" charset="0"/>
              </a:rPr>
              <a:t>，每个点间隔距离</a:t>
            </a:r>
            <a:r>
              <a:rPr lang="en-US" altLang="zh-CN" sz="1200" kern="100" dirty="0" smtClean="0">
                <a:effectLst/>
                <a:latin typeface="Times New Roman" panose="02020603050405020304" pitchFamily="18" charset="0"/>
                <a:ea typeface="+mn-ea"/>
                <a:cs typeface="Times New Roman" panose="02020603050405020304" pitchFamily="18" charset="0"/>
              </a:rPr>
              <a:t>0.75m</a:t>
            </a:r>
            <a:r>
              <a:rPr lang="zh-CN" altLang="zh-CN" sz="1200" kern="100" dirty="0" smtClean="0">
                <a:effectLst/>
                <a:latin typeface="Times New Roman" panose="02020603050405020304" pitchFamily="18" charset="0"/>
                <a:ea typeface="+mn-ea"/>
                <a:cs typeface="Times New Roman" panose="02020603050405020304" pitchFamily="18" charset="0"/>
              </a:rPr>
              <a:t>。假设所有的公共点有相同的测量误差</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，其中</a:t>
            </a:r>
            <a:r>
              <a:rPr lang="en-US" altLang="zh-CN" sz="1050" kern="100" dirty="0" smtClean="0">
                <a:effectLst/>
                <a:latin typeface="Times New Roman" panose="02020603050405020304" pitchFamily="18" charset="0"/>
                <a:ea typeface="+mn-ea"/>
                <a:cs typeface="Times New Roman" panose="02020603050405020304" pitchFamily="18" charset="0"/>
              </a:rPr>
              <a:t> </a:t>
            </a:r>
            <a:r>
              <a:rPr lang="zh-CN" altLang="zh-CN" sz="1200" kern="100" dirty="0" smtClean="0">
                <a:effectLst/>
                <a:latin typeface="Times New Roman" panose="02020603050405020304" pitchFamily="18" charset="0"/>
                <a:ea typeface="+mn-ea"/>
                <a:cs typeface="Times New Roman" panose="02020603050405020304" pitchFamily="18" charset="0"/>
              </a:rPr>
              <a:t>。</a:t>
            </a:r>
            <a:endParaRPr lang="zh-CN" altLang="zh-CN" sz="1050" kern="100" dirty="0" smtClean="0">
              <a:effectLst/>
              <a:latin typeface="Calibri" panose="020F0502020204030204" pitchFamily="34" charset="0"/>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双面测量得到的水平角和垂直角最大偏差和标准偏差普遍小于单面测量的结果，因此通过双面测量可以削弱激光跟踪仪轴系误差对测角精度的影响，从而提高点位测量精度</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从图</a:t>
            </a:r>
            <a:r>
              <a:rPr lang="zh-CN" altLang="en-US" sz="1200" kern="1200" dirty="0" smtClean="0">
                <a:solidFill>
                  <a:schemeClr val="tx1"/>
                </a:solidFill>
                <a:effectLst/>
                <a:latin typeface="+mn-lt"/>
                <a:ea typeface="+mn-ea"/>
                <a:cs typeface="+mn-cs"/>
              </a:rPr>
              <a:t>中</a:t>
            </a:r>
            <a:r>
              <a:rPr lang="zh-CN" altLang="zh-CN" sz="1200" kern="1200" dirty="0" smtClean="0">
                <a:solidFill>
                  <a:schemeClr val="tx1"/>
                </a:solidFill>
                <a:effectLst/>
                <a:latin typeface="+mn-lt"/>
                <a:ea typeface="+mn-ea"/>
                <a:cs typeface="+mn-cs"/>
              </a:rPr>
              <a:t>可以看出测距误差随着入射角的增大会呈增大的趋势，并且对旋转角度的方向不同误差分布呈对称性。因此在测量中，尽量保证目标靶球和仪器测量方向保持正对关系，减少入射角带来的测距误差</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上图</a:t>
            </a:r>
            <a:r>
              <a:rPr lang="zh-CN" altLang="zh-CN" sz="1200" kern="1200" dirty="0" smtClean="0">
                <a:solidFill>
                  <a:schemeClr val="tx1"/>
                </a:solidFill>
                <a:effectLst/>
                <a:latin typeface="+mn-lt"/>
                <a:ea typeface="+mn-ea"/>
                <a:cs typeface="+mn-cs"/>
              </a:rPr>
              <a:t>反映了激光跟踪仪测角误差随距离的变化趋势，从中可以看出，激光跟踪仪的测角误差随着距离的增大急剧下降并在距离大于</a:t>
            </a:r>
            <a:r>
              <a:rPr lang="en-US" altLang="zh-CN" sz="1200" kern="1200" dirty="0" smtClean="0">
                <a:solidFill>
                  <a:schemeClr val="tx1"/>
                </a:solidFill>
                <a:effectLst/>
                <a:latin typeface="+mn-lt"/>
                <a:ea typeface="+mn-ea"/>
                <a:cs typeface="+mn-cs"/>
              </a:rPr>
              <a:t>10m</a:t>
            </a:r>
            <a:r>
              <a:rPr lang="zh-CN" altLang="zh-CN" sz="1200" kern="1200" dirty="0" smtClean="0">
                <a:solidFill>
                  <a:schemeClr val="tx1"/>
                </a:solidFill>
                <a:effectLst/>
                <a:latin typeface="+mn-lt"/>
                <a:ea typeface="+mn-ea"/>
                <a:cs typeface="+mn-cs"/>
              </a:rPr>
              <a:t>以后趋于稳定，范围在</a:t>
            </a:r>
            <a:r>
              <a:rPr lang="en-US" altLang="zh-CN" sz="1200" kern="1200" dirty="0" smtClean="0">
                <a:solidFill>
                  <a:schemeClr val="tx1"/>
                </a:solidFill>
                <a:effectLst/>
                <a:latin typeface="+mn-lt"/>
                <a:ea typeface="+mn-ea"/>
                <a:cs typeface="+mn-cs"/>
              </a:rPr>
              <a:t>1.2-1.5</a:t>
            </a:r>
            <a:r>
              <a:rPr lang="zh-CN" altLang="en-US" sz="1200" kern="1200" dirty="0" smtClean="0">
                <a:solidFill>
                  <a:schemeClr val="tx1"/>
                </a:solidFill>
                <a:effectLst/>
                <a:latin typeface="+mn-lt"/>
                <a:ea typeface="+mn-ea"/>
                <a:cs typeface="+mn-cs"/>
              </a:rPr>
              <a:t>秒之间</a:t>
            </a: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对于激光跟踪仪的测角精度，测距精度</a:t>
            </a:r>
            <a:r>
              <a:rPr lang="zh-CN" altLang="en-US" sz="1200" kern="1200" dirty="0" smtClean="0">
                <a:solidFill>
                  <a:schemeClr val="tx1"/>
                </a:solidFill>
                <a:effectLst/>
                <a:latin typeface="+mn-lt"/>
                <a:ea typeface="+mn-ea"/>
                <a:cs typeface="+mn-cs"/>
              </a:rPr>
              <a:t>较高</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S,=20m </a:t>
            </a:r>
            <a:r>
              <a:rPr lang="zh-CN" altLang="en-US" sz="1200" kern="1200" dirty="0" smtClean="0">
                <a:solidFill>
                  <a:schemeClr val="tx1"/>
                </a:solidFill>
                <a:effectLst/>
                <a:latin typeface="+mn-lt"/>
                <a:ea typeface="+mn-ea"/>
                <a:cs typeface="+mn-cs"/>
              </a:rPr>
              <a:t>时，</a:t>
            </a:r>
            <a:r>
              <a:rPr lang="en-US" altLang="zh-CN" sz="1200" kern="1200" dirty="0" smtClean="0">
                <a:solidFill>
                  <a:schemeClr val="tx1"/>
                </a:solidFill>
                <a:effectLst/>
                <a:latin typeface="+mn-lt"/>
                <a:ea typeface="+mn-ea"/>
                <a:cs typeface="+mn-cs"/>
              </a:rPr>
              <a:t>0.5um/m  ;S&gt;20m</a:t>
            </a:r>
            <a:r>
              <a:rPr lang="zh-CN" altLang="en-US" sz="1200" kern="1200" dirty="0" smtClean="0">
                <a:solidFill>
                  <a:schemeClr val="tx1"/>
                </a:solidFill>
                <a:effectLst/>
                <a:latin typeface="+mn-lt"/>
                <a:ea typeface="+mn-ea"/>
                <a:cs typeface="+mn-cs"/>
              </a:rPr>
              <a:t>时，</a:t>
            </a:r>
            <a:r>
              <a:rPr lang="en-US" altLang="zh-CN" sz="1200" kern="1200" dirty="0" smtClean="0">
                <a:solidFill>
                  <a:schemeClr val="tx1"/>
                </a:solidFill>
                <a:effectLst/>
                <a:latin typeface="+mn-lt"/>
                <a:ea typeface="+mn-ea"/>
                <a:cs typeface="+mn-cs"/>
              </a:rPr>
              <a:t>10um </a:t>
            </a:r>
            <a:r>
              <a:rPr lang="zh-CN" altLang="zh-CN" sz="1200" kern="1200" dirty="0" smtClean="0">
                <a:solidFill>
                  <a:schemeClr val="tx1"/>
                </a:solidFill>
                <a:effectLst/>
                <a:latin typeface="+mn-lt"/>
                <a:ea typeface="+mn-ea"/>
                <a:cs typeface="+mn-cs"/>
              </a:rPr>
              <a:t>），在</a:t>
            </a:r>
            <a:r>
              <a:rPr lang="en-US" altLang="zh-CN" sz="1200" kern="1200" dirty="0" smtClean="0">
                <a:solidFill>
                  <a:schemeClr val="tx1"/>
                </a:solidFill>
                <a:effectLst/>
                <a:latin typeface="+mn-lt"/>
                <a:ea typeface="+mn-ea"/>
                <a:cs typeface="+mn-cs"/>
              </a:rPr>
              <a:t>80m</a:t>
            </a:r>
            <a:r>
              <a:rPr lang="zh-CN" altLang="zh-CN" sz="1200" kern="1200" dirty="0" smtClean="0">
                <a:solidFill>
                  <a:schemeClr val="tx1"/>
                </a:solidFill>
                <a:effectLst/>
                <a:latin typeface="+mn-lt"/>
                <a:ea typeface="+mn-ea"/>
                <a:cs typeface="+mn-cs"/>
              </a:rPr>
              <a:t>测量范围内，将测角误差和测距误差值进行对比，</a:t>
            </a:r>
            <a:r>
              <a:rPr lang="zh-CN" altLang="en-US" sz="1200" kern="1200" dirty="0" smtClean="0">
                <a:solidFill>
                  <a:schemeClr val="tx1"/>
                </a:solidFill>
                <a:effectLst/>
                <a:latin typeface="+mn-lt"/>
                <a:ea typeface="+mn-ea"/>
                <a:cs typeface="+mn-cs"/>
              </a:rPr>
              <a:t>距离误差基本可以忽略。</a:t>
            </a:r>
            <a:endParaRPr lang="zh-CN" altLang="en-US" dirty="0">
              <a:solidFill>
                <a:srgbClr val="FF0000"/>
              </a:solidFill>
            </a:endParaRPr>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蒙特卡洛仿真方法实质就是利用个观测值的随机误差伪随机产生大量的服从正态分布的随机数，最终以点云的形式来模拟测量随机误差对观测值点位精度的影响。激光跟踪仪和全站仪的测量随机误差以蒙特卡洛仿真方法模拟的点云如图所示，可以发现激光跟踪仪测量时点位误差在径向方向很小，横向方向误差较大，而全站仪则与之相反，在径向方向误差较大，横向方向误差较小。</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雅克比矩阵、协方差阵、点位方差</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为了便于分析，采用</a:t>
            </a:r>
            <a:r>
              <a:rPr lang="en-US" altLang="zh-CN" sz="1200" kern="1200" dirty="0" err="1" smtClean="0">
                <a:solidFill>
                  <a:schemeClr val="tx1"/>
                </a:solidFill>
                <a:effectLst/>
                <a:latin typeface="+mn-lt"/>
                <a:ea typeface="+mn-ea"/>
                <a:cs typeface="+mn-cs"/>
              </a:rPr>
              <a:t>matlab</a:t>
            </a:r>
            <a:r>
              <a:rPr lang="zh-CN" altLang="zh-CN" sz="1200" kern="1200" dirty="0" smtClean="0">
                <a:solidFill>
                  <a:schemeClr val="tx1"/>
                </a:solidFill>
                <a:effectLst/>
                <a:latin typeface="+mn-lt"/>
                <a:ea typeface="+mn-ea"/>
                <a:cs typeface="+mn-cs"/>
              </a:rPr>
              <a:t>对激光跟踪仪的点位精度进行仿真。已知激光跟踪仪</a:t>
            </a:r>
            <a:r>
              <a:rPr lang="en-US" altLang="zh-CN" sz="1200" kern="1200" dirty="0" smtClean="0">
                <a:solidFill>
                  <a:schemeClr val="tx1"/>
                </a:solidFill>
                <a:effectLst/>
                <a:latin typeface="+mn-lt"/>
                <a:ea typeface="+mn-ea"/>
                <a:cs typeface="+mn-cs"/>
              </a:rPr>
              <a:t>AT901-LR</a:t>
            </a:r>
            <a:r>
              <a:rPr lang="zh-CN" altLang="zh-CN" sz="1200" kern="1200" dirty="0" smtClean="0">
                <a:solidFill>
                  <a:schemeClr val="tx1"/>
                </a:solidFill>
                <a:effectLst/>
                <a:latin typeface="+mn-lt"/>
                <a:ea typeface="+mn-ea"/>
                <a:cs typeface="+mn-cs"/>
              </a:rPr>
              <a:t>水平方向测量范围</a:t>
            </a:r>
            <a:r>
              <a:rPr lang="en-US" altLang="zh-CN" sz="1200" kern="1200" dirty="0" smtClean="0">
                <a:solidFill>
                  <a:schemeClr val="tx1"/>
                </a:solidFill>
                <a:effectLst/>
                <a:latin typeface="+mn-lt"/>
                <a:ea typeface="+mn-ea"/>
                <a:cs typeface="+mn-cs"/>
              </a:rPr>
              <a:t>-180°~180°</a:t>
            </a:r>
            <a:r>
              <a:rPr lang="zh-CN" altLang="zh-CN" sz="1200" kern="1200" dirty="0" smtClean="0">
                <a:solidFill>
                  <a:schemeClr val="tx1"/>
                </a:solidFill>
                <a:effectLst/>
                <a:latin typeface="+mn-lt"/>
                <a:ea typeface="+mn-ea"/>
                <a:cs typeface="+mn-cs"/>
              </a:rPr>
              <a:t>，垂直方向测量范围</a:t>
            </a:r>
            <a:r>
              <a:rPr lang="en-US" altLang="zh-CN" sz="1200" kern="1200" dirty="0" smtClean="0">
                <a:solidFill>
                  <a:schemeClr val="tx1"/>
                </a:solidFill>
                <a:effectLst/>
                <a:latin typeface="+mn-lt"/>
                <a:ea typeface="+mn-ea"/>
                <a:cs typeface="+mn-cs"/>
              </a:rPr>
              <a:t>-45°~45°</a:t>
            </a:r>
            <a:r>
              <a:rPr lang="zh-CN" altLang="zh-CN" sz="1200" kern="1200" dirty="0" smtClean="0">
                <a:solidFill>
                  <a:schemeClr val="tx1"/>
                </a:solidFill>
                <a:effectLst/>
                <a:latin typeface="+mn-lt"/>
                <a:ea typeface="+mn-ea"/>
                <a:cs typeface="+mn-cs"/>
              </a:rPr>
              <a:t>，假设空间目标点的距离为</a:t>
            </a:r>
            <a:r>
              <a:rPr lang="en-US" altLang="zh-CN" sz="1200" kern="1200" dirty="0" smtClean="0">
                <a:solidFill>
                  <a:schemeClr val="tx1"/>
                </a:solidFill>
                <a:effectLst/>
                <a:latin typeface="+mn-lt"/>
                <a:ea typeface="+mn-ea"/>
                <a:cs typeface="+mn-cs"/>
              </a:rPr>
              <a:t>5m</a:t>
            </a:r>
            <a:r>
              <a:rPr lang="zh-CN" altLang="zh-CN" sz="1200" kern="1200" dirty="0" smtClean="0">
                <a:solidFill>
                  <a:schemeClr val="tx1"/>
                </a:solidFill>
                <a:effectLst/>
                <a:latin typeface="+mn-lt"/>
                <a:ea typeface="+mn-ea"/>
                <a:cs typeface="+mn-cs"/>
              </a:rPr>
              <a:t>，那么测角精度为</a:t>
            </a:r>
            <a:r>
              <a:rPr lang="en-US" altLang="zh-CN" sz="1200" kern="1200" dirty="0" smtClean="0">
                <a:solidFill>
                  <a:schemeClr val="tx1"/>
                </a:solidFill>
                <a:effectLst/>
                <a:latin typeface="+mn-lt"/>
                <a:ea typeface="+mn-ea"/>
                <a:cs typeface="+mn-cs"/>
              </a:rPr>
              <a:t>1.8″</a:t>
            </a:r>
            <a:r>
              <a:rPr lang="zh-CN" altLang="zh-CN" sz="1200" kern="1200" dirty="0" smtClean="0">
                <a:solidFill>
                  <a:schemeClr val="tx1"/>
                </a:solidFill>
                <a:effectLst/>
                <a:latin typeface="+mn-lt"/>
                <a:ea typeface="+mn-ea"/>
                <a:cs typeface="+mn-cs"/>
              </a:rPr>
              <a:t>，测距精度采用</a:t>
            </a:r>
            <a:r>
              <a:rPr lang="en-US" altLang="zh-CN" sz="1200" kern="1200" dirty="0" smtClean="0">
                <a:solidFill>
                  <a:schemeClr val="tx1"/>
                </a:solidFill>
                <a:effectLst/>
                <a:latin typeface="+mn-lt"/>
                <a:ea typeface="+mn-ea"/>
                <a:cs typeface="+mn-cs"/>
              </a:rPr>
              <a:t>IFM</a:t>
            </a:r>
            <a:r>
              <a:rPr lang="zh-CN" altLang="zh-CN" sz="1200" kern="1200" dirty="0" smtClean="0">
                <a:solidFill>
                  <a:schemeClr val="tx1"/>
                </a:solidFill>
                <a:effectLst/>
                <a:latin typeface="+mn-lt"/>
                <a:ea typeface="+mn-ea"/>
                <a:cs typeface="+mn-cs"/>
              </a:rPr>
              <a:t>测距为</a:t>
            </a:r>
            <a:r>
              <a:rPr lang="en-US" altLang="zh-CN" sz="1200" kern="1200" dirty="0" smtClean="0">
                <a:solidFill>
                  <a:schemeClr val="tx1"/>
                </a:solidFill>
                <a:effectLst/>
                <a:latin typeface="+mn-lt"/>
                <a:ea typeface="+mn-ea"/>
                <a:cs typeface="+mn-cs"/>
              </a:rPr>
              <a:t>2.5μm</a:t>
            </a:r>
            <a:r>
              <a:rPr lang="zh-CN" altLang="zh-CN" sz="1200" kern="1200" dirty="0" smtClean="0">
                <a:solidFill>
                  <a:schemeClr val="tx1"/>
                </a:solidFill>
                <a:effectLst/>
                <a:latin typeface="+mn-lt"/>
                <a:ea typeface="+mn-ea"/>
                <a:cs typeface="+mn-cs"/>
              </a:rPr>
              <a:t>，根据上述公式求得点位误差在各个方向的分布结果，</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由于要满足高精度的测量要求，激光跟踪仪单站测量范围不易过大，这就需要以联合多站测量的方式才能完成控制网的整体测量。每站</a:t>
            </a:r>
            <a:r>
              <a:rPr lang="zh-CN" altLang="en-US" sz="1200" kern="1200" dirty="0" smtClean="0">
                <a:solidFill>
                  <a:schemeClr val="tx1"/>
                </a:solidFill>
                <a:effectLst/>
                <a:latin typeface="+mn-lt"/>
                <a:ea typeface="+mn-ea"/>
                <a:cs typeface="+mn-cs"/>
              </a:rPr>
              <a:t>均</a:t>
            </a:r>
            <a:r>
              <a:rPr lang="zh-CN" altLang="zh-CN" sz="1200" kern="1200" dirty="0" smtClean="0">
                <a:solidFill>
                  <a:schemeClr val="tx1"/>
                </a:solidFill>
                <a:effectLst/>
                <a:latin typeface="+mn-lt"/>
                <a:ea typeface="+mn-ea"/>
                <a:cs typeface="+mn-cs"/>
              </a:rPr>
              <a:t>采用自由设站的方式进行，该测量方法具有设站自由、操作简单、观测便捷，容易实现的优点，每个测站都是在自身的仪器坐标系下完成本站的测量，所以要通过坐标转换的方式将各个测站的测量结果统一到全局测量坐标系下</a:t>
            </a:r>
            <a:r>
              <a:rPr lang="zh-CN" altLang="en-US" sz="1200"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52880717-115D-4321-902A-5BE46BC1DAF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3" name="矩形 12"/>
          <p:cNvSpPr/>
          <p:nvPr userDrawn="1"/>
        </p:nvSpPr>
        <p:spPr>
          <a:xfrm>
            <a:off x="0" y="1630590"/>
            <a:ext cx="9144000" cy="2075831"/>
          </a:xfrm>
          <a:prstGeom prst="rect">
            <a:avLst/>
          </a:prstGeom>
          <a:gradFill flip="none" rotWithShape="1">
            <a:gsLst>
              <a:gs pos="90750">
                <a:srgbClr val="9DCEFC"/>
              </a:gs>
              <a:gs pos="81500">
                <a:srgbClr val="6AB4FA"/>
              </a:gs>
              <a:gs pos="100000">
                <a:srgbClr val="D0E8FE"/>
              </a:gs>
              <a:gs pos="100000">
                <a:schemeClr val="accent1">
                  <a:lumMod val="40000"/>
                  <a:lumOff val="60000"/>
                </a:schemeClr>
              </a:gs>
              <a:gs pos="63000">
                <a:srgbClr val="0380F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内容占位符 20"/>
          <p:cNvSpPr>
            <a:spLocks noGrp="1"/>
          </p:cNvSpPr>
          <p:nvPr>
            <p:ph sz="quarter" idx="10" hasCustomPrompt="1"/>
          </p:nvPr>
        </p:nvSpPr>
        <p:spPr>
          <a:xfrm>
            <a:off x="1646237" y="1778797"/>
            <a:ext cx="5851526" cy="887638"/>
          </a:xfrm>
          <a:prstGeom prst="rect">
            <a:avLst/>
          </a:prstGeom>
        </p:spPr>
        <p:txBody>
          <a:bodyPr/>
          <a:lstStyle>
            <a:lvl1pPr marL="0" indent="0">
              <a:buNone/>
              <a:defRPr sz="5400" b="1">
                <a:solidFill>
                  <a:srgbClr val="FFFF00"/>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单击此处编辑标题</a:t>
            </a:r>
            <a:endParaRPr lang="zh-CN" altLang="en-US"/>
          </a:p>
        </p:txBody>
      </p:sp>
      <p:sp>
        <p:nvSpPr>
          <p:cNvPr id="49" name="矩形 48"/>
          <p:cNvSpPr/>
          <p:nvPr userDrawn="1"/>
        </p:nvSpPr>
        <p:spPr>
          <a:xfrm>
            <a:off x="-12700" y="1279072"/>
            <a:ext cx="9144000" cy="139700"/>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9"/>
          <p:cNvSpPr/>
          <p:nvPr userDrawn="1"/>
        </p:nvSpPr>
        <p:spPr>
          <a:xfrm flipH="1">
            <a:off x="0" y="3877160"/>
            <a:ext cx="9144000" cy="139700"/>
          </a:xfrm>
          <a:prstGeom prst="rect">
            <a:avLst/>
          </a:prstGeom>
          <a:gradFill flip="none" rotWithShape="1">
            <a:gsLst>
              <a:gs pos="40000">
                <a:srgbClr val="0380F5"/>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文本框 8"/>
          <p:cNvSpPr txBox="1"/>
          <p:nvPr userDrawn="1"/>
        </p:nvSpPr>
        <p:spPr>
          <a:xfrm>
            <a:off x="528895" y="481165"/>
            <a:ext cx="2634128" cy="230832"/>
          </a:xfrm>
          <a:prstGeom prst="rect">
            <a:avLst/>
          </a:prstGeom>
          <a:noFill/>
        </p:spPr>
        <p:txBody>
          <a:bodyPr wrap="square" rtlCol="0">
            <a:spAutoFit/>
          </a:bodyPr>
          <a:lstStyle/>
          <a:p>
            <a:r>
              <a:rPr lang="en-US" altLang="zh-CN" sz="900" b="1">
                <a:solidFill>
                  <a:schemeClr val="tx2">
                    <a:lumMod val="60000"/>
                    <a:lumOff val="40000"/>
                  </a:schemeClr>
                </a:solidFill>
                <a:latin typeface="Times New Roman" panose="02020603050405020304" pitchFamily="18" charset="0"/>
                <a:cs typeface="Times New Roman" panose="02020603050405020304" pitchFamily="18" charset="0"/>
              </a:rPr>
              <a:t>SCHOOL OF</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  GEODESY AND</a:t>
            </a:r>
            <a:r>
              <a:rPr lang="zh-CN" altLang="en-US" sz="900" b="1" baseline="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GEOMATICS</a:t>
            </a:r>
            <a:endParaRPr lang="zh-CN" altLang="en-US" sz="900" b="1">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69334" y="131101"/>
            <a:ext cx="2218718" cy="350064"/>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25400" y="48499"/>
            <a:ext cx="643934" cy="653267"/>
          </a:xfrm>
          <a:prstGeom prst="rect">
            <a:avLst/>
          </a:prstGeom>
        </p:spPr>
      </p:pic>
      <p:sp>
        <p:nvSpPr>
          <p:cNvPr id="7" name="文本占位符 6"/>
          <p:cNvSpPr>
            <a:spLocks noGrp="1"/>
          </p:cNvSpPr>
          <p:nvPr>
            <p:ph type="body" sz="quarter" idx="12" hasCustomPrompt="1"/>
          </p:nvPr>
        </p:nvSpPr>
        <p:spPr>
          <a:xfrm>
            <a:off x="1911350" y="4127500"/>
            <a:ext cx="5321300" cy="552623"/>
          </a:xfrm>
          <a:prstGeom prst="rect">
            <a:avLst/>
          </a:prstGeom>
        </p:spPr>
        <p:txBody>
          <a:bodyPr/>
          <a:lstStyle>
            <a:lvl1pPr marL="0" indent="0" algn="ctr">
              <a:buNone/>
              <a:defRPr sz="2400" b="1">
                <a:solidFill>
                  <a:srgbClr val="1E0AB6"/>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作者</a:t>
            </a:r>
            <a:endParaRPr lang="en-US" altLang="zh-CN"/>
          </a:p>
        </p:txBody>
      </p:sp>
      <p:sp>
        <p:nvSpPr>
          <p:cNvPr id="17" name="文本占位符 6"/>
          <p:cNvSpPr>
            <a:spLocks noGrp="1"/>
          </p:cNvSpPr>
          <p:nvPr>
            <p:ph type="body" sz="quarter" idx="13" hasCustomPrompt="1"/>
          </p:nvPr>
        </p:nvSpPr>
        <p:spPr>
          <a:xfrm>
            <a:off x="1911350" y="4872210"/>
            <a:ext cx="5321300" cy="514177"/>
          </a:xfrm>
          <a:prstGeom prst="rect">
            <a:avLst/>
          </a:prstGeom>
        </p:spPr>
        <p:txBody>
          <a:bodyPr/>
          <a:lstStyle>
            <a:lvl1pPr marL="0" indent="0" algn="ctr">
              <a:buNone/>
              <a:defRPr sz="2400" b="1">
                <a:solidFill>
                  <a:srgbClr val="1E0AB6"/>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单位</a:t>
            </a:r>
            <a:endParaRPr lang="en-US" altLang="zh-CN"/>
          </a:p>
        </p:txBody>
      </p:sp>
      <p:sp>
        <p:nvSpPr>
          <p:cNvPr id="18" name="文本占位符 6"/>
          <p:cNvSpPr>
            <a:spLocks noGrp="1"/>
          </p:cNvSpPr>
          <p:nvPr>
            <p:ph type="body" sz="quarter" idx="14" hasCustomPrompt="1"/>
          </p:nvPr>
        </p:nvSpPr>
        <p:spPr>
          <a:xfrm>
            <a:off x="1911350" y="6248746"/>
            <a:ext cx="5321300" cy="571154"/>
          </a:xfrm>
          <a:prstGeom prst="rect">
            <a:avLst/>
          </a:prstGeom>
        </p:spPr>
        <p:txBody>
          <a:bodyPr/>
          <a:lstStyle>
            <a:lvl1pPr marL="0" indent="0" algn="ctr">
              <a:buNone/>
              <a:defRPr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时间、地点</a:t>
            </a:r>
            <a:endParaRPr lang="en-US" altLang="zh-CN"/>
          </a:p>
        </p:txBody>
      </p:sp>
      <p:sp>
        <p:nvSpPr>
          <p:cNvPr id="3" name="内容占位符 2"/>
          <p:cNvSpPr>
            <a:spLocks noGrp="1"/>
          </p:cNvSpPr>
          <p:nvPr>
            <p:ph sz="quarter" idx="15" hasCustomPrompt="1"/>
          </p:nvPr>
        </p:nvSpPr>
        <p:spPr>
          <a:xfrm>
            <a:off x="1911350" y="5542221"/>
            <a:ext cx="5321300" cy="550690"/>
          </a:xfrm>
          <a:prstGeom prst="rect">
            <a:avLst/>
          </a:prstGeom>
        </p:spPr>
        <p:txBody>
          <a:bodyPr/>
          <a:lstStyle>
            <a:lvl1pPr marL="0" indent="0" algn="ctr">
              <a:buNone/>
              <a:defRPr sz="2400" b="1">
                <a:solidFill>
                  <a:srgbClr val="1E0AB6"/>
                </a:solidFill>
                <a:latin typeface="Times New Roman" panose="02020603050405020304" pitchFamily="18" charset="0"/>
                <a:cs typeface="Times New Roman" panose="02020603050405020304" pitchFamily="18" charset="0"/>
              </a:defRPr>
            </a:lvl1pPr>
          </a:lstStyle>
          <a:p>
            <a:pPr lvl="0"/>
            <a:r>
              <a:rPr lang="zh-CN" altLang="en-US"/>
              <a:t>邮箱</a:t>
            </a:r>
            <a:r>
              <a:rPr lang="en-US" altLang="zh-CN"/>
              <a:t>@XX.com</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目录">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solidFill>
                  <a:prstClr val="black"/>
                </a:solidFill>
              </a:rPr>
            </a:fld>
            <a:endParaRPr lang="zh-CN" altLang="en-US">
              <a:solidFill>
                <a:prstClr val="black"/>
              </a:solidFill>
            </a:endParaRPr>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SCHOOL OF  GEODESY AND</a:t>
            </a:r>
            <a:r>
              <a:rPr lang="zh-CN" altLang="en-US" sz="900" b="1">
                <a:solidFill>
                  <a:srgbClr val="44546A">
                    <a:lumMod val="60000"/>
                    <a:lumOff val="40000"/>
                  </a:srgbClr>
                </a:solidFill>
                <a:latin typeface="Times New Roman" panose="02020603050405020304" pitchFamily="18" charset="0"/>
                <a:cs typeface="Times New Roman" panose="02020603050405020304" pitchFamily="18" charset="0"/>
              </a:rPr>
              <a:t> </a:t>
            </a:r>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GEOMATICS</a:t>
            </a:r>
            <a:endParaRPr lang="en-US" altLang="zh-CN" sz="900" b="1">
              <a:solidFill>
                <a:srgbClr val="44546A">
                  <a:lumMod val="60000"/>
                  <a:lumOff val="40000"/>
                </a:srgb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r>
              <a:rPr lang="en-US" altLang="zh-CN" dirty="0">
                <a:solidFill>
                  <a:prstClr val="black"/>
                </a:solidFill>
              </a:rPr>
              <a:t>/43</a:t>
            </a:r>
            <a:endParaRPr lang="zh-CN" altLang="en-US" dirty="0">
              <a:solidFill>
                <a:prstClr val="black"/>
              </a:solidFill>
            </a:endParaRPr>
          </a:p>
        </p:txBody>
      </p:sp>
      <p:sp>
        <p:nvSpPr>
          <p:cNvPr id="18" name="内容占位符 18"/>
          <p:cNvSpPr>
            <a:spLocks noGrp="1"/>
          </p:cNvSpPr>
          <p:nvPr>
            <p:ph sz="quarter" idx="14" hasCustomPrompt="1"/>
          </p:nvPr>
        </p:nvSpPr>
        <p:spPr>
          <a:xfrm>
            <a:off x="749300" y="1334102"/>
            <a:ext cx="7620761" cy="3188242"/>
          </a:xfrm>
          <a:prstGeom prst="rect">
            <a:avLst/>
          </a:prstGeom>
        </p:spPr>
        <p:txBody>
          <a:bodyPr/>
          <a:lstStyle>
            <a:lvl1pPr marL="171450" indent="-171450">
              <a:buFont typeface="Wingdings" panose="05000000000000000000" pitchFamily="2" charset="2"/>
              <a:buChar char="p"/>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28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单击此处编辑母版目录样式</a:t>
            </a:r>
            <a:endParaRPr lang="en-US" altLang="zh-CN"/>
          </a:p>
          <a:p>
            <a:pPr lvl="1"/>
            <a:r>
              <a:rPr lang="zh-CN" altLang="en-US"/>
              <a:t>二级目录</a:t>
            </a:r>
            <a:endParaRPr lang="en-US" altLang="zh-CN"/>
          </a:p>
          <a:p>
            <a:pPr lvl="1"/>
            <a:endParaRPr lang="zh-CN" altLang="en-US"/>
          </a:p>
        </p:txBody>
      </p:sp>
      <p:sp>
        <p:nvSpPr>
          <p:cNvPr id="11" name="文本框 10"/>
          <p:cNvSpPr txBox="1"/>
          <p:nvPr userDrawn="1"/>
        </p:nvSpPr>
        <p:spPr>
          <a:xfrm>
            <a:off x="107950" y="52722"/>
            <a:ext cx="2974515" cy="646331"/>
          </a:xfrm>
          <a:prstGeom prst="rect">
            <a:avLst/>
          </a:prstGeom>
          <a:noFill/>
        </p:spPr>
        <p:txBody>
          <a:bodyPr wrap="square" rtlCol="0">
            <a:spAutoFit/>
          </a:bodyPr>
          <a:lstStyle/>
          <a:p>
            <a:r>
              <a:rPr lang="zh-CN" altLang="en-US" sz="3600" b="1">
                <a:solidFill>
                  <a:srgbClr val="1E0AB6"/>
                </a:solidFill>
                <a:latin typeface="华文新魏" panose="02010800040101010101" pitchFamily="2" charset="-122"/>
                <a:ea typeface="华文新魏" panose="02010800040101010101" pitchFamily="2" charset="-122"/>
              </a:rPr>
              <a:t>目录</a:t>
            </a:r>
            <a:endParaRPr lang="zh-CN" altLang="en-US" sz="3600" b="1">
              <a:solidFill>
                <a:srgbClr val="1E0AB6"/>
              </a:solidFill>
              <a:latin typeface="华文新魏" panose="02010800040101010101" pitchFamily="2" charset="-122"/>
              <a:ea typeface="华文新魏" panose="02010800040101010101" pitchFamily="2" charset="-122"/>
            </a:endParaRPr>
          </a:p>
        </p:txBody>
      </p:sp>
      <p:sp>
        <p:nvSpPr>
          <p:cNvPr id="15" name="文本占位符 14"/>
          <p:cNvSpPr>
            <a:spLocks noGrp="1"/>
          </p:cNvSpPr>
          <p:nvPr>
            <p:ph type="body" sz="quarter" idx="15"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1">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solidFill>
                  <a:prstClr val="black"/>
                </a:solidFill>
              </a:rPr>
            </a:fld>
            <a:endParaRPr lang="zh-CN" altLang="en-US">
              <a:solidFill>
                <a:prstClr val="black"/>
              </a:solidFill>
            </a:endParaRPr>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SCHOOL OF  GEODESY AND</a:t>
            </a:r>
            <a:r>
              <a:rPr lang="zh-CN" altLang="en-US" sz="900" b="1">
                <a:solidFill>
                  <a:srgbClr val="44546A">
                    <a:lumMod val="60000"/>
                    <a:lumOff val="40000"/>
                  </a:srgbClr>
                </a:solidFill>
                <a:latin typeface="Times New Roman" panose="02020603050405020304" pitchFamily="18" charset="0"/>
                <a:cs typeface="Times New Roman" panose="02020603050405020304" pitchFamily="18" charset="0"/>
              </a:rPr>
              <a:t> </a:t>
            </a:r>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GEOMATICS</a:t>
            </a:r>
            <a:endParaRPr lang="en-US" altLang="zh-CN" sz="900" b="1">
              <a:solidFill>
                <a:srgbClr val="44546A">
                  <a:lumMod val="60000"/>
                  <a:lumOff val="40000"/>
                </a:srgb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8" name="内容占位符 7"/>
          <p:cNvSpPr>
            <a:spLocks noGrp="1"/>
          </p:cNvSpPr>
          <p:nvPr>
            <p:ph sz="quarter" idx="13" hasCustomPrompt="1"/>
          </p:nvPr>
        </p:nvSpPr>
        <p:spPr>
          <a:xfrm>
            <a:off x="124285" y="114119"/>
            <a:ext cx="3933365" cy="438331"/>
          </a:xfrm>
          <a:prstGeom prst="rect">
            <a:avLst/>
          </a:prstGeom>
        </p:spPr>
        <p:txBody>
          <a:bodyPr/>
          <a:lstStyle>
            <a:lvl1pPr marL="0" indent="0">
              <a:buNone/>
              <a:defRPr sz="3600" b="1">
                <a:solidFill>
                  <a:srgbClr val="1E0AB6"/>
                </a:solidFill>
                <a:latin typeface="华文新魏" panose="02010800040101010101" pitchFamily="2" charset="-122"/>
                <a:ea typeface="华文新魏" panose="02010800040101010101" pitchFamily="2" charset="-122"/>
              </a:defRPr>
            </a:lvl1pPr>
          </a:lstStyle>
          <a:p>
            <a:pPr lvl="0"/>
            <a:r>
              <a:rPr lang="zh-CN" altLang="en-US"/>
              <a:t>单击此处编辑标题</a:t>
            </a:r>
            <a:endParaRPr lang="zh-CN" altLang="en-US"/>
          </a:p>
        </p:txBody>
      </p:sp>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r>
              <a:rPr lang="en-US" altLang="zh-CN" dirty="0">
                <a:solidFill>
                  <a:prstClr val="black"/>
                </a:solidFill>
              </a:rPr>
              <a:t>/43</a:t>
            </a:r>
            <a:endParaRPr lang="zh-CN" altLang="en-US" dirty="0">
              <a:solidFill>
                <a:prstClr val="black"/>
              </a:solidFill>
            </a:endParaRPr>
          </a:p>
        </p:txBody>
      </p:sp>
      <p:sp>
        <p:nvSpPr>
          <p:cNvPr id="19" name="内容占位符 18"/>
          <p:cNvSpPr>
            <a:spLocks noGrp="1"/>
          </p:cNvSpPr>
          <p:nvPr>
            <p:ph sz="quarter" idx="14"/>
          </p:nvPr>
        </p:nvSpPr>
        <p:spPr>
          <a:xfrm>
            <a:off x="124285" y="983816"/>
            <a:ext cx="8889710" cy="3188242"/>
          </a:xfrm>
          <a:prstGeom prst="rect">
            <a:avLst/>
          </a:prstGeom>
        </p:spPr>
        <p:txBody>
          <a:bodyPr/>
          <a:lstStyle>
            <a:lvl1pPr marL="171450" indent="-171450">
              <a:buFont typeface="Wingdings" panose="05000000000000000000" pitchFamily="2" charset="2"/>
              <a:buChar char="Ø"/>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第三级强调部分</a:t>
            </a:r>
            <a:endParaRPr lang="zh-CN" altLang="en-US"/>
          </a:p>
        </p:txBody>
      </p:sp>
      <p:sp>
        <p:nvSpPr>
          <p:cNvPr id="16" name="文本占位符 14"/>
          <p:cNvSpPr>
            <a:spLocks noGrp="1"/>
          </p:cNvSpPr>
          <p:nvPr>
            <p:ph type="body" sz="quarter" idx="15"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solidFill>
                  <a:prstClr val="black"/>
                </a:solidFill>
              </a:rPr>
            </a:fld>
            <a:endParaRPr lang="zh-CN" altLang="en-US">
              <a:solidFill>
                <a:prstClr val="black"/>
              </a:solidFill>
            </a:endParaRPr>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SCHOOL OF  GEODESY AND</a:t>
            </a:r>
            <a:r>
              <a:rPr lang="zh-CN" altLang="en-US" sz="900" b="1">
                <a:solidFill>
                  <a:srgbClr val="44546A">
                    <a:lumMod val="60000"/>
                    <a:lumOff val="40000"/>
                  </a:srgbClr>
                </a:solidFill>
                <a:latin typeface="Times New Roman" panose="02020603050405020304" pitchFamily="18" charset="0"/>
                <a:cs typeface="Times New Roman" panose="02020603050405020304" pitchFamily="18" charset="0"/>
              </a:rPr>
              <a:t> </a:t>
            </a:r>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GEOMATICS</a:t>
            </a:r>
            <a:endParaRPr lang="en-US" altLang="zh-CN" sz="900" b="1">
              <a:solidFill>
                <a:srgbClr val="44546A">
                  <a:lumMod val="60000"/>
                  <a:lumOff val="40000"/>
                </a:srgb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8" name="内容占位符 7"/>
          <p:cNvSpPr>
            <a:spLocks noGrp="1"/>
          </p:cNvSpPr>
          <p:nvPr>
            <p:ph sz="quarter" idx="13" hasCustomPrompt="1"/>
          </p:nvPr>
        </p:nvSpPr>
        <p:spPr>
          <a:xfrm>
            <a:off x="124285" y="114119"/>
            <a:ext cx="3933365" cy="438331"/>
          </a:xfrm>
          <a:prstGeom prst="rect">
            <a:avLst/>
          </a:prstGeom>
        </p:spPr>
        <p:txBody>
          <a:bodyPr/>
          <a:lstStyle>
            <a:lvl1pPr marL="0" indent="0">
              <a:buNone/>
              <a:defRPr sz="3600" b="1">
                <a:solidFill>
                  <a:srgbClr val="1E0AB6"/>
                </a:solidFill>
                <a:latin typeface="华文新魏" panose="02010800040101010101" pitchFamily="2" charset="-122"/>
                <a:ea typeface="华文新魏" panose="02010800040101010101" pitchFamily="2" charset="-122"/>
              </a:defRPr>
            </a:lvl1pPr>
          </a:lstStyle>
          <a:p>
            <a:pPr lvl="0"/>
            <a:r>
              <a:rPr lang="zh-CN" altLang="en-US"/>
              <a:t>单击此处编辑标题</a:t>
            </a:r>
            <a:endParaRPr lang="zh-CN" altLang="en-US"/>
          </a:p>
        </p:txBody>
      </p:sp>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4"/>
          <p:cNvSpPr txBox="1"/>
          <p:nvPr userDrawn="1"/>
        </p:nvSpPr>
        <p:spPr>
          <a:xfrm>
            <a:off x="4521531"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r>
              <a:rPr lang="en-US" altLang="zh-CN" dirty="0">
                <a:solidFill>
                  <a:prstClr val="black"/>
                </a:solidFill>
              </a:rPr>
              <a:t>43</a:t>
            </a:r>
            <a:endParaRPr lang="zh-CN" altLang="en-US" dirty="0">
              <a:solidFill>
                <a:prstClr val="black"/>
              </a:solidFill>
            </a:endParaRPr>
          </a:p>
        </p:txBody>
      </p:sp>
      <p:sp>
        <p:nvSpPr>
          <p:cNvPr id="19" name="内容占位符 18"/>
          <p:cNvSpPr>
            <a:spLocks noGrp="1"/>
          </p:cNvSpPr>
          <p:nvPr>
            <p:ph sz="quarter" idx="14" hasCustomPrompt="1"/>
          </p:nvPr>
        </p:nvSpPr>
        <p:spPr>
          <a:xfrm>
            <a:off x="3981279" y="977775"/>
            <a:ext cx="5032716"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15" name="内容占位符 18"/>
          <p:cNvSpPr>
            <a:spLocks noGrp="1"/>
          </p:cNvSpPr>
          <p:nvPr>
            <p:ph sz="quarter" idx="15"/>
          </p:nvPr>
        </p:nvSpPr>
        <p:spPr>
          <a:xfrm>
            <a:off x="124285" y="981075"/>
            <a:ext cx="3558715" cy="4987962"/>
          </a:xfrm>
          <a:prstGeom prst="rect">
            <a:avLst/>
          </a:prstGeom>
        </p:spPr>
        <p:txBody>
          <a:bodyPr/>
          <a:lstStyle>
            <a:lvl1pPr marL="171450" indent="-171450">
              <a:buFont typeface="Wingdings" panose="05000000000000000000" pitchFamily="2" charset="2"/>
              <a:buChar char="Ø"/>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28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第三级强调部分</a:t>
            </a:r>
            <a:endParaRPr lang="zh-CN" altLang="en-US"/>
          </a:p>
        </p:txBody>
      </p:sp>
      <p:sp>
        <p:nvSpPr>
          <p:cNvPr id="18" name="内容占位符 18"/>
          <p:cNvSpPr>
            <a:spLocks noGrp="1"/>
          </p:cNvSpPr>
          <p:nvPr>
            <p:ph sz="quarter" idx="16" hasCustomPrompt="1"/>
          </p:nvPr>
        </p:nvSpPr>
        <p:spPr>
          <a:xfrm>
            <a:off x="3981279" y="3555912"/>
            <a:ext cx="5032716"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21" name="文本占位符 14"/>
          <p:cNvSpPr>
            <a:spLocks noGrp="1"/>
          </p:cNvSpPr>
          <p:nvPr>
            <p:ph type="body" sz="quarter" idx="17"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solidFill>
                  <a:prstClr val="black"/>
                </a:solidFill>
              </a:rPr>
            </a:fld>
            <a:endParaRPr lang="zh-CN" altLang="en-US">
              <a:solidFill>
                <a:prstClr val="black"/>
              </a:solidFill>
            </a:endParaRPr>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SCHOOL OF  GEODESY AND</a:t>
            </a:r>
            <a:r>
              <a:rPr lang="zh-CN" altLang="en-US" sz="900" b="1">
                <a:solidFill>
                  <a:srgbClr val="44546A">
                    <a:lumMod val="60000"/>
                    <a:lumOff val="40000"/>
                  </a:srgbClr>
                </a:solidFill>
                <a:latin typeface="Times New Roman" panose="02020603050405020304" pitchFamily="18" charset="0"/>
                <a:cs typeface="Times New Roman" panose="02020603050405020304" pitchFamily="18" charset="0"/>
              </a:rPr>
              <a:t> </a:t>
            </a:r>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GEOMATICS</a:t>
            </a:r>
            <a:endParaRPr lang="en-US" altLang="zh-CN" sz="900" b="1">
              <a:solidFill>
                <a:srgbClr val="44546A">
                  <a:lumMod val="60000"/>
                  <a:lumOff val="40000"/>
                </a:srgb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8" name="内容占位符 7"/>
          <p:cNvSpPr>
            <a:spLocks noGrp="1"/>
          </p:cNvSpPr>
          <p:nvPr>
            <p:ph sz="quarter" idx="13" hasCustomPrompt="1"/>
          </p:nvPr>
        </p:nvSpPr>
        <p:spPr>
          <a:xfrm>
            <a:off x="124285" y="114119"/>
            <a:ext cx="3933365" cy="438331"/>
          </a:xfrm>
          <a:prstGeom prst="rect">
            <a:avLst/>
          </a:prstGeom>
        </p:spPr>
        <p:txBody>
          <a:bodyPr/>
          <a:lstStyle>
            <a:lvl1pPr marL="0" indent="0">
              <a:buNone/>
              <a:defRPr sz="3600" b="1">
                <a:solidFill>
                  <a:srgbClr val="1E0AB6"/>
                </a:solidFill>
                <a:latin typeface="华文新魏" panose="02010800040101010101" pitchFamily="2" charset="-122"/>
                <a:ea typeface="华文新魏" panose="02010800040101010101" pitchFamily="2" charset="-122"/>
              </a:defRPr>
            </a:lvl1pPr>
          </a:lstStyle>
          <a:p>
            <a:pPr lvl="0"/>
            <a:r>
              <a:rPr lang="zh-CN" altLang="en-US"/>
              <a:t>单击此处编辑标题</a:t>
            </a:r>
            <a:endParaRPr lang="zh-CN" altLang="en-US"/>
          </a:p>
        </p:txBody>
      </p:sp>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r>
              <a:rPr lang="en-US" altLang="zh-CN" dirty="0">
                <a:solidFill>
                  <a:prstClr val="black"/>
                </a:solidFill>
              </a:rPr>
              <a:t>/43</a:t>
            </a:r>
            <a:endParaRPr lang="zh-CN" altLang="en-US" dirty="0">
              <a:solidFill>
                <a:prstClr val="black"/>
              </a:solidFill>
            </a:endParaRPr>
          </a:p>
        </p:txBody>
      </p:sp>
      <p:sp>
        <p:nvSpPr>
          <p:cNvPr id="15" name="内容占位符 18"/>
          <p:cNvSpPr>
            <a:spLocks noGrp="1"/>
          </p:cNvSpPr>
          <p:nvPr>
            <p:ph sz="quarter" idx="15"/>
          </p:nvPr>
        </p:nvSpPr>
        <p:spPr>
          <a:xfrm>
            <a:off x="124285" y="981075"/>
            <a:ext cx="8889710" cy="2482218"/>
          </a:xfrm>
          <a:prstGeom prst="rect">
            <a:avLst/>
          </a:prstGeom>
        </p:spPr>
        <p:txBody>
          <a:bodyPr/>
          <a:lstStyle>
            <a:lvl1pPr marL="171450" indent="-171450">
              <a:buFont typeface="Wingdings" panose="05000000000000000000" pitchFamily="2" charset="2"/>
              <a:buChar char="Ø"/>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28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第三级强调部分</a:t>
            </a:r>
            <a:endParaRPr lang="zh-CN" altLang="en-US"/>
          </a:p>
        </p:txBody>
      </p:sp>
      <p:sp>
        <p:nvSpPr>
          <p:cNvPr id="19" name="内容占位符 18"/>
          <p:cNvSpPr>
            <a:spLocks noGrp="1"/>
          </p:cNvSpPr>
          <p:nvPr>
            <p:ph sz="quarter" idx="14" hasCustomPrompt="1"/>
          </p:nvPr>
        </p:nvSpPr>
        <p:spPr>
          <a:xfrm>
            <a:off x="124285" y="3580423"/>
            <a:ext cx="4308015"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20" name="内容占位符 18"/>
          <p:cNvSpPr>
            <a:spLocks noGrp="1"/>
          </p:cNvSpPr>
          <p:nvPr>
            <p:ph sz="quarter" idx="16" hasCustomPrompt="1"/>
          </p:nvPr>
        </p:nvSpPr>
        <p:spPr>
          <a:xfrm>
            <a:off x="4699630" y="3580422"/>
            <a:ext cx="4314365"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22" name="文本占位符 14"/>
          <p:cNvSpPr>
            <a:spLocks noGrp="1"/>
          </p:cNvSpPr>
          <p:nvPr>
            <p:ph type="body" sz="quarter" idx="17"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致谢">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solidFill>
                  <a:prstClr val="black"/>
                </a:solidFill>
              </a:rPr>
            </a:fld>
            <a:endParaRPr lang="zh-CN" altLang="en-US">
              <a:solidFill>
                <a:prstClr val="black"/>
              </a:solidFill>
            </a:endParaRPr>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SCHOOL OF  GEODESY AND</a:t>
            </a:r>
            <a:r>
              <a:rPr lang="zh-CN" altLang="en-US" sz="900" b="1">
                <a:solidFill>
                  <a:srgbClr val="44546A">
                    <a:lumMod val="60000"/>
                    <a:lumOff val="40000"/>
                  </a:srgbClr>
                </a:solidFill>
                <a:latin typeface="Times New Roman" panose="02020603050405020304" pitchFamily="18" charset="0"/>
                <a:cs typeface="Times New Roman" panose="02020603050405020304" pitchFamily="18" charset="0"/>
              </a:rPr>
              <a:t> </a:t>
            </a:r>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GEOMATICS</a:t>
            </a:r>
            <a:endParaRPr lang="en-US" altLang="zh-CN" sz="900" b="1">
              <a:solidFill>
                <a:srgbClr val="44546A">
                  <a:lumMod val="60000"/>
                  <a:lumOff val="40000"/>
                </a:srgb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r>
              <a:rPr lang="en-US" altLang="zh-CN" dirty="0">
                <a:solidFill>
                  <a:prstClr val="black"/>
                </a:solidFill>
              </a:rPr>
              <a:t>/43</a:t>
            </a:r>
            <a:endParaRPr lang="zh-CN" altLang="en-US" dirty="0">
              <a:solidFill>
                <a:prstClr val="black"/>
              </a:solidFill>
            </a:endParaRPr>
          </a:p>
        </p:txBody>
      </p:sp>
      <p:sp>
        <p:nvSpPr>
          <p:cNvPr id="19" name="内容占位符 18"/>
          <p:cNvSpPr>
            <a:spLocks noGrp="1"/>
          </p:cNvSpPr>
          <p:nvPr>
            <p:ph sz="quarter" idx="14"/>
          </p:nvPr>
        </p:nvSpPr>
        <p:spPr>
          <a:xfrm>
            <a:off x="133495" y="1557733"/>
            <a:ext cx="8889710" cy="3188242"/>
          </a:xfrm>
          <a:prstGeom prst="rect">
            <a:avLst/>
          </a:prstGeom>
        </p:spPr>
        <p:txBody>
          <a:bodyPr/>
          <a:lstStyle>
            <a:lvl1pPr marL="0" indent="0">
              <a:buFont typeface="Wingdings" panose="05000000000000000000" pitchFamily="2" charset="2"/>
              <a:buNone/>
              <a:defRPr sz="3200" b="1">
                <a:solidFill>
                  <a:srgbClr val="1E0AB6"/>
                </a:solidFill>
                <a:latin typeface="楷体" panose="02010609060101010101" pitchFamily="49" charset="-122"/>
                <a:ea typeface="楷体" panose="02010609060101010101" pitchFamily="49"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p:txBody>
      </p:sp>
      <p:sp>
        <p:nvSpPr>
          <p:cNvPr id="4" name="文本框 3"/>
          <p:cNvSpPr txBox="1"/>
          <p:nvPr userDrawn="1"/>
        </p:nvSpPr>
        <p:spPr>
          <a:xfrm>
            <a:off x="139700" y="63500"/>
            <a:ext cx="1447800" cy="646331"/>
          </a:xfrm>
          <a:prstGeom prst="rect">
            <a:avLst/>
          </a:prstGeom>
          <a:noFill/>
        </p:spPr>
        <p:txBody>
          <a:bodyPr wrap="square" rtlCol="0">
            <a:spAutoFit/>
          </a:bodyPr>
          <a:lstStyle/>
          <a:p>
            <a:r>
              <a:rPr lang="zh-CN" altLang="en-US" sz="3600" b="1">
                <a:solidFill>
                  <a:srgbClr val="1E0AB6"/>
                </a:solidFill>
                <a:latin typeface="华文新魏" panose="02010800040101010101" pitchFamily="2" charset="-122"/>
                <a:ea typeface="华文新魏" panose="02010800040101010101" pitchFamily="2" charset="-122"/>
              </a:rPr>
              <a:t>致谢</a:t>
            </a:r>
            <a:endParaRPr lang="zh-CN" altLang="en-US" sz="3600" b="1">
              <a:solidFill>
                <a:srgbClr val="1E0AB6"/>
              </a:solidFill>
              <a:latin typeface="华文新魏" panose="02010800040101010101" pitchFamily="2" charset="-122"/>
              <a:ea typeface="华文新魏" panose="02010800040101010101" pitchFamily="2" charset="-122"/>
            </a:endParaRPr>
          </a:p>
        </p:txBody>
      </p:sp>
      <p:sp>
        <p:nvSpPr>
          <p:cNvPr id="18" name="文本占位符 14"/>
          <p:cNvSpPr>
            <a:spLocks noGrp="1"/>
          </p:cNvSpPr>
          <p:nvPr>
            <p:ph type="body" sz="quarter" idx="15"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10" name="内容占位符 20"/>
          <p:cNvSpPr>
            <a:spLocks noGrp="1"/>
          </p:cNvSpPr>
          <p:nvPr>
            <p:ph sz="quarter" idx="10" hasCustomPrompt="1"/>
          </p:nvPr>
        </p:nvSpPr>
        <p:spPr>
          <a:xfrm>
            <a:off x="841374" y="2392588"/>
            <a:ext cx="7780112" cy="1292225"/>
          </a:xfrm>
          <a:prstGeom prst="rect">
            <a:avLst/>
          </a:prstGeom>
        </p:spPr>
        <p:txBody>
          <a:bodyPr/>
          <a:lstStyle>
            <a:lvl1pPr>
              <a:defRPr sz="5400" b="1">
                <a:solidFill>
                  <a:srgbClr val="FFFF00"/>
                </a:solidFill>
                <a:latin typeface="黑体" panose="02010609060101010101" pitchFamily="49" charset="-122"/>
                <a:ea typeface="黑体" panose="02010609060101010101" pitchFamily="49" charset="-122"/>
              </a:defRPr>
            </a:lvl1pPr>
          </a:lstStyle>
          <a:p>
            <a:pPr lvl="0"/>
            <a:r>
              <a:rPr lang="zh-CN" altLang="en-US"/>
              <a:t>单击此处编辑结束语</a:t>
            </a:r>
            <a:endParaRPr lang="zh-CN" altLang="en-US"/>
          </a:p>
        </p:txBody>
      </p:sp>
      <p:sp>
        <p:nvSpPr>
          <p:cNvPr id="11" name="矩形 10"/>
          <p:cNvSpPr/>
          <p:nvPr userDrawn="1"/>
        </p:nvSpPr>
        <p:spPr>
          <a:xfrm>
            <a:off x="-12700" y="1673905"/>
            <a:ext cx="9144000" cy="139700"/>
          </a:xfrm>
          <a:prstGeom prst="rect">
            <a:avLst/>
          </a:prstGeom>
          <a:gradFill flip="none" rotWithShape="1">
            <a:gsLst>
              <a:gs pos="40000">
                <a:srgbClr val="056BDD"/>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userDrawn="1"/>
        </p:nvSpPr>
        <p:spPr>
          <a:xfrm flipH="1">
            <a:off x="-12700" y="4766296"/>
            <a:ext cx="9144000" cy="139700"/>
          </a:xfrm>
          <a:prstGeom prst="rect">
            <a:avLst/>
          </a:prstGeom>
          <a:gradFill flip="none" rotWithShape="1">
            <a:gsLst>
              <a:gs pos="40000">
                <a:srgbClr val="0380F5"/>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userDrawn="1"/>
        </p:nvSpPr>
        <p:spPr>
          <a:xfrm>
            <a:off x="0" y="2110562"/>
            <a:ext cx="9144000" cy="2358777"/>
          </a:xfrm>
          <a:prstGeom prst="rect">
            <a:avLst/>
          </a:prstGeom>
          <a:gradFill flip="none" rotWithShape="1">
            <a:gsLst>
              <a:gs pos="90750">
                <a:srgbClr val="9DCEFC"/>
              </a:gs>
              <a:gs pos="81500">
                <a:srgbClr val="6AB4FA"/>
              </a:gs>
              <a:gs pos="100000">
                <a:srgbClr val="D0E8FE"/>
              </a:gs>
              <a:gs pos="100000">
                <a:schemeClr val="accent1">
                  <a:lumMod val="40000"/>
                  <a:lumOff val="60000"/>
                </a:schemeClr>
              </a:gs>
              <a:gs pos="63000">
                <a:srgbClr val="0380F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目录">
    <p:spTree>
      <p:nvGrpSpPr>
        <p:cNvPr id="1" name=""/>
        <p:cNvGrpSpPr/>
        <p:nvPr/>
      </p:nvGrpSpPr>
      <p:grpSpPr>
        <a:xfrm>
          <a:off x="0" y="0"/>
          <a:ext cx="0" cy="0"/>
          <a:chOff x="0" y="0"/>
          <a:chExt cx="0" cy="0"/>
        </a:xfrm>
      </p:grpSpPr>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chemeClr val="tx2">
                    <a:lumMod val="60000"/>
                    <a:lumOff val="40000"/>
                  </a:schemeClr>
                </a:solidFill>
                <a:latin typeface="Times New Roman" panose="02020603050405020304" pitchFamily="18" charset="0"/>
                <a:cs typeface="Times New Roman" panose="02020603050405020304" pitchFamily="18" charset="0"/>
              </a:rPr>
              <a:t>SCHOOL OF</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  GEODESY AND</a:t>
            </a:r>
            <a:r>
              <a:rPr lang="zh-CN" altLang="en-US" sz="900" b="1" baseline="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GEOMATICS</a:t>
            </a:r>
            <a:endPar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内容占位符 18"/>
          <p:cNvSpPr>
            <a:spLocks noGrp="1"/>
          </p:cNvSpPr>
          <p:nvPr>
            <p:ph sz="quarter" idx="14" hasCustomPrompt="1"/>
          </p:nvPr>
        </p:nvSpPr>
        <p:spPr>
          <a:xfrm>
            <a:off x="749300" y="1334102"/>
            <a:ext cx="7620761" cy="3188242"/>
          </a:xfrm>
          <a:prstGeom prst="rect">
            <a:avLst/>
          </a:prstGeom>
        </p:spPr>
        <p:txBody>
          <a:bodyPr/>
          <a:lstStyle>
            <a:lvl1pPr marL="171450" indent="-171450">
              <a:buFont typeface="Wingdings" panose="05000000000000000000" pitchFamily="2" charset="2"/>
              <a:buChar char="p"/>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28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单击此处编辑母版目录样式</a:t>
            </a:r>
            <a:endParaRPr lang="en-US" altLang="zh-CN"/>
          </a:p>
          <a:p>
            <a:pPr lvl="1"/>
            <a:r>
              <a:rPr lang="zh-CN" altLang="en-US"/>
              <a:t>二级目录</a:t>
            </a:r>
            <a:endParaRPr lang="en-US" altLang="zh-CN"/>
          </a:p>
          <a:p>
            <a:pPr lvl="1"/>
            <a:endParaRPr lang="zh-CN" altLang="en-US"/>
          </a:p>
        </p:txBody>
      </p:sp>
      <p:sp>
        <p:nvSpPr>
          <p:cNvPr id="11" name="文本框 10"/>
          <p:cNvSpPr txBox="1"/>
          <p:nvPr userDrawn="1"/>
        </p:nvSpPr>
        <p:spPr>
          <a:xfrm>
            <a:off x="107950" y="52722"/>
            <a:ext cx="2974515" cy="646331"/>
          </a:xfrm>
          <a:prstGeom prst="rect">
            <a:avLst/>
          </a:prstGeom>
          <a:noFill/>
        </p:spPr>
        <p:txBody>
          <a:bodyPr wrap="square" rtlCol="0">
            <a:spAutoFit/>
          </a:bodyPr>
          <a:lstStyle/>
          <a:p>
            <a:r>
              <a:rPr lang="zh-CN" altLang="en-US" sz="3600" b="1" dirty="0">
                <a:solidFill>
                  <a:srgbClr val="1E0AB6"/>
                </a:solidFill>
                <a:latin typeface="华文新魏" panose="02010800040101010101" pitchFamily="2" charset="-122"/>
                <a:ea typeface="华文新魏" panose="02010800040101010101" pitchFamily="2" charset="-122"/>
              </a:rPr>
              <a:t>目录</a:t>
            </a:r>
            <a:endParaRPr lang="zh-CN" altLang="en-US" sz="3600" b="1" dirty="0">
              <a:solidFill>
                <a:srgbClr val="1E0AB6"/>
              </a:solidFill>
              <a:latin typeface="华文新魏" panose="02010800040101010101" pitchFamily="2" charset="-122"/>
              <a:ea typeface="华文新魏" panose="0201080004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1">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fld>
            <a:endParaRPr lang="zh-CN" altLang="en-US"/>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chemeClr val="tx2">
                    <a:lumMod val="60000"/>
                    <a:lumOff val="40000"/>
                  </a:schemeClr>
                </a:solidFill>
                <a:latin typeface="Times New Roman" panose="02020603050405020304" pitchFamily="18" charset="0"/>
                <a:cs typeface="Times New Roman" panose="02020603050405020304" pitchFamily="18" charset="0"/>
              </a:rPr>
              <a:t>SCHOOL OF</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  GEODESY AND</a:t>
            </a:r>
            <a:r>
              <a:rPr lang="zh-CN" altLang="en-US" sz="900" b="1" baseline="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GEOMATICS</a:t>
            </a:r>
            <a:endPar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8" name="内容占位符 7"/>
          <p:cNvSpPr>
            <a:spLocks noGrp="1"/>
          </p:cNvSpPr>
          <p:nvPr>
            <p:ph sz="quarter" idx="13" hasCustomPrompt="1"/>
          </p:nvPr>
        </p:nvSpPr>
        <p:spPr>
          <a:xfrm>
            <a:off x="124285" y="114119"/>
            <a:ext cx="3933365" cy="438331"/>
          </a:xfrm>
          <a:prstGeom prst="rect">
            <a:avLst/>
          </a:prstGeom>
        </p:spPr>
        <p:txBody>
          <a:bodyPr/>
          <a:lstStyle>
            <a:lvl1pPr marL="0" indent="0">
              <a:buNone/>
              <a:defRPr sz="3600" b="1">
                <a:solidFill>
                  <a:srgbClr val="1E0AB6"/>
                </a:solidFill>
                <a:latin typeface="华文新魏" panose="02010800040101010101" pitchFamily="2" charset="-122"/>
                <a:ea typeface="华文新魏" panose="02010800040101010101" pitchFamily="2" charset="-122"/>
              </a:defRPr>
            </a:lvl1pPr>
          </a:lstStyle>
          <a:p>
            <a:pPr lvl="0"/>
            <a:r>
              <a:rPr lang="zh-CN" altLang="en-US"/>
              <a:t>单击此处编辑标题</a:t>
            </a:r>
            <a:endParaRPr lang="zh-CN" altLang="en-US"/>
          </a:p>
        </p:txBody>
      </p:sp>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pPr lvl="0"/>
            <a:r>
              <a:rPr lang="en-US" altLang="zh-CN" dirty="0"/>
              <a:t>/43</a:t>
            </a:r>
            <a:endParaRPr lang="zh-CN" altLang="en-US" dirty="0"/>
          </a:p>
        </p:txBody>
      </p:sp>
      <p:sp>
        <p:nvSpPr>
          <p:cNvPr id="19" name="内容占位符 18"/>
          <p:cNvSpPr>
            <a:spLocks noGrp="1"/>
          </p:cNvSpPr>
          <p:nvPr>
            <p:ph sz="quarter" idx="14"/>
          </p:nvPr>
        </p:nvSpPr>
        <p:spPr>
          <a:xfrm>
            <a:off x="124285" y="983816"/>
            <a:ext cx="8889710" cy="3188242"/>
          </a:xfrm>
          <a:prstGeom prst="rect">
            <a:avLst/>
          </a:prstGeom>
        </p:spPr>
        <p:txBody>
          <a:bodyPr/>
          <a:lstStyle>
            <a:lvl1pPr marL="171450" indent="-171450">
              <a:buFont typeface="Wingdings" panose="05000000000000000000" pitchFamily="2" charset="2"/>
              <a:buChar char="Ø"/>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第三级强调部分</a:t>
            </a:r>
            <a:endParaRPr lang="zh-CN" altLang="en-US"/>
          </a:p>
        </p:txBody>
      </p:sp>
      <p:sp>
        <p:nvSpPr>
          <p:cNvPr id="16" name="文本占位符 14"/>
          <p:cNvSpPr>
            <a:spLocks noGrp="1"/>
          </p:cNvSpPr>
          <p:nvPr>
            <p:ph type="body" sz="quarter" idx="15"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2">
    <p:spTree>
      <p:nvGrpSpPr>
        <p:cNvPr id="1" name=""/>
        <p:cNvGrpSpPr/>
        <p:nvPr/>
      </p:nvGrpSpPr>
      <p:grpSpPr>
        <a:xfrm>
          <a:off x="0" y="0"/>
          <a:ext cx="0" cy="0"/>
          <a:chOff x="0" y="0"/>
          <a:chExt cx="0" cy="0"/>
        </a:xfrm>
      </p:grpSpPr>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chemeClr val="tx2">
                    <a:lumMod val="60000"/>
                    <a:lumOff val="40000"/>
                  </a:schemeClr>
                </a:solidFill>
                <a:latin typeface="Times New Roman" panose="02020603050405020304" pitchFamily="18" charset="0"/>
                <a:cs typeface="Times New Roman" panose="02020603050405020304" pitchFamily="18" charset="0"/>
              </a:rPr>
              <a:t>SCHOOL OF</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  GEODESY AND</a:t>
            </a:r>
            <a:r>
              <a:rPr lang="zh-CN" altLang="en-US" sz="900" b="1" baseline="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GEOMATICS</a:t>
            </a:r>
            <a:endPar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8" name="内容占位符 7"/>
          <p:cNvSpPr>
            <a:spLocks noGrp="1"/>
          </p:cNvSpPr>
          <p:nvPr>
            <p:ph sz="quarter" idx="13" hasCustomPrompt="1"/>
          </p:nvPr>
        </p:nvSpPr>
        <p:spPr>
          <a:xfrm>
            <a:off x="124285" y="114119"/>
            <a:ext cx="3933365" cy="438331"/>
          </a:xfrm>
          <a:prstGeom prst="rect">
            <a:avLst/>
          </a:prstGeom>
        </p:spPr>
        <p:txBody>
          <a:bodyPr/>
          <a:lstStyle>
            <a:lvl1pPr marL="0" indent="0">
              <a:buNone/>
              <a:defRPr sz="3600" b="1">
                <a:solidFill>
                  <a:srgbClr val="1E0AB6"/>
                </a:solidFill>
                <a:latin typeface="华文新魏" panose="02010800040101010101" pitchFamily="2" charset="-122"/>
                <a:ea typeface="华文新魏" panose="02010800040101010101" pitchFamily="2" charset="-122"/>
              </a:defRPr>
            </a:lvl1pPr>
          </a:lstStyle>
          <a:p>
            <a:pPr lvl="0"/>
            <a:r>
              <a:rPr lang="zh-CN" altLang="en-US"/>
              <a:t>单击此处编辑标题</a:t>
            </a:r>
            <a:endParaRPr lang="zh-CN" altLang="en-US"/>
          </a:p>
        </p:txBody>
      </p:sp>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内容占位符 18"/>
          <p:cNvSpPr>
            <a:spLocks noGrp="1"/>
          </p:cNvSpPr>
          <p:nvPr>
            <p:ph sz="quarter" idx="14" hasCustomPrompt="1"/>
          </p:nvPr>
        </p:nvSpPr>
        <p:spPr>
          <a:xfrm>
            <a:off x="3981279" y="977775"/>
            <a:ext cx="5032716"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15" name="内容占位符 18"/>
          <p:cNvSpPr>
            <a:spLocks noGrp="1"/>
          </p:cNvSpPr>
          <p:nvPr>
            <p:ph sz="quarter" idx="15"/>
          </p:nvPr>
        </p:nvSpPr>
        <p:spPr>
          <a:xfrm>
            <a:off x="124285" y="981075"/>
            <a:ext cx="3558715" cy="4987962"/>
          </a:xfrm>
          <a:prstGeom prst="rect">
            <a:avLst/>
          </a:prstGeom>
        </p:spPr>
        <p:txBody>
          <a:bodyPr/>
          <a:lstStyle>
            <a:lvl1pPr marL="171450" indent="-171450">
              <a:buFont typeface="Wingdings" panose="05000000000000000000" pitchFamily="2" charset="2"/>
              <a:buChar char="Ø"/>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28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第三级强调部分</a:t>
            </a:r>
            <a:endParaRPr lang="zh-CN" altLang="en-US"/>
          </a:p>
        </p:txBody>
      </p:sp>
      <p:sp>
        <p:nvSpPr>
          <p:cNvPr id="18" name="内容占位符 18"/>
          <p:cNvSpPr>
            <a:spLocks noGrp="1"/>
          </p:cNvSpPr>
          <p:nvPr>
            <p:ph sz="quarter" idx="16" hasCustomPrompt="1"/>
          </p:nvPr>
        </p:nvSpPr>
        <p:spPr>
          <a:xfrm>
            <a:off x="3981279" y="3555912"/>
            <a:ext cx="5032716"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21" name="文本占位符 14"/>
          <p:cNvSpPr>
            <a:spLocks noGrp="1"/>
          </p:cNvSpPr>
          <p:nvPr>
            <p:ph type="body" sz="quarter" idx="17"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
        <p:nvSpPr>
          <p:cNvPr id="4" name="文本框 3"/>
          <p:cNvSpPr txBox="1"/>
          <p:nvPr userDrawn="1"/>
        </p:nvSpPr>
        <p:spPr>
          <a:xfrm>
            <a:off x="2772701" y="6372092"/>
            <a:ext cx="971881" cy="379873"/>
          </a:xfrm>
          <a:prstGeom prst="rect">
            <a:avLst/>
          </a:prstGeom>
          <a:solidFill>
            <a:schemeClr val="bg1"/>
          </a:solidFill>
        </p:spPr>
        <p:txBody>
          <a:bodyPr wrap="square" rtlCol="0">
            <a:spAutoFit/>
          </a:bodyPr>
          <a:lstStyle/>
          <a:p>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3">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fld>
            <a:endParaRPr lang="zh-CN" altLang="en-US"/>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chemeClr val="tx2">
                    <a:lumMod val="60000"/>
                    <a:lumOff val="40000"/>
                  </a:schemeClr>
                </a:solidFill>
                <a:latin typeface="Times New Roman" panose="02020603050405020304" pitchFamily="18" charset="0"/>
                <a:cs typeface="Times New Roman" panose="02020603050405020304" pitchFamily="18" charset="0"/>
              </a:rPr>
              <a:t>SCHOOL OF</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  GEODESY AND</a:t>
            </a:r>
            <a:r>
              <a:rPr lang="zh-CN" altLang="en-US" sz="900" b="1" baseline="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GEOMATICS</a:t>
            </a:r>
            <a:endPar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8" name="内容占位符 7"/>
          <p:cNvSpPr>
            <a:spLocks noGrp="1"/>
          </p:cNvSpPr>
          <p:nvPr>
            <p:ph sz="quarter" idx="13" hasCustomPrompt="1"/>
          </p:nvPr>
        </p:nvSpPr>
        <p:spPr>
          <a:xfrm>
            <a:off x="124285" y="114119"/>
            <a:ext cx="3933365" cy="438331"/>
          </a:xfrm>
          <a:prstGeom prst="rect">
            <a:avLst/>
          </a:prstGeom>
        </p:spPr>
        <p:txBody>
          <a:bodyPr/>
          <a:lstStyle>
            <a:lvl1pPr marL="0" indent="0">
              <a:buNone/>
              <a:defRPr sz="3600" b="1">
                <a:solidFill>
                  <a:srgbClr val="1E0AB6"/>
                </a:solidFill>
                <a:latin typeface="华文新魏" panose="02010800040101010101" pitchFamily="2" charset="-122"/>
                <a:ea typeface="华文新魏" panose="02010800040101010101" pitchFamily="2" charset="-122"/>
              </a:defRPr>
            </a:lvl1pPr>
          </a:lstStyle>
          <a:p>
            <a:pPr lvl="0"/>
            <a:r>
              <a:rPr lang="zh-CN" altLang="en-US"/>
              <a:t>单击此处编辑标题</a:t>
            </a:r>
            <a:endParaRPr lang="zh-CN" altLang="en-US"/>
          </a:p>
        </p:txBody>
      </p:sp>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pPr lvl="0"/>
            <a:r>
              <a:rPr lang="en-US" altLang="zh-CN" dirty="0"/>
              <a:t>/43</a:t>
            </a:r>
            <a:endParaRPr lang="zh-CN" altLang="en-US" dirty="0"/>
          </a:p>
        </p:txBody>
      </p:sp>
      <p:sp>
        <p:nvSpPr>
          <p:cNvPr id="15" name="内容占位符 18"/>
          <p:cNvSpPr>
            <a:spLocks noGrp="1"/>
          </p:cNvSpPr>
          <p:nvPr>
            <p:ph sz="quarter" idx="15"/>
          </p:nvPr>
        </p:nvSpPr>
        <p:spPr>
          <a:xfrm>
            <a:off x="124285" y="981075"/>
            <a:ext cx="8889710" cy="2482218"/>
          </a:xfrm>
          <a:prstGeom prst="rect">
            <a:avLst/>
          </a:prstGeom>
        </p:spPr>
        <p:txBody>
          <a:bodyPr/>
          <a:lstStyle>
            <a:lvl1pPr marL="171450" indent="-171450">
              <a:buFont typeface="Wingdings" panose="05000000000000000000" pitchFamily="2" charset="2"/>
              <a:buChar char="Ø"/>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28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第三级强调部分</a:t>
            </a:r>
            <a:endParaRPr lang="zh-CN" altLang="en-US"/>
          </a:p>
        </p:txBody>
      </p:sp>
      <p:sp>
        <p:nvSpPr>
          <p:cNvPr id="19" name="内容占位符 18"/>
          <p:cNvSpPr>
            <a:spLocks noGrp="1"/>
          </p:cNvSpPr>
          <p:nvPr>
            <p:ph sz="quarter" idx="14" hasCustomPrompt="1"/>
          </p:nvPr>
        </p:nvSpPr>
        <p:spPr>
          <a:xfrm>
            <a:off x="124285" y="3580423"/>
            <a:ext cx="4308015"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20" name="内容占位符 18"/>
          <p:cNvSpPr>
            <a:spLocks noGrp="1"/>
          </p:cNvSpPr>
          <p:nvPr>
            <p:ph sz="quarter" idx="16" hasCustomPrompt="1"/>
          </p:nvPr>
        </p:nvSpPr>
        <p:spPr>
          <a:xfrm>
            <a:off x="4699630" y="3580422"/>
            <a:ext cx="4314365" cy="2413125"/>
          </a:xfrm>
          <a:prstGeom prst="rect">
            <a:avLst/>
          </a:prstGeom>
        </p:spPr>
        <p:txBody>
          <a:bodyPr/>
          <a:lstStyle>
            <a:lvl1pPr marL="0" indent="0">
              <a:buFont typeface="Wingdings" panose="05000000000000000000" pitchFamily="2" charset="2"/>
              <a:buNone/>
              <a:defRPr sz="3200">
                <a:solidFill>
                  <a:srgbClr val="1E0AB6"/>
                </a:solidFill>
                <a:latin typeface="华文新魏" panose="02010800040101010101" pitchFamily="2" charset="-122"/>
                <a:ea typeface="华文新魏" panose="02010800040101010101" pitchFamily="2"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插入图片</a:t>
            </a:r>
            <a:endParaRPr lang="zh-CN" altLang="en-US"/>
          </a:p>
        </p:txBody>
      </p:sp>
      <p:sp>
        <p:nvSpPr>
          <p:cNvPr id="22" name="文本占位符 14"/>
          <p:cNvSpPr>
            <a:spLocks noGrp="1"/>
          </p:cNvSpPr>
          <p:nvPr>
            <p:ph type="body" sz="quarter" idx="17"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致谢">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4327525" y="6372092"/>
            <a:ext cx="482600" cy="365125"/>
          </a:xfrm>
          <a:prstGeom prst="rect">
            <a:avLst/>
          </a:prstGeom>
        </p:spPr>
        <p:txBody>
          <a:bodyPr/>
          <a:lstStyle>
            <a:lvl1pPr>
              <a:defRPr sz="1400">
                <a:latin typeface="Times New Roman" panose="02020603050405020304" pitchFamily="18" charset="0"/>
                <a:cs typeface="Times New Roman" panose="02020603050405020304" pitchFamily="18" charset="0"/>
              </a:defRPr>
            </a:lvl1pPr>
          </a:lstStyle>
          <a:p>
            <a:fld id="{696FFBFA-2CED-4CF3-B0ED-5766415AE0AE}" type="slidenum">
              <a:rPr lang="zh-CN" altLang="en-US" smtClean="0"/>
            </a:fld>
            <a:endParaRPr lang="zh-CN" altLang="en-US"/>
          </a:p>
        </p:txBody>
      </p:sp>
      <p:sp>
        <p:nvSpPr>
          <p:cNvPr id="7" name="矩形 6"/>
          <p:cNvSpPr/>
          <p:nvPr userDrawn="1"/>
        </p:nvSpPr>
        <p:spPr>
          <a:xfrm>
            <a:off x="-10795" y="678511"/>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5951795" y="410840"/>
            <a:ext cx="2634128" cy="230832"/>
          </a:xfrm>
          <a:prstGeom prst="rect">
            <a:avLst/>
          </a:prstGeom>
          <a:noFill/>
        </p:spPr>
        <p:txBody>
          <a:bodyPr wrap="square" rtlCol="0">
            <a:spAutoFit/>
          </a:bodyPr>
          <a:lstStyle/>
          <a:p>
            <a:r>
              <a:rPr lang="en-US" altLang="zh-CN" sz="900" b="1">
                <a:solidFill>
                  <a:schemeClr val="tx2">
                    <a:lumMod val="60000"/>
                    <a:lumOff val="40000"/>
                  </a:schemeClr>
                </a:solidFill>
                <a:latin typeface="Times New Roman" panose="02020603050405020304" pitchFamily="18" charset="0"/>
                <a:cs typeface="Times New Roman" panose="02020603050405020304" pitchFamily="18" charset="0"/>
              </a:rPr>
              <a:t>SCHOOL OF</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  GEODESY AND</a:t>
            </a:r>
            <a:r>
              <a:rPr lang="zh-CN" altLang="en-US" sz="900" b="1" baseline="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rPr>
              <a:t>GEOMATICS</a:t>
            </a:r>
            <a:endParaRPr lang="en-US" altLang="zh-CN" sz="900" b="1" baseline="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153536" y="74737"/>
            <a:ext cx="2218718" cy="350064"/>
          </a:xfrm>
          <a:prstGeom prst="rect">
            <a:avLst/>
          </a:prstGeom>
        </p:spPr>
      </p:pic>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8370061" y="25244"/>
            <a:ext cx="643934" cy="653267"/>
          </a:xfrm>
          <a:prstGeom prst="rect">
            <a:avLst/>
          </a:prstGeom>
        </p:spPr>
      </p:pic>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4691" t="38444" b="13381"/>
          <a:stretch>
            <a:fillRect/>
          </a:stretch>
        </p:blipFill>
        <p:spPr>
          <a:xfrm>
            <a:off x="12700" y="6327355"/>
            <a:ext cx="2706883" cy="424610"/>
          </a:xfrm>
          <a:prstGeom prst="rect">
            <a:avLst/>
          </a:prstGeom>
        </p:spPr>
      </p:pic>
      <p:sp>
        <p:nvSpPr>
          <p:cNvPr id="12" name="矩形 11"/>
          <p:cNvSpPr/>
          <p:nvPr userDrawn="1"/>
        </p:nvSpPr>
        <p:spPr>
          <a:xfrm flipH="1">
            <a:off x="6350" y="6175030"/>
            <a:ext cx="9144000" cy="79932"/>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4536045" y="6372092"/>
            <a:ext cx="508000" cy="307777"/>
          </a:xfrm>
          <a:prstGeom prst="rect">
            <a:avLst/>
          </a:prstGeom>
        </p:spPr>
        <p:txBody>
          <a:bodyPr/>
          <a:lstStyle>
            <a:defPPr>
              <a:defRPr lang="zh-CN"/>
            </a:defPPr>
            <a:lvl1pPr>
              <a:defRPr sz="1400">
                <a:latin typeface="Times New Roman" panose="02020603050405020304" pitchFamily="18" charset="0"/>
                <a:cs typeface="Times New Roman" panose="02020603050405020304" pitchFamily="18" charset="0"/>
              </a:defRPr>
            </a:lvl1pPr>
          </a:lstStyle>
          <a:p>
            <a:pPr lvl="0"/>
            <a:r>
              <a:rPr lang="en-US" altLang="zh-CN" dirty="0"/>
              <a:t>/43</a:t>
            </a:r>
            <a:endParaRPr lang="zh-CN" altLang="en-US" dirty="0"/>
          </a:p>
        </p:txBody>
      </p:sp>
      <p:sp>
        <p:nvSpPr>
          <p:cNvPr id="19" name="内容占位符 18"/>
          <p:cNvSpPr>
            <a:spLocks noGrp="1"/>
          </p:cNvSpPr>
          <p:nvPr>
            <p:ph sz="quarter" idx="14"/>
          </p:nvPr>
        </p:nvSpPr>
        <p:spPr>
          <a:xfrm>
            <a:off x="133495" y="1557733"/>
            <a:ext cx="8889710" cy="3188242"/>
          </a:xfrm>
          <a:prstGeom prst="rect">
            <a:avLst/>
          </a:prstGeom>
        </p:spPr>
        <p:txBody>
          <a:bodyPr/>
          <a:lstStyle>
            <a:lvl1pPr marL="0" indent="0">
              <a:buFont typeface="Wingdings" panose="05000000000000000000" pitchFamily="2" charset="2"/>
              <a:buNone/>
              <a:defRPr sz="3200" b="1">
                <a:solidFill>
                  <a:srgbClr val="1E0AB6"/>
                </a:solidFill>
                <a:latin typeface="楷体" panose="02010609060101010101" pitchFamily="49" charset="-122"/>
                <a:ea typeface="楷体" panose="02010609060101010101" pitchFamily="49" charset="-122"/>
              </a:defRPr>
            </a:lvl1pPr>
            <a:lvl2pPr marL="514350" indent="-171450">
              <a:buFont typeface="Arial" panose="020B0604020202020204" pitchFamily="34" charset="0"/>
              <a:buChar char="•"/>
              <a:defRPr sz="3200">
                <a:latin typeface="华文新魏" panose="02010800040101010101" pitchFamily="2" charset="-122"/>
                <a:ea typeface="华文新魏" panose="02010800040101010101" pitchFamily="2" charset="-122"/>
              </a:defRPr>
            </a:lvl2pPr>
            <a:lvl3pPr marL="857250" indent="-171450">
              <a:buFont typeface="Arial" panose="020B0604020202020204" pitchFamily="34" charset="0"/>
              <a:buChar char="•"/>
              <a:defRPr sz="2400">
                <a:solidFill>
                  <a:srgbClr val="FF0000"/>
                </a:solidFill>
                <a:latin typeface="华文新魏" panose="02010800040101010101" pitchFamily="2" charset="-122"/>
                <a:ea typeface="华文新魏" panose="02010800040101010101" pitchFamily="2" charset="-122"/>
              </a:defRPr>
            </a:lvl3pPr>
            <a:lvl4pPr marL="1028700" indent="0">
              <a:buFont typeface="Wingdings" panose="05000000000000000000" pitchFamily="2" charset="2"/>
              <a:buNone/>
              <a:defRPr>
                <a:latin typeface="华文新魏" panose="02010800040101010101" pitchFamily="2" charset="-122"/>
                <a:ea typeface="华文新魏" panose="02010800040101010101" pitchFamily="2" charset="-122"/>
              </a:defRPr>
            </a:lvl4pPr>
            <a:lvl5pPr marL="1543050" indent="-171450">
              <a:buFont typeface="Wingdings" panose="05000000000000000000" pitchFamily="2" charset="2"/>
              <a:buChar char="Ø"/>
              <a:defRPr>
                <a:latin typeface="华文新魏" panose="02010800040101010101" pitchFamily="2" charset="-122"/>
                <a:ea typeface="华文新魏" panose="02010800040101010101" pitchFamily="2" charset="-122"/>
              </a:defRPr>
            </a:lvl5pPr>
          </a:lstStyle>
          <a:p>
            <a:pPr lvl="0"/>
            <a:r>
              <a:rPr lang="zh-CN" altLang="en-US"/>
              <a:t>单击此处编辑母版文本样式</a:t>
            </a:r>
            <a:endParaRPr lang="zh-CN" altLang="en-US"/>
          </a:p>
        </p:txBody>
      </p:sp>
      <p:sp>
        <p:nvSpPr>
          <p:cNvPr id="4" name="文本框 3"/>
          <p:cNvSpPr txBox="1"/>
          <p:nvPr userDrawn="1"/>
        </p:nvSpPr>
        <p:spPr>
          <a:xfrm>
            <a:off x="139700" y="63500"/>
            <a:ext cx="1447800" cy="646331"/>
          </a:xfrm>
          <a:prstGeom prst="rect">
            <a:avLst/>
          </a:prstGeom>
          <a:noFill/>
        </p:spPr>
        <p:txBody>
          <a:bodyPr wrap="square" rtlCol="0">
            <a:spAutoFit/>
          </a:bodyPr>
          <a:lstStyle/>
          <a:p>
            <a:r>
              <a:rPr lang="zh-CN" altLang="en-US" sz="3600" b="1">
                <a:solidFill>
                  <a:srgbClr val="1E0AB6"/>
                </a:solidFill>
                <a:latin typeface="华文新魏" panose="02010800040101010101" pitchFamily="2" charset="-122"/>
                <a:ea typeface="华文新魏" panose="02010800040101010101" pitchFamily="2" charset="-122"/>
              </a:rPr>
              <a:t>致谢</a:t>
            </a:r>
            <a:endParaRPr lang="zh-CN" altLang="en-US" sz="3600" b="1">
              <a:solidFill>
                <a:srgbClr val="1E0AB6"/>
              </a:solidFill>
              <a:latin typeface="华文新魏" panose="02010800040101010101" pitchFamily="2" charset="-122"/>
              <a:ea typeface="华文新魏" panose="02010800040101010101" pitchFamily="2" charset="-122"/>
            </a:endParaRPr>
          </a:p>
        </p:txBody>
      </p:sp>
      <p:sp>
        <p:nvSpPr>
          <p:cNvPr id="18" name="文本占位符 14"/>
          <p:cNvSpPr>
            <a:spLocks noGrp="1"/>
          </p:cNvSpPr>
          <p:nvPr>
            <p:ph type="body" sz="quarter" idx="15" hasCustomPrompt="1"/>
          </p:nvPr>
        </p:nvSpPr>
        <p:spPr>
          <a:xfrm>
            <a:off x="5722938" y="6254234"/>
            <a:ext cx="3427412" cy="603766"/>
          </a:xfrm>
          <a:prstGeom prst="rect">
            <a:avLst/>
          </a:prstGeom>
        </p:spPr>
        <p:txBody>
          <a:bodyPr/>
          <a:lstStyle>
            <a:lvl1pPr>
              <a:defRPr b="1">
                <a:latin typeface="楷体" panose="02010609060101010101" pitchFamily="49" charset="-122"/>
                <a:ea typeface="楷体" panose="02010609060101010101" pitchFamily="49" charset="-122"/>
              </a:defRPr>
            </a:lvl1pPr>
          </a:lstStyle>
          <a:p>
            <a:pPr lvl="0"/>
            <a:r>
              <a:rPr lang="zh-CN" altLang="en-US"/>
              <a:t>会议信息</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10" name="内容占位符 20"/>
          <p:cNvSpPr>
            <a:spLocks noGrp="1"/>
          </p:cNvSpPr>
          <p:nvPr>
            <p:ph sz="quarter" idx="10" hasCustomPrompt="1"/>
          </p:nvPr>
        </p:nvSpPr>
        <p:spPr>
          <a:xfrm>
            <a:off x="841374" y="2392588"/>
            <a:ext cx="7780112" cy="1292225"/>
          </a:xfrm>
          <a:prstGeom prst="rect">
            <a:avLst/>
          </a:prstGeom>
        </p:spPr>
        <p:txBody>
          <a:bodyPr/>
          <a:lstStyle>
            <a:lvl1pPr>
              <a:defRPr sz="5400" b="1">
                <a:solidFill>
                  <a:srgbClr val="FFFF00"/>
                </a:solidFill>
                <a:latin typeface="黑体" panose="02010609060101010101" pitchFamily="49" charset="-122"/>
                <a:ea typeface="黑体" panose="02010609060101010101" pitchFamily="49" charset="-122"/>
              </a:defRPr>
            </a:lvl1pPr>
          </a:lstStyle>
          <a:p>
            <a:pPr lvl="0"/>
            <a:r>
              <a:rPr lang="zh-CN" altLang="en-US"/>
              <a:t>单击此处编辑结束语</a:t>
            </a:r>
            <a:endParaRPr lang="zh-CN" altLang="en-US"/>
          </a:p>
        </p:txBody>
      </p:sp>
      <p:sp>
        <p:nvSpPr>
          <p:cNvPr id="11" name="矩形 10"/>
          <p:cNvSpPr/>
          <p:nvPr userDrawn="1"/>
        </p:nvSpPr>
        <p:spPr>
          <a:xfrm>
            <a:off x="-12700" y="1673905"/>
            <a:ext cx="9144000" cy="139700"/>
          </a:xfrm>
          <a:prstGeom prst="rect">
            <a:avLst/>
          </a:prstGeom>
          <a:gradFill flip="none" rotWithShape="1">
            <a:gsLst>
              <a:gs pos="40000">
                <a:srgbClr val="056BDD"/>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flipH="1">
            <a:off x="-12700" y="4766296"/>
            <a:ext cx="9144000" cy="139700"/>
          </a:xfrm>
          <a:prstGeom prst="rect">
            <a:avLst/>
          </a:prstGeom>
          <a:gradFill flip="none" rotWithShape="1">
            <a:gsLst>
              <a:gs pos="40000">
                <a:srgbClr val="0380F5"/>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0" y="2110562"/>
            <a:ext cx="9144000" cy="2358777"/>
          </a:xfrm>
          <a:prstGeom prst="rect">
            <a:avLst/>
          </a:prstGeom>
          <a:gradFill flip="none" rotWithShape="1">
            <a:gsLst>
              <a:gs pos="90750">
                <a:srgbClr val="9DCEFC"/>
              </a:gs>
              <a:gs pos="81500">
                <a:srgbClr val="6AB4FA"/>
              </a:gs>
              <a:gs pos="100000">
                <a:srgbClr val="D0E8FE"/>
              </a:gs>
              <a:gs pos="100000">
                <a:schemeClr val="accent1">
                  <a:lumMod val="40000"/>
                  <a:lumOff val="60000"/>
                </a:schemeClr>
              </a:gs>
              <a:gs pos="63000">
                <a:srgbClr val="0380F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灯片编号占位符 5"/>
          <p:cNvSpPr txBox="1"/>
          <p:nvPr userDrawn="1"/>
        </p:nvSpPr>
        <p:spPr>
          <a:xfrm>
            <a:off x="4327524" y="6372092"/>
            <a:ext cx="765175" cy="365125"/>
          </a:xfrm>
          <a:prstGeom prst="rect">
            <a:avLst/>
          </a:prstGeom>
        </p:spPr>
        <p:txBody>
          <a:bodyPr/>
          <a:lstStyle>
            <a:defPPr>
              <a:defRPr lang="zh-CN"/>
            </a:defPPr>
            <a:lvl1pPr marL="0" algn="l" defTabSz="914400" rtl="0" eaLnBrk="1" latinLnBrk="0" hangingPunct="1">
              <a:defRPr sz="14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6FFBFA-2CED-4CF3-B0ED-5766415AE0AE}" type="slidenum">
              <a:rPr lang="zh-CN" altLang="en-US" smtClean="0">
                <a:solidFill>
                  <a:prstClr val="black"/>
                </a:solidFill>
              </a:rPr>
            </a:fld>
            <a:r>
              <a:rPr lang="en-US" altLang="zh-CN" dirty="0" smtClean="0">
                <a:solidFill>
                  <a:prstClr val="black"/>
                </a:solidFill>
              </a:rPr>
              <a:t>/43</a:t>
            </a:r>
            <a:endParaRPr lang="zh-CN" altLang="en-US" dirty="0">
              <a:solidFill>
                <a:prstClr val="black"/>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3" name="矩形 12"/>
          <p:cNvSpPr/>
          <p:nvPr userDrawn="1"/>
        </p:nvSpPr>
        <p:spPr>
          <a:xfrm>
            <a:off x="0" y="1630590"/>
            <a:ext cx="9144000" cy="2075831"/>
          </a:xfrm>
          <a:prstGeom prst="rect">
            <a:avLst/>
          </a:prstGeom>
          <a:gradFill flip="none" rotWithShape="1">
            <a:gsLst>
              <a:gs pos="90750">
                <a:srgbClr val="9DCEFC"/>
              </a:gs>
              <a:gs pos="81500">
                <a:srgbClr val="6AB4FA"/>
              </a:gs>
              <a:gs pos="100000">
                <a:srgbClr val="D0E8FE"/>
              </a:gs>
              <a:gs pos="100000">
                <a:schemeClr val="accent1">
                  <a:lumMod val="40000"/>
                  <a:lumOff val="60000"/>
                </a:schemeClr>
              </a:gs>
              <a:gs pos="63000">
                <a:srgbClr val="0380F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1" name="内容占位符 20"/>
          <p:cNvSpPr>
            <a:spLocks noGrp="1"/>
          </p:cNvSpPr>
          <p:nvPr>
            <p:ph sz="quarter" idx="10" hasCustomPrompt="1"/>
          </p:nvPr>
        </p:nvSpPr>
        <p:spPr>
          <a:xfrm>
            <a:off x="1646237" y="1778797"/>
            <a:ext cx="5851526" cy="887638"/>
          </a:xfrm>
          <a:prstGeom prst="rect">
            <a:avLst/>
          </a:prstGeom>
        </p:spPr>
        <p:txBody>
          <a:bodyPr/>
          <a:lstStyle>
            <a:lvl1pPr marL="0" indent="0">
              <a:buNone/>
              <a:defRPr sz="5400" b="1">
                <a:solidFill>
                  <a:srgbClr val="FFFF00"/>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单击此处编辑标题</a:t>
            </a:r>
            <a:endParaRPr lang="zh-CN" altLang="en-US"/>
          </a:p>
        </p:txBody>
      </p:sp>
      <p:sp>
        <p:nvSpPr>
          <p:cNvPr id="49" name="矩形 48"/>
          <p:cNvSpPr/>
          <p:nvPr userDrawn="1"/>
        </p:nvSpPr>
        <p:spPr>
          <a:xfrm>
            <a:off x="-12700" y="1279072"/>
            <a:ext cx="9144000" cy="139700"/>
          </a:xfrm>
          <a:prstGeom prst="rect">
            <a:avLst/>
          </a:prstGeom>
          <a:gradFill flip="none" rotWithShape="1">
            <a:gsLst>
              <a:gs pos="40000">
                <a:srgbClr val="0876EE"/>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50" name="矩形 49"/>
          <p:cNvSpPr/>
          <p:nvPr userDrawn="1"/>
        </p:nvSpPr>
        <p:spPr>
          <a:xfrm flipH="1">
            <a:off x="0" y="3877160"/>
            <a:ext cx="9144000" cy="139700"/>
          </a:xfrm>
          <a:prstGeom prst="rect">
            <a:avLst/>
          </a:prstGeom>
          <a:gradFill flip="none" rotWithShape="1">
            <a:gsLst>
              <a:gs pos="40000">
                <a:srgbClr val="0380F5"/>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9" name="文本框 8"/>
          <p:cNvSpPr txBox="1"/>
          <p:nvPr userDrawn="1"/>
        </p:nvSpPr>
        <p:spPr>
          <a:xfrm>
            <a:off x="528895" y="481165"/>
            <a:ext cx="2634128" cy="230832"/>
          </a:xfrm>
          <a:prstGeom prst="rect">
            <a:avLst/>
          </a:prstGeom>
          <a:noFill/>
        </p:spPr>
        <p:txBody>
          <a:bodyPr wrap="square" rtlCol="0">
            <a:spAutoFit/>
          </a:bodyPr>
          <a:lstStyle/>
          <a:p>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SCHOOL OF  GEODESY AND</a:t>
            </a:r>
            <a:r>
              <a:rPr lang="zh-CN" altLang="en-US" sz="900" b="1">
                <a:solidFill>
                  <a:srgbClr val="44546A">
                    <a:lumMod val="60000"/>
                    <a:lumOff val="40000"/>
                  </a:srgbClr>
                </a:solidFill>
                <a:latin typeface="Times New Roman" panose="02020603050405020304" pitchFamily="18" charset="0"/>
                <a:cs typeface="Times New Roman" panose="02020603050405020304" pitchFamily="18" charset="0"/>
              </a:rPr>
              <a:t> </a:t>
            </a:r>
            <a:r>
              <a:rPr lang="en-US" altLang="zh-CN" sz="900" b="1">
                <a:solidFill>
                  <a:srgbClr val="44546A">
                    <a:lumMod val="60000"/>
                    <a:lumOff val="40000"/>
                  </a:srgbClr>
                </a:solidFill>
                <a:latin typeface="Times New Roman" panose="02020603050405020304" pitchFamily="18" charset="0"/>
                <a:cs typeface="Times New Roman" panose="02020603050405020304" pitchFamily="18" charset="0"/>
              </a:rPr>
              <a:t>GEOMATICS</a:t>
            </a:r>
            <a:endParaRPr lang="zh-CN" altLang="en-US" sz="900" b="1">
              <a:solidFill>
                <a:srgbClr val="44546A">
                  <a:lumMod val="60000"/>
                  <a:lumOff val="40000"/>
                </a:srgbClr>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3481" t="58471" r="37048" b="29000"/>
          <a:stretch>
            <a:fillRect/>
          </a:stretch>
        </p:blipFill>
        <p:spPr>
          <a:xfrm>
            <a:off x="669334" y="131101"/>
            <a:ext cx="2218718" cy="350064"/>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20690" t="8333" r="14784" b="8333"/>
          <a:stretch>
            <a:fillRect/>
          </a:stretch>
        </p:blipFill>
        <p:spPr>
          <a:xfrm>
            <a:off x="25400" y="48499"/>
            <a:ext cx="643934" cy="653267"/>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l="14691" t="38443" r="16010" b="7399"/>
          <a:stretch>
            <a:fillRect/>
          </a:stretch>
        </p:blipFill>
        <p:spPr>
          <a:xfrm>
            <a:off x="6932417" y="174562"/>
            <a:ext cx="2198883" cy="477341"/>
          </a:xfrm>
          <a:prstGeom prst="rect">
            <a:avLst/>
          </a:prstGeom>
        </p:spPr>
      </p:pic>
      <p:sp>
        <p:nvSpPr>
          <p:cNvPr id="7" name="文本占位符 6"/>
          <p:cNvSpPr>
            <a:spLocks noGrp="1"/>
          </p:cNvSpPr>
          <p:nvPr>
            <p:ph type="body" sz="quarter" idx="12" hasCustomPrompt="1"/>
          </p:nvPr>
        </p:nvSpPr>
        <p:spPr>
          <a:xfrm>
            <a:off x="1911350" y="4127500"/>
            <a:ext cx="5321300" cy="552623"/>
          </a:xfrm>
          <a:prstGeom prst="rect">
            <a:avLst/>
          </a:prstGeom>
        </p:spPr>
        <p:txBody>
          <a:bodyPr/>
          <a:lstStyle>
            <a:lvl1pPr marL="0" indent="0" algn="ctr">
              <a:buNone/>
              <a:defRPr sz="2400" b="1">
                <a:solidFill>
                  <a:srgbClr val="1E0AB6"/>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作者</a:t>
            </a:r>
            <a:endParaRPr lang="en-US" altLang="zh-CN"/>
          </a:p>
        </p:txBody>
      </p:sp>
      <p:sp>
        <p:nvSpPr>
          <p:cNvPr id="17" name="文本占位符 6"/>
          <p:cNvSpPr>
            <a:spLocks noGrp="1"/>
          </p:cNvSpPr>
          <p:nvPr>
            <p:ph type="body" sz="quarter" idx="13" hasCustomPrompt="1"/>
          </p:nvPr>
        </p:nvSpPr>
        <p:spPr>
          <a:xfrm>
            <a:off x="1911350" y="4872210"/>
            <a:ext cx="5321300" cy="514177"/>
          </a:xfrm>
          <a:prstGeom prst="rect">
            <a:avLst/>
          </a:prstGeom>
        </p:spPr>
        <p:txBody>
          <a:bodyPr/>
          <a:lstStyle>
            <a:lvl1pPr marL="0" indent="0" algn="ctr">
              <a:buNone/>
              <a:defRPr sz="2400" b="1">
                <a:solidFill>
                  <a:srgbClr val="1E0AB6"/>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单位</a:t>
            </a:r>
            <a:endParaRPr lang="en-US" altLang="zh-CN"/>
          </a:p>
        </p:txBody>
      </p:sp>
      <p:sp>
        <p:nvSpPr>
          <p:cNvPr id="18" name="文本占位符 6"/>
          <p:cNvSpPr>
            <a:spLocks noGrp="1"/>
          </p:cNvSpPr>
          <p:nvPr>
            <p:ph type="body" sz="quarter" idx="14" hasCustomPrompt="1"/>
          </p:nvPr>
        </p:nvSpPr>
        <p:spPr>
          <a:xfrm>
            <a:off x="1911350" y="6248746"/>
            <a:ext cx="5321300" cy="571154"/>
          </a:xfrm>
          <a:prstGeom prst="rect">
            <a:avLst/>
          </a:prstGeom>
        </p:spPr>
        <p:txBody>
          <a:bodyPr/>
          <a:lstStyle>
            <a:lvl1pPr marL="0" indent="0" algn="ctr">
              <a:buNone/>
              <a:defRPr sz="2400" b="1">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a:r>
              <a:rPr lang="zh-CN" altLang="en-US"/>
              <a:t>时间、地点</a:t>
            </a:r>
            <a:endParaRPr lang="en-US" altLang="zh-CN"/>
          </a:p>
        </p:txBody>
      </p:sp>
      <p:sp>
        <p:nvSpPr>
          <p:cNvPr id="3" name="内容占位符 2"/>
          <p:cNvSpPr>
            <a:spLocks noGrp="1"/>
          </p:cNvSpPr>
          <p:nvPr>
            <p:ph sz="quarter" idx="15" hasCustomPrompt="1"/>
          </p:nvPr>
        </p:nvSpPr>
        <p:spPr>
          <a:xfrm>
            <a:off x="1911350" y="5542221"/>
            <a:ext cx="5321300" cy="550690"/>
          </a:xfrm>
          <a:prstGeom prst="rect">
            <a:avLst/>
          </a:prstGeom>
        </p:spPr>
        <p:txBody>
          <a:bodyPr/>
          <a:lstStyle>
            <a:lvl1pPr marL="0" indent="0" algn="ctr">
              <a:buNone/>
              <a:defRPr sz="2400" b="1">
                <a:solidFill>
                  <a:srgbClr val="1E0AB6"/>
                </a:solidFill>
                <a:latin typeface="Times New Roman" panose="02020603050405020304" pitchFamily="18" charset="0"/>
                <a:cs typeface="Times New Roman" panose="02020603050405020304" pitchFamily="18" charset="0"/>
              </a:defRPr>
            </a:lvl1pPr>
          </a:lstStyle>
          <a:p>
            <a:pPr lvl="0"/>
            <a:r>
              <a:rPr lang="zh-CN" altLang="en-US"/>
              <a:t>邮箱</a:t>
            </a:r>
            <a:r>
              <a:rPr lang="en-US" altLang="zh-CN"/>
              <a:t>@XX.com</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vmlDrawing" Target="../drawings/vmlDrawing4.vml"/><Relationship Id="rId7" Type="http://schemas.openxmlformats.org/officeDocument/2006/relationships/slideLayout" Target="../slideLayouts/slideLayout4.xml"/><Relationship Id="rId6" Type="http://schemas.openxmlformats.org/officeDocument/2006/relationships/oleObject" Target="../embeddings/oleObject8.bin"/><Relationship Id="rId5" Type="http://schemas.openxmlformats.org/officeDocument/2006/relationships/image" Target="../media/image14.emf"/><Relationship Id="rId4" Type="http://schemas.openxmlformats.org/officeDocument/2006/relationships/image" Target="../media/image13.wmf"/><Relationship Id="rId3" Type="http://schemas.openxmlformats.org/officeDocument/2006/relationships/oleObject" Target="../embeddings/oleObject7.bin"/><Relationship Id="rId2" Type="http://schemas.openxmlformats.org/officeDocument/2006/relationships/image" Target="../media/image12.jpe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vmlDrawing" Target="../drawings/vmlDrawing5.vml"/><Relationship Id="rId7"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7.wmf"/><Relationship Id="rId4" Type="http://schemas.openxmlformats.org/officeDocument/2006/relationships/oleObject" Target="../embeddings/oleObject10.bin"/><Relationship Id="rId3" Type="http://schemas.openxmlformats.org/officeDocument/2006/relationships/image" Target="../media/image16.emf"/><Relationship Id="rId2" Type="http://schemas.openxmlformats.org/officeDocument/2006/relationships/image" Target="../media/image15.wmf"/><Relationship Id="rId1"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14.bin"/><Relationship Id="rId8" Type="http://schemas.openxmlformats.org/officeDocument/2006/relationships/image" Target="../media/image23.wmf"/><Relationship Id="rId7" Type="http://schemas.openxmlformats.org/officeDocument/2006/relationships/oleObject" Target="../embeddings/oleObject13.bin"/><Relationship Id="rId6" Type="http://schemas.openxmlformats.org/officeDocument/2006/relationships/image" Target="../media/image22.wmf"/><Relationship Id="rId5" Type="http://schemas.openxmlformats.org/officeDocument/2006/relationships/oleObject" Target="../embeddings/oleObject12.bin"/><Relationship Id="rId4" Type="http://schemas.openxmlformats.org/officeDocument/2006/relationships/image" Target="../media/image21.wmf"/><Relationship Id="rId3" Type="http://schemas.openxmlformats.org/officeDocument/2006/relationships/oleObject" Target="../embeddings/oleObject11.bin"/><Relationship Id="rId2" Type="http://schemas.openxmlformats.org/officeDocument/2006/relationships/image" Target="../media/image20.emf"/><Relationship Id="rId13" Type="http://schemas.openxmlformats.org/officeDocument/2006/relationships/notesSlide" Target="../notesSlides/notesSlide7.xml"/><Relationship Id="rId12" Type="http://schemas.openxmlformats.org/officeDocument/2006/relationships/vmlDrawing" Target="../drawings/vmlDrawing6.vml"/><Relationship Id="rId11" Type="http://schemas.openxmlformats.org/officeDocument/2006/relationships/slideLayout" Target="../slideLayouts/slideLayout4.xml"/><Relationship Id="rId10" Type="http://schemas.openxmlformats.org/officeDocument/2006/relationships/image" Target="../media/image24.wmf"/><Relationship Id="rId1" Type="http://schemas.openxmlformats.org/officeDocument/2006/relationships/image" Target="../media/image19.emf"/></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28.emf"/><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slides/_rels/slide1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6" Type="http://schemas.openxmlformats.org/officeDocument/2006/relationships/slideLayout" Target="../slideLayouts/slideLayout16.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vmlDrawing" Target="../drawings/vmlDrawing7.vml"/><Relationship Id="rId7" Type="http://schemas.openxmlformats.org/officeDocument/2006/relationships/slideLayout" Target="../slideLayouts/slideLayout4.xml"/><Relationship Id="rId6" Type="http://schemas.openxmlformats.org/officeDocument/2006/relationships/image" Target="../media/image31.wmf"/><Relationship Id="rId5" Type="http://schemas.openxmlformats.org/officeDocument/2006/relationships/oleObject" Target="../embeddings/oleObject17.bin"/><Relationship Id="rId4" Type="http://schemas.openxmlformats.org/officeDocument/2006/relationships/image" Target="../media/image30.emf"/><Relationship Id="rId3" Type="http://schemas.openxmlformats.org/officeDocument/2006/relationships/oleObject" Target="../embeddings/oleObject16.bin"/><Relationship Id="rId2" Type="http://schemas.openxmlformats.org/officeDocument/2006/relationships/image" Target="../media/image29.wmf"/><Relationship Id="rId1"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9" Type="http://schemas.openxmlformats.org/officeDocument/2006/relationships/oleObject" Target="../embeddings/oleObject22.bin"/><Relationship Id="rId8" Type="http://schemas.openxmlformats.org/officeDocument/2006/relationships/image" Target="../media/image35.wmf"/><Relationship Id="rId7" Type="http://schemas.openxmlformats.org/officeDocument/2006/relationships/oleObject" Target="../embeddings/oleObject21.bin"/><Relationship Id="rId6" Type="http://schemas.openxmlformats.org/officeDocument/2006/relationships/image" Target="../media/image34.wmf"/><Relationship Id="rId5" Type="http://schemas.openxmlformats.org/officeDocument/2006/relationships/oleObject" Target="../embeddings/oleObject20.bin"/><Relationship Id="rId4" Type="http://schemas.openxmlformats.org/officeDocument/2006/relationships/image" Target="../media/image33.wmf"/><Relationship Id="rId3" Type="http://schemas.openxmlformats.org/officeDocument/2006/relationships/oleObject" Target="../embeddings/oleObject19.bin"/><Relationship Id="rId2" Type="http://schemas.openxmlformats.org/officeDocument/2006/relationships/image" Target="../media/image32.emf"/><Relationship Id="rId19" Type="http://schemas.openxmlformats.org/officeDocument/2006/relationships/notesSlide" Target="../notesSlides/notesSlide10.xml"/><Relationship Id="rId18" Type="http://schemas.openxmlformats.org/officeDocument/2006/relationships/vmlDrawing" Target="../drawings/vmlDrawing8.vml"/><Relationship Id="rId17" Type="http://schemas.openxmlformats.org/officeDocument/2006/relationships/slideLayout" Target="../slideLayouts/slideLayout4.xml"/><Relationship Id="rId16" Type="http://schemas.openxmlformats.org/officeDocument/2006/relationships/image" Target="../media/image39.wmf"/><Relationship Id="rId15" Type="http://schemas.openxmlformats.org/officeDocument/2006/relationships/oleObject" Target="../embeddings/oleObject25.bin"/><Relationship Id="rId14" Type="http://schemas.openxmlformats.org/officeDocument/2006/relationships/image" Target="../media/image38.wmf"/><Relationship Id="rId13" Type="http://schemas.openxmlformats.org/officeDocument/2006/relationships/oleObject" Target="../embeddings/oleObject24.bin"/><Relationship Id="rId12" Type="http://schemas.openxmlformats.org/officeDocument/2006/relationships/image" Target="../media/image37.wmf"/><Relationship Id="rId11" Type="http://schemas.openxmlformats.org/officeDocument/2006/relationships/oleObject" Target="../embeddings/oleObject23.bin"/><Relationship Id="rId10" Type="http://schemas.openxmlformats.org/officeDocument/2006/relationships/image" Target="../media/image36.wmf"/><Relationship Id="rId1"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43.wmf"/><Relationship Id="rId7" Type="http://schemas.openxmlformats.org/officeDocument/2006/relationships/oleObject" Target="../embeddings/oleObject29.bin"/><Relationship Id="rId6" Type="http://schemas.openxmlformats.org/officeDocument/2006/relationships/image" Target="../media/image42.wmf"/><Relationship Id="rId5" Type="http://schemas.openxmlformats.org/officeDocument/2006/relationships/oleObject" Target="../embeddings/oleObject28.bin"/><Relationship Id="rId4" Type="http://schemas.openxmlformats.org/officeDocument/2006/relationships/image" Target="../media/image41.wmf"/><Relationship Id="rId3" Type="http://schemas.openxmlformats.org/officeDocument/2006/relationships/oleObject" Target="../embeddings/oleObject27.bin"/><Relationship Id="rId2" Type="http://schemas.openxmlformats.org/officeDocument/2006/relationships/image" Target="../media/image40.wmf"/><Relationship Id="rId11" Type="http://schemas.openxmlformats.org/officeDocument/2006/relationships/notesSlide" Target="../notesSlides/notesSlide11.xml"/><Relationship Id="rId10" Type="http://schemas.openxmlformats.org/officeDocument/2006/relationships/vmlDrawing" Target="../drawings/vmlDrawing9.vml"/><Relationship Id="rId1"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vmlDrawing" Target="../drawings/vmlDrawing10.vml"/><Relationship Id="rId3" Type="http://schemas.openxmlformats.org/officeDocument/2006/relationships/slideLayout" Target="../slideLayouts/slideLayout4.xml"/><Relationship Id="rId2" Type="http://schemas.openxmlformats.org/officeDocument/2006/relationships/image" Target="../media/image44.emf"/><Relationship Id="rId1" Type="http://schemas.openxmlformats.org/officeDocument/2006/relationships/oleObject" Target="../embeddings/oleObject30.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4.xml"/><Relationship Id="rId2" Type="http://schemas.openxmlformats.org/officeDocument/2006/relationships/image" Target="../media/image46.emf"/><Relationship Id="rId1"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6" Type="http://schemas.openxmlformats.org/officeDocument/2006/relationships/slideLayout" Target="../slideLayouts/slideLayout1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53.emf"/><Relationship Id="rId7" Type="http://schemas.openxmlformats.org/officeDocument/2006/relationships/image" Target="../media/image52.emf"/><Relationship Id="rId6" Type="http://schemas.openxmlformats.org/officeDocument/2006/relationships/image" Target="../media/image51.emf"/><Relationship Id="rId5" Type="http://schemas.openxmlformats.org/officeDocument/2006/relationships/oleObject" Target="../embeddings/oleObject34.bin"/><Relationship Id="rId4" Type="http://schemas.openxmlformats.org/officeDocument/2006/relationships/image" Target="../media/image50.wmf"/><Relationship Id="rId3" Type="http://schemas.openxmlformats.org/officeDocument/2006/relationships/oleObject" Target="../embeddings/oleObject33.bin"/><Relationship Id="rId2" Type="http://schemas.openxmlformats.org/officeDocument/2006/relationships/image" Target="../media/image49.wmf"/><Relationship Id="rId11" Type="http://schemas.openxmlformats.org/officeDocument/2006/relationships/notesSlide" Target="../notesSlides/notesSlide14.xml"/><Relationship Id="rId10" Type="http://schemas.openxmlformats.org/officeDocument/2006/relationships/vmlDrawing" Target="../drawings/vmlDrawing12.vml"/><Relationship Id="rId1" Type="http://schemas.openxmlformats.org/officeDocument/2006/relationships/oleObject" Target="../embeddings/oleObject32.bin"/></Relationships>
</file>

<file path=ppt/slides/_rels/slide26.xml.rels><?xml version="1.0" encoding="UTF-8" standalone="yes"?>
<Relationships xmlns="http://schemas.openxmlformats.org/package/2006/relationships"><Relationship Id="rId9" Type="http://schemas.openxmlformats.org/officeDocument/2006/relationships/oleObject" Target="../embeddings/oleObject39.bin"/><Relationship Id="rId8" Type="http://schemas.openxmlformats.org/officeDocument/2006/relationships/image" Target="../media/image57.wmf"/><Relationship Id="rId7" Type="http://schemas.openxmlformats.org/officeDocument/2006/relationships/oleObject" Target="../embeddings/oleObject38.bin"/><Relationship Id="rId6" Type="http://schemas.openxmlformats.org/officeDocument/2006/relationships/image" Target="../media/image56.wmf"/><Relationship Id="rId5" Type="http://schemas.openxmlformats.org/officeDocument/2006/relationships/oleObject" Target="../embeddings/oleObject37.bin"/><Relationship Id="rId4" Type="http://schemas.openxmlformats.org/officeDocument/2006/relationships/image" Target="../media/image55.wmf"/><Relationship Id="rId3" Type="http://schemas.openxmlformats.org/officeDocument/2006/relationships/oleObject" Target="../embeddings/oleObject36.bin"/><Relationship Id="rId2" Type="http://schemas.openxmlformats.org/officeDocument/2006/relationships/image" Target="../media/image54.wmf"/><Relationship Id="rId19" Type="http://schemas.openxmlformats.org/officeDocument/2006/relationships/notesSlide" Target="../notesSlides/notesSlide15.xml"/><Relationship Id="rId18" Type="http://schemas.openxmlformats.org/officeDocument/2006/relationships/vmlDrawing" Target="../drawings/vmlDrawing13.vml"/><Relationship Id="rId17" Type="http://schemas.openxmlformats.org/officeDocument/2006/relationships/slideLayout" Target="../slideLayouts/slideLayout4.xml"/><Relationship Id="rId16" Type="http://schemas.openxmlformats.org/officeDocument/2006/relationships/image" Target="../media/image61.wmf"/><Relationship Id="rId15" Type="http://schemas.openxmlformats.org/officeDocument/2006/relationships/oleObject" Target="../embeddings/oleObject42.bin"/><Relationship Id="rId14" Type="http://schemas.openxmlformats.org/officeDocument/2006/relationships/image" Target="../media/image60.wmf"/><Relationship Id="rId13" Type="http://schemas.openxmlformats.org/officeDocument/2006/relationships/oleObject" Target="../embeddings/oleObject41.bin"/><Relationship Id="rId12" Type="http://schemas.openxmlformats.org/officeDocument/2006/relationships/image" Target="../media/image59.wmf"/><Relationship Id="rId11" Type="http://schemas.openxmlformats.org/officeDocument/2006/relationships/oleObject" Target="../embeddings/oleObject40.bin"/><Relationship Id="rId10" Type="http://schemas.openxmlformats.org/officeDocument/2006/relationships/image" Target="../media/image58.wmf"/><Relationship Id="rId1" Type="http://schemas.openxmlformats.org/officeDocument/2006/relationships/oleObject" Target="../embeddings/oleObject35.bin"/></Relationships>
</file>

<file path=ppt/slides/_rels/slide27.xml.rels><?xml version="1.0" encoding="UTF-8" standalone="yes"?>
<Relationships xmlns="http://schemas.openxmlformats.org/package/2006/relationships"><Relationship Id="rId9" Type="http://schemas.openxmlformats.org/officeDocument/2006/relationships/oleObject" Target="../embeddings/oleObject47.bin"/><Relationship Id="rId8" Type="http://schemas.openxmlformats.org/officeDocument/2006/relationships/image" Target="../media/image65.wmf"/><Relationship Id="rId7" Type="http://schemas.openxmlformats.org/officeDocument/2006/relationships/oleObject" Target="../embeddings/oleObject46.bin"/><Relationship Id="rId6" Type="http://schemas.openxmlformats.org/officeDocument/2006/relationships/image" Target="../media/image64.wmf"/><Relationship Id="rId5" Type="http://schemas.openxmlformats.org/officeDocument/2006/relationships/oleObject" Target="../embeddings/oleObject45.bin"/><Relationship Id="rId4" Type="http://schemas.openxmlformats.org/officeDocument/2006/relationships/image" Target="../media/image63.wmf"/><Relationship Id="rId3" Type="http://schemas.openxmlformats.org/officeDocument/2006/relationships/oleObject" Target="../embeddings/oleObject44.bin"/><Relationship Id="rId2" Type="http://schemas.openxmlformats.org/officeDocument/2006/relationships/image" Target="../media/image62.emf"/><Relationship Id="rId16" Type="http://schemas.openxmlformats.org/officeDocument/2006/relationships/notesSlide" Target="../notesSlides/notesSlide16.xml"/><Relationship Id="rId15" Type="http://schemas.openxmlformats.org/officeDocument/2006/relationships/vmlDrawing" Target="../drawings/vmlDrawing14.vml"/><Relationship Id="rId14" Type="http://schemas.openxmlformats.org/officeDocument/2006/relationships/slideLayout" Target="../slideLayouts/slideLayout4.xml"/><Relationship Id="rId13" Type="http://schemas.openxmlformats.org/officeDocument/2006/relationships/image" Target="../media/image68.jpeg"/><Relationship Id="rId12" Type="http://schemas.openxmlformats.org/officeDocument/2006/relationships/image" Target="../media/image67.wmf"/><Relationship Id="rId11" Type="http://schemas.openxmlformats.org/officeDocument/2006/relationships/oleObject" Target="../embeddings/oleObject48.bin"/><Relationship Id="rId10" Type="http://schemas.openxmlformats.org/officeDocument/2006/relationships/image" Target="../media/image66.wmf"/><Relationship Id="rId1" Type="http://schemas.openxmlformats.org/officeDocument/2006/relationships/oleObject" Target="../embeddings/oleObject4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69.emf"/></Relationships>
</file>

<file path=ppt/slides/_rels/slide29.xml.rels><?xml version="1.0" encoding="UTF-8" standalone="yes"?>
<Relationships xmlns="http://schemas.openxmlformats.org/package/2006/relationships"><Relationship Id="rId9" Type="http://schemas.openxmlformats.org/officeDocument/2006/relationships/oleObject" Target="../embeddings/oleObject53.bin"/><Relationship Id="rId8" Type="http://schemas.openxmlformats.org/officeDocument/2006/relationships/image" Target="../media/image73.wmf"/><Relationship Id="rId7" Type="http://schemas.openxmlformats.org/officeDocument/2006/relationships/oleObject" Target="../embeddings/oleObject52.bin"/><Relationship Id="rId6" Type="http://schemas.openxmlformats.org/officeDocument/2006/relationships/image" Target="../media/image72.wmf"/><Relationship Id="rId5" Type="http://schemas.openxmlformats.org/officeDocument/2006/relationships/oleObject" Target="../embeddings/oleObject51.bin"/><Relationship Id="rId4" Type="http://schemas.openxmlformats.org/officeDocument/2006/relationships/image" Target="../media/image71.wmf"/><Relationship Id="rId3" Type="http://schemas.openxmlformats.org/officeDocument/2006/relationships/oleObject" Target="../embeddings/oleObject50.bin"/><Relationship Id="rId2" Type="http://schemas.openxmlformats.org/officeDocument/2006/relationships/image" Target="../media/image70.wmf"/><Relationship Id="rId19" Type="http://schemas.openxmlformats.org/officeDocument/2006/relationships/notesSlide" Target="../notesSlides/notesSlide18.xml"/><Relationship Id="rId18" Type="http://schemas.openxmlformats.org/officeDocument/2006/relationships/vmlDrawing" Target="../drawings/vmlDrawing15.vml"/><Relationship Id="rId17" Type="http://schemas.openxmlformats.org/officeDocument/2006/relationships/slideLayout" Target="../slideLayouts/slideLayout4.xml"/><Relationship Id="rId16" Type="http://schemas.openxmlformats.org/officeDocument/2006/relationships/image" Target="../media/image77.wmf"/><Relationship Id="rId15" Type="http://schemas.openxmlformats.org/officeDocument/2006/relationships/oleObject" Target="../embeddings/oleObject56.bin"/><Relationship Id="rId14" Type="http://schemas.openxmlformats.org/officeDocument/2006/relationships/image" Target="../media/image76.wmf"/><Relationship Id="rId13" Type="http://schemas.openxmlformats.org/officeDocument/2006/relationships/oleObject" Target="../embeddings/oleObject55.bin"/><Relationship Id="rId12" Type="http://schemas.openxmlformats.org/officeDocument/2006/relationships/image" Target="../media/image75.wmf"/><Relationship Id="rId11" Type="http://schemas.openxmlformats.org/officeDocument/2006/relationships/oleObject" Target="../embeddings/oleObject54.bin"/><Relationship Id="rId10" Type="http://schemas.openxmlformats.org/officeDocument/2006/relationships/image" Target="../media/image74.wmf"/><Relationship Id="rId1" Type="http://schemas.openxmlformats.org/officeDocument/2006/relationships/oleObject" Target="../embeddings/oleObject49.bin"/></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vmlDrawing" Target="../drawings/vmlDrawing16.vml"/><Relationship Id="rId4" Type="http://schemas.openxmlformats.org/officeDocument/2006/relationships/slideLayout" Target="../slideLayouts/slideLayout4.xml"/><Relationship Id="rId3" Type="http://schemas.openxmlformats.org/officeDocument/2006/relationships/image" Target="../media/image79.wmf"/><Relationship Id="rId2" Type="http://schemas.openxmlformats.org/officeDocument/2006/relationships/oleObject" Target="../embeddings/oleObject57.bin"/><Relationship Id="rId1" Type="http://schemas.openxmlformats.org/officeDocument/2006/relationships/image" Target="../media/image78.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vmlDrawing" Target="../drawings/vmlDrawing17.vml"/><Relationship Id="rId5" Type="http://schemas.openxmlformats.org/officeDocument/2006/relationships/slideLayout" Target="../slideLayouts/slideLayout4.xml"/><Relationship Id="rId4" Type="http://schemas.openxmlformats.org/officeDocument/2006/relationships/image" Target="../media/image81.wmf"/><Relationship Id="rId3" Type="http://schemas.openxmlformats.org/officeDocument/2006/relationships/oleObject" Target="../embeddings/oleObject59.bin"/><Relationship Id="rId2" Type="http://schemas.openxmlformats.org/officeDocument/2006/relationships/image" Target="../media/image80.wmf"/><Relationship Id="rId1" Type="http://schemas.openxmlformats.org/officeDocument/2006/relationships/oleObject" Target="../embeddings/oleObject58.bin"/></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image" Target="../media/image85.emf"/><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image" Target="../media/image82.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vmlDrawing" Target="../drawings/vmlDrawing18.vml"/><Relationship Id="rId4" Type="http://schemas.openxmlformats.org/officeDocument/2006/relationships/slideLayout" Target="../slideLayouts/slideLayout4.xml"/><Relationship Id="rId3" Type="http://schemas.openxmlformats.org/officeDocument/2006/relationships/image" Target="../media/image87.emf"/><Relationship Id="rId2" Type="http://schemas.openxmlformats.org/officeDocument/2006/relationships/oleObject" Target="../embeddings/oleObject60.bin"/><Relationship Id="rId1" Type="http://schemas.openxmlformats.org/officeDocument/2006/relationships/image" Target="../media/image86.emf"/></Relationships>
</file>

<file path=ppt/slides/_rels/slide34.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6" Type="http://schemas.openxmlformats.org/officeDocument/2006/relationships/slideLayout" Target="../slideLayouts/slideLayout16.xml"/><Relationship Id="rId15" Type="http://schemas.openxmlformats.org/officeDocument/2006/relationships/tags" Target="../tags/tag90.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6.xml"/></Relationships>
</file>

<file path=ppt/slides/_rels/slide35.xml.rels><?xml version="1.0" encoding="UTF-8" standalone="yes"?>
<Relationships xmlns="http://schemas.openxmlformats.org/package/2006/relationships"><Relationship Id="rId5" Type="http://schemas.openxmlformats.org/officeDocument/2006/relationships/vmlDrawing" Target="../drawings/vmlDrawing19.vml"/><Relationship Id="rId4" Type="http://schemas.openxmlformats.org/officeDocument/2006/relationships/slideLayout" Target="../slideLayouts/slideLayout4.xml"/><Relationship Id="rId3" Type="http://schemas.openxmlformats.org/officeDocument/2006/relationships/image" Target="../media/image89.png"/><Relationship Id="rId2" Type="http://schemas.openxmlformats.org/officeDocument/2006/relationships/image" Target="../media/image88.wmf"/><Relationship Id="rId1" Type="http://schemas.openxmlformats.org/officeDocument/2006/relationships/oleObject" Target="../embeddings/oleObject6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1.png"/><Relationship Id="rId1" Type="http://schemas.openxmlformats.org/officeDocument/2006/relationships/image" Target="../media/image90.pn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97.emf"/><Relationship Id="rId7" Type="http://schemas.openxmlformats.org/officeDocument/2006/relationships/oleObject" Target="../embeddings/oleObject63.bin"/><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emf"/><Relationship Id="rId10" Type="http://schemas.openxmlformats.org/officeDocument/2006/relationships/vmlDrawing" Target="../drawings/vmlDrawing20.vml"/><Relationship Id="rId1" Type="http://schemas.openxmlformats.org/officeDocument/2006/relationships/oleObject" Target="../embeddings/oleObject62.bin"/></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99.png"/><Relationship Id="rId1" Type="http://schemas.openxmlformats.org/officeDocument/2006/relationships/image" Target="../media/image9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vmlDrawing" Target="../drawings/vmlDrawing1.vml"/><Relationship Id="rId3" Type="http://schemas.openxmlformats.org/officeDocument/2006/relationships/slideLayout" Target="../slideLayouts/slideLayout4.xml"/><Relationship Id="rId2" Type="http://schemas.openxmlformats.org/officeDocument/2006/relationships/image" Target="../media/image4.emf"/><Relationship Id="rId1"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9" Type="http://schemas.openxmlformats.org/officeDocument/2006/relationships/oleObject" Target="../embeddings/oleObject68.bin"/><Relationship Id="rId8" Type="http://schemas.openxmlformats.org/officeDocument/2006/relationships/image" Target="../media/image103.wmf"/><Relationship Id="rId7" Type="http://schemas.openxmlformats.org/officeDocument/2006/relationships/oleObject" Target="../embeddings/oleObject67.bin"/><Relationship Id="rId6" Type="http://schemas.openxmlformats.org/officeDocument/2006/relationships/image" Target="../media/image102.wmf"/><Relationship Id="rId5" Type="http://schemas.openxmlformats.org/officeDocument/2006/relationships/oleObject" Target="../embeddings/oleObject66.bin"/><Relationship Id="rId4" Type="http://schemas.openxmlformats.org/officeDocument/2006/relationships/image" Target="../media/image101.wmf"/><Relationship Id="rId3" Type="http://schemas.openxmlformats.org/officeDocument/2006/relationships/oleObject" Target="../embeddings/oleObject65.bin"/><Relationship Id="rId2" Type="http://schemas.openxmlformats.org/officeDocument/2006/relationships/image" Target="../media/image100.emf"/><Relationship Id="rId13" Type="http://schemas.openxmlformats.org/officeDocument/2006/relationships/notesSlide" Target="../notesSlides/notesSlide24.xml"/><Relationship Id="rId12" Type="http://schemas.openxmlformats.org/officeDocument/2006/relationships/vmlDrawing" Target="../drawings/vmlDrawing21.vml"/><Relationship Id="rId11" Type="http://schemas.openxmlformats.org/officeDocument/2006/relationships/slideLayout" Target="../slideLayouts/slideLayout4.xml"/><Relationship Id="rId10" Type="http://schemas.openxmlformats.org/officeDocument/2006/relationships/image" Target="../media/image104.wmf"/><Relationship Id="rId1" Type="http://schemas.openxmlformats.org/officeDocument/2006/relationships/oleObject" Target="../embeddings/oleObject64.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7" Type="http://schemas.openxmlformats.org/officeDocument/2006/relationships/notesSlide" Target="../notesSlides/notesSlide3.xml"/><Relationship Id="rId16" Type="http://schemas.openxmlformats.org/officeDocument/2006/relationships/slideLayout" Target="../slideLayouts/slideLayout4.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6" Type="http://schemas.openxmlformats.org/officeDocument/2006/relationships/slideLayout" Target="../slideLayouts/slideLayout1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1.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8.emf"/><Relationship Id="rId7" Type="http://schemas.openxmlformats.org/officeDocument/2006/relationships/oleObject" Target="../embeddings/oleObject5.bin"/><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6.emf"/><Relationship Id="rId3" Type="http://schemas.openxmlformats.org/officeDocument/2006/relationships/oleObject" Target="../embeddings/oleObject3.bin"/><Relationship Id="rId2" Type="http://schemas.openxmlformats.org/officeDocument/2006/relationships/image" Target="../media/image5.emf"/><Relationship Id="rId10" Type="http://schemas.openxmlformats.org/officeDocument/2006/relationships/vmlDrawing" Target="../drawings/vmlDrawing2.vml"/><Relationship Id="rId1"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4.xml"/><Relationship Id="rId2" Type="http://schemas.openxmlformats.org/officeDocument/2006/relationships/image" Target="../media/image9.emf"/><Relationship Id="rId1"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12704" y="2067389"/>
            <a:ext cx="6404916" cy="1200329"/>
          </a:xfrm>
          <a:prstGeom prst="rect">
            <a:avLst/>
          </a:prstGeom>
          <a:noFill/>
        </p:spPr>
        <p:txBody>
          <a:bodyPr wrap="square" rtlCol="0">
            <a:spAutoFit/>
          </a:bodyPr>
          <a:lstStyle/>
          <a:p>
            <a:pPr algn="ctr"/>
            <a:r>
              <a:rPr lang="zh-CN" altLang="en-US" sz="3600" b="1" dirty="0">
                <a:solidFill>
                  <a:schemeClr val="accent3">
                    <a:lumMod val="20000"/>
                    <a:lumOff val="80000"/>
                  </a:schemeClr>
                </a:solidFill>
                <a:latin typeface="华文仿宋" panose="02010600040101010101" pitchFamily="2" charset="-122"/>
                <a:ea typeface="华文仿宋" panose="02010600040101010101" pitchFamily="2" charset="-122"/>
              </a:rPr>
              <a:t>基于激光跟踪仪的大型设备</a:t>
            </a:r>
            <a:endParaRPr lang="en-US" altLang="zh-CN" sz="3600" b="1" dirty="0">
              <a:solidFill>
                <a:schemeClr val="accent3">
                  <a:lumMod val="20000"/>
                  <a:lumOff val="80000"/>
                </a:schemeClr>
              </a:solidFill>
              <a:latin typeface="华文仿宋" panose="02010600040101010101" pitchFamily="2" charset="-122"/>
              <a:ea typeface="华文仿宋" panose="02010600040101010101" pitchFamily="2" charset="-122"/>
            </a:endParaRPr>
          </a:p>
          <a:p>
            <a:pPr algn="ctr"/>
            <a:r>
              <a:rPr lang="zh-CN" altLang="en-US" sz="3600" b="1" dirty="0">
                <a:solidFill>
                  <a:schemeClr val="accent3">
                    <a:lumMod val="20000"/>
                    <a:lumOff val="80000"/>
                  </a:schemeClr>
                </a:solidFill>
                <a:latin typeface="华文仿宋" panose="02010600040101010101" pitchFamily="2" charset="-122"/>
                <a:ea typeface="华文仿宋" panose="02010600040101010101" pitchFamily="2" charset="-122"/>
              </a:rPr>
              <a:t>精密测量关键技术研究</a:t>
            </a:r>
            <a:endParaRPr lang="zh-CN" altLang="en-US" sz="3600" b="1" dirty="0">
              <a:solidFill>
                <a:schemeClr val="accent3">
                  <a:lumMod val="20000"/>
                  <a:lumOff val="80000"/>
                </a:schemeClr>
              </a:solidFill>
              <a:latin typeface="华文仿宋" panose="02010600040101010101" pitchFamily="2" charset="-122"/>
              <a:ea typeface="华文仿宋" panose="02010600040101010101" pitchFamily="2" charset="-122"/>
            </a:endParaRPr>
          </a:p>
        </p:txBody>
      </p:sp>
      <p:sp>
        <p:nvSpPr>
          <p:cNvPr id="3" name="文本框 2"/>
          <p:cNvSpPr txBox="1"/>
          <p:nvPr/>
        </p:nvSpPr>
        <p:spPr>
          <a:xfrm>
            <a:off x="0" y="4173897"/>
            <a:ext cx="9144000" cy="1877437"/>
          </a:xfrm>
          <a:prstGeom prst="rect">
            <a:avLst/>
          </a:prstGeom>
          <a:noFill/>
        </p:spPr>
        <p:txBody>
          <a:bodyPr wrap="square" rtlCol="0">
            <a:spAutoFit/>
          </a:bodyPr>
          <a:lstStyle/>
          <a:p>
            <a:pPr lvl="0" algn="ctr">
              <a:lnSpc>
                <a:spcPct val="150000"/>
              </a:lnSpc>
            </a:pPr>
            <a:r>
              <a:rPr lang="zh-CN" altLang="en-US" sz="2000" spc="300" dirty="0" smtClean="0">
                <a:solidFill>
                  <a:srgbClr val="0380F5"/>
                </a:solidFill>
                <a:latin typeface="微软雅黑" panose="020B0503020204020204" pitchFamily="34" charset="-122"/>
                <a:ea typeface="微软雅黑" panose="020B0503020204020204" pitchFamily="34" charset="-122"/>
              </a:rPr>
              <a:t>邹进贵 </a:t>
            </a:r>
            <a:endParaRPr lang="en-US" altLang="zh-CN" sz="2000" spc="300" dirty="0" smtClean="0">
              <a:solidFill>
                <a:srgbClr val="0380F5"/>
              </a:solidFill>
              <a:latin typeface="微软雅黑" panose="020B0503020204020204" pitchFamily="34" charset="-122"/>
              <a:ea typeface="微软雅黑" panose="020B0503020204020204" pitchFamily="34" charset="-122"/>
            </a:endParaRPr>
          </a:p>
          <a:p>
            <a:pPr lvl="0" algn="ctr">
              <a:lnSpc>
                <a:spcPct val="150000"/>
              </a:lnSpc>
            </a:pPr>
            <a:r>
              <a:rPr lang="zh-CN" altLang="en-US" sz="2000" spc="300" dirty="0" smtClean="0">
                <a:solidFill>
                  <a:srgbClr val="0380F5"/>
                </a:solidFill>
                <a:latin typeface="微软雅黑" panose="020B0503020204020204" pitchFamily="34" charset="-122"/>
                <a:ea typeface="微软雅黑" panose="020B0503020204020204" pitchFamily="34" charset="-122"/>
              </a:rPr>
              <a:t>武汉大学测绘学院</a:t>
            </a:r>
            <a:endParaRPr lang="en-US" altLang="zh-CN" sz="2000" spc="300" dirty="0" smtClean="0">
              <a:solidFill>
                <a:srgbClr val="0380F5"/>
              </a:solidFill>
              <a:latin typeface="微软雅黑" panose="020B0503020204020204" pitchFamily="34" charset="-122"/>
              <a:ea typeface="微软雅黑" panose="020B0503020204020204" pitchFamily="34" charset="-122"/>
            </a:endParaRPr>
          </a:p>
          <a:p>
            <a:pPr lvl="0" algn="ctr">
              <a:lnSpc>
                <a:spcPct val="200000"/>
              </a:lnSpc>
            </a:pPr>
            <a:r>
              <a:rPr lang="en-US" altLang="zh-CN" sz="2800" b="1" spc="300" dirty="0" smtClean="0">
                <a:solidFill>
                  <a:srgbClr val="FF0000"/>
                </a:solidFill>
                <a:latin typeface="仿宋" panose="02010609060101010101" pitchFamily="49" charset="-122"/>
                <a:ea typeface="仿宋" panose="02010609060101010101" pitchFamily="49" charset="-122"/>
              </a:rPr>
              <a:t>2019</a:t>
            </a:r>
            <a:r>
              <a:rPr lang="zh-CN" altLang="en-US" sz="2800" b="1" spc="300" dirty="0" smtClean="0">
                <a:solidFill>
                  <a:srgbClr val="FF0000"/>
                </a:solidFill>
                <a:latin typeface="仿宋" panose="02010609060101010101" pitchFamily="49" charset="-122"/>
                <a:ea typeface="仿宋" panose="02010609060101010101" pitchFamily="49" charset="-122"/>
              </a:rPr>
              <a:t>年</a:t>
            </a:r>
            <a:r>
              <a:rPr lang="en-US" altLang="zh-CN" sz="2800" b="1" spc="300" dirty="0" smtClean="0">
                <a:solidFill>
                  <a:srgbClr val="FF0000"/>
                </a:solidFill>
                <a:latin typeface="仿宋" panose="02010609060101010101" pitchFamily="49" charset="-122"/>
                <a:ea typeface="仿宋" panose="02010609060101010101" pitchFamily="49" charset="-122"/>
              </a:rPr>
              <a:t>11</a:t>
            </a:r>
            <a:r>
              <a:rPr lang="zh-CN" altLang="en-US" sz="2800" b="1" spc="300" dirty="0" smtClean="0">
                <a:solidFill>
                  <a:srgbClr val="FF0000"/>
                </a:solidFill>
                <a:latin typeface="仿宋" panose="02010609060101010101" pitchFamily="49" charset="-122"/>
                <a:ea typeface="仿宋" panose="02010609060101010101" pitchFamily="49" charset="-122"/>
              </a:rPr>
              <a:t>月</a:t>
            </a:r>
            <a:r>
              <a:rPr lang="en-US" altLang="zh-CN" sz="2800" b="1" spc="300" dirty="0" smtClean="0">
                <a:solidFill>
                  <a:srgbClr val="FF0000"/>
                </a:solidFill>
                <a:latin typeface="仿宋" panose="02010609060101010101" pitchFamily="49" charset="-122"/>
                <a:ea typeface="仿宋" panose="02010609060101010101" pitchFamily="49" charset="-122"/>
              </a:rPr>
              <a:t>19</a:t>
            </a:r>
            <a:r>
              <a:rPr lang="zh-CN" altLang="en-US" sz="2800" b="1" spc="300" dirty="0" smtClean="0">
                <a:solidFill>
                  <a:srgbClr val="FF0000"/>
                </a:solidFill>
                <a:latin typeface="仿宋" panose="02010609060101010101" pitchFamily="49" charset="-122"/>
                <a:ea typeface="仿宋" panose="02010609060101010101" pitchFamily="49" charset="-122"/>
              </a:rPr>
              <a:t>日˙北京</a:t>
            </a:r>
            <a:endParaRPr lang="en-US" altLang="zh-CN" sz="2800" b="1" spc="300" dirty="0">
              <a:solidFill>
                <a:srgbClr val="FF0000"/>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4" y="114119"/>
            <a:ext cx="4804903" cy="438331"/>
          </a:xfrm>
        </p:spPr>
        <p:txBody>
          <a:bodyPr/>
          <a:lstStyle/>
          <a:p>
            <a:r>
              <a:rPr lang="en-US" altLang="zh-CN" sz="2800" dirty="0"/>
              <a:t>2.3</a:t>
            </a:r>
            <a:r>
              <a:rPr lang="zh-CN" altLang="en-US" sz="2800" dirty="0"/>
              <a:t>激光跟踪仪测量误差分析</a:t>
            </a:r>
            <a:endParaRPr lang="zh-CN" altLang="en-US" sz="2800" dirty="0"/>
          </a:p>
        </p:txBody>
      </p:sp>
      <p:pic>
        <p:nvPicPr>
          <p:cNvPr id="4" name="图片 3"/>
          <p:cNvPicPr>
            <a:picLocks noChangeAspect="1"/>
          </p:cNvPicPr>
          <p:nvPr/>
        </p:nvPicPr>
        <p:blipFill>
          <a:blip r:embed="rId1"/>
          <a:stretch>
            <a:fillRect/>
          </a:stretch>
        </p:blipFill>
        <p:spPr>
          <a:xfrm>
            <a:off x="5869015" y="1478261"/>
            <a:ext cx="3108179" cy="4147077"/>
          </a:xfrm>
          <a:prstGeom prst="rect">
            <a:avLst/>
          </a:prstGeom>
        </p:spPr>
      </p:pic>
      <p:sp>
        <p:nvSpPr>
          <p:cNvPr id="2" name="文本框 1"/>
          <p:cNvSpPr txBox="1"/>
          <p:nvPr/>
        </p:nvSpPr>
        <p:spPr>
          <a:xfrm>
            <a:off x="157930" y="834495"/>
            <a:ext cx="4169595"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b="1" dirty="0">
                <a:solidFill>
                  <a:srgbClr val="1E0AB6"/>
                </a:solidFill>
                <a:latin typeface="+mn-ea"/>
              </a:rPr>
              <a:t>双面测量提高测角精度验证实验</a:t>
            </a:r>
            <a:endParaRPr lang="zh-CN" altLang="en-US" sz="2000" b="1" dirty="0">
              <a:solidFill>
                <a:srgbClr val="1E0AB6"/>
              </a:solidFill>
              <a:latin typeface="+mn-ea"/>
            </a:endParaRPr>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graphicFrame>
        <p:nvGraphicFramePr>
          <p:cNvPr id="8" name="表格 7"/>
          <p:cNvGraphicFramePr>
            <a:graphicFrameLocks noGrp="1"/>
          </p:cNvGraphicFramePr>
          <p:nvPr/>
        </p:nvGraphicFramePr>
        <p:xfrm>
          <a:off x="200772" y="1746955"/>
          <a:ext cx="5437651" cy="1715315"/>
        </p:xfrm>
        <a:graphic>
          <a:graphicData uri="http://schemas.openxmlformats.org/drawingml/2006/table">
            <a:tbl>
              <a:tblPr firstRow="1" firstCol="1" bandRow="1">
                <a:tableStyleId>{5C22544A-7EE6-4342-B048-85BDC9FD1C3A}</a:tableStyleId>
              </a:tblPr>
              <a:tblGrid>
                <a:gridCol w="774551"/>
                <a:gridCol w="775158"/>
                <a:gridCol w="775158"/>
                <a:gridCol w="781234"/>
                <a:gridCol w="781234"/>
                <a:gridCol w="775158"/>
                <a:gridCol w="775158"/>
              </a:tblGrid>
              <a:tr h="343063">
                <a:tc rowSpan="2">
                  <a:txBody>
                    <a:bodyPr/>
                    <a:lstStyle/>
                    <a:p>
                      <a:pPr algn="just">
                        <a:spcAft>
                          <a:spcPts val="0"/>
                        </a:spcAft>
                      </a:pPr>
                      <a:r>
                        <a:rPr lang="zh-CN" sz="1200" kern="0" dirty="0">
                          <a:effectLst/>
                        </a:rPr>
                        <a:t>点位置</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200" kern="0" dirty="0">
                          <a:effectLst/>
                        </a:rPr>
                        <a:t>水平角</a:t>
                      </a:r>
                      <a:r>
                        <a:rPr lang="en-US" sz="1200" kern="0" dirty="0">
                          <a:effectLst/>
                        </a:rPr>
                        <a: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hMerge="1">
                  <a:tcPr/>
                </a:tc>
                <a:tc hMerge="1">
                  <a:tcPr/>
                </a:tc>
                <a:tc gridSpan="3">
                  <a:txBody>
                    <a:bodyPr/>
                    <a:lstStyle/>
                    <a:p>
                      <a:pPr algn="ctr">
                        <a:spcAft>
                          <a:spcPts val="0"/>
                        </a:spcAft>
                      </a:pPr>
                      <a:r>
                        <a:rPr lang="zh-CN" sz="1200" kern="0">
                          <a:effectLst/>
                        </a:rPr>
                        <a:t>垂直角</a:t>
                      </a:r>
                      <a:r>
                        <a:rPr lang="en-US" sz="1200" kern="0">
                          <a:effectLst/>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hMerge="1">
                  <a:tcPr/>
                </a:tc>
                <a:tc hMerge="1">
                  <a:tcPr/>
                </a:tc>
              </a:tr>
              <a:tr h="343063">
                <a:tc vMerge="1">
                  <a:tcPr/>
                </a:tc>
                <a:tc>
                  <a:txBody>
                    <a:bodyPr/>
                    <a:lstStyle/>
                    <a:p>
                      <a:pPr algn="ctr">
                        <a:spcAft>
                          <a:spcPts val="0"/>
                        </a:spcAft>
                      </a:pPr>
                      <a:r>
                        <a:rPr lang="zh-CN" sz="1200" kern="0">
                          <a:effectLst/>
                        </a:rPr>
                        <a:t>平均偏差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dirty="0">
                          <a:effectLst/>
                        </a:rPr>
                        <a:t>最大偏差</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dirty="0">
                          <a:effectLst/>
                        </a:rPr>
                        <a:t>标准偏差</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平均偏差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最大偏差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标准偏差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r>
              <a:tr h="343063">
                <a:tc>
                  <a:txBody>
                    <a:bodyPr/>
                    <a:lstStyle/>
                    <a:p>
                      <a:pPr algn="ctr">
                        <a:spcAft>
                          <a:spcPts val="0"/>
                        </a:spcAft>
                      </a:pPr>
                      <a:r>
                        <a:rPr lang="zh-CN" sz="1200" kern="0">
                          <a:effectLst/>
                        </a:rPr>
                        <a:t>低</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rPr>
                        <a:t>0.8</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rPr>
                        <a:t>0.9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0.6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r>
              <a:tr h="343063">
                <a:tc>
                  <a:txBody>
                    <a:bodyPr/>
                    <a:lstStyle/>
                    <a:p>
                      <a:pPr algn="ctr">
                        <a:spcAft>
                          <a:spcPts val="0"/>
                        </a:spcAft>
                      </a:pPr>
                      <a:r>
                        <a:rPr lang="zh-CN" sz="1200" kern="0">
                          <a:effectLst/>
                        </a:rPr>
                        <a:t>平</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rPr>
                        <a:t>1.1</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0.5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0.6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r>
              <a:tr h="343063">
                <a:tc>
                  <a:txBody>
                    <a:bodyPr/>
                    <a:lstStyle/>
                    <a:p>
                      <a:pPr algn="ctr">
                        <a:spcAft>
                          <a:spcPts val="0"/>
                        </a:spcAft>
                      </a:pPr>
                      <a:r>
                        <a:rPr lang="zh-CN" sz="1200" kern="0" dirty="0">
                          <a:effectLst/>
                        </a:rPr>
                        <a:t>高</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2.1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1.2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rPr>
                        <a:t>3.2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rPr>
                        <a:t>0.9</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r>
            </a:tbl>
          </a:graphicData>
        </a:graphic>
      </p:graphicFrame>
      <p:graphicFrame>
        <p:nvGraphicFramePr>
          <p:cNvPr id="12" name="表格 11"/>
          <p:cNvGraphicFramePr>
            <a:graphicFrameLocks noGrp="1"/>
          </p:cNvGraphicFramePr>
          <p:nvPr/>
        </p:nvGraphicFramePr>
        <p:xfrm>
          <a:off x="157930" y="3905749"/>
          <a:ext cx="5403059" cy="1915010"/>
        </p:xfrm>
        <a:graphic>
          <a:graphicData uri="http://schemas.openxmlformats.org/drawingml/2006/table">
            <a:tbl>
              <a:tblPr firstRow="1" firstCol="1" bandRow="1">
                <a:tableStyleId>{5C22544A-7EE6-4342-B048-85BDC9FD1C3A}</a:tableStyleId>
              </a:tblPr>
              <a:tblGrid>
                <a:gridCol w="776036"/>
                <a:gridCol w="776036"/>
                <a:gridCol w="776036"/>
                <a:gridCol w="776036"/>
                <a:gridCol w="776036"/>
                <a:gridCol w="776036"/>
                <a:gridCol w="746843"/>
              </a:tblGrid>
              <a:tr h="383002">
                <a:tc rowSpan="2">
                  <a:txBody>
                    <a:bodyPr/>
                    <a:lstStyle/>
                    <a:p>
                      <a:pPr algn="ctr">
                        <a:spcAft>
                          <a:spcPts val="0"/>
                        </a:spcAft>
                      </a:pPr>
                      <a:r>
                        <a:rPr lang="zh-CN" sz="1200" kern="0" dirty="0">
                          <a:effectLst/>
                        </a:rPr>
                        <a:t>点位置</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200" kern="0" dirty="0">
                          <a:effectLst/>
                        </a:rPr>
                        <a:t>水平角</a:t>
                      </a:r>
                      <a:r>
                        <a:rPr lang="en-US" sz="1200" kern="0" dirty="0">
                          <a:effectLst/>
                        </a:rPr>
                        <a: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hMerge="1">
                  <a:tcPr/>
                </a:tc>
                <a:tc hMerge="1">
                  <a:tcPr/>
                </a:tc>
                <a:tc gridSpan="3">
                  <a:txBody>
                    <a:bodyPr/>
                    <a:lstStyle/>
                    <a:p>
                      <a:pPr algn="ctr">
                        <a:spcAft>
                          <a:spcPts val="0"/>
                        </a:spcAft>
                      </a:pPr>
                      <a:r>
                        <a:rPr lang="zh-CN" sz="1200" kern="0" dirty="0">
                          <a:effectLst/>
                        </a:rPr>
                        <a:t>垂直角</a:t>
                      </a:r>
                      <a:r>
                        <a:rPr lang="en-US" sz="1200" kern="0" dirty="0">
                          <a:effectLst/>
                        </a:rPr>
                        <a: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hMerge="1">
                  <a:tcPr/>
                </a:tc>
                <a:tc hMerge="1">
                  <a:tcPr/>
                </a:tc>
              </a:tr>
              <a:tr h="383002">
                <a:tc vMerge="1">
                  <a:tcPr/>
                </a:tc>
                <a:tc>
                  <a:txBody>
                    <a:bodyPr/>
                    <a:lstStyle/>
                    <a:p>
                      <a:pPr algn="ctr">
                        <a:spcAft>
                          <a:spcPts val="0"/>
                        </a:spcAft>
                      </a:pPr>
                      <a:r>
                        <a:rPr lang="zh-CN" sz="1200" kern="0">
                          <a:effectLst/>
                        </a:rPr>
                        <a:t>平均偏差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最大偏差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标准偏差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平均偏差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dirty="0">
                          <a:effectLst/>
                        </a:rPr>
                        <a:t>最大偏差</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zh-CN" sz="1200" kern="0">
                          <a:effectLst/>
                        </a:rPr>
                        <a:t>标准偏差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r>
              <a:tr h="383002">
                <a:tc>
                  <a:txBody>
                    <a:bodyPr/>
                    <a:lstStyle/>
                    <a:p>
                      <a:pPr algn="ctr">
                        <a:spcAft>
                          <a:spcPts val="0"/>
                        </a:spcAft>
                      </a:pPr>
                      <a:r>
                        <a:rPr lang="zh-CN" sz="1200" kern="0">
                          <a:effectLst/>
                        </a:rPr>
                        <a:t>低</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latin typeface="Times New Roman" panose="02020603050405020304" pitchFamily="18" charset="0"/>
                          <a:cs typeface="Times New Roman" panose="02020603050405020304" pitchFamily="18" charset="0"/>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0.8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0.8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0.5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r>
              <a:tr h="383002">
                <a:tc>
                  <a:txBody>
                    <a:bodyPr/>
                    <a:lstStyle/>
                    <a:p>
                      <a:pPr algn="ctr">
                        <a:spcAft>
                          <a:spcPts val="0"/>
                        </a:spcAft>
                      </a:pPr>
                      <a:r>
                        <a:rPr lang="zh-CN" sz="1200" kern="0">
                          <a:effectLst/>
                        </a:rPr>
                        <a:t>平</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0.8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0.8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0.3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r>
              <a:tr h="383002">
                <a:tc>
                  <a:txBody>
                    <a:bodyPr/>
                    <a:lstStyle/>
                    <a:p>
                      <a:pPr algn="ctr">
                        <a:spcAft>
                          <a:spcPts val="0"/>
                        </a:spcAft>
                      </a:pPr>
                      <a:r>
                        <a:rPr lang="zh-CN" sz="1200" kern="0">
                          <a:effectLst/>
                        </a:rPr>
                        <a:t>高</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c>
                  <a:txBody>
                    <a:bodyPr/>
                    <a:lstStyle/>
                    <a:p>
                      <a:pPr algn="ctr">
                        <a:spcAft>
                          <a:spcPts val="0"/>
                        </a:spcAft>
                      </a:pPr>
                      <a:r>
                        <a:rPr lang="en-US" sz="1200" kern="0" dirty="0">
                          <a:effectLst/>
                          <a:latin typeface="Times New Roman" panose="02020603050405020304" pitchFamily="18" charset="0"/>
                          <a:cs typeface="Times New Roman" panose="02020603050405020304" pitchFamily="18" charset="0"/>
                        </a:rPr>
                        <a:t>0.5</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b"/>
                </a:tc>
              </a:tr>
            </a:tbl>
          </a:graphicData>
        </a:graphic>
      </p:graphicFrame>
      <p:sp>
        <p:nvSpPr>
          <p:cNvPr id="13" name="文本框 12"/>
          <p:cNvSpPr txBox="1"/>
          <p:nvPr/>
        </p:nvSpPr>
        <p:spPr>
          <a:xfrm>
            <a:off x="1656899" y="1351130"/>
            <a:ext cx="3272288" cy="338554"/>
          </a:xfrm>
          <a:prstGeom prst="rect">
            <a:avLst/>
          </a:prstGeom>
          <a:noFill/>
        </p:spPr>
        <p:txBody>
          <a:bodyPr wrap="square" rtlCol="0">
            <a:spAutoFit/>
          </a:bodyPr>
          <a:lstStyle/>
          <a:p>
            <a:r>
              <a:rPr lang="zh-CN" altLang="en-US" sz="1600" dirty="0"/>
              <a:t>表</a:t>
            </a:r>
            <a:r>
              <a:rPr lang="en-US" altLang="zh-CN" sz="1600" dirty="0">
                <a:latin typeface="Times New Roman" panose="02020603050405020304" pitchFamily="18" charset="0"/>
                <a:cs typeface="Times New Roman" panose="02020603050405020304" pitchFamily="18" charset="0"/>
              </a:rPr>
              <a:t>1</a:t>
            </a:r>
            <a:r>
              <a:rPr lang="en-US" altLang="zh-CN" sz="1600" dirty="0"/>
              <a:t> </a:t>
            </a:r>
            <a:r>
              <a:rPr lang="zh-CN" altLang="en-US" sz="1600" dirty="0"/>
              <a:t>激光跟踪仪单面测量结果</a:t>
            </a:r>
            <a:endParaRPr lang="zh-CN" altLang="en-US" sz="1600" dirty="0"/>
          </a:p>
        </p:txBody>
      </p:sp>
      <p:sp>
        <p:nvSpPr>
          <p:cNvPr id="14" name="文本框 13"/>
          <p:cNvSpPr txBox="1"/>
          <p:nvPr/>
        </p:nvSpPr>
        <p:spPr>
          <a:xfrm>
            <a:off x="1656899" y="3567195"/>
            <a:ext cx="3272288" cy="338554"/>
          </a:xfrm>
          <a:prstGeom prst="rect">
            <a:avLst/>
          </a:prstGeom>
          <a:noFill/>
        </p:spPr>
        <p:txBody>
          <a:bodyPr wrap="square" rtlCol="0">
            <a:spAutoFit/>
          </a:bodyPr>
          <a:lstStyle/>
          <a:p>
            <a:r>
              <a:rPr lang="zh-CN" altLang="en-US" sz="1600" dirty="0"/>
              <a:t>表</a:t>
            </a:r>
            <a:r>
              <a:rPr lang="en-US" altLang="zh-CN" sz="1600" dirty="0">
                <a:latin typeface="Times New Roman" panose="02020603050405020304" pitchFamily="18" charset="0"/>
                <a:cs typeface="Times New Roman" panose="02020603050405020304" pitchFamily="18" charset="0"/>
              </a:rPr>
              <a:t>2</a:t>
            </a:r>
            <a:r>
              <a:rPr lang="en-US" altLang="zh-CN" sz="1600" dirty="0"/>
              <a:t> </a:t>
            </a:r>
            <a:r>
              <a:rPr lang="zh-CN" altLang="en-US" sz="1600" dirty="0"/>
              <a:t>激光跟踪仪双面测量结果</a:t>
            </a:r>
            <a:endParaRPr lang="zh-CN" altLang="en-US" sz="1600" dirty="0"/>
          </a:p>
        </p:txBody>
      </p:sp>
      <p:sp>
        <p:nvSpPr>
          <p:cNvPr id="18" name="矩形 17"/>
          <p:cNvSpPr/>
          <p:nvPr/>
        </p:nvSpPr>
        <p:spPr>
          <a:xfrm>
            <a:off x="2639848" y="2429961"/>
            <a:ext cx="584955" cy="1151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567679" y="4708022"/>
            <a:ext cx="584955" cy="1151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929186" y="4777139"/>
            <a:ext cx="584955" cy="1151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929187" y="2447420"/>
            <a:ext cx="584955" cy="1151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4" y="114119"/>
            <a:ext cx="4804903" cy="438331"/>
          </a:xfrm>
        </p:spPr>
        <p:txBody>
          <a:bodyPr/>
          <a:lstStyle/>
          <a:p>
            <a:r>
              <a:rPr lang="en-US" altLang="zh-CN" sz="2800" dirty="0"/>
              <a:t>2.3</a:t>
            </a:r>
            <a:r>
              <a:rPr lang="zh-CN" altLang="en-US" sz="2800" dirty="0"/>
              <a:t>激光跟踪仪测量误差分析</a:t>
            </a:r>
            <a:endParaRPr lang="zh-CN" altLang="en-US" sz="2800" dirty="0"/>
          </a:p>
        </p:txBody>
      </p:sp>
      <p:sp>
        <p:nvSpPr>
          <p:cNvPr id="10" name="Rectangle 2"/>
          <p:cNvSpPr>
            <a:spLocks noChangeArrowheads="1"/>
          </p:cNvSpPr>
          <p:nvPr/>
        </p:nvSpPr>
        <p:spPr bwMode="auto">
          <a:xfrm>
            <a:off x="6277970" y="13511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solidFill>
                <a:prstClr val="black"/>
              </a:solidFill>
            </a:endParaRPr>
          </a:p>
        </p:txBody>
      </p:sp>
      <p:pic>
        <p:nvPicPr>
          <p:cNvPr id="6" name="图片 5"/>
          <p:cNvPicPr>
            <a:picLocks noChangeAspect="1"/>
          </p:cNvPicPr>
          <p:nvPr/>
        </p:nvPicPr>
        <p:blipFill>
          <a:blip r:embed="rId1"/>
          <a:stretch>
            <a:fillRect/>
          </a:stretch>
        </p:blipFill>
        <p:spPr>
          <a:xfrm>
            <a:off x="5901811" y="552450"/>
            <a:ext cx="2752381" cy="2580952"/>
          </a:xfrm>
          <a:prstGeom prst="rect">
            <a:avLst/>
          </a:prstGeom>
        </p:spPr>
      </p:pic>
      <p:sp>
        <p:nvSpPr>
          <p:cNvPr id="11" name="文本框 10"/>
          <p:cNvSpPr txBox="1"/>
          <p:nvPr/>
        </p:nvSpPr>
        <p:spPr>
          <a:xfrm>
            <a:off x="182051" y="891408"/>
            <a:ext cx="4386774"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b="1" dirty="0">
                <a:solidFill>
                  <a:srgbClr val="1E0AB6"/>
                </a:solidFill>
                <a:latin typeface="宋体" panose="02010600030101010101" pitchFamily="2" charset="-122"/>
              </a:rPr>
              <a:t>靶球入射角对测量精度的影响实验</a:t>
            </a:r>
            <a:endParaRPr lang="zh-CN" altLang="en-US" sz="2000" b="1" dirty="0">
              <a:solidFill>
                <a:srgbClr val="1E0AB6"/>
              </a:solidFill>
              <a:latin typeface="宋体" panose="02010600030101010101" pitchFamily="2" charset="-122"/>
            </a:endParaRPr>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solidFill>
                  <a:prstClr val="black"/>
                </a:solidFill>
              </a:rPr>
            </a:fld>
            <a:endParaRPr lang="zh-CN" altLang="en-US">
              <a:solidFill>
                <a:prstClr val="black"/>
              </a:solidFill>
            </a:endParaRPr>
          </a:p>
        </p:txBody>
      </p:sp>
      <p:pic>
        <p:nvPicPr>
          <p:cNvPr id="12" name="图片 11" descr="C:\Users\Administrator\Documents\Tencent Files\842373011\FileRecv\MobileFile\IMG_17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7380" y="3235002"/>
            <a:ext cx="2127242" cy="2806700"/>
          </a:xfrm>
          <a:prstGeom prst="rect">
            <a:avLst/>
          </a:prstGeom>
          <a:noFill/>
          <a:ln>
            <a:noFill/>
          </a:ln>
        </p:spPr>
      </p:pic>
      <p:graphicFrame>
        <p:nvGraphicFramePr>
          <p:cNvPr id="4" name="表格 3"/>
          <p:cNvGraphicFramePr>
            <a:graphicFrameLocks noGrp="1"/>
          </p:cNvGraphicFramePr>
          <p:nvPr/>
        </p:nvGraphicFramePr>
        <p:xfrm>
          <a:off x="67751" y="1412980"/>
          <a:ext cx="5719133" cy="1651751"/>
        </p:xfrm>
        <a:graphic>
          <a:graphicData uri="http://schemas.openxmlformats.org/drawingml/2006/table">
            <a:tbl>
              <a:tblPr firstRow="1" firstCol="1" bandRow="1">
                <a:tableStyleId>{5C22544A-7EE6-4342-B048-85BDC9FD1C3A}</a:tableStyleId>
              </a:tblPr>
              <a:tblGrid>
                <a:gridCol w="1213168"/>
                <a:gridCol w="500290"/>
                <a:gridCol w="500961"/>
                <a:gridCol w="500290"/>
                <a:gridCol w="500961"/>
                <a:gridCol w="500290"/>
                <a:gridCol w="500961"/>
                <a:gridCol w="500290"/>
                <a:gridCol w="500961"/>
                <a:gridCol w="500961"/>
              </a:tblGrid>
              <a:tr h="782885">
                <a:tc>
                  <a:txBody>
                    <a:bodyPr/>
                    <a:lstStyle/>
                    <a:p>
                      <a:pPr algn="ctr">
                        <a:spcAft>
                          <a:spcPts val="0"/>
                        </a:spcAft>
                      </a:pPr>
                      <a:r>
                        <a:rPr lang="zh-CN" sz="1200" kern="100" dirty="0">
                          <a:effectLst/>
                        </a:rPr>
                        <a:t>入射角</a:t>
                      </a:r>
                      <a:r>
                        <a:rPr lang="en-US" sz="1200" kern="100" dirty="0">
                          <a:effectLst/>
                        </a:rPr>
                        <a: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-40°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-30°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-20°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-10°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20°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30°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40°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434433">
                <a:tc>
                  <a:txBody>
                    <a:bodyPr/>
                    <a:lstStyle/>
                    <a:p>
                      <a:pPr algn="ctr">
                        <a:spcAft>
                          <a:spcPts val="0"/>
                        </a:spcAft>
                      </a:pPr>
                      <a:r>
                        <a:rPr lang="zh-CN" sz="1200" kern="100" dirty="0">
                          <a:effectLst/>
                        </a:rPr>
                        <a:t>最大偏差</a:t>
                      </a:r>
                      <a:r>
                        <a:rPr lang="en-US" sz="1200" kern="100" dirty="0">
                          <a:effectLst/>
                        </a:rPr>
                        <a:t>/</a:t>
                      </a:r>
                      <a:r>
                        <a:rPr lang="en-US" sz="1050" kern="100" dirty="0">
                          <a:effectLst/>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52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38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30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30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6</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28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33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42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50</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434433">
                <a:tc>
                  <a:txBody>
                    <a:bodyPr/>
                    <a:lstStyle/>
                    <a:p>
                      <a:pPr algn="ctr">
                        <a:spcAft>
                          <a:spcPts val="0"/>
                        </a:spcAft>
                      </a:pPr>
                      <a:r>
                        <a:rPr lang="zh-CN" sz="1200" kern="100">
                          <a:effectLst/>
                        </a:rPr>
                        <a:t>标准偏差</a:t>
                      </a:r>
                      <a:r>
                        <a:rPr lang="en-US" sz="1200" kern="100">
                          <a:effectLst/>
                        </a:rPr>
                        <a:t>/</a:t>
                      </a:r>
                      <a:r>
                        <a:rPr lang="en-US" sz="1050" kern="100">
                          <a:effectLst/>
                        </a:rPr>
                        <a:t> </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22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a:effectLst/>
                          <a:latin typeface="Times New Roman" panose="02020603050405020304" pitchFamily="18" charset="0"/>
                          <a:cs typeface="Times New Roman" panose="02020603050405020304" pitchFamily="18" charset="0"/>
                        </a:rPr>
                        <a:t>18</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cs typeface="Times New Roman" panose="02020603050405020304" pitchFamily="18" charset="0"/>
                        </a:rPr>
                        <a:t>20</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bl>
          </a:graphicData>
        </a:graphic>
      </p:graphicFrame>
      <p:graphicFrame>
        <p:nvGraphicFramePr>
          <p:cNvPr id="5" name="对象 4"/>
          <p:cNvGraphicFramePr>
            <a:graphicFrameLocks noChangeAspect="1"/>
          </p:cNvGraphicFramePr>
          <p:nvPr/>
        </p:nvGraphicFramePr>
        <p:xfrm>
          <a:off x="982151" y="2376694"/>
          <a:ext cx="247650" cy="124066"/>
        </p:xfrm>
        <a:graphic>
          <a:graphicData uri="http://schemas.openxmlformats.org/presentationml/2006/ole">
            <mc:AlternateContent xmlns:mc="http://schemas.openxmlformats.org/markup-compatibility/2006">
              <mc:Choice xmlns:v="urn:schemas-microsoft-com:vml" Requires="v">
                <p:oleObj spid="_x0000_s36179" name="Equation" r:id="rId3" imgW="254000" imgH="165100" progId="Equation.DSMT4">
                  <p:embed/>
                </p:oleObj>
              </mc:Choice>
              <mc:Fallback>
                <p:oleObj name="Equation" r:id="rId3" imgW="254000" imgH="1651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151" y="2376694"/>
                        <a:ext cx="247650" cy="124066"/>
                      </a:xfrm>
                      <a:prstGeom prst="rect">
                        <a:avLst/>
                      </a:prstGeom>
                      <a:noFill/>
                    </p:spPr>
                  </p:pic>
                </p:oleObj>
              </mc:Fallback>
            </mc:AlternateContent>
          </a:graphicData>
        </a:graphic>
      </p:graphicFrame>
      <p:pic>
        <p:nvPicPr>
          <p:cNvPr id="13" name="图片 12"/>
          <p:cNvPicPr/>
          <p:nvPr/>
        </p:nvPicPr>
        <p:blipFill>
          <a:blip r:embed="rId5">
            <a:extLst>
              <a:ext uri="{28A0092B-C50C-407E-A947-70E740481C1C}">
                <a14:useLocalDpi xmlns:a14="http://schemas.microsoft.com/office/drawing/2010/main" val="0"/>
              </a:ext>
            </a:extLst>
          </a:blip>
          <a:srcRect/>
          <a:stretch>
            <a:fillRect/>
          </a:stretch>
        </p:blipFill>
        <p:spPr bwMode="auto">
          <a:xfrm>
            <a:off x="980052" y="3133402"/>
            <a:ext cx="4198303" cy="2355096"/>
          </a:xfrm>
          <a:prstGeom prst="rect">
            <a:avLst/>
          </a:prstGeom>
          <a:noFill/>
          <a:ln>
            <a:noFill/>
          </a:ln>
        </p:spPr>
      </p:pic>
      <p:graphicFrame>
        <p:nvGraphicFramePr>
          <p:cNvPr id="14" name="对象 13"/>
          <p:cNvGraphicFramePr>
            <a:graphicFrameLocks noChangeAspect="1"/>
          </p:cNvGraphicFramePr>
          <p:nvPr/>
        </p:nvGraphicFramePr>
        <p:xfrm>
          <a:off x="980052" y="2801911"/>
          <a:ext cx="247650" cy="124066"/>
        </p:xfrm>
        <a:graphic>
          <a:graphicData uri="http://schemas.openxmlformats.org/presentationml/2006/ole">
            <mc:AlternateContent xmlns:mc="http://schemas.openxmlformats.org/markup-compatibility/2006">
              <mc:Choice xmlns:v="urn:schemas-microsoft-com:vml" Requires="v">
                <p:oleObj spid="_x0000_s36180" name="Equation" r:id="rId6" imgW="254000" imgH="165100" progId="Equation.DSMT4">
                  <p:embed/>
                </p:oleObj>
              </mc:Choice>
              <mc:Fallback>
                <p:oleObj name="Equation" r:id="rId6" imgW="254000" imgH="165100" progId="Equation.DSMT4">
                  <p:embed/>
                  <p:pic>
                    <p:nvPicPr>
                      <p:cNvPr id="0" name="图片 36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52" y="2801911"/>
                        <a:ext cx="247650" cy="124066"/>
                      </a:xfrm>
                      <a:prstGeom prst="rect">
                        <a:avLst/>
                      </a:prstGeom>
                      <a:noFill/>
                    </p:spPr>
                  </p:pic>
                </p:oleObj>
              </mc:Fallback>
            </mc:AlternateContent>
          </a:graphicData>
        </a:graphic>
      </p:graphicFrame>
      <p:sp>
        <p:nvSpPr>
          <p:cNvPr id="15" name="文本框 14"/>
          <p:cNvSpPr txBox="1"/>
          <p:nvPr/>
        </p:nvSpPr>
        <p:spPr>
          <a:xfrm>
            <a:off x="514768" y="5661768"/>
            <a:ext cx="5118100" cy="369332"/>
          </a:xfrm>
          <a:prstGeom prst="rect">
            <a:avLst/>
          </a:prstGeom>
          <a:noFill/>
        </p:spPr>
        <p:txBody>
          <a:bodyPr wrap="square" rtlCol="0">
            <a:spAutoFit/>
          </a:bodyPr>
          <a:lstStyle/>
          <a:p>
            <a:r>
              <a:rPr lang="zh-CN" altLang="en-US" dirty="0">
                <a:solidFill>
                  <a:srgbClr val="1E0AB6"/>
                </a:solidFill>
              </a:rPr>
              <a:t>随着入射角的增大误差变大，在</a:t>
            </a:r>
            <a:r>
              <a:rPr lang="en-US" altLang="zh-CN" dirty="0">
                <a:solidFill>
                  <a:srgbClr val="1E0AB6"/>
                </a:solidFill>
                <a:latin typeface="Times New Roman" panose="02020603050405020304" pitchFamily="18" charset="0"/>
                <a:cs typeface="Times New Roman" panose="02020603050405020304" pitchFamily="18" charset="0"/>
              </a:rPr>
              <a:t>0</a:t>
            </a:r>
            <a:r>
              <a:rPr lang="en-US" altLang="zh-CN" dirty="0">
                <a:solidFill>
                  <a:srgbClr val="1E0AB6"/>
                </a:solidFill>
              </a:rPr>
              <a:t>°</a:t>
            </a:r>
            <a:r>
              <a:rPr lang="zh-CN" altLang="en-US" dirty="0">
                <a:solidFill>
                  <a:srgbClr val="1E0AB6"/>
                </a:solidFill>
              </a:rPr>
              <a:t>时达到最小。</a:t>
            </a:r>
            <a:endParaRPr lang="zh-CN" altLang="en-US" dirty="0">
              <a:solidFill>
                <a:srgbClr val="1E0AB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5" y="114119"/>
            <a:ext cx="4203240" cy="438331"/>
          </a:xfrm>
        </p:spPr>
        <p:txBody>
          <a:bodyPr/>
          <a:lstStyle/>
          <a:p>
            <a:r>
              <a:rPr lang="en-US" altLang="zh-CN" sz="2800" dirty="0"/>
              <a:t>2.4 </a:t>
            </a:r>
            <a:r>
              <a:rPr lang="zh-CN" altLang="en-US" sz="2800" dirty="0"/>
              <a:t>激光跟踪仪精度评价</a:t>
            </a:r>
            <a:endParaRPr lang="zh-CN" altLang="en-US" sz="2800" dirty="0"/>
          </a:p>
        </p:txBody>
      </p:sp>
      <p:sp>
        <p:nvSpPr>
          <p:cNvPr id="10" name="Rectangle 2"/>
          <p:cNvSpPr>
            <a:spLocks noChangeArrowheads="1"/>
          </p:cNvSpPr>
          <p:nvPr/>
        </p:nvSpPr>
        <p:spPr bwMode="auto">
          <a:xfrm>
            <a:off x="6277970" y="13511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1" name="对象 10"/>
          <p:cNvGraphicFramePr>
            <a:graphicFrameLocks noChangeAspect="1"/>
          </p:cNvGraphicFramePr>
          <p:nvPr/>
        </p:nvGraphicFramePr>
        <p:xfrm>
          <a:off x="955330" y="1017526"/>
          <a:ext cx="2735400" cy="832513"/>
        </p:xfrm>
        <a:graphic>
          <a:graphicData uri="http://schemas.openxmlformats.org/presentationml/2006/ole">
            <mc:AlternateContent xmlns:mc="http://schemas.openxmlformats.org/markup-compatibility/2006">
              <mc:Choice xmlns:v="urn:schemas-microsoft-com:vml" Requires="v">
                <p:oleObj spid="_x0000_s4607" name="Equation" r:id="rId1" imgW="1524000" imgH="457200" progId="Equation.DSMT4">
                  <p:embed/>
                </p:oleObj>
              </mc:Choice>
              <mc:Fallback>
                <p:oleObj name="Equation" r:id="rId1" imgW="1524000" imgH="4572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30" y="1017526"/>
                        <a:ext cx="2735400" cy="832513"/>
                      </a:xfrm>
                      <a:prstGeom prst="rect">
                        <a:avLst/>
                      </a:prstGeom>
                      <a:noFill/>
                    </p:spPr>
                  </p:pic>
                </p:oleObj>
              </mc:Fallback>
            </mc:AlternateContent>
          </a:graphicData>
        </a:graphic>
      </p:graphicFrame>
      <p:pic>
        <p:nvPicPr>
          <p:cNvPr id="12" name="图片 11"/>
          <p:cNvPicPr/>
          <p:nvPr/>
        </p:nvPicPr>
        <p:blipFill>
          <a:blip r:embed="rId3">
            <a:extLst>
              <a:ext uri="{28A0092B-C50C-407E-A947-70E740481C1C}">
                <a14:useLocalDpi xmlns:a14="http://schemas.microsoft.com/office/drawing/2010/main" val="0"/>
              </a:ext>
            </a:extLst>
          </a:blip>
          <a:srcRect/>
          <a:stretch>
            <a:fillRect/>
          </a:stretch>
        </p:blipFill>
        <p:spPr bwMode="auto">
          <a:xfrm>
            <a:off x="648255" y="2008690"/>
            <a:ext cx="3679270" cy="2573416"/>
          </a:xfrm>
          <a:prstGeom prst="rect">
            <a:avLst/>
          </a:prstGeom>
          <a:noFill/>
          <a:ln>
            <a:noFill/>
          </a:ln>
        </p:spPr>
      </p:pic>
      <p:graphicFrame>
        <p:nvGraphicFramePr>
          <p:cNvPr id="15" name="对象 14"/>
          <p:cNvGraphicFramePr>
            <a:graphicFrameLocks noChangeAspect="1"/>
          </p:cNvGraphicFramePr>
          <p:nvPr/>
        </p:nvGraphicFramePr>
        <p:xfrm>
          <a:off x="876200" y="5257398"/>
          <a:ext cx="2699410" cy="641444"/>
        </p:xfrm>
        <a:graphic>
          <a:graphicData uri="http://schemas.openxmlformats.org/presentationml/2006/ole">
            <mc:AlternateContent xmlns:mc="http://schemas.openxmlformats.org/markup-compatibility/2006">
              <mc:Choice xmlns:v="urn:schemas-microsoft-com:vml" Requires="v">
                <p:oleObj spid="_x0000_s4608" name="Equation" r:id="rId4" imgW="965200" imgH="228600" progId="Equation.DSMT4">
                  <p:embed/>
                </p:oleObj>
              </mc:Choice>
              <mc:Fallback>
                <p:oleObj name="Equation" r:id="rId4" imgW="965200" imgH="228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200" y="5257398"/>
                        <a:ext cx="2699410" cy="641444"/>
                      </a:xfrm>
                      <a:prstGeom prst="rect">
                        <a:avLst/>
                      </a:prstGeom>
                      <a:noFill/>
                    </p:spPr>
                  </p:pic>
                </p:oleObj>
              </mc:Fallback>
            </mc:AlternateContent>
          </a:graphicData>
        </a:graphic>
      </p:graphicFrame>
      <p:sp>
        <p:nvSpPr>
          <p:cNvPr id="18" name="文本框 17"/>
          <p:cNvSpPr txBox="1"/>
          <p:nvPr/>
        </p:nvSpPr>
        <p:spPr>
          <a:xfrm>
            <a:off x="930957" y="4582106"/>
            <a:ext cx="2208027" cy="400110"/>
          </a:xfrm>
          <a:prstGeom prst="rect">
            <a:avLst/>
          </a:prstGeom>
          <a:noFill/>
        </p:spPr>
        <p:txBody>
          <a:bodyPr wrap="square" rtlCol="0">
            <a:spAutoFit/>
          </a:bodyPr>
          <a:lstStyle/>
          <a:p>
            <a:r>
              <a:rPr lang="zh-CN" altLang="en-US" sz="2000" dirty="0">
                <a:latin typeface="+mn-ea"/>
                <a:cs typeface="Times New Roman" panose="02020603050405020304" pitchFamily="18" charset="0"/>
              </a:rPr>
              <a:t>当</a:t>
            </a:r>
            <a:r>
              <a:rPr lang="en-US" altLang="zh-CN" sz="2000" dirty="0">
                <a:latin typeface="+mn-ea"/>
                <a:cs typeface="Times New Roman" panose="02020603050405020304" pitchFamily="18" charset="0"/>
              </a:rPr>
              <a:t>S&gt;10 m</a:t>
            </a:r>
            <a:r>
              <a:rPr lang="zh-CN" altLang="en-US" sz="2000" dirty="0">
                <a:latin typeface="+mn-ea"/>
                <a:cs typeface="Times New Roman" panose="02020603050405020304" pitchFamily="18" charset="0"/>
              </a:rPr>
              <a:t>时</a:t>
            </a:r>
            <a:endParaRPr lang="zh-CN" altLang="en-US" sz="2000" dirty="0">
              <a:latin typeface="+mn-ea"/>
              <a:cs typeface="Times New Roman" panose="02020603050405020304" pitchFamily="18" charset="0"/>
            </a:endParaRPr>
          </a:p>
        </p:txBody>
      </p:sp>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pic>
        <p:nvPicPr>
          <p:cNvPr id="16" name="图片 15"/>
          <p:cNvPicPr/>
          <p:nvPr/>
        </p:nvPicPr>
        <p:blipFill>
          <a:blip r:embed="rId6">
            <a:extLst>
              <a:ext uri="{28A0092B-C50C-407E-A947-70E740481C1C}">
                <a14:useLocalDpi xmlns:a14="http://schemas.microsoft.com/office/drawing/2010/main" val="0"/>
              </a:ext>
            </a:extLst>
          </a:blip>
          <a:srcRect/>
          <a:stretch>
            <a:fillRect/>
          </a:stretch>
        </p:blipFill>
        <p:spPr bwMode="auto">
          <a:xfrm>
            <a:off x="4791372" y="1952518"/>
            <a:ext cx="3840480" cy="2608580"/>
          </a:xfrm>
          <a:prstGeom prst="rect">
            <a:avLst/>
          </a:prstGeom>
          <a:noFill/>
          <a:ln>
            <a:noFill/>
          </a:ln>
        </p:spPr>
      </p:pic>
      <p:sp>
        <p:nvSpPr>
          <p:cNvPr id="4" name="矩形 3"/>
          <p:cNvSpPr/>
          <p:nvPr/>
        </p:nvSpPr>
        <p:spPr>
          <a:xfrm>
            <a:off x="4772620" y="4765236"/>
            <a:ext cx="3877985" cy="369332"/>
          </a:xfrm>
          <a:prstGeom prst="rect">
            <a:avLst/>
          </a:prstGeom>
        </p:spPr>
        <p:txBody>
          <a:bodyPr wrap="none">
            <a:spAutoFit/>
          </a:bodyPr>
          <a:lstStyle/>
          <a:p>
            <a:r>
              <a:rPr lang="zh-CN" altLang="zh-CN" b="1" dirty="0">
                <a:latin typeface="Times New Roman" panose="02020603050405020304" pitchFamily="18" charset="0"/>
                <a:ea typeface="楷体_GB2312"/>
                <a:cs typeface="Times New Roman" panose="02020603050405020304" pitchFamily="18" charset="0"/>
              </a:rPr>
              <a:t>激光跟踪仪测角误差与测距误差对比</a:t>
            </a:r>
            <a:endParaRPr lang="zh-CN" alt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5" y="114119"/>
            <a:ext cx="4203240" cy="438331"/>
          </a:xfrm>
        </p:spPr>
        <p:txBody>
          <a:bodyPr/>
          <a:lstStyle/>
          <a:p>
            <a:r>
              <a:rPr lang="en-US" altLang="zh-CN" sz="2800" dirty="0"/>
              <a:t>2.4 </a:t>
            </a:r>
            <a:r>
              <a:rPr lang="zh-CN" altLang="en-US" sz="2800" dirty="0"/>
              <a:t>激光跟踪仪精度评价</a:t>
            </a:r>
            <a:endParaRPr lang="zh-CN" altLang="en-US" sz="2800" dirty="0"/>
          </a:p>
        </p:txBody>
      </p:sp>
      <p:sp>
        <p:nvSpPr>
          <p:cNvPr id="10" name="Rectangle 2"/>
          <p:cNvSpPr>
            <a:spLocks noChangeArrowheads="1"/>
          </p:cNvSpPr>
          <p:nvPr/>
        </p:nvSpPr>
        <p:spPr bwMode="auto">
          <a:xfrm>
            <a:off x="6277970" y="13511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solidFill>
                <a:prstClr val="black"/>
              </a:solidFill>
            </a:endParaRPr>
          </a:p>
        </p:txBody>
      </p:sp>
      <p:pic>
        <p:nvPicPr>
          <p:cNvPr id="16" name="图片 15"/>
          <p:cNvPicPr/>
          <p:nvPr/>
        </p:nvPicPr>
        <p:blipFill>
          <a:blip r:embed="rId1">
            <a:extLst>
              <a:ext uri="{28A0092B-C50C-407E-A947-70E740481C1C}">
                <a14:useLocalDpi xmlns:a14="http://schemas.microsoft.com/office/drawing/2010/main" val="0"/>
              </a:ext>
            </a:extLst>
          </a:blip>
          <a:srcRect/>
          <a:stretch>
            <a:fillRect/>
          </a:stretch>
        </p:blipFill>
        <p:spPr bwMode="auto">
          <a:xfrm>
            <a:off x="871538" y="857587"/>
            <a:ext cx="2755494" cy="2076964"/>
          </a:xfrm>
          <a:prstGeom prst="rect">
            <a:avLst/>
          </a:prstGeom>
          <a:noFill/>
          <a:ln>
            <a:noFill/>
          </a:ln>
        </p:spPr>
      </p:pic>
      <p:pic>
        <p:nvPicPr>
          <p:cNvPr id="17" name="图片 16"/>
          <p:cNvPicPr/>
          <p:nvPr/>
        </p:nvPicPr>
        <p:blipFill>
          <a:blip r:embed="rId2">
            <a:extLst>
              <a:ext uri="{28A0092B-C50C-407E-A947-70E740481C1C}">
                <a14:useLocalDpi xmlns:a14="http://schemas.microsoft.com/office/drawing/2010/main" val="0"/>
              </a:ext>
            </a:extLst>
          </a:blip>
          <a:srcRect/>
          <a:stretch>
            <a:fillRect/>
          </a:stretch>
        </p:blipFill>
        <p:spPr bwMode="auto">
          <a:xfrm>
            <a:off x="4890855" y="970282"/>
            <a:ext cx="2545080" cy="1907540"/>
          </a:xfrm>
          <a:prstGeom prst="rect">
            <a:avLst/>
          </a:prstGeom>
          <a:noFill/>
          <a:ln>
            <a:noFill/>
          </a:ln>
        </p:spPr>
      </p:pic>
      <p:sp>
        <p:nvSpPr>
          <p:cNvPr id="2" name="文本框 1"/>
          <p:cNvSpPr txBox="1"/>
          <p:nvPr/>
        </p:nvSpPr>
        <p:spPr>
          <a:xfrm>
            <a:off x="357187" y="942975"/>
            <a:ext cx="3155270"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b="1" dirty="0">
                <a:solidFill>
                  <a:srgbClr val="1E0AB6"/>
                </a:solidFill>
                <a:latin typeface="+mn-ea"/>
              </a:rPr>
              <a:t>蒙特卡洛仿真点位精度</a:t>
            </a:r>
            <a:endParaRPr lang="zh-CN" altLang="en-US" sz="2000" b="1" dirty="0">
              <a:solidFill>
                <a:srgbClr val="1E0AB6"/>
              </a:solidFill>
              <a:latin typeface="+mn-ea"/>
            </a:endParaRPr>
          </a:p>
        </p:txBody>
      </p:sp>
      <p:graphicFrame>
        <p:nvGraphicFramePr>
          <p:cNvPr id="5" name="对象 4"/>
          <p:cNvGraphicFramePr>
            <a:graphicFrameLocks noChangeAspect="1"/>
          </p:cNvGraphicFramePr>
          <p:nvPr/>
        </p:nvGraphicFramePr>
        <p:xfrm>
          <a:off x="1070050" y="3431840"/>
          <a:ext cx="5027948" cy="1340786"/>
        </p:xfrm>
        <a:graphic>
          <a:graphicData uri="http://schemas.openxmlformats.org/presentationml/2006/ole">
            <mc:AlternateContent xmlns:mc="http://schemas.openxmlformats.org/markup-compatibility/2006">
              <mc:Choice xmlns:v="urn:schemas-microsoft-com:vml" Requires="v">
                <p:oleObj spid="_x0000_s25437" name="Equation" r:id="rId3" imgW="4546600" imgH="1244600" progId="Equation.DSMT4">
                  <p:embed/>
                </p:oleObj>
              </mc:Choice>
              <mc:Fallback>
                <p:oleObj name="Equation" r:id="rId3" imgW="4546600" imgH="12446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050" y="3431840"/>
                        <a:ext cx="5027948" cy="1340786"/>
                      </a:xfrm>
                      <a:prstGeom prst="rect">
                        <a:avLst/>
                      </a:prstGeom>
                      <a:noFill/>
                    </p:spPr>
                  </p:pic>
                </p:oleObj>
              </mc:Fallback>
            </mc:AlternateContent>
          </a:graphicData>
        </a:graphic>
      </p:graphicFrame>
      <p:sp>
        <p:nvSpPr>
          <p:cNvPr id="6" name="Rectangle 4"/>
          <p:cNvSpPr>
            <a:spLocks noChangeArrowheads="1"/>
          </p:cNvSpPr>
          <p:nvPr/>
        </p:nvSpPr>
        <p:spPr bwMode="auto">
          <a:xfrm>
            <a:off x="3937592" y="912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7" name="对象 6"/>
          <p:cNvGraphicFramePr>
            <a:graphicFrameLocks noChangeAspect="1"/>
          </p:cNvGraphicFramePr>
          <p:nvPr/>
        </p:nvGraphicFramePr>
        <p:xfrm>
          <a:off x="1692100" y="4832594"/>
          <a:ext cx="1656688" cy="414172"/>
        </p:xfrm>
        <a:graphic>
          <a:graphicData uri="http://schemas.openxmlformats.org/presentationml/2006/ole">
            <mc:AlternateContent xmlns:mc="http://schemas.openxmlformats.org/markup-compatibility/2006">
              <mc:Choice xmlns:v="urn:schemas-microsoft-com:vml" Requires="v">
                <p:oleObj spid="_x0000_s25438" name="Equation" r:id="rId5" imgW="1066165" imgH="254000" progId="Equation.DSMT4">
                  <p:embed/>
                </p:oleObj>
              </mc:Choice>
              <mc:Fallback>
                <p:oleObj name="Equation" r:id="rId5" imgW="1066165" imgH="2540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100" y="4832594"/>
                        <a:ext cx="1656688" cy="414172"/>
                      </a:xfrm>
                      <a:prstGeom prst="rect">
                        <a:avLst/>
                      </a:prstGeom>
                      <a:noFill/>
                    </p:spPr>
                  </p:pic>
                </p:oleObj>
              </mc:Fallback>
            </mc:AlternateContent>
          </a:graphicData>
        </a:graphic>
      </p:graphicFrame>
      <p:sp>
        <p:nvSpPr>
          <p:cNvPr id="19" name="Rectangle 6"/>
          <p:cNvSpPr>
            <a:spLocks noChangeArrowheads="1"/>
          </p:cNvSpPr>
          <p:nvPr/>
        </p:nvSpPr>
        <p:spPr bwMode="auto">
          <a:xfrm>
            <a:off x="871538" y="541380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0" name="对象 19"/>
          <p:cNvGraphicFramePr>
            <a:graphicFrameLocks noChangeAspect="1"/>
          </p:cNvGraphicFramePr>
          <p:nvPr/>
        </p:nvGraphicFramePr>
        <p:xfrm>
          <a:off x="1692100" y="5320358"/>
          <a:ext cx="3118025" cy="847884"/>
        </p:xfrm>
        <a:graphic>
          <a:graphicData uri="http://schemas.openxmlformats.org/presentationml/2006/ole">
            <mc:AlternateContent xmlns:mc="http://schemas.openxmlformats.org/markup-compatibility/2006">
              <mc:Choice xmlns:v="urn:schemas-microsoft-com:vml" Requires="v">
                <p:oleObj spid="_x0000_s25439" name="Equation" r:id="rId7" imgW="2184400" imgH="609600" progId="Equation.DSMT4">
                  <p:embed/>
                </p:oleObj>
              </mc:Choice>
              <mc:Fallback>
                <p:oleObj name="Equation" r:id="rId7" imgW="2184400" imgH="6096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100" y="5320358"/>
                        <a:ext cx="3118025" cy="847884"/>
                      </a:xfrm>
                      <a:prstGeom prst="rect">
                        <a:avLst/>
                      </a:prstGeom>
                      <a:noFill/>
                    </p:spPr>
                  </p:pic>
                </p:oleObj>
              </mc:Fallback>
            </mc:AlternateContent>
          </a:graphicData>
        </a:graphic>
      </p:graphicFrame>
      <p:graphicFrame>
        <p:nvGraphicFramePr>
          <p:cNvPr id="22" name="对象 21"/>
          <p:cNvGraphicFramePr>
            <a:graphicFrameLocks noChangeAspect="1"/>
          </p:cNvGraphicFramePr>
          <p:nvPr/>
        </p:nvGraphicFramePr>
        <p:xfrm>
          <a:off x="4492464" y="4531290"/>
          <a:ext cx="1961256" cy="1016073"/>
        </p:xfrm>
        <a:graphic>
          <a:graphicData uri="http://schemas.openxmlformats.org/presentationml/2006/ole">
            <mc:AlternateContent xmlns:mc="http://schemas.openxmlformats.org/markup-compatibility/2006">
              <mc:Choice xmlns:v="urn:schemas-microsoft-com:vml" Requires="v">
                <p:oleObj spid="_x0000_s25440" name="Equation" r:id="rId9" imgW="1600200" imgH="812800" progId="Equation.DSMT4">
                  <p:embed/>
                </p:oleObj>
              </mc:Choice>
              <mc:Fallback>
                <p:oleObj name="Equation" r:id="rId9" imgW="1600200" imgH="8128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2464" y="4531290"/>
                        <a:ext cx="1961256" cy="1016073"/>
                      </a:xfrm>
                      <a:prstGeom prst="rect">
                        <a:avLst/>
                      </a:prstGeom>
                      <a:noFill/>
                    </p:spPr>
                  </p:pic>
                </p:oleObj>
              </mc:Fallback>
            </mc:AlternateContent>
          </a:graphicData>
        </a:graphic>
      </p:graphicFrame>
      <p:sp>
        <p:nvSpPr>
          <p:cNvPr id="24" name="文本框 23"/>
          <p:cNvSpPr txBox="1"/>
          <p:nvPr/>
        </p:nvSpPr>
        <p:spPr>
          <a:xfrm>
            <a:off x="357187" y="2983996"/>
            <a:ext cx="3666127"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b="1" dirty="0">
                <a:solidFill>
                  <a:srgbClr val="1E0AB6"/>
                </a:solidFill>
                <a:latin typeface="+mn-ea"/>
              </a:rPr>
              <a:t>误差传播定律推导点位精度</a:t>
            </a:r>
            <a:endParaRPr lang="zh-CN" altLang="en-US" sz="2000" b="1" dirty="0">
              <a:solidFill>
                <a:srgbClr val="1E0AB6"/>
              </a:solidFill>
              <a:latin typeface="+mn-ea"/>
            </a:endParaRPr>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
        <p:nvSpPr>
          <p:cNvPr id="10" name="内容占位符 2"/>
          <p:cNvSpPr>
            <a:spLocks noGrp="1"/>
          </p:cNvSpPr>
          <p:nvPr>
            <p:ph sz="quarter" idx="13"/>
          </p:nvPr>
        </p:nvSpPr>
        <p:spPr>
          <a:xfrm>
            <a:off x="124285" y="114119"/>
            <a:ext cx="4203240" cy="438331"/>
          </a:xfrm>
        </p:spPr>
        <p:txBody>
          <a:bodyPr/>
          <a:lstStyle/>
          <a:p>
            <a:r>
              <a:rPr lang="en-US" altLang="zh-CN" sz="2800" dirty="0"/>
              <a:t>2.4 </a:t>
            </a:r>
            <a:r>
              <a:rPr lang="zh-CN" altLang="en-US" sz="2800" dirty="0"/>
              <a:t>激光跟踪仪精度评价</a:t>
            </a:r>
            <a:endParaRPr lang="zh-CN" altLang="en-US" sz="2800" dirty="0"/>
          </a:p>
        </p:txBody>
      </p:sp>
      <p:grpSp>
        <p:nvGrpSpPr>
          <p:cNvPr id="3" name="组合 2"/>
          <p:cNvGrpSpPr/>
          <p:nvPr/>
        </p:nvGrpSpPr>
        <p:grpSpPr>
          <a:xfrm>
            <a:off x="350720" y="798379"/>
            <a:ext cx="2545080" cy="2263980"/>
            <a:chOff x="350720" y="798379"/>
            <a:chExt cx="2545080" cy="2263980"/>
          </a:xfrm>
        </p:grpSpPr>
        <p:pic>
          <p:nvPicPr>
            <p:cNvPr id="11" name="图片 10"/>
            <p:cNvPicPr/>
            <p:nvPr/>
          </p:nvPicPr>
          <p:blipFill>
            <a:blip r:embed="rId1">
              <a:extLst>
                <a:ext uri="{28A0092B-C50C-407E-A947-70E740481C1C}">
                  <a14:useLocalDpi xmlns:a14="http://schemas.microsoft.com/office/drawing/2010/main" val="0"/>
                </a:ext>
              </a:extLst>
            </a:blip>
            <a:srcRect/>
            <a:stretch>
              <a:fillRect/>
            </a:stretch>
          </p:blipFill>
          <p:spPr bwMode="auto">
            <a:xfrm>
              <a:off x="350720" y="798379"/>
              <a:ext cx="2545080" cy="1907540"/>
            </a:xfrm>
            <a:prstGeom prst="rect">
              <a:avLst/>
            </a:prstGeom>
            <a:noFill/>
            <a:ln>
              <a:noFill/>
            </a:ln>
          </p:spPr>
        </p:pic>
        <p:sp>
          <p:nvSpPr>
            <p:cNvPr id="15" name="文本框 14"/>
            <p:cNvSpPr txBox="1"/>
            <p:nvPr/>
          </p:nvSpPr>
          <p:spPr>
            <a:xfrm>
              <a:off x="944679" y="2785360"/>
              <a:ext cx="1951121"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x</a:t>
              </a:r>
              <a:r>
                <a:rPr lang="zh-CN" altLang="zh-CN" sz="1200" dirty="0"/>
                <a:t>方向点位误差</a:t>
              </a:r>
              <a:endParaRPr lang="zh-CN" altLang="en-US" sz="1200" dirty="0"/>
            </a:p>
          </p:txBody>
        </p:sp>
      </p:grpSp>
      <p:grpSp>
        <p:nvGrpSpPr>
          <p:cNvPr id="4" name="组合 3"/>
          <p:cNvGrpSpPr/>
          <p:nvPr/>
        </p:nvGrpSpPr>
        <p:grpSpPr>
          <a:xfrm>
            <a:off x="3177858" y="775944"/>
            <a:ext cx="2545080" cy="2199799"/>
            <a:chOff x="3760282" y="724061"/>
            <a:chExt cx="2545080" cy="2199799"/>
          </a:xfrm>
        </p:grpSpPr>
        <p:pic>
          <p:nvPicPr>
            <p:cNvPr id="12" name="图片 11"/>
            <p:cNvPicPr/>
            <p:nvPr/>
          </p:nvPicPr>
          <p:blipFill>
            <a:blip r:embed="rId2">
              <a:extLst>
                <a:ext uri="{28A0092B-C50C-407E-A947-70E740481C1C}">
                  <a14:useLocalDpi xmlns:a14="http://schemas.microsoft.com/office/drawing/2010/main" val="0"/>
                </a:ext>
              </a:extLst>
            </a:blip>
            <a:srcRect/>
            <a:stretch>
              <a:fillRect/>
            </a:stretch>
          </p:blipFill>
          <p:spPr bwMode="auto">
            <a:xfrm>
              <a:off x="3760282" y="724061"/>
              <a:ext cx="2545080" cy="1907540"/>
            </a:xfrm>
            <a:prstGeom prst="rect">
              <a:avLst/>
            </a:prstGeom>
            <a:noFill/>
            <a:ln>
              <a:noFill/>
            </a:ln>
          </p:spPr>
        </p:pic>
        <p:sp>
          <p:nvSpPr>
            <p:cNvPr id="16" name="文本框 15"/>
            <p:cNvSpPr txBox="1"/>
            <p:nvPr/>
          </p:nvSpPr>
          <p:spPr>
            <a:xfrm>
              <a:off x="4212982" y="2646861"/>
              <a:ext cx="1951121"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y</a:t>
              </a:r>
              <a:r>
                <a:rPr lang="zh-CN" altLang="zh-CN" sz="1200" dirty="0">
                  <a:latin typeface="Times New Roman" panose="02020603050405020304" pitchFamily="18" charset="0"/>
                  <a:cs typeface="Times New Roman" panose="02020603050405020304" pitchFamily="18" charset="0"/>
                </a:rPr>
                <a:t>方向点位误差</a:t>
              </a:r>
              <a:endParaRPr lang="zh-CN" altLang="en-US" sz="1200" dirty="0">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6117588" y="775944"/>
            <a:ext cx="2545080" cy="2286414"/>
            <a:chOff x="6117588" y="775944"/>
            <a:chExt cx="2545080" cy="2286414"/>
          </a:xfrm>
        </p:grpSpPr>
        <p:pic>
          <p:nvPicPr>
            <p:cNvPr id="13" name="图片 12"/>
            <p:cNvPicPr/>
            <p:nvPr/>
          </p:nvPicPr>
          <p:blipFill>
            <a:blip r:embed="rId3">
              <a:extLst>
                <a:ext uri="{28A0092B-C50C-407E-A947-70E740481C1C}">
                  <a14:useLocalDpi xmlns:a14="http://schemas.microsoft.com/office/drawing/2010/main" val="0"/>
                </a:ext>
              </a:extLst>
            </a:blip>
            <a:srcRect/>
            <a:stretch>
              <a:fillRect/>
            </a:stretch>
          </p:blipFill>
          <p:spPr bwMode="auto">
            <a:xfrm>
              <a:off x="6117588" y="775944"/>
              <a:ext cx="2545080" cy="1907540"/>
            </a:xfrm>
            <a:prstGeom prst="rect">
              <a:avLst/>
            </a:prstGeom>
            <a:noFill/>
            <a:ln>
              <a:noFill/>
            </a:ln>
          </p:spPr>
        </p:pic>
        <p:sp>
          <p:nvSpPr>
            <p:cNvPr id="17" name="文本框 16"/>
            <p:cNvSpPr txBox="1"/>
            <p:nvPr/>
          </p:nvSpPr>
          <p:spPr>
            <a:xfrm>
              <a:off x="6711547" y="2785359"/>
              <a:ext cx="1951121"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z</a:t>
              </a:r>
              <a:r>
                <a:rPr lang="zh-CN" altLang="zh-CN" sz="1200" dirty="0">
                  <a:latin typeface="Times New Roman" panose="02020603050405020304" pitchFamily="18" charset="0"/>
                  <a:cs typeface="Times New Roman" panose="02020603050405020304" pitchFamily="18" charset="0"/>
                </a:rPr>
                <a:t>方向点位误差</a:t>
              </a:r>
              <a:endParaRPr lang="zh-CN" altLang="en-US" sz="1200" dirty="0">
                <a:latin typeface="Times New Roman" panose="02020603050405020304" pitchFamily="18" charset="0"/>
                <a:cs typeface="Times New Roman" panose="02020603050405020304" pitchFamily="18" charset="0"/>
              </a:endParaRPr>
            </a:p>
          </p:txBody>
        </p:sp>
      </p:grpSp>
      <p:grpSp>
        <p:nvGrpSpPr>
          <p:cNvPr id="6" name="组合 5"/>
          <p:cNvGrpSpPr/>
          <p:nvPr/>
        </p:nvGrpSpPr>
        <p:grpSpPr>
          <a:xfrm>
            <a:off x="526164" y="3338537"/>
            <a:ext cx="2651694" cy="2623351"/>
            <a:chOff x="548111" y="3347591"/>
            <a:chExt cx="2616384" cy="2285105"/>
          </a:xfrm>
        </p:grpSpPr>
        <p:pic>
          <p:nvPicPr>
            <p:cNvPr id="14" name="图片 13"/>
            <p:cNvPicPr/>
            <p:nvPr/>
          </p:nvPicPr>
          <p:blipFill>
            <a:blip r:embed="rId4">
              <a:extLst>
                <a:ext uri="{28A0092B-C50C-407E-A947-70E740481C1C}">
                  <a14:useLocalDpi xmlns:a14="http://schemas.microsoft.com/office/drawing/2010/main" val="0"/>
                </a:ext>
              </a:extLst>
            </a:blip>
            <a:srcRect/>
            <a:stretch>
              <a:fillRect/>
            </a:stretch>
          </p:blipFill>
          <p:spPr bwMode="auto">
            <a:xfrm>
              <a:off x="548111" y="3347591"/>
              <a:ext cx="2545080" cy="1907540"/>
            </a:xfrm>
            <a:prstGeom prst="rect">
              <a:avLst/>
            </a:prstGeom>
            <a:noFill/>
            <a:ln>
              <a:noFill/>
            </a:ln>
          </p:spPr>
        </p:pic>
        <p:sp>
          <p:nvSpPr>
            <p:cNvPr id="18" name="文本框 17"/>
            <p:cNvSpPr txBox="1"/>
            <p:nvPr/>
          </p:nvSpPr>
          <p:spPr>
            <a:xfrm>
              <a:off x="1213374" y="5355697"/>
              <a:ext cx="1951121" cy="276999"/>
            </a:xfrm>
            <a:prstGeom prst="rect">
              <a:avLst/>
            </a:prstGeom>
            <a:noFill/>
          </p:spPr>
          <p:txBody>
            <a:bodyPr wrap="square" rtlCol="0">
              <a:spAutoFit/>
            </a:bodyPr>
            <a:lstStyle/>
            <a:p>
              <a:r>
                <a:rPr lang="zh-CN" altLang="zh-CN" sz="1200" dirty="0"/>
                <a:t>点位误差</a:t>
              </a:r>
              <a:endParaRPr lang="zh-CN" altLang="en-US" sz="1200" dirty="0"/>
            </a:p>
          </p:txBody>
        </p:sp>
      </p:grpSp>
      <p:sp>
        <p:nvSpPr>
          <p:cNvPr id="19" name="文本框 18"/>
          <p:cNvSpPr txBox="1"/>
          <p:nvPr/>
        </p:nvSpPr>
        <p:spPr>
          <a:xfrm>
            <a:off x="3424931" y="3586564"/>
            <a:ext cx="5385313" cy="2246769"/>
          </a:xfrm>
          <a:prstGeom prst="rect">
            <a:avLst/>
          </a:prstGeom>
          <a:noFill/>
        </p:spPr>
        <p:txBody>
          <a:bodyPr wrap="square" rtlCol="0">
            <a:spAutoFit/>
          </a:bodyPr>
          <a:lstStyle/>
          <a:p>
            <a:r>
              <a:rPr lang="zh-CN" altLang="en-US" sz="2000" kern="0" dirty="0">
                <a:latin typeface="Times New Roman" panose="02020603050405020304" pitchFamily="18" charset="0"/>
                <a:cs typeface="Times New Roman" panose="02020603050405020304" pitchFamily="18" charset="0"/>
              </a:rPr>
              <a:t>（</a:t>
            </a:r>
            <a:r>
              <a:rPr lang="en-US" altLang="zh-CN" sz="2000" kern="0" dirty="0">
                <a:latin typeface="Times New Roman" panose="02020603050405020304" pitchFamily="18" charset="0"/>
                <a:cs typeface="Times New Roman" panose="02020603050405020304" pitchFamily="18" charset="0"/>
              </a:rPr>
              <a:t>1</a:t>
            </a:r>
            <a:r>
              <a:rPr lang="zh-CN" altLang="en-US" sz="2000" kern="0" dirty="0">
                <a:latin typeface="Times New Roman" panose="02020603050405020304" pitchFamily="18" charset="0"/>
                <a:cs typeface="Times New Roman" panose="02020603050405020304" pitchFamily="18" charset="0"/>
              </a:rPr>
              <a:t>）</a:t>
            </a:r>
            <a:r>
              <a:rPr lang="zh-CN" altLang="zh-CN" sz="2000" kern="0" dirty="0">
                <a:latin typeface="Times New Roman" panose="02020603050405020304" pitchFamily="18" charset="0"/>
                <a:cs typeface="Times New Roman" panose="02020603050405020304" pitchFamily="18" charset="0"/>
              </a:rPr>
              <a:t>当水平角为</a:t>
            </a:r>
            <a:r>
              <a:rPr lang="en-US" altLang="zh-CN" sz="2000" kern="0" dirty="0">
                <a:latin typeface="Times New Roman" panose="02020603050405020304" pitchFamily="18" charset="0"/>
              </a:rPr>
              <a:t>-90°</a:t>
            </a:r>
            <a:r>
              <a:rPr lang="zh-CN" altLang="zh-CN" sz="2000" kern="0" dirty="0">
                <a:latin typeface="Times New Roman" panose="02020603050405020304" pitchFamily="18" charset="0"/>
                <a:cs typeface="Times New Roman" panose="02020603050405020304" pitchFamily="18" charset="0"/>
              </a:rPr>
              <a:t>或</a:t>
            </a:r>
            <a:r>
              <a:rPr lang="en-US" altLang="zh-CN" sz="2000" kern="0" dirty="0">
                <a:latin typeface="Times New Roman" panose="02020603050405020304" pitchFamily="18" charset="0"/>
              </a:rPr>
              <a:t>90°</a:t>
            </a:r>
            <a:r>
              <a:rPr lang="zh-CN" altLang="zh-CN" sz="2000" kern="0" dirty="0">
                <a:latin typeface="Times New Roman" panose="02020603050405020304" pitchFamily="18" charset="0"/>
                <a:cs typeface="Times New Roman" panose="02020603050405020304" pitchFamily="18" charset="0"/>
              </a:rPr>
              <a:t>且垂直角为</a:t>
            </a:r>
            <a:r>
              <a:rPr lang="en-US" altLang="zh-CN" sz="2000" kern="0" dirty="0">
                <a:latin typeface="Times New Roman" panose="02020603050405020304" pitchFamily="18" charset="0"/>
              </a:rPr>
              <a:t>0°</a:t>
            </a:r>
            <a:r>
              <a:rPr lang="zh-CN" altLang="zh-CN" sz="2000" kern="0" dirty="0">
                <a:latin typeface="Times New Roman" panose="02020603050405020304" pitchFamily="18" charset="0"/>
                <a:cs typeface="Times New Roman" panose="02020603050405020304" pitchFamily="18" charset="0"/>
              </a:rPr>
              <a:t>时，</a:t>
            </a:r>
            <a:r>
              <a:rPr lang="en-US" altLang="zh-CN" sz="2000" kern="0" dirty="0">
                <a:latin typeface="Times New Roman" panose="02020603050405020304" pitchFamily="18" charset="0"/>
              </a:rPr>
              <a:t>x</a:t>
            </a:r>
            <a:r>
              <a:rPr lang="zh-CN" altLang="zh-CN" sz="2000" kern="0" dirty="0">
                <a:latin typeface="Times New Roman" panose="02020603050405020304" pitchFamily="18" charset="0"/>
                <a:cs typeface="Times New Roman" panose="02020603050405020304" pitchFamily="18" charset="0"/>
              </a:rPr>
              <a:t>方向点位误差达到极小值；</a:t>
            </a:r>
            <a:endParaRPr lang="en-US" altLang="zh-CN" sz="2000" kern="0" dirty="0">
              <a:latin typeface="Times New Roman" panose="02020603050405020304" pitchFamily="18" charset="0"/>
              <a:cs typeface="Times New Roman" panose="02020603050405020304" pitchFamily="18" charset="0"/>
            </a:endParaRPr>
          </a:p>
          <a:p>
            <a:r>
              <a:rPr lang="zh-CN" altLang="en-US" sz="2000" kern="0" dirty="0">
                <a:latin typeface="Times New Roman" panose="02020603050405020304" pitchFamily="18" charset="0"/>
                <a:cs typeface="Times New Roman" panose="02020603050405020304" pitchFamily="18" charset="0"/>
              </a:rPr>
              <a:t>（</a:t>
            </a:r>
            <a:r>
              <a:rPr lang="en-US" altLang="zh-CN" sz="2000" kern="0" dirty="0">
                <a:latin typeface="Times New Roman" panose="02020603050405020304" pitchFamily="18" charset="0"/>
                <a:cs typeface="Times New Roman" panose="02020603050405020304" pitchFamily="18" charset="0"/>
              </a:rPr>
              <a:t>2</a:t>
            </a:r>
            <a:r>
              <a:rPr lang="zh-CN" altLang="en-US" sz="2000" kern="0" dirty="0">
                <a:latin typeface="Times New Roman" panose="02020603050405020304" pitchFamily="18" charset="0"/>
                <a:cs typeface="Times New Roman" panose="02020603050405020304" pitchFamily="18" charset="0"/>
              </a:rPr>
              <a:t>）</a:t>
            </a:r>
            <a:r>
              <a:rPr lang="zh-CN" altLang="zh-CN" sz="2000" kern="0" dirty="0">
                <a:latin typeface="Times New Roman" panose="02020603050405020304" pitchFamily="18" charset="0"/>
                <a:cs typeface="Times New Roman" panose="02020603050405020304" pitchFamily="18" charset="0"/>
              </a:rPr>
              <a:t>同样的，当水平角为</a:t>
            </a:r>
            <a:r>
              <a:rPr lang="en-US" altLang="zh-CN" sz="2000" kern="0" dirty="0">
                <a:latin typeface="Times New Roman" panose="02020603050405020304" pitchFamily="18" charset="0"/>
              </a:rPr>
              <a:t>0°</a:t>
            </a:r>
            <a:r>
              <a:rPr lang="zh-CN" altLang="zh-CN" sz="2000" kern="0" dirty="0">
                <a:latin typeface="Times New Roman" panose="02020603050405020304" pitchFamily="18" charset="0"/>
                <a:cs typeface="Times New Roman" panose="02020603050405020304" pitchFamily="18" charset="0"/>
              </a:rPr>
              <a:t>、</a:t>
            </a:r>
            <a:r>
              <a:rPr lang="en-US" altLang="zh-CN" sz="2000" kern="0" dirty="0">
                <a:latin typeface="Times New Roman" panose="02020603050405020304" pitchFamily="18" charset="0"/>
              </a:rPr>
              <a:t>180°</a:t>
            </a:r>
            <a:r>
              <a:rPr lang="zh-CN" altLang="zh-CN" sz="2000" kern="0" dirty="0">
                <a:latin typeface="Times New Roman" panose="02020603050405020304" pitchFamily="18" charset="0"/>
                <a:cs typeface="Times New Roman" panose="02020603050405020304" pitchFamily="18" charset="0"/>
              </a:rPr>
              <a:t>或</a:t>
            </a:r>
            <a:r>
              <a:rPr lang="en-US" altLang="zh-CN" sz="2000" kern="0" dirty="0">
                <a:latin typeface="Times New Roman" panose="02020603050405020304" pitchFamily="18" charset="0"/>
              </a:rPr>
              <a:t>-180°</a:t>
            </a:r>
            <a:r>
              <a:rPr lang="zh-CN" altLang="zh-CN" sz="2000" kern="0" dirty="0">
                <a:latin typeface="Times New Roman" panose="02020603050405020304" pitchFamily="18" charset="0"/>
                <a:cs typeface="Times New Roman" panose="02020603050405020304" pitchFamily="18" charset="0"/>
              </a:rPr>
              <a:t>且垂直角为</a:t>
            </a:r>
            <a:r>
              <a:rPr lang="en-US" altLang="zh-CN" sz="2000" kern="0" dirty="0">
                <a:latin typeface="Times New Roman" panose="02020603050405020304" pitchFamily="18" charset="0"/>
              </a:rPr>
              <a:t>0°</a:t>
            </a:r>
            <a:r>
              <a:rPr lang="zh-CN" altLang="zh-CN" sz="2000" kern="0" dirty="0">
                <a:latin typeface="Times New Roman" panose="02020603050405020304" pitchFamily="18" charset="0"/>
                <a:cs typeface="Times New Roman" panose="02020603050405020304" pitchFamily="18" charset="0"/>
              </a:rPr>
              <a:t>时，</a:t>
            </a:r>
            <a:r>
              <a:rPr lang="en-US" altLang="zh-CN" sz="2000" kern="0" dirty="0">
                <a:latin typeface="Times New Roman" panose="02020603050405020304" pitchFamily="18" charset="0"/>
              </a:rPr>
              <a:t>y</a:t>
            </a:r>
            <a:r>
              <a:rPr lang="zh-CN" altLang="zh-CN" sz="2000" kern="0" dirty="0">
                <a:latin typeface="Times New Roman" panose="02020603050405020304" pitchFamily="18" charset="0"/>
                <a:cs typeface="Times New Roman" panose="02020603050405020304" pitchFamily="18" charset="0"/>
              </a:rPr>
              <a:t>方向点位误差达到极小值，且</a:t>
            </a:r>
            <a:r>
              <a:rPr lang="en-US" altLang="zh-CN" sz="2000" kern="0" dirty="0">
                <a:latin typeface="Times New Roman" panose="02020603050405020304" pitchFamily="18" charset="0"/>
              </a:rPr>
              <a:t>x</a:t>
            </a:r>
            <a:r>
              <a:rPr lang="zh-CN" altLang="zh-CN" sz="2000" kern="0" dirty="0">
                <a:latin typeface="Times New Roman" panose="02020603050405020304" pitchFamily="18" charset="0"/>
                <a:cs typeface="Times New Roman" panose="02020603050405020304" pitchFamily="18" charset="0"/>
              </a:rPr>
              <a:t>、</a:t>
            </a:r>
            <a:r>
              <a:rPr lang="en-US" altLang="zh-CN" sz="2000" kern="0" dirty="0">
                <a:latin typeface="Times New Roman" panose="02020603050405020304" pitchFamily="18" charset="0"/>
              </a:rPr>
              <a:t>y</a:t>
            </a:r>
            <a:r>
              <a:rPr lang="zh-CN" altLang="zh-CN" sz="2000" kern="0" dirty="0">
                <a:latin typeface="Times New Roman" panose="02020603050405020304" pitchFamily="18" charset="0"/>
                <a:cs typeface="Times New Roman" panose="02020603050405020304" pitchFamily="18" charset="0"/>
              </a:rPr>
              <a:t>方向点位误差呈对称性分布；</a:t>
            </a:r>
            <a:endParaRPr lang="en-US" altLang="zh-CN" sz="2000" kern="0" dirty="0">
              <a:latin typeface="Times New Roman" panose="02020603050405020304" pitchFamily="18" charset="0"/>
              <a:cs typeface="Times New Roman" panose="02020603050405020304" pitchFamily="18" charset="0"/>
            </a:endParaRPr>
          </a:p>
          <a:p>
            <a:r>
              <a:rPr lang="zh-CN" altLang="en-US" sz="2000" kern="0" dirty="0">
                <a:latin typeface="Times New Roman" panose="02020603050405020304" pitchFamily="18" charset="0"/>
                <a:cs typeface="Times New Roman" panose="02020603050405020304" pitchFamily="18" charset="0"/>
              </a:rPr>
              <a:t>（</a:t>
            </a:r>
            <a:r>
              <a:rPr lang="en-US" altLang="zh-CN" sz="2000" kern="0" dirty="0">
                <a:latin typeface="Times New Roman" panose="02020603050405020304" pitchFamily="18" charset="0"/>
                <a:cs typeface="Times New Roman" panose="02020603050405020304" pitchFamily="18" charset="0"/>
              </a:rPr>
              <a:t>3</a:t>
            </a:r>
            <a:r>
              <a:rPr lang="zh-CN" altLang="en-US" sz="2000" kern="0" dirty="0">
                <a:latin typeface="Times New Roman" panose="02020603050405020304" pitchFamily="18" charset="0"/>
                <a:cs typeface="Times New Roman" panose="02020603050405020304" pitchFamily="18" charset="0"/>
              </a:rPr>
              <a:t>）</a:t>
            </a:r>
            <a:r>
              <a:rPr lang="en-US" altLang="zh-CN" sz="2000" kern="0" dirty="0">
                <a:latin typeface="Times New Roman" panose="02020603050405020304" pitchFamily="18" charset="0"/>
              </a:rPr>
              <a:t>z</a:t>
            </a:r>
            <a:r>
              <a:rPr lang="zh-CN" altLang="zh-CN" sz="2000" kern="0" dirty="0">
                <a:latin typeface="Times New Roman" panose="02020603050405020304" pitchFamily="18" charset="0"/>
                <a:cs typeface="Times New Roman" panose="02020603050405020304" pitchFamily="18" charset="0"/>
              </a:rPr>
              <a:t>方向误差与点位误差具有相似的分布规律。</a:t>
            </a:r>
            <a:endParaRPr lang="zh-CN" alt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3"/>
          <p:cNvSpPr txBox="1"/>
          <p:nvPr>
            <p:custDataLst>
              <p:tags r:id="rId1"/>
            </p:custDataLst>
          </p:nvPr>
        </p:nvSpPr>
        <p:spPr>
          <a:xfrm>
            <a:off x="17463" y="2547938"/>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11500" dirty="0">
                <a:solidFill>
                  <a:srgbClr val="1E0AB6"/>
                </a:solidFill>
                <a:latin typeface="Calibri Light" panose="020F0302020204030204"/>
                <a:cs typeface="Arial" panose="020B0604020202020204" pitchFamily="34" charset="0"/>
              </a:rPr>
              <a:t>03</a:t>
            </a:r>
            <a:endParaRPr lang="en-US" sz="11500" dirty="0">
              <a:solidFill>
                <a:srgbClr val="1E0AB6"/>
              </a:solidFill>
              <a:latin typeface="Calibri Light" panose="020F0302020204030204"/>
              <a:cs typeface="Arial" panose="020B0604020202020204" pitchFamily="34" charset="0"/>
            </a:endParaRPr>
          </a:p>
        </p:txBody>
      </p:sp>
      <p:sp>
        <p:nvSpPr>
          <p:cNvPr id="18" name="文本框 17"/>
          <p:cNvSpPr txBox="1"/>
          <p:nvPr>
            <p:custDataLst>
              <p:tags r:id="rId2"/>
            </p:custDataLst>
          </p:nvPr>
        </p:nvSpPr>
        <p:spPr>
          <a:xfrm>
            <a:off x="1592263" y="2773363"/>
            <a:ext cx="1858779" cy="58477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rgbClr val="1E0AB6"/>
                </a:solidFill>
                <a:latin typeface="Calibri Light" panose="020F0302020204030204"/>
                <a:cs typeface="Arial" panose="020B0604020202020204" pitchFamily="34" charset="0"/>
              </a:rPr>
              <a:t>Part Three</a:t>
            </a:r>
            <a:endParaRPr lang="zh-CN" altLang="en-US" sz="3200" dirty="0">
              <a:solidFill>
                <a:srgbClr val="1E0AB6"/>
              </a:solidFill>
              <a:latin typeface="Calibri Light" panose="020F0302020204030204"/>
              <a:cs typeface="Arial" panose="020B0604020202020204" pitchFamily="34" charset="0"/>
            </a:endParaRPr>
          </a:p>
        </p:txBody>
      </p:sp>
      <p:sp>
        <p:nvSpPr>
          <p:cNvPr id="19" name="等腰三角形 18"/>
          <p:cNvSpPr/>
          <p:nvPr>
            <p:custDataLst>
              <p:tags r:id="rId3"/>
            </p:custDataLst>
          </p:nvPr>
        </p:nvSpPr>
        <p:spPr>
          <a:xfrm rot="9233090">
            <a:off x="7207250" y="245427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0" name="等腰三角形 19"/>
          <p:cNvSpPr/>
          <p:nvPr>
            <p:custDataLst>
              <p:tags r:id="rId4"/>
            </p:custDataLst>
          </p:nvPr>
        </p:nvSpPr>
        <p:spPr>
          <a:xfrm rot="15569576">
            <a:off x="6854825" y="3128963"/>
            <a:ext cx="396875" cy="342900"/>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1" name="等腰三角形 20"/>
          <p:cNvSpPr/>
          <p:nvPr>
            <p:custDataLst>
              <p:tags r:id="rId5"/>
            </p:custDataLst>
          </p:nvPr>
        </p:nvSpPr>
        <p:spPr>
          <a:xfrm rot="21371394">
            <a:off x="6723063" y="1804988"/>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2" name="等腰三角形 21"/>
          <p:cNvSpPr/>
          <p:nvPr>
            <p:custDataLst>
              <p:tags r:id="rId6"/>
            </p:custDataLst>
          </p:nvPr>
        </p:nvSpPr>
        <p:spPr>
          <a:xfrm rot="12912161">
            <a:off x="7764463" y="3487738"/>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3" name="等腰三角形 22"/>
          <p:cNvSpPr/>
          <p:nvPr>
            <p:custDataLst>
              <p:tags r:id="rId7"/>
            </p:custDataLst>
          </p:nvPr>
        </p:nvSpPr>
        <p:spPr>
          <a:xfrm rot="12912161">
            <a:off x="7632700" y="3427413"/>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4" name="椭圆 23"/>
          <p:cNvSpPr/>
          <p:nvPr>
            <p:custDataLst>
              <p:tags r:id="rId8"/>
            </p:custDataLst>
          </p:nvPr>
        </p:nvSpPr>
        <p:spPr>
          <a:xfrm rot="9110320">
            <a:off x="8953500" y="37925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5" name="椭圆 24"/>
          <p:cNvSpPr/>
          <p:nvPr>
            <p:custDataLst>
              <p:tags r:id="rId9"/>
            </p:custDataLst>
          </p:nvPr>
        </p:nvSpPr>
        <p:spPr>
          <a:xfrm rot="9110320">
            <a:off x="7864475" y="429577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6" name="椭圆 25"/>
          <p:cNvSpPr/>
          <p:nvPr>
            <p:custDataLst>
              <p:tags r:id="rId10"/>
            </p:custDataLst>
          </p:nvPr>
        </p:nvSpPr>
        <p:spPr>
          <a:xfrm rot="9110320">
            <a:off x="7981950" y="31321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7" name="等腰三角形 26"/>
          <p:cNvSpPr/>
          <p:nvPr>
            <p:custDataLst>
              <p:tags r:id="rId11"/>
            </p:custDataLst>
          </p:nvPr>
        </p:nvSpPr>
        <p:spPr>
          <a:xfrm rot="18210217">
            <a:off x="6314282" y="2162969"/>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8" name="等腰三角形 27"/>
          <p:cNvSpPr/>
          <p:nvPr>
            <p:custDataLst>
              <p:tags r:id="rId12"/>
            </p:custDataLst>
          </p:nvPr>
        </p:nvSpPr>
        <p:spPr>
          <a:xfrm rot="8748521">
            <a:off x="6672263" y="231457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cxnSp>
        <p:nvCxnSpPr>
          <p:cNvPr id="2062" name="Straight Connector 13"/>
          <p:cNvCxnSpPr>
            <a:cxnSpLocks noChangeShapeType="1"/>
          </p:cNvCxnSpPr>
          <p:nvPr>
            <p:custDataLst>
              <p:tags r:id="rId13"/>
            </p:custDataLst>
          </p:nvPr>
        </p:nvCxnSpPr>
        <p:spPr bwMode="auto">
          <a:xfrm flipH="1">
            <a:off x="0" y="411003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29" name="文本框 16"/>
          <p:cNvSpPr txBox="1">
            <a:spLocks noChangeArrowheads="1"/>
          </p:cNvSpPr>
          <p:nvPr>
            <p:custDataLst>
              <p:tags r:id="rId14"/>
            </p:custDataLst>
          </p:nvPr>
        </p:nvSpPr>
        <p:spPr bwMode="auto">
          <a:xfrm>
            <a:off x="1592263" y="2748580"/>
            <a:ext cx="6956425" cy="125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dirty="0">
                <a:solidFill>
                  <a:srgbClr val="1E0AB6"/>
                </a:solidFill>
                <a:latin typeface="微软雅黑" panose="020B0503020204020204" pitchFamily="34" charset="-122"/>
                <a:ea typeface="微软雅黑" panose="020B0503020204020204" pitchFamily="34" charset="-122"/>
              </a:rPr>
              <a:t>精密三维控制网建立关键技术</a:t>
            </a:r>
            <a:endParaRPr lang="zh-CN" altLang="en-US" sz="3600" b="1" dirty="0">
              <a:solidFill>
                <a:srgbClr val="1E0AB6"/>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5" y="114119"/>
            <a:ext cx="4203240" cy="438331"/>
          </a:xfrm>
        </p:spPr>
        <p:txBody>
          <a:bodyPr/>
          <a:lstStyle/>
          <a:p>
            <a:r>
              <a:rPr lang="en-US" altLang="zh-CN" sz="2800" dirty="0"/>
              <a:t>3.1 </a:t>
            </a:r>
            <a:r>
              <a:rPr lang="zh-CN" altLang="en-US" sz="2800" dirty="0"/>
              <a:t> 空间多测站组合测量</a:t>
            </a:r>
            <a:endParaRPr lang="zh-CN" altLang="en-US" sz="2800" dirty="0"/>
          </a:p>
        </p:txBody>
      </p:sp>
      <p:graphicFrame>
        <p:nvGraphicFramePr>
          <p:cNvPr id="16" name="对象 15"/>
          <p:cNvGraphicFramePr>
            <a:graphicFrameLocks noChangeAspect="1"/>
          </p:cNvGraphicFramePr>
          <p:nvPr/>
        </p:nvGraphicFramePr>
        <p:xfrm>
          <a:off x="389145" y="4641419"/>
          <a:ext cx="4179680" cy="1330673"/>
        </p:xfrm>
        <a:graphic>
          <a:graphicData uri="http://schemas.openxmlformats.org/presentationml/2006/ole">
            <mc:AlternateContent xmlns:mc="http://schemas.openxmlformats.org/markup-compatibility/2006">
              <mc:Choice xmlns:v="urn:schemas-microsoft-com:vml" Requires="v">
                <p:oleObj spid="_x0000_s9964" name="Equation" r:id="rId1" imgW="2273300" imgH="736600" progId="Equation.DSMT4">
                  <p:embed/>
                </p:oleObj>
              </mc:Choice>
              <mc:Fallback>
                <p:oleObj name="Equation" r:id="rId1" imgW="2273300" imgH="736600" progId="Equation.DSMT4">
                  <p:embed/>
                  <p:pic>
                    <p:nvPicPr>
                      <p:cNvPr id="0" name="图片 99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45" y="4641419"/>
                        <a:ext cx="4179680" cy="1330673"/>
                      </a:xfrm>
                      <a:prstGeom prst="rect">
                        <a:avLst/>
                      </a:prstGeom>
                      <a:noFill/>
                    </p:spPr>
                  </p:pic>
                </p:oleObj>
              </mc:Fallback>
            </mc:AlternateContent>
          </a:graphicData>
        </a:graphic>
      </p:graphicFrame>
      <p:graphicFrame>
        <p:nvGraphicFramePr>
          <p:cNvPr id="17" name="对象 16"/>
          <p:cNvGraphicFramePr>
            <a:graphicFrameLocks noChangeAspect="1"/>
          </p:cNvGraphicFramePr>
          <p:nvPr/>
        </p:nvGraphicFramePr>
        <p:xfrm>
          <a:off x="-68310" y="1358389"/>
          <a:ext cx="4953000" cy="2619375"/>
        </p:xfrm>
        <a:graphic>
          <a:graphicData uri="http://schemas.openxmlformats.org/presentationml/2006/ole">
            <mc:AlternateContent xmlns:mc="http://schemas.openxmlformats.org/markup-compatibility/2006">
              <mc:Choice xmlns:v="urn:schemas-microsoft-com:vml" Requires="v">
                <p:oleObj spid="_x0000_s9965" name="Visio" r:id="rId3" imgW="13550900" imgH="7162800" progId="Visio.Drawing.11">
                  <p:embed/>
                </p:oleObj>
              </mc:Choice>
              <mc:Fallback>
                <p:oleObj name="Visio" r:id="rId3" imgW="13550900" imgH="7162800" progId="Visio.Drawing.11">
                  <p:embed/>
                  <p:pic>
                    <p:nvPicPr>
                      <p:cNvPr id="0" name="图片 99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0" y="1358389"/>
                        <a:ext cx="4953000" cy="2619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对象 17"/>
          <p:cNvGraphicFramePr>
            <a:graphicFrameLocks noChangeAspect="1"/>
          </p:cNvGraphicFramePr>
          <p:nvPr/>
        </p:nvGraphicFramePr>
        <p:xfrm>
          <a:off x="4810125" y="3019764"/>
          <a:ext cx="4299243" cy="2952328"/>
        </p:xfrm>
        <a:graphic>
          <a:graphicData uri="http://schemas.openxmlformats.org/presentationml/2006/ole">
            <mc:AlternateContent xmlns:mc="http://schemas.openxmlformats.org/markup-compatibility/2006">
              <mc:Choice xmlns:v="urn:schemas-microsoft-com:vml" Requires="v">
                <p:oleObj spid="_x0000_s9966" name="Equation" r:id="rId5" imgW="3009900" imgH="2082800" progId="Equation.DSMT4">
                  <p:embed/>
                </p:oleObj>
              </mc:Choice>
              <mc:Fallback>
                <p:oleObj name="Equation" r:id="rId5" imgW="3009900" imgH="2082800" progId="Equation.DSMT4">
                  <p:embed/>
                  <p:pic>
                    <p:nvPicPr>
                      <p:cNvPr id="0" name="图片 99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3019764"/>
                        <a:ext cx="4299243" cy="2952328"/>
                      </a:xfrm>
                      <a:prstGeom prst="rect">
                        <a:avLst/>
                      </a:prstGeom>
                      <a:noFill/>
                    </p:spPr>
                  </p:pic>
                </p:oleObj>
              </mc:Fallback>
            </mc:AlternateContent>
          </a:graphicData>
        </a:graphic>
      </p:graphicFrame>
      <p:sp>
        <p:nvSpPr>
          <p:cNvPr id="3" name="文本框 2"/>
          <p:cNvSpPr txBox="1"/>
          <p:nvPr/>
        </p:nvSpPr>
        <p:spPr>
          <a:xfrm>
            <a:off x="124285" y="934431"/>
            <a:ext cx="1590821" cy="461665"/>
          </a:xfrm>
          <a:prstGeom prst="rect">
            <a:avLst/>
          </a:prstGeom>
          <a:noFill/>
        </p:spPr>
        <p:txBody>
          <a:bodyPr wrap="square" rtlCol="0">
            <a:spAutoFit/>
          </a:bodyPr>
          <a:lstStyle/>
          <a:p>
            <a:r>
              <a:rPr lang="zh-CN" altLang="en-US" sz="2400" b="1" dirty="0">
                <a:solidFill>
                  <a:srgbClr val="1E0AB6"/>
                </a:solidFill>
                <a:latin typeface="+mn-ea"/>
              </a:rPr>
              <a:t>测量原理</a:t>
            </a:r>
            <a:endParaRPr lang="zh-CN" altLang="en-US" sz="2400" b="1" dirty="0">
              <a:solidFill>
                <a:srgbClr val="1E0AB6"/>
              </a:solidFill>
              <a:latin typeface="+mn-ea"/>
            </a:endParaRPr>
          </a:p>
        </p:txBody>
      </p:sp>
      <p:sp>
        <p:nvSpPr>
          <p:cNvPr id="2" name="文本框 1"/>
          <p:cNvSpPr txBox="1"/>
          <p:nvPr/>
        </p:nvSpPr>
        <p:spPr>
          <a:xfrm>
            <a:off x="1077889" y="3940259"/>
            <a:ext cx="2586037" cy="369332"/>
          </a:xfrm>
          <a:prstGeom prst="rect">
            <a:avLst/>
          </a:prstGeom>
          <a:noFill/>
        </p:spPr>
        <p:txBody>
          <a:bodyPr wrap="square" rtlCol="0">
            <a:spAutoFit/>
          </a:bodyPr>
          <a:lstStyle/>
          <a:p>
            <a:r>
              <a:rPr lang="zh-CN" altLang="en-US" dirty="0">
                <a:solidFill>
                  <a:srgbClr val="1E0AB6"/>
                </a:solidFill>
                <a:latin typeface="华文新魏" panose="02010800040101010101" pitchFamily="2" charset="-122"/>
                <a:ea typeface="华文新魏" panose="02010800040101010101" pitchFamily="2" charset="-122"/>
              </a:rPr>
              <a:t>多测站组合测量示意图</a:t>
            </a:r>
            <a:endParaRPr lang="zh-CN" altLang="en-US" dirty="0">
              <a:solidFill>
                <a:srgbClr val="1E0AB6"/>
              </a:solidFill>
              <a:latin typeface="华文新魏" panose="02010800040101010101" pitchFamily="2" charset="-122"/>
              <a:ea typeface="华文新魏" panose="02010800040101010101" pitchFamily="2" charset="-122"/>
            </a:endParaRPr>
          </a:p>
        </p:txBody>
      </p:sp>
      <p:sp>
        <p:nvSpPr>
          <p:cNvPr id="6" name="灯片编号占位符 5"/>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5" y="114119"/>
            <a:ext cx="5062078" cy="438331"/>
          </a:xfrm>
        </p:spPr>
        <p:txBody>
          <a:bodyPr/>
          <a:lstStyle/>
          <a:p>
            <a:r>
              <a:rPr lang="en-US" altLang="zh-CN" sz="2800" dirty="0"/>
              <a:t>3.2</a:t>
            </a:r>
            <a:r>
              <a:rPr lang="zh-CN" altLang="en-US" sz="2800" dirty="0"/>
              <a:t> 多测站组合测量数据处理</a:t>
            </a:r>
            <a:endParaRPr lang="zh-CN" altLang="en-US" sz="2800" dirty="0"/>
          </a:p>
        </p:txBody>
      </p:sp>
      <p:graphicFrame>
        <p:nvGraphicFramePr>
          <p:cNvPr id="4" name="对象 3"/>
          <p:cNvGraphicFramePr>
            <a:graphicFrameLocks noChangeAspect="1"/>
          </p:cNvGraphicFramePr>
          <p:nvPr/>
        </p:nvGraphicFramePr>
        <p:xfrm>
          <a:off x="4412310" y="355199"/>
          <a:ext cx="3800475" cy="3276600"/>
        </p:xfrm>
        <a:graphic>
          <a:graphicData uri="http://schemas.openxmlformats.org/presentationml/2006/ole">
            <mc:AlternateContent xmlns:mc="http://schemas.openxmlformats.org/markup-compatibility/2006">
              <mc:Choice xmlns:v="urn:schemas-microsoft-com:vml" Requires="v">
                <p:oleObj spid="_x0000_s37836" name="Visio" r:id="rId1" imgW="5080000" imgH="4381500" progId="Visio.Drawing.11">
                  <p:embed/>
                </p:oleObj>
              </mc:Choice>
              <mc:Fallback>
                <p:oleObj name="Visio" r:id="rId1" imgW="5080000" imgH="4381500" progId="Visio.Drawing.11">
                  <p:embed/>
                  <p:pic>
                    <p:nvPicPr>
                      <p:cNvPr id="0" name="图片 378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310" y="355199"/>
                        <a:ext cx="3800475"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nvGraphicFramePr>
        <p:xfrm>
          <a:off x="822704" y="980623"/>
          <a:ext cx="3332162" cy="1979612"/>
        </p:xfrm>
        <a:graphic>
          <a:graphicData uri="http://schemas.openxmlformats.org/presentationml/2006/ole">
            <mc:AlternateContent xmlns:mc="http://schemas.openxmlformats.org/markup-compatibility/2006">
              <mc:Choice xmlns:v="urn:schemas-microsoft-com:vml" Requires="v">
                <p:oleObj spid="_x0000_s37837" name="Equation" r:id="rId3" imgW="58521600" imgH="34747200" progId="Equation.DSMT4">
                  <p:embed/>
                </p:oleObj>
              </mc:Choice>
              <mc:Fallback>
                <p:oleObj name="Equation" r:id="rId3" imgW="58521600" imgH="34747200" progId="Equation.DSMT4">
                  <p:embed/>
                  <p:pic>
                    <p:nvPicPr>
                      <p:cNvPr id="0" name="图片 37836"/>
                      <p:cNvPicPr>
                        <a:picLocks noChangeAspect="1" noChangeArrowheads="1"/>
                      </p:cNvPicPr>
                      <p:nvPr/>
                    </p:nvPicPr>
                    <p:blipFill>
                      <a:blip r:embed="rId4"/>
                      <a:srcRect/>
                      <a:stretch>
                        <a:fillRect/>
                      </a:stretch>
                    </p:blipFill>
                    <p:spPr bwMode="auto">
                      <a:xfrm>
                        <a:off x="822704" y="980623"/>
                        <a:ext cx="3332162" cy="1979612"/>
                      </a:xfrm>
                      <a:prstGeom prst="rect">
                        <a:avLst/>
                      </a:prstGeom>
                      <a:noFill/>
                    </p:spPr>
                  </p:pic>
                </p:oleObj>
              </mc:Fallback>
            </mc:AlternateContent>
          </a:graphicData>
        </a:graphic>
      </p:graphicFrame>
      <p:graphicFrame>
        <p:nvGraphicFramePr>
          <p:cNvPr id="6" name="对象 5"/>
          <p:cNvGraphicFramePr>
            <a:graphicFrameLocks noChangeAspect="1"/>
          </p:cNvGraphicFramePr>
          <p:nvPr/>
        </p:nvGraphicFramePr>
        <p:xfrm>
          <a:off x="1192221" y="3388408"/>
          <a:ext cx="1875996" cy="409701"/>
        </p:xfrm>
        <a:graphic>
          <a:graphicData uri="http://schemas.openxmlformats.org/presentationml/2006/ole">
            <mc:AlternateContent xmlns:mc="http://schemas.openxmlformats.org/markup-compatibility/2006">
              <mc:Choice xmlns:v="urn:schemas-microsoft-com:vml" Requires="v">
                <p:oleObj spid="_x0000_s37838" name="Equation" r:id="rId5" imgW="824865" imgH="177800" progId="Equation.DSMT4">
                  <p:embed/>
                </p:oleObj>
              </mc:Choice>
              <mc:Fallback>
                <p:oleObj name="Equation" r:id="rId5" imgW="824865" imgH="177800" progId="Equation.DSMT4">
                  <p:embed/>
                  <p:pic>
                    <p:nvPicPr>
                      <p:cNvPr id="0" name="图片 378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221" y="3388408"/>
                        <a:ext cx="1875996" cy="409701"/>
                      </a:xfrm>
                      <a:prstGeom prst="rect">
                        <a:avLst/>
                      </a:prstGeom>
                      <a:noFill/>
                    </p:spPr>
                  </p:pic>
                </p:oleObj>
              </mc:Fallback>
            </mc:AlternateContent>
          </a:graphicData>
        </a:graphic>
      </p:graphicFrame>
      <p:graphicFrame>
        <p:nvGraphicFramePr>
          <p:cNvPr id="7" name="对象 6"/>
          <p:cNvGraphicFramePr>
            <a:graphicFrameLocks noChangeAspect="1"/>
          </p:cNvGraphicFramePr>
          <p:nvPr/>
        </p:nvGraphicFramePr>
        <p:xfrm>
          <a:off x="4412310" y="3897152"/>
          <a:ext cx="3960440" cy="353854"/>
        </p:xfrm>
        <a:graphic>
          <a:graphicData uri="http://schemas.openxmlformats.org/presentationml/2006/ole">
            <mc:AlternateContent xmlns:mc="http://schemas.openxmlformats.org/markup-compatibility/2006">
              <mc:Choice xmlns:v="urn:schemas-microsoft-com:vml" Requires="v">
                <p:oleObj spid="_x0000_s37839" name="Equation" r:id="rId7" imgW="3111500" imgH="254000" progId="Equation.DSMT4">
                  <p:embed/>
                </p:oleObj>
              </mc:Choice>
              <mc:Fallback>
                <p:oleObj name="Equation" r:id="rId7" imgW="3111500" imgH="254000" progId="Equation.DSMT4">
                  <p:embed/>
                  <p:pic>
                    <p:nvPicPr>
                      <p:cNvPr id="0" name="图片 378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2310" y="3897152"/>
                        <a:ext cx="3960440" cy="353854"/>
                      </a:xfrm>
                      <a:prstGeom prst="rect">
                        <a:avLst/>
                      </a:prstGeom>
                      <a:noFill/>
                    </p:spPr>
                  </p:pic>
                </p:oleObj>
              </mc:Fallback>
            </mc:AlternateContent>
          </a:graphicData>
        </a:graphic>
      </p:graphicFrame>
      <p:graphicFrame>
        <p:nvGraphicFramePr>
          <p:cNvPr id="8" name="对象 7"/>
          <p:cNvGraphicFramePr>
            <a:graphicFrameLocks noChangeAspect="1"/>
          </p:cNvGraphicFramePr>
          <p:nvPr/>
        </p:nvGraphicFramePr>
        <p:xfrm>
          <a:off x="4412310" y="4516359"/>
          <a:ext cx="4032448" cy="487584"/>
        </p:xfrm>
        <a:graphic>
          <a:graphicData uri="http://schemas.openxmlformats.org/presentationml/2006/ole">
            <mc:AlternateContent xmlns:mc="http://schemas.openxmlformats.org/markup-compatibility/2006">
              <mc:Choice xmlns:v="urn:schemas-microsoft-com:vml" Requires="v">
                <p:oleObj spid="_x0000_s37840" name="Equation" r:id="rId9" imgW="2832100" imgH="330200" progId="Equation.DSMT4">
                  <p:embed/>
                </p:oleObj>
              </mc:Choice>
              <mc:Fallback>
                <p:oleObj name="Equation" r:id="rId9" imgW="2832100" imgH="330200" progId="Equation.DSMT4">
                  <p:embed/>
                  <p:pic>
                    <p:nvPicPr>
                      <p:cNvPr id="0" name="图片 378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2310" y="4516359"/>
                        <a:ext cx="4032448" cy="487584"/>
                      </a:xfrm>
                      <a:prstGeom prst="rect">
                        <a:avLst/>
                      </a:prstGeom>
                      <a:noFill/>
                    </p:spPr>
                  </p:pic>
                </p:oleObj>
              </mc:Fallback>
            </mc:AlternateContent>
          </a:graphicData>
        </a:graphic>
      </p:graphicFrame>
      <p:graphicFrame>
        <p:nvGraphicFramePr>
          <p:cNvPr id="10" name="对象 9"/>
          <p:cNvGraphicFramePr>
            <a:graphicFrameLocks noChangeAspect="1"/>
          </p:cNvGraphicFramePr>
          <p:nvPr/>
        </p:nvGraphicFramePr>
        <p:xfrm>
          <a:off x="4412310" y="5210631"/>
          <a:ext cx="3471814" cy="360040"/>
        </p:xfrm>
        <a:graphic>
          <a:graphicData uri="http://schemas.openxmlformats.org/presentationml/2006/ole">
            <mc:AlternateContent xmlns:mc="http://schemas.openxmlformats.org/markup-compatibility/2006">
              <mc:Choice xmlns:v="urn:schemas-microsoft-com:vml" Requires="v">
                <p:oleObj spid="_x0000_s37841" name="Equation" r:id="rId11" imgW="2768600" imgH="279400" progId="Equation.DSMT4">
                  <p:embed/>
                </p:oleObj>
              </mc:Choice>
              <mc:Fallback>
                <p:oleObj name="Equation" r:id="rId11" imgW="2768600" imgH="279400" progId="Equation.DSMT4">
                  <p:embed/>
                  <p:pic>
                    <p:nvPicPr>
                      <p:cNvPr id="0" name="图片 3784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2310" y="5210631"/>
                        <a:ext cx="3471814" cy="360040"/>
                      </a:xfrm>
                      <a:prstGeom prst="rect">
                        <a:avLst/>
                      </a:prstGeom>
                      <a:noFill/>
                    </p:spPr>
                  </p:pic>
                </p:oleObj>
              </mc:Fallback>
            </mc:AlternateContent>
          </a:graphicData>
        </a:graphic>
      </p:graphicFrame>
      <p:graphicFrame>
        <p:nvGraphicFramePr>
          <p:cNvPr id="11" name="对象 10"/>
          <p:cNvGraphicFramePr>
            <a:graphicFrameLocks noChangeAspect="1"/>
          </p:cNvGraphicFramePr>
          <p:nvPr/>
        </p:nvGraphicFramePr>
        <p:xfrm>
          <a:off x="1151955" y="4390960"/>
          <a:ext cx="1872208" cy="468052"/>
        </p:xfrm>
        <a:graphic>
          <a:graphicData uri="http://schemas.openxmlformats.org/presentationml/2006/ole">
            <mc:AlternateContent xmlns:mc="http://schemas.openxmlformats.org/markup-compatibility/2006">
              <mc:Choice xmlns:v="urn:schemas-microsoft-com:vml" Requires="v">
                <p:oleObj spid="_x0000_s37842" name="Equation" r:id="rId13" imgW="825500" imgH="203200" progId="Equation.DSMT4">
                  <p:embed/>
                </p:oleObj>
              </mc:Choice>
              <mc:Fallback>
                <p:oleObj name="Equation" r:id="rId13" imgW="825500" imgH="203200" progId="Equation.DSMT4">
                  <p:embed/>
                  <p:pic>
                    <p:nvPicPr>
                      <p:cNvPr id="0" name="图片 378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1955" y="4390960"/>
                        <a:ext cx="1872208" cy="468052"/>
                      </a:xfrm>
                      <a:prstGeom prst="rect">
                        <a:avLst/>
                      </a:prstGeom>
                      <a:noFill/>
                    </p:spPr>
                  </p:pic>
                </p:oleObj>
              </mc:Fallback>
            </mc:AlternateContent>
          </a:graphicData>
        </a:graphic>
      </p:graphicFrame>
      <p:graphicFrame>
        <p:nvGraphicFramePr>
          <p:cNvPr id="12" name="对象 11"/>
          <p:cNvGraphicFramePr>
            <a:graphicFrameLocks noChangeAspect="1"/>
          </p:cNvGraphicFramePr>
          <p:nvPr/>
        </p:nvGraphicFramePr>
        <p:xfrm>
          <a:off x="1007939" y="5334730"/>
          <a:ext cx="2016224" cy="471882"/>
        </p:xfrm>
        <a:graphic>
          <a:graphicData uri="http://schemas.openxmlformats.org/presentationml/2006/ole">
            <mc:AlternateContent xmlns:mc="http://schemas.openxmlformats.org/markup-compatibility/2006">
              <mc:Choice xmlns:v="urn:schemas-microsoft-com:vml" Requires="v">
                <p:oleObj spid="_x0000_s37843" name="Equation" r:id="rId15" imgW="901065" imgH="203200" progId="Equation.DSMT4">
                  <p:embed/>
                </p:oleObj>
              </mc:Choice>
              <mc:Fallback>
                <p:oleObj name="Equation" r:id="rId15" imgW="901065" imgH="203200" progId="Equation.DSMT4">
                  <p:embed/>
                  <p:pic>
                    <p:nvPicPr>
                      <p:cNvPr id="0" name="图片 3784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7939" y="5334730"/>
                        <a:ext cx="2016224" cy="471882"/>
                      </a:xfrm>
                      <a:prstGeom prst="rect">
                        <a:avLst/>
                      </a:prstGeom>
                      <a:noFill/>
                    </p:spPr>
                  </p:pic>
                </p:oleObj>
              </mc:Fallback>
            </mc:AlternateContent>
          </a:graphicData>
        </a:graphic>
      </p:graphicFrame>
      <p:sp>
        <p:nvSpPr>
          <p:cNvPr id="13" name="下箭头 12"/>
          <p:cNvSpPr/>
          <p:nvPr/>
        </p:nvSpPr>
        <p:spPr>
          <a:xfrm>
            <a:off x="1857325" y="3961931"/>
            <a:ext cx="288032" cy="360040"/>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下箭头 13"/>
          <p:cNvSpPr/>
          <p:nvPr/>
        </p:nvSpPr>
        <p:spPr>
          <a:xfrm>
            <a:off x="1755973" y="4974690"/>
            <a:ext cx="288032" cy="360040"/>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862006" cy="438331"/>
          </a:xfrm>
        </p:spPr>
        <p:txBody>
          <a:bodyPr/>
          <a:lstStyle/>
          <a:p>
            <a:r>
              <a:rPr lang="en-US" altLang="zh-CN" sz="2800" dirty="0"/>
              <a:t>3.2  </a:t>
            </a:r>
            <a:r>
              <a:rPr lang="zh-CN" altLang="en-US" sz="2800" dirty="0"/>
              <a:t>多测站组合测量数据处理</a:t>
            </a:r>
            <a:endParaRPr lang="zh-CN" altLang="en-US" sz="2800" dirty="0"/>
          </a:p>
        </p:txBody>
      </p:sp>
      <p:sp>
        <p:nvSpPr>
          <p:cNvPr id="3" name="文本框 2"/>
          <p:cNvSpPr txBox="1"/>
          <p:nvPr/>
        </p:nvSpPr>
        <p:spPr>
          <a:xfrm>
            <a:off x="300250" y="928048"/>
            <a:ext cx="3534770" cy="400110"/>
          </a:xfrm>
          <a:prstGeom prst="rect">
            <a:avLst/>
          </a:prstGeom>
          <a:noFill/>
        </p:spPr>
        <p:txBody>
          <a:bodyPr wrap="square" rtlCol="0">
            <a:spAutoFit/>
          </a:bodyPr>
          <a:lstStyle/>
          <a:p>
            <a:r>
              <a:rPr lang="zh-CN" altLang="en-US" sz="2000" b="1" dirty="0">
                <a:solidFill>
                  <a:srgbClr val="1E0AB6"/>
                </a:solidFill>
                <a:latin typeface="+mn-ea"/>
                <a:cs typeface="Times New Roman" panose="02020603050405020304" pitchFamily="18" charset="0"/>
              </a:rPr>
              <a:t>方程求解条件和参数定权</a:t>
            </a:r>
            <a:endParaRPr lang="en-US" altLang="zh-CN" sz="2000" b="1" dirty="0">
              <a:solidFill>
                <a:srgbClr val="1E0AB6"/>
              </a:solidFill>
              <a:latin typeface="+mn-ea"/>
              <a:cs typeface="Times New Roman" panose="02020603050405020304" pitchFamily="18" charset="0"/>
            </a:endParaRPr>
          </a:p>
        </p:txBody>
      </p:sp>
      <p:sp>
        <p:nvSpPr>
          <p:cNvPr id="4" name="文本框 3"/>
          <p:cNvSpPr txBox="1"/>
          <p:nvPr/>
        </p:nvSpPr>
        <p:spPr>
          <a:xfrm>
            <a:off x="392018" y="1473084"/>
            <a:ext cx="4708477" cy="400110"/>
          </a:xfrm>
          <a:prstGeom prst="rect">
            <a:avLst/>
          </a:prstGeom>
          <a:noFill/>
        </p:spPr>
        <p:txBody>
          <a:bodyPr wrap="square" rtlCol="0">
            <a:spAutoFit/>
          </a:bodyPr>
          <a:lstStyle/>
          <a:p>
            <a:pPr marL="342900" lvl="0" indent="-342900">
              <a:buFont typeface="Wingdings" panose="05000000000000000000" pitchFamily="2" charset="2"/>
              <a:buChar char="n"/>
            </a:pPr>
            <a:r>
              <a:rPr lang="zh-CN" altLang="en-US" sz="2000" dirty="0">
                <a:solidFill>
                  <a:srgbClr val="1E0AB6"/>
                </a:solidFill>
                <a:latin typeface="+mn-ea"/>
              </a:rPr>
              <a:t>误差方程个数要大于未知参数个数</a:t>
            </a:r>
            <a:endParaRPr lang="zh-CN" altLang="en-US" sz="2000" dirty="0">
              <a:solidFill>
                <a:srgbClr val="1E0AB6"/>
              </a:solidFill>
              <a:latin typeface="+mn-ea"/>
            </a:endParaRPr>
          </a:p>
        </p:txBody>
      </p:sp>
      <p:sp>
        <p:nvSpPr>
          <p:cNvPr id="7" name="Rectangle 4"/>
          <p:cNvSpPr>
            <a:spLocks noChangeArrowheads="1"/>
          </p:cNvSpPr>
          <p:nvPr/>
        </p:nvSpPr>
        <p:spPr bwMode="auto">
          <a:xfrm>
            <a:off x="869476" y="2353865"/>
            <a:ext cx="143092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9" name="对象 8"/>
          <p:cNvGraphicFramePr>
            <a:graphicFrameLocks noChangeAspect="1"/>
          </p:cNvGraphicFramePr>
          <p:nvPr/>
        </p:nvGraphicFramePr>
        <p:xfrm>
          <a:off x="1792749" y="2816187"/>
          <a:ext cx="2177525" cy="397817"/>
        </p:xfrm>
        <a:graphic>
          <a:graphicData uri="http://schemas.openxmlformats.org/presentationml/2006/ole">
            <mc:AlternateContent xmlns:mc="http://schemas.openxmlformats.org/markup-compatibility/2006">
              <mc:Choice xmlns:v="urn:schemas-microsoft-com:vml" Requires="v">
                <p:oleObj spid="_x0000_s12244" name="Equation" r:id="rId1" imgW="1002665" imgH="177800" progId="Equation.DSMT4">
                  <p:embed/>
                </p:oleObj>
              </mc:Choice>
              <mc:Fallback>
                <p:oleObj name="Equation" r:id="rId1" imgW="1002665" imgH="177800" progId="Equation.DSMT4">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749" y="2816187"/>
                        <a:ext cx="2177525" cy="397817"/>
                      </a:xfrm>
                      <a:prstGeom prst="rect">
                        <a:avLst/>
                      </a:prstGeom>
                      <a:noFill/>
                    </p:spPr>
                  </p:pic>
                </p:oleObj>
              </mc:Fallback>
            </mc:AlternateContent>
          </a:graphicData>
        </a:graphic>
      </p:graphicFrame>
      <p:graphicFrame>
        <p:nvGraphicFramePr>
          <p:cNvPr id="14" name="对象 13"/>
          <p:cNvGraphicFramePr>
            <a:graphicFrameLocks noChangeAspect="1"/>
          </p:cNvGraphicFramePr>
          <p:nvPr/>
        </p:nvGraphicFramePr>
        <p:xfrm>
          <a:off x="5174583" y="2721811"/>
          <a:ext cx="1167618" cy="772424"/>
        </p:xfrm>
        <a:graphic>
          <a:graphicData uri="http://schemas.openxmlformats.org/presentationml/2006/ole">
            <mc:AlternateContent xmlns:mc="http://schemas.openxmlformats.org/markup-compatibility/2006">
              <mc:Choice xmlns:v="urn:schemas-microsoft-com:vml" Requires="v">
                <p:oleObj spid="_x0000_s12245" name="Equation" r:id="rId3" imgW="622300" imgH="393700" progId="Equation.DSMT4">
                  <p:embed/>
                </p:oleObj>
              </mc:Choice>
              <mc:Fallback>
                <p:oleObj name="Equation" r:id="rId3" imgW="622300" imgH="3937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583" y="2721811"/>
                        <a:ext cx="1167618" cy="772424"/>
                      </a:xfrm>
                      <a:prstGeom prst="rect">
                        <a:avLst/>
                      </a:prstGeom>
                      <a:noFill/>
                    </p:spPr>
                  </p:pic>
                </p:oleObj>
              </mc:Fallback>
            </mc:AlternateContent>
          </a:graphicData>
        </a:graphic>
      </p:graphicFrame>
      <p:sp>
        <p:nvSpPr>
          <p:cNvPr id="15" name="文本框 14"/>
          <p:cNvSpPr txBox="1"/>
          <p:nvPr/>
        </p:nvSpPr>
        <p:spPr>
          <a:xfrm>
            <a:off x="4209176" y="2841349"/>
            <a:ext cx="726505" cy="400110"/>
          </a:xfrm>
          <a:prstGeom prst="rect">
            <a:avLst/>
          </a:prstGeom>
          <a:noFill/>
        </p:spPr>
        <p:txBody>
          <a:bodyPr wrap="square" rtlCol="0">
            <a:spAutoFit/>
          </a:bodyPr>
          <a:lstStyle/>
          <a:p>
            <a:r>
              <a:rPr lang="zh-CN" altLang="en-US" sz="2000" dirty="0">
                <a:latin typeface="+mn-ea"/>
              </a:rPr>
              <a:t>即</a:t>
            </a:r>
            <a:r>
              <a:rPr lang="zh-CN" altLang="en-US" dirty="0">
                <a:latin typeface="+mn-ea"/>
              </a:rPr>
              <a:t>，</a:t>
            </a:r>
            <a:endParaRPr lang="zh-CN" altLang="en-US" dirty="0">
              <a:latin typeface="+mn-ea"/>
            </a:endParaRPr>
          </a:p>
        </p:txBody>
      </p:sp>
      <p:sp>
        <p:nvSpPr>
          <p:cNvPr id="16" name="文本框 15"/>
          <p:cNvSpPr txBox="1"/>
          <p:nvPr/>
        </p:nvSpPr>
        <p:spPr>
          <a:xfrm>
            <a:off x="434237" y="3559289"/>
            <a:ext cx="1669852" cy="400110"/>
          </a:xfrm>
          <a:prstGeom prst="rect">
            <a:avLst/>
          </a:prstGeom>
          <a:noFill/>
        </p:spPr>
        <p:txBody>
          <a:bodyPr wrap="square" rtlCol="0">
            <a:spAutoFit/>
          </a:bodyPr>
          <a:lstStyle/>
          <a:p>
            <a:pPr marL="342900" lvl="0" indent="-342900">
              <a:buFont typeface="Wingdings" panose="05000000000000000000" pitchFamily="2" charset="2"/>
              <a:buChar char="n"/>
            </a:pPr>
            <a:r>
              <a:rPr lang="zh-CN" altLang="en-US" sz="2000" dirty="0">
                <a:solidFill>
                  <a:srgbClr val="1E0AB6"/>
                </a:solidFill>
                <a:latin typeface="+mn-ea"/>
              </a:rPr>
              <a:t>参数定权</a:t>
            </a:r>
            <a:endParaRPr lang="zh-CN" altLang="en-US" sz="2000" dirty="0">
              <a:solidFill>
                <a:srgbClr val="1E0AB6"/>
              </a:solidFill>
              <a:latin typeface="+mn-ea"/>
            </a:endParaRPr>
          </a:p>
        </p:txBody>
      </p:sp>
      <p:graphicFrame>
        <p:nvGraphicFramePr>
          <p:cNvPr id="19" name="对象 18"/>
          <p:cNvGraphicFramePr>
            <a:graphicFrameLocks noChangeAspect="1"/>
          </p:cNvGraphicFramePr>
          <p:nvPr/>
        </p:nvGraphicFramePr>
        <p:xfrm>
          <a:off x="1244649" y="4303158"/>
          <a:ext cx="2360641" cy="1341566"/>
        </p:xfrm>
        <a:graphic>
          <a:graphicData uri="http://schemas.openxmlformats.org/presentationml/2006/ole">
            <mc:AlternateContent xmlns:mc="http://schemas.openxmlformats.org/markup-compatibility/2006">
              <mc:Choice xmlns:v="urn:schemas-microsoft-com:vml" Requires="v">
                <p:oleObj spid="_x0000_s12246" name="Equation" r:id="rId5" imgW="1739900" imgH="990600" progId="Equation.DSMT4">
                  <p:embed/>
                </p:oleObj>
              </mc:Choice>
              <mc:Fallback>
                <p:oleObj name="Equation" r:id="rId5" imgW="1739900" imgH="9906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649" y="4303158"/>
                        <a:ext cx="2360641" cy="1341566"/>
                      </a:xfrm>
                      <a:prstGeom prst="rect">
                        <a:avLst/>
                      </a:prstGeom>
                      <a:noFill/>
                    </p:spPr>
                  </p:pic>
                </p:oleObj>
              </mc:Fallback>
            </mc:AlternateContent>
          </a:graphicData>
        </a:graphic>
      </p:graphicFrame>
      <p:graphicFrame>
        <p:nvGraphicFramePr>
          <p:cNvPr id="21" name="对象 20"/>
          <p:cNvGraphicFramePr>
            <a:graphicFrameLocks noChangeAspect="1"/>
          </p:cNvGraphicFramePr>
          <p:nvPr/>
        </p:nvGraphicFramePr>
        <p:xfrm>
          <a:off x="4408205" y="4303158"/>
          <a:ext cx="2152357" cy="1462825"/>
        </p:xfrm>
        <a:graphic>
          <a:graphicData uri="http://schemas.openxmlformats.org/presentationml/2006/ole">
            <mc:AlternateContent xmlns:mc="http://schemas.openxmlformats.org/markup-compatibility/2006">
              <mc:Choice xmlns:v="urn:schemas-microsoft-com:vml" Requires="v">
                <p:oleObj spid="_x0000_s12247" name="Equation" r:id="rId7" imgW="1270000" imgH="914400" progId="Equation.DSMT4">
                  <p:embed/>
                </p:oleObj>
              </mc:Choice>
              <mc:Fallback>
                <p:oleObj name="Equation" r:id="rId7" imgW="1270000" imgH="914400" progId="Equation.DSMT4">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8205" y="4303158"/>
                        <a:ext cx="2152357" cy="1462825"/>
                      </a:xfrm>
                      <a:prstGeom prst="rect">
                        <a:avLst/>
                      </a:prstGeom>
                      <a:noFill/>
                    </p:spPr>
                  </p:pic>
                </p:oleObj>
              </mc:Fallback>
            </mc:AlternateContent>
          </a:graphicData>
        </a:graphic>
      </p:graphicFrame>
      <p:sp>
        <p:nvSpPr>
          <p:cNvPr id="22" name="右箭头 21"/>
          <p:cNvSpPr/>
          <p:nvPr/>
        </p:nvSpPr>
        <p:spPr>
          <a:xfrm>
            <a:off x="3460864" y="4784027"/>
            <a:ext cx="748312" cy="379828"/>
          </a:xfrm>
          <a:prstGeom prst="rightArrow">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03908" y="2070025"/>
            <a:ext cx="6808595" cy="400110"/>
          </a:xfrm>
          <a:prstGeom prst="rect">
            <a:avLst/>
          </a:prstGeom>
          <a:noFill/>
        </p:spPr>
        <p:txBody>
          <a:bodyPr wrap="square" rtlCol="0">
            <a:spAutoFit/>
          </a:bodyPr>
          <a:lstStyle/>
          <a:p>
            <a:r>
              <a:rPr lang="zh-CN" altLang="en-US" sz="2000" dirty="0">
                <a:solidFill>
                  <a:prstClr val="black"/>
                </a:solidFill>
                <a:latin typeface="Times New Roman" panose="02020603050405020304" pitchFamily="18" charset="0"/>
                <a:cs typeface="Times New Roman" panose="02020603050405020304" pitchFamily="18" charset="0"/>
              </a:rPr>
              <a:t>假设有</a:t>
            </a:r>
            <a:r>
              <a:rPr lang="en-US" altLang="zh-CN" sz="2000" dirty="0">
                <a:solidFill>
                  <a:prstClr val="black"/>
                </a:solidFill>
                <a:latin typeface="Times New Roman" panose="02020603050405020304" pitchFamily="18" charset="0"/>
                <a:cs typeface="Times New Roman" panose="02020603050405020304" pitchFamily="18" charset="0"/>
              </a:rPr>
              <a:t>m</a:t>
            </a:r>
            <a:r>
              <a:rPr lang="zh-CN" altLang="en-US" sz="2000" dirty="0">
                <a:solidFill>
                  <a:prstClr val="black"/>
                </a:solidFill>
                <a:latin typeface="Times New Roman" panose="02020603050405020304" pitchFamily="18" charset="0"/>
                <a:cs typeface="Times New Roman" panose="02020603050405020304" pitchFamily="18" charset="0"/>
              </a:rPr>
              <a:t>测站，</a:t>
            </a:r>
            <a:r>
              <a:rPr lang="en-US" altLang="zh-CN" sz="2000" dirty="0">
                <a:solidFill>
                  <a:prstClr val="black"/>
                </a:solidFill>
                <a:latin typeface="Times New Roman" panose="02020603050405020304" pitchFamily="18" charset="0"/>
                <a:cs typeface="Times New Roman" panose="02020603050405020304" pitchFamily="18" charset="0"/>
              </a:rPr>
              <a:t>n</a:t>
            </a:r>
            <a:r>
              <a:rPr lang="zh-CN" altLang="en-US" sz="2000" dirty="0">
                <a:solidFill>
                  <a:prstClr val="black"/>
                </a:solidFill>
                <a:latin typeface="Times New Roman" panose="02020603050405020304" pitchFamily="18" charset="0"/>
                <a:cs typeface="Times New Roman" panose="02020603050405020304" pitchFamily="18" charset="0"/>
              </a:rPr>
              <a:t>待测点，每测站平均观测</a:t>
            </a:r>
            <a:r>
              <a:rPr lang="en-US" altLang="zh-CN" sz="2000" dirty="0">
                <a:solidFill>
                  <a:prstClr val="black"/>
                </a:solidFill>
                <a:latin typeface="Times New Roman" panose="02020603050405020304" pitchFamily="18" charset="0"/>
                <a:cs typeface="Times New Roman" panose="02020603050405020304" pitchFamily="18" charset="0"/>
              </a:rPr>
              <a:t>x</a:t>
            </a:r>
            <a:r>
              <a:rPr lang="zh-CN" altLang="en-US" sz="2000" dirty="0">
                <a:solidFill>
                  <a:prstClr val="black"/>
                </a:solidFill>
                <a:latin typeface="Times New Roman" panose="02020603050405020304" pitchFamily="18" charset="0"/>
                <a:cs typeface="Times New Roman" panose="02020603050405020304" pitchFamily="18" charset="0"/>
              </a:rPr>
              <a:t>个待测点，则有：</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
        <p:nvSpPr>
          <p:cNvPr id="6" name="矩形 5"/>
          <p:cNvSpPr/>
          <p:nvPr/>
        </p:nvSpPr>
        <p:spPr>
          <a:xfrm>
            <a:off x="4261705" y="3959399"/>
            <a:ext cx="2612538" cy="2020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935681" y="2621662"/>
            <a:ext cx="1721329" cy="1009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22" grpId="0" animBg="1"/>
      <p:bldP spid="2" grpId="0"/>
      <p:bldP spid="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4" y="114119"/>
            <a:ext cx="4722583" cy="438331"/>
          </a:xfrm>
        </p:spPr>
        <p:txBody>
          <a:bodyPr/>
          <a:lstStyle/>
          <a:p>
            <a:r>
              <a:rPr lang="en-US" altLang="zh-CN" sz="2800" dirty="0"/>
              <a:t>3.2 </a:t>
            </a:r>
            <a:r>
              <a:rPr lang="zh-CN" altLang="en-US" sz="2800" dirty="0"/>
              <a:t>多测站组合测量数据处理</a:t>
            </a:r>
            <a:endParaRPr lang="zh-CN" altLang="en-US" sz="2800" dirty="0"/>
          </a:p>
        </p:txBody>
      </p:sp>
      <p:sp>
        <p:nvSpPr>
          <p:cNvPr id="6" name="文本框 5"/>
          <p:cNvSpPr txBox="1"/>
          <p:nvPr/>
        </p:nvSpPr>
        <p:spPr>
          <a:xfrm>
            <a:off x="372234" y="885436"/>
            <a:ext cx="3447848" cy="461665"/>
          </a:xfrm>
          <a:prstGeom prst="rect">
            <a:avLst/>
          </a:prstGeom>
          <a:noFill/>
        </p:spPr>
        <p:txBody>
          <a:bodyPr wrap="square" rtlCol="0">
            <a:spAutoFit/>
          </a:bodyPr>
          <a:lstStyle/>
          <a:p>
            <a:r>
              <a:rPr lang="en-US" altLang="zh-CN" sz="2400" b="1" dirty="0">
                <a:solidFill>
                  <a:srgbClr val="1E0AB6"/>
                </a:solidFill>
                <a:latin typeface="Times New Roman" panose="02020603050405020304" pitchFamily="18" charset="0"/>
                <a:ea typeface="华文新魏" panose="02010800040101010101" pitchFamily="2" charset="-122"/>
                <a:cs typeface="Times New Roman" panose="02020603050405020304" pitchFamily="18" charset="0"/>
              </a:rPr>
              <a:t>Helmert</a:t>
            </a:r>
            <a:r>
              <a:rPr lang="zh-CN" altLang="en-US" sz="2400" b="1" dirty="0">
                <a:solidFill>
                  <a:srgbClr val="1E0AB6"/>
                </a:solidFill>
                <a:latin typeface="+mn-ea"/>
                <a:cs typeface="Times New Roman" panose="02020603050405020304" pitchFamily="18" charset="0"/>
              </a:rPr>
              <a:t>方差分量估计</a:t>
            </a:r>
            <a:endParaRPr lang="en-US" altLang="zh-CN" sz="2400" b="1" dirty="0">
              <a:solidFill>
                <a:srgbClr val="1E0AB6"/>
              </a:solidFill>
              <a:latin typeface="+mn-ea"/>
              <a:cs typeface="Times New Roman" panose="02020603050405020304" pitchFamily="18" charset="0"/>
            </a:endParaRPr>
          </a:p>
        </p:txBody>
      </p:sp>
      <p:sp>
        <p:nvSpPr>
          <p:cNvPr id="10" name="Rectangle 6"/>
          <p:cNvSpPr>
            <a:spLocks noChangeArrowheads="1"/>
          </p:cNvSpPr>
          <p:nvPr/>
        </p:nvSpPr>
        <p:spPr bwMode="auto">
          <a:xfrm>
            <a:off x="758135" y="3162106"/>
            <a:ext cx="120273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12" name="Rectangle 8"/>
          <p:cNvSpPr>
            <a:spLocks noChangeArrowheads="1"/>
          </p:cNvSpPr>
          <p:nvPr/>
        </p:nvSpPr>
        <p:spPr bwMode="auto">
          <a:xfrm>
            <a:off x="1968119" y="4256690"/>
            <a:ext cx="102009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4" name="文本框 3"/>
          <p:cNvSpPr txBox="1"/>
          <p:nvPr/>
        </p:nvSpPr>
        <p:spPr>
          <a:xfrm>
            <a:off x="301895" y="1480032"/>
            <a:ext cx="1966232" cy="400110"/>
          </a:xfrm>
          <a:prstGeom prst="rect">
            <a:avLst/>
          </a:prstGeom>
          <a:noFill/>
        </p:spPr>
        <p:txBody>
          <a:bodyPr wrap="square" rtlCol="0">
            <a:spAutoFit/>
          </a:bodyPr>
          <a:lstStyle/>
          <a:p>
            <a:r>
              <a:rPr lang="zh-CN" altLang="en-US" sz="2000" b="1" dirty="0">
                <a:solidFill>
                  <a:srgbClr val="1E0AB6"/>
                </a:solidFill>
                <a:latin typeface="+mn-ea"/>
                <a:cs typeface="Times New Roman" panose="02020603050405020304" pitchFamily="18" charset="0"/>
              </a:rPr>
              <a:t>具体实现过程</a:t>
            </a:r>
            <a:r>
              <a:rPr lang="zh-CN" altLang="en-US" sz="2000" dirty="0">
                <a:solidFill>
                  <a:srgbClr val="1E0AB6"/>
                </a:solidFill>
                <a:latin typeface="+mn-ea"/>
              </a:rPr>
              <a:t>：</a:t>
            </a:r>
            <a:endParaRPr lang="zh-CN" altLang="en-US" sz="2000" dirty="0">
              <a:solidFill>
                <a:srgbClr val="1E0AB6"/>
              </a:solidFill>
              <a:latin typeface="+mn-ea"/>
            </a:endParaRPr>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graphicFrame>
        <p:nvGraphicFramePr>
          <p:cNvPr id="15" name="对象 14"/>
          <p:cNvGraphicFramePr>
            <a:graphicFrameLocks noChangeAspect="1"/>
          </p:cNvGraphicFramePr>
          <p:nvPr/>
        </p:nvGraphicFramePr>
        <p:xfrm>
          <a:off x="605310" y="0"/>
          <a:ext cx="9108112" cy="5952298"/>
        </p:xfrm>
        <a:graphic>
          <a:graphicData uri="http://schemas.openxmlformats.org/presentationml/2006/ole">
            <mc:AlternateContent xmlns:mc="http://schemas.openxmlformats.org/markup-compatibility/2006">
              <mc:Choice xmlns:v="urn:schemas-microsoft-com:vml" Requires="v">
                <p:oleObj spid="_x0000_s10749" name="Visio" r:id="rId1" imgW="10045700" imgH="5473700" progId="Visio.Drawing.11">
                  <p:embed/>
                </p:oleObj>
              </mc:Choice>
              <mc:Fallback>
                <p:oleObj name="Visio" r:id="rId1" imgW="10045700" imgH="5473700" progId="Visio.Drawing.11">
                  <p:embed/>
                  <p:pic>
                    <p:nvPicPr>
                      <p:cNvPr id="0" name="图片 10748"/>
                      <p:cNvPicPr/>
                      <p:nvPr/>
                    </p:nvPicPr>
                    <p:blipFill>
                      <a:blip r:embed="rId2"/>
                      <a:stretch>
                        <a:fillRect/>
                      </a:stretch>
                    </p:blipFill>
                    <p:spPr>
                      <a:xfrm>
                        <a:off x="605310" y="0"/>
                        <a:ext cx="9108112" cy="5952298"/>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dirty="0"/>
          </a:p>
        </p:txBody>
      </p:sp>
      <p:sp>
        <p:nvSpPr>
          <p:cNvPr id="5" name="文本框 4"/>
          <p:cNvSpPr txBox="1"/>
          <p:nvPr/>
        </p:nvSpPr>
        <p:spPr>
          <a:xfrm>
            <a:off x="1219581" y="1243584"/>
            <a:ext cx="7181088" cy="5078313"/>
          </a:xfrm>
          <a:prstGeom prst="rect">
            <a:avLst/>
          </a:prstGeom>
          <a:noFill/>
        </p:spPr>
        <p:txBody>
          <a:bodyPr wrap="square" rtlCol="0">
            <a:spAutoFit/>
          </a:bodyPr>
          <a:lstStyle/>
          <a:p>
            <a:pPr marL="342900" indent="-342900">
              <a:lnSpc>
                <a:spcPct val="150000"/>
              </a:lnSpc>
              <a:buFontTx/>
              <a:buAutoNum type="arabicPeriod"/>
            </a:pPr>
            <a:r>
              <a:rPr lang="zh-CN" altLang="en-US" sz="3600" b="1" dirty="0">
                <a:solidFill>
                  <a:srgbClr val="1E0AB6"/>
                </a:solidFill>
                <a:latin typeface="仿宋" panose="02010609060101010101" pitchFamily="49" charset="-122"/>
                <a:ea typeface="仿宋" panose="02010609060101010101" pitchFamily="49" charset="-122"/>
              </a:rPr>
              <a:t>研究</a:t>
            </a:r>
            <a:r>
              <a:rPr lang="zh-CN" altLang="en-US" sz="3600" b="1" dirty="0" smtClean="0">
                <a:solidFill>
                  <a:srgbClr val="1E0AB6"/>
                </a:solidFill>
                <a:latin typeface="仿宋" panose="02010609060101010101" pitchFamily="49" charset="-122"/>
                <a:ea typeface="仿宋" panose="02010609060101010101" pitchFamily="49" charset="-122"/>
              </a:rPr>
              <a:t>背景</a:t>
            </a:r>
            <a:endParaRPr lang="en-US" altLang="zh-CN" sz="3600" b="1" dirty="0" smtClean="0">
              <a:solidFill>
                <a:srgbClr val="1E0AB6"/>
              </a:solidFill>
              <a:latin typeface="仿宋" panose="02010609060101010101" pitchFamily="49" charset="-122"/>
              <a:ea typeface="仿宋" panose="02010609060101010101" pitchFamily="49" charset="-122"/>
            </a:endParaRPr>
          </a:p>
          <a:p>
            <a:pPr marL="342900" indent="-342900">
              <a:lnSpc>
                <a:spcPct val="150000"/>
              </a:lnSpc>
              <a:buAutoNum type="arabicPeriod"/>
            </a:pPr>
            <a:r>
              <a:rPr lang="zh-CN" altLang="en-US" sz="3600" b="1" dirty="0" smtClean="0">
                <a:solidFill>
                  <a:srgbClr val="1E0AB6"/>
                </a:solidFill>
                <a:latin typeface="仿宋" panose="02010609060101010101" pitchFamily="49" charset="-122"/>
                <a:ea typeface="仿宋" panose="02010609060101010101" pitchFamily="49" charset="-122"/>
              </a:rPr>
              <a:t>激光跟踪仪关键技术及误差分析</a:t>
            </a:r>
            <a:endParaRPr lang="en-US" altLang="zh-CN" sz="3600" b="1" dirty="0" smtClean="0">
              <a:solidFill>
                <a:srgbClr val="1E0AB6"/>
              </a:solidFill>
              <a:latin typeface="仿宋" panose="02010609060101010101" pitchFamily="49" charset="-122"/>
              <a:ea typeface="仿宋" panose="02010609060101010101" pitchFamily="49" charset="-122"/>
            </a:endParaRPr>
          </a:p>
          <a:p>
            <a:pPr marL="342900" indent="-342900">
              <a:lnSpc>
                <a:spcPct val="150000"/>
              </a:lnSpc>
              <a:buFontTx/>
              <a:buAutoNum type="arabicPeriod"/>
            </a:pPr>
            <a:r>
              <a:rPr lang="zh-CN" altLang="en-US" sz="3600" b="1" dirty="0" smtClean="0">
                <a:solidFill>
                  <a:srgbClr val="1E0AB6"/>
                </a:solidFill>
                <a:latin typeface="仿宋" panose="02010609060101010101" pitchFamily="49" charset="-122"/>
                <a:ea typeface="仿宋" panose="02010609060101010101" pitchFamily="49" charset="-122"/>
              </a:rPr>
              <a:t>精密</a:t>
            </a:r>
            <a:r>
              <a:rPr lang="zh-CN" altLang="en-US" sz="3600" b="1" dirty="0">
                <a:solidFill>
                  <a:srgbClr val="1E0AB6"/>
                </a:solidFill>
                <a:latin typeface="仿宋" panose="02010609060101010101" pitchFamily="49" charset="-122"/>
                <a:ea typeface="仿宋" panose="02010609060101010101" pitchFamily="49" charset="-122"/>
              </a:rPr>
              <a:t>三维控制网建立关键</a:t>
            </a:r>
            <a:r>
              <a:rPr lang="zh-CN" altLang="en-US" sz="3600" b="1" dirty="0" smtClean="0">
                <a:solidFill>
                  <a:srgbClr val="1E0AB6"/>
                </a:solidFill>
                <a:latin typeface="仿宋" panose="02010609060101010101" pitchFamily="49" charset="-122"/>
                <a:ea typeface="仿宋" panose="02010609060101010101" pitchFamily="49" charset="-122"/>
              </a:rPr>
              <a:t>技术</a:t>
            </a:r>
            <a:endParaRPr lang="en-US" altLang="zh-CN" sz="3600" b="1" dirty="0">
              <a:solidFill>
                <a:srgbClr val="1E0AB6"/>
              </a:solidFill>
              <a:latin typeface="仿宋" panose="02010609060101010101" pitchFamily="49" charset="-122"/>
              <a:ea typeface="仿宋" panose="02010609060101010101" pitchFamily="49" charset="-122"/>
            </a:endParaRPr>
          </a:p>
          <a:p>
            <a:pPr marL="342900" indent="-342900">
              <a:lnSpc>
                <a:spcPct val="150000"/>
              </a:lnSpc>
              <a:buFontTx/>
              <a:buAutoNum type="arabicPeriod"/>
            </a:pPr>
            <a:r>
              <a:rPr lang="zh-CN" altLang="en-US" sz="3600" b="1" dirty="0" smtClean="0">
                <a:solidFill>
                  <a:srgbClr val="1E0AB6"/>
                </a:solidFill>
                <a:latin typeface="仿宋" panose="02010609060101010101" pitchFamily="49" charset="-122"/>
                <a:ea typeface="仿宋" panose="02010609060101010101" pitchFamily="49" charset="-122"/>
              </a:rPr>
              <a:t>转站测量关键技术</a:t>
            </a:r>
            <a:endParaRPr lang="en-US" altLang="zh-CN" sz="3600" b="1" dirty="0">
              <a:solidFill>
                <a:srgbClr val="1E0AB6"/>
              </a:solidFill>
              <a:latin typeface="仿宋" panose="02010609060101010101" pitchFamily="49" charset="-122"/>
              <a:ea typeface="仿宋" panose="02010609060101010101" pitchFamily="49" charset="-122"/>
            </a:endParaRPr>
          </a:p>
          <a:p>
            <a:pPr marL="342900" indent="-342900">
              <a:lnSpc>
                <a:spcPct val="150000"/>
              </a:lnSpc>
              <a:buFontTx/>
              <a:buAutoNum type="arabicPeriod"/>
            </a:pPr>
            <a:r>
              <a:rPr lang="zh-CN" altLang="en-US" sz="3600" b="1" dirty="0">
                <a:solidFill>
                  <a:srgbClr val="1E0AB6"/>
                </a:solidFill>
                <a:latin typeface="仿宋" panose="02010609060101010101" pitchFamily="49" charset="-122"/>
                <a:ea typeface="仿宋" panose="02010609060101010101" pitchFamily="49" charset="-122"/>
              </a:rPr>
              <a:t>大型设备精密测量应用研究</a:t>
            </a:r>
            <a:endParaRPr lang="zh-CN" altLang="en-US" sz="3600" b="1" dirty="0">
              <a:solidFill>
                <a:srgbClr val="1E0AB6"/>
              </a:solidFill>
              <a:latin typeface="仿宋" panose="02010609060101010101" pitchFamily="49" charset="-122"/>
              <a:ea typeface="仿宋" panose="02010609060101010101" pitchFamily="49" charset="-122"/>
            </a:endParaRPr>
          </a:p>
          <a:p>
            <a:pPr marL="342900" indent="-342900">
              <a:buFontTx/>
              <a:buAutoNum type="arabicPeriod"/>
            </a:pPr>
            <a:endParaRPr lang="zh-CN" altLang="en-US" b="1" dirty="0">
              <a:solidFill>
                <a:srgbClr val="1E0AB6"/>
              </a:solidFill>
              <a:latin typeface="微软雅黑" panose="020B0503020204020204" pitchFamily="34" charset="-122"/>
              <a:ea typeface="微软雅黑" panose="020B0503020204020204" pitchFamily="34" charset="-122"/>
            </a:endParaRPr>
          </a:p>
          <a:p>
            <a:pPr marL="342900" indent="-342900">
              <a:buAutoNum type="arabicPeriod"/>
            </a:pPr>
            <a:endParaRPr lang="en-US" altLang="zh-CN" b="1" dirty="0">
              <a:solidFill>
                <a:srgbClr val="1E0AB6"/>
              </a:solidFill>
              <a:latin typeface="微软雅黑" panose="020B0503020204020204" pitchFamily="34" charset="-122"/>
              <a:ea typeface="微软雅黑" panose="020B0503020204020204" pitchFamily="34" charset="-122"/>
            </a:endParaRPr>
          </a:p>
          <a:p>
            <a:pPr marL="342900" indent="-342900">
              <a:buAutoNum type="arabicPeriod"/>
            </a:pP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4" y="114119"/>
            <a:ext cx="5571977" cy="438331"/>
          </a:xfrm>
        </p:spPr>
        <p:txBody>
          <a:bodyPr/>
          <a:lstStyle/>
          <a:p>
            <a:r>
              <a:rPr lang="en-US" altLang="zh-CN" sz="2800" dirty="0"/>
              <a:t>3.3  </a:t>
            </a:r>
            <a:r>
              <a:rPr lang="zh-CN" altLang="en-US" sz="2800" dirty="0"/>
              <a:t>统一空间测量网络（</a:t>
            </a:r>
            <a:r>
              <a:rPr lang="en-US" altLang="zh-CN" sz="2800" dirty="0"/>
              <a:t>USMN</a:t>
            </a:r>
            <a:r>
              <a:rPr lang="zh-CN" altLang="en-US" sz="2800" dirty="0"/>
              <a:t>）</a:t>
            </a:r>
            <a:endParaRPr lang="zh-CN" altLang="en-US" sz="2800" dirty="0"/>
          </a:p>
        </p:txBody>
      </p:sp>
      <p:sp>
        <p:nvSpPr>
          <p:cNvPr id="20" name="Rectangle 15"/>
          <p:cNvSpPr>
            <a:spLocks noChangeArrowheads="1"/>
          </p:cNvSpPr>
          <p:nvPr/>
        </p:nvSpPr>
        <p:spPr bwMode="auto">
          <a:xfrm>
            <a:off x="5992836" y="3768885"/>
            <a:ext cx="15141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solidFill>
                <a:prstClr val="black"/>
              </a:solidFill>
            </a:endParaRPr>
          </a:p>
        </p:txBody>
      </p:sp>
      <p:sp>
        <p:nvSpPr>
          <p:cNvPr id="2" name="文本框 1"/>
          <p:cNvSpPr txBox="1"/>
          <p:nvPr/>
        </p:nvSpPr>
        <p:spPr>
          <a:xfrm>
            <a:off x="199228" y="984564"/>
            <a:ext cx="7824865" cy="400110"/>
          </a:xfrm>
          <a:prstGeom prst="rect">
            <a:avLst/>
          </a:prstGeom>
          <a:noFill/>
        </p:spPr>
        <p:txBody>
          <a:bodyPr wrap="square" rtlCol="0">
            <a:spAutoFit/>
          </a:bodyPr>
          <a:lstStyle/>
          <a:p>
            <a:r>
              <a:rPr lang="zh-CN" altLang="en-US" sz="2000" dirty="0">
                <a:latin typeface="Times New Roman" panose="02020603050405020304" pitchFamily="18" charset="0"/>
              </a:rPr>
              <a:t>由</a:t>
            </a:r>
            <a:r>
              <a:rPr lang="en-US" altLang="zh-CN" sz="2000" dirty="0">
                <a:latin typeface="Times New Roman" panose="02020603050405020304" pitchFamily="18" charset="0"/>
              </a:rPr>
              <a:t>Joseph  M. Calkins (2002) </a:t>
            </a:r>
            <a:r>
              <a:rPr lang="zh-CN" altLang="en-US" sz="2000" dirty="0">
                <a:latin typeface="Times New Roman" panose="02020603050405020304" pitchFamily="18" charset="0"/>
              </a:rPr>
              <a:t>提出，并应用于</a:t>
            </a:r>
            <a:r>
              <a:rPr lang="en-US" altLang="zh-CN" sz="2000" dirty="0">
                <a:latin typeface="Times New Roman" panose="02020603050405020304" pitchFamily="18" charset="0"/>
              </a:rPr>
              <a:t>SA</a:t>
            </a:r>
            <a:r>
              <a:rPr lang="zh-CN" altLang="en-US" sz="2000" dirty="0">
                <a:latin typeface="Times New Roman" panose="02020603050405020304" pitchFamily="18" charset="0"/>
              </a:rPr>
              <a:t>数据处理软件中。</a:t>
            </a:r>
            <a:endParaRPr lang="zh-CN" altLang="en-US" sz="2000" dirty="0"/>
          </a:p>
        </p:txBody>
      </p:sp>
      <p:pic>
        <p:nvPicPr>
          <p:cNvPr id="6" name="图片 5" descr="C:\Users\Administrator\AppData\Roaming\Tencent\Users\943998792\QQ\WinTemp\RichOle\[@~1]NNTL22F{N}WCG88BQO.png"/>
          <p:cNvPicPr/>
          <p:nvPr/>
        </p:nvPicPr>
        <p:blipFill>
          <a:blip r:embed="rId1">
            <a:extLst>
              <a:ext uri="{28A0092B-C50C-407E-A947-70E740481C1C}">
                <a14:useLocalDpi xmlns:a14="http://schemas.microsoft.com/office/drawing/2010/main" val="0"/>
              </a:ext>
            </a:extLst>
          </a:blip>
          <a:srcRect/>
          <a:stretch>
            <a:fillRect/>
          </a:stretch>
        </p:blipFill>
        <p:spPr bwMode="auto">
          <a:xfrm>
            <a:off x="462756" y="1384674"/>
            <a:ext cx="7729538" cy="4414838"/>
          </a:xfrm>
          <a:prstGeom prst="rect">
            <a:avLst/>
          </a:prstGeom>
          <a:noFill/>
          <a:ln>
            <a:noFill/>
          </a:ln>
        </p:spPr>
      </p:pic>
      <p:sp>
        <p:nvSpPr>
          <p:cNvPr id="3" name="文本框 2"/>
          <p:cNvSpPr txBox="1"/>
          <p:nvPr/>
        </p:nvSpPr>
        <p:spPr>
          <a:xfrm>
            <a:off x="1933731" y="2399584"/>
            <a:ext cx="434716" cy="523220"/>
          </a:xfrm>
          <a:prstGeom prst="rect">
            <a:avLst/>
          </a:prstGeom>
          <a:noFill/>
        </p:spPr>
        <p:txBody>
          <a:bodyPr wrap="square" rtlCol="0">
            <a:spAutoFit/>
          </a:bodyPr>
          <a:lstStyle/>
          <a:p>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a:t>3.4 </a:t>
            </a:r>
            <a:r>
              <a:rPr lang="zh-CN" altLang="en-US" sz="2800" dirty="0"/>
              <a:t>算例分析</a:t>
            </a:r>
            <a:endParaRPr lang="zh-CN" altLang="en-US" sz="2800" dirty="0"/>
          </a:p>
        </p:txBody>
      </p:sp>
      <p:graphicFrame>
        <p:nvGraphicFramePr>
          <p:cNvPr id="9" name="对象 8"/>
          <p:cNvGraphicFramePr>
            <a:graphicFrameLocks noChangeAspect="1"/>
          </p:cNvGraphicFramePr>
          <p:nvPr/>
        </p:nvGraphicFramePr>
        <p:xfrm>
          <a:off x="1312977" y="1261765"/>
          <a:ext cx="6420311" cy="2766198"/>
        </p:xfrm>
        <a:graphic>
          <a:graphicData uri="http://schemas.openxmlformats.org/presentationml/2006/ole">
            <mc:AlternateContent xmlns:mc="http://schemas.openxmlformats.org/markup-compatibility/2006">
              <mc:Choice xmlns:v="urn:schemas-microsoft-com:vml" Requires="v">
                <p:oleObj spid="_x0000_s25811" name="Visio" r:id="rId1" imgW="8940800" imgH="3822700" progId="Visio.Drawing.11">
                  <p:embed/>
                </p:oleObj>
              </mc:Choice>
              <mc:Fallback>
                <p:oleObj name="Visio" r:id="rId1" imgW="8940800" imgH="38227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977" y="1261765"/>
                        <a:ext cx="6420311" cy="2766198"/>
                      </a:xfrm>
                      <a:prstGeom prst="rect">
                        <a:avLst/>
                      </a:prstGeom>
                      <a:noFill/>
                    </p:spPr>
                  </p:pic>
                </p:oleObj>
              </mc:Fallback>
            </mc:AlternateContent>
          </a:graphicData>
        </a:graphic>
      </p:graphicFrame>
      <p:sp>
        <p:nvSpPr>
          <p:cNvPr id="13" name="文本框 12"/>
          <p:cNvSpPr txBox="1"/>
          <p:nvPr/>
        </p:nvSpPr>
        <p:spPr>
          <a:xfrm>
            <a:off x="400050" y="800100"/>
            <a:ext cx="1825855" cy="461665"/>
          </a:xfrm>
          <a:prstGeom prst="rect">
            <a:avLst/>
          </a:prstGeom>
          <a:noFill/>
        </p:spPr>
        <p:txBody>
          <a:bodyPr wrap="square" rtlCol="0">
            <a:spAutoFit/>
          </a:bodyPr>
          <a:lstStyle/>
          <a:p>
            <a:r>
              <a:rPr lang="zh-CN" altLang="en-US" sz="2400" b="1" dirty="0">
                <a:solidFill>
                  <a:srgbClr val="1E0AB6"/>
                </a:solidFill>
                <a:latin typeface="+mn-ea"/>
              </a:rPr>
              <a:t>测量方案：</a:t>
            </a:r>
            <a:endParaRPr lang="zh-CN" altLang="en-US" sz="2400" b="1" dirty="0">
              <a:solidFill>
                <a:srgbClr val="1E0AB6"/>
              </a:solidFill>
              <a:latin typeface="+mn-ea"/>
            </a:endParaRPr>
          </a:p>
        </p:txBody>
      </p:sp>
      <p:sp>
        <p:nvSpPr>
          <p:cNvPr id="14" name="文本框 13"/>
          <p:cNvSpPr txBox="1"/>
          <p:nvPr/>
        </p:nvSpPr>
        <p:spPr>
          <a:xfrm>
            <a:off x="697213" y="4027963"/>
            <a:ext cx="8146750" cy="2169825"/>
          </a:xfrm>
          <a:prstGeom prst="rect">
            <a:avLst/>
          </a:prstGeom>
          <a:noFill/>
        </p:spPr>
        <p:txBody>
          <a:bodyPr wrap="square" rtlCol="0">
            <a:spAutoFit/>
          </a:bodyPr>
          <a:lstStyle/>
          <a:p>
            <a:pPr marL="285750" indent="-285750" algn="just">
              <a:lnSpc>
                <a:spcPct val="150000"/>
              </a:lnSpc>
              <a:spcAft>
                <a:spcPts val="0"/>
              </a:spcAft>
              <a:buFont typeface="Wingdings" panose="05000000000000000000" pitchFamily="2" charset="2"/>
              <a:buChar char="n"/>
            </a:pPr>
            <a:r>
              <a:rPr lang="zh-CN" altLang="en-US" b="1" kern="100" dirty="0">
                <a:solidFill>
                  <a:srgbClr val="1E0AB6"/>
                </a:solidFill>
                <a:latin typeface="Times New Roman" panose="02020603050405020304" pitchFamily="18" charset="0"/>
                <a:cs typeface="Times New Roman" panose="02020603050405020304" pitchFamily="18" charset="0"/>
              </a:rPr>
              <a:t>仪器设备</a:t>
            </a:r>
            <a:r>
              <a:rPr lang="zh-CN" altLang="en-US"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Leica </a:t>
            </a:r>
            <a:r>
              <a:rPr lang="en-US" altLang="zh-CN" kern="100" dirty="0" smtClean="0">
                <a:latin typeface="Times New Roman" panose="02020603050405020304" pitchFamily="18" charset="0"/>
                <a:cs typeface="Times New Roman" panose="02020603050405020304" pitchFamily="18" charset="0"/>
              </a:rPr>
              <a:t>AT402</a:t>
            </a:r>
            <a:r>
              <a:rPr lang="zh-CN" altLang="zh-CN" kern="100" dirty="0" smtClean="0">
                <a:latin typeface="Times New Roman" panose="02020603050405020304" pitchFamily="18" charset="0"/>
                <a:cs typeface="Times New Roman" panose="02020603050405020304" pitchFamily="18" charset="0"/>
              </a:rPr>
              <a:t>激光</a:t>
            </a:r>
            <a:r>
              <a:rPr lang="zh-CN" altLang="zh-CN" kern="100" dirty="0">
                <a:latin typeface="Times New Roman" panose="02020603050405020304" pitchFamily="18" charset="0"/>
                <a:cs typeface="Times New Roman" panose="02020603050405020304" pitchFamily="18" charset="0"/>
              </a:rPr>
              <a:t>跟踪仪</a:t>
            </a:r>
            <a:r>
              <a:rPr lang="en-US" altLang="zh-CN" kern="100" dirty="0">
                <a:latin typeface="Times New Roman" panose="02020603050405020304" pitchFamily="18" charset="0"/>
                <a:cs typeface="Times New Roman" panose="02020603050405020304" pitchFamily="18" charset="0"/>
              </a:rPr>
              <a:t>/CCR 1.5in</a:t>
            </a:r>
            <a:r>
              <a:rPr lang="zh-CN" altLang="zh-CN" kern="100" dirty="0">
                <a:latin typeface="Times New Roman" panose="02020603050405020304" pitchFamily="18" charset="0"/>
                <a:cs typeface="Times New Roman" panose="02020603050405020304" pitchFamily="18" charset="0"/>
              </a:rPr>
              <a:t>反射球</a:t>
            </a:r>
            <a:endParaRPr lang="en-US" altLang="zh-CN" kern="100" dirty="0">
              <a:latin typeface="Times New Roman" panose="02020603050405020304" pitchFamily="18" charset="0"/>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n"/>
            </a:pPr>
            <a:r>
              <a:rPr lang="zh-CN" altLang="en-US" b="1" kern="100" dirty="0">
                <a:solidFill>
                  <a:srgbClr val="1E0AB6"/>
                </a:solidFill>
                <a:latin typeface="Times New Roman" panose="02020603050405020304" pitchFamily="18" charset="0"/>
                <a:cs typeface="Times New Roman" panose="02020603050405020304" pitchFamily="18" charset="0"/>
              </a:rPr>
              <a:t>测量方式</a:t>
            </a:r>
            <a:r>
              <a:rPr lang="zh-CN" altLang="en-US" kern="100" dirty="0">
                <a:latin typeface="Times New Roman" panose="02020603050405020304" pitchFamily="18" charset="0"/>
                <a:cs typeface="Times New Roman" panose="02020603050405020304" pitchFamily="18" charset="0"/>
              </a:rPr>
              <a:t>：</a:t>
            </a:r>
            <a:r>
              <a:rPr lang="zh-CN" altLang="zh-CN" kern="100" dirty="0">
                <a:latin typeface="Times New Roman" panose="02020603050405020304" pitchFamily="18" charset="0"/>
                <a:cs typeface="Times New Roman" panose="02020603050405020304" pitchFamily="18" charset="0"/>
              </a:rPr>
              <a:t>以</a:t>
            </a:r>
            <a:r>
              <a:rPr lang="zh-CN" altLang="zh-CN" kern="100" dirty="0">
                <a:solidFill>
                  <a:srgbClr val="FF0000"/>
                </a:solidFill>
                <a:latin typeface="Times New Roman" panose="02020603050405020304" pitchFamily="18" charset="0"/>
                <a:cs typeface="Times New Roman" panose="02020603050405020304" pitchFamily="18" charset="0"/>
              </a:rPr>
              <a:t>自由设站和多站拼接</a:t>
            </a:r>
            <a:r>
              <a:rPr lang="zh-CN" altLang="zh-CN" kern="100" dirty="0">
                <a:latin typeface="Times New Roman" panose="02020603050405020304" pitchFamily="18" charset="0"/>
                <a:cs typeface="Times New Roman" panose="02020603050405020304" pitchFamily="18" charset="0"/>
              </a:rPr>
              <a:t>相结合的方式进行测量</a:t>
            </a:r>
            <a:endParaRPr lang="en-US" altLang="zh-CN" kern="100" dirty="0">
              <a:latin typeface="Times New Roman" panose="02020603050405020304" pitchFamily="18" charset="0"/>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n"/>
            </a:pPr>
            <a:r>
              <a:rPr lang="zh-CN" altLang="zh-CN" b="1" kern="100" dirty="0">
                <a:solidFill>
                  <a:srgbClr val="1E0AB6"/>
                </a:solidFill>
                <a:latin typeface="Times New Roman" panose="02020603050405020304" pitchFamily="18" charset="0"/>
                <a:cs typeface="Times New Roman" panose="02020603050405020304" pitchFamily="18" charset="0"/>
              </a:rPr>
              <a:t>测量</a:t>
            </a:r>
            <a:r>
              <a:rPr lang="zh-CN" altLang="en-US" b="1" kern="100" dirty="0">
                <a:solidFill>
                  <a:srgbClr val="1E0AB6"/>
                </a:solidFill>
                <a:latin typeface="Times New Roman" panose="02020603050405020304" pitchFamily="18" charset="0"/>
                <a:cs typeface="Times New Roman" panose="02020603050405020304" pitchFamily="18" charset="0"/>
              </a:rPr>
              <a:t>步骤</a:t>
            </a:r>
            <a:r>
              <a:rPr lang="zh-CN" altLang="en-US" kern="100" dirty="0" smtClean="0">
                <a:latin typeface="Times New Roman" panose="02020603050405020304" pitchFamily="18" charset="0"/>
                <a:cs typeface="Times New Roman" panose="02020603050405020304" pitchFamily="18" charset="0"/>
              </a:rPr>
              <a:t>：</a:t>
            </a:r>
            <a:r>
              <a:rPr lang="zh-CN" altLang="zh-CN" kern="100" dirty="0" smtClean="0">
                <a:latin typeface="Times New Roman" panose="02020603050405020304" pitchFamily="18" charset="0"/>
                <a:cs typeface="Times New Roman" panose="02020603050405020304" pitchFamily="18" charset="0"/>
              </a:rPr>
              <a:t>每站均前后各观测</a:t>
            </a:r>
            <a:r>
              <a:rPr lang="en-US" altLang="zh-CN" kern="100" dirty="0" smtClean="0">
                <a:latin typeface="Times New Roman" panose="02020603050405020304" pitchFamily="18" charset="0"/>
                <a:cs typeface="Times New Roman" panose="02020603050405020304" pitchFamily="18" charset="0"/>
              </a:rPr>
              <a:t>3</a:t>
            </a:r>
            <a:r>
              <a:rPr lang="zh-CN" altLang="zh-CN" kern="100" dirty="0" smtClean="0">
                <a:latin typeface="Times New Roman" panose="02020603050405020304" pitchFamily="18" charset="0"/>
                <a:cs typeface="Times New Roman" panose="02020603050405020304" pitchFamily="18" charset="0"/>
              </a:rPr>
              <a:t>组</a:t>
            </a:r>
            <a:r>
              <a:rPr lang="zh-CN" altLang="en-US" kern="100" dirty="0" smtClean="0">
                <a:latin typeface="Times New Roman" panose="02020603050405020304" pitchFamily="18" charset="0"/>
                <a:cs typeface="Times New Roman" panose="02020603050405020304" pitchFamily="18" charset="0"/>
              </a:rPr>
              <a:t>控制点</a:t>
            </a:r>
            <a:r>
              <a:rPr lang="zh-CN" altLang="zh-CN" kern="100" dirty="0" smtClean="0">
                <a:latin typeface="Times New Roman" panose="02020603050405020304" pitchFamily="18" charset="0"/>
                <a:cs typeface="Times New Roman" panose="02020603050405020304" pitchFamily="18" charset="0"/>
              </a:rPr>
              <a:t>，共观测</a:t>
            </a:r>
            <a:r>
              <a:rPr lang="en-US" altLang="zh-CN" kern="100" dirty="0" smtClean="0">
                <a:latin typeface="Times New Roman" panose="02020603050405020304" pitchFamily="18" charset="0"/>
                <a:cs typeface="Times New Roman" panose="02020603050405020304" pitchFamily="18" charset="0"/>
              </a:rPr>
              <a:t>8</a:t>
            </a:r>
            <a:r>
              <a:rPr lang="zh-CN" altLang="zh-CN" kern="100" dirty="0" smtClean="0">
                <a:latin typeface="Times New Roman" panose="02020603050405020304" pitchFamily="18" charset="0"/>
                <a:cs typeface="Times New Roman" panose="02020603050405020304" pitchFamily="18" charset="0"/>
              </a:rPr>
              <a:t>站。每站观测控制点</a:t>
            </a:r>
            <a:r>
              <a:rPr lang="en-US" altLang="zh-CN" kern="100" dirty="0" smtClean="0">
                <a:latin typeface="Times New Roman" panose="02020603050405020304" pitchFamily="18" charset="0"/>
                <a:cs typeface="Times New Roman" panose="02020603050405020304" pitchFamily="18" charset="0"/>
              </a:rPr>
              <a:t>24</a:t>
            </a:r>
            <a:r>
              <a:rPr lang="zh-CN" altLang="zh-CN" kern="100" dirty="0" smtClean="0">
                <a:latin typeface="Times New Roman" panose="02020603050405020304" pitchFamily="18" charset="0"/>
                <a:cs typeface="Times New Roman" panose="02020603050405020304" pitchFamily="18" charset="0"/>
              </a:rPr>
              <a:t>个，</a:t>
            </a:r>
            <a:r>
              <a:rPr lang="zh-CN" altLang="zh-CN" kern="100" dirty="0">
                <a:latin typeface="Times New Roman" panose="02020603050405020304" pitchFamily="18" charset="0"/>
                <a:cs typeface="Times New Roman" panose="02020603050405020304" pitchFamily="18" charset="0"/>
              </a:rPr>
              <a:t>观测范围约</a:t>
            </a:r>
            <a:r>
              <a:rPr lang="en-US" altLang="zh-CN" kern="100" dirty="0">
                <a:latin typeface="Times New Roman" panose="02020603050405020304" pitchFamily="18" charset="0"/>
                <a:cs typeface="Times New Roman" panose="02020603050405020304" pitchFamily="18" charset="0"/>
              </a:rPr>
              <a:t>35</a:t>
            </a:r>
            <a:r>
              <a:rPr lang="zh-CN" altLang="zh-CN" kern="100" dirty="0">
                <a:latin typeface="Times New Roman" panose="02020603050405020304" pitchFamily="18" charset="0"/>
                <a:cs typeface="Times New Roman" panose="02020603050405020304" pitchFamily="18" charset="0"/>
              </a:rPr>
              <a:t>米，</a:t>
            </a:r>
            <a:r>
              <a:rPr lang="zh-CN" altLang="zh-CN" kern="100" dirty="0" smtClean="0">
                <a:latin typeface="Times New Roman" panose="02020603050405020304" pitchFamily="18" charset="0"/>
                <a:cs typeface="Times New Roman" panose="02020603050405020304" pitchFamily="18" charset="0"/>
              </a:rPr>
              <a:t>前后</a:t>
            </a:r>
            <a:r>
              <a:rPr lang="zh-CN" altLang="zh-CN" kern="100" dirty="0">
                <a:latin typeface="Times New Roman" panose="02020603050405020304" pitchFamily="18" charset="0"/>
                <a:cs typeface="Times New Roman" panose="02020603050405020304" pitchFamily="18" charset="0"/>
              </a:rPr>
              <a:t>站之间共同观测点数达到</a:t>
            </a:r>
            <a:r>
              <a:rPr lang="en-US" altLang="zh-CN" kern="100" dirty="0">
                <a:latin typeface="Times New Roman" panose="02020603050405020304" pitchFamily="18" charset="0"/>
                <a:cs typeface="Times New Roman" panose="02020603050405020304" pitchFamily="18" charset="0"/>
              </a:rPr>
              <a:t>15</a:t>
            </a:r>
            <a:r>
              <a:rPr lang="zh-CN" altLang="zh-CN" kern="100" dirty="0">
                <a:latin typeface="Times New Roman" panose="02020603050405020304" pitchFamily="18" charset="0"/>
                <a:cs typeface="Times New Roman" panose="02020603050405020304" pitchFamily="18" charset="0"/>
              </a:rPr>
              <a:t>个，每个点位至少观测两次，大大增加了多余观测数，满足三维网平差条件，有效改善了网形。</a:t>
            </a:r>
            <a:endParaRPr lang="zh-CN" altLang="zh-CN" sz="1400" kern="100" dirty="0">
              <a:latin typeface="Calibri" panose="020F0502020204030204" pitchFamily="34" charset="0"/>
              <a:cs typeface="Times New Roman" panose="02020603050405020304" pitchFamily="18" charset="0"/>
            </a:endParaRPr>
          </a:p>
        </p:txBody>
      </p:sp>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a:t>3.4 </a:t>
            </a:r>
            <a:r>
              <a:rPr lang="zh-CN" altLang="en-US" sz="2800" dirty="0"/>
              <a:t>算例分析</a:t>
            </a:r>
            <a:endParaRPr lang="zh-CN" altLang="en-US" sz="2800" dirty="0"/>
          </a:p>
        </p:txBody>
      </p:sp>
      <p:pic>
        <p:nvPicPr>
          <p:cNvPr id="2" name="图片 1"/>
          <p:cNvPicPr>
            <a:picLocks noChangeAspect="1"/>
          </p:cNvPicPr>
          <p:nvPr/>
        </p:nvPicPr>
        <p:blipFill>
          <a:blip r:embed="rId1"/>
          <a:stretch>
            <a:fillRect/>
          </a:stretch>
        </p:blipFill>
        <p:spPr>
          <a:xfrm>
            <a:off x="1274860" y="1031536"/>
            <a:ext cx="6153845" cy="2398179"/>
          </a:xfrm>
          <a:prstGeom prst="rect">
            <a:avLst/>
          </a:prstGeom>
        </p:spPr>
      </p:pic>
      <p:sp>
        <p:nvSpPr>
          <p:cNvPr id="12" name="文本框 11"/>
          <p:cNvSpPr txBox="1"/>
          <p:nvPr/>
        </p:nvSpPr>
        <p:spPr>
          <a:xfrm>
            <a:off x="289363" y="3307683"/>
            <a:ext cx="8718159" cy="2631490"/>
          </a:xfrm>
          <a:prstGeom prst="rect">
            <a:avLst/>
          </a:prstGeom>
          <a:noFill/>
        </p:spPr>
        <p:txBody>
          <a:bodyPr wrap="square" rtlCol="0">
            <a:spAutoFit/>
          </a:bodyPr>
          <a:lstStyle/>
          <a:p>
            <a:pPr indent="304800">
              <a:lnSpc>
                <a:spcPct val="150000"/>
              </a:lnSpc>
            </a:pPr>
            <a:r>
              <a:rPr lang="zh-CN" altLang="en-US" sz="2000" b="1" kern="100" dirty="0">
                <a:solidFill>
                  <a:srgbClr val="1E0AB6"/>
                </a:solidFill>
                <a:latin typeface="Times New Roman" panose="02020603050405020304" pitchFamily="18" charset="0"/>
                <a:cs typeface="Times New Roman" panose="02020603050405020304" pitchFamily="18" charset="0"/>
              </a:rPr>
              <a:t>结果分析：</a:t>
            </a:r>
            <a:endParaRPr lang="en-US" altLang="zh-CN" sz="2000" b="1" kern="100" dirty="0">
              <a:solidFill>
                <a:srgbClr val="1E0AB6"/>
              </a:solidFill>
              <a:latin typeface="Times New Roman" panose="02020603050405020304" pitchFamily="18" charset="0"/>
              <a:cs typeface="Times New Roman" panose="02020603050405020304" pitchFamily="18" charset="0"/>
            </a:endParaRPr>
          </a:p>
          <a:p>
            <a:pPr indent="304800">
              <a:lnSpc>
                <a:spcPct val="150000"/>
              </a:lnSpc>
            </a:pP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1</a:t>
            </a:r>
            <a:r>
              <a:rPr lang="zh-CN" altLang="zh-CN" kern="100" dirty="0">
                <a:latin typeface="Times New Roman" panose="02020603050405020304" pitchFamily="18" charset="0"/>
                <a:cs typeface="Times New Roman" panose="02020603050405020304" pitchFamily="18" charset="0"/>
              </a:rPr>
              <a:t>）控制网平差结果达到了亚毫米级的精度，最大</a:t>
            </a:r>
            <a:r>
              <a:rPr lang="zh-CN" altLang="en-US" kern="100" dirty="0">
                <a:latin typeface="Times New Roman" panose="02020603050405020304" pitchFamily="18" charset="0"/>
                <a:cs typeface="Times New Roman" panose="02020603050405020304" pitchFamily="18" charset="0"/>
              </a:rPr>
              <a:t>点位</a:t>
            </a:r>
            <a:r>
              <a:rPr lang="zh-CN" altLang="zh-CN" kern="100" dirty="0">
                <a:latin typeface="Times New Roman" panose="02020603050405020304" pitchFamily="18" charset="0"/>
                <a:cs typeface="Times New Roman" panose="02020603050405020304" pitchFamily="18" charset="0"/>
              </a:rPr>
              <a:t>误差</a:t>
            </a:r>
            <a:r>
              <a:rPr lang="en-US" altLang="zh-CN" kern="100" dirty="0">
                <a:latin typeface="Times New Roman" panose="02020603050405020304" pitchFamily="18" charset="0"/>
                <a:cs typeface="Times New Roman" panose="02020603050405020304" pitchFamily="18" charset="0"/>
              </a:rPr>
              <a:t>0.253mm</a:t>
            </a:r>
            <a:r>
              <a:rPr lang="zh-CN" altLang="zh-CN" kern="100" dirty="0">
                <a:latin typeface="Times New Roman" panose="02020603050405020304" pitchFamily="18" charset="0"/>
                <a:cs typeface="Times New Roman" panose="02020603050405020304" pitchFamily="18" charset="0"/>
              </a:rPr>
              <a:t>，平均误差</a:t>
            </a:r>
            <a:r>
              <a:rPr lang="en-US" altLang="zh-CN" kern="100" dirty="0">
                <a:solidFill>
                  <a:srgbClr val="FF0000"/>
                </a:solidFill>
                <a:latin typeface="Times New Roman" panose="02020603050405020304" pitchFamily="18" charset="0"/>
                <a:cs typeface="Times New Roman" panose="02020603050405020304" pitchFamily="18" charset="0"/>
              </a:rPr>
              <a:t>0.085mm</a:t>
            </a:r>
            <a:r>
              <a:rPr lang="zh-CN" altLang="zh-CN" kern="100" dirty="0">
                <a:latin typeface="Times New Roman" panose="02020603050405020304" pitchFamily="18" charset="0"/>
                <a:cs typeface="Times New Roman" panose="02020603050405020304" pitchFamily="18" charset="0"/>
              </a:rPr>
              <a:t>。</a:t>
            </a:r>
            <a:endParaRPr lang="zh-CN" altLang="zh-CN" sz="1400" kern="100" dirty="0">
              <a:latin typeface="Calibri" panose="020F0502020204030204" pitchFamily="34" charset="0"/>
              <a:cs typeface="Times New Roman" panose="02020603050405020304" pitchFamily="18" charset="0"/>
            </a:endParaRPr>
          </a:p>
          <a:p>
            <a:pPr indent="304800">
              <a:lnSpc>
                <a:spcPct val="150000"/>
              </a:lnSpc>
            </a:pP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2</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X</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Y</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Z</a:t>
            </a:r>
            <a:r>
              <a:rPr lang="zh-CN" altLang="zh-CN" kern="100" dirty="0">
                <a:latin typeface="Times New Roman" panose="02020603050405020304" pitchFamily="18" charset="0"/>
                <a:cs typeface="Times New Roman" panose="02020603050405020304" pitchFamily="18" charset="0"/>
              </a:rPr>
              <a:t>方向误差趋势较为一致，都是</a:t>
            </a:r>
            <a:r>
              <a:rPr lang="zh-CN" altLang="zh-CN" kern="100" dirty="0">
                <a:solidFill>
                  <a:srgbClr val="FF0000"/>
                </a:solidFill>
                <a:latin typeface="Times New Roman" panose="02020603050405020304" pitchFamily="18" charset="0"/>
                <a:cs typeface="Times New Roman" panose="02020603050405020304" pitchFamily="18" charset="0"/>
              </a:rPr>
              <a:t>呈两边大、中间小</a:t>
            </a:r>
            <a:r>
              <a:rPr lang="zh-CN" altLang="zh-CN" kern="100" dirty="0">
                <a:latin typeface="Times New Roman" panose="02020603050405020304" pitchFamily="18" charset="0"/>
                <a:cs typeface="Times New Roman" panose="02020603050405020304" pitchFamily="18" charset="0"/>
              </a:rPr>
              <a:t>的变化趋势，这主要是由于缺少约束条件导致平差结果向两端不断增大。</a:t>
            </a:r>
            <a:endParaRPr lang="zh-CN" altLang="zh-CN" sz="1400" kern="100" dirty="0">
              <a:latin typeface="Calibri" panose="020F0502020204030204" pitchFamily="34"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     </a:t>
            </a:r>
            <a:r>
              <a:rPr lang="zh-CN"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rPr>
              <a:t>3</a:t>
            </a:r>
            <a:r>
              <a:rPr lang="zh-CN" altLang="zh-CN" dirty="0">
                <a:latin typeface="Times New Roman" panose="02020603050405020304" pitchFamily="18" charset="0"/>
                <a:cs typeface="Times New Roman" panose="02020603050405020304" pitchFamily="18" charset="0"/>
              </a:rPr>
              <a:t>）</a:t>
            </a:r>
            <a:r>
              <a:rPr lang="en-US" altLang="zh-CN" dirty="0">
                <a:solidFill>
                  <a:srgbClr val="FF0000"/>
                </a:solidFill>
                <a:latin typeface="Times New Roman" panose="02020603050405020304" pitchFamily="18" charset="0"/>
              </a:rPr>
              <a:t>Y</a:t>
            </a:r>
            <a:r>
              <a:rPr lang="zh-CN" altLang="zh-CN" dirty="0">
                <a:solidFill>
                  <a:srgbClr val="FF0000"/>
                </a:solidFill>
                <a:latin typeface="Times New Roman" panose="02020603050405020304" pitchFamily="18" charset="0"/>
                <a:cs typeface="Times New Roman" panose="02020603050405020304" pitchFamily="18" charset="0"/>
              </a:rPr>
              <a:t>方向误差均小于</a:t>
            </a:r>
            <a:r>
              <a:rPr lang="en-US" altLang="zh-CN" dirty="0">
                <a:solidFill>
                  <a:srgbClr val="FF0000"/>
                </a:solidFill>
                <a:latin typeface="Times New Roman" panose="02020603050405020304" pitchFamily="18" charset="0"/>
              </a:rPr>
              <a:t>X</a:t>
            </a:r>
            <a:r>
              <a:rPr lang="zh-CN" altLang="zh-CN" dirty="0">
                <a:solidFill>
                  <a:srgbClr val="FF0000"/>
                </a:solidFill>
                <a:latin typeface="Times New Roman" panose="02020603050405020304" pitchFamily="18" charset="0"/>
                <a:cs typeface="Times New Roman" panose="02020603050405020304" pitchFamily="18" charset="0"/>
              </a:rPr>
              <a:t>和</a:t>
            </a:r>
            <a:r>
              <a:rPr lang="en-US" altLang="zh-CN" dirty="0">
                <a:solidFill>
                  <a:srgbClr val="FF0000"/>
                </a:solidFill>
                <a:latin typeface="Times New Roman" panose="02020603050405020304" pitchFamily="18" charset="0"/>
              </a:rPr>
              <a:t>Z</a:t>
            </a:r>
            <a:r>
              <a:rPr lang="zh-CN" altLang="zh-CN" dirty="0">
                <a:solidFill>
                  <a:srgbClr val="FF0000"/>
                </a:solidFill>
                <a:latin typeface="Times New Roman" panose="02020603050405020304" pitchFamily="18" charset="0"/>
                <a:cs typeface="Times New Roman" panose="02020603050405020304" pitchFamily="18" charset="0"/>
              </a:rPr>
              <a:t>方向，</a:t>
            </a:r>
            <a:r>
              <a:rPr lang="en-US" altLang="zh-CN" dirty="0">
                <a:solidFill>
                  <a:srgbClr val="FF0000"/>
                </a:solidFill>
                <a:latin typeface="Times New Roman" panose="02020603050405020304" pitchFamily="18" charset="0"/>
              </a:rPr>
              <a:t>Z</a:t>
            </a:r>
            <a:r>
              <a:rPr lang="zh-CN" altLang="zh-CN" dirty="0">
                <a:solidFill>
                  <a:srgbClr val="FF0000"/>
                </a:solidFill>
                <a:latin typeface="Times New Roman" panose="02020603050405020304" pitchFamily="18" charset="0"/>
                <a:cs typeface="Times New Roman" panose="02020603050405020304" pitchFamily="18" charset="0"/>
              </a:rPr>
              <a:t>方向误差最大</a:t>
            </a:r>
            <a:r>
              <a:rPr lang="zh-CN" altLang="en-US" dirty="0">
                <a:solidFill>
                  <a:srgbClr val="FF0000"/>
                </a:solidFill>
                <a:latin typeface="Times New Roman" panose="02020603050405020304" pitchFamily="18" charset="0"/>
                <a:cs typeface="Times New Roman" panose="02020603050405020304" pitchFamily="18" charset="0"/>
              </a:rPr>
              <a:t>。</a:t>
            </a:r>
            <a:endParaRPr lang="zh-CN" altLang="en-US" dirty="0"/>
          </a:p>
        </p:txBody>
      </p:sp>
      <p:sp>
        <p:nvSpPr>
          <p:cNvPr id="4" name="灯片编号占位符 3"/>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a:t>3.4 </a:t>
            </a:r>
            <a:r>
              <a:rPr lang="zh-CN" altLang="en-US" sz="2800" dirty="0"/>
              <a:t>算例分析</a:t>
            </a:r>
            <a:endParaRPr lang="zh-CN" altLang="en-US" sz="2800" dirty="0"/>
          </a:p>
        </p:txBody>
      </p:sp>
      <p:sp>
        <p:nvSpPr>
          <p:cNvPr id="3" name="文本框 2"/>
          <p:cNvSpPr txBox="1"/>
          <p:nvPr/>
        </p:nvSpPr>
        <p:spPr>
          <a:xfrm>
            <a:off x="249960" y="3893437"/>
            <a:ext cx="8637730" cy="2010807"/>
          </a:xfrm>
          <a:prstGeom prst="rect">
            <a:avLst/>
          </a:prstGeom>
          <a:noFill/>
        </p:spPr>
        <p:txBody>
          <a:bodyPr wrap="square" rtlCol="0">
            <a:spAutoFit/>
          </a:bodyPr>
          <a:lstStyle/>
          <a:p>
            <a:pPr indent="304800">
              <a:lnSpc>
                <a:spcPts val="2000"/>
              </a:lnSpc>
            </a:pPr>
            <a:r>
              <a:rPr lang="zh-CN" altLang="en-US" sz="2000" b="1" kern="100" dirty="0">
                <a:solidFill>
                  <a:srgbClr val="1E0AB6"/>
                </a:solidFill>
                <a:latin typeface="Times New Roman" panose="02020603050405020304" pitchFamily="18" charset="0"/>
                <a:cs typeface="Times New Roman" panose="02020603050405020304" pitchFamily="18" charset="0"/>
              </a:rPr>
              <a:t>结果分析</a:t>
            </a:r>
            <a:r>
              <a:rPr lang="zh-CN" altLang="en-US" sz="2000" kern="100" dirty="0">
                <a:solidFill>
                  <a:srgbClr val="1E0AB6"/>
                </a:solidFill>
                <a:latin typeface="Times New Roman" panose="02020603050405020304" pitchFamily="18" charset="0"/>
                <a:cs typeface="Times New Roman" panose="02020603050405020304" pitchFamily="18" charset="0"/>
              </a:rPr>
              <a:t>：</a:t>
            </a:r>
            <a:endParaRPr lang="en-US" altLang="zh-CN" sz="2000" kern="100" dirty="0">
              <a:solidFill>
                <a:srgbClr val="1E0AB6"/>
              </a:solidFill>
              <a:latin typeface="Times New Roman" panose="02020603050405020304" pitchFamily="18" charset="0"/>
              <a:cs typeface="Times New Roman" panose="02020603050405020304" pitchFamily="18" charset="0"/>
            </a:endParaRPr>
          </a:p>
          <a:p>
            <a:pPr indent="304800">
              <a:lnSpc>
                <a:spcPct val="150000"/>
              </a:lnSpc>
            </a:pPr>
            <a:r>
              <a:rPr lang="zh-CN" altLang="en-US" kern="100" dirty="0">
                <a:solidFill>
                  <a:prstClr val="black"/>
                </a:solidFill>
                <a:latin typeface="Times New Roman" panose="02020603050405020304" pitchFamily="18" charset="0"/>
                <a:cs typeface="Times New Roman" panose="02020603050405020304" pitchFamily="18" charset="0"/>
              </a:rPr>
              <a:t>（</a:t>
            </a:r>
            <a:r>
              <a:rPr lang="en-US" altLang="zh-CN" kern="100" dirty="0">
                <a:solidFill>
                  <a:prstClr val="black"/>
                </a:solidFill>
                <a:latin typeface="Times New Roman" panose="02020603050405020304" pitchFamily="18" charset="0"/>
                <a:cs typeface="Times New Roman" panose="02020603050405020304" pitchFamily="18" charset="0"/>
              </a:rPr>
              <a:t>1</a:t>
            </a:r>
            <a:r>
              <a:rPr lang="zh-CN" altLang="en-US" kern="100" dirty="0">
                <a:solidFill>
                  <a:prstClr val="black"/>
                </a:solidFill>
                <a:latin typeface="Times New Roman" panose="02020603050405020304" pitchFamily="18" charset="0"/>
                <a:cs typeface="Times New Roman" panose="02020603050405020304" pitchFamily="18" charset="0"/>
              </a:rPr>
              <a:t>）</a:t>
            </a:r>
            <a:r>
              <a:rPr lang="en-US" altLang="zh-CN" kern="100" dirty="0">
                <a:solidFill>
                  <a:prstClr val="black"/>
                </a:solidFill>
                <a:latin typeface="Times New Roman" panose="02020603050405020304" pitchFamily="18" charset="0"/>
                <a:cs typeface="Times New Roman" panose="02020603050405020304" pitchFamily="18" charset="0"/>
              </a:rPr>
              <a:t>Helmert</a:t>
            </a:r>
            <a:r>
              <a:rPr lang="zh-CN" altLang="zh-CN" kern="100" dirty="0">
                <a:solidFill>
                  <a:prstClr val="black"/>
                </a:solidFill>
                <a:latin typeface="Times New Roman" panose="02020603050405020304" pitchFamily="18" charset="0"/>
                <a:cs typeface="Times New Roman" panose="02020603050405020304" pitchFamily="18" charset="0"/>
              </a:rPr>
              <a:t>方差分量估计定权和经典定权方法同名点间距最大达到</a:t>
            </a:r>
            <a:r>
              <a:rPr lang="en-US" altLang="zh-CN" kern="100" dirty="0">
                <a:solidFill>
                  <a:prstClr val="black"/>
                </a:solidFill>
                <a:latin typeface="Times New Roman" panose="02020603050405020304" pitchFamily="18" charset="0"/>
                <a:cs typeface="Times New Roman" panose="02020603050405020304" pitchFamily="18" charset="0"/>
              </a:rPr>
              <a:t>-0.19mm</a:t>
            </a:r>
            <a:r>
              <a:rPr lang="zh-CN" altLang="zh-CN" kern="100" dirty="0">
                <a:solidFill>
                  <a:prstClr val="black"/>
                </a:solidFill>
                <a:latin typeface="Times New Roman" panose="02020603050405020304" pitchFamily="18" charset="0"/>
                <a:cs typeface="Times New Roman" panose="02020603050405020304" pitchFamily="18" charset="0"/>
              </a:rPr>
              <a:t>，均方根误差为</a:t>
            </a:r>
            <a:r>
              <a:rPr lang="en-US" altLang="zh-CN" kern="100" dirty="0">
                <a:solidFill>
                  <a:srgbClr val="FF0000"/>
                </a:solidFill>
                <a:latin typeface="Times New Roman" panose="02020603050405020304" pitchFamily="18" charset="0"/>
                <a:cs typeface="Times New Roman" panose="02020603050405020304" pitchFamily="18" charset="0"/>
              </a:rPr>
              <a:t>0.088mm</a:t>
            </a:r>
            <a:r>
              <a:rPr lang="zh-CN" altLang="en-US" kern="100" dirty="0">
                <a:solidFill>
                  <a:prstClr val="black"/>
                </a:solidFill>
                <a:latin typeface="Times New Roman" panose="02020603050405020304" pitchFamily="18" charset="0"/>
                <a:cs typeface="Times New Roman" panose="02020603050405020304" pitchFamily="18" charset="0"/>
              </a:rPr>
              <a:t>；</a:t>
            </a:r>
            <a:endParaRPr lang="en-US" altLang="zh-CN" kern="100" dirty="0">
              <a:solidFill>
                <a:prstClr val="black"/>
              </a:solidFill>
              <a:latin typeface="Times New Roman" panose="02020603050405020304" pitchFamily="18" charset="0"/>
              <a:cs typeface="Times New Roman" panose="02020603050405020304" pitchFamily="18" charset="0"/>
            </a:endParaRPr>
          </a:p>
          <a:p>
            <a:pPr indent="304800">
              <a:lnSpc>
                <a:spcPct val="150000"/>
              </a:lnSpc>
            </a:pPr>
            <a:r>
              <a:rPr lang="zh-CN" altLang="en-US" kern="100" dirty="0">
                <a:solidFill>
                  <a:prstClr val="black"/>
                </a:solidFill>
                <a:latin typeface="Times New Roman" panose="02020603050405020304" pitchFamily="18" charset="0"/>
                <a:cs typeface="Times New Roman" panose="02020603050405020304" pitchFamily="18" charset="0"/>
              </a:rPr>
              <a:t>（</a:t>
            </a:r>
            <a:r>
              <a:rPr lang="en-US" altLang="zh-CN" kern="100" dirty="0">
                <a:solidFill>
                  <a:prstClr val="black"/>
                </a:solidFill>
                <a:latin typeface="Times New Roman" panose="02020603050405020304" pitchFamily="18" charset="0"/>
                <a:cs typeface="Times New Roman" panose="02020603050405020304" pitchFamily="18" charset="0"/>
              </a:rPr>
              <a:t>2</a:t>
            </a:r>
            <a:r>
              <a:rPr lang="zh-CN" altLang="en-US" kern="100" dirty="0">
                <a:solidFill>
                  <a:prstClr val="black"/>
                </a:solidFill>
                <a:latin typeface="Times New Roman" panose="02020603050405020304" pitchFamily="18" charset="0"/>
                <a:cs typeface="Times New Roman" panose="02020603050405020304" pitchFamily="18" charset="0"/>
              </a:rPr>
              <a:t>）</a:t>
            </a:r>
            <a:r>
              <a:rPr lang="zh-CN" altLang="zh-CN" kern="100" dirty="0">
                <a:solidFill>
                  <a:prstClr val="black"/>
                </a:solidFill>
                <a:latin typeface="Times New Roman" panose="02020603050405020304" pitchFamily="18" charset="0"/>
                <a:cs typeface="Times New Roman" panose="02020603050405020304" pitchFamily="18" charset="0"/>
              </a:rPr>
              <a:t>而</a:t>
            </a:r>
            <a:r>
              <a:rPr lang="en-US" altLang="zh-CN" kern="100" dirty="0">
                <a:solidFill>
                  <a:prstClr val="black"/>
                </a:solidFill>
                <a:latin typeface="Times New Roman" panose="02020603050405020304" pitchFamily="18" charset="0"/>
                <a:cs typeface="Times New Roman" panose="02020603050405020304" pitchFamily="18" charset="0"/>
              </a:rPr>
              <a:t>Helmert</a:t>
            </a:r>
            <a:r>
              <a:rPr lang="zh-CN" altLang="zh-CN" kern="100" dirty="0">
                <a:solidFill>
                  <a:prstClr val="black"/>
                </a:solidFill>
                <a:latin typeface="Times New Roman" panose="02020603050405020304" pitchFamily="18" charset="0"/>
                <a:cs typeface="Times New Roman" panose="02020603050405020304" pitchFamily="18" charset="0"/>
              </a:rPr>
              <a:t>方差分量估计定权和</a:t>
            </a:r>
            <a:r>
              <a:rPr lang="en-US" altLang="zh-CN" kern="100" dirty="0">
                <a:solidFill>
                  <a:prstClr val="black"/>
                </a:solidFill>
                <a:latin typeface="Times New Roman" panose="02020603050405020304" pitchFamily="18" charset="0"/>
                <a:cs typeface="Times New Roman" panose="02020603050405020304" pitchFamily="18" charset="0"/>
              </a:rPr>
              <a:t>USMN</a:t>
            </a:r>
            <a:r>
              <a:rPr lang="zh-CN" altLang="zh-CN" kern="100" dirty="0">
                <a:solidFill>
                  <a:prstClr val="black"/>
                </a:solidFill>
                <a:latin typeface="Times New Roman" panose="02020603050405020304" pitchFamily="18" charset="0"/>
                <a:cs typeface="Times New Roman" panose="02020603050405020304" pitchFamily="18" charset="0"/>
              </a:rPr>
              <a:t>模型对比，最大误差为</a:t>
            </a:r>
            <a:r>
              <a:rPr lang="en-US" altLang="zh-CN" kern="100" dirty="0">
                <a:solidFill>
                  <a:prstClr val="black"/>
                </a:solidFill>
                <a:latin typeface="Times New Roman" panose="02020603050405020304" pitchFamily="18" charset="0"/>
                <a:cs typeface="Times New Roman" panose="02020603050405020304" pitchFamily="18" charset="0"/>
              </a:rPr>
              <a:t>0.12mm</a:t>
            </a:r>
            <a:r>
              <a:rPr lang="zh-CN" altLang="zh-CN" kern="100" dirty="0">
                <a:solidFill>
                  <a:prstClr val="black"/>
                </a:solidFill>
                <a:latin typeface="Times New Roman" panose="02020603050405020304" pitchFamily="18" charset="0"/>
                <a:cs typeface="Times New Roman" panose="02020603050405020304" pitchFamily="18" charset="0"/>
              </a:rPr>
              <a:t>，均方根误差为</a:t>
            </a:r>
            <a:r>
              <a:rPr lang="en-US" altLang="zh-CN" kern="100" dirty="0">
                <a:solidFill>
                  <a:srgbClr val="FF0000"/>
                </a:solidFill>
                <a:latin typeface="Times New Roman" panose="02020603050405020304" pitchFamily="18" charset="0"/>
                <a:cs typeface="Times New Roman" panose="02020603050405020304" pitchFamily="18" charset="0"/>
              </a:rPr>
              <a:t>0.052mm</a:t>
            </a:r>
            <a:r>
              <a:rPr lang="zh-CN" altLang="zh-CN" kern="100" dirty="0">
                <a:solidFill>
                  <a:prstClr val="black"/>
                </a:solidFill>
                <a:latin typeface="Times New Roman" panose="02020603050405020304" pitchFamily="18" charset="0"/>
                <a:cs typeface="Times New Roman" panose="02020603050405020304" pitchFamily="18" charset="0"/>
              </a:rPr>
              <a:t>，平差结果具有较好的一致性</a:t>
            </a:r>
            <a:r>
              <a:rPr lang="zh-CN" altLang="zh-CN" dirty="0">
                <a:solidFill>
                  <a:prstClr val="black"/>
                </a:solidFill>
                <a:latin typeface="Times New Roman" panose="02020603050405020304" pitchFamily="18" charset="0"/>
                <a:cs typeface="Times New Roman" panose="02020603050405020304" pitchFamily="18" charset="0"/>
              </a:rPr>
              <a:t>。</a:t>
            </a:r>
            <a:endParaRPr lang="en-US" altLang="zh-CN" b="1" kern="100" dirty="0">
              <a:solidFill>
                <a:prstClr val="black"/>
              </a:solidFill>
              <a:latin typeface="Times New Roman" panose="02020603050405020304" pitchFamily="18" charset="0"/>
              <a:cs typeface="Times New Roman" panose="02020603050405020304" pitchFamily="18" charset="0"/>
            </a:endParaRPr>
          </a:p>
        </p:txBody>
      </p:sp>
      <p:pic>
        <p:nvPicPr>
          <p:cNvPr id="11" name="图片 10"/>
          <p:cNvPicPr/>
          <p:nvPr/>
        </p:nvPicPr>
        <p:blipFill>
          <a:blip r:embed="rId1"/>
          <a:stretch>
            <a:fillRect/>
          </a:stretch>
        </p:blipFill>
        <p:spPr>
          <a:xfrm>
            <a:off x="859191" y="868561"/>
            <a:ext cx="7288521" cy="2748096"/>
          </a:xfrm>
          <a:prstGeom prst="rect">
            <a:avLst/>
          </a:prstGeom>
        </p:spPr>
      </p:pic>
      <p:sp>
        <p:nvSpPr>
          <p:cNvPr id="4" name="灯片编号占位符 3"/>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solidFill>
                  <a:prstClr val="black"/>
                </a:solidFill>
              </a:rPr>
            </a:fld>
            <a:endParaRPr lang="zh-CN" altLang="en-US">
              <a:solidFill>
                <a:prstClr val="black"/>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文本框 17"/>
          <p:cNvSpPr txBox="1"/>
          <p:nvPr>
            <p:custDataLst>
              <p:tags r:id="rId1"/>
            </p:custDataLst>
          </p:nvPr>
        </p:nvSpPr>
        <p:spPr>
          <a:xfrm>
            <a:off x="1592263" y="2773363"/>
            <a:ext cx="1682750" cy="58356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rgbClr val="1E0AB6"/>
                </a:solidFill>
                <a:latin typeface="Calibri Light" panose="020F0302020204030204"/>
                <a:cs typeface="Arial" panose="020B0604020202020204" pitchFamily="34" charset="0"/>
              </a:rPr>
              <a:t>Part Four</a:t>
            </a:r>
            <a:endParaRPr lang="zh-CN" altLang="en-US" sz="3200" dirty="0">
              <a:solidFill>
                <a:srgbClr val="1E0AB6"/>
              </a:solidFill>
              <a:latin typeface="Calibri Light" panose="020F0302020204030204"/>
              <a:cs typeface="Arial" panose="020B0604020202020204" pitchFamily="34" charset="0"/>
            </a:endParaRPr>
          </a:p>
        </p:txBody>
      </p:sp>
      <p:sp>
        <p:nvSpPr>
          <p:cNvPr id="19" name="等腰三角形 18"/>
          <p:cNvSpPr/>
          <p:nvPr>
            <p:custDataLst>
              <p:tags r:id="rId2"/>
            </p:custDataLst>
          </p:nvPr>
        </p:nvSpPr>
        <p:spPr>
          <a:xfrm rot="9233090">
            <a:off x="7207250" y="245427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0" name="等腰三角形 19"/>
          <p:cNvSpPr/>
          <p:nvPr>
            <p:custDataLst>
              <p:tags r:id="rId3"/>
            </p:custDataLst>
          </p:nvPr>
        </p:nvSpPr>
        <p:spPr>
          <a:xfrm rot="15569576">
            <a:off x="6854825" y="3128963"/>
            <a:ext cx="396875" cy="342900"/>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1" name="等腰三角形 20"/>
          <p:cNvSpPr/>
          <p:nvPr>
            <p:custDataLst>
              <p:tags r:id="rId4"/>
            </p:custDataLst>
          </p:nvPr>
        </p:nvSpPr>
        <p:spPr>
          <a:xfrm rot="21371394">
            <a:off x="6723063" y="1804988"/>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2" name="等腰三角形 21"/>
          <p:cNvSpPr/>
          <p:nvPr>
            <p:custDataLst>
              <p:tags r:id="rId5"/>
            </p:custDataLst>
          </p:nvPr>
        </p:nvSpPr>
        <p:spPr>
          <a:xfrm rot="12912161">
            <a:off x="7764463" y="3487738"/>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3" name="等腰三角形 22"/>
          <p:cNvSpPr/>
          <p:nvPr>
            <p:custDataLst>
              <p:tags r:id="rId6"/>
            </p:custDataLst>
          </p:nvPr>
        </p:nvSpPr>
        <p:spPr>
          <a:xfrm rot="12912161">
            <a:off x="7632700" y="3427413"/>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4" name="椭圆 23"/>
          <p:cNvSpPr/>
          <p:nvPr>
            <p:custDataLst>
              <p:tags r:id="rId7"/>
            </p:custDataLst>
          </p:nvPr>
        </p:nvSpPr>
        <p:spPr>
          <a:xfrm rot="9110320">
            <a:off x="8953500" y="37925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5" name="椭圆 24"/>
          <p:cNvSpPr/>
          <p:nvPr>
            <p:custDataLst>
              <p:tags r:id="rId8"/>
            </p:custDataLst>
          </p:nvPr>
        </p:nvSpPr>
        <p:spPr>
          <a:xfrm rot="9110320">
            <a:off x="7864475" y="429577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6" name="椭圆 25"/>
          <p:cNvSpPr/>
          <p:nvPr>
            <p:custDataLst>
              <p:tags r:id="rId9"/>
            </p:custDataLst>
          </p:nvPr>
        </p:nvSpPr>
        <p:spPr>
          <a:xfrm rot="9110320">
            <a:off x="7981950" y="31321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7" name="等腰三角形 26"/>
          <p:cNvSpPr/>
          <p:nvPr>
            <p:custDataLst>
              <p:tags r:id="rId10"/>
            </p:custDataLst>
          </p:nvPr>
        </p:nvSpPr>
        <p:spPr>
          <a:xfrm rot="18210217">
            <a:off x="6314282" y="2162969"/>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8" name="等腰三角形 27"/>
          <p:cNvSpPr/>
          <p:nvPr>
            <p:custDataLst>
              <p:tags r:id="rId11"/>
            </p:custDataLst>
          </p:nvPr>
        </p:nvSpPr>
        <p:spPr>
          <a:xfrm rot="8748521">
            <a:off x="6672263" y="231457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cxnSp>
        <p:nvCxnSpPr>
          <p:cNvPr id="2062" name="Straight Connector 13"/>
          <p:cNvCxnSpPr>
            <a:cxnSpLocks noChangeShapeType="1"/>
          </p:cNvCxnSpPr>
          <p:nvPr>
            <p:custDataLst>
              <p:tags r:id="rId12"/>
            </p:custDataLst>
          </p:nvPr>
        </p:nvCxnSpPr>
        <p:spPr bwMode="auto">
          <a:xfrm flipH="1">
            <a:off x="0" y="411003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4" name="Text Placeholder 3"/>
          <p:cNvSpPr txBox="1"/>
          <p:nvPr>
            <p:custDataLst>
              <p:tags r:id="rId13"/>
            </p:custDataLst>
          </p:nvPr>
        </p:nvSpPr>
        <p:spPr>
          <a:xfrm>
            <a:off x="17463" y="2547938"/>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11500" dirty="0" smtClean="0">
                <a:solidFill>
                  <a:srgbClr val="1E0AB6"/>
                </a:solidFill>
                <a:latin typeface="Calibri Light" panose="020F0302020204030204"/>
                <a:cs typeface="Arial" panose="020B0604020202020204" pitchFamily="34" charset="0"/>
              </a:rPr>
              <a:t>04</a:t>
            </a:r>
            <a:endParaRPr lang="en-US" sz="11500" dirty="0" smtClean="0">
              <a:solidFill>
                <a:srgbClr val="1E0AB6"/>
              </a:solidFill>
              <a:latin typeface="Calibri Light" panose="020F0302020204030204"/>
              <a:cs typeface="Arial" panose="020B0604020202020204" pitchFamily="34" charset="0"/>
            </a:endParaRPr>
          </a:p>
        </p:txBody>
      </p:sp>
      <p:sp>
        <p:nvSpPr>
          <p:cNvPr id="5" name="文本框 16"/>
          <p:cNvSpPr txBox="1">
            <a:spLocks noChangeArrowheads="1"/>
          </p:cNvSpPr>
          <p:nvPr>
            <p:custDataLst>
              <p:tags r:id="rId14"/>
            </p:custDataLst>
          </p:nvPr>
        </p:nvSpPr>
        <p:spPr bwMode="auto">
          <a:xfrm>
            <a:off x="1761913" y="2676645"/>
            <a:ext cx="6956425" cy="125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dirty="0">
                <a:solidFill>
                  <a:srgbClr val="1E0AB6"/>
                </a:solidFill>
                <a:latin typeface="微软雅黑" panose="020B0503020204020204" pitchFamily="34" charset="-122"/>
                <a:ea typeface="微软雅黑" panose="020B0503020204020204" pitchFamily="34" charset="-122"/>
              </a:rPr>
              <a:t>转站</a:t>
            </a:r>
            <a:r>
              <a:rPr lang="zh-CN" altLang="en-US" sz="3600" b="1" dirty="0" smtClean="0">
                <a:solidFill>
                  <a:srgbClr val="1E0AB6"/>
                </a:solidFill>
                <a:latin typeface="微软雅黑" panose="020B0503020204020204" pitchFamily="34" charset="-122"/>
                <a:ea typeface="微软雅黑" panose="020B0503020204020204" pitchFamily="34" charset="-122"/>
              </a:rPr>
              <a:t>测量关键技术</a:t>
            </a:r>
            <a:endParaRPr lang="zh-CN" altLang="en-US" sz="3600" b="1" dirty="0" smtClean="0">
              <a:solidFill>
                <a:srgbClr val="1E0AB6"/>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4.1 </a:t>
            </a:r>
            <a:r>
              <a:rPr lang="zh-CN" altLang="en-US" sz="2800" dirty="0" smtClean="0"/>
              <a:t>坐标系的生成</a:t>
            </a:r>
            <a:endParaRPr lang="zh-CN" altLang="en-US" sz="2800" dirty="0"/>
          </a:p>
        </p:txBody>
      </p:sp>
      <p:sp>
        <p:nvSpPr>
          <p:cNvPr id="3" name="文本框 2"/>
          <p:cNvSpPr txBox="1"/>
          <p:nvPr/>
        </p:nvSpPr>
        <p:spPr>
          <a:xfrm>
            <a:off x="589129" y="988051"/>
            <a:ext cx="1696870"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dirty="0" smtClean="0">
                <a:solidFill>
                  <a:srgbClr val="1E0AB6"/>
                </a:solidFill>
                <a:latin typeface="+mn-ea"/>
              </a:rPr>
              <a:t>轴对准法</a:t>
            </a:r>
            <a:endParaRPr lang="zh-CN" altLang="en-US" sz="2000" dirty="0">
              <a:solidFill>
                <a:srgbClr val="1E0AB6"/>
              </a:solidFill>
              <a:latin typeface="+mn-ea"/>
            </a:endParaRPr>
          </a:p>
        </p:txBody>
      </p:sp>
      <p:graphicFrame>
        <p:nvGraphicFramePr>
          <p:cNvPr id="11" name="对象 10"/>
          <p:cNvGraphicFramePr>
            <a:graphicFrameLocks noChangeAspect="1"/>
          </p:cNvGraphicFramePr>
          <p:nvPr/>
        </p:nvGraphicFramePr>
        <p:xfrm>
          <a:off x="1240496" y="2943905"/>
          <a:ext cx="4439319" cy="1531154"/>
        </p:xfrm>
        <a:graphic>
          <a:graphicData uri="http://schemas.openxmlformats.org/presentationml/2006/ole">
            <mc:AlternateContent xmlns:mc="http://schemas.openxmlformats.org/markup-compatibility/2006">
              <mc:Choice xmlns:v="urn:schemas-microsoft-com:vml" Requires="v">
                <p:oleObj spid="_x0000_s46355" name="Equation" r:id="rId1" imgW="4114800" imgH="1422400" progId="Equation.DSMT4">
                  <p:embed/>
                </p:oleObj>
              </mc:Choice>
              <mc:Fallback>
                <p:oleObj name="Equation" r:id="rId1" imgW="4114800" imgH="1422400" progId="Equation.DSMT4">
                  <p:embed/>
                  <p:pic>
                    <p:nvPicPr>
                      <p:cNvPr id="0" name="对象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496" y="2943905"/>
                        <a:ext cx="4439319" cy="1531154"/>
                      </a:xfrm>
                      <a:prstGeom prst="rect">
                        <a:avLst/>
                      </a:prstGeom>
                      <a:noFill/>
                    </p:spPr>
                  </p:pic>
                </p:oleObj>
              </mc:Fallback>
            </mc:AlternateContent>
          </a:graphicData>
        </a:graphic>
      </p:graphicFrame>
      <p:graphicFrame>
        <p:nvGraphicFramePr>
          <p:cNvPr id="14" name="对象 13"/>
          <p:cNvGraphicFramePr>
            <a:graphicFrameLocks noChangeAspect="1"/>
          </p:cNvGraphicFramePr>
          <p:nvPr/>
        </p:nvGraphicFramePr>
        <p:xfrm>
          <a:off x="6219202" y="3129603"/>
          <a:ext cx="2013169" cy="1057276"/>
        </p:xfrm>
        <a:graphic>
          <a:graphicData uri="http://schemas.openxmlformats.org/presentationml/2006/ole">
            <mc:AlternateContent xmlns:mc="http://schemas.openxmlformats.org/markup-compatibility/2006">
              <mc:Choice xmlns:v="urn:schemas-microsoft-com:vml" Requires="v">
                <p:oleObj spid="_x0000_s46356" name="Equation" r:id="rId3" imgW="1308100" imgH="711200" progId="Equation.DSMT4">
                  <p:embed/>
                </p:oleObj>
              </mc:Choice>
              <mc:Fallback>
                <p:oleObj name="Equation" r:id="rId3" imgW="1308100" imgH="711200" progId="Equation.DSMT4">
                  <p:embed/>
                  <p:pic>
                    <p:nvPicPr>
                      <p:cNvPr id="0" name="对象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202" y="3129603"/>
                        <a:ext cx="2013169" cy="1057276"/>
                      </a:xfrm>
                      <a:prstGeom prst="rect">
                        <a:avLst/>
                      </a:prstGeom>
                      <a:noFill/>
                    </p:spPr>
                  </p:pic>
                </p:oleObj>
              </mc:Fallback>
            </mc:AlternateContent>
          </a:graphicData>
        </a:graphic>
      </p:graphicFrame>
      <p:sp>
        <p:nvSpPr>
          <p:cNvPr id="15" name="文本框 14"/>
          <p:cNvSpPr txBox="1"/>
          <p:nvPr/>
        </p:nvSpPr>
        <p:spPr>
          <a:xfrm>
            <a:off x="589128" y="4548828"/>
            <a:ext cx="4067033"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dirty="0" smtClean="0">
                <a:solidFill>
                  <a:srgbClr val="1E0AB6"/>
                </a:solidFill>
                <a:latin typeface="+mn-ea"/>
              </a:rPr>
              <a:t>坐标转换法</a:t>
            </a:r>
            <a:endParaRPr lang="zh-CN" altLang="en-US" sz="2000" dirty="0">
              <a:solidFill>
                <a:srgbClr val="1E0AB6"/>
              </a:solidFill>
              <a:latin typeface="+mn-ea"/>
            </a:endParaRPr>
          </a:p>
        </p:txBody>
      </p:sp>
      <p:sp>
        <p:nvSpPr>
          <p:cNvPr id="16" name="Rectangle 8"/>
          <p:cNvSpPr>
            <a:spLocks noChangeArrowheads="1"/>
          </p:cNvSpPr>
          <p:nvPr/>
        </p:nvSpPr>
        <p:spPr bwMode="auto">
          <a:xfrm>
            <a:off x="3313136" y="45488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7" name="对象 16"/>
          <p:cNvGraphicFramePr>
            <a:graphicFrameLocks noChangeAspect="1"/>
          </p:cNvGraphicFramePr>
          <p:nvPr/>
        </p:nvGraphicFramePr>
        <p:xfrm>
          <a:off x="3313136" y="4548828"/>
          <a:ext cx="2623640" cy="1804915"/>
        </p:xfrm>
        <a:graphic>
          <a:graphicData uri="http://schemas.openxmlformats.org/presentationml/2006/ole">
            <mc:AlternateContent xmlns:mc="http://schemas.openxmlformats.org/markup-compatibility/2006">
              <mc:Choice xmlns:v="urn:schemas-microsoft-com:vml" Requires="v">
                <p:oleObj spid="_x0000_s46357" name="Visio" r:id="rId5" imgW="7416800" imgH="5156200" progId="Visio.Drawing.11">
                  <p:embed/>
                </p:oleObj>
              </mc:Choice>
              <mc:Fallback>
                <p:oleObj name="Visio" r:id="rId5" imgW="7416800" imgH="5156200" progId="Visio.Drawing.11">
                  <p:embed/>
                  <p:pic>
                    <p:nvPicPr>
                      <p:cNvPr id="0" name="对象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136" y="4548828"/>
                        <a:ext cx="2623640" cy="1804915"/>
                      </a:xfrm>
                      <a:prstGeom prst="rect">
                        <a:avLst/>
                      </a:prstGeom>
                      <a:noFill/>
                    </p:spPr>
                  </p:pic>
                </p:oleObj>
              </mc:Fallback>
            </mc:AlternateContent>
          </a:graphicData>
        </a:graphic>
      </p:graphicFrame>
      <p:sp>
        <p:nvSpPr>
          <p:cNvPr id="2" name="灯片编号占位符 1"/>
          <p:cNvSpPr>
            <a:spLocks noGrp="1"/>
          </p:cNvSpPr>
          <p:nvPr>
            <p:ph type="sldNum" sz="quarter" idx="4294967295"/>
          </p:nvPr>
        </p:nvSpPr>
        <p:spPr/>
        <p:txBody>
          <a:bodyPr/>
          <a:lstStyle/>
          <a:p>
            <a:endParaRPr lang="zh-CN" altLang="en-US"/>
          </a:p>
        </p:txBody>
      </p:sp>
      <p:pic>
        <p:nvPicPr>
          <p:cNvPr id="13" name="图片 12"/>
          <p:cNvPicPr/>
          <p:nvPr/>
        </p:nvPicPr>
        <p:blipFill rotWithShape="1">
          <a:blip r:embed="rId7">
            <a:extLst>
              <a:ext uri="{28A0092B-C50C-407E-A947-70E740481C1C}">
                <a14:useLocalDpi xmlns:a14="http://schemas.microsoft.com/office/drawing/2010/main" val="0"/>
              </a:ext>
            </a:extLst>
          </a:blip>
          <a:srcRect r="53184"/>
          <a:stretch>
            <a:fillRect/>
          </a:stretch>
        </p:blipFill>
        <p:spPr bwMode="auto">
          <a:xfrm>
            <a:off x="1240496" y="1421634"/>
            <a:ext cx="2072640" cy="1546860"/>
          </a:xfrm>
          <a:prstGeom prst="rect">
            <a:avLst/>
          </a:prstGeom>
          <a:noFill/>
          <a:ln>
            <a:noFill/>
          </a:ln>
        </p:spPr>
      </p:pic>
      <p:pic>
        <p:nvPicPr>
          <p:cNvPr id="18" name="图片 17"/>
          <p:cNvPicPr/>
          <p:nvPr/>
        </p:nvPicPr>
        <p:blipFill rotWithShape="1">
          <a:blip r:embed="rId8">
            <a:extLst>
              <a:ext uri="{28A0092B-C50C-407E-A947-70E740481C1C}">
                <a14:useLocalDpi xmlns:a14="http://schemas.microsoft.com/office/drawing/2010/main" val="0"/>
              </a:ext>
            </a:extLst>
          </a:blip>
          <a:srcRect l="50947"/>
          <a:stretch>
            <a:fillRect/>
          </a:stretch>
        </p:blipFill>
        <p:spPr bwMode="auto">
          <a:xfrm>
            <a:off x="6060671" y="1446224"/>
            <a:ext cx="2171700" cy="1546860"/>
          </a:xfrm>
          <a:prstGeom prst="rect">
            <a:avLst/>
          </a:prstGeom>
          <a:noFill/>
          <a:ln>
            <a:noFill/>
          </a:ln>
        </p:spPr>
      </p:pic>
      <p:sp>
        <p:nvSpPr>
          <p:cNvPr id="4" name="文本框 3"/>
          <p:cNvSpPr txBox="1"/>
          <p:nvPr/>
        </p:nvSpPr>
        <p:spPr>
          <a:xfrm>
            <a:off x="4418330" y="6353810"/>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4.1 </a:t>
            </a:r>
            <a:r>
              <a:rPr lang="zh-CN" altLang="en-US" sz="2800" dirty="0" smtClean="0"/>
              <a:t>转站参数的求解</a:t>
            </a:r>
            <a:endParaRPr lang="zh-CN" altLang="en-US" sz="2800" dirty="0"/>
          </a:p>
        </p:txBody>
      </p:sp>
      <p:sp>
        <p:nvSpPr>
          <p:cNvPr id="3" name="文本框 2"/>
          <p:cNvSpPr txBox="1"/>
          <p:nvPr/>
        </p:nvSpPr>
        <p:spPr>
          <a:xfrm>
            <a:off x="436726" y="844902"/>
            <a:ext cx="4067033"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rgbClr val="1E0AB6"/>
                </a:solidFill>
                <a:latin typeface="+mn-ea"/>
              </a:rPr>
              <a:t>四元数法</a:t>
            </a:r>
            <a:endParaRPr lang="zh-CN" altLang="en-US" sz="2000" b="1" dirty="0">
              <a:solidFill>
                <a:srgbClr val="1E0AB6"/>
              </a:solidFill>
              <a:latin typeface="+mn-ea"/>
            </a:endParaRPr>
          </a:p>
        </p:txBody>
      </p:sp>
      <p:graphicFrame>
        <p:nvGraphicFramePr>
          <p:cNvPr id="4" name="对象 3"/>
          <p:cNvGraphicFramePr>
            <a:graphicFrameLocks noChangeAspect="1"/>
          </p:cNvGraphicFramePr>
          <p:nvPr/>
        </p:nvGraphicFramePr>
        <p:xfrm>
          <a:off x="4063905" y="1483443"/>
          <a:ext cx="4939418" cy="1048521"/>
        </p:xfrm>
        <a:graphic>
          <a:graphicData uri="http://schemas.openxmlformats.org/presentationml/2006/ole">
            <mc:AlternateContent xmlns:mc="http://schemas.openxmlformats.org/markup-compatibility/2006">
              <mc:Choice xmlns:v="urn:schemas-microsoft-com:vml" Requires="v">
                <p:oleObj spid="_x0000_s47769" name="Equation" r:id="rId1" imgW="3695700" imgH="787400" progId="Equation.DSMT4">
                  <p:embed/>
                </p:oleObj>
              </mc:Choice>
              <mc:Fallback>
                <p:oleObj name="Equation" r:id="rId1" imgW="3695700" imgH="787400" progId="Equation.DSMT4">
                  <p:embed/>
                  <p:pic>
                    <p:nvPicPr>
                      <p:cNvPr id="0" name="对象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905" y="1483443"/>
                        <a:ext cx="4939418" cy="1048521"/>
                      </a:xfrm>
                      <a:prstGeom prst="rect">
                        <a:avLst/>
                      </a:prstGeom>
                      <a:noFill/>
                    </p:spPr>
                  </p:pic>
                </p:oleObj>
              </mc:Fallback>
            </mc:AlternateContent>
          </a:graphicData>
        </a:graphic>
      </p:graphicFrame>
      <p:graphicFrame>
        <p:nvGraphicFramePr>
          <p:cNvPr id="6" name="对象 5"/>
          <p:cNvGraphicFramePr>
            <a:graphicFrameLocks noChangeAspect="1"/>
          </p:cNvGraphicFramePr>
          <p:nvPr/>
        </p:nvGraphicFramePr>
        <p:xfrm>
          <a:off x="1136743" y="1903314"/>
          <a:ext cx="2667000" cy="628650"/>
        </p:xfrm>
        <a:graphic>
          <a:graphicData uri="http://schemas.openxmlformats.org/presentationml/2006/ole">
            <mc:AlternateContent xmlns:mc="http://schemas.openxmlformats.org/markup-compatibility/2006">
              <mc:Choice xmlns:v="urn:schemas-microsoft-com:vml" Requires="v">
                <p:oleObj spid="_x0000_s47770" name="Equation" r:id="rId3" imgW="2679700" imgH="635000" progId="Equation.DSMT4">
                  <p:embed/>
                </p:oleObj>
              </mc:Choice>
              <mc:Fallback>
                <p:oleObj name="Equation" r:id="rId3" imgW="2679700" imgH="635000" progId="Equation.DSMT4">
                  <p:embed/>
                  <p:pic>
                    <p:nvPicPr>
                      <p:cNvPr id="0"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743" y="1903314"/>
                        <a:ext cx="266700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文本框 17"/>
          <p:cNvSpPr txBox="1"/>
          <p:nvPr/>
        </p:nvSpPr>
        <p:spPr>
          <a:xfrm>
            <a:off x="436727" y="2765690"/>
            <a:ext cx="4067033"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rgbClr val="1E0AB6"/>
                </a:solidFill>
                <a:latin typeface="+mn-ea"/>
              </a:rPr>
              <a:t>奇异值分解法</a:t>
            </a:r>
            <a:endParaRPr lang="zh-CN" altLang="en-US" sz="2000" b="1" dirty="0">
              <a:solidFill>
                <a:srgbClr val="1E0AB6"/>
              </a:solidFill>
              <a:latin typeface="+mn-ea"/>
            </a:endParaRPr>
          </a:p>
        </p:txBody>
      </p:sp>
      <p:graphicFrame>
        <p:nvGraphicFramePr>
          <p:cNvPr id="10" name="对象 9"/>
          <p:cNvGraphicFramePr>
            <a:graphicFrameLocks noChangeAspect="1"/>
          </p:cNvGraphicFramePr>
          <p:nvPr/>
        </p:nvGraphicFramePr>
        <p:xfrm>
          <a:off x="1663197" y="1440977"/>
          <a:ext cx="1125416" cy="290838"/>
        </p:xfrm>
        <a:graphic>
          <a:graphicData uri="http://schemas.openxmlformats.org/presentationml/2006/ole">
            <mc:AlternateContent xmlns:mc="http://schemas.openxmlformats.org/markup-compatibility/2006">
              <mc:Choice xmlns:v="urn:schemas-microsoft-com:vml" Requires="v">
                <p:oleObj spid="_x0000_s47771" name="Equation" r:id="rId5" imgW="876300" imgH="228600" progId="Equation.DSMT4">
                  <p:embed/>
                </p:oleObj>
              </mc:Choice>
              <mc:Fallback>
                <p:oleObj name="Equation" r:id="rId5" imgW="876300" imgH="228600" progId="Equation.DSMT4">
                  <p:embed/>
                  <p:pic>
                    <p:nvPicPr>
                      <p:cNvPr id="0" name="对象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197" y="1440977"/>
                        <a:ext cx="1125416" cy="290838"/>
                      </a:xfrm>
                      <a:prstGeom prst="rect">
                        <a:avLst/>
                      </a:prstGeom>
                      <a:noFill/>
                    </p:spPr>
                  </p:pic>
                </p:oleObj>
              </mc:Fallback>
            </mc:AlternateContent>
          </a:graphicData>
        </a:graphic>
      </p:graphicFrame>
      <p:graphicFrame>
        <p:nvGraphicFramePr>
          <p:cNvPr id="13" name="对象 12"/>
          <p:cNvGraphicFramePr>
            <a:graphicFrameLocks noChangeAspect="1"/>
          </p:cNvGraphicFramePr>
          <p:nvPr/>
        </p:nvGraphicFramePr>
        <p:xfrm>
          <a:off x="1412343" y="3259074"/>
          <a:ext cx="2391400" cy="667989"/>
        </p:xfrm>
        <a:graphic>
          <a:graphicData uri="http://schemas.openxmlformats.org/presentationml/2006/ole">
            <mc:AlternateContent xmlns:mc="http://schemas.openxmlformats.org/markup-compatibility/2006">
              <mc:Choice xmlns:v="urn:schemas-microsoft-com:vml" Requires="v">
                <p:oleObj spid="_x0000_s47772" name="Equation" r:id="rId7" imgW="1689100" imgH="457200" progId="Equation.DSMT4">
                  <p:embed/>
                </p:oleObj>
              </mc:Choice>
              <mc:Fallback>
                <p:oleObj name="Equation" r:id="rId7" imgW="1689100" imgH="457200" progId="Equation.DSMT4">
                  <p:embed/>
                  <p:pic>
                    <p:nvPicPr>
                      <p:cNvPr id="0" name="对象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343" y="3259074"/>
                        <a:ext cx="2391400" cy="667989"/>
                      </a:xfrm>
                      <a:prstGeom prst="rect">
                        <a:avLst/>
                      </a:prstGeom>
                      <a:noFill/>
                    </p:spPr>
                  </p:pic>
                </p:oleObj>
              </mc:Fallback>
            </mc:AlternateContent>
          </a:graphicData>
        </a:graphic>
      </p:graphicFrame>
      <p:graphicFrame>
        <p:nvGraphicFramePr>
          <p:cNvPr id="20" name="对象 19"/>
          <p:cNvGraphicFramePr>
            <a:graphicFrameLocks noChangeAspect="1"/>
          </p:cNvGraphicFramePr>
          <p:nvPr/>
        </p:nvGraphicFramePr>
        <p:xfrm>
          <a:off x="4883587" y="3425367"/>
          <a:ext cx="1017227" cy="389937"/>
        </p:xfrm>
        <a:graphic>
          <a:graphicData uri="http://schemas.openxmlformats.org/presentationml/2006/ole">
            <mc:AlternateContent xmlns:mc="http://schemas.openxmlformats.org/markup-compatibility/2006">
              <mc:Choice xmlns:v="urn:schemas-microsoft-com:vml" Requires="v">
                <p:oleObj spid="_x0000_s47773" name="Equation" r:id="rId9" imgW="571500" imgH="203200" progId="Equation.DSMT4">
                  <p:embed/>
                </p:oleObj>
              </mc:Choice>
              <mc:Fallback>
                <p:oleObj name="Equation" r:id="rId9" imgW="571500" imgH="203200" progId="Equation.DSMT4">
                  <p:embed/>
                  <p:pic>
                    <p:nvPicPr>
                      <p:cNvPr id="0" name="对象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3587" y="3425367"/>
                        <a:ext cx="1017227" cy="389937"/>
                      </a:xfrm>
                      <a:prstGeom prst="rect">
                        <a:avLst/>
                      </a:prstGeom>
                      <a:noFill/>
                    </p:spPr>
                  </p:pic>
                </p:oleObj>
              </mc:Fallback>
            </mc:AlternateContent>
          </a:graphicData>
        </a:graphic>
      </p:graphicFrame>
      <p:sp>
        <p:nvSpPr>
          <p:cNvPr id="21" name="文本框 20"/>
          <p:cNvSpPr txBox="1"/>
          <p:nvPr/>
        </p:nvSpPr>
        <p:spPr>
          <a:xfrm>
            <a:off x="436726" y="4104754"/>
            <a:ext cx="4067033"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rgbClr val="1E0AB6"/>
                </a:solidFill>
                <a:latin typeface="+mn-ea"/>
              </a:rPr>
              <a:t>罗德里格矩阵法</a:t>
            </a:r>
            <a:endParaRPr lang="zh-CN" altLang="en-US" sz="2000" b="1" dirty="0">
              <a:solidFill>
                <a:srgbClr val="1E0AB6"/>
              </a:solidFill>
              <a:latin typeface="+mn-ea"/>
            </a:endParaRPr>
          </a:p>
        </p:txBody>
      </p:sp>
      <p:graphicFrame>
        <p:nvGraphicFramePr>
          <p:cNvPr id="23" name="对象 22"/>
          <p:cNvGraphicFramePr>
            <a:graphicFrameLocks noChangeAspect="1"/>
          </p:cNvGraphicFramePr>
          <p:nvPr/>
        </p:nvGraphicFramePr>
        <p:xfrm>
          <a:off x="1180709" y="4959291"/>
          <a:ext cx="1744743" cy="951678"/>
        </p:xfrm>
        <a:graphic>
          <a:graphicData uri="http://schemas.openxmlformats.org/presentationml/2006/ole">
            <mc:AlternateContent xmlns:mc="http://schemas.openxmlformats.org/markup-compatibility/2006">
              <mc:Choice xmlns:v="urn:schemas-microsoft-com:vml" Requires="v">
                <p:oleObj spid="_x0000_s47774" name="Equation" r:id="rId11" imgW="1244600" imgH="711200" progId="Equation.DSMT4">
                  <p:embed/>
                </p:oleObj>
              </mc:Choice>
              <mc:Fallback>
                <p:oleObj name="Equation" r:id="rId11" imgW="1244600" imgH="711200" progId="Equation.DSMT4">
                  <p:embed/>
                  <p:pic>
                    <p:nvPicPr>
                      <p:cNvPr id="0" name="对象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0709" y="4959291"/>
                        <a:ext cx="1744743" cy="951678"/>
                      </a:xfrm>
                      <a:prstGeom prst="rect">
                        <a:avLst/>
                      </a:prstGeom>
                      <a:noFill/>
                    </p:spPr>
                  </p:pic>
                </p:oleObj>
              </mc:Fallback>
            </mc:AlternateContent>
          </a:graphicData>
        </a:graphic>
      </p:graphicFrame>
      <p:graphicFrame>
        <p:nvGraphicFramePr>
          <p:cNvPr id="25" name="对象 24"/>
          <p:cNvGraphicFramePr>
            <a:graphicFrameLocks noChangeAspect="1"/>
          </p:cNvGraphicFramePr>
          <p:nvPr/>
        </p:nvGraphicFramePr>
        <p:xfrm>
          <a:off x="3488436" y="5088775"/>
          <a:ext cx="5463966" cy="1044952"/>
        </p:xfrm>
        <a:graphic>
          <a:graphicData uri="http://schemas.openxmlformats.org/presentationml/2006/ole">
            <mc:AlternateContent xmlns:mc="http://schemas.openxmlformats.org/markup-compatibility/2006">
              <mc:Choice xmlns:v="urn:schemas-microsoft-com:vml" Requires="v">
                <p:oleObj spid="_x0000_s47775" name="Equation" r:id="rId13" imgW="4127500" imgH="787400" progId="Equation.DSMT4">
                  <p:embed/>
                </p:oleObj>
              </mc:Choice>
              <mc:Fallback>
                <p:oleObj name="Equation" r:id="rId13" imgW="4127500" imgH="787400" progId="Equation.DSMT4">
                  <p:embed/>
                  <p:pic>
                    <p:nvPicPr>
                      <p:cNvPr id="0" name="对象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88436" y="5088775"/>
                        <a:ext cx="5463966" cy="1044952"/>
                      </a:xfrm>
                      <a:prstGeom prst="rect">
                        <a:avLst/>
                      </a:prstGeom>
                      <a:noFill/>
                    </p:spPr>
                  </p:pic>
                </p:oleObj>
              </mc:Fallback>
            </mc:AlternateContent>
          </a:graphicData>
        </a:graphic>
      </p:graphicFrame>
      <p:sp>
        <p:nvSpPr>
          <p:cNvPr id="26" name="文本框 25"/>
          <p:cNvSpPr txBox="1"/>
          <p:nvPr/>
        </p:nvSpPr>
        <p:spPr>
          <a:xfrm>
            <a:off x="792890" y="4496685"/>
            <a:ext cx="1433015" cy="369332"/>
          </a:xfrm>
          <a:prstGeom prst="rect">
            <a:avLst/>
          </a:prstGeom>
          <a:noFill/>
        </p:spPr>
        <p:txBody>
          <a:bodyPr wrap="square" rtlCol="0">
            <a:spAutoFit/>
          </a:bodyPr>
          <a:lstStyle/>
          <a:p>
            <a:r>
              <a:rPr lang="zh-CN" altLang="en-US" dirty="0" smtClean="0"/>
              <a:t>反对称矩阵</a:t>
            </a:r>
            <a:endParaRPr lang="zh-CN" altLang="en-US" dirty="0"/>
          </a:p>
        </p:txBody>
      </p:sp>
      <p:sp>
        <p:nvSpPr>
          <p:cNvPr id="2" name="灯片编号占位符 1"/>
          <p:cNvSpPr>
            <a:spLocks noGrp="1"/>
          </p:cNvSpPr>
          <p:nvPr>
            <p:ph type="sldNum" sz="quarter" idx="4294967295"/>
          </p:nvPr>
        </p:nvSpPr>
        <p:spPr>
          <a:xfrm flipH="1">
            <a:off x="4389120" y="6355715"/>
            <a:ext cx="494665" cy="321310"/>
          </a:xfrm>
        </p:spPr>
        <p:txBody>
          <a:bodyPr/>
          <a:lstStyle/>
          <a:p>
            <a:fld id="{696FFBFA-2CED-4CF3-B0ED-5766415AE0AE}" type="slidenum">
              <a:rPr lang="zh-CN" altLang="en-US" smtClean="0"/>
            </a:fld>
            <a:endParaRPr lang="zh-CN" altLang="en-US"/>
          </a:p>
        </p:txBody>
      </p:sp>
      <p:graphicFrame>
        <p:nvGraphicFramePr>
          <p:cNvPr id="7" name="对象 6"/>
          <p:cNvGraphicFramePr>
            <a:graphicFrameLocks noChangeAspect="1"/>
          </p:cNvGraphicFramePr>
          <p:nvPr/>
        </p:nvGraphicFramePr>
        <p:xfrm>
          <a:off x="3590607" y="4621746"/>
          <a:ext cx="1826303" cy="350147"/>
        </p:xfrm>
        <a:graphic>
          <a:graphicData uri="http://schemas.openxmlformats.org/presentationml/2006/ole">
            <mc:AlternateContent xmlns:mc="http://schemas.openxmlformats.org/markup-compatibility/2006">
              <mc:Choice xmlns:v="urn:schemas-microsoft-com:vml" Requires="v">
                <p:oleObj spid="_x0000_s47776" name="" r:id="rId15" imgW="1155700" imgH="228600" progId="Equation.DSMT4">
                  <p:embed/>
                </p:oleObj>
              </mc:Choice>
              <mc:Fallback>
                <p:oleObj name="" r:id="rId15" imgW="1155700" imgH="228600" progId="Equation.DSMT4">
                  <p:embed/>
                  <p:pic>
                    <p:nvPicPr>
                      <p:cNvPr id="0" name="Object 7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90607" y="4621746"/>
                        <a:ext cx="1826303" cy="350147"/>
                      </a:xfrm>
                      <a:prstGeom prst="rect">
                        <a:avLst/>
                      </a:prstGeom>
                      <a:noFill/>
                    </p:spPr>
                  </p:pic>
                </p:oleObj>
              </mc:Fallback>
            </mc:AlternateContent>
          </a:graphicData>
        </a:graphic>
      </p:graphicFrame>
      <p:sp>
        <p:nvSpPr>
          <p:cNvPr id="14" name="下箭头 13"/>
          <p:cNvSpPr/>
          <p:nvPr/>
        </p:nvSpPr>
        <p:spPr>
          <a:xfrm>
            <a:off x="4232840" y="5013882"/>
            <a:ext cx="99517" cy="349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1"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a:spLocks noGrp="1"/>
          </p:cNvSpPr>
          <p:nvPr>
            <p:ph sz="quarter" idx="13"/>
          </p:nvPr>
        </p:nvSpPr>
        <p:spPr>
          <a:xfrm>
            <a:off x="124285" y="114119"/>
            <a:ext cx="4203240" cy="438331"/>
          </a:xfrm>
        </p:spPr>
        <p:txBody>
          <a:bodyPr/>
          <a:lstStyle/>
          <a:p>
            <a:r>
              <a:rPr lang="en-US" altLang="zh-CN" sz="2800" dirty="0" smtClean="0"/>
              <a:t>4.2 </a:t>
            </a:r>
            <a:r>
              <a:rPr lang="zh-CN" altLang="en-US" sz="2800" dirty="0"/>
              <a:t>转</a:t>
            </a:r>
            <a:r>
              <a:rPr lang="zh-CN" altLang="en-US" sz="2800" dirty="0" smtClean="0"/>
              <a:t>站参数的求解方法</a:t>
            </a:r>
            <a:endParaRPr lang="zh-CN" altLang="en-US" sz="2800" dirty="0"/>
          </a:p>
        </p:txBody>
      </p:sp>
      <p:sp>
        <p:nvSpPr>
          <p:cNvPr id="3" name="文本框 2"/>
          <p:cNvSpPr txBox="1"/>
          <p:nvPr/>
        </p:nvSpPr>
        <p:spPr>
          <a:xfrm>
            <a:off x="229881" y="859322"/>
            <a:ext cx="2715904"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a:solidFill>
                  <a:srgbClr val="1E0AB6"/>
                </a:solidFill>
                <a:latin typeface="+mn-ea"/>
                <a:cs typeface="Times New Roman" panose="02020603050405020304" pitchFamily="18" charset="0"/>
              </a:rPr>
              <a:t>多元整体最小二乘</a:t>
            </a:r>
            <a:endParaRPr lang="zh-CN" altLang="en-US" sz="2000" b="1" dirty="0">
              <a:solidFill>
                <a:srgbClr val="1E0AB6"/>
              </a:solidFill>
              <a:latin typeface="+mn-ea"/>
              <a:cs typeface="Times New Roman" panose="02020603050405020304" pitchFamily="18" charset="0"/>
            </a:endParaRPr>
          </a:p>
        </p:txBody>
      </p:sp>
      <p:graphicFrame>
        <p:nvGraphicFramePr>
          <p:cNvPr id="6" name="对象 5"/>
          <p:cNvGraphicFramePr>
            <a:graphicFrameLocks noChangeAspect="1"/>
          </p:cNvGraphicFramePr>
          <p:nvPr/>
        </p:nvGraphicFramePr>
        <p:xfrm>
          <a:off x="229881" y="3239794"/>
          <a:ext cx="2142698" cy="2005665"/>
        </p:xfrm>
        <a:graphic>
          <a:graphicData uri="http://schemas.openxmlformats.org/presentationml/2006/ole">
            <mc:AlternateContent xmlns:mc="http://schemas.openxmlformats.org/markup-compatibility/2006">
              <mc:Choice xmlns:v="urn:schemas-microsoft-com:vml" Requires="v">
                <p:oleObj spid="_x0000_s48634" name="Visio" r:id="rId1" imgW="5080000" imgH="4953000" progId="Visio.Drawing.11">
                  <p:embed/>
                </p:oleObj>
              </mc:Choice>
              <mc:Fallback>
                <p:oleObj name="Visio" r:id="rId1" imgW="5080000" imgH="4953000" progId="Visio.Drawing.11">
                  <p:embed/>
                  <p:pic>
                    <p:nvPicPr>
                      <p:cNvPr id="0" name="对象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81" y="3239794"/>
                        <a:ext cx="2142698" cy="2005665"/>
                      </a:xfrm>
                      <a:prstGeom prst="rect">
                        <a:avLst/>
                      </a:prstGeom>
                      <a:noFill/>
                    </p:spPr>
                  </p:pic>
                </p:oleObj>
              </mc:Fallback>
            </mc:AlternateContent>
          </a:graphicData>
        </a:graphic>
      </p:graphicFrame>
      <p:graphicFrame>
        <p:nvGraphicFramePr>
          <p:cNvPr id="8" name="对象 7"/>
          <p:cNvGraphicFramePr>
            <a:graphicFrameLocks noChangeAspect="1"/>
          </p:cNvGraphicFramePr>
          <p:nvPr/>
        </p:nvGraphicFramePr>
        <p:xfrm>
          <a:off x="470491" y="1349166"/>
          <a:ext cx="5964071" cy="1359457"/>
        </p:xfrm>
        <a:graphic>
          <a:graphicData uri="http://schemas.openxmlformats.org/presentationml/2006/ole">
            <mc:AlternateContent xmlns:mc="http://schemas.openxmlformats.org/markup-compatibility/2006">
              <mc:Choice xmlns:v="urn:schemas-microsoft-com:vml" Requires="v">
                <p:oleObj spid="_x0000_s48635" name="Equation" r:id="rId3" imgW="3898900" imgH="889000" progId="Equation.DSMT4">
                  <p:embed/>
                </p:oleObj>
              </mc:Choice>
              <mc:Fallback>
                <p:oleObj name="Equation" r:id="rId3" imgW="3898900" imgH="889000" progId="Equation.DSMT4">
                  <p:embed/>
                  <p:pic>
                    <p:nvPicPr>
                      <p:cNvPr id="0" name="对象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91" y="1349166"/>
                        <a:ext cx="5964071" cy="1359457"/>
                      </a:xfrm>
                      <a:prstGeom prst="rect">
                        <a:avLst/>
                      </a:prstGeom>
                      <a:noFill/>
                    </p:spPr>
                  </p:pic>
                </p:oleObj>
              </mc:Fallback>
            </mc:AlternateContent>
          </a:graphicData>
        </a:graphic>
      </p:graphicFrame>
      <p:graphicFrame>
        <p:nvGraphicFramePr>
          <p:cNvPr id="10" name="对象 9"/>
          <p:cNvGraphicFramePr>
            <a:graphicFrameLocks noChangeAspect="1"/>
          </p:cNvGraphicFramePr>
          <p:nvPr/>
        </p:nvGraphicFramePr>
        <p:xfrm>
          <a:off x="2746247" y="2876446"/>
          <a:ext cx="2866121" cy="369822"/>
        </p:xfrm>
        <a:graphic>
          <a:graphicData uri="http://schemas.openxmlformats.org/presentationml/2006/ole">
            <mc:AlternateContent xmlns:mc="http://schemas.openxmlformats.org/markup-compatibility/2006">
              <mc:Choice xmlns:v="urn:schemas-microsoft-com:vml" Requires="v">
                <p:oleObj spid="_x0000_s48636" name="Equation" r:id="rId5" imgW="1765300" imgH="228600" progId="Equation.DSMT4">
                  <p:embed/>
                </p:oleObj>
              </mc:Choice>
              <mc:Fallback>
                <p:oleObj name="Equation" r:id="rId5" imgW="1765300" imgH="228600" progId="Equation.DSMT4">
                  <p:embed/>
                  <p:pic>
                    <p:nvPicPr>
                      <p:cNvPr id="0" name="对象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6247" y="2876446"/>
                        <a:ext cx="2866121" cy="369822"/>
                      </a:xfrm>
                      <a:prstGeom prst="rect">
                        <a:avLst/>
                      </a:prstGeom>
                      <a:noFill/>
                    </p:spPr>
                  </p:pic>
                </p:oleObj>
              </mc:Fallback>
            </mc:AlternateContent>
          </a:graphicData>
        </a:graphic>
      </p:graphicFrame>
      <p:sp>
        <p:nvSpPr>
          <p:cNvPr id="12" name="文本框 11"/>
          <p:cNvSpPr txBox="1"/>
          <p:nvPr/>
        </p:nvSpPr>
        <p:spPr>
          <a:xfrm>
            <a:off x="2449050" y="3356925"/>
            <a:ext cx="1367776"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中心化</a:t>
            </a:r>
            <a:endParaRPr lang="zh-CN" altLang="en-US" dirty="0">
              <a:latin typeface="微软雅黑" panose="020B0503020204020204" pitchFamily="34" charset="-122"/>
              <a:ea typeface="微软雅黑" panose="020B0503020204020204" pitchFamily="34" charset="-122"/>
            </a:endParaRPr>
          </a:p>
        </p:txBody>
      </p:sp>
      <p:sp>
        <p:nvSpPr>
          <p:cNvPr id="13" name="Rectangle 8"/>
          <p:cNvSpPr>
            <a:spLocks noChangeArrowheads="1"/>
          </p:cNvSpPr>
          <p:nvPr/>
        </p:nvSpPr>
        <p:spPr bwMode="auto">
          <a:xfrm>
            <a:off x="7833835" y="10726688"/>
            <a:ext cx="22791247" cy="9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14" name="对象 13"/>
          <p:cNvGraphicFramePr>
            <a:graphicFrameLocks noChangeAspect="1"/>
          </p:cNvGraphicFramePr>
          <p:nvPr/>
        </p:nvGraphicFramePr>
        <p:xfrm>
          <a:off x="3893865" y="3382402"/>
          <a:ext cx="1835869" cy="358568"/>
        </p:xfrm>
        <a:graphic>
          <a:graphicData uri="http://schemas.openxmlformats.org/presentationml/2006/ole">
            <mc:AlternateContent xmlns:mc="http://schemas.openxmlformats.org/markup-compatibility/2006">
              <mc:Choice xmlns:v="urn:schemas-microsoft-com:vml" Requires="v">
                <p:oleObj spid="_x0000_s48637" name="Equation" r:id="rId7" imgW="1231265" imgH="241300" progId="Equation.DSMT4">
                  <p:embed/>
                </p:oleObj>
              </mc:Choice>
              <mc:Fallback>
                <p:oleObj name="Equation" r:id="rId7" imgW="1231265" imgH="241300" progId="Equation.DSMT4">
                  <p:embed/>
                  <p:pic>
                    <p:nvPicPr>
                      <p:cNvPr id="0" name="对象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3865" y="3382402"/>
                        <a:ext cx="1835869" cy="358568"/>
                      </a:xfrm>
                      <a:prstGeom prst="rect">
                        <a:avLst/>
                      </a:prstGeom>
                      <a:noFill/>
                    </p:spPr>
                  </p:pic>
                </p:oleObj>
              </mc:Fallback>
            </mc:AlternateContent>
          </a:graphicData>
        </a:graphic>
      </p:graphicFrame>
      <p:sp>
        <p:nvSpPr>
          <p:cNvPr id="15" name="文本框 14"/>
          <p:cNvSpPr txBox="1"/>
          <p:nvPr/>
        </p:nvSpPr>
        <p:spPr>
          <a:xfrm>
            <a:off x="2439336" y="3829904"/>
            <a:ext cx="1335450"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随机误差</a:t>
            </a:r>
            <a:endParaRPr lang="zh-CN" altLang="en-US" dirty="0">
              <a:latin typeface="微软雅黑" panose="020B0503020204020204" pitchFamily="34" charset="-122"/>
              <a:ea typeface="微软雅黑" panose="020B0503020204020204" pitchFamily="34" charset="-122"/>
            </a:endParaRPr>
          </a:p>
        </p:txBody>
      </p:sp>
      <p:graphicFrame>
        <p:nvGraphicFramePr>
          <p:cNvPr id="17" name="对象 16"/>
          <p:cNvGraphicFramePr>
            <a:graphicFrameLocks noChangeAspect="1"/>
          </p:cNvGraphicFramePr>
          <p:nvPr/>
        </p:nvGraphicFramePr>
        <p:xfrm>
          <a:off x="3069635" y="4300180"/>
          <a:ext cx="2896228" cy="628543"/>
        </p:xfrm>
        <a:graphic>
          <a:graphicData uri="http://schemas.openxmlformats.org/presentationml/2006/ole">
            <mc:AlternateContent xmlns:mc="http://schemas.openxmlformats.org/markup-compatibility/2006">
              <mc:Choice xmlns:v="urn:schemas-microsoft-com:vml" Requires="v">
                <p:oleObj spid="_x0000_s48638" name="Equation" r:id="rId9" imgW="2235200" imgH="482600" progId="Equation.DSMT4">
                  <p:embed/>
                </p:oleObj>
              </mc:Choice>
              <mc:Fallback>
                <p:oleObj name="Equation" r:id="rId9" imgW="2235200" imgH="482600" progId="Equation.DSMT4">
                  <p:embed/>
                  <p:pic>
                    <p:nvPicPr>
                      <p:cNvPr id="0" name="对象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9635" y="4300180"/>
                        <a:ext cx="2896228" cy="628543"/>
                      </a:xfrm>
                      <a:prstGeom prst="rect">
                        <a:avLst/>
                      </a:prstGeom>
                      <a:noFill/>
                    </p:spPr>
                  </p:pic>
                </p:oleObj>
              </mc:Fallback>
            </mc:AlternateContent>
          </a:graphicData>
        </a:graphic>
      </p:graphicFrame>
      <p:graphicFrame>
        <p:nvGraphicFramePr>
          <p:cNvPr id="19" name="对象 18"/>
          <p:cNvGraphicFramePr>
            <a:graphicFrameLocks noChangeAspect="1"/>
          </p:cNvGraphicFramePr>
          <p:nvPr/>
        </p:nvGraphicFramePr>
        <p:xfrm>
          <a:off x="3132938" y="5252540"/>
          <a:ext cx="2166423" cy="347183"/>
        </p:xfrm>
        <a:graphic>
          <a:graphicData uri="http://schemas.openxmlformats.org/presentationml/2006/ole">
            <mc:AlternateContent xmlns:mc="http://schemas.openxmlformats.org/markup-compatibility/2006">
              <mc:Choice xmlns:v="urn:schemas-microsoft-com:vml" Requires="v">
                <p:oleObj spid="_x0000_s48639" name="Equation" r:id="rId11" imgW="1485900" imgH="241300" progId="Equation.DSMT4">
                  <p:embed/>
                </p:oleObj>
              </mc:Choice>
              <mc:Fallback>
                <p:oleObj name="Equation" r:id="rId11" imgW="1485900" imgH="241300" progId="Equation.DSMT4">
                  <p:embed/>
                  <p:pic>
                    <p:nvPicPr>
                      <p:cNvPr id="0" name="对象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2938" y="5252540"/>
                        <a:ext cx="2166423" cy="347183"/>
                      </a:xfrm>
                      <a:prstGeom prst="rect">
                        <a:avLst/>
                      </a:prstGeom>
                      <a:noFill/>
                    </p:spPr>
                  </p:pic>
                </p:oleObj>
              </mc:Fallback>
            </mc:AlternateContent>
          </a:graphicData>
        </a:graphic>
      </p:graphicFrame>
      <p:pic>
        <p:nvPicPr>
          <p:cNvPr id="4" name="图片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7935" y="1545457"/>
            <a:ext cx="2971800" cy="4391025"/>
          </a:xfrm>
          <a:prstGeom prst="rect">
            <a:avLst/>
          </a:prstGeom>
        </p:spPr>
      </p:pic>
      <p:sp>
        <p:nvSpPr>
          <p:cNvPr id="2" name="灯片编号占位符 1"/>
          <p:cNvSpPr>
            <a:spLocks noGrp="1"/>
          </p:cNvSpPr>
          <p:nvPr>
            <p:ph type="sldNum" sz="quarter" idx="4294967295"/>
          </p:nvPr>
        </p:nvSpPr>
        <p:spPr/>
        <p:txBody>
          <a:bodyPr/>
          <a:lstStyle/>
          <a:p>
            <a:endParaRPr lang="zh-CN" altLang="en-US"/>
          </a:p>
          <a:p>
            <a:endParaRPr lang="zh-CN" altLang="en-US"/>
          </a:p>
        </p:txBody>
      </p:sp>
      <p:sp>
        <p:nvSpPr>
          <p:cNvPr id="5" name="文本框 4"/>
          <p:cNvSpPr txBox="1"/>
          <p:nvPr/>
        </p:nvSpPr>
        <p:spPr>
          <a:xfrm>
            <a:off x="4120515" y="6345555"/>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4.2 </a:t>
            </a:r>
            <a:r>
              <a:rPr lang="zh-CN" altLang="en-US" sz="2800" dirty="0" smtClean="0"/>
              <a:t>转站参数的求解方法</a:t>
            </a:r>
            <a:endParaRPr lang="zh-CN" altLang="en-US" sz="2800" dirty="0"/>
          </a:p>
        </p:txBody>
      </p:sp>
      <p:pic>
        <p:nvPicPr>
          <p:cNvPr id="9" name="图片 8"/>
          <p:cNvPicPr/>
          <p:nvPr/>
        </p:nvPicPr>
        <p:blipFill>
          <a:blip r:embed="rId1">
            <a:extLst>
              <a:ext uri="{28A0092B-C50C-407E-A947-70E740481C1C}">
                <a14:useLocalDpi xmlns:a14="http://schemas.microsoft.com/office/drawing/2010/main" val="0"/>
              </a:ext>
            </a:extLst>
          </a:blip>
          <a:srcRect/>
          <a:stretch>
            <a:fillRect/>
          </a:stretch>
        </p:blipFill>
        <p:spPr bwMode="auto">
          <a:xfrm>
            <a:off x="4327525" y="1085810"/>
            <a:ext cx="5278120" cy="2475865"/>
          </a:xfrm>
          <a:prstGeom prst="rect">
            <a:avLst/>
          </a:prstGeom>
          <a:noFill/>
          <a:ln>
            <a:noFill/>
          </a:ln>
        </p:spPr>
      </p:pic>
      <p:sp>
        <p:nvSpPr>
          <p:cNvPr id="3" name="文本框 2"/>
          <p:cNvSpPr txBox="1"/>
          <p:nvPr/>
        </p:nvSpPr>
        <p:spPr>
          <a:xfrm>
            <a:off x="407325" y="3936958"/>
            <a:ext cx="3427696" cy="400110"/>
          </a:xfrm>
          <a:prstGeom prst="rect">
            <a:avLst/>
          </a:prstGeom>
          <a:noFill/>
        </p:spPr>
        <p:txBody>
          <a:bodyPr wrap="square" rtlCol="0">
            <a:spAutoFit/>
          </a:bodyPr>
          <a:lstStyle/>
          <a:p>
            <a:r>
              <a:rPr lang="zh-CN" altLang="en-US" sz="2000" b="1" dirty="0" smtClean="0">
                <a:solidFill>
                  <a:srgbClr val="1E0AB6"/>
                </a:solidFill>
              </a:rPr>
              <a:t>结论：</a:t>
            </a:r>
            <a:endParaRPr lang="zh-CN" altLang="en-US" sz="2000" b="1" dirty="0">
              <a:solidFill>
                <a:srgbClr val="1E0AB6"/>
              </a:solidFill>
            </a:endParaRPr>
          </a:p>
        </p:txBody>
      </p:sp>
      <p:sp>
        <p:nvSpPr>
          <p:cNvPr id="4" name="文本框 3"/>
          <p:cNvSpPr txBox="1"/>
          <p:nvPr/>
        </p:nvSpPr>
        <p:spPr>
          <a:xfrm>
            <a:off x="407325" y="4306290"/>
            <a:ext cx="8395481" cy="1887696"/>
          </a:xfrm>
          <a:prstGeom prst="rect">
            <a:avLst/>
          </a:prstGeom>
          <a:noFill/>
        </p:spPr>
        <p:txBody>
          <a:bodyPr wrap="square" rtlCol="0">
            <a:spAutoFit/>
          </a:bodyPr>
          <a:lstStyle/>
          <a:p>
            <a:pPr indent="304800" algn="just">
              <a:lnSpc>
                <a:spcPts val="2000"/>
              </a:lnSpc>
              <a:spcAft>
                <a:spcPts val="0"/>
              </a:spcAft>
            </a:pPr>
            <a:r>
              <a:rPr lang="zh-CN" altLang="en-US"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1</a:t>
            </a:r>
            <a:r>
              <a:rPr lang="zh-CN" altLang="en-US" kern="100" dirty="0" smtClean="0">
                <a:latin typeface="Times New Roman" panose="02020603050405020304" pitchFamily="18" charset="0"/>
                <a:cs typeface="Times New Roman" panose="02020603050405020304" pitchFamily="18" charset="0"/>
              </a:rPr>
              <a:t>）</a:t>
            </a:r>
            <a:r>
              <a:rPr lang="zh-CN" altLang="zh-CN" kern="100" dirty="0" smtClean="0">
                <a:latin typeface="Times New Roman" panose="02020603050405020304" pitchFamily="18" charset="0"/>
                <a:cs typeface="Times New Roman" panose="02020603050405020304" pitchFamily="18" charset="0"/>
              </a:rPr>
              <a:t>四元数</a:t>
            </a:r>
            <a:r>
              <a:rPr lang="zh-CN" altLang="zh-CN" kern="100" dirty="0">
                <a:latin typeface="Times New Roman" panose="02020603050405020304" pitchFamily="18" charset="0"/>
                <a:cs typeface="Times New Roman" panose="02020603050405020304" pitchFamily="18" charset="0"/>
              </a:rPr>
              <a:t>法、</a:t>
            </a:r>
            <a:r>
              <a:rPr lang="en-US" altLang="zh-CN" kern="100" dirty="0">
                <a:latin typeface="Times New Roman" panose="02020603050405020304" pitchFamily="18" charset="0"/>
                <a:cs typeface="Times New Roman" panose="02020603050405020304" pitchFamily="18" charset="0"/>
              </a:rPr>
              <a:t>SVD</a:t>
            </a:r>
            <a:r>
              <a:rPr lang="zh-CN" altLang="zh-CN" kern="100" dirty="0">
                <a:latin typeface="Times New Roman" panose="02020603050405020304" pitchFamily="18" charset="0"/>
                <a:cs typeface="Times New Roman" panose="02020603050405020304" pitchFamily="18" charset="0"/>
              </a:rPr>
              <a:t>分解法、罗德里格矩阵</a:t>
            </a:r>
            <a:r>
              <a:rPr lang="zh-CN" altLang="zh-CN" kern="100" dirty="0" smtClean="0">
                <a:latin typeface="Times New Roman" panose="02020603050405020304" pitchFamily="18" charset="0"/>
                <a:cs typeface="Times New Roman" panose="02020603050405020304" pitchFamily="18" charset="0"/>
              </a:rPr>
              <a:t>法总体转换分别</a:t>
            </a:r>
            <a:r>
              <a:rPr lang="zh-CN" altLang="zh-CN" kern="100" dirty="0">
                <a:latin typeface="Times New Roman" panose="02020603050405020304" pitchFamily="18" charset="0"/>
                <a:cs typeface="Times New Roman" panose="02020603050405020304" pitchFamily="18" charset="0"/>
              </a:rPr>
              <a:t>为</a:t>
            </a:r>
            <a:r>
              <a:rPr lang="en-US" altLang="zh-CN" kern="100" dirty="0">
                <a:solidFill>
                  <a:srgbClr val="FF0000"/>
                </a:solidFill>
                <a:latin typeface="Times New Roman" panose="02020603050405020304" pitchFamily="18" charset="0"/>
                <a:cs typeface="Times New Roman" panose="02020603050405020304" pitchFamily="18" charset="0"/>
              </a:rPr>
              <a:t>0.083mm</a:t>
            </a:r>
            <a:r>
              <a:rPr lang="zh-CN" altLang="zh-CN" kern="100" dirty="0">
                <a:solidFill>
                  <a:srgbClr val="FF0000"/>
                </a:solidFill>
                <a:latin typeface="Times New Roman" panose="02020603050405020304" pitchFamily="18" charset="0"/>
                <a:cs typeface="Times New Roman" panose="02020603050405020304" pitchFamily="18" charset="0"/>
              </a:rPr>
              <a:t>、</a:t>
            </a:r>
            <a:r>
              <a:rPr lang="en-US" altLang="zh-CN" kern="100" dirty="0">
                <a:solidFill>
                  <a:srgbClr val="FF0000"/>
                </a:solidFill>
                <a:latin typeface="Times New Roman" panose="02020603050405020304" pitchFamily="18" charset="0"/>
                <a:cs typeface="Times New Roman" panose="02020603050405020304" pitchFamily="18" charset="0"/>
              </a:rPr>
              <a:t>0.074mm</a:t>
            </a:r>
            <a:r>
              <a:rPr lang="zh-CN" altLang="zh-CN" kern="100" dirty="0">
                <a:solidFill>
                  <a:srgbClr val="FF0000"/>
                </a:solidFill>
                <a:latin typeface="Times New Roman" panose="02020603050405020304" pitchFamily="18" charset="0"/>
                <a:cs typeface="Times New Roman" panose="02020603050405020304" pitchFamily="18" charset="0"/>
              </a:rPr>
              <a:t>和</a:t>
            </a:r>
            <a:r>
              <a:rPr lang="en-US" altLang="zh-CN" kern="100" dirty="0" smtClean="0">
                <a:solidFill>
                  <a:srgbClr val="FF0000"/>
                </a:solidFill>
                <a:latin typeface="Times New Roman" panose="02020603050405020304" pitchFamily="18" charset="0"/>
                <a:cs typeface="Times New Roman" panose="02020603050405020304" pitchFamily="18" charset="0"/>
              </a:rPr>
              <a:t>0.077mm</a:t>
            </a:r>
            <a:r>
              <a:rPr lang="zh-CN" altLang="en-US" kern="100" dirty="0" smtClean="0">
                <a:solidFill>
                  <a:srgbClr val="FF0000"/>
                </a:solidFill>
                <a:latin typeface="Times New Roman" panose="02020603050405020304" pitchFamily="18" charset="0"/>
                <a:cs typeface="Times New Roman" panose="02020603050405020304" pitchFamily="18" charset="0"/>
              </a:rPr>
              <a:t>。</a:t>
            </a:r>
            <a:endParaRPr lang="en-US" altLang="zh-CN" kern="100" dirty="0" smtClean="0">
              <a:solidFill>
                <a:srgbClr val="FF0000"/>
              </a:solidFill>
              <a:latin typeface="Times New Roman" panose="02020603050405020304" pitchFamily="18" charset="0"/>
              <a:cs typeface="Times New Roman" panose="02020603050405020304" pitchFamily="18" charset="0"/>
            </a:endParaRPr>
          </a:p>
          <a:p>
            <a:pPr indent="304800" algn="just">
              <a:lnSpc>
                <a:spcPts val="2000"/>
              </a:lnSpc>
              <a:spcAft>
                <a:spcPts val="0"/>
              </a:spcAft>
            </a:pPr>
            <a:r>
              <a:rPr lang="zh-CN" altLang="zh-CN" kern="100" dirty="0" smtClean="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2</a:t>
            </a:r>
            <a:r>
              <a:rPr lang="zh-CN" altLang="zh-CN" kern="100" dirty="0">
                <a:latin typeface="Times New Roman" panose="02020603050405020304" pitchFamily="18" charset="0"/>
                <a:cs typeface="Times New Roman" panose="02020603050405020304" pitchFamily="18" charset="0"/>
              </a:rPr>
              <a:t>）罗德里格矩阵法算法较为复杂，计算速度相对较</a:t>
            </a:r>
            <a:r>
              <a:rPr lang="zh-CN" altLang="zh-CN" kern="100" dirty="0" smtClean="0">
                <a:latin typeface="Times New Roman" panose="02020603050405020304" pitchFamily="18" charset="0"/>
                <a:cs typeface="Times New Roman" panose="02020603050405020304" pitchFamily="18" charset="0"/>
              </a:rPr>
              <a:t>慢</a:t>
            </a:r>
            <a:r>
              <a:rPr lang="zh-CN" altLang="en-US" kern="100" dirty="0">
                <a:latin typeface="Times New Roman" panose="02020603050405020304" pitchFamily="18" charset="0"/>
                <a:cs typeface="Times New Roman" panose="02020603050405020304" pitchFamily="18" charset="0"/>
              </a:rPr>
              <a:t>；</a:t>
            </a:r>
            <a:r>
              <a:rPr lang="zh-CN" altLang="zh-CN" kern="100" dirty="0" smtClean="0">
                <a:latin typeface="Times New Roman" panose="02020603050405020304" pitchFamily="18" charset="0"/>
                <a:cs typeface="Times New Roman" panose="02020603050405020304" pitchFamily="18" charset="0"/>
              </a:rPr>
              <a:t>四元数</a:t>
            </a:r>
            <a:r>
              <a:rPr lang="zh-CN" altLang="zh-CN" kern="100" dirty="0">
                <a:latin typeface="Times New Roman" panose="02020603050405020304" pitchFamily="18" charset="0"/>
                <a:cs typeface="Times New Roman" panose="02020603050405020304" pitchFamily="18" charset="0"/>
              </a:rPr>
              <a:t>法与</a:t>
            </a:r>
            <a:r>
              <a:rPr lang="en-US" altLang="zh-CN" kern="100" dirty="0">
                <a:latin typeface="Times New Roman" panose="02020603050405020304" pitchFamily="18" charset="0"/>
                <a:cs typeface="Times New Roman" panose="02020603050405020304" pitchFamily="18" charset="0"/>
              </a:rPr>
              <a:t>SVD</a:t>
            </a:r>
            <a:r>
              <a:rPr lang="zh-CN" altLang="zh-CN" kern="100" dirty="0">
                <a:latin typeface="Times New Roman" panose="02020603050405020304" pitchFamily="18" charset="0"/>
                <a:cs typeface="Times New Roman" panose="02020603050405020304" pitchFamily="18" charset="0"/>
              </a:rPr>
              <a:t>分解法计算过程简洁、速度快，不需要计算初始值，但四元数法较</a:t>
            </a:r>
            <a:r>
              <a:rPr lang="en-US" altLang="zh-CN" kern="100" dirty="0">
                <a:latin typeface="Times New Roman" panose="02020603050405020304" pitchFamily="18" charset="0"/>
                <a:cs typeface="Times New Roman" panose="02020603050405020304" pitchFamily="18" charset="0"/>
              </a:rPr>
              <a:t>SVD</a:t>
            </a:r>
            <a:r>
              <a:rPr lang="zh-CN" altLang="zh-CN" kern="100" dirty="0">
                <a:latin typeface="Times New Roman" panose="02020603050405020304" pitchFamily="18" charset="0"/>
                <a:cs typeface="Times New Roman" panose="02020603050405020304" pitchFamily="18" charset="0"/>
              </a:rPr>
              <a:t>分解法具有不存在奇异点的优点。</a:t>
            </a:r>
            <a:endParaRPr lang="zh-CN" altLang="zh-CN" sz="1400" kern="100" dirty="0">
              <a:latin typeface="Calibri" panose="020F0502020204030204" pitchFamily="34" charset="0"/>
              <a:cs typeface="Times New Roman" panose="02020603050405020304" pitchFamily="18" charset="0"/>
            </a:endParaRPr>
          </a:p>
          <a:p>
            <a:pPr indent="304800" algn="just">
              <a:lnSpc>
                <a:spcPts val="2000"/>
              </a:lnSpc>
              <a:spcAft>
                <a:spcPts val="0"/>
              </a:spcAft>
            </a:pP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3</a:t>
            </a:r>
            <a:r>
              <a:rPr lang="zh-CN" altLang="zh-CN" kern="100" dirty="0" smtClean="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M</a:t>
            </a:r>
            <a:r>
              <a:rPr lang="en-US" altLang="zh-CN" kern="100" dirty="0" smtClean="0">
                <a:latin typeface="Times New Roman" panose="02020603050405020304" pitchFamily="18" charset="0"/>
                <a:cs typeface="Times New Roman" panose="02020603050405020304" pitchFamily="18" charset="0"/>
              </a:rPr>
              <a:t>TLS</a:t>
            </a:r>
            <a:r>
              <a:rPr lang="zh-CN" altLang="zh-CN" kern="100" dirty="0" smtClean="0">
                <a:latin typeface="Times New Roman" panose="02020603050405020304" pitchFamily="18" charset="0"/>
                <a:cs typeface="Times New Roman" panose="02020603050405020304" pitchFamily="18" charset="0"/>
              </a:rPr>
              <a:t>考虑两</a:t>
            </a:r>
            <a:r>
              <a:rPr lang="zh-CN" altLang="zh-CN" kern="100" dirty="0">
                <a:latin typeface="Times New Roman" panose="02020603050405020304" pitchFamily="18" charset="0"/>
                <a:cs typeface="Times New Roman" panose="02020603050405020304" pitchFamily="18" charset="0"/>
              </a:rPr>
              <a:t>套坐标系中公共点的随机误差</a:t>
            </a:r>
            <a:r>
              <a:rPr lang="zh-CN" altLang="zh-CN" kern="100" dirty="0" smtClean="0">
                <a:latin typeface="Times New Roman" panose="02020603050405020304" pitchFamily="18" charset="0"/>
                <a:cs typeface="Times New Roman" panose="02020603050405020304" pitchFamily="18" charset="0"/>
              </a:rPr>
              <a:t>，转换</a:t>
            </a:r>
            <a:r>
              <a:rPr lang="zh-CN" altLang="zh-CN" kern="100" dirty="0">
                <a:latin typeface="Times New Roman" panose="02020603050405020304" pitchFamily="18" charset="0"/>
                <a:cs typeface="Times New Roman" panose="02020603050405020304" pitchFamily="18" charset="0"/>
              </a:rPr>
              <a:t>精度也有一定提高（</a:t>
            </a:r>
            <a:r>
              <a:rPr lang="en-US" altLang="zh-CN" kern="100" dirty="0">
                <a:solidFill>
                  <a:srgbClr val="FF0000"/>
                </a:solidFill>
                <a:latin typeface="Times New Roman" panose="02020603050405020304" pitchFamily="18" charset="0"/>
                <a:cs typeface="Times New Roman" panose="02020603050405020304" pitchFamily="18" charset="0"/>
              </a:rPr>
              <a:t>0.050mm</a:t>
            </a:r>
            <a:r>
              <a:rPr lang="zh-CN" altLang="zh-CN" kern="100" dirty="0">
                <a:latin typeface="Times New Roman" panose="02020603050405020304" pitchFamily="18" charset="0"/>
                <a:cs typeface="Times New Roman" panose="02020603050405020304" pitchFamily="18" charset="0"/>
              </a:rPr>
              <a:t>），且既不需要初值也无需迭代计算，是一种非常有效的坐标转换方法。</a:t>
            </a:r>
            <a:endParaRPr lang="zh-CN" altLang="zh-CN" sz="1400" kern="100" dirty="0">
              <a:latin typeface="Calibri" panose="020F0502020204030204" pitchFamily="34" charset="0"/>
              <a:cs typeface="Times New Roman" panose="02020603050405020304" pitchFamily="18" charset="0"/>
            </a:endParaRPr>
          </a:p>
        </p:txBody>
      </p:sp>
      <p:sp>
        <p:nvSpPr>
          <p:cNvPr id="5" name="灯片编号占位符 4"/>
          <p:cNvSpPr>
            <a:spLocks noGrp="1"/>
          </p:cNvSpPr>
          <p:nvPr>
            <p:ph type="sldNum" sz="quarter" idx="4294967295"/>
          </p:nvPr>
        </p:nvSpPr>
        <p:spPr/>
        <p:txBody>
          <a:bodyPr/>
          <a:lstStyle/>
          <a:p>
            <a:endParaRPr lang="zh-CN" altLang="en-US"/>
          </a:p>
        </p:txBody>
      </p:sp>
      <p:graphicFrame>
        <p:nvGraphicFramePr>
          <p:cNvPr id="6" name="表格 5"/>
          <p:cNvGraphicFramePr>
            <a:graphicFrameLocks noGrp="1"/>
          </p:cNvGraphicFramePr>
          <p:nvPr/>
        </p:nvGraphicFramePr>
        <p:xfrm>
          <a:off x="407325" y="954185"/>
          <a:ext cx="4085590" cy="2791460"/>
        </p:xfrm>
        <a:graphic>
          <a:graphicData uri="http://schemas.openxmlformats.org/drawingml/2006/table">
            <a:tbl>
              <a:tblPr firstRow="1" firstCol="1" bandRow="1">
                <a:tableStyleId>{5C22544A-7EE6-4342-B048-85BDC9FD1C3A}</a:tableStyleId>
              </a:tblPr>
              <a:tblGrid>
                <a:gridCol w="640080"/>
                <a:gridCol w="754380"/>
                <a:gridCol w="859790"/>
                <a:gridCol w="972185"/>
                <a:gridCol w="859155"/>
              </a:tblGrid>
              <a:tr h="199390">
                <a:tc>
                  <a:txBody>
                    <a:bodyPr/>
                    <a:lstStyle/>
                    <a:p>
                      <a:pPr algn="ctr">
                        <a:spcAft>
                          <a:spcPts val="0"/>
                        </a:spcAft>
                      </a:pPr>
                      <a:r>
                        <a:rPr lang="zh-CN" sz="1200" kern="0" dirty="0">
                          <a:effectLst/>
                          <a:latin typeface="Times New Roman" panose="02020603050405020304" pitchFamily="18" charset="0"/>
                          <a:cs typeface="Times New Roman" panose="02020603050405020304" pitchFamily="18" charset="0"/>
                        </a:rPr>
                        <a:t>公共点</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zh-CN" sz="1200" kern="0" dirty="0">
                          <a:effectLst/>
                          <a:latin typeface="Times New Roman" panose="02020603050405020304" pitchFamily="18" charset="0"/>
                          <a:cs typeface="Times New Roman" panose="02020603050405020304" pitchFamily="18" charset="0"/>
                        </a:rPr>
                        <a:t>四元数法</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SVD</a:t>
                      </a:r>
                      <a:r>
                        <a:rPr lang="zh-CN" sz="1200" kern="0">
                          <a:effectLst/>
                          <a:latin typeface="Times New Roman" panose="02020603050405020304" pitchFamily="18" charset="0"/>
                          <a:cs typeface="Times New Roman" panose="02020603050405020304" pitchFamily="18" charset="0"/>
                        </a:rPr>
                        <a:t>分解</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zh-CN" sz="1200" kern="0" dirty="0">
                          <a:effectLst/>
                          <a:latin typeface="Times New Roman" panose="02020603050405020304" pitchFamily="18" charset="0"/>
                          <a:cs typeface="Times New Roman" panose="02020603050405020304" pitchFamily="18" charset="0"/>
                        </a:rPr>
                        <a:t>罗德里格矩阵</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200" kern="0">
                          <a:effectLst/>
                          <a:latin typeface="Times New Roman" panose="02020603050405020304" pitchFamily="18" charset="0"/>
                          <a:cs typeface="Times New Roman" panose="02020603050405020304" pitchFamily="18" charset="0"/>
                        </a:rPr>
                        <a:t>MTLS</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E3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0.093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0.082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0.082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0.051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E4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0.034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0.012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0.016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0.009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E5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0.101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dirty="0">
                          <a:effectLst/>
                          <a:latin typeface="Times New Roman" panose="02020603050405020304" pitchFamily="18" charset="0"/>
                          <a:cs typeface="Times New Roman" panose="02020603050405020304" pitchFamily="18" charset="0"/>
                        </a:rPr>
                        <a:t>0.084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0.093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0.089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E6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0.132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0.140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0.146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0.097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M3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dirty="0">
                          <a:effectLst/>
                          <a:latin typeface="Times New Roman" panose="02020603050405020304" pitchFamily="18" charset="0"/>
                          <a:cs typeface="Times New Roman" panose="02020603050405020304" pitchFamily="18" charset="0"/>
                        </a:rPr>
                        <a:t>0.071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0.068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0.052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0.039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M4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0.113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0.112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0.116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0.059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M5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0.060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0.057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0.043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0.027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M6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0.023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0.017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0.023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0.032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W3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0.078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0.074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0.066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0.053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W4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0.060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dirty="0">
                          <a:effectLst/>
                          <a:latin typeface="Times New Roman" panose="02020603050405020304" pitchFamily="18" charset="0"/>
                          <a:cs typeface="Times New Roman" panose="02020603050405020304" pitchFamily="18" charset="0"/>
                        </a:rPr>
                        <a:t>0.011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0.039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0.002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W5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0.116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0.103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0.113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0.057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W6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0.116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0.127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0.130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dirty="0">
                          <a:effectLst/>
                          <a:latin typeface="Times New Roman" panose="02020603050405020304" pitchFamily="18" charset="0"/>
                          <a:cs typeface="Times New Roman" panose="02020603050405020304" pitchFamily="18" charset="0"/>
                        </a:rPr>
                        <a:t>0.082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199390">
                <a:tc>
                  <a:txBody>
                    <a:bodyPr/>
                    <a:lstStyle/>
                    <a:p>
                      <a:pPr algn="ctr">
                        <a:spcAft>
                          <a:spcPts val="0"/>
                        </a:spcAft>
                      </a:pPr>
                      <a:r>
                        <a:rPr lang="zh-CN" sz="1100" kern="0">
                          <a:effectLst/>
                          <a:latin typeface="Times New Roman" panose="02020603050405020304" pitchFamily="18" charset="0"/>
                          <a:cs typeface="Times New Roman" panose="02020603050405020304" pitchFamily="18" charset="0"/>
                        </a:rPr>
                        <a:t>整体</a:t>
                      </a:r>
                      <a:r>
                        <a:rPr lang="en-US" sz="1100" kern="0">
                          <a:effectLst/>
                          <a:latin typeface="Times New Roman" panose="02020603050405020304" pitchFamily="18" charset="0"/>
                          <a:cs typeface="Times New Roman" panose="02020603050405020304" pitchFamily="18" charset="0"/>
                        </a:rPr>
                        <a:t>RMS</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0.083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0.074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0.077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dirty="0">
                          <a:effectLst/>
                          <a:latin typeface="Times New Roman" panose="02020603050405020304" pitchFamily="18" charset="0"/>
                          <a:cs typeface="Times New Roman" panose="02020603050405020304" pitchFamily="18" charset="0"/>
                        </a:rPr>
                        <a:t>0.050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bl>
          </a:graphicData>
        </a:graphic>
      </p:graphicFrame>
      <p:sp>
        <p:nvSpPr>
          <p:cNvPr id="2" name="文本框 1"/>
          <p:cNvSpPr txBox="1"/>
          <p:nvPr/>
        </p:nvSpPr>
        <p:spPr>
          <a:xfrm>
            <a:off x="4364990" y="6299200"/>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4.3 </a:t>
            </a:r>
            <a:r>
              <a:rPr lang="zh-CN" altLang="en-US" sz="2800" dirty="0" smtClean="0"/>
              <a:t>转站测量精度模型</a:t>
            </a:r>
            <a:endParaRPr lang="zh-CN" altLang="en-US" sz="2800" dirty="0"/>
          </a:p>
        </p:txBody>
      </p:sp>
      <p:sp>
        <p:nvSpPr>
          <p:cNvPr id="5" name="文本框 4"/>
          <p:cNvSpPr txBox="1"/>
          <p:nvPr/>
        </p:nvSpPr>
        <p:spPr>
          <a:xfrm>
            <a:off x="334370" y="882217"/>
            <a:ext cx="3421704" cy="400110"/>
          </a:xfrm>
          <a:prstGeom prst="rect">
            <a:avLst/>
          </a:prstGeom>
          <a:noFill/>
        </p:spPr>
        <p:txBody>
          <a:bodyPr wrap="square" rtlCol="0">
            <a:spAutoFit/>
          </a:bodyPr>
          <a:lstStyle/>
          <a:p>
            <a:r>
              <a:rPr lang="zh-CN" altLang="en-US" b="1" dirty="0" smtClean="0">
                <a:solidFill>
                  <a:srgbClr val="1E0AB6"/>
                </a:solidFill>
                <a:latin typeface="+mn-ea"/>
                <a:cs typeface="Times New Roman" panose="02020603050405020304" pitchFamily="18" charset="0"/>
              </a:rPr>
              <a:t>（一）</a:t>
            </a:r>
            <a:r>
              <a:rPr lang="zh-CN" altLang="en-US" sz="2000" b="1" dirty="0" smtClean="0">
                <a:solidFill>
                  <a:srgbClr val="1E0AB6"/>
                </a:solidFill>
                <a:latin typeface="+mn-ea"/>
                <a:cs typeface="Times New Roman" panose="02020603050405020304" pitchFamily="18" charset="0"/>
              </a:rPr>
              <a:t>二维转站精度模型</a:t>
            </a:r>
            <a:endParaRPr lang="zh-CN" altLang="en-US" sz="2000" b="1" dirty="0">
              <a:solidFill>
                <a:srgbClr val="1E0AB6"/>
              </a:solidFill>
              <a:latin typeface="+mn-ea"/>
              <a:cs typeface="Times New Roman" panose="02020603050405020304" pitchFamily="18" charset="0"/>
            </a:endParaRPr>
          </a:p>
        </p:txBody>
      </p:sp>
      <p:graphicFrame>
        <p:nvGraphicFramePr>
          <p:cNvPr id="7" name="对象 6"/>
          <p:cNvGraphicFramePr>
            <a:graphicFrameLocks noChangeAspect="1"/>
          </p:cNvGraphicFramePr>
          <p:nvPr/>
        </p:nvGraphicFramePr>
        <p:xfrm>
          <a:off x="1505243" y="2348428"/>
          <a:ext cx="2822281" cy="2015030"/>
        </p:xfrm>
        <a:graphic>
          <a:graphicData uri="http://schemas.openxmlformats.org/presentationml/2006/ole">
            <mc:AlternateContent xmlns:mc="http://schemas.openxmlformats.org/markup-compatibility/2006">
              <mc:Choice xmlns:v="urn:schemas-microsoft-com:vml" Requires="v">
                <p:oleObj spid="_x0000_s49826" name="Equation" r:id="rId1" imgW="52730400" imgH="42976800" progId="Equation.DSMT4">
                  <p:embed/>
                </p:oleObj>
              </mc:Choice>
              <mc:Fallback>
                <p:oleObj name="Equation" r:id="rId1" imgW="52730400" imgH="42976800" progId="Equation.DSMT4">
                  <p:embed/>
                  <p:pic>
                    <p:nvPicPr>
                      <p:cNvPr id="0" name="对象 6"/>
                      <p:cNvPicPr>
                        <a:picLocks noChangeAspect="1" noChangeArrowheads="1"/>
                      </p:cNvPicPr>
                      <p:nvPr/>
                    </p:nvPicPr>
                    <p:blipFill>
                      <a:blip r:embed="rId2"/>
                      <a:srcRect/>
                      <a:stretch>
                        <a:fillRect/>
                      </a:stretch>
                    </p:blipFill>
                    <p:spPr bwMode="auto">
                      <a:xfrm>
                        <a:off x="1505243" y="2348428"/>
                        <a:ext cx="2822281" cy="2015030"/>
                      </a:xfrm>
                      <a:prstGeom prst="rect">
                        <a:avLst/>
                      </a:prstGeom>
                      <a:noFill/>
                    </p:spPr>
                  </p:pic>
                </p:oleObj>
              </mc:Fallback>
            </mc:AlternateContent>
          </a:graphicData>
        </a:graphic>
      </p:graphicFrame>
      <p:sp>
        <p:nvSpPr>
          <p:cNvPr id="9" name="Rectangle 7"/>
          <p:cNvSpPr>
            <a:spLocks noChangeArrowheads="1"/>
          </p:cNvSpPr>
          <p:nvPr/>
        </p:nvSpPr>
        <p:spPr bwMode="auto">
          <a:xfrm>
            <a:off x="1505243" y="50781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0" name="对象 9"/>
          <p:cNvGraphicFramePr>
            <a:graphicFrameLocks noChangeAspect="1"/>
          </p:cNvGraphicFramePr>
          <p:nvPr/>
        </p:nvGraphicFramePr>
        <p:xfrm>
          <a:off x="1505243" y="4704359"/>
          <a:ext cx="2676525" cy="1266825"/>
        </p:xfrm>
        <a:graphic>
          <a:graphicData uri="http://schemas.openxmlformats.org/presentationml/2006/ole">
            <mc:AlternateContent xmlns:mc="http://schemas.openxmlformats.org/markup-compatibility/2006">
              <mc:Choice xmlns:v="urn:schemas-microsoft-com:vml" Requires="v">
                <p:oleObj spid="_x0000_s49827" name="Equation" r:id="rId3" imgW="2679700" imgH="1270000" progId="Equation.DSMT4">
                  <p:embed/>
                </p:oleObj>
              </mc:Choice>
              <mc:Fallback>
                <p:oleObj name="Equation" r:id="rId3" imgW="2679700" imgH="1270000" progId="Equation.DSMT4">
                  <p:embed/>
                  <p:pic>
                    <p:nvPicPr>
                      <p:cNvPr id="0" name="对象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243" y="4704359"/>
                        <a:ext cx="2676525"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对象 11"/>
          <p:cNvGraphicFramePr>
            <a:graphicFrameLocks noChangeAspect="1"/>
          </p:cNvGraphicFramePr>
          <p:nvPr/>
        </p:nvGraphicFramePr>
        <p:xfrm>
          <a:off x="6077243" y="1931595"/>
          <a:ext cx="2238375" cy="914400"/>
        </p:xfrm>
        <a:graphic>
          <a:graphicData uri="http://schemas.openxmlformats.org/presentationml/2006/ole">
            <mc:AlternateContent xmlns:mc="http://schemas.openxmlformats.org/markup-compatibility/2006">
              <mc:Choice xmlns:v="urn:schemas-microsoft-com:vml" Requires="v">
                <p:oleObj spid="_x0000_s49828" name="Equation" r:id="rId5" imgW="2235200" imgH="914400" progId="Equation.DSMT4">
                  <p:embed/>
                </p:oleObj>
              </mc:Choice>
              <mc:Fallback>
                <p:oleObj name="Equation" r:id="rId5" imgW="2235200" imgH="914400" progId="Equation.DSMT4">
                  <p:embed/>
                  <p:pic>
                    <p:nvPicPr>
                      <p:cNvPr id="0" name="对象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243" y="1931595"/>
                        <a:ext cx="223837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对象 13"/>
          <p:cNvGraphicFramePr>
            <a:graphicFrameLocks noChangeAspect="1"/>
          </p:cNvGraphicFramePr>
          <p:nvPr/>
        </p:nvGraphicFramePr>
        <p:xfrm>
          <a:off x="5835812" y="3010010"/>
          <a:ext cx="2721236" cy="1279949"/>
        </p:xfrm>
        <a:graphic>
          <a:graphicData uri="http://schemas.openxmlformats.org/presentationml/2006/ole">
            <mc:AlternateContent xmlns:mc="http://schemas.openxmlformats.org/markup-compatibility/2006">
              <mc:Choice xmlns:v="urn:schemas-microsoft-com:vml" Requires="v">
                <p:oleObj spid="_x0000_s49829" name="Equation" r:id="rId7" imgW="2400300" imgH="1117600" progId="Equation.DSMT4">
                  <p:embed/>
                </p:oleObj>
              </mc:Choice>
              <mc:Fallback>
                <p:oleObj name="Equation" r:id="rId7" imgW="2400300" imgH="1117600" progId="Equation.DSMT4">
                  <p:embed/>
                  <p:pic>
                    <p:nvPicPr>
                      <p:cNvPr id="0" name="对象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5812" y="3010010"/>
                        <a:ext cx="2721236" cy="1279949"/>
                      </a:xfrm>
                      <a:prstGeom prst="rect">
                        <a:avLst/>
                      </a:prstGeom>
                      <a:noFill/>
                    </p:spPr>
                  </p:pic>
                </p:oleObj>
              </mc:Fallback>
            </mc:AlternateContent>
          </a:graphicData>
        </a:graphic>
      </p:graphicFrame>
      <p:sp>
        <p:nvSpPr>
          <p:cNvPr id="15" name="Rectangle 13"/>
          <p:cNvSpPr>
            <a:spLocks noChangeArrowheads="1"/>
          </p:cNvSpPr>
          <p:nvPr/>
        </p:nvSpPr>
        <p:spPr bwMode="auto">
          <a:xfrm>
            <a:off x="4949163" y="42624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Rectangle 15"/>
          <p:cNvSpPr>
            <a:spLocks noChangeArrowheads="1"/>
          </p:cNvSpPr>
          <p:nvPr/>
        </p:nvSpPr>
        <p:spPr bwMode="auto">
          <a:xfrm>
            <a:off x="4444338" y="499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8" name="对象 17"/>
          <p:cNvGraphicFramePr>
            <a:graphicFrameLocks noChangeAspect="1"/>
          </p:cNvGraphicFramePr>
          <p:nvPr/>
        </p:nvGraphicFramePr>
        <p:xfrm>
          <a:off x="4572000" y="4244103"/>
          <a:ext cx="4610100" cy="809625"/>
        </p:xfrm>
        <a:graphic>
          <a:graphicData uri="http://schemas.openxmlformats.org/presentationml/2006/ole">
            <mc:AlternateContent xmlns:mc="http://schemas.openxmlformats.org/markup-compatibility/2006">
              <mc:Choice xmlns:v="urn:schemas-microsoft-com:vml" Requires="v">
                <p:oleObj spid="_x0000_s49830" name="Equation" r:id="rId9" imgW="4610100" imgH="812800" progId="Equation.DSMT4">
                  <p:embed/>
                </p:oleObj>
              </mc:Choice>
              <mc:Fallback>
                <p:oleObj name="Equation" r:id="rId9" imgW="4610100" imgH="812800" progId="Equation.DSMT4">
                  <p:embed/>
                  <p:pic>
                    <p:nvPicPr>
                      <p:cNvPr id="0" name="对象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244103"/>
                        <a:ext cx="4610100"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文本框 25"/>
          <p:cNvSpPr txBox="1"/>
          <p:nvPr/>
        </p:nvSpPr>
        <p:spPr>
          <a:xfrm>
            <a:off x="3371225" y="5765139"/>
            <a:ext cx="5412035" cy="369332"/>
          </a:xfrm>
          <a:prstGeom prst="rect">
            <a:avLst/>
          </a:prstGeom>
          <a:noFill/>
        </p:spPr>
        <p:txBody>
          <a:bodyPr wrap="square" rtlCol="0">
            <a:spAutoFit/>
          </a:bodyPr>
          <a:lstStyle/>
          <a:p>
            <a:r>
              <a:rPr lang="zh-CN" altLang="en-US" dirty="0" smtClean="0"/>
              <a:t>转站误差主要和公共点分布、公共点测量误差有关</a:t>
            </a:r>
            <a:endParaRPr lang="zh-CN" altLang="en-US" dirty="0"/>
          </a:p>
        </p:txBody>
      </p:sp>
      <p:sp>
        <p:nvSpPr>
          <p:cNvPr id="27" name="椭圆 26"/>
          <p:cNvSpPr/>
          <p:nvPr/>
        </p:nvSpPr>
        <p:spPr>
          <a:xfrm>
            <a:off x="3418448" y="4653139"/>
            <a:ext cx="852804" cy="337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p:cNvCxnSpPr/>
          <p:nvPr/>
        </p:nvCxnSpPr>
        <p:spPr>
          <a:xfrm>
            <a:off x="3775141" y="5144957"/>
            <a:ext cx="139417" cy="6140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33182" y="1378692"/>
            <a:ext cx="1885070" cy="369332"/>
          </a:xfrm>
          <a:prstGeom prst="rect">
            <a:avLst/>
          </a:prstGeom>
          <a:noFill/>
        </p:spPr>
        <p:txBody>
          <a:bodyPr wrap="square" rtlCol="0">
            <a:spAutoFit/>
          </a:bodyPr>
          <a:lstStyle/>
          <a:p>
            <a:r>
              <a:rPr lang="zh-CN" altLang="en-US" dirty="0" smtClean="0"/>
              <a:t>对于任一待测点</a:t>
            </a:r>
            <a:endParaRPr lang="zh-CN" altLang="en-US" dirty="0"/>
          </a:p>
        </p:txBody>
      </p:sp>
      <p:sp>
        <p:nvSpPr>
          <p:cNvPr id="16" name="Rectangle 3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9" name="对象 18"/>
          <p:cNvGraphicFramePr>
            <a:graphicFrameLocks noChangeAspect="1"/>
          </p:cNvGraphicFramePr>
          <p:nvPr/>
        </p:nvGraphicFramePr>
        <p:xfrm>
          <a:off x="6909212" y="1391408"/>
          <a:ext cx="983375" cy="387390"/>
        </p:xfrm>
        <a:graphic>
          <a:graphicData uri="http://schemas.openxmlformats.org/presentationml/2006/ole">
            <mc:AlternateContent xmlns:mc="http://schemas.openxmlformats.org/markup-compatibility/2006">
              <mc:Choice xmlns:v="urn:schemas-microsoft-com:vml" Requires="v">
                <p:oleObj spid="_x0000_s49831" name="Equation" r:id="rId11" imgW="622300" imgH="241300" progId="Equation.DSMT4">
                  <p:embed/>
                </p:oleObj>
              </mc:Choice>
              <mc:Fallback>
                <p:oleObj name="Equation" r:id="rId11" imgW="622300" imgH="241300" progId="Equation.DSMT4">
                  <p:embed/>
                  <p:pic>
                    <p:nvPicPr>
                      <p:cNvPr id="0" name="对象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9212" y="1391408"/>
                        <a:ext cx="983375" cy="387390"/>
                      </a:xfrm>
                      <a:prstGeom prst="rect">
                        <a:avLst/>
                      </a:prstGeom>
                      <a:noFill/>
                    </p:spPr>
                  </p:pic>
                </p:oleObj>
              </mc:Fallback>
            </mc:AlternateContent>
          </a:graphicData>
        </a:graphic>
      </p:graphicFrame>
      <p:sp>
        <p:nvSpPr>
          <p:cNvPr id="21" name="文本框 20"/>
          <p:cNvSpPr txBox="1"/>
          <p:nvPr/>
        </p:nvSpPr>
        <p:spPr>
          <a:xfrm>
            <a:off x="4395063" y="5118808"/>
            <a:ext cx="4338922" cy="646331"/>
          </a:xfrm>
          <a:prstGeom prst="rect">
            <a:avLst/>
          </a:prstGeom>
          <a:noFill/>
        </p:spPr>
        <p:txBody>
          <a:bodyPr wrap="square" rtlCol="0">
            <a:spAutoFit/>
          </a:bodyPr>
          <a:lstStyle/>
          <a:p>
            <a:r>
              <a:rPr lang="zh-CN" altLang="en-US" dirty="0" smtClean="0"/>
              <a:t>可知，待测点的误差分布呈以                   为圆心的圆周分布。</a:t>
            </a:r>
            <a:endParaRPr lang="zh-CN" altLang="en-US" dirty="0"/>
          </a:p>
        </p:txBody>
      </p:sp>
      <p:sp>
        <p:nvSpPr>
          <p:cNvPr id="22" name="Rectangle 313"/>
          <p:cNvSpPr>
            <a:spLocks noChangeArrowheads="1"/>
          </p:cNvSpPr>
          <p:nvPr/>
        </p:nvSpPr>
        <p:spPr bwMode="auto">
          <a:xfrm>
            <a:off x="1064526"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3" name="对象 22"/>
          <p:cNvGraphicFramePr>
            <a:graphicFrameLocks noChangeAspect="1"/>
          </p:cNvGraphicFramePr>
          <p:nvPr/>
        </p:nvGraphicFramePr>
        <p:xfrm>
          <a:off x="7446514" y="5018619"/>
          <a:ext cx="1738207" cy="587923"/>
        </p:xfrm>
        <a:graphic>
          <a:graphicData uri="http://schemas.openxmlformats.org/presentationml/2006/ole">
            <mc:AlternateContent xmlns:mc="http://schemas.openxmlformats.org/markup-compatibility/2006">
              <mc:Choice xmlns:v="urn:schemas-microsoft-com:vml" Requires="v">
                <p:oleObj spid="_x0000_s49832" name="Equation" r:id="rId13" imgW="1295400" imgH="431800" progId="Equation.DSMT4">
                  <p:embed/>
                </p:oleObj>
              </mc:Choice>
              <mc:Fallback>
                <p:oleObj name="Equation" r:id="rId13" imgW="1295400" imgH="431800" progId="Equation.DSMT4">
                  <p:embed/>
                  <p:pic>
                    <p:nvPicPr>
                      <p:cNvPr id="0" name="对象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6514" y="5018619"/>
                        <a:ext cx="1738207" cy="587923"/>
                      </a:xfrm>
                      <a:prstGeom prst="rect">
                        <a:avLst/>
                      </a:prstGeom>
                      <a:noFill/>
                    </p:spPr>
                  </p:pic>
                </p:oleObj>
              </mc:Fallback>
            </mc:AlternateContent>
          </a:graphicData>
        </a:graphic>
      </p:graphicFrame>
      <p:sp>
        <p:nvSpPr>
          <p:cNvPr id="3" name="灯片编号占位符 2"/>
          <p:cNvSpPr>
            <a:spLocks noGrp="1"/>
          </p:cNvSpPr>
          <p:nvPr>
            <p:ph type="sldNum" sz="quarter" idx="4294967295"/>
          </p:nvPr>
        </p:nvSpPr>
        <p:spPr/>
        <p:txBody>
          <a:bodyPr/>
          <a:lstStyle/>
          <a:p>
            <a:endParaRPr lang="zh-CN" altLang="en-US"/>
          </a:p>
        </p:txBody>
      </p:sp>
      <p:graphicFrame>
        <p:nvGraphicFramePr>
          <p:cNvPr id="24" name="对象 23"/>
          <p:cNvGraphicFramePr>
            <a:graphicFrameLocks noChangeAspect="1"/>
          </p:cNvGraphicFramePr>
          <p:nvPr/>
        </p:nvGraphicFramePr>
        <p:xfrm>
          <a:off x="1016445" y="1378692"/>
          <a:ext cx="3793680" cy="734744"/>
        </p:xfrm>
        <a:graphic>
          <a:graphicData uri="http://schemas.openxmlformats.org/presentationml/2006/ole">
            <mc:AlternateContent xmlns:mc="http://schemas.openxmlformats.org/markup-compatibility/2006">
              <mc:Choice xmlns:v="urn:schemas-microsoft-com:vml" Requires="v">
                <p:oleObj spid="_x0000_s49833" name="Equation" r:id="rId15" imgW="2413000" imgH="469900" progId="Equation.DSMT4">
                  <p:embed/>
                </p:oleObj>
              </mc:Choice>
              <mc:Fallback>
                <p:oleObj name="Equation" r:id="rId15" imgW="2413000" imgH="469900" progId="Equation.DSMT4">
                  <p:embed/>
                  <p:pic>
                    <p:nvPicPr>
                      <p:cNvPr id="0" name="对象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445" y="1378692"/>
                        <a:ext cx="3793680" cy="734744"/>
                      </a:xfrm>
                      <a:prstGeom prst="rect">
                        <a:avLst/>
                      </a:prstGeom>
                      <a:noFill/>
                    </p:spPr>
                  </p:pic>
                </p:oleObj>
              </mc:Fallback>
            </mc:AlternateContent>
          </a:graphicData>
        </a:graphic>
      </p:graphicFrame>
      <p:sp>
        <p:nvSpPr>
          <p:cNvPr id="4" name="文本框 3"/>
          <p:cNvSpPr txBox="1"/>
          <p:nvPr/>
        </p:nvSpPr>
        <p:spPr>
          <a:xfrm>
            <a:off x="4396105" y="6403975"/>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3"/>
          <p:cNvSpPr txBox="1"/>
          <p:nvPr>
            <p:custDataLst>
              <p:tags r:id="rId1"/>
            </p:custDataLst>
          </p:nvPr>
        </p:nvSpPr>
        <p:spPr>
          <a:xfrm>
            <a:off x="123589" y="2217737"/>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11500" dirty="0">
                <a:solidFill>
                  <a:srgbClr val="1E0AB6"/>
                </a:solidFill>
                <a:latin typeface="Calibri Light" panose="020F0302020204030204"/>
                <a:cs typeface="Arial" panose="020B0604020202020204" pitchFamily="34" charset="0"/>
              </a:rPr>
              <a:t>01</a:t>
            </a:r>
            <a:endParaRPr lang="en-US" sz="11500" dirty="0">
              <a:solidFill>
                <a:srgbClr val="1E0AB6"/>
              </a:solidFill>
              <a:latin typeface="Calibri Light" panose="020F0302020204030204"/>
              <a:cs typeface="Arial" panose="020B0604020202020204" pitchFamily="34" charset="0"/>
            </a:endParaRPr>
          </a:p>
        </p:txBody>
      </p:sp>
      <p:sp>
        <p:nvSpPr>
          <p:cNvPr id="18" name="文本框 17"/>
          <p:cNvSpPr txBox="1"/>
          <p:nvPr>
            <p:custDataLst>
              <p:tags r:id="rId2"/>
            </p:custDataLst>
          </p:nvPr>
        </p:nvSpPr>
        <p:spPr>
          <a:xfrm>
            <a:off x="1592263" y="2773363"/>
            <a:ext cx="1599092" cy="58477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rgbClr val="1E0AB6"/>
                </a:solidFill>
                <a:latin typeface="Calibri Light" panose="020F0302020204030204"/>
                <a:cs typeface="Arial" panose="020B0604020202020204" pitchFamily="34" charset="0"/>
              </a:rPr>
              <a:t>Part</a:t>
            </a:r>
            <a:r>
              <a:rPr lang="en-US" altLang="zh-CN" sz="3200" dirty="0">
                <a:solidFill>
                  <a:srgbClr val="5B9BD5"/>
                </a:solidFill>
                <a:latin typeface="Calibri Light" panose="020F0302020204030204"/>
                <a:cs typeface="Arial" panose="020B0604020202020204" pitchFamily="34" charset="0"/>
              </a:rPr>
              <a:t> </a:t>
            </a:r>
            <a:r>
              <a:rPr lang="en-US" altLang="zh-CN" sz="3200" dirty="0">
                <a:solidFill>
                  <a:srgbClr val="1E0AB6"/>
                </a:solidFill>
                <a:latin typeface="Calibri Light" panose="020F0302020204030204"/>
                <a:cs typeface="Arial" panose="020B0604020202020204" pitchFamily="34" charset="0"/>
              </a:rPr>
              <a:t>One</a:t>
            </a:r>
            <a:endParaRPr lang="zh-CN" altLang="en-US" sz="3200" dirty="0">
              <a:solidFill>
                <a:srgbClr val="1E0AB6"/>
              </a:solidFill>
              <a:latin typeface="Calibri Light" panose="020F0302020204030204"/>
              <a:cs typeface="Arial" panose="020B0604020202020204" pitchFamily="34" charset="0"/>
            </a:endParaRPr>
          </a:p>
        </p:txBody>
      </p:sp>
      <p:sp>
        <p:nvSpPr>
          <p:cNvPr id="19" name="等腰三角形 18"/>
          <p:cNvSpPr/>
          <p:nvPr>
            <p:custDataLst>
              <p:tags r:id="rId3"/>
            </p:custDataLst>
          </p:nvPr>
        </p:nvSpPr>
        <p:spPr>
          <a:xfrm rot="9233090">
            <a:off x="7207250" y="245427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0" name="等腰三角形 19"/>
          <p:cNvSpPr/>
          <p:nvPr>
            <p:custDataLst>
              <p:tags r:id="rId4"/>
            </p:custDataLst>
          </p:nvPr>
        </p:nvSpPr>
        <p:spPr>
          <a:xfrm rot="15569576">
            <a:off x="6854825" y="3128963"/>
            <a:ext cx="396875" cy="342900"/>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1" name="等腰三角形 20"/>
          <p:cNvSpPr/>
          <p:nvPr>
            <p:custDataLst>
              <p:tags r:id="rId5"/>
            </p:custDataLst>
          </p:nvPr>
        </p:nvSpPr>
        <p:spPr>
          <a:xfrm rot="21371394">
            <a:off x="6723063" y="1804988"/>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grpSp>
        <p:nvGrpSpPr>
          <p:cNvPr id="2" name="组合 1"/>
          <p:cNvGrpSpPr/>
          <p:nvPr/>
        </p:nvGrpSpPr>
        <p:grpSpPr>
          <a:xfrm>
            <a:off x="7632700" y="3427413"/>
            <a:ext cx="1176338" cy="1014412"/>
            <a:chOff x="7632700" y="3427413"/>
            <a:chExt cx="1176338" cy="1014412"/>
          </a:xfrm>
        </p:grpSpPr>
        <p:sp>
          <p:nvSpPr>
            <p:cNvPr id="22" name="等腰三角形 21"/>
            <p:cNvSpPr/>
            <p:nvPr>
              <p:custDataLst>
                <p:tags r:id="rId6"/>
              </p:custDataLst>
            </p:nvPr>
          </p:nvSpPr>
          <p:spPr>
            <a:xfrm rot="12912161">
              <a:off x="7764463" y="3487738"/>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3" name="等腰三角形 22"/>
            <p:cNvSpPr/>
            <p:nvPr>
              <p:custDataLst>
                <p:tags r:id="rId7"/>
              </p:custDataLst>
            </p:nvPr>
          </p:nvSpPr>
          <p:spPr>
            <a:xfrm rot="12912161">
              <a:off x="7632700" y="3427413"/>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grpSp>
      <p:sp>
        <p:nvSpPr>
          <p:cNvPr id="24" name="椭圆 23"/>
          <p:cNvSpPr/>
          <p:nvPr>
            <p:custDataLst>
              <p:tags r:id="rId8"/>
            </p:custDataLst>
          </p:nvPr>
        </p:nvSpPr>
        <p:spPr>
          <a:xfrm rot="9110320">
            <a:off x="8953500" y="37925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5" name="椭圆 24"/>
          <p:cNvSpPr/>
          <p:nvPr>
            <p:custDataLst>
              <p:tags r:id="rId9"/>
            </p:custDataLst>
          </p:nvPr>
        </p:nvSpPr>
        <p:spPr>
          <a:xfrm rot="9110320">
            <a:off x="7864475" y="429577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6" name="椭圆 25"/>
          <p:cNvSpPr/>
          <p:nvPr>
            <p:custDataLst>
              <p:tags r:id="rId10"/>
            </p:custDataLst>
          </p:nvPr>
        </p:nvSpPr>
        <p:spPr>
          <a:xfrm rot="9110320">
            <a:off x="7981950" y="31321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7" name="等腰三角形 26"/>
          <p:cNvSpPr/>
          <p:nvPr>
            <p:custDataLst>
              <p:tags r:id="rId11"/>
            </p:custDataLst>
          </p:nvPr>
        </p:nvSpPr>
        <p:spPr>
          <a:xfrm rot="18210217">
            <a:off x="6314282" y="2162969"/>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8" name="等腰三角形 27"/>
          <p:cNvSpPr/>
          <p:nvPr>
            <p:custDataLst>
              <p:tags r:id="rId12"/>
            </p:custDataLst>
          </p:nvPr>
        </p:nvSpPr>
        <p:spPr>
          <a:xfrm rot="8748521">
            <a:off x="6672263" y="231457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cxnSp>
        <p:nvCxnSpPr>
          <p:cNvPr id="2062" name="Straight Connector 13"/>
          <p:cNvCxnSpPr>
            <a:cxnSpLocks noChangeShapeType="1"/>
          </p:cNvCxnSpPr>
          <p:nvPr>
            <p:custDataLst>
              <p:tags r:id="rId13"/>
            </p:custDataLst>
          </p:nvPr>
        </p:nvCxnSpPr>
        <p:spPr bwMode="auto">
          <a:xfrm flipH="1">
            <a:off x="0" y="411003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29" name="文本框 16"/>
          <p:cNvSpPr txBox="1">
            <a:spLocks noChangeArrowheads="1"/>
          </p:cNvSpPr>
          <p:nvPr>
            <p:custDataLst>
              <p:tags r:id="rId14"/>
            </p:custDataLst>
          </p:nvPr>
        </p:nvSpPr>
        <p:spPr bwMode="auto">
          <a:xfrm>
            <a:off x="1389501" y="2748508"/>
            <a:ext cx="6956425" cy="125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dirty="0">
                <a:solidFill>
                  <a:srgbClr val="1E0AB6"/>
                </a:solidFill>
                <a:latin typeface="微软雅黑" panose="020B0503020204020204" pitchFamily="34" charset="-122"/>
                <a:ea typeface="微软雅黑" panose="020B0503020204020204" pitchFamily="34" charset="-122"/>
              </a:rPr>
              <a:t>研究</a:t>
            </a:r>
            <a:r>
              <a:rPr lang="zh-CN" altLang="en-US" sz="3600" b="1" dirty="0" smtClean="0">
                <a:solidFill>
                  <a:srgbClr val="1E0AB6"/>
                </a:solidFill>
                <a:latin typeface="微软雅黑" panose="020B0503020204020204" pitchFamily="34" charset="-122"/>
                <a:ea typeface="微软雅黑" panose="020B0503020204020204" pitchFamily="34" charset="-122"/>
              </a:rPr>
              <a:t>背景</a:t>
            </a:r>
            <a:endParaRPr lang="zh-CN" altLang="en-US" sz="3600" b="1" dirty="0">
              <a:solidFill>
                <a:srgbClr val="1E0AB6"/>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4.3 </a:t>
            </a:r>
            <a:r>
              <a:rPr lang="zh-CN" altLang="en-US" sz="2800" dirty="0" smtClean="0"/>
              <a:t>转站测量精度模型</a:t>
            </a:r>
            <a:endParaRPr lang="zh-CN" altLang="en-US" sz="2800" dirty="0"/>
          </a:p>
        </p:txBody>
      </p:sp>
      <p:pic>
        <p:nvPicPr>
          <p:cNvPr id="5" name="图片 4"/>
          <p:cNvPicPr/>
          <p:nvPr/>
        </p:nvPicPr>
        <p:blipFill>
          <a:blip r:embed="rId1"/>
          <a:stretch>
            <a:fillRect/>
          </a:stretch>
        </p:blipFill>
        <p:spPr>
          <a:xfrm>
            <a:off x="451695" y="3337115"/>
            <a:ext cx="3856355" cy="2941955"/>
          </a:xfrm>
          <a:prstGeom prst="rect">
            <a:avLst/>
          </a:prstGeom>
        </p:spPr>
      </p:pic>
      <p:sp>
        <p:nvSpPr>
          <p:cNvPr id="6" name="文本框 5"/>
          <p:cNvSpPr txBox="1"/>
          <p:nvPr/>
        </p:nvSpPr>
        <p:spPr>
          <a:xfrm>
            <a:off x="4486324" y="5040244"/>
            <a:ext cx="4575788" cy="400110"/>
          </a:xfrm>
          <a:prstGeom prst="rect">
            <a:avLst/>
          </a:prstGeom>
          <a:noFill/>
        </p:spPr>
        <p:txBody>
          <a:bodyPr wrap="square" rtlCol="0">
            <a:spAutoFit/>
          </a:bodyPr>
          <a:lstStyle/>
          <a:p>
            <a:r>
              <a:rPr lang="zh-CN" altLang="en-US" sz="2000" dirty="0" smtClean="0">
                <a:latin typeface="+mn-ea"/>
              </a:rPr>
              <a:t>转站精度随着半径的增大向外逐渐降低</a:t>
            </a:r>
            <a:endParaRPr lang="zh-CN" altLang="en-US" sz="2000" dirty="0">
              <a:latin typeface="+mn-ea"/>
            </a:endParaRPr>
          </a:p>
        </p:txBody>
      </p:sp>
      <p:sp>
        <p:nvSpPr>
          <p:cNvPr id="10" name="文本框 9"/>
          <p:cNvSpPr txBox="1"/>
          <p:nvPr/>
        </p:nvSpPr>
        <p:spPr>
          <a:xfrm>
            <a:off x="4555603" y="4407983"/>
            <a:ext cx="4506509" cy="400110"/>
          </a:xfrm>
          <a:prstGeom prst="rect">
            <a:avLst/>
          </a:prstGeom>
          <a:noFill/>
        </p:spPr>
        <p:txBody>
          <a:bodyPr wrap="square" rtlCol="0">
            <a:spAutoFit/>
          </a:bodyPr>
          <a:lstStyle/>
          <a:p>
            <a:r>
              <a:rPr lang="zh-CN" altLang="en-US" sz="2000" dirty="0">
                <a:latin typeface="+mn-ea"/>
              </a:rPr>
              <a:t>在</a:t>
            </a:r>
            <a:r>
              <a:rPr lang="zh-CN" altLang="en-US" dirty="0" smtClean="0"/>
              <a:t>                              </a:t>
            </a:r>
            <a:r>
              <a:rPr lang="zh-CN" altLang="en-US" sz="2000" dirty="0">
                <a:latin typeface="+mn-ea"/>
              </a:rPr>
              <a:t>处取得最小值</a:t>
            </a:r>
            <a:r>
              <a:rPr lang="en-US" altLang="zh-CN" sz="2000" dirty="0" smtClean="0">
                <a:latin typeface="Times New Roman" panose="02020603050405020304" pitchFamily="18" charset="0"/>
                <a:cs typeface="Times New Roman" panose="02020603050405020304" pitchFamily="18" charset="0"/>
              </a:rPr>
              <a:t>0.017mm</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12" name="对象 11"/>
          <p:cNvGraphicFramePr>
            <a:graphicFrameLocks noChangeAspect="1"/>
          </p:cNvGraphicFramePr>
          <p:nvPr/>
        </p:nvGraphicFramePr>
        <p:xfrm>
          <a:off x="4912151" y="4512149"/>
          <a:ext cx="1485900" cy="219075"/>
        </p:xfrm>
        <a:graphic>
          <a:graphicData uri="http://schemas.openxmlformats.org/presentationml/2006/ole">
            <mc:AlternateContent xmlns:mc="http://schemas.openxmlformats.org/markup-compatibility/2006">
              <mc:Choice xmlns:v="urn:schemas-microsoft-com:vml" Requires="v">
                <p:oleObj spid="_x0000_s50262" name="Equation" r:id="rId2" imgW="1485900" imgH="203200" progId="Equation.DSMT4">
                  <p:embed/>
                </p:oleObj>
              </mc:Choice>
              <mc:Fallback>
                <p:oleObj name="Equation" r:id="rId2" imgW="1485900" imgH="203200" progId="Equation.DSMT4">
                  <p:embed/>
                  <p:pic>
                    <p:nvPicPr>
                      <p:cNvPr id="0" name="对象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151" y="4512149"/>
                        <a:ext cx="14859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灯片编号占位符 2"/>
          <p:cNvSpPr>
            <a:spLocks noGrp="1"/>
          </p:cNvSpPr>
          <p:nvPr>
            <p:ph type="sldNum" sz="quarter" idx="4294967295"/>
          </p:nvPr>
        </p:nvSpPr>
        <p:spPr/>
        <p:txBody>
          <a:bodyPr/>
          <a:lstStyle/>
          <a:p>
            <a:endParaRPr lang="zh-CN" altLang="en-US"/>
          </a:p>
          <a:p>
            <a:endParaRPr lang="zh-CN" altLang="en-US"/>
          </a:p>
        </p:txBody>
      </p:sp>
      <p:graphicFrame>
        <p:nvGraphicFramePr>
          <p:cNvPr id="4" name="表格 3"/>
          <p:cNvGraphicFramePr>
            <a:graphicFrameLocks noGrp="1"/>
          </p:cNvGraphicFramePr>
          <p:nvPr/>
        </p:nvGraphicFramePr>
        <p:xfrm>
          <a:off x="1242188" y="784601"/>
          <a:ext cx="6653274" cy="2579424"/>
        </p:xfrm>
        <a:graphic>
          <a:graphicData uri="http://schemas.openxmlformats.org/drawingml/2006/table">
            <a:tbl>
              <a:tblPr firstRow="1" firstCol="1" bandRow="1">
                <a:tableStyleId>{5C22544A-7EE6-4342-B048-85BDC9FD1C3A}</a:tableStyleId>
              </a:tblPr>
              <a:tblGrid>
                <a:gridCol w="929625"/>
                <a:gridCol w="942719"/>
                <a:gridCol w="955812"/>
                <a:gridCol w="955812"/>
                <a:gridCol w="956747"/>
                <a:gridCol w="955812"/>
                <a:gridCol w="956747"/>
              </a:tblGrid>
              <a:tr h="318172">
                <a:tc>
                  <a:txBody>
                    <a:bodyPr/>
                    <a:lstStyle/>
                    <a:p>
                      <a:pPr algn="ctr">
                        <a:spcAft>
                          <a:spcPts val="0"/>
                        </a:spcAft>
                      </a:pPr>
                      <a:r>
                        <a:rPr lang="zh-CN" sz="1100" kern="0" dirty="0">
                          <a:effectLst/>
                        </a:rPr>
                        <a:t>公共点</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9050" marR="19050" marT="0" marB="0"/>
                </a:tc>
                <a:tc gridSpan="3">
                  <a:txBody>
                    <a:bodyPr/>
                    <a:lstStyle/>
                    <a:p>
                      <a:pPr algn="ctr">
                        <a:spcAft>
                          <a:spcPts val="0"/>
                        </a:spcAft>
                      </a:pPr>
                      <a:r>
                        <a:rPr lang="zh-CN" sz="1100" kern="0" dirty="0">
                          <a:effectLst/>
                        </a:rPr>
                        <a:t>测站</a:t>
                      </a:r>
                      <a:r>
                        <a:rPr lang="en-US" sz="1100" kern="0" dirty="0">
                          <a:effectLst/>
                        </a:rPr>
                        <a:t>1</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9050" marR="19050" marT="0" marB="0" anchor="ctr"/>
                </a:tc>
                <a:tc hMerge="1">
                  <a:tcPr/>
                </a:tc>
                <a:tc hMerge="1">
                  <a:tcPr/>
                </a:tc>
                <a:tc gridSpan="3">
                  <a:txBody>
                    <a:bodyPr/>
                    <a:lstStyle/>
                    <a:p>
                      <a:pPr algn="ctr">
                        <a:spcAft>
                          <a:spcPts val="0"/>
                        </a:spcAft>
                      </a:pPr>
                      <a:r>
                        <a:rPr lang="zh-CN" sz="1100" kern="0">
                          <a:effectLst/>
                        </a:rPr>
                        <a:t>测站</a:t>
                      </a:r>
                      <a:r>
                        <a:rPr lang="en-US" sz="1100" kern="0">
                          <a:effectLst/>
                        </a:rPr>
                        <a:t>2</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19050" marR="19050" marT="0" marB="0"/>
                </a:tc>
                <a:tc hMerge="1">
                  <a:tcPr/>
                </a:tc>
                <a:tc hMerge="1">
                  <a:tcPr/>
                </a:tc>
              </a:tr>
              <a:tr h="352220">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X</a:t>
                      </a:r>
                      <a:r>
                        <a:rPr lang="zh-CN" sz="1100" kern="0">
                          <a:effectLst/>
                          <a:latin typeface="Times New Roman" panose="02020603050405020304" pitchFamily="18" charset="0"/>
                          <a:cs typeface="Times New Roman" panose="02020603050405020304" pitchFamily="18" charset="0"/>
                        </a:rPr>
                        <a:t>坐标</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Y</a:t>
                      </a:r>
                      <a:r>
                        <a:rPr lang="zh-CN" sz="1100" kern="0">
                          <a:effectLst/>
                          <a:latin typeface="Times New Roman" panose="02020603050405020304" pitchFamily="18" charset="0"/>
                          <a:cs typeface="Times New Roman" panose="02020603050405020304" pitchFamily="18" charset="0"/>
                        </a:rPr>
                        <a:t>坐标</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Z</a:t>
                      </a:r>
                      <a:r>
                        <a:rPr lang="zh-CN" sz="1100" kern="0">
                          <a:effectLst/>
                          <a:latin typeface="Times New Roman" panose="02020603050405020304" pitchFamily="18" charset="0"/>
                          <a:cs typeface="Times New Roman" panose="02020603050405020304" pitchFamily="18" charset="0"/>
                        </a:rPr>
                        <a:t>坐标</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X</a:t>
                      </a:r>
                      <a:r>
                        <a:rPr lang="zh-CN" sz="1100" kern="0">
                          <a:effectLst/>
                          <a:latin typeface="Times New Roman" panose="02020603050405020304" pitchFamily="18" charset="0"/>
                          <a:cs typeface="Times New Roman" panose="02020603050405020304" pitchFamily="18" charset="0"/>
                        </a:rPr>
                        <a:t>坐标</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Y</a:t>
                      </a:r>
                      <a:r>
                        <a:rPr lang="zh-CN" sz="1100" kern="0">
                          <a:effectLst/>
                          <a:latin typeface="Times New Roman" panose="02020603050405020304" pitchFamily="18" charset="0"/>
                          <a:cs typeface="Times New Roman" panose="02020603050405020304" pitchFamily="18" charset="0"/>
                        </a:rPr>
                        <a:t>坐标</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100" kern="0">
                          <a:effectLst/>
                          <a:latin typeface="Times New Roman" panose="02020603050405020304" pitchFamily="18" charset="0"/>
                          <a:cs typeface="Times New Roman" panose="02020603050405020304" pitchFamily="18" charset="0"/>
                        </a:rPr>
                        <a:t>Z</a:t>
                      </a:r>
                      <a:r>
                        <a:rPr lang="zh-CN" sz="1100" kern="0">
                          <a:effectLst/>
                          <a:latin typeface="Times New Roman" panose="02020603050405020304" pitchFamily="18" charset="0"/>
                          <a:cs typeface="Times New Roman" panose="02020603050405020304" pitchFamily="18" charset="0"/>
                        </a:rPr>
                        <a:t>坐标</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318172">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P1</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1745.765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-1137.720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-1360.710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3416.877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1535.887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-1346.790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318172">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P2</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3528.220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-1346.950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-1361.760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2246.933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174.934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-1348.510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318172">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P3</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3788.834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1072.160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dirty="0">
                          <a:effectLst/>
                          <a:latin typeface="Times New Roman" panose="02020603050405020304" pitchFamily="18" charset="0"/>
                          <a:cs typeface="Times New Roman" panose="02020603050405020304" pitchFamily="18" charset="0"/>
                        </a:rPr>
                        <a:t>-1371.510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4106.743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dirty="0">
                          <a:effectLst/>
                          <a:latin typeface="Times New Roman" panose="02020603050405020304" pitchFamily="18" charset="0"/>
                          <a:cs typeface="Times New Roman" panose="02020603050405020304" pitchFamily="18" charset="0"/>
                        </a:rPr>
                        <a:t>-1393.410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-1310.140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318172">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P4</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2031.771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1311.466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-1377.560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5287.552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-70.442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-1314.880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318172">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P5</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-41.517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-3890.390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372.060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2107.803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4578.202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327.998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r h="318172">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P6</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6076.710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-4432.450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348.987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-1761.780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a:effectLst/>
                          <a:latin typeface="Times New Roman" panose="02020603050405020304" pitchFamily="18" charset="0"/>
                          <a:cs typeface="Times New Roman" panose="02020603050405020304" pitchFamily="18" charset="0"/>
                        </a:rPr>
                        <a:t>-191.868 </a:t>
                      </a:r>
                      <a:endParaRPr lang="zh-CN" sz="105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c>
                  <a:txBody>
                    <a:bodyPr/>
                    <a:lstStyle/>
                    <a:p>
                      <a:pPr algn="ctr">
                        <a:spcAft>
                          <a:spcPts val="0"/>
                        </a:spcAft>
                      </a:pPr>
                      <a:r>
                        <a:rPr lang="en-US" sz="1050" kern="0" dirty="0">
                          <a:effectLst/>
                          <a:latin typeface="Times New Roman" panose="02020603050405020304" pitchFamily="18" charset="0"/>
                          <a:cs typeface="Times New Roman" panose="02020603050405020304" pitchFamily="18" charset="0"/>
                        </a:rPr>
                        <a:t>306.118 </a:t>
                      </a:r>
                      <a:endParaRPr 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9050" marR="19050" marT="0" marB="0" anchor="ctr"/>
                </a:tc>
              </a:tr>
            </a:tbl>
          </a:graphicData>
        </a:graphic>
      </p:graphicFrame>
      <p:sp>
        <p:nvSpPr>
          <p:cNvPr id="2" name="文本框 1"/>
          <p:cNvSpPr txBox="1"/>
          <p:nvPr/>
        </p:nvSpPr>
        <p:spPr>
          <a:xfrm>
            <a:off x="4486275" y="6278880"/>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4.3 </a:t>
            </a:r>
            <a:r>
              <a:rPr lang="zh-CN" altLang="en-US" sz="2800" dirty="0" smtClean="0"/>
              <a:t>转站测量精度模型</a:t>
            </a:r>
            <a:endParaRPr lang="zh-CN" altLang="en-US" sz="2800" dirty="0"/>
          </a:p>
        </p:txBody>
      </p:sp>
      <p:sp>
        <p:nvSpPr>
          <p:cNvPr id="10" name="文本框 9"/>
          <p:cNvSpPr txBox="1"/>
          <p:nvPr/>
        </p:nvSpPr>
        <p:spPr>
          <a:xfrm>
            <a:off x="334369" y="882217"/>
            <a:ext cx="2999673" cy="400110"/>
          </a:xfrm>
          <a:prstGeom prst="rect">
            <a:avLst/>
          </a:prstGeom>
          <a:noFill/>
        </p:spPr>
        <p:txBody>
          <a:bodyPr wrap="square" rtlCol="0">
            <a:spAutoFit/>
          </a:bodyPr>
          <a:lstStyle/>
          <a:p>
            <a:r>
              <a:rPr lang="zh-CN" altLang="en-US" b="1" dirty="0" smtClean="0">
                <a:solidFill>
                  <a:srgbClr val="1E0AB6"/>
                </a:solidFill>
                <a:latin typeface="+mn-ea"/>
                <a:cs typeface="Times New Roman" panose="02020603050405020304" pitchFamily="18" charset="0"/>
              </a:rPr>
              <a:t>（二）</a:t>
            </a:r>
            <a:r>
              <a:rPr lang="zh-CN" altLang="en-US" sz="2000" b="1" dirty="0" smtClean="0">
                <a:solidFill>
                  <a:srgbClr val="1E0AB6"/>
                </a:solidFill>
                <a:latin typeface="+mn-ea"/>
                <a:cs typeface="Times New Roman" panose="02020603050405020304" pitchFamily="18" charset="0"/>
              </a:rPr>
              <a:t>三维转站精度模型</a:t>
            </a:r>
            <a:endParaRPr lang="zh-CN" altLang="en-US" sz="2000" b="1" dirty="0">
              <a:solidFill>
                <a:srgbClr val="1E0AB6"/>
              </a:solidFill>
              <a:latin typeface="+mn-ea"/>
              <a:cs typeface="Times New Roman" panose="02020603050405020304" pitchFamily="18" charset="0"/>
            </a:endParaRPr>
          </a:p>
        </p:txBody>
      </p:sp>
      <p:sp>
        <p:nvSpPr>
          <p:cNvPr id="6" name="Rectangle 2"/>
          <p:cNvSpPr>
            <a:spLocks noChangeArrowheads="1"/>
          </p:cNvSpPr>
          <p:nvPr/>
        </p:nvSpPr>
        <p:spPr bwMode="auto">
          <a:xfrm>
            <a:off x="1898650" y="13285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1" name="对象 10"/>
          <p:cNvGraphicFramePr>
            <a:graphicFrameLocks noChangeAspect="1"/>
          </p:cNvGraphicFramePr>
          <p:nvPr/>
        </p:nvGraphicFramePr>
        <p:xfrm>
          <a:off x="2595431" y="1374766"/>
          <a:ext cx="3228115" cy="1886232"/>
        </p:xfrm>
        <a:graphic>
          <a:graphicData uri="http://schemas.openxmlformats.org/presentationml/2006/ole">
            <mc:AlternateContent xmlns:mc="http://schemas.openxmlformats.org/markup-compatibility/2006">
              <mc:Choice xmlns:v="urn:schemas-microsoft-com:vml" Requires="v">
                <p:oleObj spid="_x0000_s51370" name="Equation" r:id="rId1" imgW="58216800" imgH="34137600" progId="Equation.DSMT4">
                  <p:embed/>
                </p:oleObj>
              </mc:Choice>
              <mc:Fallback>
                <p:oleObj name="Equation" r:id="rId1" imgW="58216800" imgH="34137600" progId="Equation.DSMT4">
                  <p:embed/>
                  <p:pic>
                    <p:nvPicPr>
                      <p:cNvPr id="0" name="对象 10"/>
                      <p:cNvPicPr>
                        <a:picLocks noChangeAspect="1" noChangeArrowheads="1"/>
                      </p:cNvPicPr>
                      <p:nvPr/>
                    </p:nvPicPr>
                    <p:blipFill>
                      <a:blip r:embed="rId2"/>
                      <a:srcRect/>
                      <a:stretch>
                        <a:fillRect/>
                      </a:stretch>
                    </p:blipFill>
                    <p:spPr bwMode="auto">
                      <a:xfrm>
                        <a:off x="2595431" y="1374766"/>
                        <a:ext cx="3228115" cy="1886232"/>
                      </a:xfrm>
                      <a:prstGeom prst="rect">
                        <a:avLst/>
                      </a:prstGeom>
                      <a:noFill/>
                    </p:spPr>
                  </p:pic>
                </p:oleObj>
              </mc:Fallback>
            </mc:AlternateContent>
          </a:graphicData>
        </a:graphic>
      </p:graphicFrame>
      <p:graphicFrame>
        <p:nvGraphicFramePr>
          <p:cNvPr id="13" name="对象 12"/>
          <p:cNvGraphicFramePr>
            <a:graphicFrameLocks noChangeAspect="1"/>
          </p:cNvGraphicFramePr>
          <p:nvPr/>
        </p:nvGraphicFramePr>
        <p:xfrm>
          <a:off x="717534" y="3307217"/>
          <a:ext cx="7219981" cy="1434435"/>
        </p:xfrm>
        <a:graphic>
          <a:graphicData uri="http://schemas.openxmlformats.org/presentationml/2006/ole">
            <mc:AlternateContent xmlns:mc="http://schemas.openxmlformats.org/markup-compatibility/2006">
              <mc:Choice xmlns:v="urn:schemas-microsoft-com:vml" Requires="v">
                <p:oleObj spid="_x0000_s51371" name="Equation" r:id="rId3" imgW="4025900" imgH="965200" progId="Equation.DSMT4">
                  <p:embed/>
                </p:oleObj>
              </mc:Choice>
              <mc:Fallback>
                <p:oleObj name="Equation" r:id="rId3" imgW="4025900" imgH="965200" progId="Equation.DSMT4">
                  <p:embed/>
                  <p:pic>
                    <p:nvPicPr>
                      <p:cNvPr id="0" name="对象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34" y="3307217"/>
                        <a:ext cx="7219981" cy="1434435"/>
                      </a:xfrm>
                      <a:prstGeom prst="rect">
                        <a:avLst/>
                      </a:prstGeom>
                      <a:noFill/>
                    </p:spPr>
                  </p:pic>
                </p:oleObj>
              </mc:Fallback>
            </mc:AlternateContent>
          </a:graphicData>
        </a:graphic>
      </p:graphicFrame>
      <p:sp>
        <p:nvSpPr>
          <p:cNvPr id="2" name="文本框 1"/>
          <p:cNvSpPr txBox="1"/>
          <p:nvPr/>
        </p:nvSpPr>
        <p:spPr>
          <a:xfrm>
            <a:off x="559558" y="4885898"/>
            <a:ext cx="8584442" cy="1015663"/>
          </a:xfrm>
          <a:prstGeom prst="rect">
            <a:avLst/>
          </a:prstGeom>
          <a:noFill/>
        </p:spPr>
        <p:txBody>
          <a:bodyPr wrap="square" rtlCol="0">
            <a:spAutoFit/>
          </a:bodyPr>
          <a:lstStyle/>
          <a:p>
            <a:pPr marL="285750" indent="-285750">
              <a:buFont typeface="Wingdings" panose="05000000000000000000" pitchFamily="2" charset="2"/>
              <a:buChar char="n"/>
            </a:pPr>
            <a:r>
              <a:rPr lang="zh-CN" altLang="zh-CN" sz="2000" dirty="0">
                <a:latin typeface="Times New Roman" panose="02020603050405020304" pitchFamily="18" charset="0"/>
                <a:cs typeface="Times New Roman" panose="02020603050405020304" pitchFamily="18" charset="0"/>
              </a:rPr>
              <a:t>固定某个</a:t>
            </a:r>
            <a:r>
              <a:rPr lang="zh-CN" altLang="zh-CN" sz="2000" dirty="0" smtClean="0">
                <a:latin typeface="Times New Roman" panose="02020603050405020304" pitchFamily="18" charset="0"/>
                <a:cs typeface="Times New Roman" panose="02020603050405020304" pitchFamily="18" charset="0"/>
              </a:rPr>
              <a:t>方向值</a:t>
            </a:r>
            <a:r>
              <a:rPr lang="zh-CN" altLang="zh-CN" sz="2000" dirty="0">
                <a:latin typeface="Times New Roman" panose="02020603050405020304" pitchFamily="18" charset="0"/>
                <a:cs typeface="Times New Roman" panose="02020603050405020304" pitchFamily="18" charset="0"/>
              </a:rPr>
              <a:t>的方式对投影平面误差进行分析，可以看出是一个</a:t>
            </a:r>
            <a:r>
              <a:rPr lang="zh-CN" altLang="zh-CN" sz="2000" dirty="0">
                <a:solidFill>
                  <a:srgbClr val="FF0000"/>
                </a:solidFill>
                <a:latin typeface="Times New Roman" panose="02020603050405020304" pitchFamily="18" charset="0"/>
                <a:cs typeface="Times New Roman" panose="02020603050405020304" pitchFamily="18" charset="0"/>
              </a:rPr>
              <a:t>椭圆</a:t>
            </a:r>
            <a:r>
              <a:rPr lang="zh-CN" altLang="zh-CN" sz="2000" dirty="0" smtClean="0">
                <a:latin typeface="Times New Roman" panose="02020603050405020304" pitchFamily="18" charset="0"/>
                <a:cs typeface="Times New Roman" panose="02020603050405020304" pitchFamily="18" charset="0"/>
              </a:rPr>
              <a:t>形式</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n"/>
            </a:pPr>
            <a:r>
              <a:rPr lang="zh-CN" altLang="en-US" sz="2000" dirty="0">
                <a:latin typeface="Times New Roman" panose="02020603050405020304" pitchFamily="18" charset="0"/>
                <a:cs typeface="Times New Roman" panose="02020603050405020304" pitchFamily="18" charset="0"/>
              </a:rPr>
              <a:t>转</a:t>
            </a:r>
            <a:r>
              <a:rPr lang="zh-CN" altLang="zh-CN" sz="2000" dirty="0" smtClean="0">
                <a:latin typeface="Times New Roman" panose="02020603050405020304" pitchFamily="18" charset="0"/>
                <a:cs typeface="Times New Roman" panose="02020603050405020304" pitchFamily="18" charset="0"/>
              </a:rPr>
              <a:t>站</a:t>
            </a:r>
            <a:r>
              <a:rPr lang="zh-CN" altLang="zh-CN" sz="2000" dirty="0">
                <a:latin typeface="Times New Roman" panose="02020603050405020304" pitchFamily="18" charset="0"/>
                <a:cs typeface="Times New Roman" panose="02020603050405020304" pitchFamily="18" charset="0"/>
              </a:rPr>
              <a:t>精度在某个方向的分布呈</a:t>
            </a:r>
            <a:r>
              <a:rPr lang="zh-CN" altLang="zh-CN" sz="2000" dirty="0">
                <a:solidFill>
                  <a:srgbClr val="FF0000"/>
                </a:solidFill>
                <a:latin typeface="Times New Roman" panose="02020603050405020304" pitchFamily="18" charset="0"/>
                <a:cs typeface="Times New Roman" panose="02020603050405020304" pitchFamily="18" charset="0"/>
              </a:rPr>
              <a:t>抛物线</a:t>
            </a:r>
            <a:r>
              <a:rPr lang="zh-CN" altLang="zh-CN" sz="2000" dirty="0">
                <a:latin typeface="Times New Roman" panose="02020603050405020304" pitchFamily="18" charset="0"/>
                <a:cs typeface="Times New Roman" panose="02020603050405020304" pitchFamily="18" charset="0"/>
              </a:rPr>
              <a:t>形式，因此存在转站误差最小</a:t>
            </a:r>
            <a:r>
              <a:rPr lang="zh-CN" altLang="zh-CN" sz="2000" dirty="0" smtClean="0">
                <a:latin typeface="Times New Roman" panose="02020603050405020304" pitchFamily="18" charset="0"/>
                <a:cs typeface="Times New Roman" panose="02020603050405020304" pitchFamily="18" charset="0"/>
              </a:rPr>
              <a:t>点</a:t>
            </a:r>
            <a:r>
              <a:rPr lang="zh-CN" altLang="en-US" sz="2000" dirty="0" smtClean="0">
                <a:latin typeface="Times New Roman" panose="02020603050405020304" pitchFamily="18" charset="0"/>
                <a:cs typeface="Times New Roman" panose="02020603050405020304" pitchFamily="18" charset="0"/>
              </a:rPr>
              <a:t>。</a:t>
            </a:r>
            <a:endParaRPr lang="zh-CN" altLang="en-US" sz="2000" dirty="0"/>
          </a:p>
        </p:txBody>
      </p:sp>
      <p:sp>
        <p:nvSpPr>
          <p:cNvPr id="3" name="灯片编号占位符 2"/>
          <p:cNvSpPr>
            <a:spLocks noGrp="1"/>
          </p:cNvSpPr>
          <p:nvPr>
            <p:ph type="sldNum" sz="quarter" idx="4294967295"/>
          </p:nvPr>
        </p:nvSpPr>
        <p:spPr/>
        <p:txBody>
          <a:bodyPr/>
          <a:lstStyle/>
          <a:p>
            <a:endParaRPr lang="zh-CN" altLang="en-US"/>
          </a:p>
        </p:txBody>
      </p:sp>
      <p:sp>
        <p:nvSpPr>
          <p:cNvPr id="4" name="文本框 3"/>
          <p:cNvSpPr txBox="1"/>
          <p:nvPr/>
        </p:nvSpPr>
        <p:spPr>
          <a:xfrm>
            <a:off x="4364990" y="6328410"/>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475850" cy="438331"/>
          </a:xfrm>
        </p:spPr>
        <p:txBody>
          <a:bodyPr/>
          <a:lstStyle/>
          <a:p>
            <a:r>
              <a:rPr lang="en-US" altLang="zh-CN" sz="2800" dirty="0" smtClean="0"/>
              <a:t>4.4 </a:t>
            </a:r>
            <a:r>
              <a:rPr lang="zh-CN" altLang="en-US" sz="2800" dirty="0" smtClean="0"/>
              <a:t>公共点测量误差的影响</a:t>
            </a:r>
            <a:endParaRPr lang="zh-CN" altLang="en-US" sz="2800" dirty="0"/>
          </a:p>
        </p:txBody>
      </p:sp>
      <p:sp>
        <p:nvSpPr>
          <p:cNvPr id="4" name="Rectangle 2"/>
          <p:cNvSpPr>
            <a:spLocks noChangeArrowheads="1"/>
          </p:cNvSpPr>
          <p:nvPr/>
        </p:nvSpPr>
        <p:spPr bwMode="auto">
          <a:xfrm>
            <a:off x="5359653" y="37804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 name="Rectangle 2"/>
          <p:cNvSpPr>
            <a:spLocks noChangeArrowheads="1"/>
          </p:cNvSpPr>
          <p:nvPr/>
        </p:nvSpPr>
        <p:spPr bwMode="auto">
          <a:xfrm>
            <a:off x="1898650" y="13285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2" name="Rectangle 4"/>
          <p:cNvSpPr>
            <a:spLocks noChangeArrowheads="1"/>
          </p:cNvSpPr>
          <p:nvPr/>
        </p:nvSpPr>
        <p:spPr bwMode="auto">
          <a:xfrm>
            <a:off x="1349628" y="3221970"/>
            <a:ext cx="124483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pic>
        <p:nvPicPr>
          <p:cNvPr id="14" name="图片 13" descr="C:\Users\Administrator\Desktop\X.jpg"/>
          <p:cNvPicPr/>
          <p:nvPr/>
        </p:nvPicPr>
        <p:blipFill>
          <a:blip r:embed="rId1">
            <a:extLst>
              <a:ext uri="{28A0092B-C50C-407E-A947-70E740481C1C}">
                <a14:useLocalDpi xmlns:a14="http://schemas.microsoft.com/office/drawing/2010/main" val="0"/>
              </a:ext>
            </a:extLst>
          </a:blip>
          <a:srcRect/>
          <a:stretch>
            <a:fillRect/>
          </a:stretch>
        </p:blipFill>
        <p:spPr bwMode="auto">
          <a:xfrm>
            <a:off x="4600135" y="804326"/>
            <a:ext cx="4473038" cy="2758895"/>
          </a:xfrm>
          <a:prstGeom prst="rect">
            <a:avLst/>
          </a:prstGeom>
          <a:noFill/>
          <a:ln>
            <a:noFill/>
          </a:ln>
        </p:spPr>
      </p:pic>
      <p:pic>
        <p:nvPicPr>
          <p:cNvPr id="3" name="图片 2"/>
          <p:cNvPicPr>
            <a:picLocks noChangeAspect="1"/>
          </p:cNvPicPr>
          <p:nvPr/>
        </p:nvPicPr>
        <p:blipFill>
          <a:blip r:embed="rId2"/>
          <a:stretch>
            <a:fillRect/>
          </a:stretch>
        </p:blipFill>
        <p:spPr>
          <a:xfrm>
            <a:off x="3729158" y="3561180"/>
            <a:ext cx="5669771" cy="2097206"/>
          </a:xfrm>
          <a:prstGeom prst="rect">
            <a:avLst/>
          </a:prstGeom>
        </p:spPr>
      </p:pic>
      <p:sp>
        <p:nvSpPr>
          <p:cNvPr id="15" name="文本框 14"/>
          <p:cNvSpPr txBox="1"/>
          <p:nvPr/>
        </p:nvSpPr>
        <p:spPr>
          <a:xfrm>
            <a:off x="186349" y="3321295"/>
            <a:ext cx="3978298" cy="2862322"/>
          </a:xfrm>
          <a:prstGeom prst="rect">
            <a:avLst/>
          </a:prstGeom>
          <a:noFill/>
        </p:spPr>
        <p:txBody>
          <a:bodyPr wrap="square" rtlCol="0">
            <a:spAutoFit/>
          </a:bodyPr>
          <a:lstStyle/>
          <a:p>
            <a:pPr algn="just"/>
            <a:r>
              <a:rPr lang="en-US" altLang="zh-CN" sz="2000" dirty="0" smtClean="0">
                <a:latin typeface="+mn-ea"/>
                <a:cs typeface="Times New Roman" panose="02020603050405020304" pitchFamily="18" charset="0"/>
              </a:rPr>
              <a:t>(1)</a:t>
            </a:r>
            <a:r>
              <a:rPr lang="zh-CN" altLang="en-US" sz="2000" dirty="0" smtClean="0">
                <a:latin typeface="+mn-ea"/>
                <a:cs typeface="Times New Roman" panose="02020603050405020304" pitchFamily="18" charset="0"/>
              </a:rPr>
              <a:t>公共</a:t>
            </a:r>
            <a:r>
              <a:rPr lang="zh-CN" altLang="en-US" sz="2000" dirty="0">
                <a:latin typeface="+mn-ea"/>
                <a:cs typeface="Times New Roman" panose="02020603050405020304" pitchFamily="18" charset="0"/>
              </a:rPr>
              <a:t>点误差在某方向上的变化，只对该方向的转站精度有较大影响，呈现一种</a:t>
            </a:r>
            <a:r>
              <a:rPr lang="zh-CN" altLang="en-US" sz="2000" dirty="0">
                <a:solidFill>
                  <a:srgbClr val="FF0000"/>
                </a:solidFill>
                <a:latin typeface="+mn-ea"/>
                <a:cs typeface="Times New Roman" panose="02020603050405020304" pitchFamily="18" charset="0"/>
              </a:rPr>
              <a:t>近似线性的变化</a:t>
            </a:r>
            <a:r>
              <a:rPr lang="zh-CN" altLang="en-US" sz="2000" dirty="0">
                <a:latin typeface="+mn-ea"/>
                <a:cs typeface="Times New Roman" panose="02020603050405020304" pitchFamily="18" charset="0"/>
              </a:rPr>
              <a:t>关系，对其他两个方向的转站精度影响较小</a:t>
            </a:r>
            <a:r>
              <a:rPr lang="zh-CN" altLang="en-US" sz="2000" dirty="0" smtClean="0">
                <a:latin typeface="+mn-ea"/>
                <a:cs typeface="Times New Roman" panose="02020603050405020304" pitchFamily="18" charset="0"/>
              </a:rPr>
              <a:t>。</a:t>
            </a:r>
            <a:endParaRPr lang="en-US" altLang="zh-CN" sz="2000" dirty="0" smtClean="0">
              <a:latin typeface="+mn-ea"/>
              <a:cs typeface="Times New Roman" panose="02020603050405020304" pitchFamily="18" charset="0"/>
            </a:endParaRPr>
          </a:p>
          <a:p>
            <a:pPr algn="just"/>
            <a:r>
              <a:rPr lang="en-US" altLang="zh-CN" sz="2000" dirty="0" smtClean="0">
                <a:latin typeface="+mn-ea"/>
                <a:cs typeface="Times New Roman" panose="02020603050405020304" pitchFamily="18" charset="0"/>
              </a:rPr>
              <a:t>(2</a:t>
            </a:r>
            <a:r>
              <a:rPr lang="en-US" altLang="zh-CN" sz="2000" dirty="0">
                <a:latin typeface="+mn-ea"/>
                <a:cs typeface="Times New Roman" panose="02020603050405020304" pitchFamily="18" charset="0"/>
              </a:rPr>
              <a:t>)</a:t>
            </a:r>
            <a:r>
              <a:rPr lang="zh-CN" altLang="en-US" sz="2000" dirty="0" smtClean="0">
                <a:latin typeface="+mn-ea"/>
                <a:cs typeface="Times New Roman" panose="02020603050405020304" pitchFamily="18" charset="0"/>
              </a:rPr>
              <a:t>待</a:t>
            </a:r>
            <a:r>
              <a:rPr lang="zh-CN" altLang="en-US" sz="2000" dirty="0">
                <a:latin typeface="+mn-ea"/>
                <a:cs typeface="Times New Roman" panose="02020603050405020304" pitchFamily="18" charset="0"/>
              </a:rPr>
              <a:t>测点点位精度 也呈现近似线性变化</a:t>
            </a:r>
            <a:r>
              <a:rPr lang="zh-CN" altLang="en-US" sz="2000" dirty="0" smtClean="0">
                <a:latin typeface="+mn-ea"/>
                <a:cs typeface="Times New Roman" panose="02020603050405020304" pitchFamily="18" charset="0"/>
              </a:rPr>
              <a:t>关系。</a:t>
            </a:r>
            <a:endParaRPr lang="en-US" altLang="zh-CN" sz="2000" dirty="0" smtClean="0">
              <a:latin typeface="+mn-ea"/>
              <a:cs typeface="Times New Roman" panose="02020603050405020304" pitchFamily="18" charset="0"/>
            </a:endParaRPr>
          </a:p>
          <a:p>
            <a:pPr algn="just"/>
            <a:r>
              <a:rPr lang="en-US" altLang="zh-CN" sz="2000" dirty="0" smtClean="0">
                <a:latin typeface="+mn-ea"/>
                <a:cs typeface="Times New Roman" panose="02020603050405020304" pitchFamily="18" charset="0"/>
              </a:rPr>
              <a:t>(3</a:t>
            </a:r>
            <a:r>
              <a:rPr lang="en-US" altLang="zh-CN" sz="2000" dirty="0">
                <a:latin typeface="+mn-ea"/>
                <a:cs typeface="Times New Roman" panose="02020603050405020304" pitchFamily="18" charset="0"/>
              </a:rPr>
              <a:t>)</a:t>
            </a:r>
            <a:r>
              <a:rPr lang="zh-CN" altLang="en-US" sz="2000" dirty="0" smtClean="0">
                <a:latin typeface="+mn-ea"/>
                <a:cs typeface="Times New Roman" panose="02020603050405020304" pitchFamily="18" charset="0"/>
              </a:rPr>
              <a:t>另外</a:t>
            </a:r>
            <a:r>
              <a:rPr lang="zh-CN" altLang="en-US" sz="2000" dirty="0">
                <a:latin typeface="+mn-ea"/>
                <a:cs typeface="Times New Roman" panose="02020603050405020304" pitchFamily="18" charset="0"/>
              </a:rPr>
              <a:t>可以</a:t>
            </a:r>
            <a:r>
              <a:rPr lang="zh-CN" altLang="en-US" sz="2000" dirty="0" smtClean="0">
                <a:latin typeface="+mn-ea"/>
                <a:cs typeface="Times New Roman" panose="02020603050405020304" pitchFamily="18" charset="0"/>
              </a:rPr>
              <a:t>看出公共点</a:t>
            </a:r>
            <a:r>
              <a:rPr lang="en-US" altLang="zh-CN" sz="2000" dirty="0" smtClean="0">
                <a:solidFill>
                  <a:srgbClr val="FF0000"/>
                </a:solidFill>
                <a:latin typeface="+mn-ea"/>
                <a:cs typeface="Times New Roman" panose="02020603050405020304" pitchFamily="18" charset="0"/>
              </a:rPr>
              <a:t>z</a:t>
            </a:r>
            <a:r>
              <a:rPr lang="zh-CN" altLang="en-US" sz="2000" dirty="0" smtClean="0">
                <a:solidFill>
                  <a:srgbClr val="FF0000"/>
                </a:solidFill>
                <a:latin typeface="+mn-ea"/>
                <a:cs typeface="Times New Roman" panose="02020603050405020304" pitchFamily="18" charset="0"/>
              </a:rPr>
              <a:t>方向</a:t>
            </a:r>
            <a:r>
              <a:rPr lang="zh-CN" altLang="en-US" sz="2000" dirty="0">
                <a:solidFill>
                  <a:srgbClr val="FF0000"/>
                </a:solidFill>
                <a:latin typeface="+mn-ea"/>
                <a:cs typeface="Times New Roman" panose="02020603050405020304" pitchFamily="18" charset="0"/>
              </a:rPr>
              <a:t>的点位误差变化对转站影响</a:t>
            </a:r>
            <a:r>
              <a:rPr lang="zh-CN" altLang="en-US" sz="2000" dirty="0" smtClean="0">
                <a:solidFill>
                  <a:srgbClr val="FF0000"/>
                </a:solidFill>
                <a:latin typeface="+mn-ea"/>
                <a:cs typeface="Times New Roman" panose="02020603050405020304" pitchFamily="18" charset="0"/>
              </a:rPr>
              <a:t>较大。</a:t>
            </a:r>
            <a:endParaRPr lang="zh-CN" altLang="en-US" sz="2000" dirty="0">
              <a:solidFill>
                <a:srgbClr val="FF0000"/>
              </a:solidFill>
              <a:latin typeface="+mn-ea"/>
              <a:cs typeface="Times New Roman" panose="02020603050405020304" pitchFamily="18" charset="0"/>
            </a:endParaRPr>
          </a:p>
        </p:txBody>
      </p:sp>
      <p:pic>
        <p:nvPicPr>
          <p:cNvPr id="16" name="图片 15"/>
          <p:cNvPicPr>
            <a:picLocks noChangeAspect="1"/>
          </p:cNvPicPr>
          <p:nvPr/>
        </p:nvPicPr>
        <p:blipFill>
          <a:blip r:embed="rId3"/>
          <a:stretch>
            <a:fillRect/>
          </a:stretch>
        </p:blipFill>
        <p:spPr>
          <a:xfrm>
            <a:off x="124285" y="1067366"/>
            <a:ext cx="9568545" cy="720844"/>
          </a:xfrm>
          <a:prstGeom prst="rect">
            <a:avLst/>
          </a:prstGeom>
        </p:spPr>
      </p:pic>
      <p:pic>
        <p:nvPicPr>
          <p:cNvPr id="17" name="图片 16"/>
          <p:cNvPicPr>
            <a:picLocks noChangeAspect="1"/>
          </p:cNvPicPr>
          <p:nvPr/>
        </p:nvPicPr>
        <p:blipFill>
          <a:blip r:embed="rId4"/>
          <a:stretch>
            <a:fillRect/>
          </a:stretch>
        </p:blipFill>
        <p:spPr>
          <a:xfrm>
            <a:off x="124285" y="1653497"/>
            <a:ext cx="10051734" cy="380073"/>
          </a:xfrm>
          <a:prstGeom prst="rect">
            <a:avLst/>
          </a:prstGeom>
        </p:spPr>
      </p:pic>
      <p:sp>
        <p:nvSpPr>
          <p:cNvPr id="19" name="文本框 18"/>
          <p:cNvSpPr txBox="1"/>
          <p:nvPr/>
        </p:nvSpPr>
        <p:spPr>
          <a:xfrm>
            <a:off x="182266" y="804326"/>
            <a:ext cx="1489465" cy="400110"/>
          </a:xfrm>
          <a:prstGeom prst="rect">
            <a:avLst/>
          </a:prstGeom>
          <a:noFill/>
        </p:spPr>
        <p:txBody>
          <a:bodyPr wrap="square" rtlCol="0">
            <a:spAutoFit/>
          </a:bodyPr>
          <a:lstStyle/>
          <a:p>
            <a:r>
              <a:rPr lang="zh-CN" altLang="en-US" sz="2000" b="1" dirty="0" smtClean="0">
                <a:solidFill>
                  <a:srgbClr val="1E0AB6"/>
                </a:solidFill>
                <a:latin typeface="+mn-ea"/>
                <a:cs typeface="Times New Roman" panose="02020603050405020304" pitchFamily="18" charset="0"/>
              </a:rPr>
              <a:t>实验方案：</a:t>
            </a:r>
            <a:endParaRPr lang="zh-CN" altLang="en-US" sz="2000" b="1" dirty="0">
              <a:solidFill>
                <a:srgbClr val="1E0AB6"/>
              </a:solidFill>
              <a:latin typeface="+mn-ea"/>
              <a:cs typeface="Times New Roman" panose="02020603050405020304" pitchFamily="18" charset="0"/>
            </a:endParaRPr>
          </a:p>
        </p:txBody>
      </p:sp>
      <p:sp>
        <p:nvSpPr>
          <p:cNvPr id="2" name="文本框 1"/>
          <p:cNvSpPr txBox="1"/>
          <p:nvPr/>
        </p:nvSpPr>
        <p:spPr>
          <a:xfrm>
            <a:off x="124285" y="2151147"/>
            <a:ext cx="4349241" cy="707886"/>
          </a:xfrm>
          <a:prstGeom prst="rect">
            <a:avLst/>
          </a:prstGeom>
          <a:noFill/>
        </p:spPr>
        <p:txBody>
          <a:bodyPr wrap="square" rtlCol="0">
            <a:spAutoFit/>
          </a:bodyPr>
          <a:lstStyle/>
          <a:p>
            <a:r>
              <a:rPr lang="zh-CN" altLang="en-US" sz="2000" dirty="0" smtClean="0">
                <a:latin typeface="+mn-ea"/>
                <a:cs typeface="Times New Roman" panose="02020603050405020304" pitchFamily="18" charset="0"/>
              </a:rPr>
              <a:t>同样地，进行</a:t>
            </a:r>
            <a:r>
              <a:rPr lang="en-US" altLang="zh-CN" sz="2000" dirty="0" err="1" smtClean="0">
                <a:latin typeface="+mn-ea"/>
                <a:cs typeface="Times New Roman" panose="02020603050405020304" pitchFamily="18" charset="0"/>
              </a:rPr>
              <a:t>y,z</a:t>
            </a:r>
            <a:r>
              <a:rPr lang="zh-CN" altLang="en-US" sz="2000" dirty="0" smtClean="0">
                <a:latin typeface="+mn-ea"/>
                <a:cs typeface="Times New Roman" panose="02020603050405020304" pitchFamily="18" charset="0"/>
              </a:rPr>
              <a:t>方向测量误差对转站影响分析</a:t>
            </a:r>
            <a:r>
              <a:rPr lang="zh-CN" altLang="en-US" sz="2000" dirty="0" smtClean="0">
                <a:latin typeface="+mn-ea"/>
              </a:rPr>
              <a:t>。</a:t>
            </a:r>
            <a:endParaRPr lang="zh-CN" altLang="en-US" sz="2000" dirty="0">
              <a:latin typeface="+mn-ea"/>
            </a:endParaRPr>
          </a:p>
        </p:txBody>
      </p:sp>
      <p:sp>
        <p:nvSpPr>
          <p:cNvPr id="5" name="灯片编号占位符 4"/>
          <p:cNvSpPr>
            <a:spLocks noGrp="1"/>
          </p:cNvSpPr>
          <p:nvPr>
            <p:ph type="sldNum" sz="quarter" idx="4294967295"/>
          </p:nvPr>
        </p:nvSpPr>
        <p:spPr/>
        <p:txBody>
          <a:bodyPr/>
          <a:lstStyle/>
          <a:p>
            <a:endParaRPr lang="zh-CN" altLang="en-US"/>
          </a:p>
        </p:txBody>
      </p:sp>
      <p:sp>
        <p:nvSpPr>
          <p:cNvPr id="7" name="文本框 6"/>
          <p:cNvSpPr txBox="1"/>
          <p:nvPr/>
        </p:nvSpPr>
        <p:spPr>
          <a:xfrm>
            <a:off x="254929" y="2924476"/>
            <a:ext cx="1920569" cy="400110"/>
          </a:xfrm>
          <a:prstGeom prst="rect">
            <a:avLst/>
          </a:prstGeom>
          <a:noFill/>
        </p:spPr>
        <p:txBody>
          <a:bodyPr wrap="square" rtlCol="0">
            <a:spAutoFit/>
          </a:bodyPr>
          <a:lstStyle/>
          <a:p>
            <a:r>
              <a:rPr lang="zh-CN" altLang="en-US" sz="2000" b="1" dirty="0" smtClean="0">
                <a:solidFill>
                  <a:srgbClr val="1E0AB6"/>
                </a:solidFill>
              </a:rPr>
              <a:t>结果分析：</a:t>
            </a:r>
            <a:endParaRPr lang="zh-CN" altLang="en-US" sz="2000" b="1" dirty="0">
              <a:solidFill>
                <a:srgbClr val="1E0AB6"/>
              </a:solidFill>
            </a:endParaRPr>
          </a:p>
        </p:txBody>
      </p:sp>
      <p:sp>
        <p:nvSpPr>
          <p:cNvPr id="9" name="文本框 8"/>
          <p:cNvSpPr txBox="1"/>
          <p:nvPr/>
        </p:nvSpPr>
        <p:spPr>
          <a:xfrm>
            <a:off x="4473575" y="6337300"/>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4.5 </a:t>
            </a:r>
            <a:r>
              <a:rPr lang="zh-CN" altLang="en-US" sz="2800" dirty="0" smtClean="0"/>
              <a:t>公共点布局的影响</a:t>
            </a:r>
            <a:endParaRPr lang="zh-CN" altLang="en-US" sz="2800" dirty="0"/>
          </a:p>
        </p:txBody>
      </p:sp>
      <p:sp>
        <p:nvSpPr>
          <p:cNvPr id="4" name="Rectangle 2"/>
          <p:cNvSpPr>
            <a:spLocks noChangeArrowheads="1"/>
          </p:cNvSpPr>
          <p:nvPr/>
        </p:nvSpPr>
        <p:spPr bwMode="auto">
          <a:xfrm>
            <a:off x="5359653" y="37804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 name="Rectangle 2"/>
          <p:cNvSpPr>
            <a:spLocks noChangeArrowheads="1"/>
          </p:cNvSpPr>
          <p:nvPr/>
        </p:nvSpPr>
        <p:spPr bwMode="auto">
          <a:xfrm>
            <a:off x="1898650" y="13285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8" name="图片 17"/>
          <p:cNvPicPr/>
          <p:nvPr/>
        </p:nvPicPr>
        <p:blipFill>
          <a:blip r:embed="rId1">
            <a:extLst>
              <a:ext uri="{28A0092B-C50C-407E-A947-70E740481C1C}">
                <a14:useLocalDpi xmlns:a14="http://schemas.microsoft.com/office/drawing/2010/main" val="0"/>
              </a:ext>
            </a:extLst>
          </a:blip>
          <a:srcRect/>
          <a:stretch>
            <a:fillRect/>
          </a:stretch>
        </p:blipFill>
        <p:spPr bwMode="auto">
          <a:xfrm>
            <a:off x="4010960" y="1253746"/>
            <a:ext cx="5457825" cy="2137410"/>
          </a:xfrm>
          <a:prstGeom prst="rect">
            <a:avLst/>
          </a:prstGeom>
          <a:noFill/>
          <a:ln>
            <a:noFill/>
          </a:ln>
        </p:spPr>
      </p:pic>
      <p:sp>
        <p:nvSpPr>
          <p:cNvPr id="7" name="矩形 6"/>
          <p:cNvSpPr/>
          <p:nvPr/>
        </p:nvSpPr>
        <p:spPr>
          <a:xfrm>
            <a:off x="4453872" y="3469673"/>
            <a:ext cx="4572000" cy="2657138"/>
          </a:xfrm>
          <a:prstGeom prst="rect">
            <a:avLst/>
          </a:prstGeom>
        </p:spPr>
        <p:txBody>
          <a:bodyPr>
            <a:spAutoFit/>
          </a:bodyPr>
          <a:lstStyle/>
          <a:p>
            <a:pPr marL="342900" indent="-342900" algn="just">
              <a:lnSpc>
                <a:spcPts val="2000"/>
              </a:lnSpc>
              <a:spcAft>
                <a:spcPts val="0"/>
              </a:spcAft>
              <a:buFont typeface="Wingdings" panose="05000000000000000000" pitchFamily="2" charset="2"/>
              <a:buChar char="Ø"/>
            </a:pPr>
            <a:r>
              <a:rPr lang="en-US" altLang="zh-CN" sz="2000" kern="100" dirty="0" smtClean="0">
                <a:latin typeface="Times New Roman" panose="02020603050405020304" pitchFamily="18" charset="0"/>
                <a:cs typeface="Times New Roman" panose="02020603050405020304" pitchFamily="18" charset="0"/>
              </a:rPr>
              <a:t> </a:t>
            </a:r>
            <a:r>
              <a:rPr lang="zh-CN" altLang="zh-CN" sz="2000" kern="100" dirty="0">
                <a:latin typeface="+mn-ea"/>
                <a:cs typeface="Times New Roman" panose="02020603050405020304" pitchFamily="18" charset="0"/>
              </a:rPr>
              <a:t>由</a:t>
            </a:r>
            <a:r>
              <a:rPr lang="en-US" altLang="zh-CN" sz="2000" kern="100" dirty="0">
                <a:latin typeface="+mn-ea"/>
                <a:cs typeface="Times New Roman" panose="02020603050405020304" pitchFamily="18" charset="0"/>
              </a:rPr>
              <a:t>(a)-(b)</a:t>
            </a:r>
            <a:r>
              <a:rPr lang="zh-CN" altLang="zh-CN" sz="2000" kern="100" dirty="0">
                <a:latin typeface="+mn-ea"/>
                <a:cs typeface="Times New Roman" panose="02020603050405020304" pitchFamily="18" charset="0"/>
              </a:rPr>
              <a:t>对比可知，公共点的布局要能覆盖整个测量区域为最佳，如果不能，转站误差会增大，尤其是在公共点包围之外的点位。</a:t>
            </a:r>
            <a:endParaRPr lang="zh-CN" altLang="zh-CN" sz="2000" kern="100" dirty="0">
              <a:latin typeface="+mn-ea"/>
              <a:cs typeface="Times New Roman" panose="02020603050405020304" pitchFamily="18" charset="0"/>
            </a:endParaRPr>
          </a:p>
          <a:p>
            <a:pPr marL="342900" indent="-342900" algn="just">
              <a:lnSpc>
                <a:spcPts val="2000"/>
              </a:lnSpc>
              <a:spcAft>
                <a:spcPts val="0"/>
              </a:spcAft>
              <a:buFont typeface="Wingdings" panose="05000000000000000000" pitchFamily="2" charset="2"/>
              <a:buChar char="Ø"/>
            </a:pPr>
            <a:r>
              <a:rPr lang="zh-CN" altLang="zh-CN" sz="2000" kern="100" dirty="0" smtClean="0">
                <a:latin typeface="+mn-ea"/>
                <a:cs typeface="Times New Roman" panose="02020603050405020304" pitchFamily="18" charset="0"/>
              </a:rPr>
              <a:t>由</a:t>
            </a:r>
            <a:r>
              <a:rPr lang="en-US" altLang="zh-CN" sz="2000" kern="100" dirty="0">
                <a:latin typeface="+mn-ea"/>
                <a:cs typeface="Times New Roman" panose="02020603050405020304" pitchFamily="18" charset="0"/>
              </a:rPr>
              <a:t>(a)-(c)</a:t>
            </a:r>
            <a:r>
              <a:rPr lang="zh-CN" altLang="zh-CN" sz="2000" kern="100" dirty="0">
                <a:latin typeface="+mn-ea"/>
                <a:cs typeface="Times New Roman" panose="02020603050405020304" pitchFamily="18" charset="0"/>
              </a:rPr>
              <a:t>可知，公共点在满足覆盖全部待测点条件下，随着范围的增大，待测点误差有一定的减小</a:t>
            </a:r>
            <a:r>
              <a:rPr lang="zh-CN" altLang="zh-CN" sz="2000" kern="100" dirty="0" smtClean="0">
                <a:latin typeface="+mn-ea"/>
                <a:cs typeface="Times New Roman" panose="02020603050405020304" pitchFamily="18" charset="0"/>
              </a:rPr>
              <a:t>。</a:t>
            </a:r>
            <a:endParaRPr lang="en-US" altLang="zh-CN" sz="2000" kern="100" dirty="0" smtClean="0">
              <a:latin typeface="+mn-ea"/>
              <a:cs typeface="Times New Roman" panose="02020603050405020304" pitchFamily="18" charset="0"/>
            </a:endParaRPr>
          </a:p>
          <a:p>
            <a:pPr marL="342900" indent="-342900" algn="just">
              <a:lnSpc>
                <a:spcPts val="2000"/>
              </a:lnSpc>
              <a:spcAft>
                <a:spcPts val="0"/>
              </a:spcAft>
              <a:buFont typeface="Wingdings" panose="05000000000000000000" pitchFamily="2" charset="2"/>
              <a:buChar char="Ø"/>
            </a:pPr>
            <a:r>
              <a:rPr lang="zh-CN" altLang="en-US" sz="2000" kern="100" dirty="0">
                <a:latin typeface="+mn-ea"/>
                <a:cs typeface="Times New Roman" panose="02020603050405020304" pitchFamily="18" charset="0"/>
              </a:rPr>
              <a:t>由</a:t>
            </a:r>
            <a:r>
              <a:rPr lang="en-US" altLang="zh-CN" sz="2000" kern="100" dirty="0" smtClean="0">
                <a:latin typeface="+mn-ea"/>
                <a:cs typeface="Times New Roman" panose="02020603050405020304" pitchFamily="18" charset="0"/>
              </a:rPr>
              <a:t> (a)-(d)</a:t>
            </a:r>
            <a:r>
              <a:rPr lang="zh-CN" altLang="en-US" sz="2000" kern="100" dirty="0" smtClean="0">
                <a:latin typeface="+mn-ea"/>
                <a:cs typeface="Times New Roman" panose="02020603050405020304" pitchFamily="18" charset="0"/>
              </a:rPr>
              <a:t>可知</a:t>
            </a:r>
            <a:r>
              <a:rPr lang="en-US" altLang="zh-CN" sz="2000" kern="100" dirty="0" smtClean="0">
                <a:latin typeface="+mn-ea"/>
                <a:cs typeface="Times New Roman" panose="02020603050405020304" pitchFamily="18" charset="0"/>
              </a:rPr>
              <a:t>,</a:t>
            </a:r>
            <a:r>
              <a:rPr lang="zh-CN" altLang="zh-CN" sz="2000" kern="100" dirty="0" smtClean="0">
                <a:latin typeface="+mn-ea"/>
                <a:cs typeface="Times New Roman" panose="02020603050405020304" pitchFamily="18" charset="0"/>
              </a:rPr>
              <a:t>公共</a:t>
            </a:r>
            <a:r>
              <a:rPr lang="zh-CN" altLang="zh-CN" sz="2000" kern="100" dirty="0">
                <a:latin typeface="+mn-ea"/>
                <a:cs typeface="Times New Roman" panose="02020603050405020304" pitchFamily="18" charset="0"/>
              </a:rPr>
              <a:t>点覆盖范围一定的情况下，公共点布局的均匀性对转站测量造成的影响较小。</a:t>
            </a:r>
            <a:endParaRPr lang="zh-CN" altLang="zh-CN" sz="2000" kern="100" dirty="0">
              <a:latin typeface="+mn-ea"/>
              <a:cs typeface="Times New Roman" panose="02020603050405020304" pitchFamily="18" charset="0"/>
            </a:endParaRPr>
          </a:p>
        </p:txBody>
      </p:sp>
      <p:graphicFrame>
        <p:nvGraphicFramePr>
          <p:cNvPr id="3" name="对象 2"/>
          <p:cNvGraphicFramePr>
            <a:graphicFrameLocks noChangeAspect="1"/>
          </p:cNvGraphicFramePr>
          <p:nvPr/>
        </p:nvGraphicFramePr>
        <p:xfrm>
          <a:off x="102633" y="1491147"/>
          <a:ext cx="4351239" cy="4246390"/>
        </p:xfrm>
        <a:graphic>
          <a:graphicData uri="http://schemas.openxmlformats.org/presentationml/2006/ole">
            <mc:AlternateContent xmlns:mc="http://schemas.openxmlformats.org/markup-compatibility/2006">
              <mc:Choice xmlns:v="urn:schemas-microsoft-com:vml" Requires="v">
                <p:oleObj spid="_x0000_s52310" name="Visio" r:id="rId2" imgW="17005300" imgH="16598900" progId="Visio.Drawing.11">
                  <p:embed/>
                </p:oleObj>
              </mc:Choice>
              <mc:Fallback>
                <p:oleObj name="Visio" r:id="rId2" imgW="17005300" imgH="16598900" progId="Visio.Drawing.11">
                  <p:embed/>
                  <p:pic>
                    <p:nvPicPr>
                      <p:cNvPr id="0" name="对象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3" y="1491147"/>
                        <a:ext cx="4351239" cy="4246390"/>
                      </a:xfrm>
                      <a:prstGeom prst="rect">
                        <a:avLst/>
                      </a:prstGeom>
                      <a:noFill/>
                    </p:spPr>
                  </p:pic>
                </p:oleObj>
              </mc:Fallback>
            </mc:AlternateContent>
          </a:graphicData>
        </a:graphic>
      </p:graphicFrame>
      <p:sp>
        <p:nvSpPr>
          <p:cNvPr id="2" name="灯片编号占位符 1"/>
          <p:cNvSpPr>
            <a:spLocks noGrp="1"/>
          </p:cNvSpPr>
          <p:nvPr>
            <p:ph type="sldNum" sz="quarter" idx="4294967295"/>
          </p:nvPr>
        </p:nvSpPr>
        <p:spPr/>
        <p:txBody>
          <a:bodyPr/>
          <a:lstStyle/>
          <a:p>
            <a:endParaRPr lang="zh-CN" altLang="en-US"/>
          </a:p>
        </p:txBody>
      </p:sp>
      <p:sp>
        <p:nvSpPr>
          <p:cNvPr id="5" name="文本框 4"/>
          <p:cNvSpPr txBox="1"/>
          <p:nvPr/>
        </p:nvSpPr>
        <p:spPr>
          <a:xfrm>
            <a:off x="232012" y="900752"/>
            <a:ext cx="2661313" cy="400110"/>
          </a:xfrm>
          <a:prstGeom prst="rect">
            <a:avLst/>
          </a:prstGeom>
          <a:noFill/>
        </p:spPr>
        <p:txBody>
          <a:bodyPr wrap="square" rtlCol="0">
            <a:spAutoFit/>
          </a:bodyPr>
          <a:lstStyle/>
          <a:p>
            <a:r>
              <a:rPr lang="zh-CN" altLang="en-US" sz="2000" b="1" dirty="0" smtClean="0">
                <a:solidFill>
                  <a:srgbClr val="1E0AB6"/>
                </a:solidFill>
              </a:rPr>
              <a:t>实验方案</a:t>
            </a:r>
            <a:endParaRPr lang="zh-CN" altLang="en-US" sz="2000" b="1" dirty="0">
              <a:solidFill>
                <a:srgbClr val="1E0AB6"/>
              </a:solidFill>
            </a:endParaRPr>
          </a:p>
        </p:txBody>
      </p:sp>
      <p:sp>
        <p:nvSpPr>
          <p:cNvPr id="9" name="文本框 8"/>
          <p:cNvSpPr txBox="1"/>
          <p:nvPr/>
        </p:nvSpPr>
        <p:spPr>
          <a:xfrm>
            <a:off x="4410807" y="935236"/>
            <a:ext cx="2464132" cy="400110"/>
          </a:xfrm>
          <a:prstGeom prst="rect">
            <a:avLst/>
          </a:prstGeom>
          <a:noFill/>
        </p:spPr>
        <p:txBody>
          <a:bodyPr wrap="square" rtlCol="0">
            <a:spAutoFit/>
          </a:bodyPr>
          <a:lstStyle/>
          <a:p>
            <a:r>
              <a:rPr lang="zh-CN" altLang="en-US" sz="2000" b="1" dirty="0" smtClean="0">
                <a:solidFill>
                  <a:srgbClr val="1E0AB6"/>
                </a:solidFill>
              </a:rPr>
              <a:t>结果分析：</a:t>
            </a:r>
            <a:endParaRPr lang="zh-CN" altLang="en-US" sz="2000" b="1" dirty="0">
              <a:solidFill>
                <a:srgbClr val="1E0AB6"/>
              </a:solidFill>
            </a:endParaRPr>
          </a:p>
        </p:txBody>
      </p:sp>
      <p:sp>
        <p:nvSpPr>
          <p:cNvPr id="10" name="文本框 9"/>
          <p:cNvSpPr txBox="1"/>
          <p:nvPr/>
        </p:nvSpPr>
        <p:spPr>
          <a:xfrm>
            <a:off x="4327525" y="6370955"/>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3"/>
          <p:cNvSpPr txBox="1"/>
          <p:nvPr>
            <p:custDataLst>
              <p:tags r:id="rId1"/>
            </p:custDataLst>
          </p:nvPr>
        </p:nvSpPr>
        <p:spPr>
          <a:xfrm>
            <a:off x="14144" y="2199378"/>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11500" dirty="0" smtClean="0">
                <a:solidFill>
                  <a:srgbClr val="1E0AB6"/>
                </a:solidFill>
                <a:latin typeface="Calibri Light" panose="020F0302020204030204"/>
                <a:cs typeface="Arial" panose="020B0604020202020204" pitchFamily="34" charset="0"/>
              </a:rPr>
              <a:t>05</a:t>
            </a:r>
            <a:endParaRPr lang="en-US" sz="11500" dirty="0">
              <a:solidFill>
                <a:srgbClr val="1E0AB6"/>
              </a:solidFill>
              <a:latin typeface="Calibri Light" panose="020F0302020204030204"/>
              <a:cs typeface="Arial" panose="020B0604020202020204" pitchFamily="34" charset="0"/>
            </a:endParaRPr>
          </a:p>
        </p:txBody>
      </p:sp>
      <p:sp>
        <p:nvSpPr>
          <p:cNvPr id="18" name="文本框 17"/>
          <p:cNvSpPr txBox="1"/>
          <p:nvPr>
            <p:custDataLst>
              <p:tags r:id="rId2"/>
            </p:custDataLst>
          </p:nvPr>
        </p:nvSpPr>
        <p:spPr>
          <a:xfrm>
            <a:off x="1693155" y="2748181"/>
            <a:ext cx="1584665" cy="58477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rgbClr val="1E0AB6"/>
                </a:solidFill>
                <a:latin typeface="Calibri Light" panose="020F0302020204030204"/>
                <a:cs typeface="Arial" panose="020B0604020202020204" pitchFamily="34" charset="0"/>
              </a:rPr>
              <a:t>Part</a:t>
            </a:r>
            <a:r>
              <a:rPr lang="en-US" altLang="zh-CN" sz="3200" dirty="0">
                <a:solidFill>
                  <a:srgbClr val="5B9BD5"/>
                </a:solidFill>
                <a:latin typeface="Calibri Light" panose="020F0302020204030204"/>
                <a:cs typeface="Arial" panose="020B0604020202020204" pitchFamily="34" charset="0"/>
              </a:rPr>
              <a:t> </a:t>
            </a:r>
            <a:r>
              <a:rPr lang="en-US" altLang="zh-CN" sz="3200" dirty="0" smtClean="0">
                <a:solidFill>
                  <a:srgbClr val="1E0AB6"/>
                </a:solidFill>
                <a:latin typeface="Calibri Light" panose="020F0302020204030204"/>
                <a:cs typeface="Arial" panose="020B0604020202020204" pitchFamily="34" charset="0"/>
              </a:rPr>
              <a:t>Five</a:t>
            </a:r>
            <a:endParaRPr lang="zh-CN" altLang="en-US" sz="3200" dirty="0">
              <a:solidFill>
                <a:srgbClr val="1E0AB6"/>
              </a:solidFill>
              <a:latin typeface="Calibri Light" panose="020F0302020204030204"/>
              <a:cs typeface="Arial" panose="020B0604020202020204" pitchFamily="34" charset="0"/>
            </a:endParaRPr>
          </a:p>
        </p:txBody>
      </p:sp>
      <p:sp>
        <p:nvSpPr>
          <p:cNvPr id="19" name="等腰三角形 18"/>
          <p:cNvSpPr/>
          <p:nvPr>
            <p:custDataLst>
              <p:tags r:id="rId3"/>
            </p:custDataLst>
          </p:nvPr>
        </p:nvSpPr>
        <p:spPr>
          <a:xfrm rot="9233090">
            <a:off x="7207250" y="245427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0" name="等腰三角形 19"/>
          <p:cNvSpPr/>
          <p:nvPr>
            <p:custDataLst>
              <p:tags r:id="rId4"/>
            </p:custDataLst>
          </p:nvPr>
        </p:nvSpPr>
        <p:spPr>
          <a:xfrm rot="15569576">
            <a:off x="6854825" y="3128963"/>
            <a:ext cx="396875" cy="342900"/>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1" name="等腰三角形 20"/>
          <p:cNvSpPr/>
          <p:nvPr>
            <p:custDataLst>
              <p:tags r:id="rId5"/>
            </p:custDataLst>
          </p:nvPr>
        </p:nvSpPr>
        <p:spPr>
          <a:xfrm rot="21371394">
            <a:off x="6723063" y="1804988"/>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2" name="等腰三角形 21"/>
          <p:cNvSpPr/>
          <p:nvPr>
            <p:custDataLst>
              <p:tags r:id="rId6"/>
            </p:custDataLst>
          </p:nvPr>
        </p:nvSpPr>
        <p:spPr>
          <a:xfrm rot="12912161">
            <a:off x="7764463" y="3487738"/>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3" name="等腰三角形 22"/>
          <p:cNvSpPr/>
          <p:nvPr>
            <p:custDataLst>
              <p:tags r:id="rId7"/>
            </p:custDataLst>
          </p:nvPr>
        </p:nvSpPr>
        <p:spPr>
          <a:xfrm rot="12912161">
            <a:off x="7648575" y="3408544"/>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4" name="椭圆 23"/>
          <p:cNvSpPr/>
          <p:nvPr>
            <p:custDataLst>
              <p:tags r:id="rId8"/>
            </p:custDataLst>
          </p:nvPr>
        </p:nvSpPr>
        <p:spPr>
          <a:xfrm rot="9110320">
            <a:off x="8953500" y="37925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5" name="椭圆 24"/>
          <p:cNvSpPr/>
          <p:nvPr>
            <p:custDataLst>
              <p:tags r:id="rId9"/>
            </p:custDataLst>
          </p:nvPr>
        </p:nvSpPr>
        <p:spPr>
          <a:xfrm rot="9110320">
            <a:off x="7864475" y="429577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6" name="椭圆 25"/>
          <p:cNvSpPr/>
          <p:nvPr>
            <p:custDataLst>
              <p:tags r:id="rId10"/>
            </p:custDataLst>
          </p:nvPr>
        </p:nvSpPr>
        <p:spPr>
          <a:xfrm rot="9110320">
            <a:off x="7981950" y="31321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7" name="等腰三角形 26"/>
          <p:cNvSpPr/>
          <p:nvPr>
            <p:custDataLst>
              <p:tags r:id="rId11"/>
            </p:custDataLst>
          </p:nvPr>
        </p:nvSpPr>
        <p:spPr>
          <a:xfrm rot="18210217">
            <a:off x="6314282" y="2162969"/>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8" name="等腰三角形 27"/>
          <p:cNvSpPr/>
          <p:nvPr>
            <p:custDataLst>
              <p:tags r:id="rId12"/>
            </p:custDataLst>
          </p:nvPr>
        </p:nvSpPr>
        <p:spPr>
          <a:xfrm rot="8748521">
            <a:off x="6672263" y="231457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cxnSp>
        <p:nvCxnSpPr>
          <p:cNvPr id="2062" name="Straight Connector 13"/>
          <p:cNvCxnSpPr>
            <a:cxnSpLocks noChangeShapeType="1"/>
          </p:cNvCxnSpPr>
          <p:nvPr>
            <p:custDataLst>
              <p:tags r:id="rId13"/>
            </p:custDataLst>
          </p:nvPr>
        </p:nvCxnSpPr>
        <p:spPr bwMode="auto">
          <a:xfrm flipH="1">
            <a:off x="0" y="411003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29" name="文本框 16"/>
          <p:cNvSpPr txBox="1">
            <a:spLocks noChangeArrowheads="1"/>
          </p:cNvSpPr>
          <p:nvPr>
            <p:custDataLst>
              <p:tags r:id="rId14"/>
            </p:custDataLst>
          </p:nvPr>
        </p:nvSpPr>
        <p:spPr bwMode="auto">
          <a:xfrm>
            <a:off x="802763" y="2901101"/>
            <a:ext cx="7314069" cy="12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dirty="0">
                <a:solidFill>
                  <a:srgbClr val="1E0AB6"/>
                </a:solidFill>
                <a:latin typeface="微软雅黑" panose="020B0503020204020204" pitchFamily="34" charset="-122"/>
                <a:ea typeface="微软雅黑" panose="020B0503020204020204" pitchFamily="34" charset="-122"/>
              </a:rPr>
              <a:t>      大型设备精密测量应用研究</a:t>
            </a:r>
            <a:endParaRPr lang="zh-CN" altLang="en-US" sz="3600" b="1" dirty="0">
              <a:solidFill>
                <a:srgbClr val="1E0AB6"/>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a:t>5</a:t>
            </a:r>
            <a:r>
              <a:rPr lang="en-US" altLang="zh-CN" sz="2800" dirty="0" smtClean="0"/>
              <a:t>.1 </a:t>
            </a:r>
            <a:r>
              <a:rPr lang="zh-CN" altLang="en-US" sz="2800" dirty="0"/>
              <a:t>项目概况</a:t>
            </a:r>
            <a:endParaRPr lang="zh-CN" altLang="en-US" sz="2800" dirty="0"/>
          </a:p>
        </p:txBody>
      </p:sp>
      <p:sp>
        <p:nvSpPr>
          <p:cNvPr id="2" name="文本框 1"/>
          <p:cNvSpPr txBox="1"/>
          <p:nvPr/>
        </p:nvSpPr>
        <p:spPr>
          <a:xfrm>
            <a:off x="0" y="743571"/>
            <a:ext cx="8883237" cy="707886"/>
          </a:xfrm>
          <a:prstGeom prst="rect">
            <a:avLst/>
          </a:prstGeom>
          <a:noFill/>
        </p:spPr>
        <p:txBody>
          <a:bodyPr wrap="square" rtlCol="0">
            <a:spAutoFit/>
          </a:bodyPr>
          <a:lstStyle/>
          <a:p>
            <a:pPr indent="457200"/>
            <a:r>
              <a:rPr lang="zh-CN" altLang="en-US" sz="2000" dirty="0">
                <a:latin typeface="+mn-ea"/>
              </a:rPr>
              <a:t>精密大型科学实验装置，</a:t>
            </a:r>
            <a:r>
              <a:rPr lang="zh-CN" altLang="zh-CN" sz="2000" dirty="0">
                <a:latin typeface="+mn-ea"/>
                <a:cs typeface="Times New Roman" panose="02020603050405020304" pitchFamily="18" charset="0"/>
              </a:rPr>
              <a:t>整体长约</a:t>
            </a:r>
            <a:r>
              <a:rPr lang="en-US" altLang="zh-CN" sz="2000" dirty="0">
                <a:latin typeface="+mn-ea"/>
                <a:cs typeface="Times New Roman" panose="02020603050405020304" pitchFamily="18" charset="0"/>
              </a:rPr>
              <a:t>100</a:t>
            </a:r>
            <a:r>
              <a:rPr lang="zh-CN" altLang="zh-CN" sz="2000" dirty="0">
                <a:latin typeface="+mn-ea"/>
                <a:cs typeface="Times New Roman" panose="02020603050405020304" pitchFamily="18" charset="0"/>
              </a:rPr>
              <a:t>米，宽约</a:t>
            </a:r>
            <a:r>
              <a:rPr lang="en-US" altLang="zh-CN" sz="2000" dirty="0">
                <a:latin typeface="+mn-ea"/>
                <a:cs typeface="Times New Roman" panose="02020603050405020304" pitchFamily="18" charset="0"/>
              </a:rPr>
              <a:t>3</a:t>
            </a:r>
            <a:r>
              <a:rPr lang="zh-CN" altLang="zh-CN" sz="2000" dirty="0">
                <a:latin typeface="+mn-ea"/>
                <a:cs typeface="Times New Roman" panose="02020603050405020304" pitchFamily="18" charset="0"/>
              </a:rPr>
              <a:t>米，主要由</a:t>
            </a:r>
            <a:r>
              <a:rPr lang="en-US" altLang="zh-CN" sz="2000" dirty="0">
                <a:latin typeface="+mn-ea"/>
                <a:cs typeface="Times New Roman" panose="02020603050405020304" pitchFamily="18" charset="0"/>
              </a:rPr>
              <a:t>31</a:t>
            </a:r>
            <a:r>
              <a:rPr lang="zh-CN" altLang="zh-CN" sz="2000" dirty="0">
                <a:latin typeface="+mn-ea"/>
                <a:cs typeface="Times New Roman" panose="02020603050405020304" pitchFamily="18" charset="0"/>
              </a:rPr>
              <a:t>段导轨组成</a:t>
            </a:r>
            <a:r>
              <a:rPr lang="zh-CN" altLang="en-US" sz="2000" dirty="0">
                <a:latin typeface="+mn-ea"/>
                <a:cs typeface="Times New Roman" panose="02020603050405020304" pitchFamily="18" charset="0"/>
              </a:rPr>
              <a:t>，</a:t>
            </a:r>
            <a:r>
              <a:rPr lang="zh-CN" altLang="zh-CN" sz="2000" dirty="0">
                <a:latin typeface="+mn-ea"/>
                <a:cs typeface="Times New Roman" panose="02020603050405020304" pitchFamily="18" charset="0"/>
              </a:rPr>
              <a:t>分为底座、下导轨、上导轨三层</a:t>
            </a:r>
            <a:r>
              <a:rPr lang="zh-CN" altLang="en-US" sz="2000" dirty="0">
                <a:latin typeface="+mn-ea"/>
                <a:cs typeface="Times New Roman" panose="02020603050405020304" pitchFamily="18" charset="0"/>
              </a:rPr>
              <a:t>。</a:t>
            </a:r>
            <a:endParaRPr lang="zh-CN" altLang="en-US" sz="2000" dirty="0">
              <a:latin typeface="+mn-ea"/>
              <a:cs typeface="Times New Roman" panose="02020603050405020304" pitchFamily="18" charset="0"/>
            </a:endParaRPr>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
        <p:nvSpPr>
          <p:cNvPr id="4" name="Rectangle 2"/>
          <p:cNvSpPr>
            <a:spLocks noChangeArrowheads="1"/>
          </p:cNvSpPr>
          <p:nvPr/>
        </p:nvSpPr>
        <p:spPr bwMode="auto">
          <a:xfrm>
            <a:off x="-25019" y="20739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9" name="组合 8"/>
          <p:cNvGrpSpPr/>
          <p:nvPr/>
        </p:nvGrpSpPr>
        <p:grpSpPr>
          <a:xfrm>
            <a:off x="120650" y="1672576"/>
            <a:ext cx="8896350" cy="3452562"/>
            <a:chOff x="-135883" y="2190994"/>
            <a:chExt cx="8896350" cy="3452562"/>
          </a:xfrm>
        </p:grpSpPr>
        <p:graphicFrame>
          <p:nvGraphicFramePr>
            <p:cNvPr id="5" name="对象 4"/>
            <p:cNvGraphicFramePr>
              <a:graphicFrameLocks noChangeAspect="1"/>
            </p:cNvGraphicFramePr>
            <p:nvPr/>
          </p:nvGraphicFramePr>
          <p:xfrm>
            <a:off x="-135883" y="2190994"/>
            <a:ext cx="8896350" cy="3009900"/>
          </p:xfrm>
          <a:graphic>
            <a:graphicData uri="http://schemas.openxmlformats.org/presentationml/2006/ole">
              <mc:AlternateContent xmlns:mc="http://schemas.openxmlformats.org/markup-compatibility/2006">
                <mc:Choice xmlns:v="urn:schemas-microsoft-com:vml" Requires="v">
                  <p:oleObj spid="_x0000_s38004" name="AutoCAD Drawing" r:id="rId1" imgW="7724775" imgH="7515225" progId="AutoCAD.Drawing.16">
                    <p:embed/>
                  </p:oleObj>
                </mc:Choice>
                <mc:Fallback>
                  <p:oleObj name="AutoCAD Drawing" r:id="rId1" imgW="7724775" imgH="7515225" progId="AutoCAD.Drawing.16">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l="23225" t="56679" r="32600" b="27979"/>
                        <a:stretch>
                          <a:fillRect/>
                        </a:stretch>
                      </p:blipFill>
                      <p:spPr bwMode="auto">
                        <a:xfrm>
                          <a:off x="-135883" y="2190994"/>
                          <a:ext cx="8896350" cy="300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文本框 6"/>
            <p:cNvSpPr txBox="1"/>
            <p:nvPr/>
          </p:nvSpPr>
          <p:spPr>
            <a:xfrm>
              <a:off x="698173" y="5274224"/>
              <a:ext cx="6973824" cy="369332"/>
            </a:xfrm>
            <a:prstGeom prst="rect">
              <a:avLst/>
            </a:prstGeom>
            <a:noFill/>
          </p:spPr>
          <p:txBody>
            <a:bodyPr wrap="square" rtlCol="0">
              <a:spAutoFit/>
            </a:bodyPr>
            <a:lstStyle/>
            <a:p>
              <a:r>
                <a:rPr lang="en-US" altLang="zh-CN" dirty="0"/>
                <a:t>N1</a:t>
              </a:r>
              <a:r>
                <a:rPr lang="zh-CN" altLang="en-US" dirty="0"/>
                <a:t>、</a:t>
              </a:r>
              <a:r>
                <a:rPr lang="en-US" altLang="zh-CN" dirty="0"/>
                <a:t>N2</a:t>
              </a:r>
              <a:r>
                <a:rPr lang="zh-CN" altLang="en-US" dirty="0"/>
                <a:t>、</a:t>
              </a:r>
              <a:r>
                <a:rPr lang="en-US" altLang="zh-CN" dirty="0"/>
                <a:t>S1</a:t>
              </a:r>
              <a:r>
                <a:rPr lang="zh-CN" altLang="en-US" dirty="0"/>
                <a:t>、</a:t>
              </a:r>
              <a:r>
                <a:rPr lang="en-US" altLang="zh-CN" dirty="0"/>
                <a:t>S2</a:t>
              </a:r>
              <a:r>
                <a:rPr lang="zh-CN" altLang="en-US" dirty="0"/>
                <a:t>为测量基准点，</a:t>
              </a:r>
              <a:r>
                <a:rPr lang="en-US" altLang="zh-CN" dirty="0"/>
                <a:t>D1-D15</a:t>
              </a:r>
              <a:r>
                <a:rPr lang="zh-CN" altLang="en-US" dirty="0"/>
                <a:t>为</a:t>
              </a:r>
              <a:r>
                <a:rPr lang="en-US" altLang="zh-CN" dirty="0"/>
                <a:t>V</a:t>
              </a:r>
              <a:r>
                <a:rPr lang="zh-CN" altLang="en-US" dirty="0"/>
                <a:t>型槽中心变形监测点。</a:t>
              </a:r>
              <a:endParaRPr lang="zh-CN" altLang="en-US" dirty="0"/>
            </a:p>
          </p:txBody>
        </p:sp>
      </p:grpSp>
      <p:grpSp>
        <p:nvGrpSpPr>
          <p:cNvPr id="18" name="组合 17"/>
          <p:cNvGrpSpPr/>
          <p:nvPr/>
        </p:nvGrpSpPr>
        <p:grpSpPr>
          <a:xfrm>
            <a:off x="1384173" y="1639797"/>
            <a:ext cx="7315200" cy="3337686"/>
            <a:chOff x="1568037" y="2890656"/>
            <a:chExt cx="7315200" cy="3337686"/>
          </a:xfrm>
        </p:grpSpPr>
        <p:pic>
          <p:nvPicPr>
            <p:cNvPr id="14" name="图片 13" descr="捕获111.PNG"/>
            <p:cNvPicPr/>
            <p:nvPr/>
          </p:nvPicPr>
          <p:blipFill>
            <a:blip r:embed="rId3" cstate="print"/>
            <a:stretch>
              <a:fillRect/>
            </a:stretch>
          </p:blipFill>
          <p:spPr>
            <a:xfrm>
              <a:off x="1612693" y="2890656"/>
              <a:ext cx="5657850" cy="2762250"/>
            </a:xfrm>
            <a:prstGeom prst="rect">
              <a:avLst/>
            </a:prstGeom>
          </p:spPr>
        </p:pic>
        <p:sp>
          <p:nvSpPr>
            <p:cNvPr id="17" name="文本框 16"/>
            <p:cNvSpPr txBox="1"/>
            <p:nvPr/>
          </p:nvSpPr>
          <p:spPr>
            <a:xfrm>
              <a:off x="1568037" y="5305012"/>
              <a:ext cx="7315200" cy="923330"/>
            </a:xfrm>
            <a:prstGeom prst="rect">
              <a:avLst/>
            </a:prstGeom>
            <a:noFill/>
          </p:spPr>
          <p:txBody>
            <a:bodyPr wrap="square" rtlCol="0">
              <a:spAutoFit/>
            </a:bodyPr>
            <a:lstStyle/>
            <a:p>
              <a:r>
                <a:rPr lang="zh-CN" altLang="en-US" dirty="0"/>
                <a:t>                               激光跟踪仪控制点位布设图</a:t>
              </a:r>
              <a:endParaRPr lang="en-US" altLang="zh-CN" dirty="0"/>
            </a:p>
            <a:p>
              <a:r>
                <a:rPr lang="zh-CN" altLang="en-US" dirty="0"/>
                <a:t>注：</a:t>
              </a:r>
              <a:r>
                <a:rPr lang="en-US" altLang="zh-CN" dirty="0"/>
                <a:t>S</a:t>
              </a:r>
              <a:r>
                <a:rPr lang="zh-CN" altLang="en-US" dirty="0"/>
                <a:t>、</a:t>
              </a:r>
              <a:r>
                <a:rPr lang="en-US" altLang="zh-CN" dirty="0"/>
                <a:t>N</a:t>
              </a:r>
              <a:r>
                <a:rPr lang="zh-CN" altLang="en-US" dirty="0"/>
                <a:t>为两侧基准点，</a:t>
              </a:r>
              <a:r>
                <a:rPr lang="en-US" altLang="zh-CN" dirty="0"/>
                <a:t>E1-E8</a:t>
              </a:r>
              <a:r>
                <a:rPr lang="zh-CN" altLang="en-US" dirty="0"/>
                <a:t>为东侧控制点，</a:t>
              </a:r>
              <a:r>
                <a:rPr lang="en-US" altLang="zh-CN" dirty="0"/>
                <a:t>W1-W8</a:t>
              </a:r>
              <a:r>
                <a:rPr lang="zh-CN" altLang="en-US" dirty="0"/>
                <a:t>为西侧控制点，</a:t>
              </a:r>
              <a:r>
                <a:rPr lang="en-US" altLang="zh-CN" dirty="0"/>
                <a:t>M1-M8</a:t>
              </a:r>
              <a:r>
                <a:rPr lang="zh-CN" altLang="en-US" dirty="0"/>
                <a:t>为</a:t>
              </a:r>
              <a:r>
                <a:rPr lang="en-US" altLang="zh-CN" dirty="0"/>
                <a:t>V</a:t>
              </a:r>
              <a:r>
                <a:rPr lang="zh-CN" altLang="en-US" dirty="0"/>
                <a:t>型槽底控制点。</a:t>
              </a:r>
              <a:endParaRPr lang="zh-CN"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9"/>
                                        </p:tgtEl>
                                        <p:attrNameLst>
                                          <p:attrName>ppt_x</p:attrName>
                                        </p:attrNameLst>
                                      </p:cBhvr>
                                      <p:tavLst>
                                        <p:tav tm="0">
                                          <p:val>
                                            <p:strVal val="ppt_x"/>
                                          </p:val>
                                        </p:tav>
                                        <p:tav tm="100000">
                                          <p:val>
                                            <p:strVal val="ppt_x"/>
                                          </p:val>
                                        </p:tav>
                                      </p:tavLst>
                                    </p:anim>
                                    <p:anim calcmode="lin" valueType="num">
                                      <p:cBhvr additive="base">
                                        <p:cTn id="18" dur="500"/>
                                        <p:tgtEl>
                                          <p:spTgt spid="9"/>
                                        </p:tgtEl>
                                        <p:attrNameLst>
                                          <p:attrName>ppt_y</p:attrName>
                                        </p:attrNameLst>
                                      </p:cBhvr>
                                      <p:tavLst>
                                        <p:tav tm="0">
                                          <p:val>
                                            <p:strVal val="ppt_y"/>
                                          </p:val>
                                        </p:tav>
                                        <p:tav tm="100000">
                                          <p:val>
                                            <p:strVal val="1+ppt_h/2"/>
                                          </p:val>
                                        </p:tav>
                                      </p:tavLst>
                                    </p:anim>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5.1 </a:t>
            </a:r>
            <a:r>
              <a:rPr lang="zh-CN" altLang="en-US" sz="2800" dirty="0"/>
              <a:t>项目概况</a:t>
            </a:r>
            <a:endParaRPr lang="zh-CN" altLang="en-US" sz="2800" dirty="0"/>
          </a:p>
        </p:txBody>
      </p:sp>
      <p:sp>
        <p:nvSpPr>
          <p:cNvPr id="15" name="文本框 14"/>
          <p:cNvSpPr txBox="1"/>
          <p:nvPr/>
        </p:nvSpPr>
        <p:spPr>
          <a:xfrm>
            <a:off x="622150" y="869867"/>
            <a:ext cx="2702257" cy="461665"/>
          </a:xfrm>
          <a:prstGeom prst="rect">
            <a:avLst/>
          </a:prstGeom>
          <a:noFill/>
        </p:spPr>
        <p:txBody>
          <a:bodyPr wrap="square" rtlCol="0">
            <a:spAutoFit/>
          </a:bodyPr>
          <a:lstStyle/>
          <a:p>
            <a:r>
              <a:rPr lang="zh-CN" altLang="en-US" sz="2400" dirty="0">
                <a:solidFill>
                  <a:srgbClr val="1E0AB6"/>
                </a:solidFill>
                <a:latin typeface="华文新魏" panose="02010800040101010101" pitchFamily="2" charset="-122"/>
                <a:ea typeface="华文新魏" panose="02010800040101010101" pitchFamily="2" charset="-122"/>
              </a:rPr>
              <a:t>项目特点：</a:t>
            </a:r>
            <a:endParaRPr lang="zh-CN" altLang="en-US" sz="2400" dirty="0">
              <a:solidFill>
                <a:srgbClr val="1E0AB6"/>
              </a:solidFill>
              <a:latin typeface="华文新魏" panose="02010800040101010101" pitchFamily="2" charset="-122"/>
              <a:ea typeface="华文新魏" panose="02010800040101010101" pitchFamily="2" charset="-122"/>
            </a:endParaRPr>
          </a:p>
        </p:txBody>
      </p:sp>
      <p:grpSp>
        <p:nvGrpSpPr>
          <p:cNvPr id="4" name="组合 3"/>
          <p:cNvGrpSpPr/>
          <p:nvPr/>
        </p:nvGrpSpPr>
        <p:grpSpPr>
          <a:xfrm>
            <a:off x="500432" y="1648949"/>
            <a:ext cx="8619386" cy="3932985"/>
            <a:chOff x="622150" y="2528021"/>
            <a:chExt cx="7410736" cy="3232205"/>
          </a:xfrm>
        </p:grpSpPr>
        <p:sp>
          <p:nvSpPr>
            <p:cNvPr id="10" name="文本框 9"/>
            <p:cNvSpPr txBox="1"/>
            <p:nvPr/>
          </p:nvSpPr>
          <p:spPr>
            <a:xfrm>
              <a:off x="622151" y="2528021"/>
              <a:ext cx="7410735"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zh-CN" sz="2000" dirty="0">
                  <a:latin typeface="微软雅黑" panose="020B0503020204020204" pitchFamily="34" charset="-122"/>
                  <a:ea typeface="微软雅黑" panose="020B0503020204020204" pitchFamily="34" charset="-122"/>
                </a:rPr>
                <a:t>基础为钢结构，极易受自重、温度和应力影响造成</a:t>
              </a:r>
              <a:r>
                <a:rPr lang="zh-CN" altLang="zh-CN" sz="2000" dirty="0">
                  <a:solidFill>
                    <a:srgbClr val="FF0000"/>
                  </a:solidFill>
                  <a:latin typeface="微软雅黑" panose="020B0503020204020204" pitchFamily="34" charset="-122"/>
                  <a:ea typeface="微软雅黑" panose="020B0503020204020204" pitchFamily="34" charset="-122"/>
                </a:rPr>
                <a:t>一定的变形</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622151" y="3005966"/>
              <a:ext cx="7410735"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zh-CN" sz="2000" dirty="0">
                  <a:latin typeface="微软雅黑" panose="020B0503020204020204" pitchFamily="34" charset="-122"/>
                  <a:ea typeface="微软雅黑" panose="020B0503020204020204" pitchFamily="34" charset="-122"/>
                </a:rPr>
                <a:t>厂房内施工，厂房宽</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8</a:t>
              </a:r>
              <a:r>
                <a:rPr lang="zh-CN" altLang="zh-CN" sz="2000" dirty="0">
                  <a:latin typeface="微软雅黑" panose="020B0503020204020204" pitchFamily="34" charset="-122"/>
                  <a:ea typeface="微软雅黑" panose="020B0503020204020204" pitchFamily="34" charset="-122"/>
                </a:rPr>
                <a:t>米左右，较为</a:t>
              </a:r>
              <a:r>
                <a:rPr lang="zh-CN" altLang="zh-CN" sz="2000" dirty="0">
                  <a:solidFill>
                    <a:srgbClr val="FF0000"/>
                  </a:solidFill>
                  <a:latin typeface="微软雅黑" panose="020B0503020204020204" pitchFamily="34" charset="-122"/>
                  <a:ea typeface="微软雅黑" panose="020B0503020204020204" pitchFamily="34" charset="-122"/>
                </a:rPr>
                <a:t>狭窄</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622150" y="3486913"/>
              <a:ext cx="7410735" cy="1015663"/>
            </a:xfrm>
            <a:prstGeom prst="rect">
              <a:avLst/>
            </a:prstGeom>
            <a:noFill/>
          </p:spPr>
          <p:txBody>
            <a:bodyPr wrap="square" rtlCol="0">
              <a:spAutoFit/>
            </a:bodyPr>
            <a:lstStyle/>
            <a:p>
              <a:pPr marL="342900" indent="-342900">
                <a:buFont typeface="Wingdings" panose="05000000000000000000" pitchFamily="2" charset="2"/>
                <a:buChar char="Ø"/>
              </a:pPr>
              <a:r>
                <a:rPr lang="zh-CN" altLang="zh-CN" sz="2000" dirty="0">
                  <a:latin typeface="微软雅黑" panose="020B0503020204020204" pitchFamily="34" charset="-122"/>
                  <a:ea typeface="微软雅黑" panose="020B0503020204020204" pitchFamily="34" charset="-122"/>
                </a:rPr>
                <a:t>现场气候早晚温差较大，光照较强（如早上单面光照、中午室内温度极高等），容易造成仪器</a:t>
              </a:r>
              <a:r>
                <a:rPr lang="zh-CN" altLang="zh-CN" sz="2000" dirty="0">
                  <a:solidFill>
                    <a:srgbClr val="FF0000"/>
                  </a:solidFill>
                  <a:latin typeface="微软雅黑" panose="020B0503020204020204" pitchFamily="34" charset="-122"/>
                  <a:ea typeface="微软雅黑" panose="020B0503020204020204" pitchFamily="34" charset="-122"/>
                </a:rPr>
                <a:t>测量数据的不稳定</a:t>
              </a:r>
              <a:r>
                <a:rPr lang="zh-CN" altLang="zh-CN" sz="2000" dirty="0">
                  <a:latin typeface="微软雅黑" panose="020B0503020204020204" pitchFamily="34" charset="-122"/>
                  <a:ea typeface="微软雅黑" panose="020B0503020204020204" pitchFamily="34" charset="-122"/>
                </a:rPr>
                <a:t>，施工较为困难</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22150" y="4502576"/>
              <a:ext cx="7410735"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zh-CN" sz="2000" dirty="0">
                  <a:latin typeface="微软雅黑" panose="020B0503020204020204" pitchFamily="34" charset="-122"/>
                  <a:ea typeface="微软雅黑" panose="020B0503020204020204" pitchFamily="34" charset="-122"/>
                </a:rPr>
                <a:t>各元件结构复杂，易遮挡，安装</a:t>
              </a:r>
              <a:r>
                <a:rPr lang="zh-CN" altLang="zh-CN" sz="2000" dirty="0">
                  <a:solidFill>
                    <a:srgbClr val="FF0000"/>
                  </a:solidFill>
                  <a:latin typeface="微软雅黑" panose="020B0503020204020204" pitchFamily="34" charset="-122"/>
                  <a:ea typeface="微软雅黑" panose="020B0503020204020204" pitchFamily="34" charset="-122"/>
                </a:rPr>
                <a:t>精度要求较高，</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0.1-0.2mm</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22150" y="5052340"/>
              <a:ext cx="7410735" cy="707886"/>
            </a:xfrm>
            <a:prstGeom prst="rect">
              <a:avLst/>
            </a:prstGeom>
            <a:noFill/>
          </p:spPr>
          <p:txBody>
            <a:bodyPr wrap="square" rtlCol="0">
              <a:spAutoFit/>
            </a:bodyPr>
            <a:lstStyle/>
            <a:p>
              <a:pPr marL="342900" indent="-342900">
                <a:buFont typeface="Wingdings" panose="05000000000000000000" pitchFamily="2" charset="2"/>
                <a:buChar char="Ø"/>
              </a:pPr>
              <a:r>
                <a:rPr lang="zh-CN" altLang="zh-CN" sz="2000" dirty="0">
                  <a:latin typeface="微软雅黑" panose="020B0503020204020204" pitchFamily="34" charset="-122"/>
                  <a:ea typeface="微软雅黑" panose="020B0503020204020204" pitchFamily="34" charset="-122"/>
                </a:rPr>
                <a:t>各元件</a:t>
              </a:r>
              <a:r>
                <a:rPr lang="zh-CN" altLang="en-US" sz="2000" dirty="0">
                  <a:solidFill>
                    <a:srgbClr val="FF0000"/>
                  </a:solidFill>
                  <a:latin typeface="微软雅黑" panose="020B0503020204020204" pitchFamily="34" charset="-122"/>
                  <a:ea typeface="微软雅黑" panose="020B0503020204020204" pitchFamily="34" charset="-122"/>
                </a:rPr>
                <a:t>数量较多</a:t>
              </a:r>
              <a:r>
                <a:rPr lang="zh-CN" altLang="en-US" sz="2000" dirty="0">
                  <a:latin typeface="微软雅黑" panose="020B0503020204020204" pitchFamily="34" charset="-122"/>
                  <a:ea typeface="微软雅黑" panose="020B0503020204020204" pitchFamily="34" charset="-122"/>
                </a:rPr>
                <a:t>，如柱销座</a:t>
              </a:r>
              <a:r>
                <a:rPr lang="en-US" altLang="zh-CN" sz="2000" dirty="0">
                  <a:latin typeface="微软雅黑" panose="020B0503020204020204" pitchFamily="34" charset="-122"/>
                  <a:ea typeface="微软雅黑" panose="020B0503020204020204" pitchFamily="34" charset="-122"/>
                </a:rPr>
                <a:t>184</a:t>
              </a:r>
              <a:r>
                <a:rPr lang="zh-CN" altLang="en-US" sz="2000" dirty="0">
                  <a:latin typeface="微软雅黑" panose="020B0503020204020204" pitchFamily="34" charset="-122"/>
                  <a:ea typeface="微软雅黑" panose="020B0503020204020204" pitchFamily="34" charset="-122"/>
                </a:rPr>
                <a:t>个</a:t>
              </a:r>
              <a:r>
                <a:rPr lang="zh-CN"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下导轨</a:t>
              </a:r>
              <a:r>
                <a:rPr lang="en-US" altLang="zh-CN" sz="2000" dirty="0">
                  <a:latin typeface="微软雅黑" panose="020B0503020204020204" pitchFamily="34" charset="-122"/>
                  <a:ea typeface="微软雅黑" panose="020B0503020204020204" pitchFamily="34" charset="-122"/>
                </a:rPr>
                <a:t>92</a:t>
              </a:r>
              <a:r>
                <a:rPr lang="zh-CN" altLang="en-US" sz="2000" dirty="0">
                  <a:latin typeface="微软雅黑" panose="020B0503020204020204" pitchFamily="34" charset="-122"/>
                  <a:ea typeface="微软雅黑" panose="020B0503020204020204" pitchFamily="34" charset="-122"/>
                </a:rPr>
                <a:t>个，上导轨</a:t>
              </a:r>
              <a:r>
                <a:rPr lang="en-US" altLang="zh-CN" sz="2000" dirty="0">
                  <a:latin typeface="微软雅黑" panose="020B0503020204020204" pitchFamily="34" charset="-122"/>
                  <a:ea typeface="微软雅黑" panose="020B0503020204020204" pitchFamily="34" charset="-122"/>
                </a:rPr>
                <a:t>31</a:t>
              </a:r>
              <a:r>
                <a:rPr lang="zh-CN" altLang="en-US" sz="2000" dirty="0">
                  <a:latin typeface="微软雅黑" panose="020B0503020204020204" pitchFamily="34" charset="-122"/>
                  <a:ea typeface="微软雅黑" panose="020B0503020204020204" pitchFamily="34" charset="-122"/>
                </a:rPr>
                <a:t>段等等，实时测量，对测量</a:t>
              </a:r>
              <a:r>
                <a:rPr lang="zh-CN" altLang="en-US" sz="2000" dirty="0">
                  <a:solidFill>
                    <a:srgbClr val="FF0000"/>
                  </a:solidFill>
                  <a:latin typeface="微软雅黑" panose="020B0503020204020204" pitchFamily="34" charset="-122"/>
                  <a:ea typeface="微软雅黑" panose="020B0503020204020204" pitchFamily="34" charset="-122"/>
                </a:rPr>
                <a:t>效率要求较高</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gr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340081"/>
            <a:ext cx="2377439" cy="4747299"/>
            <a:chOff x="0" y="901169"/>
            <a:chExt cx="2377439" cy="4747299"/>
          </a:xfrm>
        </p:grpSpPr>
        <p:pic>
          <p:nvPicPr>
            <p:cNvPr id="8" name="图片 7"/>
            <p:cNvPicPr>
              <a:picLocks noChangeAspect="1"/>
            </p:cNvPicPr>
            <p:nvPr/>
          </p:nvPicPr>
          <p:blipFill>
            <a:blip r:embed="rId1"/>
            <a:stretch>
              <a:fillRect/>
            </a:stretch>
          </p:blipFill>
          <p:spPr>
            <a:xfrm>
              <a:off x="0" y="901169"/>
              <a:ext cx="1924728" cy="3914700"/>
            </a:xfrm>
            <a:prstGeom prst="rect">
              <a:avLst/>
            </a:prstGeom>
          </p:spPr>
        </p:pic>
        <p:sp>
          <p:nvSpPr>
            <p:cNvPr id="10" name="文本框 9"/>
            <p:cNvSpPr txBox="1"/>
            <p:nvPr/>
          </p:nvSpPr>
          <p:spPr>
            <a:xfrm>
              <a:off x="0" y="5279136"/>
              <a:ext cx="2377439" cy="369332"/>
            </a:xfrm>
            <a:prstGeom prst="rect">
              <a:avLst/>
            </a:prstGeom>
            <a:noFill/>
          </p:spPr>
          <p:txBody>
            <a:bodyPr wrap="square" rtlCol="0">
              <a:spAutoFit/>
            </a:bodyPr>
            <a:lstStyle/>
            <a:p>
              <a:r>
                <a:rPr lang="zh-CN" altLang="en-US" dirty="0"/>
                <a:t>徕卡</a:t>
              </a:r>
              <a:r>
                <a:rPr lang="en-US" altLang="zh-CN" dirty="0"/>
                <a:t>AT402</a:t>
              </a:r>
              <a:r>
                <a:rPr lang="zh-CN" altLang="en-US" dirty="0"/>
                <a:t>激光跟踪仪</a:t>
              </a:r>
              <a:endParaRPr lang="zh-CN" altLang="en-US" dirty="0"/>
            </a:p>
          </p:txBody>
        </p:sp>
      </p:grpSp>
      <p:grpSp>
        <p:nvGrpSpPr>
          <p:cNvPr id="13" name="组合 12"/>
          <p:cNvGrpSpPr/>
          <p:nvPr/>
        </p:nvGrpSpPr>
        <p:grpSpPr>
          <a:xfrm>
            <a:off x="2599436" y="1546306"/>
            <a:ext cx="6388608" cy="4541074"/>
            <a:chOff x="2611628" y="1107394"/>
            <a:chExt cx="6388608" cy="4541074"/>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1628" y="1107394"/>
              <a:ext cx="6388608" cy="3940094"/>
            </a:xfrm>
            <a:prstGeom prst="rect">
              <a:avLst/>
            </a:prstGeom>
          </p:spPr>
        </p:pic>
        <p:sp>
          <p:nvSpPr>
            <p:cNvPr id="11" name="文本框 10"/>
            <p:cNvSpPr txBox="1"/>
            <p:nvPr/>
          </p:nvSpPr>
          <p:spPr>
            <a:xfrm>
              <a:off x="4986528" y="5279136"/>
              <a:ext cx="1345176" cy="369332"/>
            </a:xfrm>
            <a:prstGeom prst="rect">
              <a:avLst/>
            </a:prstGeom>
            <a:noFill/>
          </p:spPr>
          <p:txBody>
            <a:bodyPr wrap="none" rtlCol="0">
              <a:spAutoFit/>
            </a:bodyPr>
            <a:lstStyle/>
            <a:p>
              <a:r>
                <a:rPr lang="en-US" altLang="zh-CN" dirty="0"/>
                <a:t>SA</a:t>
              </a:r>
              <a:r>
                <a:rPr lang="zh-CN" altLang="en-US" dirty="0"/>
                <a:t>测量软件</a:t>
              </a:r>
              <a:endParaRPr lang="zh-CN" altLang="en-US" dirty="0"/>
            </a:p>
          </p:txBody>
        </p:sp>
      </p:grpSp>
      <p:sp>
        <p:nvSpPr>
          <p:cNvPr id="15" name="文本框 14"/>
          <p:cNvSpPr txBox="1"/>
          <p:nvPr/>
        </p:nvSpPr>
        <p:spPr>
          <a:xfrm>
            <a:off x="0" y="768096"/>
            <a:ext cx="2569934" cy="461665"/>
          </a:xfrm>
          <a:prstGeom prst="rect">
            <a:avLst/>
          </a:prstGeom>
          <a:noFill/>
        </p:spPr>
        <p:txBody>
          <a:bodyPr wrap="none" rtlCol="0">
            <a:spAutoFit/>
          </a:bodyPr>
          <a:lstStyle/>
          <a:p>
            <a:r>
              <a:rPr lang="zh-CN" altLang="en-US" sz="2400" dirty="0">
                <a:solidFill>
                  <a:srgbClr val="1E0AB6"/>
                </a:solidFill>
                <a:latin typeface="华文新魏" panose="02010800040101010101" pitchFamily="2" charset="-122"/>
                <a:ea typeface="华文新魏" panose="02010800040101010101" pitchFamily="2" charset="-122"/>
              </a:rPr>
              <a:t>测量仪器及软件</a:t>
            </a:r>
            <a:r>
              <a:rPr lang="zh-CN" altLang="en-US" dirty="0"/>
              <a:t>：</a:t>
            </a:r>
            <a:endParaRPr lang="zh-CN" altLang="en-US" dirty="0"/>
          </a:p>
        </p:txBody>
      </p:sp>
      <p:sp>
        <p:nvSpPr>
          <p:cNvPr id="2" name="文本框 1"/>
          <p:cNvSpPr txBox="1"/>
          <p:nvPr/>
        </p:nvSpPr>
        <p:spPr>
          <a:xfrm>
            <a:off x="4661535" y="6381750"/>
            <a:ext cx="414020" cy="368300"/>
          </a:xfrm>
          <a:prstGeom prst="rect">
            <a:avLst/>
          </a:prstGeom>
          <a:noFill/>
        </p:spPr>
        <p:txBody>
          <a:bodyPr wrap="none" rtlCol="0" anchor="t">
            <a:spAutoFit/>
          </a:bodyPr>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5.2 </a:t>
            </a:r>
            <a:r>
              <a:rPr lang="zh-CN" altLang="en-US" sz="2800" dirty="0"/>
              <a:t>测量方案</a:t>
            </a:r>
            <a:endParaRPr lang="zh-CN" altLang="en-US" sz="2800" dirty="0"/>
          </a:p>
        </p:txBody>
      </p:sp>
      <p:sp>
        <p:nvSpPr>
          <p:cNvPr id="4" name="Rectangle 2"/>
          <p:cNvSpPr>
            <a:spLocks noChangeArrowheads="1"/>
          </p:cNvSpPr>
          <p:nvPr/>
        </p:nvSpPr>
        <p:spPr bwMode="auto">
          <a:xfrm>
            <a:off x="5359653" y="37804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solidFill>
                <a:prstClr val="black"/>
              </a:solidFill>
            </a:endParaRPr>
          </a:p>
        </p:txBody>
      </p:sp>
      <p:sp>
        <p:nvSpPr>
          <p:cNvPr id="2" name="文本框 1"/>
          <p:cNvSpPr txBox="1"/>
          <p:nvPr/>
        </p:nvSpPr>
        <p:spPr>
          <a:xfrm>
            <a:off x="629252" y="1050878"/>
            <a:ext cx="2509733" cy="461665"/>
          </a:xfrm>
          <a:prstGeom prst="rect">
            <a:avLst/>
          </a:prstGeom>
          <a:noFill/>
        </p:spPr>
        <p:txBody>
          <a:bodyPr wrap="square" rtlCol="0">
            <a:spAutoFit/>
          </a:bodyPr>
          <a:lstStyle/>
          <a:p>
            <a:pPr marL="342900" indent="-342900">
              <a:buFont typeface="+mj-lt"/>
              <a:buAutoNum type="arabicPeriod"/>
            </a:pPr>
            <a:r>
              <a:rPr lang="zh-CN" altLang="en-US" sz="2400" dirty="0">
                <a:solidFill>
                  <a:srgbClr val="1E0AB6"/>
                </a:solidFill>
                <a:latin typeface="华文新魏" panose="02010800040101010101" pitchFamily="2" charset="-122"/>
                <a:ea typeface="华文新魏" panose="02010800040101010101" pitchFamily="2" charset="-122"/>
              </a:rPr>
              <a:t>控制点布设</a:t>
            </a:r>
            <a:endParaRPr lang="zh-CN" altLang="en-US" sz="2400" dirty="0">
              <a:solidFill>
                <a:srgbClr val="1E0AB6"/>
              </a:solidFill>
              <a:latin typeface="华文新魏" panose="02010800040101010101" pitchFamily="2" charset="-122"/>
              <a:ea typeface="华文新魏" panose="02010800040101010101" pitchFamily="2" charset="-122"/>
            </a:endParaRPr>
          </a:p>
        </p:txBody>
      </p:sp>
      <p:graphicFrame>
        <p:nvGraphicFramePr>
          <p:cNvPr id="10" name="对象 9"/>
          <p:cNvGraphicFramePr>
            <a:graphicFrameLocks noChangeAspect="1"/>
          </p:cNvGraphicFramePr>
          <p:nvPr/>
        </p:nvGraphicFramePr>
        <p:xfrm>
          <a:off x="4423060" y="1250933"/>
          <a:ext cx="3887061" cy="3089055"/>
        </p:xfrm>
        <a:graphic>
          <a:graphicData uri="http://schemas.openxmlformats.org/presentationml/2006/ole">
            <mc:AlternateContent xmlns:mc="http://schemas.openxmlformats.org/markup-compatibility/2006">
              <mc:Choice xmlns:v="urn:schemas-microsoft-com:vml" Requires="v">
                <p:oleObj spid="_x0000_s28048" name="Visio" r:id="rId1" imgW="3149600" imgH="2501900" progId="Visio.Drawing.11">
                  <p:embed/>
                </p:oleObj>
              </mc:Choice>
              <mc:Fallback>
                <p:oleObj name="Visio" r:id="rId1" imgW="3149600" imgH="25019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060" y="1250933"/>
                        <a:ext cx="3887061" cy="3089055"/>
                      </a:xfrm>
                      <a:prstGeom prst="rect">
                        <a:avLst/>
                      </a:prstGeom>
                      <a:noFill/>
                    </p:spPr>
                  </p:pic>
                </p:oleObj>
              </mc:Fallback>
            </mc:AlternateContent>
          </a:graphicData>
        </a:graphic>
      </p:graphicFrame>
      <p:sp>
        <p:nvSpPr>
          <p:cNvPr id="13" name="文本框 12"/>
          <p:cNvSpPr txBox="1"/>
          <p:nvPr/>
        </p:nvSpPr>
        <p:spPr>
          <a:xfrm>
            <a:off x="982639" y="1596788"/>
            <a:ext cx="1842448"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n-ea"/>
              </a:rPr>
              <a:t>永久点</a:t>
            </a:r>
            <a:endParaRPr lang="zh-CN" altLang="en-US" dirty="0">
              <a:latin typeface="+mn-ea"/>
            </a:endParaRPr>
          </a:p>
        </p:txBody>
      </p:sp>
      <p:sp>
        <p:nvSpPr>
          <p:cNvPr id="15" name="文本框 14"/>
          <p:cNvSpPr txBox="1"/>
          <p:nvPr/>
        </p:nvSpPr>
        <p:spPr>
          <a:xfrm>
            <a:off x="962894" y="1966120"/>
            <a:ext cx="1842448"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n-ea"/>
              </a:rPr>
              <a:t>加密点</a:t>
            </a:r>
            <a:endParaRPr lang="zh-CN" altLang="en-US" dirty="0">
              <a:latin typeface="+mn-ea"/>
            </a:endParaRPr>
          </a:p>
        </p:txBody>
      </p:sp>
      <p:sp>
        <p:nvSpPr>
          <p:cNvPr id="16" name="文本框 15"/>
          <p:cNvSpPr txBox="1"/>
          <p:nvPr/>
        </p:nvSpPr>
        <p:spPr>
          <a:xfrm>
            <a:off x="629251" y="2348257"/>
            <a:ext cx="2509733" cy="461665"/>
          </a:xfrm>
          <a:prstGeom prst="rect">
            <a:avLst/>
          </a:prstGeom>
          <a:noFill/>
        </p:spPr>
        <p:txBody>
          <a:bodyPr wrap="square" rtlCol="0">
            <a:spAutoFit/>
          </a:bodyPr>
          <a:lstStyle/>
          <a:p>
            <a:r>
              <a:rPr lang="en-US" altLang="zh-CN" sz="2400" dirty="0">
                <a:solidFill>
                  <a:srgbClr val="1E0AB6"/>
                </a:solidFill>
                <a:latin typeface="华文新魏" panose="02010800040101010101" pitchFamily="2" charset="-122"/>
                <a:ea typeface="华文新魏" panose="02010800040101010101" pitchFamily="2" charset="-122"/>
              </a:rPr>
              <a:t>2. </a:t>
            </a:r>
            <a:r>
              <a:rPr lang="zh-CN" altLang="en-US" sz="2400" dirty="0">
                <a:solidFill>
                  <a:srgbClr val="1E0AB6"/>
                </a:solidFill>
                <a:latin typeface="华文新魏" panose="02010800040101010101" pitchFamily="2" charset="-122"/>
                <a:ea typeface="华文新魏" panose="02010800040101010101" pitchFamily="2" charset="-122"/>
              </a:rPr>
              <a:t>数据预处理</a:t>
            </a:r>
            <a:endParaRPr lang="zh-CN" altLang="en-US" sz="2400" dirty="0">
              <a:solidFill>
                <a:srgbClr val="1E0AB6"/>
              </a:solidFill>
              <a:latin typeface="华文新魏" panose="02010800040101010101" pitchFamily="2" charset="-122"/>
              <a:ea typeface="华文新魏" panose="02010800040101010101" pitchFamily="2" charset="-122"/>
            </a:endParaRPr>
          </a:p>
        </p:txBody>
      </p:sp>
      <p:sp>
        <p:nvSpPr>
          <p:cNvPr id="17" name="文本框 16"/>
          <p:cNvSpPr txBox="1"/>
          <p:nvPr/>
        </p:nvSpPr>
        <p:spPr>
          <a:xfrm>
            <a:off x="982639" y="2828455"/>
            <a:ext cx="3091979"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n-ea"/>
              </a:rPr>
              <a:t>相邻</a:t>
            </a:r>
            <a:r>
              <a:rPr lang="zh-CN" altLang="en-US" dirty="0" smtClean="0">
                <a:latin typeface="+mn-ea"/>
              </a:rPr>
              <a:t>站坐标拟合残差统计</a:t>
            </a:r>
            <a:endParaRPr lang="zh-CN" altLang="en-US" dirty="0">
              <a:latin typeface="+mn-ea"/>
            </a:endParaRPr>
          </a:p>
        </p:txBody>
      </p:sp>
      <p:sp>
        <p:nvSpPr>
          <p:cNvPr id="19" name="文本框 18"/>
          <p:cNvSpPr txBox="1"/>
          <p:nvPr/>
        </p:nvSpPr>
        <p:spPr>
          <a:xfrm>
            <a:off x="982639" y="3258105"/>
            <a:ext cx="3344886"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n-ea"/>
              </a:rPr>
              <a:t>相邻站</a:t>
            </a:r>
            <a:r>
              <a:rPr lang="zh-CN" altLang="en-US" dirty="0" smtClean="0">
                <a:latin typeface="+mn-ea"/>
              </a:rPr>
              <a:t>的</a:t>
            </a:r>
            <a:r>
              <a:rPr lang="zh-CN" altLang="en-US" dirty="0">
                <a:latin typeface="+mn-ea"/>
              </a:rPr>
              <a:t>角度</a:t>
            </a:r>
            <a:r>
              <a:rPr lang="zh-CN" altLang="en-US" dirty="0" smtClean="0">
                <a:latin typeface="+mn-ea"/>
              </a:rPr>
              <a:t>观测差统计</a:t>
            </a:r>
            <a:endParaRPr lang="zh-CN" altLang="en-US" dirty="0">
              <a:latin typeface="+mn-ea"/>
            </a:endParaRPr>
          </a:p>
        </p:txBody>
      </p:sp>
      <p:sp>
        <p:nvSpPr>
          <p:cNvPr id="20" name="文本框 19"/>
          <p:cNvSpPr txBox="1"/>
          <p:nvPr/>
        </p:nvSpPr>
        <p:spPr>
          <a:xfrm>
            <a:off x="982639" y="3670770"/>
            <a:ext cx="3344886"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n-ea"/>
              </a:rPr>
              <a:t>距离差值（两点间的距离、点至重心的距离）</a:t>
            </a:r>
            <a:endParaRPr lang="zh-CN" altLang="en-US" dirty="0">
              <a:latin typeface="+mn-ea"/>
            </a:endParaRPr>
          </a:p>
        </p:txBody>
      </p:sp>
      <p:sp>
        <p:nvSpPr>
          <p:cNvPr id="21" name="文本框 20"/>
          <p:cNvSpPr txBox="1"/>
          <p:nvPr/>
        </p:nvSpPr>
        <p:spPr>
          <a:xfrm>
            <a:off x="610693" y="4292664"/>
            <a:ext cx="2509733" cy="461665"/>
          </a:xfrm>
          <a:prstGeom prst="rect">
            <a:avLst/>
          </a:prstGeom>
          <a:noFill/>
        </p:spPr>
        <p:txBody>
          <a:bodyPr wrap="square" rtlCol="0">
            <a:spAutoFit/>
          </a:bodyPr>
          <a:lstStyle/>
          <a:p>
            <a:r>
              <a:rPr lang="en-US" altLang="zh-CN" sz="2400" dirty="0">
                <a:solidFill>
                  <a:srgbClr val="1E0AB6"/>
                </a:solidFill>
                <a:latin typeface="华文新魏" panose="02010800040101010101" pitchFamily="2" charset="-122"/>
                <a:ea typeface="华文新魏" panose="02010800040101010101" pitchFamily="2" charset="-122"/>
              </a:rPr>
              <a:t>3. </a:t>
            </a:r>
            <a:r>
              <a:rPr lang="zh-CN" altLang="en-US" sz="2400" dirty="0">
                <a:solidFill>
                  <a:srgbClr val="1E0AB6"/>
                </a:solidFill>
                <a:latin typeface="华文新魏" panose="02010800040101010101" pitchFamily="2" charset="-122"/>
                <a:ea typeface="华文新魏" panose="02010800040101010101" pitchFamily="2" charset="-122"/>
              </a:rPr>
              <a:t>坐标系的建立</a:t>
            </a:r>
            <a:endParaRPr lang="zh-CN" altLang="en-US" sz="2400" dirty="0">
              <a:solidFill>
                <a:srgbClr val="1E0AB6"/>
              </a:solidFill>
              <a:latin typeface="华文新魏" panose="02010800040101010101" pitchFamily="2" charset="-122"/>
              <a:ea typeface="华文新魏" panose="02010800040101010101" pitchFamily="2" charset="-122"/>
            </a:endParaRPr>
          </a:p>
        </p:txBody>
      </p:sp>
      <p:sp>
        <p:nvSpPr>
          <p:cNvPr id="22" name="文本框 21"/>
          <p:cNvSpPr txBox="1"/>
          <p:nvPr/>
        </p:nvSpPr>
        <p:spPr>
          <a:xfrm>
            <a:off x="982638" y="4856405"/>
            <a:ext cx="4954137" cy="1200329"/>
          </a:xfrm>
          <a:prstGeom prst="rect">
            <a:avLst/>
          </a:prstGeom>
          <a:noFill/>
        </p:spPr>
        <p:txBody>
          <a:bodyPr wrap="square" rtlCol="0">
            <a:spAutoFit/>
          </a:bodyPr>
          <a:lstStyle/>
          <a:p>
            <a:pPr marL="285750" indent="-285750">
              <a:buFont typeface="Wingdings" panose="05000000000000000000" pitchFamily="2" charset="2"/>
              <a:buChar char="n"/>
            </a:pPr>
            <a:r>
              <a:rPr lang="zh-CN" altLang="zh-CN" dirty="0">
                <a:latin typeface="Times New Roman" panose="02020603050405020304" pitchFamily="18" charset="0"/>
                <a:cs typeface="Times New Roman" panose="02020603050405020304" pitchFamily="18" charset="0"/>
              </a:rPr>
              <a:t>仪器整平，测水平面</a:t>
            </a:r>
            <a:r>
              <a:rPr lang="en-US" altLang="zh-CN" dirty="0">
                <a:latin typeface="Times New Roman" panose="02020603050405020304" pitchFamily="18" charset="0"/>
              </a:rPr>
              <a:t>plane01</a:t>
            </a:r>
            <a:r>
              <a:rPr lang="zh-CN" altLang="zh-CN" dirty="0">
                <a:latin typeface="Times New Roman" panose="02020603050405020304" pitchFamily="18" charset="0"/>
                <a:cs typeface="Times New Roman" panose="02020603050405020304" pitchFamily="18" charset="0"/>
              </a:rPr>
              <a:t>，以</a:t>
            </a:r>
            <a:r>
              <a:rPr lang="en-US" altLang="zh-CN" dirty="0">
                <a:latin typeface="Times New Roman" panose="02020603050405020304" pitchFamily="18" charset="0"/>
              </a:rPr>
              <a:t>plane01</a:t>
            </a:r>
            <a:r>
              <a:rPr lang="zh-CN" altLang="zh-CN" dirty="0" smtClean="0">
                <a:latin typeface="Times New Roman" panose="02020603050405020304" pitchFamily="18" charset="0"/>
                <a:cs typeface="Times New Roman" panose="02020603050405020304" pitchFamily="18" charset="0"/>
              </a:rPr>
              <a:t>铅</a:t>
            </a:r>
            <a:r>
              <a:rPr lang="zh-CN" altLang="en-US" dirty="0" smtClean="0">
                <a:latin typeface="Times New Roman" panose="02020603050405020304" pitchFamily="18" charset="0"/>
                <a:cs typeface="Times New Roman" panose="02020603050405020304" pitchFamily="18" charset="0"/>
              </a:rPr>
              <a:t>垂</a:t>
            </a:r>
            <a:r>
              <a:rPr lang="zh-CN" altLang="zh-CN" dirty="0" smtClean="0">
                <a:latin typeface="Times New Roman" panose="02020603050405020304" pitchFamily="18" charset="0"/>
                <a:cs typeface="Times New Roman" panose="02020603050405020304" pitchFamily="18" charset="0"/>
              </a:rPr>
              <a:t>方向</a:t>
            </a:r>
            <a:r>
              <a:rPr lang="zh-CN" altLang="zh-CN" dirty="0">
                <a:latin typeface="Times New Roman" panose="02020603050405020304" pitchFamily="18" charset="0"/>
                <a:cs typeface="Times New Roman" panose="02020603050405020304" pitchFamily="18" charset="0"/>
              </a:rPr>
              <a:t>为</a:t>
            </a:r>
            <a:r>
              <a:rPr lang="en-US" altLang="zh-CN" dirty="0">
                <a:latin typeface="Times New Roman" panose="02020603050405020304" pitchFamily="18" charset="0"/>
              </a:rPr>
              <a:t>Z</a:t>
            </a:r>
            <a:r>
              <a:rPr lang="zh-CN" altLang="zh-CN" dirty="0">
                <a:latin typeface="Times New Roman" panose="02020603050405020304" pitchFamily="18" charset="0"/>
                <a:cs typeface="Times New Roman" panose="02020603050405020304" pitchFamily="18" charset="0"/>
              </a:rPr>
              <a:t>轴；然后把南北两个永久性基准点</a:t>
            </a:r>
            <a:r>
              <a:rPr lang="en-US" altLang="zh-CN" dirty="0">
                <a:latin typeface="Times New Roman" panose="02020603050405020304" pitchFamily="18" charset="0"/>
              </a:rPr>
              <a:t>S1</a:t>
            </a:r>
            <a:r>
              <a:rPr lang="zh-CN" altLang="zh-CN" dirty="0">
                <a:latin typeface="Times New Roman" panose="02020603050405020304" pitchFamily="18" charset="0"/>
                <a:cs typeface="Times New Roman" panose="02020603050405020304" pitchFamily="18" charset="0"/>
              </a:rPr>
              <a:t>和</a:t>
            </a:r>
            <a:r>
              <a:rPr lang="en-US" altLang="zh-CN" dirty="0">
                <a:latin typeface="Times New Roman" panose="02020603050405020304" pitchFamily="18" charset="0"/>
              </a:rPr>
              <a:t>N1</a:t>
            </a:r>
            <a:r>
              <a:rPr lang="zh-CN" altLang="zh-CN" dirty="0">
                <a:latin typeface="Times New Roman" panose="02020603050405020304" pitchFamily="18" charset="0"/>
                <a:cs typeface="Times New Roman" panose="02020603050405020304" pitchFamily="18" charset="0"/>
              </a:rPr>
              <a:t>投影到水平面</a:t>
            </a:r>
            <a:r>
              <a:rPr lang="en-US" altLang="zh-CN" dirty="0">
                <a:latin typeface="Times New Roman" panose="02020603050405020304" pitchFamily="18" charset="0"/>
              </a:rPr>
              <a:t>plane01</a:t>
            </a:r>
            <a:r>
              <a:rPr lang="zh-CN" altLang="zh-CN" dirty="0">
                <a:latin typeface="Times New Roman" panose="02020603050405020304" pitchFamily="18" charset="0"/>
                <a:cs typeface="Times New Roman" panose="02020603050405020304" pitchFamily="18" charset="0"/>
              </a:rPr>
              <a:t>，构建直线方向为</a:t>
            </a:r>
            <a:r>
              <a:rPr lang="en-US" altLang="zh-CN" dirty="0">
                <a:latin typeface="Times New Roman" panose="02020603050405020304" pitchFamily="18" charset="0"/>
              </a:rPr>
              <a:t>X</a:t>
            </a:r>
            <a:r>
              <a:rPr lang="zh-CN" altLang="zh-CN" dirty="0">
                <a:latin typeface="Times New Roman" panose="02020603050405020304" pitchFamily="18" charset="0"/>
                <a:cs typeface="Times New Roman" panose="02020603050405020304" pitchFamily="18" charset="0"/>
              </a:rPr>
              <a:t>轴；以右手原则确定</a:t>
            </a:r>
            <a:r>
              <a:rPr lang="en-US" altLang="zh-CN" dirty="0">
                <a:latin typeface="Times New Roman" panose="02020603050405020304" pitchFamily="18" charset="0"/>
              </a:rPr>
              <a:t>Y</a:t>
            </a:r>
            <a:r>
              <a:rPr lang="zh-CN" altLang="zh-CN" dirty="0">
                <a:latin typeface="Times New Roman" panose="02020603050405020304" pitchFamily="18" charset="0"/>
                <a:cs typeface="Times New Roman" panose="02020603050405020304" pitchFamily="18" charset="0"/>
              </a:rPr>
              <a:t>轴</a:t>
            </a:r>
            <a:r>
              <a:rPr lang="zh-CN" altLang="en-US" dirty="0">
                <a:latin typeface="Times New Roman" panose="02020603050405020304" pitchFamily="18" charset="0"/>
                <a:cs typeface="Times New Roman" panose="02020603050405020304" pitchFamily="18" charset="0"/>
              </a:rPr>
              <a:t>。</a:t>
            </a:r>
            <a:endParaRPr lang="zh-CN" altLang="en-US" dirty="0">
              <a:latin typeface="+mn-ea"/>
            </a:endParaRPr>
          </a:p>
        </p:txBody>
      </p:sp>
      <p:pic>
        <p:nvPicPr>
          <p:cNvPr id="24" name="图片 23"/>
          <p:cNvPicPr>
            <a:picLocks noChangeAspect="1"/>
          </p:cNvPicPr>
          <p:nvPr/>
        </p:nvPicPr>
        <p:blipFill>
          <a:blip r:embed="rId3"/>
          <a:stretch>
            <a:fillRect/>
          </a:stretch>
        </p:blipFill>
        <p:spPr>
          <a:xfrm>
            <a:off x="4138292" y="1596788"/>
            <a:ext cx="4979907" cy="2663672"/>
          </a:xfrm>
          <a:prstGeom prst="rect">
            <a:avLst/>
          </a:prstGeom>
        </p:spPr>
      </p:pic>
      <p:pic>
        <p:nvPicPr>
          <p:cNvPr id="25" name="图片 24"/>
          <p:cNvPicPr>
            <a:picLocks noChangeAspect="1"/>
          </p:cNvPicPr>
          <p:nvPr/>
        </p:nvPicPr>
        <p:blipFill>
          <a:blip r:embed="rId4"/>
          <a:stretch>
            <a:fillRect/>
          </a:stretch>
        </p:blipFill>
        <p:spPr>
          <a:xfrm>
            <a:off x="3901633" y="1653892"/>
            <a:ext cx="5113560" cy="2506399"/>
          </a:xfrm>
          <a:prstGeom prst="rect">
            <a:avLst/>
          </a:prstGeom>
        </p:spPr>
      </p:pic>
      <p:pic>
        <p:nvPicPr>
          <p:cNvPr id="26" name="图片 25"/>
          <p:cNvPicPr>
            <a:picLocks noChangeAspect="1"/>
          </p:cNvPicPr>
          <p:nvPr/>
        </p:nvPicPr>
        <p:blipFill>
          <a:blip r:embed="rId5"/>
          <a:stretch>
            <a:fillRect/>
          </a:stretch>
        </p:blipFill>
        <p:spPr>
          <a:xfrm>
            <a:off x="3979375" y="609054"/>
            <a:ext cx="4958076" cy="2928603"/>
          </a:xfrm>
          <a:prstGeom prst="rect">
            <a:avLst/>
          </a:prstGeom>
        </p:spPr>
      </p:pic>
      <p:pic>
        <p:nvPicPr>
          <p:cNvPr id="27" name="图片 26"/>
          <p:cNvPicPr>
            <a:picLocks noChangeAspect="1"/>
          </p:cNvPicPr>
          <p:nvPr/>
        </p:nvPicPr>
        <p:blipFill>
          <a:blip r:embed="rId6"/>
          <a:stretch>
            <a:fillRect/>
          </a:stretch>
        </p:blipFill>
        <p:spPr>
          <a:xfrm>
            <a:off x="4177219" y="3883512"/>
            <a:ext cx="4785091" cy="2544267"/>
          </a:xfrm>
          <a:prstGeom prst="rect">
            <a:avLst/>
          </a:prstGeom>
        </p:spPr>
      </p:pic>
      <p:graphicFrame>
        <p:nvGraphicFramePr>
          <p:cNvPr id="28" name="表格 27"/>
          <p:cNvGraphicFramePr>
            <a:graphicFrameLocks noGrp="1"/>
          </p:cNvGraphicFramePr>
          <p:nvPr/>
        </p:nvGraphicFramePr>
        <p:xfrm>
          <a:off x="4109590" y="2689030"/>
          <a:ext cx="4806292" cy="1830367"/>
        </p:xfrm>
        <a:graphic>
          <a:graphicData uri="http://schemas.openxmlformats.org/drawingml/2006/table">
            <a:tbl>
              <a:tblPr firstRow="1" firstCol="1" bandRow="1"/>
              <a:tblGrid>
                <a:gridCol w="1073785"/>
                <a:gridCol w="1109975"/>
                <a:gridCol w="1311266"/>
                <a:gridCol w="1311266"/>
              </a:tblGrid>
              <a:tr h="241721">
                <a:tc>
                  <a:txBody>
                    <a:bodyPr/>
                    <a:lstStyle/>
                    <a:p>
                      <a:pPr algn="ctr">
                        <a:lnSpc>
                          <a:spcPts val="2000"/>
                        </a:lnSpc>
                        <a:spcAft>
                          <a:spcPts val="0"/>
                        </a:spcAft>
                      </a:pPr>
                      <a:r>
                        <a:rPr lang="zh-CN" sz="900" kern="100" dirty="0">
                          <a:effectLst/>
                          <a:latin typeface="Times New Roman" panose="02020603050405020304" pitchFamily="18" charset="0"/>
                          <a:ea typeface="宋体" panose="02010600030101010101" pitchFamily="2" charset="-122"/>
                          <a:cs typeface="Times New Roman" panose="02020603050405020304" pitchFamily="18" charset="0"/>
                        </a:rPr>
                        <a:t>各类指标</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zh-CN" sz="900" kern="100">
                          <a:effectLst/>
                          <a:latin typeface="Times New Roman" panose="02020603050405020304" pitchFamily="18" charset="0"/>
                          <a:ea typeface="宋体" panose="02010600030101010101" pitchFamily="2" charset="-122"/>
                          <a:cs typeface="Times New Roman" panose="02020603050405020304" pitchFamily="18" charset="0"/>
                        </a:rPr>
                        <a:t>最大值</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zh-CN" sz="900" kern="100" dirty="0">
                          <a:effectLst/>
                          <a:latin typeface="Times New Roman" panose="02020603050405020304" pitchFamily="18" charset="0"/>
                          <a:ea typeface="宋体" panose="02010600030101010101" pitchFamily="2" charset="-122"/>
                          <a:cs typeface="Times New Roman" panose="02020603050405020304" pitchFamily="18" charset="0"/>
                        </a:rPr>
                        <a:t>最小值</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zh-CN" sz="9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均值</a:t>
                      </a:r>
                      <a:endParaRPr lang="zh-CN" sz="105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41">
                <a:tc>
                  <a:txBody>
                    <a:bodyPr/>
                    <a:lstStyle/>
                    <a:p>
                      <a:pPr algn="ctr">
                        <a:lnSpc>
                          <a:spcPts val="2000"/>
                        </a:lnSpc>
                        <a:spcAft>
                          <a:spcPts val="0"/>
                        </a:spcAft>
                      </a:pPr>
                      <a:r>
                        <a:rPr lang="zh-CN" sz="900" kern="100" dirty="0">
                          <a:effectLst/>
                          <a:latin typeface="Times New Roman" panose="02020603050405020304" pitchFamily="18" charset="0"/>
                          <a:ea typeface="宋体" panose="02010600030101010101" pitchFamily="2" charset="-122"/>
                          <a:cs typeface="Times New Roman" panose="02020603050405020304" pitchFamily="18" charset="0"/>
                        </a:rPr>
                        <a:t>拟合残差</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RMS/mm</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0.053</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0.08</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2000"/>
                        </a:lnSpc>
                        <a:spcAft>
                          <a:spcPts val="0"/>
                        </a:spcAft>
                      </a:pPr>
                      <a:r>
                        <a:rPr lang="en-US" sz="9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0.035</a:t>
                      </a:r>
                      <a:endParaRPr lang="zh-CN" sz="105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362580">
                <a:tc>
                  <a:txBody>
                    <a:bodyPr/>
                    <a:lstStyle/>
                    <a:p>
                      <a:pPr algn="ctr">
                        <a:lnSpc>
                          <a:spcPts val="2000"/>
                        </a:lnSpc>
                        <a:spcAft>
                          <a:spcPts val="0"/>
                        </a:spcAft>
                      </a:pPr>
                      <a:r>
                        <a:rPr lang="zh-CN" sz="900" kern="100">
                          <a:effectLst/>
                          <a:latin typeface="Times New Roman" panose="02020603050405020304" pitchFamily="18" charset="0"/>
                          <a:ea typeface="宋体" panose="02010600030101010101" pitchFamily="2" charset="-122"/>
                          <a:cs typeface="Times New Roman" panose="02020603050405020304" pitchFamily="18" charset="0"/>
                        </a:rPr>
                        <a:t>至基点距离差</a:t>
                      </a: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0.068</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0.010</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2000"/>
                        </a:lnSpc>
                        <a:spcAft>
                          <a:spcPts val="0"/>
                        </a:spcAft>
                      </a:pPr>
                      <a:r>
                        <a:rPr lang="en-US" sz="9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0.041</a:t>
                      </a:r>
                      <a:endParaRPr lang="zh-CN" sz="105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r>
              <a:tr h="367766">
                <a:tc>
                  <a:txBody>
                    <a:bodyPr/>
                    <a:lstStyle/>
                    <a:p>
                      <a:pPr algn="ctr">
                        <a:lnSpc>
                          <a:spcPts val="2000"/>
                        </a:lnSpc>
                        <a:spcAft>
                          <a:spcPts val="0"/>
                        </a:spcAft>
                      </a:pPr>
                      <a:r>
                        <a:rPr lang="zh-CN" sz="900" kern="100" dirty="0">
                          <a:effectLst/>
                          <a:latin typeface="Times New Roman" panose="02020603050405020304" pitchFamily="18" charset="0"/>
                          <a:ea typeface="宋体" panose="02010600030101010101" pitchFamily="2" charset="-122"/>
                          <a:cs typeface="Times New Roman" panose="02020603050405020304" pitchFamily="18" charset="0"/>
                        </a:rPr>
                        <a:t>水平角</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sz="900" kern="100" dirty="0">
                          <a:effectLst/>
                          <a:latin typeface="Times New Roman" panose="02020603050405020304" pitchFamily="18" charset="0"/>
                          <a:ea typeface="宋体" panose="02010600030101010101" pitchFamily="2" charset="-122"/>
                          <a:cs typeface="Times New Roman" panose="02020603050405020304" pitchFamily="18" charset="0"/>
                        </a:rPr>
                        <a:t>垂直角差</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2000"/>
                        </a:lnSpc>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0.41/1.52</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0.17/1.13</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ts val="2000"/>
                        </a:lnSpc>
                        <a:spcAft>
                          <a:spcPts val="0"/>
                        </a:spcAft>
                      </a:pPr>
                      <a:r>
                        <a:rPr lang="en-US" sz="9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0.60/0.85</a:t>
                      </a:r>
                      <a:endParaRPr lang="zh-CN" sz="105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r>
              <a:tr h="362580">
                <a:tc>
                  <a:txBody>
                    <a:bodyPr/>
                    <a:lstStyle/>
                    <a:p>
                      <a:pPr algn="ctr">
                        <a:lnSpc>
                          <a:spcPts val="2000"/>
                        </a:lnSpc>
                        <a:spcAft>
                          <a:spcPts val="0"/>
                        </a:spcAft>
                      </a:pPr>
                      <a:r>
                        <a:rPr lang="zh-CN" sz="900" kern="100">
                          <a:effectLst/>
                          <a:latin typeface="Times New Roman" panose="02020603050405020304" pitchFamily="18" charset="0"/>
                          <a:ea typeface="宋体" panose="02010600030101010101" pitchFamily="2" charset="-122"/>
                          <a:cs typeface="Times New Roman" panose="02020603050405020304" pitchFamily="18" charset="0"/>
                        </a:rPr>
                        <a:t>至重心距离差</a:t>
                      </a: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/mm</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0.044</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900" kern="100">
                          <a:effectLst/>
                          <a:latin typeface="Times New Roman" panose="02020603050405020304" pitchFamily="18" charset="0"/>
                          <a:ea typeface="宋体" panose="02010600030101010101" pitchFamily="2" charset="-122"/>
                          <a:cs typeface="Times New Roman" panose="02020603050405020304" pitchFamily="18" charset="0"/>
                        </a:rPr>
                        <a:t>0.003</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sz="9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0.017</a:t>
                      </a:r>
                      <a:endParaRPr lang="zh-CN" sz="105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30" name="对象 29"/>
          <p:cNvGraphicFramePr>
            <a:graphicFrameLocks noChangeAspect="1"/>
          </p:cNvGraphicFramePr>
          <p:nvPr/>
        </p:nvGraphicFramePr>
        <p:xfrm>
          <a:off x="3999120" y="2259130"/>
          <a:ext cx="4913535" cy="1965414"/>
        </p:xfrm>
        <a:graphic>
          <a:graphicData uri="http://schemas.openxmlformats.org/presentationml/2006/ole">
            <mc:AlternateContent xmlns:mc="http://schemas.openxmlformats.org/markup-compatibility/2006">
              <mc:Choice xmlns:v="urn:schemas-microsoft-com:vml" Requires="v">
                <p:oleObj spid="_x0000_s28049" name="Visio" r:id="rId7" imgW="7823200" imgH="3073400" progId="Visio.Drawing.11">
                  <p:embed/>
                </p:oleObj>
              </mc:Choice>
              <mc:Fallback>
                <p:oleObj name="Visio" r:id="rId7" imgW="7823200" imgH="3073400" progId="Visio.Drawing.11">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9120" y="2259130"/>
                        <a:ext cx="4913535" cy="1965414"/>
                      </a:xfrm>
                      <a:prstGeom prst="rect">
                        <a:avLst/>
                      </a:prstGeom>
                      <a:noFill/>
                    </p:spPr>
                  </p:pic>
                </p:oleObj>
              </mc:Fallback>
            </mc:AlternateContent>
          </a:graphicData>
        </a:graphic>
      </p:graphicFrame>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xit" presetSubtype="4" fill="hold"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xit" presetSubtype="4" fill="hold" nodeType="withEffect">
                                  <p:stCondLst>
                                    <p:cond delay="0"/>
                                  </p:stCondLst>
                                  <p:childTnLst>
                                    <p:anim calcmode="lin" valueType="num">
                                      <p:cBhvr additive="base">
                                        <p:cTn id="54" dur="500"/>
                                        <p:tgtEl>
                                          <p:spTgt spid="24"/>
                                        </p:tgtEl>
                                        <p:attrNameLst>
                                          <p:attrName>ppt_x</p:attrName>
                                        </p:attrNameLst>
                                      </p:cBhvr>
                                      <p:tavLst>
                                        <p:tav tm="0">
                                          <p:val>
                                            <p:strVal val="ppt_x"/>
                                          </p:val>
                                        </p:tav>
                                        <p:tav tm="100000">
                                          <p:val>
                                            <p:strVal val="ppt_x"/>
                                          </p:val>
                                        </p:tav>
                                      </p:tavLst>
                                    </p:anim>
                                    <p:anim calcmode="lin" valueType="num">
                                      <p:cBhvr additive="base">
                                        <p:cTn id="55" dur="500"/>
                                        <p:tgtEl>
                                          <p:spTgt spid="24"/>
                                        </p:tgtEl>
                                        <p:attrNameLst>
                                          <p:attrName>ppt_y</p:attrName>
                                        </p:attrNameLst>
                                      </p:cBhvr>
                                      <p:tavLst>
                                        <p:tav tm="0">
                                          <p:val>
                                            <p:strVal val="ppt_y"/>
                                          </p:val>
                                        </p:tav>
                                        <p:tav tm="100000">
                                          <p:val>
                                            <p:strVal val="1+ppt_h/2"/>
                                          </p:val>
                                        </p:tav>
                                      </p:tavLst>
                                    </p:anim>
                                    <p:set>
                                      <p:cBhvr>
                                        <p:cTn id="56" dur="1" fill="hold">
                                          <p:stCondLst>
                                            <p:cond delay="4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par>
                                <p:cTn id="71" presetID="2" presetClass="exit" presetSubtype="4" fill="hold" nodeType="withEffect">
                                  <p:stCondLst>
                                    <p:cond delay="0"/>
                                  </p:stCondLst>
                                  <p:childTnLst>
                                    <p:anim calcmode="lin" valueType="num">
                                      <p:cBhvr additive="base">
                                        <p:cTn id="72" dur="500"/>
                                        <p:tgtEl>
                                          <p:spTgt spid="25"/>
                                        </p:tgtEl>
                                        <p:attrNameLst>
                                          <p:attrName>ppt_x</p:attrName>
                                        </p:attrNameLst>
                                      </p:cBhvr>
                                      <p:tavLst>
                                        <p:tav tm="0">
                                          <p:val>
                                            <p:strVal val="ppt_x"/>
                                          </p:val>
                                        </p:tav>
                                        <p:tav tm="100000">
                                          <p:val>
                                            <p:strVal val="ppt_x"/>
                                          </p:val>
                                        </p:tav>
                                      </p:tavLst>
                                    </p:anim>
                                    <p:anim calcmode="lin" valueType="num">
                                      <p:cBhvr additive="base">
                                        <p:cTn id="73" dur="500"/>
                                        <p:tgtEl>
                                          <p:spTgt spid="25"/>
                                        </p:tgtEl>
                                        <p:attrNameLst>
                                          <p:attrName>ppt_y</p:attrName>
                                        </p:attrNameLst>
                                      </p:cBhvr>
                                      <p:tavLst>
                                        <p:tav tm="0">
                                          <p:val>
                                            <p:strVal val="ppt_y"/>
                                          </p:val>
                                        </p:tav>
                                        <p:tav tm="100000">
                                          <p:val>
                                            <p:strVal val="1+ppt_h/2"/>
                                          </p:val>
                                        </p:tav>
                                      </p:tavLst>
                                    </p:anim>
                                    <p:set>
                                      <p:cBhvr>
                                        <p:cTn id="74" dur="1" fill="hold">
                                          <p:stCondLst>
                                            <p:cond delay="499"/>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xit" presetSubtype="4" fill="hold" nodeType="withEffect">
                                  <p:stCondLst>
                                    <p:cond delay="0"/>
                                  </p:stCondLst>
                                  <p:childTnLst>
                                    <p:anim calcmode="lin" valueType="num">
                                      <p:cBhvr additive="base">
                                        <p:cTn id="82" dur="500"/>
                                        <p:tgtEl>
                                          <p:spTgt spid="26"/>
                                        </p:tgtEl>
                                        <p:attrNameLst>
                                          <p:attrName>ppt_x</p:attrName>
                                        </p:attrNameLst>
                                      </p:cBhvr>
                                      <p:tavLst>
                                        <p:tav tm="0">
                                          <p:val>
                                            <p:strVal val="ppt_x"/>
                                          </p:val>
                                        </p:tav>
                                        <p:tav tm="100000">
                                          <p:val>
                                            <p:strVal val="ppt_x"/>
                                          </p:val>
                                        </p:tav>
                                      </p:tavLst>
                                    </p:anim>
                                    <p:anim calcmode="lin" valueType="num">
                                      <p:cBhvr additive="base">
                                        <p:cTn id="83" dur="500"/>
                                        <p:tgtEl>
                                          <p:spTgt spid="26"/>
                                        </p:tgtEl>
                                        <p:attrNameLst>
                                          <p:attrName>ppt_y</p:attrName>
                                        </p:attrNameLst>
                                      </p:cBhvr>
                                      <p:tavLst>
                                        <p:tav tm="0">
                                          <p:val>
                                            <p:strVal val="ppt_y"/>
                                          </p:val>
                                        </p:tav>
                                        <p:tav tm="100000">
                                          <p:val>
                                            <p:strVal val="1+ppt_h/2"/>
                                          </p:val>
                                        </p:tav>
                                      </p:tavLst>
                                    </p:anim>
                                    <p:set>
                                      <p:cBhvr>
                                        <p:cTn id="84" dur="1" fill="hold">
                                          <p:stCondLst>
                                            <p:cond delay="499"/>
                                          </p:stCondLst>
                                        </p:cTn>
                                        <p:tgtEl>
                                          <p:spTgt spid="26"/>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27"/>
                                        </p:tgtEl>
                                        <p:attrNameLst>
                                          <p:attrName>ppt_x</p:attrName>
                                        </p:attrNameLst>
                                      </p:cBhvr>
                                      <p:tavLst>
                                        <p:tav tm="0">
                                          <p:val>
                                            <p:strVal val="ppt_x"/>
                                          </p:val>
                                        </p:tav>
                                        <p:tav tm="100000">
                                          <p:val>
                                            <p:strVal val="ppt_x"/>
                                          </p:val>
                                        </p:tav>
                                      </p:tavLst>
                                    </p:anim>
                                    <p:anim calcmode="lin" valueType="num">
                                      <p:cBhvr additive="base">
                                        <p:cTn id="87" dur="500"/>
                                        <p:tgtEl>
                                          <p:spTgt spid="27"/>
                                        </p:tgtEl>
                                        <p:attrNameLst>
                                          <p:attrName>ppt_y</p:attrName>
                                        </p:attrNameLst>
                                      </p:cBhvr>
                                      <p:tavLst>
                                        <p:tav tm="0">
                                          <p:val>
                                            <p:strVal val="ppt_y"/>
                                          </p:val>
                                        </p:tav>
                                        <p:tav tm="100000">
                                          <p:val>
                                            <p:strVal val="1+ppt_h/2"/>
                                          </p:val>
                                        </p:tav>
                                      </p:tavLst>
                                    </p:anim>
                                    <p:set>
                                      <p:cBhvr>
                                        <p:cTn id="88" dur="1" fill="hold">
                                          <p:stCondLst>
                                            <p:cond delay="499"/>
                                          </p:stCondLst>
                                        </p:cTn>
                                        <p:tgtEl>
                                          <p:spTgt spid="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additive="base">
                                        <p:cTn id="101" dur="500" fill="hold"/>
                                        <p:tgtEl>
                                          <p:spTgt spid="30"/>
                                        </p:tgtEl>
                                        <p:attrNameLst>
                                          <p:attrName>ppt_x</p:attrName>
                                        </p:attrNameLst>
                                      </p:cBhvr>
                                      <p:tavLst>
                                        <p:tav tm="0">
                                          <p:val>
                                            <p:strVal val="#ppt_x"/>
                                          </p:val>
                                        </p:tav>
                                        <p:tav tm="100000">
                                          <p:val>
                                            <p:strVal val="#ppt_x"/>
                                          </p:val>
                                        </p:tav>
                                      </p:tavLst>
                                    </p:anim>
                                    <p:anim calcmode="lin" valueType="num">
                                      <p:cBhvr additive="base">
                                        <p:cTn id="102" dur="500" fill="hold"/>
                                        <p:tgtEl>
                                          <p:spTgt spid="30"/>
                                        </p:tgtEl>
                                        <p:attrNameLst>
                                          <p:attrName>ppt_y</p:attrName>
                                        </p:attrNameLst>
                                      </p:cBhvr>
                                      <p:tavLst>
                                        <p:tav tm="0">
                                          <p:val>
                                            <p:strVal val="1+#ppt_h/2"/>
                                          </p:val>
                                        </p:tav>
                                        <p:tav tm="100000">
                                          <p:val>
                                            <p:strVal val="#ppt_y"/>
                                          </p:val>
                                        </p:tav>
                                      </p:tavLst>
                                    </p:anim>
                                  </p:childTnLst>
                                </p:cTn>
                              </p:par>
                              <p:par>
                                <p:cTn id="103" presetID="2" presetClass="exit" presetSubtype="4" fill="hold" nodeType="withEffect">
                                  <p:stCondLst>
                                    <p:cond delay="0"/>
                                  </p:stCondLst>
                                  <p:childTnLst>
                                    <p:anim calcmode="lin" valueType="num">
                                      <p:cBhvr additive="base">
                                        <p:cTn id="104" dur="500"/>
                                        <p:tgtEl>
                                          <p:spTgt spid="28"/>
                                        </p:tgtEl>
                                        <p:attrNameLst>
                                          <p:attrName>ppt_x</p:attrName>
                                        </p:attrNameLst>
                                      </p:cBhvr>
                                      <p:tavLst>
                                        <p:tav tm="0">
                                          <p:val>
                                            <p:strVal val="ppt_x"/>
                                          </p:val>
                                        </p:tav>
                                        <p:tav tm="100000">
                                          <p:val>
                                            <p:strVal val="ppt_x"/>
                                          </p:val>
                                        </p:tav>
                                      </p:tavLst>
                                    </p:anim>
                                    <p:anim calcmode="lin" valueType="num">
                                      <p:cBhvr additive="base">
                                        <p:cTn id="105" dur="500"/>
                                        <p:tgtEl>
                                          <p:spTgt spid="28"/>
                                        </p:tgtEl>
                                        <p:attrNameLst>
                                          <p:attrName>ppt_y</p:attrName>
                                        </p:attrNameLst>
                                      </p:cBhvr>
                                      <p:tavLst>
                                        <p:tav tm="0">
                                          <p:val>
                                            <p:strVal val="ppt_y"/>
                                          </p:val>
                                        </p:tav>
                                        <p:tav tm="100000">
                                          <p:val>
                                            <p:strVal val="1+ppt_h/2"/>
                                          </p:val>
                                        </p:tav>
                                      </p:tavLst>
                                    </p:anim>
                                    <p:set>
                                      <p:cBhvr>
                                        <p:cTn id="10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p:bldP spid="17" grpId="0"/>
      <p:bldP spid="19" grpId="0"/>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5.3</a:t>
            </a:r>
            <a:r>
              <a:rPr lang="zh-CN" altLang="en-US" sz="2800" dirty="0" smtClean="0"/>
              <a:t> </a:t>
            </a:r>
            <a:r>
              <a:rPr lang="zh-CN" altLang="en-US" sz="2800" dirty="0"/>
              <a:t>结构变形监测</a:t>
            </a:r>
            <a:endParaRPr lang="zh-CN" altLang="en-US" sz="2800" dirty="0"/>
          </a:p>
        </p:txBody>
      </p:sp>
      <p:pic>
        <p:nvPicPr>
          <p:cNvPr id="14" name="图片 13"/>
          <p:cNvPicPr/>
          <p:nvPr/>
        </p:nvPicPr>
        <p:blipFill>
          <a:blip r:embed="rId1"/>
          <a:stretch>
            <a:fillRect/>
          </a:stretch>
        </p:blipFill>
        <p:spPr>
          <a:xfrm>
            <a:off x="3517331" y="764275"/>
            <a:ext cx="5626669" cy="2470244"/>
          </a:xfrm>
          <a:prstGeom prst="rect">
            <a:avLst/>
          </a:prstGeom>
        </p:spPr>
      </p:pic>
      <p:pic>
        <p:nvPicPr>
          <p:cNvPr id="17" name="图片 16"/>
          <p:cNvPicPr/>
          <p:nvPr/>
        </p:nvPicPr>
        <p:blipFill>
          <a:blip r:embed="rId2"/>
          <a:stretch>
            <a:fillRect/>
          </a:stretch>
        </p:blipFill>
        <p:spPr>
          <a:xfrm>
            <a:off x="3517331" y="3446344"/>
            <a:ext cx="5749499" cy="2473870"/>
          </a:xfrm>
          <a:prstGeom prst="rect">
            <a:avLst/>
          </a:prstGeom>
        </p:spPr>
      </p:pic>
      <p:sp>
        <p:nvSpPr>
          <p:cNvPr id="4" name="文本框 3"/>
          <p:cNvSpPr txBox="1"/>
          <p:nvPr/>
        </p:nvSpPr>
        <p:spPr>
          <a:xfrm>
            <a:off x="202442" y="968991"/>
            <a:ext cx="3314889" cy="1477328"/>
          </a:xfrm>
          <a:prstGeom prst="rect">
            <a:avLst/>
          </a:prstGeom>
          <a:noFill/>
        </p:spPr>
        <p:txBody>
          <a:bodyPr wrap="square" rtlCol="0">
            <a:spAutoFit/>
          </a:bodyPr>
          <a:lstStyle/>
          <a:p>
            <a:pPr marL="285750" indent="-285750">
              <a:buFont typeface="Wingdings" panose="05000000000000000000" pitchFamily="2" charset="2"/>
              <a:buChar char="n"/>
            </a:pPr>
            <a:r>
              <a:rPr lang="en-US" altLang="zh-CN" dirty="0">
                <a:latin typeface="Times New Roman" panose="02020603050405020304" pitchFamily="18" charset="0"/>
              </a:rPr>
              <a:t>X</a:t>
            </a:r>
            <a:r>
              <a:rPr lang="zh-CN" altLang="zh-CN" dirty="0">
                <a:latin typeface="Times New Roman" panose="02020603050405020304" pitchFamily="18" charset="0"/>
                <a:cs typeface="Times New Roman" panose="02020603050405020304" pitchFamily="18" charset="0"/>
              </a:rPr>
              <a:t>方向的变形量较大，主要是由于位于钢结构上的点</a:t>
            </a:r>
            <a:r>
              <a:rPr lang="en-US" altLang="zh-CN" dirty="0">
                <a:latin typeface="Times New Roman" panose="02020603050405020304" pitchFamily="18" charset="0"/>
              </a:rPr>
              <a:t>M1~M8</a:t>
            </a:r>
            <a:r>
              <a:rPr lang="zh-CN" altLang="zh-CN" dirty="0">
                <a:latin typeface="Times New Roman" panose="02020603050405020304" pitchFamily="18" charset="0"/>
                <a:cs typeface="Times New Roman" panose="02020603050405020304" pitchFamily="18" charset="0"/>
              </a:rPr>
              <a:t>的变形量造成的，每期的变形量</a:t>
            </a:r>
            <a:r>
              <a:rPr lang="zh-CN" altLang="en-US" dirty="0">
                <a:latin typeface="Times New Roman" panose="02020603050405020304" pitchFamily="18" charset="0"/>
                <a:cs typeface="Times New Roman" panose="02020603050405020304" pitchFamily="18" charset="0"/>
              </a:rPr>
              <a:t>最大</a:t>
            </a:r>
            <a:r>
              <a:rPr lang="zh-CN" altLang="zh-CN" dirty="0">
                <a:latin typeface="Times New Roman" panose="02020603050405020304" pitchFamily="18" charset="0"/>
                <a:cs typeface="Times New Roman" panose="02020603050405020304" pitchFamily="18" charset="0"/>
              </a:rPr>
              <a:t>都达到</a:t>
            </a:r>
            <a:r>
              <a:rPr lang="en-US" altLang="zh-CN" dirty="0">
                <a:latin typeface="Times New Roman" panose="02020603050405020304" pitchFamily="18" charset="0"/>
              </a:rPr>
              <a:t>1mm</a:t>
            </a:r>
            <a:r>
              <a:rPr lang="zh-CN" altLang="zh-CN" dirty="0">
                <a:latin typeface="Times New Roman" panose="02020603050405020304" pitchFamily="18" charset="0"/>
                <a:cs typeface="Times New Roman" panose="02020603050405020304" pitchFamily="18" charset="0"/>
              </a:rPr>
              <a:t>左右</a:t>
            </a:r>
            <a:r>
              <a:rPr lang="zh-CN" altLang="en-US" dirty="0">
                <a:latin typeface="Times New Roman" panose="02020603050405020304" pitchFamily="18" charset="0"/>
                <a:cs typeface="Times New Roman" panose="02020603050405020304" pitchFamily="18" charset="0"/>
              </a:rPr>
              <a:t>。</a:t>
            </a:r>
            <a:endParaRPr lang="zh-CN" altLang="en-US" dirty="0"/>
          </a:p>
        </p:txBody>
      </p:sp>
      <p:sp>
        <p:nvSpPr>
          <p:cNvPr id="5" name="文本框 4"/>
          <p:cNvSpPr txBox="1"/>
          <p:nvPr/>
        </p:nvSpPr>
        <p:spPr>
          <a:xfrm>
            <a:off x="257033" y="2518702"/>
            <a:ext cx="3205707" cy="1754326"/>
          </a:xfrm>
          <a:prstGeom prst="rect">
            <a:avLst/>
          </a:prstGeom>
          <a:noFill/>
        </p:spPr>
        <p:txBody>
          <a:bodyPr wrap="square" rtlCol="0">
            <a:spAutoFit/>
          </a:bodyPr>
          <a:lstStyle/>
          <a:p>
            <a:pPr marL="285750" indent="-285750">
              <a:buFont typeface="Wingdings" panose="05000000000000000000" pitchFamily="2" charset="2"/>
              <a:buChar char="n"/>
            </a:pPr>
            <a:r>
              <a:rPr lang="en-US" altLang="zh-CN" dirty="0">
                <a:latin typeface="Times New Roman" panose="02020603050405020304" pitchFamily="18" charset="0"/>
                <a:cs typeface="Times New Roman" panose="02020603050405020304" pitchFamily="18" charset="0"/>
              </a:rPr>
              <a:t>Y</a:t>
            </a:r>
            <a:r>
              <a:rPr lang="zh-CN"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Z</a:t>
            </a:r>
            <a:r>
              <a:rPr lang="zh-CN" altLang="zh-CN" dirty="0">
                <a:latin typeface="Times New Roman" panose="02020603050405020304" pitchFamily="18" charset="0"/>
                <a:cs typeface="Times New Roman" panose="02020603050405020304" pitchFamily="18" charset="0"/>
              </a:rPr>
              <a:t>方向的数据质量较为稳定，标准偏差分别为</a:t>
            </a:r>
            <a:r>
              <a:rPr lang="en-US" altLang="zh-CN" dirty="0">
                <a:latin typeface="Times New Roman" panose="02020603050405020304" pitchFamily="18" charset="0"/>
                <a:cs typeface="Times New Roman" panose="02020603050405020304" pitchFamily="18" charset="0"/>
              </a:rPr>
              <a:t>0.12mm</a:t>
            </a:r>
            <a:r>
              <a:rPr lang="zh-CN"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0.06mm(</a:t>
            </a:r>
            <a:r>
              <a:rPr lang="zh-CN" altLang="zh-CN" dirty="0">
                <a:latin typeface="Times New Roman" panose="02020603050405020304" pitchFamily="18" charset="0"/>
                <a:cs typeface="Times New Roman" panose="02020603050405020304" pitchFamily="18" charset="0"/>
              </a:rPr>
              <a:t>第一期</a:t>
            </a:r>
            <a:r>
              <a:rPr lang="en-US" altLang="zh-CN" dirty="0">
                <a:latin typeface="Times New Roman" panose="02020603050405020304" pitchFamily="18" charset="0"/>
                <a:cs typeface="Times New Roman" panose="02020603050405020304" pitchFamily="18" charset="0"/>
              </a:rPr>
              <a:t>)</a:t>
            </a:r>
            <a:r>
              <a:rPr lang="zh-CN" altLang="zh-CN" dirty="0">
                <a:latin typeface="Times New Roman" panose="02020603050405020304" pitchFamily="18" charset="0"/>
                <a:cs typeface="Times New Roman" panose="02020603050405020304" pitchFamily="18" charset="0"/>
              </a:rPr>
              <a:t>和</a:t>
            </a:r>
            <a:r>
              <a:rPr lang="en-US" altLang="zh-CN" dirty="0">
                <a:latin typeface="Times New Roman" panose="02020603050405020304" pitchFamily="18" charset="0"/>
                <a:cs typeface="Times New Roman" panose="02020603050405020304" pitchFamily="18" charset="0"/>
              </a:rPr>
              <a:t>0.09mm</a:t>
            </a:r>
            <a:r>
              <a:rPr lang="zh-CN"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0.07mm(</a:t>
            </a:r>
            <a:r>
              <a:rPr lang="zh-CN" altLang="zh-CN" dirty="0">
                <a:latin typeface="Times New Roman" panose="02020603050405020304" pitchFamily="18" charset="0"/>
                <a:cs typeface="Times New Roman" panose="02020603050405020304" pitchFamily="18" charset="0"/>
              </a:rPr>
              <a:t>第二期</a:t>
            </a:r>
            <a:r>
              <a:rPr lang="en-US" altLang="zh-CN" dirty="0">
                <a:latin typeface="Times New Roman" panose="02020603050405020304" pitchFamily="18" charset="0"/>
                <a:cs typeface="Times New Roman" panose="02020603050405020304" pitchFamily="18" charset="0"/>
              </a:rPr>
              <a:t>)</a:t>
            </a:r>
            <a:r>
              <a:rPr lang="zh-CN" altLang="zh-CN" dirty="0">
                <a:latin typeface="Times New Roman" panose="02020603050405020304" pitchFamily="18" charset="0"/>
                <a:cs typeface="Times New Roman" panose="02020603050405020304" pitchFamily="18" charset="0"/>
              </a:rPr>
              <a:t>，两期的变形规律较为一致。</a:t>
            </a:r>
            <a:endParaRPr lang="zh-CN" altLang="en-US"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211456" y="4345411"/>
            <a:ext cx="3205707" cy="1200329"/>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Times New Roman" panose="02020603050405020304" pitchFamily="18" charset="0"/>
                <a:cs typeface="Times New Roman" panose="02020603050405020304" pitchFamily="18" charset="0"/>
              </a:rPr>
              <a:t>由</a:t>
            </a:r>
            <a:r>
              <a:rPr lang="en-US" altLang="zh-CN" dirty="0">
                <a:latin typeface="Times New Roman" panose="02020603050405020304" pitchFamily="18" charset="0"/>
                <a:cs typeface="Times New Roman" panose="02020603050405020304" pitchFamily="18" charset="0"/>
              </a:rPr>
              <a:t>X</a:t>
            </a:r>
            <a:r>
              <a:rPr lang="zh-CN" altLang="en-US" dirty="0">
                <a:latin typeface="Times New Roman" panose="02020603050405020304" pitchFamily="18" charset="0"/>
                <a:cs typeface="Times New Roman" panose="02020603050405020304" pitchFamily="18" charset="0"/>
              </a:rPr>
              <a:t>轴的变形对</a:t>
            </a:r>
            <a:r>
              <a:rPr lang="en-US" altLang="zh-CN" dirty="0">
                <a:latin typeface="Times New Roman" panose="02020603050405020304" pitchFamily="18" charset="0"/>
                <a:cs typeface="Times New Roman" panose="02020603050405020304" pitchFamily="18" charset="0"/>
              </a:rPr>
              <a:t>Y\Z</a:t>
            </a:r>
            <a:r>
              <a:rPr lang="zh-CN" altLang="en-US" dirty="0">
                <a:latin typeface="Times New Roman" panose="02020603050405020304" pitchFamily="18" charset="0"/>
                <a:cs typeface="Times New Roman" panose="02020603050405020304" pitchFamily="18" charset="0"/>
              </a:rPr>
              <a:t>方向的影响较小可知变形对导轨直线度和平面度影响较小，</a:t>
            </a:r>
            <a:r>
              <a:rPr lang="zh-CN" altLang="zh-CN" dirty="0">
                <a:latin typeface="Times New Roman" panose="02020603050405020304" pitchFamily="18" charset="0"/>
                <a:cs typeface="Times New Roman" panose="02020603050405020304" pitchFamily="18" charset="0"/>
              </a:rPr>
              <a:t>可以进行安装定位</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
        <p:nvSpPr>
          <p:cNvPr id="23" name="椭圆 22"/>
          <p:cNvSpPr/>
          <p:nvPr/>
        </p:nvSpPr>
        <p:spPr>
          <a:xfrm>
            <a:off x="5549184" y="2789750"/>
            <a:ext cx="1815152" cy="4094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rPr>
              <a:t>                                 </a:t>
            </a:r>
            <a:endParaRPr lang="zh-CN" altLang="en-US" dirty="0">
              <a:solidFill>
                <a:srgbClr val="FF0000"/>
              </a:solidFill>
            </a:endParaRPr>
          </a:p>
        </p:txBody>
      </p:sp>
      <p:cxnSp>
        <p:nvCxnSpPr>
          <p:cNvPr id="25" name="直接箭头连接符 24"/>
          <p:cNvCxnSpPr/>
          <p:nvPr/>
        </p:nvCxnSpPr>
        <p:spPr>
          <a:xfrm flipH="1" flipV="1">
            <a:off x="7135504" y="3185905"/>
            <a:ext cx="457663" cy="183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593167" y="3236953"/>
            <a:ext cx="1550833" cy="369332"/>
          </a:xfrm>
          <a:prstGeom prst="rect">
            <a:avLst/>
          </a:prstGeom>
          <a:noFill/>
        </p:spPr>
        <p:txBody>
          <a:bodyPr wrap="square" rtlCol="0">
            <a:spAutoFit/>
          </a:bodyPr>
          <a:lstStyle/>
          <a:p>
            <a:r>
              <a:rPr lang="zh-CN" altLang="en-US" dirty="0">
                <a:solidFill>
                  <a:srgbClr val="FF0000"/>
                </a:solidFill>
              </a:rPr>
              <a:t>结构上点</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p:bldP spid="23"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124284" y="114119"/>
            <a:ext cx="5730605" cy="438331"/>
          </a:xfrm>
        </p:spPr>
        <p:txBody>
          <a:bodyPr/>
          <a:lstStyle/>
          <a:p>
            <a:r>
              <a:rPr lang="en-US" altLang="zh-CN" sz="2800" dirty="0">
                <a:latin typeface="Times New Roman" panose="02020603050405020304" pitchFamily="18" charset="0"/>
                <a:cs typeface="Times New Roman" panose="02020603050405020304" pitchFamily="18" charset="0"/>
              </a:rPr>
              <a:t>1.1 </a:t>
            </a:r>
            <a:r>
              <a:rPr lang="zh-CN" altLang="en-US" sz="2800" dirty="0"/>
              <a:t>研究背景</a:t>
            </a:r>
            <a:endParaRPr lang="zh-CN" altLang="en-US" sz="2800" dirty="0"/>
          </a:p>
        </p:txBody>
      </p:sp>
      <p:graphicFrame>
        <p:nvGraphicFramePr>
          <p:cNvPr id="4" name="对象 3"/>
          <p:cNvGraphicFramePr>
            <a:graphicFrameLocks noChangeAspect="1"/>
          </p:cNvGraphicFramePr>
          <p:nvPr/>
        </p:nvGraphicFramePr>
        <p:xfrm>
          <a:off x="309561" y="1068389"/>
          <a:ext cx="8353420" cy="4117974"/>
        </p:xfrm>
        <a:graphic>
          <a:graphicData uri="http://schemas.openxmlformats.org/presentationml/2006/ole">
            <mc:AlternateContent xmlns:mc="http://schemas.openxmlformats.org/markup-compatibility/2006">
              <mc:Choice xmlns:v="urn:schemas-microsoft-com:vml" Requires="v">
                <p:oleObj spid="_x0000_s17635" name="Visio" r:id="rId1" imgW="14998700" imgH="7404100" progId="Visio.Drawing.11">
                  <p:embed/>
                </p:oleObj>
              </mc:Choice>
              <mc:Fallback>
                <p:oleObj name="Visio" r:id="rId1" imgW="14998700" imgH="7404100" progId="Visio.Drawing.11">
                  <p:embed/>
                  <p:pic>
                    <p:nvPicPr>
                      <p:cNvPr id="0" name="图片 17634"/>
                      <p:cNvPicPr/>
                      <p:nvPr/>
                    </p:nvPicPr>
                    <p:blipFill>
                      <a:blip r:embed="rId2"/>
                      <a:stretch>
                        <a:fillRect/>
                      </a:stretch>
                    </p:blipFill>
                    <p:spPr>
                      <a:xfrm>
                        <a:off x="309561" y="1068389"/>
                        <a:ext cx="8353420" cy="4117974"/>
                      </a:xfrm>
                      <a:prstGeom prst="rect">
                        <a:avLst/>
                      </a:prstGeom>
                    </p:spPr>
                  </p:pic>
                </p:oleObj>
              </mc:Fallback>
            </mc:AlternateContent>
          </a:graphicData>
        </a:graphic>
      </p:graphicFrame>
      <p:sp>
        <p:nvSpPr>
          <p:cNvPr id="5" name="文本框 4"/>
          <p:cNvSpPr txBox="1"/>
          <p:nvPr/>
        </p:nvSpPr>
        <p:spPr>
          <a:xfrm>
            <a:off x="250752" y="5186363"/>
            <a:ext cx="8153546" cy="1015663"/>
          </a:xfrm>
          <a:prstGeom prst="rect">
            <a:avLst/>
          </a:prstGeom>
          <a:noFill/>
        </p:spPr>
        <p:txBody>
          <a:bodyPr wrap="square" rtlCol="0">
            <a:spAutoFit/>
          </a:bodyPr>
          <a:lstStyle/>
          <a:p>
            <a:pPr>
              <a:lnSpc>
                <a:spcPct val="150000"/>
              </a:lnSpc>
            </a:pPr>
            <a:r>
              <a:rPr lang="zh-CN" altLang="en-US" sz="2000" dirty="0">
                <a:latin typeface="仿宋" panose="02010609060101010101" pitchFamily="49" charset="-122"/>
                <a:ea typeface="仿宋" panose="02010609060101010101" pitchFamily="49" charset="-122"/>
              </a:rPr>
              <a:t>    航空航天、轨道交通、重工与船舶、大科学装置等大尺寸设备建设中各部件定位安装与检校。</a:t>
            </a:r>
            <a:endParaRPr lang="zh-CN" altLang="en-US" sz="2000" dirty="0">
              <a:latin typeface="仿宋" panose="02010609060101010101" pitchFamily="49" charset="-122"/>
              <a:ea typeface="仿宋" panose="02010609060101010101" pitchFamily="49" charset="-122"/>
            </a:endParaRPr>
          </a:p>
        </p:txBody>
      </p:sp>
      <p:sp>
        <p:nvSpPr>
          <p:cNvPr id="2" name="灯片编号占位符 1"/>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5.4</a:t>
            </a:r>
            <a:r>
              <a:rPr lang="zh-CN" altLang="en-US" sz="2800" dirty="0" smtClean="0"/>
              <a:t> </a:t>
            </a:r>
            <a:r>
              <a:rPr lang="zh-CN" altLang="en-US" sz="2800" dirty="0"/>
              <a:t>导轨安装测量</a:t>
            </a:r>
            <a:endParaRPr lang="zh-CN" altLang="en-US" sz="2800" dirty="0"/>
          </a:p>
        </p:txBody>
      </p:sp>
      <p:graphicFrame>
        <p:nvGraphicFramePr>
          <p:cNvPr id="6" name="对象 5"/>
          <p:cNvGraphicFramePr>
            <a:graphicFrameLocks noChangeAspect="1"/>
          </p:cNvGraphicFramePr>
          <p:nvPr/>
        </p:nvGraphicFramePr>
        <p:xfrm>
          <a:off x="4327525" y="1064526"/>
          <a:ext cx="4584765" cy="3324411"/>
        </p:xfrm>
        <a:graphic>
          <a:graphicData uri="http://schemas.openxmlformats.org/presentationml/2006/ole">
            <mc:AlternateContent xmlns:mc="http://schemas.openxmlformats.org/markup-compatibility/2006">
              <mc:Choice xmlns:v="urn:schemas-microsoft-com:vml" Requires="v">
                <p:oleObj spid="_x0000_s30698" name="Visio" r:id="rId1" imgW="6134100" imgH="6946900" progId="Visio.Drawing.11">
                  <p:embed/>
                </p:oleObj>
              </mc:Choice>
              <mc:Fallback>
                <p:oleObj name="Visio" r:id="rId1" imgW="6134100" imgH="69469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525" y="1064526"/>
                        <a:ext cx="4584765" cy="3324411"/>
                      </a:xfrm>
                      <a:prstGeom prst="rect">
                        <a:avLst/>
                      </a:prstGeom>
                      <a:noFill/>
                    </p:spPr>
                  </p:pic>
                </p:oleObj>
              </mc:Fallback>
            </mc:AlternateContent>
          </a:graphicData>
        </a:graphic>
      </p:graphicFrame>
      <p:sp>
        <p:nvSpPr>
          <p:cNvPr id="7" name="文本框 6"/>
          <p:cNvSpPr txBox="1"/>
          <p:nvPr/>
        </p:nvSpPr>
        <p:spPr>
          <a:xfrm>
            <a:off x="307665" y="996056"/>
            <a:ext cx="2470246" cy="461665"/>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dirty="0">
                <a:solidFill>
                  <a:srgbClr val="1E0AB6"/>
                </a:solidFill>
                <a:latin typeface="华文新魏" panose="02010800040101010101" pitchFamily="2" charset="-122"/>
                <a:ea typeface="华文新魏" panose="02010800040101010101" pitchFamily="2" charset="-122"/>
              </a:rPr>
              <a:t>误差分配原则</a:t>
            </a:r>
            <a:endParaRPr lang="zh-CN" altLang="en-US" sz="2400" dirty="0">
              <a:solidFill>
                <a:srgbClr val="1E0AB6"/>
              </a:solidFill>
              <a:latin typeface="华文新魏" panose="02010800040101010101" pitchFamily="2" charset="-122"/>
              <a:ea typeface="华文新魏" panose="02010800040101010101" pitchFamily="2" charset="-122"/>
            </a:endParaRPr>
          </a:p>
        </p:txBody>
      </p:sp>
      <p:graphicFrame>
        <p:nvGraphicFramePr>
          <p:cNvPr id="10" name="对象 9"/>
          <p:cNvGraphicFramePr>
            <a:graphicFrameLocks noChangeAspect="1"/>
          </p:cNvGraphicFramePr>
          <p:nvPr/>
        </p:nvGraphicFramePr>
        <p:xfrm>
          <a:off x="1242218" y="1660246"/>
          <a:ext cx="2169723" cy="482161"/>
        </p:xfrm>
        <a:graphic>
          <a:graphicData uri="http://schemas.openxmlformats.org/presentationml/2006/ole">
            <mc:AlternateContent xmlns:mc="http://schemas.openxmlformats.org/markup-compatibility/2006">
              <mc:Choice xmlns:v="urn:schemas-microsoft-com:vml" Requires="v">
                <p:oleObj spid="_x0000_s30699" name="Equation" r:id="rId3" imgW="1155700" imgH="292100" progId="Equation.DSMT4">
                  <p:embed/>
                </p:oleObj>
              </mc:Choice>
              <mc:Fallback>
                <p:oleObj name="Equation" r:id="rId3" imgW="1155700" imgH="2921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218" y="1660246"/>
                        <a:ext cx="2169723" cy="482161"/>
                      </a:xfrm>
                      <a:prstGeom prst="rect">
                        <a:avLst/>
                      </a:prstGeom>
                      <a:noFill/>
                    </p:spPr>
                  </p:pic>
                </p:oleObj>
              </mc:Fallback>
            </mc:AlternateContent>
          </a:graphicData>
        </a:graphic>
      </p:graphicFrame>
      <p:graphicFrame>
        <p:nvGraphicFramePr>
          <p:cNvPr id="23" name="对象 22"/>
          <p:cNvGraphicFramePr>
            <a:graphicFrameLocks noChangeAspect="1"/>
          </p:cNvGraphicFramePr>
          <p:nvPr/>
        </p:nvGraphicFramePr>
        <p:xfrm>
          <a:off x="1719805" y="2357399"/>
          <a:ext cx="1012199" cy="352736"/>
        </p:xfrm>
        <a:graphic>
          <a:graphicData uri="http://schemas.openxmlformats.org/presentationml/2006/ole">
            <mc:AlternateContent xmlns:mc="http://schemas.openxmlformats.org/markup-compatibility/2006">
              <mc:Choice xmlns:v="urn:schemas-microsoft-com:vml" Requires="v">
                <p:oleObj spid="_x0000_s30700" name="Equation" r:id="rId5" imgW="546100" imgH="228600" progId="Equation.DSMT4">
                  <p:embed/>
                </p:oleObj>
              </mc:Choice>
              <mc:Fallback>
                <p:oleObj name="Equation" r:id="rId5" imgW="546100" imgH="228600" progId="Equation.DSMT4">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805" y="2357399"/>
                        <a:ext cx="1012199" cy="352736"/>
                      </a:xfrm>
                      <a:prstGeom prst="rect">
                        <a:avLst/>
                      </a:prstGeom>
                      <a:noFill/>
                    </p:spPr>
                  </p:pic>
                </p:oleObj>
              </mc:Fallback>
            </mc:AlternateContent>
          </a:graphicData>
        </a:graphic>
      </p:graphicFrame>
      <p:graphicFrame>
        <p:nvGraphicFramePr>
          <p:cNvPr id="25" name="对象 24"/>
          <p:cNvGraphicFramePr>
            <a:graphicFrameLocks noChangeAspect="1"/>
          </p:cNvGraphicFramePr>
          <p:nvPr/>
        </p:nvGraphicFramePr>
        <p:xfrm>
          <a:off x="1227984" y="2823830"/>
          <a:ext cx="966190" cy="352736"/>
        </p:xfrm>
        <a:graphic>
          <a:graphicData uri="http://schemas.openxmlformats.org/presentationml/2006/ole">
            <mc:AlternateContent xmlns:mc="http://schemas.openxmlformats.org/markup-compatibility/2006">
              <mc:Choice xmlns:v="urn:schemas-microsoft-com:vml" Requires="v">
                <p:oleObj spid="_x0000_s30701" name="Equation" r:id="rId7" imgW="13411200" imgH="5486400" progId="Equation.DSMT4">
                  <p:embed/>
                </p:oleObj>
              </mc:Choice>
              <mc:Fallback>
                <p:oleObj name="Equation" r:id="rId7" imgW="13411200" imgH="5486400" progId="Equation.DSMT4">
                  <p:embed/>
                  <p:pic>
                    <p:nvPicPr>
                      <p:cNvPr id="0" name="Object 18"/>
                      <p:cNvPicPr>
                        <a:picLocks noChangeAspect="1" noChangeArrowheads="1"/>
                      </p:cNvPicPr>
                      <p:nvPr/>
                    </p:nvPicPr>
                    <p:blipFill>
                      <a:blip r:embed="rId8"/>
                      <a:srcRect/>
                      <a:stretch>
                        <a:fillRect/>
                      </a:stretch>
                    </p:blipFill>
                    <p:spPr bwMode="auto">
                      <a:xfrm>
                        <a:off x="1227984" y="2823830"/>
                        <a:ext cx="966190" cy="352736"/>
                      </a:xfrm>
                      <a:prstGeom prst="rect">
                        <a:avLst/>
                      </a:prstGeom>
                      <a:noFill/>
                    </p:spPr>
                  </p:pic>
                </p:oleObj>
              </mc:Fallback>
            </mc:AlternateContent>
          </a:graphicData>
        </a:graphic>
      </p:graphicFrame>
      <p:graphicFrame>
        <p:nvGraphicFramePr>
          <p:cNvPr id="27" name="对象 26"/>
          <p:cNvGraphicFramePr>
            <a:graphicFrameLocks noChangeAspect="1"/>
          </p:cNvGraphicFramePr>
          <p:nvPr/>
        </p:nvGraphicFramePr>
        <p:xfrm>
          <a:off x="3916423" y="2349101"/>
          <a:ext cx="1012199" cy="352736"/>
        </p:xfrm>
        <a:graphic>
          <a:graphicData uri="http://schemas.openxmlformats.org/presentationml/2006/ole">
            <mc:AlternateContent xmlns:mc="http://schemas.openxmlformats.org/markup-compatibility/2006">
              <mc:Choice xmlns:v="urn:schemas-microsoft-com:vml" Requires="v">
                <p:oleObj spid="_x0000_s30702" name="Equation" r:id="rId9" imgW="558800" imgH="228600" progId="Equation.DSMT4">
                  <p:embed/>
                </p:oleObj>
              </mc:Choice>
              <mc:Fallback>
                <p:oleObj name="Equation" r:id="rId9" imgW="558800" imgH="228600" progId="Equation.DSMT4">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6423" y="2349101"/>
                        <a:ext cx="1012199" cy="352736"/>
                      </a:xfrm>
                      <a:prstGeom prst="rect">
                        <a:avLst/>
                      </a:prstGeom>
                      <a:noFill/>
                    </p:spPr>
                  </p:pic>
                </p:oleObj>
              </mc:Fallback>
            </mc:AlternateContent>
          </a:graphicData>
        </a:graphic>
      </p:graphicFrame>
      <p:sp>
        <p:nvSpPr>
          <p:cNvPr id="28" name="文本框 27"/>
          <p:cNvSpPr txBox="1"/>
          <p:nvPr/>
        </p:nvSpPr>
        <p:spPr>
          <a:xfrm>
            <a:off x="130380" y="2357399"/>
            <a:ext cx="721876" cy="400110"/>
          </a:xfrm>
          <a:prstGeom prst="rect">
            <a:avLst/>
          </a:prstGeom>
          <a:noFill/>
        </p:spPr>
        <p:txBody>
          <a:bodyPr wrap="square" rtlCol="0">
            <a:spAutoFit/>
          </a:bodyPr>
          <a:lstStyle/>
          <a:p>
            <a:r>
              <a:rPr lang="zh-CN" altLang="en-US" sz="2000" dirty="0"/>
              <a:t>其中</a:t>
            </a:r>
            <a:r>
              <a:rPr lang="zh-CN" altLang="en-US" dirty="0"/>
              <a:t>，</a:t>
            </a:r>
            <a:endParaRPr lang="zh-CN" altLang="en-US" dirty="0"/>
          </a:p>
        </p:txBody>
      </p:sp>
      <p:sp>
        <p:nvSpPr>
          <p:cNvPr id="29" name="文本框 28"/>
          <p:cNvSpPr txBox="1"/>
          <p:nvPr/>
        </p:nvSpPr>
        <p:spPr>
          <a:xfrm>
            <a:off x="852256" y="2357399"/>
            <a:ext cx="1373649" cy="400110"/>
          </a:xfrm>
          <a:prstGeom prst="rect">
            <a:avLst/>
          </a:prstGeom>
          <a:noFill/>
        </p:spPr>
        <p:txBody>
          <a:bodyPr wrap="square" rtlCol="0">
            <a:spAutoFit/>
          </a:bodyPr>
          <a:lstStyle/>
          <a:p>
            <a:r>
              <a:rPr lang="zh-CN" altLang="en-US" sz="2000" dirty="0"/>
              <a:t>控制网</a:t>
            </a:r>
            <a:endParaRPr lang="zh-CN" altLang="en-US" sz="2000" dirty="0"/>
          </a:p>
        </p:txBody>
      </p:sp>
      <p:sp>
        <p:nvSpPr>
          <p:cNvPr id="30" name="文本框 29"/>
          <p:cNvSpPr txBox="1"/>
          <p:nvPr/>
        </p:nvSpPr>
        <p:spPr>
          <a:xfrm>
            <a:off x="2604858" y="2340803"/>
            <a:ext cx="1512256" cy="400110"/>
          </a:xfrm>
          <a:prstGeom prst="rect">
            <a:avLst/>
          </a:prstGeom>
          <a:noFill/>
        </p:spPr>
        <p:txBody>
          <a:bodyPr wrap="square" rtlCol="0">
            <a:spAutoFit/>
          </a:bodyPr>
          <a:lstStyle/>
          <a:p>
            <a:r>
              <a:rPr lang="zh-CN" altLang="en-US" dirty="0"/>
              <a:t>；</a:t>
            </a:r>
            <a:r>
              <a:rPr lang="zh-CN" altLang="en-US" sz="2000" dirty="0"/>
              <a:t>元件标定</a:t>
            </a:r>
            <a:endParaRPr lang="zh-CN" altLang="en-US" sz="2000" dirty="0"/>
          </a:p>
        </p:txBody>
      </p:sp>
      <p:sp>
        <p:nvSpPr>
          <p:cNvPr id="31" name="文本框 30"/>
          <p:cNvSpPr txBox="1"/>
          <p:nvPr/>
        </p:nvSpPr>
        <p:spPr>
          <a:xfrm>
            <a:off x="124285" y="2813472"/>
            <a:ext cx="1295082" cy="400110"/>
          </a:xfrm>
          <a:prstGeom prst="rect">
            <a:avLst/>
          </a:prstGeom>
          <a:noFill/>
        </p:spPr>
        <p:txBody>
          <a:bodyPr wrap="square" rtlCol="0">
            <a:spAutoFit/>
          </a:bodyPr>
          <a:lstStyle/>
          <a:p>
            <a:r>
              <a:rPr lang="zh-CN" altLang="en-US" sz="2000" dirty="0"/>
              <a:t>安装定位</a:t>
            </a:r>
            <a:endParaRPr lang="zh-CN" altLang="en-US" sz="2000" dirty="0"/>
          </a:p>
        </p:txBody>
      </p:sp>
      <p:sp>
        <p:nvSpPr>
          <p:cNvPr id="13" name="文本框 12"/>
          <p:cNvSpPr txBox="1"/>
          <p:nvPr/>
        </p:nvSpPr>
        <p:spPr>
          <a:xfrm>
            <a:off x="307665" y="3189629"/>
            <a:ext cx="2470246" cy="461665"/>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dirty="0">
                <a:solidFill>
                  <a:srgbClr val="1E0AB6"/>
                </a:solidFill>
                <a:latin typeface="华文新魏" panose="02010800040101010101" pitchFamily="2" charset="-122"/>
                <a:ea typeface="华文新魏" panose="02010800040101010101" pitchFamily="2" charset="-122"/>
              </a:rPr>
              <a:t>元件标定</a:t>
            </a:r>
            <a:endParaRPr lang="zh-CN" altLang="en-US" sz="2400" dirty="0">
              <a:solidFill>
                <a:srgbClr val="1E0AB6"/>
              </a:solidFill>
              <a:latin typeface="华文新魏" panose="02010800040101010101" pitchFamily="2" charset="-122"/>
              <a:ea typeface="华文新魏" panose="02010800040101010101" pitchFamily="2" charset="-122"/>
            </a:endParaRPr>
          </a:p>
        </p:txBody>
      </p:sp>
      <p:sp>
        <p:nvSpPr>
          <p:cNvPr id="2" name="文本框 1"/>
          <p:cNvSpPr txBox="1"/>
          <p:nvPr/>
        </p:nvSpPr>
        <p:spPr>
          <a:xfrm>
            <a:off x="491317" y="3541203"/>
            <a:ext cx="5194751" cy="1477328"/>
          </a:xfrm>
          <a:prstGeom prst="rect">
            <a:avLst/>
          </a:prstGeom>
          <a:noFill/>
        </p:spPr>
        <p:txBody>
          <a:bodyPr wrap="square" rtlCol="0">
            <a:spAutoFit/>
          </a:bodyPr>
          <a:lstStyle/>
          <a:p>
            <a:pPr>
              <a:lnSpc>
                <a:spcPct val="150000"/>
              </a:lnSpc>
            </a:pPr>
            <a:r>
              <a:rPr lang="zh-CN" altLang="zh-CN" sz="2000" dirty="0">
                <a:latin typeface="Times New Roman" panose="02020603050405020304" pitchFamily="18" charset="0"/>
                <a:cs typeface="Times New Roman" panose="02020603050405020304" pitchFamily="18" charset="0"/>
              </a:rPr>
              <a:t>基座和上导轨靶球中心偏移基准轴线的距离分别为</a:t>
            </a:r>
            <a:r>
              <a:rPr lang="en-US" altLang="zh-CN" sz="2000" dirty="0">
                <a:latin typeface="Times New Roman" panose="02020603050405020304" pitchFamily="18" charset="0"/>
              </a:rPr>
              <a:t>278mm</a:t>
            </a:r>
            <a:r>
              <a:rPr lang="zh-CN" altLang="zh-CN"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rPr>
              <a:t>194.97mm</a:t>
            </a:r>
            <a:r>
              <a:rPr lang="zh-CN" altLang="en-US" sz="2000" dirty="0">
                <a:latin typeface="Times New Roman" panose="02020603050405020304" pitchFamily="18" charset="0"/>
              </a:rPr>
              <a:t>。下</a:t>
            </a:r>
            <a:r>
              <a:rPr lang="zh-CN" altLang="zh-CN" sz="2000" dirty="0">
                <a:latin typeface="Times New Roman" panose="02020603050405020304" pitchFamily="18" charset="0"/>
                <a:cs typeface="Times New Roman" panose="02020603050405020304" pitchFamily="18" charset="0"/>
              </a:rPr>
              <a:t>导轨</a:t>
            </a:r>
            <a:r>
              <a:rPr lang="zh-CN" altLang="en-US" sz="2000" dirty="0">
                <a:latin typeface="Times New Roman" panose="02020603050405020304" pitchFamily="18" charset="0"/>
                <a:cs typeface="Times New Roman" panose="02020603050405020304" pitchFamily="18" charset="0"/>
              </a:rPr>
              <a:t>采取</a:t>
            </a:r>
            <a:r>
              <a:rPr lang="zh-CN" altLang="zh-CN" sz="2000" dirty="0">
                <a:latin typeface="Times New Roman" panose="02020603050405020304" pitchFamily="18" charset="0"/>
                <a:cs typeface="Times New Roman" panose="02020603050405020304" pitchFamily="18" charset="0"/>
              </a:rPr>
              <a:t>四个角点测量平均值作为实际的偏移量进行调整。</a:t>
            </a:r>
            <a:endParaRPr lang="zh-CN" altLang="en-US" sz="2000" dirty="0"/>
          </a:p>
        </p:txBody>
      </p:sp>
      <p:sp>
        <p:nvSpPr>
          <p:cNvPr id="15" name="文本框 14"/>
          <p:cNvSpPr txBox="1"/>
          <p:nvPr/>
        </p:nvSpPr>
        <p:spPr>
          <a:xfrm>
            <a:off x="303957" y="4964086"/>
            <a:ext cx="2470246" cy="461665"/>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dirty="0">
                <a:solidFill>
                  <a:srgbClr val="1E0AB6"/>
                </a:solidFill>
                <a:latin typeface="华文新魏" panose="02010800040101010101" pitchFamily="2" charset="-122"/>
                <a:ea typeface="华文新魏" panose="02010800040101010101" pitchFamily="2" charset="-122"/>
              </a:rPr>
              <a:t>安装测量</a:t>
            </a:r>
            <a:endParaRPr lang="zh-CN" altLang="en-US" sz="2400" dirty="0">
              <a:solidFill>
                <a:srgbClr val="1E0AB6"/>
              </a:solidFill>
              <a:latin typeface="华文新魏" panose="02010800040101010101" pitchFamily="2" charset="-122"/>
              <a:ea typeface="华文新魏" panose="02010800040101010101" pitchFamily="2" charset="-122"/>
            </a:endParaRPr>
          </a:p>
        </p:txBody>
      </p:sp>
      <p:sp>
        <p:nvSpPr>
          <p:cNvPr id="16" name="文本框 15"/>
          <p:cNvSpPr txBox="1"/>
          <p:nvPr/>
        </p:nvSpPr>
        <p:spPr>
          <a:xfrm>
            <a:off x="483783" y="5288615"/>
            <a:ext cx="8652683" cy="1015663"/>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以坐标转换的形式将激光跟踪仪定位至安装坐标系下进行安装测量；</a:t>
            </a: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Ø"/>
            </a:pPr>
            <a:r>
              <a:rPr lang="zh-CN" altLang="zh-CN" sz="2000" dirty="0">
                <a:latin typeface="Times New Roman" panose="02020603050405020304" pitchFamily="18" charset="0"/>
                <a:cs typeface="Times New Roman" panose="02020603050405020304" pitchFamily="18" charset="0"/>
              </a:rPr>
              <a:t>激光跟踪仪配合</a:t>
            </a:r>
            <a:r>
              <a:rPr lang="en-US" altLang="zh-CN" sz="2000" dirty="0">
                <a:latin typeface="Times New Roman" panose="02020603050405020304" pitchFamily="18" charset="0"/>
              </a:rPr>
              <a:t>Trimble Dini03</a:t>
            </a:r>
            <a:r>
              <a:rPr lang="zh-CN" altLang="zh-CN" sz="2000" dirty="0">
                <a:latin typeface="Times New Roman" panose="02020603050405020304" pitchFamily="18" charset="0"/>
                <a:cs typeface="Times New Roman" panose="02020603050405020304" pitchFamily="18" charset="0"/>
              </a:rPr>
              <a:t>水准仪进行</a:t>
            </a:r>
            <a:r>
              <a:rPr lang="zh-CN" altLang="en-US" sz="2000" dirty="0">
                <a:latin typeface="Times New Roman" panose="02020603050405020304" pitchFamily="18" charset="0"/>
                <a:cs typeface="Times New Roman" panose="02020603050405020304" pitchFamily="18" charset="0"/>
              </a:rPr>
              <a:t>平整度调整。</a:t>
            </a:r>
            <a:endParaRPr lang="zh-CN" altLang="en-US" sz="2000" dirty="0"/>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5.4</a:t>
            </a:r>
            <a:r>
              <a:rPr lang="zh-CN" altLang="en-US" sz="2800" dirty="0"/>
              <a:t>导轨安装测量</a:t>
            </a:r>
            <a:endParaRPr lang="zh-CN" altLang="en-US" sz="2800" dirty="0"/>
          </a:p>
        </p:txBody>
      </p:sp>
      <p:graphicFrame>
        <p:nvGraphicFramePr>
          <p:cNvPr id="32" name="表格 31"/>
          <p:cNvGraphicFramePr>
            <a:graphicFrameLocks noGrp="1"/>
          </p:cNvGraphicFramePr>
          <p:nvPr/>
        </p:nvGraphicFramePr>
        <p:xfrm>
          <a:off x="1232491" y="1009935"/>
          <a:ext cx="6190068" cy="4715382"/>
        </p:xfrm>
        <a:graphic>
          <a:graphicData uri="http://schemas.openxmlformats.org/drawingml/2006/table">
            <a:tbl>
              <a:tblPr firstRow="1" firstCol="1" bandRow="1">
                <a:tableStyleId>{5C22544A-7EE6-4342-B048-85BDC9FD1C3A}</a:tableStyleId>
              </a:tblPr>
              <a:tblGrid>
                <a:gridCol w="1031678"/>
                <a:gridCol w="1031678"/>
                <a:gridCol w="1031678"/>
                <a:gridCol w="1031678"/>
                <a:gridCol w="1031678"/>
                <a:gridCol w="1031678"/>
              </a:tblGrid>
              <a:tr h="600582">
                <a:tc>
                  <a:txBody>
                    <a:bodyPr/>
                    <a:lstStyle/>
                    <a:p>
                      <a:pPr algn="ctr">
                        <a:spcAft>
                          <a:spcPts val="0"/>
                        </a:spcAft>
                      </a:pPr>
                      <a:r>
                        <a:rPr lang="zh-CN" sz="1800" kern="0" dirty="0">
                          <a:effectLst/>
                        </a:rPr>
                        <a:t>段号</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zh-CN" sz="1800" kern="0" dirty="0">
                          <a:effectLst/>
                        </a:rPr>
                        <a:t>偏距</a:t>
                      </a:r>
                      <a:r>
                        <a:rPr lang="en-US" sz="1800" kern="0" dirty="0">
                          <a:effectLst/>
                        </a:rPr>
                        <a:t>/mm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zh-CN" sz="1800" kern="0" dirty="0">
                          <a:effectLst/>
                        </a:rPr>
                        <a:t>直线度</a:t>
                      </a:r>
                      <a:r>
                        <a:rPr lang="en-US" sz="1800" kern="0" dirty="0">
                          <a:effectLst/>
                        </a:rPr>
                        <a:t>/mm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zh-CN" sz="1800" kern="0" dirty="0">
                          <a:effectLst/>
                        </a:rPr>
                        <a:t>段号</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zh-CN" sz="1800" kern="0" dirty="0">
                          <a:effectLst/>
                        </a:rPr>
                        <a:t>偏距</a:t>
                      </a:r>
                      <a:r>
                        <a:rPr lang="en-US" sz="1800" kern="0" dirty="0">
                          <a:effectLst/>
                        </a:rPr>
                        <a:t>/mm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zh-CN" sz="1800" kern="0" dirty="0">
                          <a:effectLst/>
                        </a:rPr>
                        <a:t>直线度</a:t>
                      </a:r>
                      <a:r>
                        <a:rPr lang="en-US" sz="1800" kern="0" dirty="0">
                          <a:effectLst/>
                        </a:rPr>
                        <a:t>/mm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r>
              <a:tr h="163860">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D1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194.99</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D16</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194.83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-0.14</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D2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194.93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-0.04</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D17</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195.04</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0.07</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195.03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0.06</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D18</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195.03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0.06</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D4</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194.83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-0.14</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D19</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0.05</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D5</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195.05</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0.08</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D20</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0.13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D6</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194.98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0.01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D21</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195.07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D7</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194.85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D22</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D8</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195.08</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D23</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195.04</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D9</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194.98</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D24</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194.99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D10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195.02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D25</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194.96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D11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195.01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0.04</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D26</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194.86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D12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195.1</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D27</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194.91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D13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194.99</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D28</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194.89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D14</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195.07</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D29</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194.96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163860">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D15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a:effectLst/>
                          <a:latin typeface="Times New Roman" panose="02020603050405020304" pitchFamily="18" charset="0"/>
                          <a:cs typeface="Times New Roman" panose="02020603050405020304" pitchFamily="18" charset="0"/>
                        </a:rPr>
                        <a:t>194.87</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-0.10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b="1" kern="0" dirty="0">
                          <a:solidFill>
                            <a:schemeClr val="bg1"/>
                          </a:solidFill>
                          <a:effectLst/>
                          <a:latin typeface="Times New Roman" panose="02020603050405020304" pitchFamily="18" charset="0"/>
                          <a:cs typeface="Times New Roman" panose="02020603050405020304" pitchFamily="18" charset="0"/>
                        </a:rPr>
                        <a:t>D30</a:t>
                      </a:r>
                      <a:endParaRPr lang="zh-CN" sz="18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rgbClr val="0876EE"/>
                    </a:solidFill>
                  </a:tcP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194.95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0" dirty="0">
                          <a:effectLst/>
                          <a:latin typeface="Times New Roman" panose="02020603050405020304" pitchFamily="18" charset="0"/>
                          <a:cs typeface="Times New Roman" panose="02020603050405020304" pitchFamily="18" charset="0"/>
                        </a:rPr>
                        <a:t>-0.02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bl>
          </a:graphicData>
        </a:graphic>
      </p:graphicFrame>
      <p:graphicFrame>
        <p:nvGraphicFramePr>
          <p:cNvPr id="2" name="表格 1"/>
          <p:cNvGraphicFramePr>
            <a:graphicFrameLocks noGrp="1"/>
          </p:cNvGraphicFramePr>
          <p:nvPr/>
        </p:nvGraphicFramePr>
        <p:xfrm>
          <a:off x="2398771" y="114119"/>
          <a:ext cx="3857507" cy="6583680"/>
        </p:xfrm>
        <a:graphic>
          <a:graphicData uri="http://schemas.openxmlformats.org/drawingml/2006/table">
            <a:tbl>
              <a:tblPr firstRow="1" firstCol="1" bandRow="1">
                <a:tableStyleId>{5C22544A-7EE6-4342-B048-85BDC9FD1C3A}</a:tableStyleId>
              </a:tblPr>
              <a:tblGrid>
                <a:gridCol w="626388"/>
                <a:gridCol w="626388"/>
                <a:gridCol w="655967"/>
                <a:gridCol w="626388"/>
                <a:gridCol w="661188"/>
                <a:gridCol w="661188"/>
              </a:tblGrid>
              <a:tr h="966649">
                <a:tc>
                  <a:txBody>
                    <a:bodyPr/>
                    <a:lstStyle/>
                    <a:p>
                      <a:pPr algn="ctr">
                        <a:spcAft>
                          <a:spcPts val="0"/>
                        </a:spcAft>
                      </a:pPr>
                      <a:r>
                        <a:rPr lang="zh-CN" sz="1600" kern="0" dirty="0">
                          <a:effectLst/>
                        </a:rPr>
                        <a:t>段号</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zh-CN" sz="1600" kern="0" dirty="0">
                          <a:effectLst/>
                        </a:rPr>
                        <a:t>点号</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zh-CN" sz="1600" kern="0" dirty="0">
                          <a:effectLst/>
                        </a:rPr>
                        <a:t>偏距</a:t>
                      </a:r>
                      <a:r>
                        <a:rPr lang="en-US" sz="1600" kern="0" dirty="0">
                          <a:effectLst/>
                        </a:rPr>
                        <a:t>/mm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zh-CN" sz="1600" kern="0" dirty="0">
                          <a:effectLst/>
                        </a:rPr>
                        <a:t>均值</a:t>
                      </a:r>
                      <a:r>
                        <a:rPr lang="en-US" sz="1600" kern="0" dirty="0">
                          <a:effectLst/>
                        </a:rPr>
                        <a:t>/mm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zh-CN" sz="1600" kern="0" dirty="0">
                          <a:effectLst/>
                        </a:rPr>
                        <a:t>调整后偏距</a:t>
                      </a:r>
                      <a:r>
                        <a:rPr lang="en-US" sz="1600" kern="0" dirty="0">
                          <a:effectLst/>
                        </a:rPr>
                        <a:t>/mm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zh-CN" sz="1600" kern="0" dirty="0">
                          <a:effectLst/>
                        </a:rPr>
                        <a:t>直线度</a:t>
                      </a:r>
                      <a:r>
                        <a:rPr lang="en-US" sz="1600" kern="0" dirty="0">
                          <a:effectLst/>
                        </a:rPr>
                        <a:t>/mm</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r>
              <a:tr h="175741">
                <a:tc rowSpan="4">
                  <a:txBody>
                    <a:bodyPr/>
                    <a:lstStyle/>
                    <a:p>
                      <a:pPr algn="ctr">
                        <a:spcAft>
                          <a:spcPts val="0"/>
                        </a:spcAft>
                      </a:pPr>
                      <a:r>
                        <a:rPr lang="en-US" sz="1600" kern="0" dirty="0">
                          <a:effectLst/>
                        </a:rPr>
                        <a:t>D1-1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en-US" sz="1600" kern="0">
                          <a:effectLst/>
                        </a:rPr>
                        <a:t>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35.35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rowSpan="4">
                  <a:txBody>
                    <a:bodyPr/>
                    <a:lstStyle/>
                    <a:p>
                      <a:pPr algn="ctr">
                        <a:spcAft>
                          <a:spcPts val="0"/>
                        </a:spcAft>
                      </a:pPr>
                      <a:r>
                        <a:rPr lang="en-US" sz="1600" kern="0">
                          <a:effectLst/>
                        </a:rPr>
                        <a:t>35.23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-35.16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35.29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pPr algn="ctr">
                        <a:spcAft>
                          <a:spcPts val="0"/>
                        </a:spcAft>
                      </a:pPr>
                      <a:r>
                        <a:rPr lang="en-US" sz="1600" kern="0">
                          <a:effectLst/>
                        </a:rPr>
                        <a:t>35.25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-35.12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rowSpan="4">
                  <a:txBody>
                    <a:bodyPr/>
                    <a:lstStyle/>
                    <a:p>
                      <a:pPr algn="ctr">
                        <a:spcAft>
                          <a:spcPts val="0"/>
                        </a:spcAft>
                      </a:pPr>
                      <a:r>
                        <a:rPr lang="en-US" sz="1600" kern="0" dirty="0">
                          <a:effectLst/>
                        </a:rPr>
                        <a:t>D1-2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en-US" sz="1600" kern="0">
                          <a:effectLst/>
                        </a:rPr>
                        <a:t>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rowSpan="4">
                  <a:txBody>
                    <a:bodyPr/>
                    <a:lstStyle/>
                    <a:p>
                      <a:pPr algn="ctr">
                        <a:spcAft>
                          <a:spcPts val="0"/>
                        </a:spcAft>
                      </a:pPr>
                      <a:r>
                        <a:rPr lang="en-US" sz="1600" kern="0">
                          <a:effectLst/>
                        </a:rPr>
                        <a:t>35.17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-35.37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34.4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pPr algn="ctr">
                        <a:spcAft>
                          <a:spcPts val="0"/>
                        </a:spcAft>
                      </a:pPr>
                      <a:r>
                        <a:rPr lang="en-US" sz="1600" kern="0">
                          <a:effectLst/>
                        </a:rPr>
                        <a:t>35.1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rowSpan="4">
                  <a:txBody>
                    <a:bodyPr/>
                    <a:lstStyle/>
                    <a:p>
                      <a:pPr algn="ctr">
                        <a:spcAft>
                          <a:spcPts val="0"/>
                        </a:spcAft>
                      </a:pPr>
                      <a:r>
                        <a:rPr lang="en-US" sz="1600" kern="0">
                          <a:effectLst/>
                        </a:rPr>
                        <a:t>D1-3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en-US" sz="1600" kern="0" dirty="0">
                          <a:effectLst/>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36.28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rowSpan="4">
                  <a:txBody>
                    <a:bodyPr/>
                    <a:lstStyle/>
                    <a:p>
                      <a:pPr algn="ctr">
                        <a:spcAft>
                          <a:spcPts val="0"/>
                        </a:spcAft>
                      </a:pPr>
                      <a:r>
                        <a:rPr lang="en-US" sz="1600" kern="0">
                          <a:effectLst/>
                        </a:rPr>
                        <a:t>35.22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35.27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-34.17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34.26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pPr algn="ctr">
                        <a:spcAft>
                          <a:spcPts val="0"/>
                        </a:spcAft>
                      </a:pPr>
                      <a:r>
                        <a:rPr lang="en-US" sz="1600" kern="0">
                          <a:effectLst/>
                        </a:rPr>
                        <a:t>35.14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-36.17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rowSpan="4">
                  <a:txBody>
                    <a:bodyPr/>
                    <a:lstStyle/>
                    <a:p>
                      <a:pPr algn="ctr">
                        <a:spcAft>
                          <a:spcPts val="0"/>
                        </a:spcAft>
                      </a:pPr>
                      <a:r>
                        <a:rPr lang="en-US" sz="1600" kern="0">
                          <a:effectLst/>
                        </a:rPr>
                        <a:t>D2-1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en-US" sz="1600" kern="0" dirty="0">
                          <a:effectLst/>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35.34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rowSpan="4">
                  <a:txBody>
                    <a:bodyPr/>
                    <a:lstStyle/>
                    <a:p>
                      <a:pPr algn="ctr">
                        <a:spcAft>
                          <a:spcPts val="0"/>
                        </a:spcAft>
                      </a:pPr>
                      <a:r>
                        <a:rPr lang="en-US" sz="1600" kern="0">
                          <a:effectLst/>
                        </a:rPr>
                        <a:t>35.15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35.21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0.06</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-34.95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pPr algn="ctr">
                        <a:spcAft>
                          <a:spcPts val="0"/>
                        </a:spcAft>
                      </a:pPr>
                      <a:r>
                        <a:rPr lang="en-US" sz="1600" kern="0">
                          <a:effectLst/>
                        </a:rPr>
                        <a:t>35.17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4</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rowSpan="4">
                  <a:txBody>
                    <a:bodyPr/>
                    <a:lstStyle/>
                    <a:p>
                      <a:pPr algn="ctr">
                        <a:spcAft>
                          <a:spcPts val="0"/>
                        </a:spcAft>
                      </a:pPr>
                      <a:r>
                        <a:rPr lang="en-US" sz="1600" kern="0" dirty="0">
                          <a:effectLst/>
                        </a:rPr>
                        <a:t>D2-2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en-US" sz="1600" kern="0" dirty="0">
                          <a:effectLst/>
                        </a:rPr>
                        <a:t>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34.5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rowSpan="4">
                  <a:txBody>
                    <a:bodyPr/>
                    <a:lstStyle/>
                    <a:p>
                      <a:pPr algn="ctr">
                        <a:spcAft>
                          <a:spcPts val="0"/>
                        </a:spcAft>
                      </a:pPr>
                      <a:r>
                        <a:rPr lang="en-US" sz="1600" kern="0">
                          <a:effectLst/>
                        </a:rPr>
                        <a:t>35.13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35.04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dirty="0">
                          <a:effectLst/>
                        </a:rPr>
                        <a:t>2</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-35.73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36.71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pPr algn="ctr">
                        <a:spcAft>
                          <a:spcPts val="0"/>
                        </a:spcAft>
                      </a:pPr>
                      <a:r>
                        <a:rPr lang="en-US" sz="1600" kern="0">
                          <a:effectLst/>
                        </a:rPr>
                        <a:t>35.17</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4</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-33.58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rowSpan="3">
                  <a:txBody>
                    <a:bodyPr/>
                    <a:lstStyle/>
                    <a:p>
                      <a:pPr algn="ctr">
                        <a:spcAft>
                          <a:spcPts val="0"/>
                        </a:spcAft>
                      </a:pPr>
                      <a:r>
                        <a:rPr lang="en-US" sz="1600" kern="0" dirty="0">
                          <a:effectLst/>
                        </a:rPr>
                        <a:t>D2-3</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solidFill>
                      <a:srgbClr val="0876EE"/>
                    </a:solidFill>
                  </a:tcPr>
                </a:tc>
                <a:tc>
                  <a:txBody>
                    <a:bodyPr/>
                    <a:lstStyle/>
                    <a:p>
                      <a:pPr algn="ctr">
                        <a:spcAft>
                          <a:spcPts val="0"/>
                        </a:spcAft>
                      </a:pPr>
                      <a:r>
                        <a:rPr lang="en-US" sz="1600" kern="0">
                          <a:effectLst/>
                        </a:rPr>
                        <a:t>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34.93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rowSpan="3">
                  <a:txBody>
                    <a:bodyPr/>
                    <a:lstStyle/>
                    <a:p>
                      <a:pPr algn="ctr">
                        <a:spcAft>
                          <a:spcPts val="0"/>
                        </a:spcAft>
                      </a:pPr>
                      <a:r>
                        <a:rPr lang="en-US" sz="1600" kern="0">
                          <a:effectLst/>
                        </a:rPr>
                        <a:t>35.21</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35.13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-0.08</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-35.49</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c>
                  <a:txBody>
                    <a:bodyPr/>
                    <a:lstStyle/>
                    <a:p>
                      <a:endParaRPr lang="zh-CN" sz="1600" kern="100">
                        <a:effectLst/>
                        <a:latin typeface="Calibri" panose="020F0502020204030204" pitchFamily="34" charset="0"/>
                        <a:cs typeface="Times New Roman" panose="02020603050405020304" pitchFamily="18" charset="0"/>
                      </a:endParaRPr>
                    </a:p>
                  </a:txBody>
                  <a:tcPr marL="63267" marR="63267" marT="0" marB="0" anchor="ctr"/>
                </a:tc>
              </a:tr>
              <a:tr h="175741">
                <a:tc vMerge="1">
                  <a:tcPr/>
                </a:tc>
                <a:tc>
                  <a:txBody>
                    <a:bodyPr/>
                    <a:lstStyle/>
                    <a:p>
                      <a:pPr algn="ctr">
                        <a:spcAft>
                          <a:spcPts val="0"/>
                        </a:spcAft>
                      </a:pPr>
                      <a:r>
                        <a:rPr lang="en-US" sz="1600" kern="0">
                          <a:effectLst/>
                        </a:rPr>
                        <a:t>3</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a:effectLst/>
                        </a:rPr>
                        <a:t>37.05</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vMerge="1">
                  <a:tcPr/>
                </a:tc>
                <a:tc>
                  <a:txBody>
                    <a:bodyPr/>
                    <a:lstStyle/>
                    <a:p>
                      <a:pPr algn="ctr">
                        <a:spcAft>
                          <a:spcPts val="0"/>
                        </a:spcAft>
                      </a:pPr>
                      <a:r>
                        <a:rPr lang="en-US" sz="1600" kern="0">
                          <a:effectLst/>
                        </a:rPr>
                        <a:t>35.2</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c>
                  <a:txBody>
                    <a:bodyPr/>
                    <a:lstStyle/>
                    <a:p>
                      <a:pPr algn="ctr">
                        <a:spcAft>
                          <a:spcPts val="0"/>
                        </a:spcAft>
                      </a:pPr>
                      <a:r>
                        <a:rPr lang="en-US" sz="1600" kern="0" dirty="0">
                          <a:effectLst/>
                        </a:rPr>
                        <a:t>-0.01</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267" marR="63267" marT="0" marB="0" anchor="ctr"/>
                </a:tc>
              </a:tr>
            </a:tbl>
          </a:graphicData>
        </a:graphic>
      </p:graphicFrame>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xit" presetSubtype="4" fill="hold" nodeType="with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124285" y="114119"/>
            <a:ext cx="4203240" cy="438331"/>
          </a:xfrm>
        </p:spPr>
        <p:txBody>
          <a:bodyPr/>
          <a:lstStyle/>
          <a:p>
            <a:r>
              <a:rPr lang="en-US" altLang="zh-CN" sz="2800" dirty="0" smtClean="0"/>
              <a:t>5.5 </a:t>
            </a:r>
            <a:r>
              <a:rPr lang="zh-CN" altLang="en-US" sz="2800" dirty="0"/>
              <a:t>研究趋势</a:t>
            </a:r>
            <a:endParaRPr lang="zh-CN" altLang="en-US" sz="2800" dirty="0"/>
          </a:p>
        </p:txBody>
      </p: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solidFill>
                  <a:prstClr val="black"/>
                </a:solidFill>
              </a:rPr>
            </a:fld>
            <a:endParaRPr lang="zh-CN" altLang="en-US" dirty="0">
              <a:solidFill>
                <a:prstClr val="black"/>
              </a:solidFill>
            </a:endParaRPr>
          </a:p>
        </p:txBody>
      </p:sp>
      <p:sp>
        <p:nvSpPr>
          <p:cNvPr id="14" name="文本框 13"/>
          <p:cNvSpPr txBox="1"/>
          <p:nvPr/>
        </p:nvSpPr>
        <p:spPr>
          <a:xfrm>
            <a:off x="472622" y="965703"/>
            <a:ext cx="8371125" cy="1477328"/>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（一）</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以徕卡提供的基于嵌入式系统（</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emScon</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/ES</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）的激光跟踪仪程序开发接口（</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Tracker  Programming Interface, TPI</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）为基础</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实现对激光跟踪仪的控制和联机测量以及有关的数据处理的可视化。</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p:cNvSpPr txBox="1"/>
          <p:nvPr/>
        </p:nvSpPr>
        <p:spPr>
          <a:xfrm>
            <a:off x="568158" y="2544763"/>
            <a:ext cx="8180056" cy="1015663"/>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（二）</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大尺寸精密三维控制网的建立过程中考虑引入一些约束条件构建附有约束的间接平差，如增加一些标准尺和高精度的水准数据等。</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nvSpPr>
        <p:spPr>
          <a:xfrm>
            <a:off x="568158" y="3849670"/>
            <a:ext cx="8180055" cy="1015663"/>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有效利用各种测量设备的精度特点实现多源数据融合，提高多设备组合精密测量的可靠性和效率</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663692" y="5154577"/>
            <a:ext cx="8180055" cy="553998"/>
          </a:xfrm>
          <a:prstGeom prst="rect">
            <a:avLst/>
          </a:prstGeom>
          <a:noFill/>
        </p:spPr>
        <p:txBody>
          <a:bodyPr wrap="square" rtlCol="0">
            <a:spAutoFit/>
          </a:bodyPr>
          <a:lstStyle/>
          <a:p>
            <a:pPr>
              <a:lnSpc>
                <a:spcPct val="150000"/>
              </a:lnSpc>
            </a:pPr>
            <a:r>
              <a:rPr lang="zh-CN" altLang="en-US" sz="2000" dirty="0" smtClean="0">
                <a:latin typeface="微软雅黑" panose="020B0503020204020204" pitchFamily="34" charset="-122"/>
                <a:ea typeface="微软雅黑" panose="020B0503020204020204" pitchFamily="34" charset="-122"/>
                <a:cs typeface="Times New Roman" panose="02020603050405020304" pitchFamily="18" charset="0"/>
              </a:rPr>
              <a:t>（四）如何在动态平台上进行高精度测量。</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605984" y="2683922"/>
            <a:ext cx="7780112" cy="1292225"/>
          </a:xfrm>
        </p:spPr>
        <p:txBody>
          <a:bodyPr/>
          <a:lstStyle/>
          <a:p>
            <a:pPr marL="0" indent="0" algn="ctr">
              <a:buNone/>
            </a:pPr>
            <a:r>
              <a:rPr lang="zh-CN" altLang="en-US" sz="4800" dirty="0">
                <a:latin typeface="Times New Roman" panose="02020603050405020304" pitchFamily="18" charset="0"/>
                <a:cs typeface="Times New Roman" panose="02020603050405020304" pitchFamily="18" charset="0"/>
              </a:rPr>
              <a:t>谢 谢 </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124284" y="114119"/>
            <a:ext cx="6017209" cy="438331"/>
          </a:xfrm>
        </p:spPr>
        <p:txBody>
          <a:bodyPr/>
          <a:lstStyle/>
          <a:p>
            <a:r>
              <a:rPr lang="en-US" altLang="zh-CN" sz="2800" dirty="0">
                <a:latin typeface="Times New Roman" panose="02020603050405020304" pitchFamily="18" charset="0"/>
                <a:cs typeface="Times New Roman" panose="02020603050405020304" pitchFamily="18" charset="0"/>
              </a:rPr>
              <a:t>1.1  </a:t>
            </a:r>
            <a:r>
              <a:rPr lang="zh-CN" altLang="en-US" sz="2800" dirty="0" smtClean="0"/>
              <a:t>研究背景</a:t>
            </a:r>
            <a:endParaRPr lang="zh-CN" altLang="en-US" sz="2800" dirty="0"/>
          </a:p>
        </p:txBody>
      </p:sp>
      <p:sp>
        <p:nvSpPr>
          <p:cNvPr id="4" name="文本框 3"/>
          <p:cNvSpPr txBox="1"/>
          <p:nvPr/>
        </p:nvSpPr>
        <p:spPr>
          <a:xfrm>
            <a:off x="124284" y="926274"/>
            <a:ext cx="4503761" cy="461665"/>
          </a:xfrm>
          <a:prstGeom prst="rect">
            <a:avLst/>
          </a:prstGeom>
          <a:noFill/>
        </p:spPr>
        <p:txBody>
          <a:bodyPr wrap="square" rtlCol="0">
            <a:spAutoFit/>
          </a:bodyPr>
          <a:lstStyle/>
          <a:p>
            <a:r>
              <a:rPr lang="zh-CN" altLang="en-US" sz="2400" b="1" dirty="0">
                <a:solidFill>
                  <a:srgbClr val="1E0AB6"/>
                </a:solidFill>
                <a:latin typeface="+mn-ea"/>
              </a:rPr>
              <a:t>大尺寸现场精密测量面临的挑战</a:t>
            </a:r>
            <a:r>
              <a:rPr lang="zh-CN" altLang="en-US" sz="2400" dirty="0">
                <a:solidFill>
                  <a:srgbClr val="1E0AB6"/>
                </a:solidFill>
                <a:latin typeface="华文新魏" panose="02010800040101010101" pitchFamily="2" charset="-122"/>
                <a:ea typeface="华文新魏" panose="02010800040101010101" pitchFamily="2" charset="-122"/>
              </a:rPr>
              <a:t>：</a:t>
            </a:r>
            <a:endParaRPr lang="zh-CN" altLang="en-US" sz="2400" dirty="0">
              <a:solidFill>
                <a:srgbClr val="1E0AB6"/>
              </a:solidFill>
              <a:latin typeface="华文新魏" panose="02010800040101010101" pitchFamily="2" charset="-122"/>
              <a:ea typeface="华文新魏" panose="02010800040101010101" pitchFamily="2" charset="-122"/>
            </a:endParaRPr>
          </a:p>
        </p:txBody>
      </p:sp>
      <p:cxnSp>
        <p:nvCxnSpPr>
          <p:cNvPr id="5" name="MH_Other_1"/>
          <p:cNvCxnSpPr/>
          <p:nvPr>
            <p:custDataLst>
              <p:tags r:id="rId1"/>
            </p:custDataLst>
          </p:nvPr>
        </p:nvCxnSpPr>
        <p:spPr>
          <a:xfrm>
            <a:off x="495286" y="2644775"/>
            <a:ext cx="5722938"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MH_Other_2"/>
          <p:cNvSpPr/>
          <p:nvPr>
            <p:custDataLst>
              <p:tags r:id="rId2"/>
            </p:custDataLst>
          </p:nvPr>
        </p:nvSpPr>
        <p:spPr>
          <a:xfrm>
            <a:off x="596430" y="2869982"/>
            <a:ext cx="718457" cy="718457"/>
          </a:xfrm>
          <a:prstGeom prst="ellipse">
            <a:avLst/>
          </a:prstGeom>
          <a:solidFill>
            <a:schemeClr val="bg1">
              <a:lumMod val="85000"/>
            </a:schemeClr>
          </a:solidFill>
          <a:ln>
            <a:noFill/>
          </a:ln>
          <a:effectLst>
            <a:innerShdw blurRad="203200">
              <a:srgbClr val="B2B2B2"/>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sz="1400">
              <a:solidFill>
                <a:srgbClr val="09BCED">
                  <a:lumMod val="75000"/>
                </a:srgbClr>
              </a:solidFill>
            </a:endParaRPr>
          </a:p>
        </p:txBody>
      </p:sp>
      <p:sp>
        <p:nvSpPr>
          <p:cNvPr id="7" name="MH_SubTitle_2"/>
          <p:cNvSpPr txBox="1">
            <a:spLocks noChangeArrowheads="1"/>
          </p:cNvSpPr>
          <p:nvPr>
            <p:custDataLst>
              <p:tags r:id="rId3"/>
            </p:custDataLst>
          </p:nvPr>
        </p:nvSpPr>
        <p:spPr bwMode="auto">
          <a:xfrm>
            <a:off x="1609711" y="2870200"/>
            <a:ext cx="2443029"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b="1" dirty="0">
                <a:latin typeface="+mn-ea"/>
                <a:ea typeface="+mn-ea"/>
              </a:rPr>
              <a:t>测量精度高</a:t>
            </a:r>
            <a:r>
              <a:rPr lang="zh-CN" altLang="en-US" b="1" dirty="0" smtClean="0">
                <a:latin typeface="+mn-ea"/>
                <a:ea typeface="+mn-ea"/>
              </a:rPr>
              <a:t>、误差源多</a:t>
            </a:r>
            <a:endParaRPr lang="en-US" altLang="zh-CN" b="1" dirty="0">
              <a:latin typeface="+mn-ea"/>
              <a:ea typeface="+mn-ea"/>
            </a:endParaRPr>
          </a:p>
        </p:txBody>
      </p:sp>
      <p:sp>
        <p:nvSpPr>
          <p:cNvPr id="8" name="MH_Text_2"/>
          <p:cNvSpPr txBox="1"/>
          <p:nvPr>
            <p:custDataLst>
              <p:tags r:id="rId4"/>
            </p:custDataLst>
          </p:nvPr>
        </p:nvSpPr>
        <p:spPr>
          <a:xfrm>
            <a:off x="4904946" y="2783681"/>
            <a:ext cx="3876890" cy="917575"/>
          </a:xfrm>
          <a:prstGeom prst="rect">
            <a:avLst/>
          </a:prstGeom>
          <a:noFill/>
        </p:spPr>
        <p:txBody>
          <a:bodyPr lIns="0" tIns="0" rIns="0" bIns="0" anchor="ctr">
            <a:noAutofit/>
          </a:bodyPr>
          <a:lstStyle/>
          <a:p>
            <a:pPr marL="285750" indent="-285750" fontAlgn="auto">
              <a:lnSpc>
                <a:spcPct val="130000"/>
              </a:lnSpc>
              <a:spcBef>
                <a:spcPts val="0"/>
              </a:spcBef>
              <a:spcAft>
                <a:spcPts val="0"/>
              </a:spcAft>
              <a:buFont typeface="Wingdings" panose="05000000000000000000" pitchFamily="2" charset="2"/>
              <a:buChar char="n"/>
              <a:defRPr/>
            </a:pPr>
            <a:r>
              <a:rPr lang="zh-CN" altLang="en-US" sz="1600" dirty="0"/>
              <a:t>亚毫米级甚至更高；</a:t>
            </a:r>
            <a:endParaRPr lang="en-US" altLang="zh-CN" sz="1600" dirty="0"/>
          </a:p>
          <a:p>
            <a:pPr marL="285750" indent="-285750">
              <a:lnSpc>
                <a:spcPct val="130000"/>
              </a:lnSpc>
              <a:buFont typeface="Wingdings" panose="05000000000000000000" pitchFamily="2" charset="2"/>
              <a:buChar char="n"/>
              <a:defRPr/>
            </a:pPr>
            <a:r>
              <a:rPr lang="zh-CN" altLang="zh-CN" sz="1600" dirty="0"/>
              <a:t>解决由于自重、温度、应力等影响所带来的动态变形测量问题</a:t>
            </a:r>
            <a:r>
              <a:rPr lang="zh-CN" altLang="en-US" sz="1600" dirty="0"/>
              <a:t>。</a:t>
            </a:r>
            <a:endParaRPr lang="da-DK" altLang="zh-CN" sz="1600" dirty="0"/>
          </a:p>
        </p:txBody>
      </p:sp>
      <p:cxnSp>
        <p:nvCxnSpPr>
          <p:cNvPr id="9" name="MH_Other_3"/>
          <p:cNvCxnSpPr/>
          <p:nvPr>
            <p:custDataLst>
              <p:tags r:id="rId5"/>
            </p:custDataLst>
          </p:nvPr>
        </p:nvCxnSpPr>
        <p:spPr>
          <a:xfrm>
            <a:off x="495286" y="4984750"/>
            <a:ext cx="5722938"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MH_Other_4"/>
          <p:cNvSpPr/>
          <p:nvPr>
            <p:custDataLst>
              <p:tags r:id="rId6"/>
            </p:custDataLst>
          </p:nvPr>
        </p:nvSpPr>
        <p:spPr>
          <a:xfrm>
            <a:off x="625006" y="1699983"/>
            <a:ext cx="718457" cy="718457"/>
          </a:xfrm>
          <a:prstGeom prst="ellipse">
            <a:avLst/>
          </a:prstGeom>
          <a:solidFill>
            <a:schemeClr val="bg1">
              <a:lumMod val="85000"/>
            </a:schemeClr>
          </a:solidFill>
          <a:ln>
            <a:noFill/>
          </a:ln>
          <a:effectLst>
            <a:innerShdw blurRad="203200">
              <a:srgbClr val="B2B2B2"/>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sz="1400">
              <a:ln w="0"/>
              <a:solidFill>
                <a:schemeClr val="accent1"/>
              </a:solidFill>
              <a:effectLst>
                <a:outerShdw blurRad="38100" dist="25400" dir="5400000" algn="ctr" rotWithShape="0">
                  <a:srgbClr val="6E747A">
                    <a:alpha val="43000"/>
                  </a:srgbClr>
                </a:outerShdw>
              </a:effectLst>
            </a:endParaRPr>
          </a:p>
        </p:txBody>
      </p:sp>
      <p:sp>
        <p:nvSpPr>
          <p:cNvPr id="11" name="MH_SubTitle_1"/>
          <p:cNvSpPr txBox="1">
            <a:spLocks noChangeArrowheads="1"/>
          </p:cNvSpPr>
          <p:nvPr>
            <p:custDataLst>
              <p:tags r:id="rId7"/>
            </p:custDataLst>
          </p:nvPr>
        </p:nvSpPr>
        <p:spPr bwMode="auto">
          <a:xfrm>
            <a:off x="1638287" y="1700213"/>
            <a:ext cx="26892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b="1" dirty="0">
                <a:latin typeface="+mn-ea"/>
              </a:rPr>
              <a:t>结构</a:t>
            </a:r>
            <a:r>
              <a:rPr lang="zh-CN" altLang="en-US" b="1" dirty="0" smtClean="0">
                <a:latin typeface="+mn-ea"/>
                <a:ea typeface="+mn-ea"/>
              </a:rPr>
              <a:t>尺寸</a:t>
            </a:r>
            <a:r>
              <a:rPr lang="zh-CN" altLang="en-US" b="1" dirty="0">
                <a:latin typeface="+mn-ea"/>
                <a:ea typeface="+mn-ea"/>
              </a:rPr>
              <a:t>大</a:t>
            </a:r>
            <a:r>
              <a:rPr lang="zh-CN" altLang="en-US" b="1" dirty="0" smtClean="0">
                <a:latin typeface="+mn-ea"/>
                <a:ea typeface="+mn-ea"/>
              </a:rPr>
              <a:t>、关系</a:t>
            </a:r>
            <a:r>
              <a:rPr lang="zh-CN" altLang="en-US" b="1" dirty="0">
                <a:latin typeface="+mn-ea"/>
                <a:ea typeface="+mn-ea"/>
              </a:rPr>
              <a:t>复杂</a:t>
            </a:r>
            <a:endParaRPr lang="en-US" altLang="zh-CN" b="1" dirty="0">
              <a:latin typeface="+mn-ea"/>
              <a:ea typeface="+mn-ea"/>
            </a:endParaRPr>
          </a:p>
        </p:txBody>
      </p:sp>
      <p:sp>
        <p:nvSpPr>
          <p:cNvPr id="12" name="MH_Text_1"/>
          <p:cNvSpPr txBox="1"/>
          <p:nvPr>
            <p:custDataLst>
              <p:tags r:id="rId8"/>
            </p:custDataLst>
          </p:nvPr>
        </p:nvSpPr>
        <p:spPr>
          <a:xfrm>
            <a:off x="4904946" y="1614489"/>
            <a:ext cx="3790950" cy="917575"/>
          </a:xfrm>
          <a:prstGeom prst="rect">
            <a:avLst/>
          </a:prstGeom>
          <a:noFill/>
        </p:spPr>
        <p:txBody>
          <a:bodyPr lIns="0" tIns="0" rIns="0" bIns="0" anchor="ctr">
            <a:noAutofit/>
          </a:bodyPr>
          <a:lstStyle/>
          <a:p>
            <a:pPr marL="285750" indent="-285750">
              <a:lnSpc>
                <a:spcPct val="130000"/>
              </a:lnSpc>
              <a:buFont typeface="Wingdings" panose="05000000000000000000" pitchFamily="2" charset="2"/>
              <a:buChar char="n"/>
              <a:defRPr/>
            </a:pPr>
            <a:r>
              <a:rPr lang="zh-CN" altLang="zh-CN" sz="1600" dirty="0">
                <a:latin typeface="Times New Roman" panose="02020603050405020304" pitchFamily="18" charset="0"/>
                <a:cs typeface="Times New Roman" panose="02020603050405020304" pitchFamily="18" charset="0"/>
              </a:rPr>
              <a:t>尺度空间大致为十几米至几百米范围</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285750" indent="-285750">
              <a:lnSpc>
                <a:spcPct val="130000"/>
              </a:lnSpc>
              <a:buFont typeface="Wingdings" panose="05000000000000000000" pitchFamily="2" charset="2"/>
              <a:buChar char="n"/>
              <a:defRPr/>
            </a:pPr>
            <a:r>
              <a:rPr lang="zh-CN" altLang="zh-CN" sz="1600" dirty="0">
                <a:latin typeface="Times New Roman" panose="02020603050405020304" pitchFamily="18" charset="0"/>
                <a:cs typeface="Times New Roman" panose="02020603050405020304" pitchFamily="18" charset="0"/>
              </a:rPr>
              <a:t>各个部件组装结构复杂，需要精确定位，实现各部件的调姿对接</a:t>
            </a:r>
            <a:endParaRPr lang="da-DK" altLang="zh-CN" sz="1600" dirty="0"/>
          </a:p>
        </p:txBody>
      </p:sp>
      <p:sp>
        <p:nvSpPr>
          <p:cNvPr id="13" name="MH_Other_5"/>
          <p:cNvSpPr/>
          <p:nvPr>
            <p:custDataLst>
              <p:tags r:id="rId9"/>
            </p:custDataLst>
          </p:nvPr>
        </p:nvSpPr>
        <p:spPr>
          <a:xfrm>
            <a:off x="596430" y="5209982"/>
            <a:ext cx="718457" cy="718457"/>
          </a:xfrm>
          <a:prstGeom prst="ellipse">
            <a:avLst/>
          </a:prstGeom>
          <a:solidFill>
            <a:schemeClr val="bg1">
              <a:lumMod val="85000"/>
            </a:schemeClr>
          </a:solidFill>
          <a:ln>
            <a:noFill/>
          </a:ln>
          <a:effectLst>
            <a:innerShdw blurRad="203200">
              <a:srgbClr val="B2B2B2"/>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sz="1400">
              <a:solidFill>
                <a:srgbClr val="09BCED">
                  <a:lumMod val="75000"/>
                </a:srgbClr>
              </a:solidFill>
            </a:endParaRPr>
          </a:p>
        </p:txBody>
      </p:sp>
      <p:sp>
        <p:nvSpPr>
          <p:cNvPr id="14" name="MH_SubTitle_4"/>
          <p:cNvSpPr txBox="1">
            <a:spLocks noChangeArrowheads="1"/>
          </p:cNvSpPr>
          <p:nvPr>
            <p:custDataLst>
              <p:tags r:id="rId10"/>
            </p:custDataLst>
          </p:nvPr>
        </p:nvSpPr>
        <p:spPr bwMode="auto">
          <a:xfrm>
            <a:off x="1609711" y="5210175"/>
            <a:ext cx="337172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b="1" dirty="0" smtClean="0">
                <a:latin typeface="+mn-ea"/>
                <a:ea typeface="+mn-ea"/>
              </a:rPr>
              <a:t>效率</a:t>
            </a:r>
            <a:r>
              <a:rPr lang="zh-CN" altLang="en-US" b="1" dirty="0">
                <a:latin typeface="+mn-ea"/>
                <a:ea typeface="+mn-ea"/>
              </a:rPr>
              <a:t>要求高</a:t>
            </a:r>
            <a:r>
              <a:rPr lang="zh-CN" altLang="en-US" b="1" dirty="0" smtClean="0">
                <a:latin typeface="+mn-ea"/>
                <a:ea typeface="+mn-ea"/>
              </a:rPr>
              <a:t>、动态</a:t>
            </a:r>
            <a:r>
              <a:rPr lang="zh-CN" altLang="en-US" b="1" dirty="0">
                <a:latin typeface="+mn-ea"/>
                <a:ea typeface="+mn-ea"/>
              </a:rPr>
              <a:t>测量</a:t>
            </a:r>
            <a:endParaRPr lang="en-US" altLang="zh-CN" b="1" dirty="0">
              <a:latin typeface="+mn-ea"/>
              <a:ea typeface="+mn-ea"/>
            </a:endParaRPr>
          </a:p>
        </p:txBody>
      </p:sp>
      <p:sp>
        <p:nvSpPr>
          <p:cNvPr id="15" name="MH_Text_4"/>
          <p:cNvSpPr txBox="1"/>
          <p:nvPr>
            <p:custDataLst>
              <p:tags r:id="rId11"/>
            </p:custDataLst>
          </p:nvPr>
        </p:nvSpPr>
        <p:spPr>
          <a:xfrm>
            <a:off x="4904947" y="4887847"/>
            <a:ext cx="4124754" cy="1531752"/>
          </a:xfrm>
          <a:prstGeom prst="rect">
            <a:avLst/>
          </a:prstGeom>
          <a:noFill/>
        </p:spPr>
        <p:txBody>
          <a:bodyPr lIns="0" tIns="0" rIns="0" bIns="0" anchor="ctr">
            <a:normAutofit/>
          </a:bodyPr>
          <a:lstStyle/>
          <a:p>
            <a:pPr marL="285750" indent="-285750">
              <a:lnSpc>
                <a:spcPct val="130000"/>
              </a:lnSpc>
              <a:buFont typeface="Wingdings" panose="05000000000000000000" pitchFamily="2" charset="2"/>
              <a:buChar char="n"/>
              <a:defRPr/>
            </a:pPr>
            <a:r>
              <a:rPr lang="zh-CN" altLang="zh-CN" sz="1600" dirty="0">
                <a:latin typeface="Times New Roman" panose="02020603050405020304" pitchFamily="18" charset="0"/>
                <a:cs typeface="Times New Roman" panose="02020603050405020304" pitchFamily="18" charset="0"/>
              </a:rPr>
              <a:t>核电工业中</a:t>
            </a:r>
            <a:r>
              <a:rPr lang="zh-CN" altLang="en-US" sz="1600" dirty="0">
                <a:latin typeface="Times New Roman" panose="02020603050405020304" pitchFamily="18" charset="0"/>
                <a:cs typeface="Times New Roman" panose="02020603050405020304" pitchFamily="18" charset="0"/>
              </a:rPr>
              <a:t>，辐射强；</a:t>
            </a:r>
            <a:endParaRPr lang="en-US" altLang="zh-CN" sz="1600" dirty="0">
              <a:latin typeface="Times New Roman" panose="02020603050405020304" pitchFamily="18" charset="0"/>
              <a:cs typeface="Times New Roman" panose="02020603050405020304" pitchFamily="18" charset="0"/>
            </a:endParaRPr>
          </a:p>
          <a:p>
            <a:pPr marL="285750" indent="-285750">
              <a:lnSpc>
                <a:spcPct val="130000"/>
              </a:lnSpc>
              <a:buFont typeface="Wingdings" panose="05000000000000000000" pitchFamily="2" charset="2"/>
              <a:buChar char="n"/>
              <a:defRPr/>
            </a:pPr>
            <a:r>
              <a:rPr lang="zh-CN" altLang="zh-CN" sz="1600" dirty="0">
                <a:latin typeface="Times New Roman" panose="02020603050405020304" pitchFamily="18" charset="0"/>
                <a:cs typeface="Times New Roman" panose="02020603050405020304" pitchFamily="18" charset="0"/>
              </a:rPr>
              <a:t>天线的馈源控制系统，需要对目标进行实时空间位置与姿态测量解算</a:t>
            </a:r>
            <a:endParaRPr lang="en-US" altLang="zh-CN" sz="1600" dirty="0">
              <a:latin typeface="Times New Roman" panose="02020603050405020304" pitchFamily="18" charset="0"/>
              <a:cs typeface="Times New Roman" panose="02020603050405020304" pitchFamily="18" charset="0"/>
            </a:endParaRPr>
          </a:p>
          <a:p>
            <a:pPr marL="285750" indent="-285750">
              <a:lnSpc>
                <a:spcPct val="130000"/>
              </a:lnSpc>
              <a:buFont typeface="Wingdings" panose="05000000000000000000" pitchFamily="2" charset="2"/>
              <a:buChar char="n"/>
              <a:defRPr/>
            </a:pPr>
            <a:endParaRPr lang="da-DK" altLang="zh-CN" b="1" dirty="0">
              <a:latin typeface="华文新魏" panose="02010800040101010101" pitchFamily="2" charset="-122"/>
              <a:ea typeface="华文新魏" panose="02010800040101010101" pitchFamily="2" charset="-122"/>
            </a:endParaRPr>
          </a:p>
        </p:txBody>
      </p:sp>
      <p:sp>
        <p:nvSpPr>
          <p:cNvPr id="16" name="MH_Other_6"/>
          <p:cNvSpPr/>
          <p:nvPr>
            <p:custDataLst>
              <p:tags r:id="rId12"/>
            </p:custDataLst>
          </p:nvPr>
        </p:nvSpPr>
        <p:spPr>
          <a:xfrm>
            <a:off x="596430" y="4039981"/>
            <a:ext cx="718457" cy="718457"/>
          </a:xfrm>
          <a:prstGeom prst="ellipse">
            <a:avLst/>
          </a:prstGeom>
          <a:solidFill>
            <a:schemeClr val="bg1">
              <a:lumMod val="85000"/>
            </a:schemeClr>
          </a:solidFill>
          <a:ln>
            <a:noFill/>
          </a:ln>
          <a:effectLst>
            <a:innerShdw blurRad="203200">
              <a:srgbClr val="B2B2B2"/>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CN" altLang="en-US" sz="1400">
              <a:solidFill>
                <a:srgbClr val="09BCED">
                  <a:lumMod val="75000"/>
                </a:srgbClr>
              </a:solidFill>
            </a:endParaRPr>
          </a:p>
        </p:txBody>
      </p:sp>
      <p:sp>
        <p:nvSpPr>
          <p:cNvPr id="17" name="MH_SubTitle_3"/>
          <p:cNvSpPr txBox="1">
            <a:spLocks noChangeArrowheads="1"/>
          </p:cNvSpPr>
          <p:nvPr>
            <p:custDataLst>
              <p:tags r:id="rId13"/>
            </p:custDataLst>
          </p:nvPr>
        </p:nvSpPr>
        <p:spPr bwMode="auto">
          <a:xfrm>
            <a:off x="1609711" y="4040188"/>
            <a:ext cx="25546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b="1" dirty="0">
                <a:latin typeface="+mn-ea"/>
                <a:ea typeface="+mn-ea"/>
              </a:rPr>
              <a:t>测量</a:t>
            </a:r>
            <a:r>
              <a:rPr lang="zh-CN" altLang="en-US" b="1" dirty="0" smtClean="0">
                <a:latin typeface="+mn-ea"/>
                <a:ea typeface="+mn-ea"/>
              </a:rPr>
              <a:t>空间小、</a:t>
            </a:r>
            <a:r>
              <a:rPr lang="zh-CN" altLang="en-US" b="1" dirty="0">
                <a:latin typeface="+mn-ea"/>
                <a:ea typeface="+mn-ea"/>
              </a:rPr>
              <a:t>环境恶劣</a:t>
            </a:r>
            <a:endParaRPr lang="en-US" altLang="zh-CN" b="1" dirty="0">
              <a:latin typeface="+mn-ea"/>
              <a:ea typeface="+mn-ea"/>
            </a:endParaRPr>
          </a:p>
        </p:txBody>
      </p:sp>
      <p:sp>
        <p:nvSpPr>
          <p:cNvPr id="18" name="MH_Text_3"/>
          <p:cNvSpPr txBox="1"/>
          <p:nvPr>
            <p:custDataLst>
              <p:tags r:id="rId14"/>
            </p:custDataLst>
          </p:nvPr>
        </p:nvSpPr>
        <p:spPr>
          <a:xfrm>
            <a:off x="4904946" y="3824971"/>
            <a:ext cx="3876890" cy="1301720"/>
          </a:xfrm>
          <a:prstGeom prst="rect">
            <a:avLst/>
          </a:prstGeom>
          <a:noFill/>
        </p:spPr>
        <p:txBody>
          <a:bodyPr lIns="0" tIns="0" rIns="0" bIns="0" anchor="ctr">
            <a:normAutofit fontScale="62500" lnSpcReduction="20000"/>
          </a:bodyPr>
          <a:lstStyle/>
          <a:p>
            <a:pPr marL="285750" indent="-285750" fontAlgn="auto">
              <a:lnSpc>
                <a:spcPct val="140000"/>
              </a:lnSpc>
              <a:spcBef>
                <a:spcPts val="0"/>
              </a:spcBef>
              <a:spcAft>
                <a:spcPts val="0"/>
              </a:spcAft>
              <a:buFont typeface="Wingdings" panose="05000000000000000000" pitchFamily="2" charset="2"/>
              <a:buChar char="n"/>
              <a:defRPr/>
            </a:pPr>
            <a:r>
              <a:rPr lang="zh-CN" altLang="en-US" sz="2600" dirty="0"/>
              <a:t>离子加速器：狭长、通视条件差；</a:t>
            </a:r>
            <a:endParaRPr lang="en-US" altLang="zh-CN" sz="2600" dirty="0"/>
          </a:p>
          <a:p>
            <a:pPr marL="285750" indent="-285750">
              <a:lnSpc>
                <a:spcPct val="140000"/>
              </a:lnSpc>
              <a:buFont typeface="Wingdings" panose="05000000000000000000" pitchFamily="2" charset="2"/>
              <a:buChar char="n"/>
              <a:defRPr/>
            </a:pPr>
            <a:r>
              <a:rPr lang="zh-CN" altLang="en-US" sz="2600" dirty="0"/>
              <a:t>船舶：露天环境，</a:t>
            </a:r>
            <a:r>
              <a:rPr lang="zh-CN" altLang="zh-CN" sz="2600" dirty="0"/>
              <a:t>现场温度、湿度、气压及风力等复杂气象条件的影响较大</a:t>
            </a:r>
            <a:r>
              <a:rPr lang="zh-CN" altLang="en-US" sz="2600" dirty="0"/>
              <a:t>。</a:t>
            </a:r>
            <a:endParaRPr lang="en-US" altLang="zh-CN" sz="2600" dirty="0"/>
          </a:p>
          <a:p>
            <a:pPr eaLnBrk="1" fontAlgn="auto" hangingPunct="1">
              <a:lnSpc>
                <a:spcPct val="130000"/>
              </a:lnSpc>
              <a:spcBef>
                <a:spcPts val="0"/>
              </a:spcBef>
              <a:spcAft>
                <a:spcPts val="0"/>
              </a:spcAft>
              <a:defRPr/>
            </a:pPr>
            <a:endParaRPr lang="da-DK" altLang="zh-CN" sz="1400" dirty="0">
              <a:latin typeface="+mn-lt"/>
              <a:ea typeface="+mn-ea"/>
            </a:endParaRPr>
          </a:p>
        </p:txBody>
      </p:sp>
      <p:cxnSp>
        <p:nvCxnSpPr>
          <p:cNvPr id="19" name="MH_Other_7"/>
          <p:cNvCxnSpPr/>
          <p:nvPr>
            <p:custDataLst>
              <p:tags r:id="rId15"/>
            </p:custDataLst>
          </p:nvPr>
        </p:nvCxnSpPr>
        <p:spPr>
          <a:xfrm>
            <a:off x="495286" y="3824971"/>
            <a:ext cx="5722938"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15168" y="1862406"/>
            <a:ext cx="33655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1</a:t>
            </a:r>
            <a:endParaRPr lang="zh-CN" altLang="en-US" sz="2000"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813581" y="4194870"/>
            <a:ext cx="33655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3</a:t>
            </a:r>
            <a:endParaRPr lang="zh-CN" altLang="en-US" sz="2000"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787383" y="5368895"/>
            <a:ext cx="33655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4</a:t>
            </a:r>
            <a:endParaRPr lang="zh-CN" altLang="en-US" sz="2000"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813581" y="3028383"/>
            <a:ext cx="33655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2</a:t>
            </a:r>
            <a:endParaRPr lang="zh-CN" altLang="en-US" sz="2000" dirty="0">
              <a:latin typeface="Times New Roman" panose="02020603050405020304" pitchFamily="18" charset="0"/>
              <a:cs typeface="Times New Roman" panose="02020603050405020304" pitchFamily="18" charset="0"/>
            </a:endParaRPr>
          </a:p>
        </p:txBody>
      </p:sp>
      <p:sp>
        <p:nvSpPr>
          <p:cNvPr id="20" name="灯片编号占位符 19"/>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animBg="1"/>
      <p:bldP spid="11" grpId="0"/>
      <p:bldP spid="12" grpId="0"/>
      <p:bldP spid="13" grpId="0" animBg="1"/>
      <p:bldP spid="14" grpId="0"/>
      <p:bldP spid="15" grpId="0"/>
      <p:bldP spid="16" grpId="0" animBg="1"/>
      <p:bldP spid="17" grpId="0"/>
      <p:bldP spid="18" grpId="0"/>
      <p:bldP spid="2"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124284" y="114119"/>
            <a:ext cx="6119354" cy="438331"/>
          </a:xfrm>
        </p:spPr>
        <p:txBody>
          <a:bodyPr/>
          <a:lstStyle/>
          <a:p>
            <a:r>
              <a:rPr lang="en-US" altLang="zh-CN" sz="2800" dirty="0"/>
              <a:t>1.2 </a:t>
            </a:r>
            <a:r>
              <a:rPr lang="zh-CN" altLang="zh-CN" sz="2800" dirty="0" smtClean="0"/>
              <a:t>三维</a:t>
            </a:r>
            <a:r>
              <a:rPr lang="zh-CN" altLang="zh-CN" sz="2800" dirty="0"/>
              <a:t>坐标测量系统对比</a:t>
            </a:r>
            <a:endParaRPr lang="zh-CN" altLang="en-US" sz="2800" dirty="0"/>
          </a:p>
        </p:txBody>
      </p:sp>
      <p:graphicFrame>
        <p:nvGraphicFramePr>
          <p:cNvPr id="6" name="表格 5"/>
          <p:cNvGraphicFramePr>
            <a:graphicFrameLocks noGrp="1"/>
          </p:cNvGraphicFramePr>
          <p:nvPr/>
        </p:nvGraphicFramePr>
        <p:xfrm>
          <a:off x="259304" y="982637"/>
          <a:ext cx="8338785" cy="4886203"/>
        </p:xfrm>
        <a:graphic>
          <a:graphicData uri="http://schemas.openxmlformats.org/drawingml/2006/table">
            <a:tbl>
              <a:tblPr firstRow="1" firstCol="1" bandRow="1">
                <a:tableStyleId>{5C22544A-7EE6-4342-B048-85BDC9FD1C3A}</a:tableStyleId>
              </a:tblPr>
              <a:tblGrid>
                <a:gridCol w="1392075"/>
                <a:gridCol w="990435"/>
                <a:gridCol w="1191255"/>
                <a:gridCol w="1191255"/>
                <a:gridCol w="1191255"/>
                <a:gridCol w="1191255"/>
                <a:gridCol w="1191255"/>
              </a:tblGrid>
              <a:tr h="269164">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类型</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测量范围</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空间点精度</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测量速度</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测量原理</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优点</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缺点</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807493">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经纬仪测量系统</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20m</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0.05mm/5m</a:t>
                      </a:r>
                      <a:br>
                        <a:rPr lang="en-US" sz="1200" kern="100">
                          <a:effectLst/>
                          <a:latin typeface="楷体" panose="02010609060101010101" pitchFamily="49" charset="-122"/>
                          <a:ea typeface="楷体" panose="02010609060101010101" pitchFamily="49" charset="-122"/>
                          <a:cs typeface="Times New Roman" panose="02020603050405020304" pitchFamily="18" charset="0"/>
                        </a:rPr>
                      </a:br>
                      <a:r>
                        <a:rPr lang="en-US" sz="1200" kern="100">
                          <a:effectLst/>
                          <a:latin typeface="楷体" panose="02010609060101010101" pitchFamily="49" charset="-122"/>
                          <a:ea typeface="楷体" panose="02010609060101010101" pitchFamily="49" charset="-122"/>
                          <a:cs typeface="Times New Roman" panose="02020603050405020304" pitchFamily="18" charset="0"/>
                        </a:rPr>
                        <a:t>0.1mm/10m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人工照准</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空间角度前方交会</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非接触式测量，便携性好</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与观测水平有关，受交会角影响，自动化程度低</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538329">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全站仪测量系统</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0.5-1km</a:t>
                      </a:r>
                      <a:br>
                        <a:rPr lang="en-US" sz="1200" kern="100" dirty="0">
                          <a:effectLst/>
                          <a:latin typeface="楷体" panose="02010609060101010101" pitchFamily="49" charset="-122"/>
                          <a:ea typeface="楷体" panose="02010609060101010101" pitchFamily="49" charset="-122"/>
                          <a:cs typeface="Times New Roman" panose="02020603050405020304" pitchFamily="18" charset="0"/>
                        </a:rPr>
                      </a:b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依品牌</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0.5mm/30m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点</a:t>
                      </a:r>
                      <a:r>
                        <a:rPr lang="en-US" sz="1200" kern="100">
                          <a:effectLst/>
                          <a:latin typeface="楷体" panose="02010609060101010101" pitchFamily="49" charset="-122"/>
                          <a:ea typeface="楷体" panose="02010609060101010101" pitchFamily="49" charset="-122"/>
                          <a:cs typeface="Times New Roman" panose="02020603050405020304" pitchFamily="18" charset="0"/>
                        </a:rPr>
                        <a:t>/3</a:t>
                      </a:r>
                      <a:r>
                        <a:rPr lang="zh-CN" sz="1200" kern="100">
                          <a:effectLst/>
                          <a:latin typeface="楷体" panose="02010609060101010101" pitchFamily="49" charset="-122"/>
                          <a:ea typeface="楷体" panose="02010609060101010101" pitchFamily="49" charset="-122"/>
                          <a:cs typeface="Times New Roman" panose="02020603050405020304" pitchFamily="18" charset="0"/>
                        </a:rPr>
                        <a:t>秒</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球坐标测量</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测量范围大</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接触式测量，精度较低，自动化程度较低</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807493">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数字摄影测量系统</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10m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1/10</a:t>
                      </a: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万</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1000</a:t>
                      </a:r>
                      <a:r>
                        <a:rPr lang="zh-CN" sz="1200" kern="100">
                          <a:effectLst/>
                          <a:latin typeface="楷体" panose="02010609060101010101" pitchFamily="49" charset="-122"/>
                          <a:ea typeface="楷体" panose="02010609060101010101" pitchFamily="49" charset="-122"/>
                          <a:cs typeface="Times New Roman" panose="02020603050405020304" pitchFamily="18" charset="0"/>
                        </a:rPr>
                        <a:t>帧</a:t>
                      </a:r>
                      <a:r>
                        <a:rPr lang="en-US" sz="1200" kern="100">
                          <a:effectLst/>
                          <a:latin typeface="楷体" panose="02010609060101010101" pitchFamily="49" charset="-122"/>
                          <a:ea typeface="楷体" panose="02010609060101010101" pitchFamily="49" charset="-122"/>
                          <a:cs typeface="Times New Roman" panose="02020603050405020304" pitchFamily="18" charset="0"/>
                        </a:rPr>
                        <a:t>/</a:t>
                      </a:r>
                      <a:r>
                        <a:rPr lang="zh-CN" sz="1200" kern="100">
                          <a:effectLst/>
                          <a:latin typeface="楷体" panose="02010609060101010101" pitchFamily="49" charset="-122"/>
                          <a:ea typeface="楷体" panose="02010609060101010101" pitchFamily="49" charset="-122"/>
                          <a:cs typeface="Times New Roman" panose="02020603050405020304" pitchFamily="18" charset="0"/>
                        </a:rPr>
                        <a:t>秒</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空间相片交会</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便携性好，精度高，点批量测量，非接触测量</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单相片测量范围小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538329">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关节臂测量系统</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4m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0.08m</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人工测量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空间支导线</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便携性好，不需要通视，测量灵活</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测量范围小，接触式测量</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807493">
                <a:tc>
                  <a:txBody>
                    <a:bodyPr/>
                    <a:lstStyle/>
                    <a:p>
                      <a:pPr algn="ctr">
                        <a:spcAft>
                          <a:spcPts val="0"/>
                        </a:spcAft>
                      </a:pPr>
                      <a:r>
                        <a:rPr lang="en-US" sz="1200" kern="100" dirty="0" err="1">
                          <a:effectLst/>
                          <a:latin typeface="楷体" panose="02010609060101010101" pitchFamily="49" charset="-122"/>
                          <a:ea typeface="楷体" panose="02010609060101010101" pitchFamily="49" charset="-122"/>
                          <a:cs typeface="Times New Roman" panose="02020603050405020304" pitchFamily="18" charset="0"/>
                        </a:rPr>
                        <a:t>iGPS</a:t>
                      </a: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测量系统</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40m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0.12mm/10m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20</a:t>
                      </a: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点</a:t>
                      </a: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a:t>
                      </a: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秒</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空间角度前方交会</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多任务测量，测量速度快</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受交会角度影响，发射器稳定性要求高，接触式测量</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538329">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激光雷达测量系统</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20m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16μm/1m</a:t>
                      </a:r>
                      <a:br>
                        <a:rPr lang="en-US" sz="1200" kern="100">
                          <a:effectLst/>
                          <a:latin typeface="楷体" panose="02010609060101010101" pitchFamily="49" charset="-122"/>
                          <a:ea typeface="楷体" panose="02010609060101010101" pitchFamily="49" charset="-122"/>
                          <a:cs typeface="Times New Roman" panose="02020603050405020304" pitchFamily="18" charset="0"/>
                        </a:rPr>
                      </a:br>
                      <a:r>
                        <a:rPr lang="en-US" sz="1200" kern="100">
                          <a:effectLst/>
                          <a:latin typeface="楷体" panose="02010609060101010101" pitchFamily="49" charset="-122"/>
                          <a:ea typeface="楷体" panose="02010609060101010101" pitchFamily="49" charset="-122"/>
                          <a:cs typeface="Times New Roman" panose="02020603050405020304" pitchFamily="18" charset="0"/>
                        </a:rPr>
                        <a:t>241μm/24m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点云测量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球坐标测量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点云测量，速度快，非接触测量</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受测量物体影响较大，无法单点测量</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r h="538329">
                <a:tc>
                  <a:txBody>
                    <a:bodyPr/>
                    <a:lstStyle/>
                    <a:p>
                      <a:pPr algn="ctr">
                        <a:spcAft>
                          <a:spcPts val="0"/>
                        </a:spcAft>
                      </a:pPr>
                      <a:r>
                        <a:rPr lang="zh-CN" sz="1200" kern="100">
                          <a:effectLst/>
                          <a:latin typeface="楷体" panose="02010609060101010101" pitchFamily="49" charset="-122"/>
                          <a:ea typeface="楷体" panose="02010609060101010101" pitchFamily="49" charset="-122"/>
                          <a:cs typeface="Times New Roman" panose="02020603050405020304" pitchFamily="18" charset="0"/>
                        </a:rPr>
                        <a:t>激光跟踪仪测量系统</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80-160m</a:t>
                      </a:r>
                      <a:br>
                        <a:rPr lang="en-US" sz="1200" kern="100">
                          <a:effectLst/>
                          <a:latin typeface="楷体" panose="02010609060101010101" pitchFamily="49" charset="-122"/>
                          <a:ea typeface="楷体" panose="02010609060101010101" pitchFamily="49" charset="-122"/>
                          <a:cs typeface="Times New Roman" panose="02020603050405020304" pitchFamily="18" charset="0"/>
                        </a:rPr>
                      </a:br>
                      <a:r>
                        <a:rPr lang="zh-CN" sz="1200" kern="100">
                          <a:effectLst/>
                          <a:latin typeface="楷体" panose="02010609060101010101" pitchFamily="49" charset="-122"/>
                          <a:ea typeface="楷体" panose="02010609060101010101" pitchFamily="49" charset="-122"/>
                          <a:cs typeface="Times New Roman" panose="02020603050405020304" pitchFamily="18" charset="0"/>
                        </a:rPr>
                        <a:t>依品牌</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a:effectLst/>
                          <a:latin typeface="楷体" panose="02010609060101010101" pitchFamily="49" charset="-122"/>
                          <a:ea typeface="楷体" panose="02010609060101010101" pitchFamily="49" charset="-122"/>
                          <a:cs typeface="Times New Roman" panose="02020603050405020304" pitchFamily="18" charset="0"/>
                        </a:rPr>
                        <a:t>15μm+6μm/m</a:t>
                      </a:r>
                      <a:endParaRPr lang="zh-CN" sz="1200" kern="10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3000</a:t>
                      </a: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点</a:t>
                      </a:r>
                      <a:r>
                        <a:rPr lang="en-US" sz="1200" kern="100" dirty="0">
                          <a:effectLst/>
                          <a:latin typeface="楷体" panose="02010609060101010101" pitchFamily="49" charset="-122"/>
                          <a:ea typeface="楷体" panose="02010609060101010101" pitchFamily="49" charset="-122"/>
                          <a:cs typeface="Times New Roman" panose="02020603050405020304" pitchFamily="18" charset="0"/>
                        </a:rPr>
                        <a:t>/</a:t>
                      </a: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秒</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球坐标测量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测量范围大，精度高，可动态测量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c>
                  <a:txBody>
                    <a:bodyPr/>
                    <a:lstStyle/>
                    <a:p>
                      <a:pPr algn="ctr">
                        <a:spcAft>
                          <a:spcPts val="0"/>
                        </a:spcAft>
                      </a:pPr>
                      <a:r>
                        <a:rPr lang="zh-CN" sz="1200" kern="100" dirty="0">
                          <a:effectLst/>
                          <a:latin typeface="楷体" panose="02010609060101010101" pitchFamily="49" charset="-122"/>
                          <a:ea typeface="楷体" panose="02010609060101010101" pitchFamily="49" charset="-122"/>
                          <a:cs typeface="Times New Roman" panose="02020603050405020304" pitchFamily="18" charset="0"/>
                        </a:rPr>
                        <a:t>接触式测量</a:t>
                      </a:r>
                      <a:endParaRPr lang="zh-CN" sz="1200" kern="100" dirty="0">
                        <a:effectLst/>
                        <a:latin typeface="楷体" panose="02010609060101010101" pitchFamily="49" charset="-122"/>
                        <a:ea typeface="楷体" panose="02010609060101010101" pitchFamily="49" charset="-122"/>
                        <a:cs typeface="Times New Roman" panose="02020603050405020304" pitchFamily="18" charset="0"/>
                      </a:endParaRPr>
                    </a:p>
                  </a:txBody>
                  <a:tcPr marL="0" marR="0" marT="0" marB="0" anchor="ctr"/>
                </a:tc>
              </a:tr>
            </a:tbl>
          </a:graphicData>
        </a:graphic>
      </p:graphicFrame>
      <p:sp>
        <p:nvSpPr>
          <p:cNvPr id="2" name="矩形 1"/>
          <p:cNvSpPr/>
          <p:nvPr/>
        </p:nvSpPr>
        <p:spPr>
          <a:xfrm>
            <a:off x="178876" y="5349923"/>
            <a:ext cx="8460158" cy="5459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3"/>
          <p:cNvSpPr txBox="1"/>
          <p:nvPr>
            <p:custDataLst>
              <p:tags r:id="rId1"/>
            </p:custDataLst>
          </p:nvPr>
        </p:nvSpPr>
        <p:spPr>
          <a:xfrm>
            <a:off x="68182" y="2017114"/>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sz="11500" dirty="0">
                <a:solidFill>
                  <a:srgbClr val="1E0AB6"/>
                </a:solidFill>
                <a:latin typeface="Calibri Light" panose="020F0302020204030204"/>
                <a:cs typeface="Arial" panose="020B0604020202020204" pitchFamily="34" charset="0"/>
              </a:rPr>
              <a:t>02</a:t>
            </a:r>
            <a:endParaRPr lang="en-US" sz="11500" dirty="0">
              <a:solidFill>
                <a:srgbClr val="1E0AB6"/>
              </a:solidFill>
              <a:latin typeface="Calibri Light" panose="020F0302020204030204"/>
              <a:cs typeface="Arial" panose="020B0604020202020204" pitchFamily="34" charset="0"/>
            </a:endParaRPr>
          </a:p>
        </p:txBody>
      </p:sp>
      <p:sp>
        <p:nvSpPr>
          <p:cNvPr id="18" name="文本框 17"/>
          <p:cNvSpPr txBox="1"/>
          <p:nvPr>
            <p:custDataLst>
              <p:tags r:id="rId2"/>
            </p:custDataLst>
          </p:nvPr>
        </p:nvSpPr>
        <p:spPr>
          <a:xfrm>
            <a:off x="1592263" y="2773363"/>
            <a:ext cx="1604285" cy="58477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rgbClr val="1E0AB6"/>
                </a:solidFill>
                <a:latin typeface="Calibri Light" panose="020F0302020204030204"/>
                <a:cs typeface="Arial" panose="020B0604020202020204" pitchFamily="34" charset="0"/>
              </a:rPr>
              <a:t>Part</a:t>
            </a:r>
            <a:r>
              <a:rPr lang="en-US" altLang="zh-CN" sz="3200" dirty="0">
                <a:solidFill>
                  <a:srgbClr val="5B9BD5"/>
                </a:solidFill>
                <a:latin typeface="Calibri Light" panose="020F0302020204030204"/>
                <a:cs typeface="Arial" panose="020B0604020202020204" pitchFamily="34" charset="0"/>
              </a:rPr>
              <a:t> </a:t>
            </a:r>
            <a:r>
              <a:rPr lang="en-US" altLang="zh-CN" sz="3200" dirty="0">
                <a:solidFill>
                  <a:srgbClr val="1E0AB6"/>
                </a:solidFill>
                <a:latin typeface="Calibri Light" panose="020F0302020204030204"/>
                <a:cs typeface="Arial" panose="020B0604020202020204" pitchFamily="34" charset="0"/>
              </a:rPr>
              <a:t>Two</a:t>
            </a:r>
            <a:endParaRPr lang="zh-CN" altLang="en-US" sz="3200" dirty="0">
              <a:solidFill>
                <a:srgbClr val="1E0AB6"/>
              </a:solidFill>
              <a:latin typeface="Calibri Light" panose="020F0302020204030204"/>
              <a:cs typeface="Arial" panose="020B0604020202020204" pitchFamily="34" charset="0"/>
            </a:endParaRPr>
          </a:p>
        </p:txBody>
      </p:sp>
      <p:sp>
        <p:nvSpPr>
          <p:cNvPr id="19" name="等腰三角形 18"/>
          <p:cNvSpPr/>
          <p:nvPr>
            <p:custDataLst>
              <p:tags r:id="rId3"/>
            </p:custDataLst>
          </p:nvPr>
        </p:nvSpPr>
        <p:spPr>
          <a:xfrm rot="9233090">
            <a:off x="7207250" y="245427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0" name="等腰三角形 19"/>
          <p:cNvSpPr/>
          <p:nvPr>
            <p:custDataLst>
              <p:tags r:id="rId4"/>
            </p:custDataLst>
          </p:nvPr>
        </p:nvSpPr>
        <p:spPr>
          <a:xfrm rot="15569576">
            <a:off x="6854825" y="3128963"/>
            <a:ext cx="396875" cy="342900"/>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1" name="等腰三角形 20"/>
          <p:cNvSpPr/>
          <p:nvPr>
            <p:custDataLst>
              <p:tags r:id="rId5"/>
            </p:custDataLst>
          </p:nvPr>
        </p:nvSpPr>
        <p:spPr>
          <a:xfrm rot="21371394">
            <a:off x="6723063" y="1804988"/>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2" name="等腰三角形 21"/>
          <p:cNvSpPr/>
          <p:nvPr>
            <p:custDataLst>
              <p:tags r:id="rId6"/>
            </p:custDataLst>
          </p:nvPr>
        </p:nvSpPr>
        <p:spPr>
          <a:xfrm rot="12912161">
            <a:off x="7764463" y="3487738"/>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3" name="等腰三角形 22"/>
          <p:cNvSpPr/>
          <p:nvPr>
            <p:custDataLst>
              <p:tags r:id="rId7"/>
            </p:custDataLst>
          </p:nvPr>
        </p:nvSpPr>
        <p:spPr>
          <a:xfrm rot="12912161">
            <a:off x="7632700" y="3427413"/>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4" name="椭圆 23"/>
          <p:cNvSpPr/>
          <p:nvPr>
            <p:custDataLst>
              <p:tags r:id="rId8"/>
            </p:custDataLst>
          </p:nvPr>
        </p:nvSpPr>
        <p:spPr>
          <a:xfrm rot="9110320">
            <a:off x="8953500" y="37925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5" name="椭圆 24"/>
          <p:cNvSpPr/>
          <p:nvPr>
            <p:custDataLst>
              <p:tags r:id="rId9"/>
            </p:custDataLst>
          </p:nvPr>
        </p:nvSpPr>
        <p:spPr>
          <a:xfrm rot="9110320">
            <a:off x="7864475" y="429577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6" name="椭圆 25"/>
          <p:cNvSpPr/>
          <p:nvPr>
            <p:custDataLst>
              <p:tags r:id="rId10"/>
            </p:custDataLst>
          </p:nvPr>
        </p:nvSpPr>
        <p:spPr>
          <a:xfrm rot="9110320">
            <a:off x="7981950" y="3132138"/>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ea typeface="幼圆" panose="02010509060101010101" charset="-122"/>
            </a:endParaRPr>
          </a:p>
        </p:txBody>
      </p:sp>
      <p:sp>
        <p:nvSpPr>
          <p:cNvPr id="27" name="等腰三角形 26"/>
          <p:cNvSpPr/>
          <p:nvPr>
            <p:custDataLst>
              <p:tags r:id="rId11"/>
            </p:custDataLst>
          </p:nvPr>
        </p:nvSpPr>
        <p:spPr>
          <a:xfrm rot="18210217">
            <a:off x="6314282" y="2162969"/>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sp>
        <p:nvSpPr>
          <p:cNvPr id="28" name="等腰三角形 27"/>
          <p:cNvSpPr/>
          <p:nvPr>
            <p:custDataLst>
              <p:tags r:id="rId12"/>
            </p:custDataLst>
          </p:nvPr>
        </p:nvSpPr>
        <p:spPr>
          <a:xfrm rot="8748521">
            <a:off x="6672263" y="231457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ea typeface="幼圆" panose="02010509060101010101" charset="-122"/>
            </a:endParaRPr>
          </a:p>
        </p:txBody>
      </p:sp>
      <p:cxnSp>
        <p:nvCxnSpPr>
          <p:cNvPr id="2062" name="Straight Connector 13"/>
          <p:cNvCxnSpPr>
            <a:cxnSpLocks noChangeShapeType="1"/>
          </p:cNvCxnSpPr>
          <p:nvPr>
            <p:custDataLst>
              <p:tags r:id="rId13"/>
            </p:custDataLst>
          </p:nvPr>
        </p:nvCxnSpPr>
        <p:spPr bwMode="auto">
          <a:xfrm flipH="1">
            <a:off x="0" y="411003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29" name="文本框 16"/>
          <p:cNvSpPr txBox="1">
            <a:spLocks noChangeArrowheads="1"/>
          </p:cNvSpPr>
          <p:nvPr>
            <p:custDataLst>
              <p:tags r:id="rId14"/>
            </p:custDataLst>
          </p:nvPr>
        </p:nvSpPr>
        <p:spPr bwMode="auto">
          <a:xfrm>
            <a:off x="888919" y="2835735"/>
            <a:ext cx="6956425" cy="125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dirty="0">
                <a:solidFill>
                  <a:srgbClr val="5B9BD5"/>
                </a:solidFill>
                <a:latin typeface="微软雅黑" panose="020B0503020204020204" pitchFamily="34" charset="-122"/>
                <a:ea typeface="微软雅黑" panose="020B0503020204020204" pitchFamily="34" charset="-122"/>
              </a:rPr>
              <a:t>  </a:t>
            </a:r>
            <a:r>
              <a:rPr lang="zh-CN" altLang="en-US" sz="3600" b="1" dirty="0">
                <a:solidFill>
                  <a:srgbClr val="1E0AB6"/>
                </a:solidFill>
                <a:latin typeface="微软雅黑" panose="020B0503020204020204" pitchFamily="34" charset="-122"/>
                <a:ea typeface="微软雅黑" panose="020B0503020204020204" pitchFamily="34" charset="-122"/>
              </a:rPr>
              <a:t>激光跟踪仪关键技术及误差分析</a:t>
            </a:r>
            <a:endParaRPr lang="zh-CN" altLang="en-US" sz="3600" b="1" dirty="0">
              <a:solidFill>
                <a:srgbClr val="1E0AB6"/>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sz="quarter" idx="13"/>
          </p:nvPr>
        </p:nvSpPr>
        <p:spPr>
          <a:xfrm>
            <a:off x="90825" y="153575"/>
            <a:ext cx="5095772" cy="438331"/>
          </a:xfrm>
        </p:spPr>
        <p:txBody>
          <a:bodyPr/>
          <a:lstStyle/>
          <a:p>
            <a:r>
              <a:rPr lang="en-US" altLang="zh-CN" sz="2800" dirty="0"/>
              <a:t>2.1 </a:t>
            </a:r>
            <a:r>
              <a:rPr lang="zh-CN" altLang="en-US" sz="2800" dirty="0"/>
              <a:t>激光跟踪仪组成及工作原理</a:t>
            </a:r>
            <a:endParaRPr lang="zh-CN" altLang="en-US" sz="2800" dirty="0"/>
          </a:p>
        </p:txBody>
      </p:sp>
      <p:graphicFrame>
        <p:nvGraphicFramePr>
          <p:cNvPr id="4" name="对象 3"/>
          <p:cNvGraphicFramePr>
            <a:graphicFrameLocks noChangeAspect="1"/>
          </p:cNvGraphicFramePr>
          <p:nvPr/>
        </p:nvGraphicFramePr>
        <p:xfrm>
          <a:off x="3199673" y="745480"/>
          <a:ext cx="4809289" cy="3466818"/>
        </p:xfrm>
        <a:graphic>
          <a:graphicData uri="http://schemas.openxmlformats.org/presentationml/2006/ole">
            <mc:AlternateContent xmlns:mc="http://schemas.openxmlformats.org/markup-compatibility/2006">
              <mc:Choice xmlns:v="urn:schemas-microsoft-com:vml" Requires="v">
                <p:oleObj spid="_x0000_s3065" name="Visio" r:id="rId1" imgW="8597900" imgH="5016500" progId="Visio.Drawing.11">
                  <p:embed/>
                </p:oleObj>
              </mc:Choice>
              <mc:Fallback>
                <p:oleObj name="Visio" r:id="rId1" imgW="8597900" imgH="50165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673" y="745480"/>
                        <a:ext cx="4809289" cy="3466818"/>
                      </a:xfrm>
                      <a:prstGeom prst="rect">
                        <a:avLst/>
                      </a:prstGeom>
                      <a:noFill/>
                    </p:spPr>
                  </p:pic>
                </p:oleObj>
              </mc:Fallback>
            </mc:AlternateContent>
          </a:graphicData>
        </a:graphic>
      </p:graphicFrame>
      <p:graphicFrame>
        <p:nvGraphicFramePr>
          <p:cNvPr id="6" name="对象 5"/>
          <p:cNvGraphicFramePr>
            <a:graphicFrameLocks noChangeAspect="1"/>
          </p:cNvGraphicFramePr>
          <p:nvPr/>
        </p:nvGraphicFramePr>
        <p:xfrm>
          <a:off x="3247445" y="3932384"/>
          <a:ext cx="2722639" cy="2391508"/>
        </p:xfrm>
        <a:graphic>
          <a:graphicData uri="http://schemas.openxmlformats.org/presentationml/2006/ole">
            <mc:AlternateContent xmlns:mc="http://schemas.openxmlformats.org/markup-compatibility/2006">
              <mc:Choice xmlns:v="urn:schemas-microsoft-com:vml" Requires="v">
                <p:oleObj spid="_x0000_s3066" name="Visio" r:id="rId3" imgW="4762500" imgH="4178300" progId="Visio.Drawing.11">
                  <p:embed/>
                </p:oleObj>
              </mc:Choice>
              <mc:Fallback>
                <p:oleObj name="Visio" r:id="rId3" imgW="4762500" imgH="4178300"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7445" y="3932384"/>
                        <a:ext cx="2722639" cy="2391508"/>
                      </a:xfrm>
                      <a:prstGeom prst="rect">
                        <a:avLst/>
                      </a:prstGeom>
                      <a:noFill/>
                    </p:spPr>
                  </p:pic>
                </p:oleObj>
              </mc:Fallback>
            </mc:AlternateContent>
          </a:graphicData>
        </a:graphic>
      </p:graphicFrame>
      <p:graphicFrame>
        <p:nvGraphicFramePr>
          <p:cNvPr id="10" name="对象 9"/>
          <p:cNvGraphicFramePr>
            <a:graphicFrameLocks noChangeAspect="1"/>
          </p:cNvGraphicFramePr>
          <p:nvPr/>
        </p:nvGraphicFramePr>
        <p:xfrm>
          <a:off x="6302326" y="4465477"/>
          <a:ext cx="2639578" cy="1473253"/>
        </p:xfrm>
        <a:graphic>
          <a:graphicData uri="http://schemas.openxmlformats.org/presentationml/2006/ole">
            <mc:AlternateContent xmlns:mc="http://schemas.openxmlformats.org/markup-compatibility/2006">
              <mc:Choice xmlns:v="urn:schemas-microsoft-com:vml" Requires="v">
                <p:oleObj spid="_x0000_s3067" name="Equation" r:id="rId5" imgW="29260800" imgH="17068800" progId="Equation.DSMT4">
                  <p:embed/>
                </p:oleObj>
              </mc:Choice>
              <mc:Fallback>
                <p:oleObj name="Equation" r:id="rId5" imgW="29260800" imgH="17068800" progId="Equation.DSMT4">
                  <p:embed/>
                  <p:pic>
                    <p:nvPicPr>
                      <p:cNvPr id="0" name="Object 5"/>
                      <p:cNvPicPr>
                        <a:picLocks noChangeAspect="1" noChangeArrowheads="1"/>
                      </p:cNvPicPr>
                      <p:nvPr/>
                    </p:nvPicPr>
                    <p:blipFill>
                      <a:blip r:embed="rId6"/>
                      <a:srcRect/>
                      <a:stretch>
                        <a:fillRect/>
                      </a:stretch>
                    </p:blipFill>
                    <p:spPr bwMode="auto">
                      <a:xfrm>
                        <a:off x="6302326" y="4465477"/>
                        <a:ext cx="2639578" cy="1473253"/>
                      </a:xfrm>
                      <a:prstGeom prst="rect">
                        <a:avLst/>
                      </a:prstGeom>
                      <a:noFill/>
                    </p:spPr>
                  </p:pic>
                </p:oleObj>
              </mc:Fallback>
            </mc:AlternateContent>
          </a:graphicData>
        </a:graphic>
      </p:graphicFrame>
      <p:sp>
        <p:nvSpPr>
          <p:cNvPr id="11" name="Rectangle 8"/>
          <p:cNvSpPr>
            <a:spLocks noChangeArrowheads="1"/>
          </p:cNvSpPr>
          <p:nvPr/>
        </p:nvSpPr>
        <p:spPr bwMode="auto">
          <a:xfrm>
            <a:off x="279399"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4" name="对象 13"/>
          <p:cNvGraphicFramePr>
            <a:graphicFrameLocks noChangeAspect="1"/>
          </p:cNvGraphicFramePr>
          <p:nvPr/>
        </p:nvGraphicFramePr>
        <p:xfrm>
          <a:off x="291151" y="1537161"/>
          <a:ext cx="3007786" cy="3888853"/>
        </p:xfrm>
        <a:graphic>
          <a:graphicData uri="http://schemas.openxmlformats.org/presentationml/2006/ole">
            <mc:AlternateContent xmlns:mc="http://schemas.openxmlformats.org/markup-compatibility/2006">
              <mc:Choice xmlns:v="urn:schemas-microsoft-com:vml" Requires="v">
                <p:oleObj spid="_x0000_s3068" name="Visio" r:id="rId7" imgW="7277100" imgH="9372600" progId="Visio.Drawing.11">
                  <p:embed/>
                </p:oleObj>
              </mc:Choice>
              <mc:Fallback>
                <p:oleObj name="Visio" r:id="rId7" imgW="7277100" imgH="9372600" progId="Visio.Drawing.11">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151" y="1537161"/>
                        <a:ext cx="3007786" cy="3888853"/>
                      </a:xfrm>
                      <a:prstGeom prst="rect">
                        <a:avLst/>
                      </a:prstGeom>
                      <a:noFill/>
                    </p:spPr>
                  </p:pic>
                </p:oleObj>
              </mc:Fallback>
            </mc:AlternateContent>
          </a:graphicData>
        </a:graphic>
      </p:graphicFrame>
      <p:sp>
        <p:nvSpPr>
          <p:cNvPr id="2" name="右箭头 1"/>
          <p:cNvSpPr/>
          <p:nvPr/>
        </p:nvSpPr>
        <p:spPr>
          <a:xfrm>
            <a:off x="5514377" y="5036270"/>
            <a:ext cx="824459" cy="38974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9859" y="823794"/>
            <a:ext cx="1754312"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b="1" dirty="0">
                <a:solidFill>
                  <a:srgbClr val="1E0AB6"/>
                </a:solidFill>
                <a:latin typeface="华文新魏" panose="02010800040101010101" pitchFamily="2" charset="-122"/>
                <a:ea typeface="华文新魏" panose="02010800040101010101" pitchFamily="2" charset="-122"/>
              </a:rPr>
              <a:t>组成结构</a:t>
            </a:r>
            <a:endParaRPr lang="zh-CN" altLang="en-US" sz="2000" b="1" dirty="0">
              <a:solidFill>
                <a:srgbClr val="1E0AB6"/>
              </a:solidFill>
              <a:latin typeface="华文新魏" panose="02010800040101010101" pitchFamily="2" charset="-122"/>
              <a:ea typeface="华文新魏" panose="02010800040101010101" pitchFamily="2" charset="-122"/>
            </a:endParaRPr>
          </a:p>
        </p:txBody>
      </p:sp>
      <p:sp>
        <p:nvSpPr>
          <p:cNvPr id="13" name="文本框 12"/>
          <p:cNvSpPr txBox="1"/>
          <p:nvPr/>
        </p:nvSpPr>
        <p:spPr>
          <a:xfrm>
            <a:off x="4084897" y="855743"/>
            <a:ext cx="2253939"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b="1" dirty="0">
                <a:solidFill>
                  <a:srgbClr val="1E0AB6"/>
                </a:solidFill>
                <a:latin typeface="华文新魏" panose="02010800040101010101" pitchFamily="2" charset="-122"/>
                <a:ea typeface="华文新魏" panose="02010800040101010101" pitchFamily="2" charset="-122"/>
              </a:rPr>
              <a:t>测量原理</a:t>
            </a:r>
            <a:endParaRPr lang="zh-CN" altLang="en-US" sz="2000" b="1" dirty="0">
              <a:solidFill>
                <a:srgbClr val="1E0AB6"/>
              </a:solidFill>
              <a:latin typeface="华文新魏" panose="02010800040101010101" pitchFamily="2" charset="-122"/>
              <a:ea typeface="华文新魏" panose="02010800040101010101" pitchFamily="2" charset="-122"/>
            </a:endParaRPr>
          </a:p>
        </p:txBody>
      </p:sp>
      <p:cxnSp>
        <p:nvCxnSpPr>
          <p:cNvPr id="16" name="直接连接符 15"/>
          <p:cNvCxnSpPr/>
          <p:nvPr/>
        </p:nvCxnSpPr>
        <p:spPr>
          <a:xfrm>
            <a:off x="3057993" y="1237600"/>
            <a:ext cx="0" cy="4188414"/>
          </a:xfrm>
          <a:prstGeom prst="line">
            <a:avLst/>
          </a:prstGeom>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a:spLocks noGrp="1"/>
          </p:cNvSpPr>
          <p:nvPr>
            <p:ph sz="quarter" idx="13"/>
          </p:nvPr>
        </p:nvSpPr>
        <p:spPr>
          <a:xfrm>
            <a:off x="124284" y="114119"/>
            <a:ext cx="4962065" cy="438331"/>
          </a:xfrm>
        </p:spPr>
        <p:txBody>
          <a:bodyPr/>
          <a:lstStyle/>
          <a:p>
            <a:r>
              <a:rPr lang="en-US" altLang="zh-CN" sz="2800" dirty="0"/>
              <a:t>2.3 </a:t>
            </a:r>
            <a:r>
              <a:rPr lang="zh-CN" altLang="en-US" sz="2800" dirty="0"/>
              <a:t>激光跟踪仪测量误差分析</a:t>
            </a:r>
            <a:endParaRPr lang="zh-CN" altLang="en-US" sz="2800" dirty="0"/>
          </a:p>
        </p:txBody>
      </p:sp>
      <p:sp>
        <p:nvSpPr>
          <p:cNvPr id="2" name="Rectangle 2"/>
          <p:cNvSpPr>
            <a:spLocks noChangeArrowheads="1"/>
          </p:cNvSpPr>
          <p:nvPr/>
        </p:nvSpPr>
        <p:spPr bwMode="auto">
          <a:xfrm>
            <a:off x="0" y="-1"/>
            <a:ext cx="127204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3" name="对象 2"/>
          <p:cNvGraphicFramePr>
            <a:graphicFrameLocks noChangeAspect="1"/>
          </p:cNvGraphicFramePr>
          <p:nvPr/>
        </p:nvGraphicFramePr>
        <p:xfrm>
          <a:off x="95582" y="1464810"/>
          <a:ext cx="9019309" cy="4400550"/>
        </p:xfrm>
        <a:graphic>
          <a:graphicData uri="http://schemas.openxmlformats.org/presentationml/2006/ole">
            <mc:AlternateContent xmlns:mc="http://schemas.openxmlformats.org/markup-compatibility/2006">
              <mc:Choice xmlns:v="urn:schemas-microsoft-com:vml" Requires="v">
                <p:oleObj spid="_x0000_s23768" name="Visio" r:id="rId1" imgW="12496800" imgH="6083300" progId="Visio.Drawing.11">
                  <p:embed/>
                </p:oleObj>
              </mc:Choice>
              <mc:Fallback>
                <p:oleObj name="Visio" r:id="rId1" imgW="12496800" imgH="60833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82" y="1464810"/>
                        <a:ext cx="9019309" cy="4400550"/>
                      </a:xfrm>
                      <a:prstGeom prst="rect">
                        <a:avLst/>
                      </a:prstGeom>
                      <a:noFill/>
                    </p:spPr>
                  </p:pic>
                </p:oleObj>
              </mc:Fallback>
            </mc:AlternateContent>
          </a:graphicData>
        </a:graphic>
      </p:graphicFrame>
      <p:sp>
        <p:nvSpPr>
          <p:cNvPr id="8" name="文本框 7"/>
          <p:cNvSpPr txBox="1"/>
          <p:nvPr/>
        </p:nvSpPr>
        <p:spPr>
          <a:xfrm>
            <a:off x="124284" y="924555"/>
            <a:ext cx="3863099" cy="400110"/>
          </a:xfrm>
          <a:prstGeom prst="rect">
            <a:avLst/>
          </a:prstGeom>
          <a:noFill/>
        </p:spPr>
        <p:txBody>
          <a:bodyPr wrap="square" rtlCol="0">
            <a:spAutoFit/>
          </a:bodyPr>
          <a:lstStyle/>
          <a:p>
            <a:r>
              <a:rPr lang="zh-CN" altLang="en-US" sz="2000" b="1" dirty="0">
                <a:solidFill>
                  <a:srgbClr val="1E0AB6"/>
                </a:solidFill>
                <a:latin typeface="+mn-ea"/>
              </a:rPr>
              <a:t>影响激光跟踪仪测量精度的因素</a:t>
            </a:r>
            <a:endParaRPr lang="zh-CN" altLang="en-US" sz="2000" b="1" dirty="0">
              <a:solidFill>
                <a:srgbClr val="1E0AB6"/>
              </a:solidFill>
              <a:latin typeface="+mn-ea"/>
            </a:endParaRPr>
          </a:p>
        </p:txBody>
      </p:sp>
      <p:sp>
        <p:nvSpPr>
          <p:cNvPr id="4" name="灯片编号占位符 3"/>
          <p:cNvSpPr>
            <a:spLocks noGrp="1"/>
          </p:cNvSpPr>
          <p:nvPr>
            <p:ph type="sldNum" sz="quarter" idx="4294967295"/>
          </p:nvPr>
        </p:nvSpPr>
        <p:spPr>
          <a:xfrm>
            <a:off x="4327525" y="6372092"/>
            <a:ext cx="482600" cy="365125"/>
          </a:xfrm>
          <a:prstGeom prst="rect">
            <a:avLst/>
          </a:prstGeom>
        </p:spPr>
        <p:txBody>
          <a:bodyPr/>
          <a:lstStyle/>
          <a:p>
            <a:fld id="{696FFBFA-2CED-4CF3-B0ED-5766415AE0AE}" type="slidenum">
              <a:rPr lang="zh-CN" altLang="en-US" smtClean="0"/>
            </a:fld>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MH" val="20170504165537"/>
  <p:tag name="MH_LIBRARY" val="GRAPHIC"/>
  <p:tag name="MH_ORDER" val="Text Placeholder 3"/>
</p:tagLst>
</file>

<file path=ppt/tags/tag10.xml><?xml version="1.0" encoding="utf-8"?>
<p:tagLst xmlns:p="http://schemas.openxmlformats.org/presentationml/2006/main">
  <p:tag name="MH" val="20170504165537"/>
  <p:tag name="MH_LIBRARY" val="GRAPHIC"/>
  <p:tag name="MH_ORDER" val="Oval 25"/>
</p:tagLst>
</file>

<file path=ppt/tags/tag11.xml><?xml version="1.0" encoding="utf-8"?>
<p:tagLst xmlns:p="http://schemas.openxmlformats.org/presentationml/2006/main">
  <p:tag name="MH" val="20170504165537"/>
  <p:tag name="MH_LIBRARY" val="GRAPHIC"/>
  <p:tag name="MH_ORDER" val="Isosceles Triangle 26"/>
</p:tagLst>
</file>

<file path=ppt/tags/tag12.xml><?xml version="1.0" encoding="utf-8"?>
<p:tagLst xmlns:p="http://schemas.openxmlformats.org/presentationml/2006/main">
  <p:tag name="MH" val="20170504165537"/>
  <p:tag name="MH_LIBRARY" val="GRAPHIC"/>
  <p:tag name="MH_ORDER" val="Isosceles Triangle 27"/>
</p:tagLst>
</file>

<file path=ppt/tags/tag13.xml><?xml version="1.0" encoding="utf-8"?>
<p:tagLst xmlns:p="http://schemas.openxmlformats.org/presentationml/2006/main">
  <p:tag name="MH" val="20170504165537"/>
  <p:tag name="MH_LIBRARY" val="GRAPHIC"/>
  <p:tag name="MH_ORDER" val="Straight Connector 13"/>
</p:tagLst>
</file>

<file path=ppt/tags/tag14.xml><?xml version="1.0" encoding="utf-8"?>
<p:tagLst xmlns:p="http://schemas.openxmlformats.org/presentationml/2006/main">
  <p:tag name="MH" val="20170504165537"/>
  <p:tag name="MH_LIBRARY" val="GRAPHIC"/>
  <p:tag name="MH_ORDER" val="文本框 16"/>
</p:tagLst>
</file>

<file path=ppt/tags/tag15.xml><?xml version="1.0" encoding="utf-8"?>
<p:tagLst xmlns:p="http://schemas.openxmlformats.org/presentationml/2006/main">
  <p:tag name="MH" val="20170504165537"/>
  <p:tag name="MH_LIBRARY" val="GRAPHIC"/>
</p:tagLst>
</file>

<file path=ppt/tags/tag16.xml><?xml version="1.0" encoding="utf-8"?>
<p:tagLst xmlns:p="http://schemas.openxmlformats.org/presentationml/2006/main">
  <p:tag name="MH" val="20170504170240"/>
  <p:tag name="MH_LIBRARY" val="GRAPHIC"/>
  <p:tag name="MH_TYPE" val="Other"/>
  <p:tag name="MH_ORDER" val="1"/>
</p:tagLst>
</file>

<file path=ppt/tags/tag17.xml><?xml version="1.0" encoding="utf-8"?>
<p:tagLst xmlns:p="http://schemas.openxmlformats.org/presentationml/2006/main">
  <p:tag name="MH" val="20170504170240"/>
  <p:tag name="MH_LIBRARY" val="GRAPHIC"/>
  <p:tag name="MH_TYPE" val="Other"/>
  <p:tag name="MH_ORDER" val="2"/>
</p:tagLst>
</file>

<file path=ppt/tags/tag18.xml><?xml version="1.0" encoding="utf-8"?>
<p:tagLst xmlns:p="http://schemas.openxmlformats.org/presentationml/2006/main">
  <p:tag name="MH" val="20170504170240"/>
  <p:tag name="MH_LIBRARY" val="GRAPHIC"/>
  <p:tag name="MH_TYPE" val="SubTitle"/>
  <p:tag name="MH_ORDER" val="2"/>
</p:tagLst>
</file>

<file path=ppt/tags/tag19.xml><?xml version="1.0" encoding="utf-8"?>
<p:tagLst xmlns:p="http://schemas.openxmlformats.org/presentationml/2006/main">
  <p:tag name="MH" val="20170504170240"/>
  <p:tag name="MH_LIBRARY" val="GRAPHIC"/>
  <p:tag name="MH_TYPE" val="Text"/>
  <p:tag name="MH_ORDER" val="2"/>
</p:tagLst>
</file>

<file path=ppt/tags/tag2.xml><?xml version="1.0" encoding="utf-8"?>
<p:tagLst xmlns:p="http://schemas.openxmlformats.org/presentationml/2006/main">
  <p:tag name="MH" val="20170504165537"/>
  <p:tag name="MH_LIBRARY" val="GRAPHIC"/>
  <p:tag name="MH_ORDER" val="TextBox 17"/>
</p:tagLst>
</file>

<file path=ppt/tags/tag20.xml><?xml version="1.0" encoding="utf-8"?>
<p:tagLst xmlns:p="http://schemas.openxmlformats.org/presentationml/2006/main">
  <p:tag name="MH" val="20170504170240"/>
  <p:tag name="MH_LIBRARY" val="GRAPHIC"/>
  <p:tag name="MH_TYPE" val="Other"/>
  <p:tag name="MH_ORDER" val="3"/>
</p:tagLst>
</file>

<file path=ppt/tags/tag21.xml><?xml version="1.0" encoding="utf-8"?>
<p:tagLst xmlns:p="http://schemas.openxmlformats.org/presentationml/2006/main">
  <p:tag name="MH" val="20170504170240"/>
  <p:tag name="MH_LIBRARY" val="GRAPHIC"/>
  <p:tag name="MH_TYPE" val="Other"/>
  <p:tag name="MH_ORDER" val="4"/>
</p:tagLst>
</file>

<file path=ppt/tags/tag22.xml><?xml version="1.0" encoding="utf-8"?>
<p:tagLst xmlns:p="http://schemas.openxmlformats.org/presentationml/2006/main">
  <p:tag name="MH" val="20170504170240"/>
  <p:tag name="MH_LIBRARY" val="GRAPHIC"/>
  <p:tag name="MH_TYPE" val="SubTitle"/>
  <p:tag name="MH_ORDER" val="1"/>
</p:tagLst>
</file>

<file path=ppt/tags/tag23.xml><?xml version="1.0" encoding="utf-8"?>
<p:tagLst xmlns:p="http://schemas.openxmlformats.org/presentationml/2006/main">
  <p:tag name="MH" val="20170504170240"/>
  <p:tag name="MH_LIBRARY" val="GRAPHIC"/>
  <p:tag name="MH_TYPE" val="Text"/>
  <p:tag name="MH_ORDER" val="1"/>
</p:tagLst>
</file>

<file path=ppt/tags/tag24.xml><?xml version="1.0" encoding="utf-8"?>
<p:tagLst xmlns:p="http://schemas.openxmlformats.org/presentationml/2006/main">
  <p:tag name="MH" val="20170504170240"/>
  <p:tag name="MH_LIBRARY" val="GRAPHIC"/>
  <p:tag name="MH_TYPE" val="Other"/>
  <p:tag name="MH_ORDER" val="5"/>
</p:tagLst>
</file>

<file path=ppt/tags/tag25.xml><?xml version="1.0" encoding="utf-8"?>
<p:tagLst xmlns:p="http://schemas.openxmlformats.org/presentationml/2006/main">
  <p:tag name="MH" val="20170504170240"/>
  <p:tag name="MH_LIBRARY" val="GRAPHIC"/>
  <p:tag name="MH_TYPE" val="SubTitle"/>
  <p:tag name="MH_ORDER" val="4"/>
</p:tagLst>
</file>

<file path=ppt/tags/tag26.xml><?xml version="1.0" encoding="utf-8"?>
<p:tagLst xmlns:p="http://schemas.openxmlformats.org/presentationml/2006/main">
  <p:tag name="MH" val="20170504170240"/>
  <p:tag name="MH_LIBRARY" val="GRAPHIC"/>
  <p:tag name="MH_TYPE" val="Text"/>
  <p:tag name="MH_ORDER" val="4"/>
</p:tagLst>
</file>

<file path=ppt/tags/tag27.xml><?xml version="1.0" encoding="utf-8"?>
<p:tagLst xmlns:p="http://schemas.openxmlformats.org/presentationml/2006/main">
  <p:tag name="MH" val="20170504170240"/>
  <p:tag name="MH_LIBRARY" val="GRAPHIC"/>
  <p:tag name="MH_TYPE" val="Other"/>
  <p:tag name="MH_ORDER" val="6"/>
</p:tagLst>
</file>

<file path=ppt/tags/tag28.xml><?xml version="1.0" encoding="utf-8"?>
<p:tagLst xmlns:p="http://schemas.openxmlformats.org/presentationml/2006/main">
  <p:tag name="MH" val="20170504170240"/>
  <p:tag name="MH_LIBRARY" val="GRAPHIC"/>
  <p:tag name="MH_TYPE" val="SubTitle"/>
  <p:tag name="MH_ORDER" val="3"/>
</p:tagLst>
</file>

<file path=ppt/tags/tag29.xml><?xml version="1.0" encoding="utf-8"?>
<p:tagLst xmlns:p="http://schemas.openxmlformats.org/presentationml/2006/main">
  <p:tag name="MH" val="20170504170240"/>
  <p:tag name="MH_LIBRARY" val="GRAPHIC"/>
  <p:tag name="MH_TYPE" val="Text"/>
  <p:tag name="MH_ORDER" val="3"/>
</p:tagLst>
</file>

<file path=ppt/tags/tag3.xml><?xml version="1.0" encoding="utf-8"?>
<p:tagLst xmlns:p="http://schemas.openxmlformats.org/presentationml/2006/main">
  <p:tag name="MH" val="20170504165537"/>
  <p:tag name="MH_LIBRARY" val="GRAPHIC"/>
  <p:tag name="MH_ORDER" val="Isosceles Triangle 18"/>
</p:tagLst>
</file>

<file path=ppt/tags/tag30.xml><?xml version="1.0" encoding="utf-8"?>
<p:tagLst xmlns:p="http://schemas.openxmlformats.org/presentationml/2006/main">
  <p:tag name="MH" val="20170504170240"/>
  <p:tag name="MH_LIBRARY" val="GRAPHIC"/>
  <p:tag name="MH_TYPE" val="Other"/>
  <p:tag name="MH_ORDER" val="7"/>
</p:tagLst>
</file>

<file path=ppt/tags/tag31.xml><?xml version="1.0" encoding="utf-8"?>
<p:tagLst xmlns:p="http://schemas.openxmlformats.org/presentationml/2006/main">
  <p:tag name="MH" val="20170504165537"/>
  <p:tag name="MH_LIBRARY" val="GRAPHIC"/>
  <p:tag name="MH_ORDER" val="Text Placeholder 3"/>
</p:tagLst>
</file>

<file path=ppt/tags/tag32.xml><?xml version="1.0" encoding="utf-8"?>
<p:tagLst xmlns:p="http://schemas.openxmlformats.org/presentationml/2006/main">
  <p:tag name="MH" val="20170504165537"/>
  <p:tag name="MH_LIBRARY" val="GRAPHIC"/>
  <p:tag name="MH_ORDER" val="TextBox 17"/>
</p:tagLst>
</file>

<file path=ppt/tags/tag33.xml><?xml version="1.0" encoding="utf-8"?>
<p:tagLst xmlns:p="http://schemas.openxmlformats.org/presentationml/2006/main">
  <p:tag name="MH" val="20170504165537"/>
  <p:tag name="MH_LIBRARY" val="GRAPHIC"/>
  <p:tag name="MH_ORDER" val="Isosceles Triangle 18"/>
</p:tagLst>
</file>

<file path=ppt/tags/tag34.xml><?xml version="1.0" encoding="utf-8"?>
<p:tagLst xmlns:p="http://schemas.openxmlformats.org/presentationml/2006/main">
  <p:tag name="MH" val="20170504165537"/>
  <p:tag name="MH_LIBRARY" val="GRAPHIC"/>
  <p:tag name="MH_ORDER" val="Isosceles Triangle 19"/>
</p:tagLst>
</file>

<file path=ppt/tags/tag35.xml><?xml version="1.0" encoding="utf-8"?>
<p:tagLst xmlns:p="http://schemas.openxmlformats.org/presentationml/2006/main">
  <p:tag name="MH" val="20170504165537"/>
  <p:tag name="MH_LIBRARY" val="GRAPHIC"/>
  <p:tag name="MH_ORDER" val="Isosceles Triangle 20"/>
</p:tagLst>
</file>

<file path=ppt/tags/tag36.xml><?xml version="1.0" encoding="utf-8"?>
<p:tagLst xmlns:p="http://schemas.openxmlformats.org/presentationml/2006/main">
  <p:tag name="MH" val="20170504165537"/>
  <p:tag name="MH_LIBRARY" val="GRAPHIC"/>
  <p:tag name="MH_ORDER" val="Isosceles Triangle 21"/>
</p:tagLst>
</file>

<file path=ppt/tags/tag37.xml><?xml version="1.0" encoding="utf-8"?>
<p:tagLst xmlns:p="http://schemas.openxmlformats.org/presentationml/2006/main">
  <p:tag name="MH" val="20170504165537"/>
  <p:tag name="MH_LIBRARY" val="GRAPHIC"/>
  <p:tag name="MH_ORDER" val="Isosceles Triangle 22"/>
</p:tagLst>
</file>

<file path=ppt/tags/tag38.xml><?xml version="1.0" encoding="utf-8"?>
<p:tagLst xmlns:p="http://schemas.openxmlformats.org/presentationml/2006/main">
  <p:tag name="MH" val="20170504165537"/>
  <p:tag name="MH_LIBRARY" val="GRAPHIC"/>
  <p:tag name="MH_ORDER" val="Oval 23"/>
</p:tagLst>
</file>

<file path=ppt/tags/tag39.xml><?xml version="1.0" encoding="utf-8"?>
<p:tagLst xmlns:p="http://schemas.openxmlformats.org/presentationml/2006/main">
  <p:tag name="MH" val="20170504165537"/>
  <p:tag name="MH_LIBRARY" val="GRAPHIC"/>
  <p:tag name="MH_ORDER" val="Oval 24"/>
</p:tagLst>
</file>

<file path=ppt/tags/tag4.xml><?xml version="1.0" encoding="utf-8"?>
<p:tagLst xmlns:p="http://schemas.openxmlformats.org/presentationml/2006/main">
  <p:tag name="MH" val="20170504165537"/>
  <p:tag name="MH_LIBRARY" val="GRAPHIC"/>
  <p:tag name="MH_ORDER" val="Isosceles Triangle 19"/>
</p:tagLst>
</file>

<file path=ppt/tags/tag40.xml><?xml version="1.0" encoding="utf-8"?>
<p:tagLst xmlns:p="http://schemas.openxmlformats.org/presentationml/2006/main">
  <p:tag name="MH" val="20170504165537"/>
  <p:tag name="MH_LIBRARY" val="GRAPHIC"/>
  <p:tag name="MH_ORDER" val="Oval 25"/>
</p:tagLst>
</file>

<file path=ppt/tags/tag41.xml><?xml version="1.0" encoding="utf-8"?>
<p:tagLst xmlns:p="http://schemas.openxmlformats.org/presentationml/2006/main">
  <p:tag name="MH" val="20170504165537"/>
  <p:tag name="MH_LIBRARY" val="GRAPHIC"/>
  <p:tag name="MH_ORDER" val="Isosceles Triangle 26"/>
</p:tagLst>
</file>

<file path=ppt/tags/tag42.xml><?xml version="1.0" encoding="utf-8"?>
<p:tagLst xmlns:p="http://schemas.openxmlformats.org/presentationml/2006/main">
  <p:tag name="MH" val="20170504165537"/>
  <p:tag name="MH_LIBRARY" val="GRAPHIC"/>
  <p:tag name="MH_ORDER" val="Isosceles Triangle 27"/>
</p:tagLst>
</file>

<file path=ppt/tags/tag43.xml><?xml version="1.0" encoding="utf-8"?>
<p:tagLst xmlns:p="http://schemas.openxmlformats.org/presentationml/2006/main">
  <p:tag name="MH" val="20170504165537"/>
  <p:tag name="MH_LIBRARY" val="GRAPHIC"/>
  <p:tag name="MH_ORDER" val="Straight Connector 13"/>
</p:tagLst>
</file>

<file path=ppt/tags/tag44.xml><?xml version="1.0" encoding="utf-8"?>
<p:tagLst xmlns:p="http://schemas.openxmlformats.org/presentationml/2006/main">
  <p:tag name="MH" val="20170504165537"/>
  <p:tag name="MH_LIBRARY" val="GRAPHIC"/>
  <p:tag name="MH_ORDER" val="文本框 16"/>
</p:tagLst>
</file>

<file path=ppt/tags/tag45.xml><?xml version="1.0" encoding="utf-8"?>
<p:tagLst xmlns:p="http://schemas.openxmlformats.org/presentationml/2006/main">
  <p:tag name="MH" val="20170504165537"/>
  <p:tag name="MH_LIBRARY" val="GRAPHIC"/>
</p:tagLst>
</file>

<file path=ppt/tags/tag46.xml><?xml version="1.0" encoding="utf-8"?>
<p:tagLst xmlns:p="http://schemas.openxmlformats.org/presentationml/2006/main">
  <p:tag name="MH" val="20170504165537"/>
  <p:tag name="MH_LIBRARY" val="GRAPHIC"/>
  <p:tag name="MH_ORDER" val="Text Placeholder 3"/>
</p:tagLst>
</file>

<file path=ppt/tags/tag47.xml><?xml version="1.0" encoding="utf-8"?>
<p:tagLst xmlns:p="http://schemas.openxmlformats.org/presentationml/2006/main">
  <p:tag name="MH" val="20170504165537"/>
  <p:tag name="MH_LIBRARY" val="GRAPHIC"/>
  <p:tag name="MH_ORDER" val="TextBox 17"/>
</p:tagLst>
</file>

<file path=ppt/tags/tag48.xml><?xml version="1.0" encoding="utf-8"?>
<p:tagLst xmlns:p="http://schemas.openxmlformats.org/presentationml/2006/main">
  <p:tag name="MH" val="20170504165537"/>
  <p:tag name="MH_LIBRARY" val="GRAPHIC"/>
  <p:tag name="MH_ORDER" val="Isosceles Triangle 18"/>
</p:tagLst>
</file>

<file path=ppt/tags/tag49.xml><?xml version="1.0" encoding="utf-8"?>
<p:tagLst xmlns:p="http://schemas.openxmlformats.org/presentationml/2006/main">
  <p:tag name="MH" val="20170504165537"/>
  <p:tag name="MH_LIBRARY" val="GRAPHIC"/>
  <p:tag name="MH_ORDER" val="Isosceles Triangle 19"/>
</p:tagLst>
</file>

<file path=ppt/tags/tag5.xml><?xml version="1.0" encoding="utf-8"?>
<p:tagLst xmlns:p="http://schemas.openxmlformats.org/presentationml/2006/main">
  <p:tag name="MH" val="20170504165537"/>
  <p:tag name="MH_LIBRARY" val="GRAPHIC"/>
  <p:tag name="MH_ORDER" val="Isosceles Triangle 20"/>
</p:tagLst>
</file>

<file path=ppt/tags/tag50.xml><?xml version="1.0" encoding="utf-8"?>
<p:tagLst xmlns:p="http://schemas.openxmlformats.org/presentationml/2006/main">
  <p:tag name="MH" val="20170504165537"/>
  <p:tag name="MH_LIBRARY" val="GRAPHIC"/>
  <p:tag name="MH_ORDER" val="Isosceles Triangle 20"/>
</p:tagLst>
</file>

<file path=ppt/tags/tag51.xml><?xml version="1.0" encoding="utf-8"?>
<p:tagLst xmlns:p="http://schemas.openxmlformats.org/presentationml/2006/main">
  <p:tag name="MH" val="20170504165537"/>
  <p:tag name="MH_LIBRARY" val="GRAPHIC"/>
  <p:tag name="MH_ORDER" val="Isosceles Triangle 21"/>
</p:tagLst>
</file>

<file path=ppt/tags/tag52.xml><?xml version="1.0" encoding="utf-8"?>
<p:tagLst xmlns:p="http://schemas.openxmlformats.org/presentationml/2006/main">
  <p:tag name="MH" val="20170504165537"/>
  <p:tag name="MH_LIBRARY" val="GRAPHIC"/>
  <p:tag name="MH_ORDER" val="Isosceles Triangle 22"/>
</p:tagLst>
</file>

<file path=ppt/tags/tag53.xml><?xml version="1.0" encoding="utf-8"?>
<p:tagLst xmlns:p="http://schemas.openxmlformats.org/presentationml/2006/main">
  <p:tag name="MH" val="20170504165537"/>
  <p:tag name="MH_LIBRARY" val="GRAPHIC"/>
  <p:tag name="MH_ORDER" val="Oval 23"/>
</p:tagLst>
</file>

<file path=ppt/tags/tag54.xml><?xml version="1.0" encoding="utf-8"?>
<p:tagLst xmlns:p="http://schemas.openxmlformats.org/presentationml/2006/main">
  <p:tag name="MH" val="20170504165537"/>
  <p:tag name="MH_LIBRARY" val="GRAPHIC"/>
  <p:tag name="MH_ORDER" val="Oval 24"/>
</p:tagLst>
</file>

<file path=ppt/tags/tag55.xml><?xml version="1.0" encoding="utf-8"?>
<p:tagLst xmlns:p="http://schemas.openxmlformats.org/presentationml/2006/main">
  <p:tag name="MH" val="20170504165537"/>
  <p:tag name="MH_LIBRARY" val="GRAPHIC"/>
  <p:tag name="MH_ORDER" val="Oval 25"/>
</p:tagLst>
</file>

<file path=ppt/tags/tag56.xml><?xml version="1.0" encoding="utf-8"?>
<p:tagLst xmlns:p="http://schemas.openxmlformats.org/presentationml/2006/main">
  <p:tag name="MH" val="20170504165537"/>
  <p:tag name="MH_LIBRARY" val="GRAPHIC"/>
  <p:tag name="MH_ORDER" val="Isosceles Triangle 26"/>
</p:tagLst>
</file>

<file path=ppt/tags/tag57.xml><?xml version="1.0" encoding="utf-8"?>
<p:tagLst xmlns:p="http://schemas.openxmlformats.org/presentationml/2006/main">
  <p:tag name="MH" val="20170504165537"/>
  <p:tag name="MH_LIBRARY" val="GRAPHIC"/>
  <p:tag name="MH_ORDER" val="Isosceles Triangle 27"/>
</p:tagLst>
</file>

<file path=ppt/tags/tag58.xml><?xml version="1.0" encoding="utf-8"?>
<p:tagLst xmlns:p="http://schemas.openxmlformats.org/presentationml/2006/main">
  <p:tag name="MH" val="20170504165537"/>
  <p:tag name="MH_LIBRARY" val="GRAPHIC"/>
  <p:tag name="MH_ORDER" val="Straight Connector 13"/>
</p:tagLst>
</file>

<file path=ppt/tags/tag59.xml><?xml version="1.0" encoding="utf-8"?>
<p:tagLst xmlns:p="http://schemas.openxmlformats.org/presentationml/2006/main">
  <p:tag name="MH" val="20170504165537"/>
  <p:tag name="MH_LIBRARY" val="GRAPHIC"/>
  <p:tag name="MH_ORDER" val="文本框 16"/>
</p:tagLst>
</file>

<file path=ppt/tags/tag6.xml><?xml version="1.0" encoding="utf-8"?>
<p:tagLst xmlns:p="http://schemas.openxmlformats.org/presentationml/2006/main">
  <p:tag name="MH" val="20170504165537"/>
  <p:tag name="MH_LIBRARY" val="GRAPHIC"/>
  <p:tag name="MH_ORDER" val="Isosceles Triangle 21"/>
</p:tagLst>
</file>

<file path=ppt/tags/tag60.xml><?xml version="1.0" encoding="utf-8"?>
<p:tagLst xmlns:p="http://schemas.openxmlformats.org/presentationml/2006/main">
  <p:tag name="MH" val="20170504165537"/>
  <p:tag name="MH_LIBRARY" val="GRAPHIC"/>
</p:tagLst>
</file>

<file path=ppt/tags/tag61.xml><?xml version="1.0" encoding="utf-8"?>
<p:tagLst xmlns:p="http://schemas.openxmlformats.org/presentationml/2006/main">
  <p:tag name="MH" val="20170504165537"/>
  <p:tag name="MH_LIBRARY" val="GRAPHIC"/>
  <p:tag name="MH_ORDER" val="TextBox 17"/>
</p:tagLst>
</file>

<file path=ppt/tags/tag62.xml><?xml version="1.0" encoding="utf-8"?>
<p:tagLst xmlns:p="http://schemas.openxmlformats.org/presentationml/2006/main">
  <p:tag name="MH" val="20170504165537"/>
  <p:tag name="MH_LIBRARY" val="GRAPHIC"/>
  <p:tag name="MH_ORDER" val="Isosceles Triangle 18"/>
</p:tagLst>
</file>

<file path=ppt/tags/tag63.xml><?xml version="1.0" encoding="utf-8"?>
<p:tagLst xmlns:p="http://schemas.openxmlformats.org/presentationml/2006/main">
  <p:tag name="MH" val="20170504165537"/>
  <p:tag name="MH_LIBRARY" val="GRAPHIC"/>
  <p:tag name="MH_ORDER" val="Isosceles Triangle 19"/>
</p:tagLst>
</file>

<file path=ppt/tags/tag64.xml><?xml version="1.0" encoding="utf-8"?>
<p:tagLst xmlns:p="http://schemas.openxmlformats.org/presentationml/2006/main">
  <p:tag name="MH" val="20170504165537"/>
  <p:tag name="MH_LIBRARY" val="GRAPHIC"/>
  <p:tag name="MH_ORDER" val="Isosceles Triangle 20"/>
</p:tagLst>
</file>

<file path=ppt/tags/tag65.xml><?xml version="1.0" encoding="utf-8"?>
<p:tagLst xmlns:p="http://schemas.openxmlformats.org/presentationml/2006/main">
  <p:tag name="MH" val="20170504165537"/>
  <p:tag name="MH_LIBRARY" val="GRAPHIC"/>
  <p:tag name="MH_ORDER" val="Isosceles Triangle 21"/>
</p:tagLst>
</file>

<file path=ppt/tags/tag66.xml><?xml version="1.0" encoding="utf-8"?>
<p:tagLst xmlns:p="http://schemas.openxmlformats.org/presentationml/2006/main">
  <p:tag name="MH" val="20170504165537"/>
  <p:tag name="MH_LIBRARY" val="GRAPHIC"/>
  <p:tag name="MH_ORDER" val="Isosceles Triangle 22"/>
</p:tagLst>
</file>

<file path=ppt/tags/tag67.xml><?xml version="1.0" encoding="utf-8"?>
<p:tagLst xmlns:p="http://schemas.openxmlformats.org/presentationml/2006/main">
  <p:tag name="MH" val="20170504165537"/>
  <p:tag name="MH_LIBRARY" val="GRAPHIC"/>
  <p:tag name="MH_ORDER" val="Oval 23"/>
</p:tagLst>
</file>

<file path=ppt/tags/tag68.xml><?xml version="1.0" encoding="utf-8"?>
<p:tagLst xmlns:p="http://schemas.openxmlformats.org/presentationml/2006/main">
  <p:tag name="MH" val="20170504165537"/>
  <p:tag name="MH_LIBRARY" val="GRAPHIC"/>
  <p:tag name="MH_ORDER" val="Oval 24"/>
</p:tagLst>
</file>

<file path=ppt/tags/tag69.xml><?xml version="1.0" encoding="utf-8"?>
<p:tagLst xmlns:p="http://schemas.openxmlformats.org/presentationml/2006/main">
  <p:tag name="MH" val="20170504165537"/>
  <p:tag name="MH_LIBRARY" val="GRAPHIC"/>
  <p:tag name="MH_ORDER" val="Oval 25"/>
</p:tagLst>
</file>

<file path=ppt/tags/tag7.xml><?xml version="1.0" encoding="utf-8"?>
<p:tagLst xmlns:p="http://schemas.openxmlformats.org/presentationml/2006/main">
  <p:tag name="MH" val="20170504165537"/>
  <p:tag name="MH_LIBRARY" val="GRAPHIC"/>
  <p:tag name="MH_ORDER" val="Isosceles Triangle 22"/>
</p:tagLst>
</file>

<file path=ppt/tags/tag70.xml><?xml version="1.0" encoding="utf-8"?>
<p:tagLst xmlns:p="http://schemas.openxmlformats.org/presentationml/2006/main">
  <p:tag name="MH" val="20170504165537"/>
  <p:tag name="MH_LIBRARY" val="GRAPHIC"/>
  <p:tag name="MH_ORDER" val="Isosceles Triangle 26"/>
</p:tagLst>
</file>

<file path=ppt/tags/tag71.xml><?xml version="1.0" encoding="utf-8"?>
<p:tagLst xmlns:p="http://schemas.openxmlformats.org/presentationml/2006/main">
  <p:tag name="MH" val="20170504165537"/>
  <p:tag name="MH_LIBRARY" val="GRAPHIC"/>
  <p:tag name="MH_ORDER" val="Isosceles Triangle 27"/>
</p:tagLst>
</file>

<file path=ppt/tags/tag72.xml><?xml version="1.0" encoding="utf-8"?>
<p:tagLst xmlns:p="http://schemas.openxmlformats.org/presentationml/2006/main">
  <p:tag name="MH" val="20170504165537"/>
  <p:tag name="MH_LIBRARY" val="GRAPHIC"/>
  <p:tag name="MH_ORDER" val="Straight Connector 13"/>
</p:tagLst>
</file>

<file path=ppt/tags/tag73.xml><?xml version="1.0" encoding="utf-8"?>
<p:tagLst xmlns:p="http://schemas.openxmlformats.org/presentationml/2006/main">
  <p:tag name="MH" val="20170504165537"/>
  <p:tag name="MH_LIBRARY" val="GRAPHIC"/>
  <p:tag name="MH_ORDER" val="Text Placeholder 3"/>
</p:tagLst>
</file>

<file path=ppt/tags/tag74.xml><?xml version="1.0" encoding="utf-8"?>
<p:tagLst xmlns:p="http://schemas.openxmlformats.org/presentationml/2006/main">
  <p:tag name="MH" val="20170504165537"/>
  <p:tag name="MH_LIBRARY" val="GRAPHIC"/>
  <p:tag name="MH_ORDER" val="文本框 16"/>
</p:tagLst>
</file>

<file path=ppt/tags/tag75.xml><?xml version="1.0" encoding="utf-8"?>
<p:tagLst xmlns:p="http://schemas.openxmlformats.org/presentationml/2006/main">
  <p:tag name="MH" val="20170504165537"/>
  <p:tag name="MH_LIBRARY" val="GRAPHIC"/>
</p:tagLst>
</file>

<file path=ppt/tags/tag76.xml><?xml version="1.0" encoding="utf-8"?>
<p:tagLst xmlns:p="http://schemas.openxmlformats.org/presentationml/2006/main">
  <p:tag name="MH" val="20170504165537"/>
  <p:tag name="MH_LIBRARY" val="GRAPHIC"/>
  <p:tag name="MH_ORDER" val="Text Placeholder 3"/>
</p:tagLst>
</file>

<file path=ppt/tags/tag77.xml><?xml version="1.0" encoding="utf-8"?>
<p:tagLst xmlns:p="http://schemas.openxmlformats.org/presentationml/2006/main">
  <p:tag name="MH" val="20170504165537"/>
  <p:tag name="MH_LIBRARY" val="GRAPHIC"/>
  <p:tag name="MH_ORDER" val="TextBox 17"/>
</p:tagLst>
</file>

<file path=ppt/tags/tag78.xml><?xml version="1.0" encoding="utf-8"?>
<p:tagLst xmlns:p="http://schemas.openxmlformats.org/presentationml/2006/main">
  <p:tag name="MH" val="20170504165537"/>
  <p:tag name="MH_LIBRARY" val="GRAPHIC"/>
  <p:tag name="MH_ORDER" val="Isosceles Triangle 18"/>
</p:tagLst>
</file>

<file path=ppt/tags/tag79.xml><?xml version="1.0" encoding="utf-8"?>
<p:tagLst xmlns:p="http://schemas.openxmlformats.org/presentationml/2006/main">
  <p:tag name="MH" val="20170504165537"/>
  <p:tag name="MH_LIBRARY" val="GRAPHIC"/>
  <p:tag name="MH_ORDER" val="Isosceles Triangle 19"/>
</p:tagLst>
</file>

<file path=ppt/tags/tag8.xml><?xml version="1.0" encoding="utf-8"?>
<p:tagLst xmlns:p="http://schemas.openxmlformats.org/presentationml/2006/main">
  <p:tag name="MH" val="20170504165537"/>
  <p:tag name="MH_LIBRARY" val="GRAPHIC"/>
  <p:tag name="MH_ORDER" val="Oval 23"/>
</p:tagLst>
</file>

<file path=ppt/tags/tag80.xml><?xml version="1.0" encoding="utf-8"?>
<p:tagLst xmlns:p="http://schemas.openxmlformats.org/presentationml/2006/main">
  <p:tag name="MH" val="20170504165537"/>
  <p:tag name="MH_LIBRARY" val="GRAPHIC"/>
  <p:tag name="MH_ORDER" val="Isosceles Triangle 20"/>
</p:tagLst>
</file>

<file path=ppt/tags/tag81.xml><?xml version="1.0" encoding="utf-8"?>
<p:tagLst xmlns:p="http://schemas.openxmlformats.org/presentationml/2006/main">
  <p:tag name="MH" val="20170504165537"/>
  <p:tag name="MH_LIBRARY" val="GRAPHIC"/>
  <p:tag name="MH_ORDER" val="Isosceles Triangle 21"/>
</p:tagLst>
</file>

<file path=ppt/tags/tag82.xml><?xml version="1.0" encoding="utf-8"?>
<p:tagLst xmlns:p="http://schemas.openxmlformats.org/presentationml/2006/main">
  <p:tag name="MH" val="20170504165537"/>
  <p:tag name="MH_LIBRARY" val="GRAPHIC"/>
  <p:tag name="MH_ORDER" val="Isosceles Triangle 22"/>
</p:tagLst>
</file>

<file path=ppt/tags/tag83.xml><?xml version="1.0" encoding="utf-8"?>
<p:tagLst xmlns:p="http://schemas.openxmlformats.org/presentationml/2006/main">
  <p:tag name="MH" val="20170504165537"/>
  <p:tag name="MH_LIBRARY" val="GRAPHIC"/>
  <p:tag name="MH_ORDER" val="Oval 23"/>
</p:tagLst>
</file>

<file path=ppt/tags/tag84.xml><?xml version="1.0" encoding="utf-8"?>
<p:tagLst xmlns:p="http://schemas.openxmlformats.org/presentationml/2006/main">
  <p:tag name="MH" val="20170504165537"/>
  <p:tag name="MH_LIBRARY" val="GRAPHIC"/>
  <p:tag name="MH_ORDER" val="Oval 24"/>
</p:tagLst>
</file>

<file path=ppt/tags/tag85.xml><?xml version="1.0" encoding="utf-8"?>
<p:tagLst xmlns:p="http://schemas.openxmlformats.org/presentationml/2006/main">
  <p:tag name="MH" val="20170504165537"/>
  <p:tag name="MH_LIBRARY" val="GRAPHIC"/>
  <p:tag name="MH_ORDER" val="Oval 25"/>
</p:tagLst>
</file>

<file path=ppt/tags/tag86.xml><?xml version="1.0" encoding="utf-8"?>
<p:tagLst xmlns:p="http://schemas.openxmlformats.org/presentationml/2006/main">
  <p:tag name="MH" val="20170504165537"/>
  <p:tag name="MH_LIBRARY" val="GRAPHIC"/>
  <p:tag name="MH_ORDER" val="Isosceles Triangle 26"/>
</p:tagLst>
</file>

<file path=ppt/tags/tag87.xml><?xml version="1.0" encoding="utf-8"?>
<p:tagLst xmlns:p="http://schemas.openxmlformats.org/presentationml/2006/main">
  <p:tag name="MH" val="20170504165537"/>
  <p:tag name="MH_LIBRARY" val="GRAPHIC"/>
  <p:tag name="MH_ORDER" val="Isosceles Triangle 27"/>
</p:tagLst>
</file>

<file path=ppt/tags/tag88.xml><?xml version="1.0" encoding="utf-8"?>
<p:tagLst xmlns:p="http://schemas.openxmlformats.org/presentationml/2006/main">
  <p:tag name="MH" val="20170504165537"/>
  <p:tag name="MH_LIBRARY" val="GRAPHIC"/>
  <p:tag name="MH_ORDER" val="Straight Connector 13"/>
</p:tagLst>
</file>

<file path=ppt/tags/tag89.xml><?xml version="1.0" encoding="utf-8"?>
<p:tagLst xmlns:p="http://schemas.openxmlformats.org/presentationml/2006/main">
  <p:tag name="MH" val="20170504165537"/>
  <p:tag name="MH_LIBRARY" val="GRAPHIC"/>
  <p:tag name="MH_ORDER" val="文本框 16"/>
</p:tagLst>
</file>

<file path=ppt/tags/tag9.xml><?xml version="1.0" encoding="utf-8"?>
<p:tagLst xmlns:p="http://schemas.openxmlformats.org/presentationml/2006/main">
  <p:tag name="MH" val="20170504165537"/>
  <p:tag name="MH_LIBRARY" val="GRAPHIC"/>
  <p:tag name="MH_ORDER" val="Oval 24"/>
</p:tagLst>
</file>

<file path=ppt/tags/tag90.xml><?xml version="1.0" encoding="utf-8"?>
<p:tagLst xmlns:p="http://schemas.openxmlformats.org/presentationml/2006/main">
  <p:tag name="MH" val="20170504165537"/>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0</TotalTime>
  <Words>6292</Words>
  <Application>WPS 演示</Application>
  <PresentationFormat>全屏显示(4:3)</PresentationFormat>
  <Paragraphs>1476</Paragraphs>
  <Slides>43</Slides>
  <Notes>27</Notes>
  <HiddenSlides>0</HiddenSlides>
  <MMClips>0</MMClips>
  <ScaleCrop>false</ScaleCrop>
  <HeadingPairs>
    <vt:vector size="8" baseType="variant">
      <vt:variant>
        <vt:lpstr>已用的字体</vt:lpstr>
      </vt:variant>
      <vt:variant>
        <vt:i4>19</vt:i4>
      </vt:variant>
      <vt:variant>
        <vt:lpstr>主题</vt:lpstr>
      </vt:variant>
      <vt:variant>
        <vt:i4>2</vt:i4>
      </vt:variant>
      <vt:variant>
        <vt:lpstr>嵌入 OLE 服务器</vt:lpstr>
      </vt:variant>
      <vt:variant>
        <vt:i4>68</vt:i4>
      </vt:variant>
      <vt:variant>
        <vt:lpstr>幻灯片标题</vt:lpstr>
      </vt:variant>
      <vt:variant>
        <vt:i4>43</vt:i4>
      </vt:variant>
    </vt:vector>
  </HeadingPairs>
  <TitlesOfParts>
    <vt:vector size="132" baseType="lpstr">
      <vt:lpstr>Arial</vt:lpstr>
      <vt:lpstr>宋体</vt:lpstr>
      <vt:lpstr>Wingdings</vt:lpstr>
      <vt:lpstr>Times New Roman</vt:lpstr>
      <vt:lpstr>黑体</vt:lpstr>
      <vt:lpstr>华文新魏</vt:lpstr>
      <vt:lpstr>楷体</vt:lpstr>
      <vt:lpstr>华文仿宋</vt:lpstr>
      <vt:lpstr>微软雅黑</vt:lpstr>
      <vt:lpstr>仿宋</vt:lpstr>
      <vt:lpstr>Calibri Light</vt:lpstr>
      <vt:lpstr>Meiryo UI</vt:lpstr>
      <vt:lpstr>幼圆</vt:lpstr>
      <vt:lpstr>Calibri</vt:lpstr>
      <vt:lpstr>Arial Unicode MS</vt:lpstr>
      <vt:lpstr>楷体_GB2312</vt:lpstr>
      <vt:lpstr>Arial</vt:lpstr>
      <vt:lpstr>新宋体</vt:lpstr>
      <vt:lpstr>Yu Gothic UI</vt:lpstr>
      <vt:lpstr>Office 主题</vt:lpstr>
      <vt:lpstr>1_Office 主题</vt:lpstr>
      <vt:lpstr>Visio.Drawing.11</vt:lpstr>
      <vt:lpstr>Equation.DSMT4</vt:lpstr>
      <vt:lpstr>Equation.DSMT4</vt:lpstr>
      <vt:lpstr>Equation.DSMT4</vt:lpstr>
      <vt:lpstr>Equation.DSMT4</vt:lpstr>
      <vt:lpstr>Equation.DSMT4</vt:lpstr>
      <vt:lpstr>Equation.DSMT4</vt:lpstr>
      <vt:lpstr>Visio.Drawing.11</vt:lpstr>
      <vt:lpstr>Equation.DSMT4</vt:lpstr>
      <vt:lpstr>Visio.Drawing.11</vt:lpstr>
      <vt:lpstr>Equation.DSMT4</vt:lpstr>
      <vt:lpstr>Visio.Drawing.11</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Visio.Drawing.11</vt:lpstr>
      <vt:lpstr>Visio.Drawing.11</vt:lpstr>
      <vt:lpstr>Visio.Drawing.11</vt:lpstr>
      <vt:lpstr>Equation.DSMT4</vt:lpstr>
      <vt:lpstr>Equation.DSMT4</vt:lpstr>
      <vt:lpstr>Visio.Drawing.11</vt:lpstr>
      <vt:lpstr>Equation.DSMT4</vt:lpstr>
      <vt:lpstr>Equation.DSMT4</vt:lpstr>
      <vt:lpstr>Equation.DSMT4</vt:lpstr>
      <vt:lpstr>Equation.DSMT4</vt:lpstr>
      <vt:lpstr>Equation.DSMT4</vt:lpstr>
      <vt:lpstr>Equation.DSMT4</vt:lpstr>
      <vt:lpstr>Equation.DSMT4</vt:lpstr>
      <vt:lpstr>Equation.DSMT4</vt:lpstr>
      <vt:lpstr>Equation.DSMT4</vt:lpstr>
      <vt:lpstr>Visio.Drawing.11</vt:lpstr>
      <vt:lpstr>Equation.DSMT4</vt:lpstr>
      <vt:lpstr>Equation.DSMT4</vt:lpstr>
      <vt:lpstr>Equation.DSMT4</vt:lpstr>
      <vt:lpstr>Equation.DSMT4</vt:lpstr>
      <vt:lpstr>Equation.DSMT4</vt:lpstr>
      <vt:lpstr>Equation.DSMT4</vt:lpstr>
      <vt:lpstr>Visio.Drawing.11</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Visio.Drawing.11</vt:lpstr>
      <vt:lpstr>Visio.Drawing.11</vt:lpstr>
      <vt:lpstr>AutoCAD.Drawing.16</vt:lpstr>
      <vt:lpstr>Visio.Drawing.11</vt:lpstr>
      <vt:lpstr>Visio.Drawing.11</vt:lpstr>
      <vt:lpstr>Visio.Drawing.11</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YSHuang</dc:creator>
  <cp:lastModifiedBy>Administrator</cp:lastModifiedBy>
  <cp:revision>517</cp:revision>
  <dcterms:created xsi:type="dcterms:W3CDTF">2015-10-18T11:17:00Z</dcterms:created>
  <dcterms:modified xsi:type="dcterms:W3CDTF">2019-11-18T14:32:22Z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