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523" r:id="rId4"/>
    <p:sldId id="524" r:id="rId5"/>
    <p:sldId id="531" r:id="rId6"/>
    <p:sldId id="530" r:id="rId7"/>
    <p:sldId id="520" r:id="rId8"/>
    <p:sldId id="525" r:id="rId9"/>
    <p:sldId id="526" r:id="rId10"/>
    <p:sldId id="527" r:id="rId11"/>
    <p:sldId id="519" r:id="rId12"/>
    <p:sldId id="532" r:id="rId13"/>
    <p:sldId id="533" r:id="rId14"/>
    <p:sldId id="542" r:id="rId15"/>
    <p:sldId id="540" r:id="rId16"/>
    <p:sldId id="55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43" r:id="rId27"/>
    <p:sldId id="544" r:id="rId28"/>
    <p:sldId id="545" r:id="rId29"/>
    <p:sldId id="546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CAA2-5046-4239-9672-C041CC1E0A70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95C3-22B5-4DF6-9450-15A5C7785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650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95C3-22B5-4DF6-9450-15A5C778593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623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95C3-22B5-4DF6-9450-15A5C778593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55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95C3-22B5-4DF6-9450-15A5C778593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623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95C3-22B5-4DF6-9450-15A5C778593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623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95C3-22B5-4DF6-9450-15A5C778593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623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EAA8-E95D-497E-805C-B73DED98FF8D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9BF-BB83-4AB9-A900-E5BBE035B9E0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F456-A72C-4118-B8DD-34F6AA09CDD8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3714744" cy="671534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C8A-73E7-46A4-807A-6967A212985C}" type="datetime1">
              <a:rPr lang="zh-CN" altLang="en-US" smtClean="0"/>
              <a:pPr/>
              <a:t>2019/11/18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456F-E592-47D4-9BFE-29C2736B7F73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13DD-897E-47B5-9576-E3C533C19091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D587-D91E-4057-AE14-B661ECDA322C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F731-F9A4-4CEC-ADD4-8B26CED5C699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347D-9040-458C-AE01-E0FBC8A0C49A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E60D-B2DA-4BDE-82C5-9E889786158E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823-7C9C-4E9D-AC42-49185A914A87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3FE0-4495-4ECD-9CEF-8CED5C4B0F48}" type="datetime1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58BE-5500-4EE5-B04D-68FA21B3059E}" type="datetimeFigureOut">
              <a:rPr lang="zh-CN" altLang="en-US" smtClean="0"/>
              <a:pPr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A053-4A86-4EB7-931A-40CFA1E09E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hyperlink" Target="http://www.baidu.com/link?url=7cpLHMJFZQagnZY1nCUaJzZHz7wM3imIokAXSH4fdpnKqlLWt4A3prBWQfZ9XC-ATwB7ngmw3bn-Yi2QX8aK2fNCh9cT6TwT7dGklTWj8D_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du.com/link?url=7cpLHMJFZQagnZY1nCUaJzZHz7wM3imIokAXSH4fdpnKqlLWt4A3prBWQfZ9XC-ATwB7ngmw3bn-Yi2QX8aK2fNCh9cT6TwT7dGklTWj8D_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du.com/link?url=7cpLHMJFZQagnZY1nCUaJzZHz7wM3imIokAXSH4fdpnKqlLWt4A3prBWQfZ9XC-ATwB7ngmw3bn-Yi2QX8aK2fNCh9cT6TwT7dGklTWj8D_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3132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Rb</a:t>
            </a:r>
            <a:r>
              <a:rPr lang="en-US" altLang="zh-CN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measurement at CEPC MC Level</a:t>
            </a:r>
            <a:endParaRPr lang="zh-CN" altLang="en-US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2582610"/>
            <a:ext cx="6699782" cy="82868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Bo Li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45686"/>
            <a:ext cx="2209384" cy="159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8" y="2560311"/>
            <a:ext cx="4461221" cy="36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356008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2000" b="1" dirty="0" smtClean="0"/>
              <a:t>2D  </a:t>
            </a:r>
            <a:r>
              <a:rPr lang="en-US" altLang="zh-CN" sz="2000" b="1" dirty="0" err="1" smtClean="0"/>
              <a:t>B_likelihood</a:t>
            </a:r>
            <a:endParaRPr lang="zh-CN" altLang="en-US" sz="2000" b="1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>
          <a:xfrm>
            <a:off x="-32" y="-20173"/>
            <a:ext cx="4356008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Correlation Factor</a:t>
            </a:r>
            <a:endParaRPr lang="zh-CN" altLang="en-US" sz="2000" b="1" dirty="0"/>
          </a:p>
        </p:txBody>
      </p:sp>
      <p:sp>
        <p:nvSpPr>
          <p:cNvPr id="19" name="矩形 18"/>
          <p:cNvSpPr/>
          <p:nvPr/>
        </p:nvSpPr>
        <p:spPr>
          <a:xfrm>
            <a:off x="7020272" y="240603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zbb</a:t>
            </a:r>
            <a:endParaRPr lang="zh-CN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741995" y="908720"/>
                <a:ext cx="2205989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𝑗𝑒𝑡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𝑡𝑎𝑔𝑔𝑒𝑑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n-US" altLang="zh-CN" sz="2000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n-US" altLang="zh-CN" sz="2000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95" y="908720"/>
                <a:ext cx="2205989" cy="680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015208" y="164305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&gt;0.5   &gt;0.6   &gt;0.7   &gt;0.8    &gt;0.9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00232" y="2143116"/>
            <a:ext cx="50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 &gt;0.5   &gt;0.6   &gt;0.7   &gt;0.8    &gt;0.9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85720" y="1643050"/>
            <a:ext cx="141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hemisphere</a:t>
            </a:r>
            <a:r>
              <a:rPr lang="en-US" dirty="0" smtClean="0"/>
              <a:t> </a:t>
            </a:r>
            <a:r>
              <a:rPr lang="en-US" altLang="zh-CN" b="1" i="1" dirty="0" smtClean="0">
                <a:solidFill>
                  <a:srgbClr val="FF0000"/>
                </a:solidFill>
              </a:rPr>
              <a:t>I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720" y="2143116"/>
            <a:ext cx="142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hemisphere</a:t>
            </a:r>
            <a:r>
              <a:rPr lang="en-US" dirty="0" smtClean="0"/>
              <a:t> </a:t>
            </a:r>
            <a:r>
              <a:rPr lang="en-US" altLang="zh-CN" b="1" i="1" dirty="0" smtClean="0">
                <a:solidFill>
                  <a:srgbClr val="FF0000"/>
                </a:solidFill>
              </a:rPr>
              <a:t>J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643182"/>
            <a:ext cx="42284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椭圆 22"/>
          <p:cNvSpPr/>
          <p:nvPr/>
        </p:nvSpPr>
        <p:spPr>
          <a:xfrm>
            <a:off x="434584" y="4318600"/>
            <a:ext cx="2643206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143240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Working point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720483" y="2994301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Working point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621508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Correlation Factors ~ 1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rot="5400000" flipH="1" flipV="1">
            <a:off x="1285852" y="5929330"/>
            <a:ext cx="357190" cy="21431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928670"/>
            <a:ext cx="4643438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20682331">
            <a:off x="6653197" y="5488771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Working point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225823">
            <a:off x="4684714" y="5358119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Working point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8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err="1" smtClean="0"/>
              <a:t>Rb</a:t>
            </a:r>
            <a:r>
              <a:rPr lang="en-US" altLang="zh-CN" sz="3600" dirty="0" smtClean="0"/>
              <a:t> 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I/O</a:t>
            </a:r>
            <a:r>
              <a:rPr lang="en-US" altLang="zh-CN" b="1" dirty="0" smtClean="0"/>
              <a:t> test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857628"/>
            <a:ext cx="878497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Following this procedure, we can </a:t>
            </a:r>
            <a:r>
              <a:rPr lang="en-US" altLang="zh-CN" dirty="0" err="1" smtClean="0"/>
              <a:t>meausere</a:t>
            </a:r>
            <a:r>
              <a:rPr lang="en-US" altLang="zh-CN" dirty="0" smtClean="0"/>
              <a:t> the </a:t>
            </a:r>
            <a:r>
              <a:rPr lang="en-US" altLang="zh-CN" dirty="0" err="1" smtClean="0"/>
              <a:t>R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, </a:t>
            </a:r>
            <a:r>
              <a:rPr lang="el-GR" altLang="zh-CN" dirty="0" smtClean="0"/>
              <a:t>ε</a:t>
            </a:r>
            <a:r>
              <a:rPr lang="en-US" altLang="zh-CN" baseline="-25000" dirty="0" smtClean="0"/>
              <a:t>b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Z </a:t>
            </a:r>
            <a:r>
              <a:rPr lang="en-US" altLang="zh-CN" dirty="0" err="1" smtClean="0"/>
              <a:t>hadronic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pseudo‘</a:t>
            </a:r>
            <a:r>
              <a:rPr lang="en-US" altLang="zh-CN" b="1" dirty="0" err="1" smtClean="0"/>
              <a:t>DATA</a:t>
            </a:r>
            <a:r>
              <a:rPr lang="en-US" altLang="zh-CN" dirty="0" smtClean="0"/>
              <a:t>’    is mixed by MC samples:  </a:t>
            </a:r>
            <a:r>
              <a:rPr lang="en-US" altLang="zh-CN" dirty="0" err="1" smtClean="0"/>
              <a:t>Zbb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sample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Zcc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sample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Zll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sample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We set </a:t>
            </a:r>
            <a:r>
              <a:rPr lang="en-US" altLang="zh-CN" dirty="0" err="1" smtClean="0">
                <a:solidFill>
                  <a:srgbClr val="FF0000"/>
                </a:solidFill>
              </a:rPr>
              <a:t>Rb</a:t>
            </a:r>
            <a:r>
              <a:rPr lang="en-US" altLang="zh-CN" dirty="0" smtClean="0">
                <a:solidFill>
                  <a:srgbClr val="FF0000"/>
                </a:solidFill>
              </a:rPr>
              <a:t>=0.2, </a:t>
            </a:r>
            <a:r>
              <a:rPr lang="en-US" altLang="zh-CN" dirty="0" err="1" smtClean="0">
                <a:solidFill>
                  <a:srgbClr val="FF0000"/>
                </a:solidFill>
              </a:rPr>
              <a:t>Rb</a:t>
            </a:r>
            <a:r>
              <a:rPr lang="en-US" altLang="zh-CN" dirty="0" smtClean="0">
                <a:solidFill>
                  <a:srgbClr val="FF0000"/>
                </a:solidFill>
              </a:rPr>
              <a:t>=0.4, </a:t>
            </a:r>
            <a:r>
              <a:rPr lang="en-US" altLang="zh-CN" dirty="0" err="1" smtClean="0">
                <a:solidFill>
                  <a:srgbClr val="FF0000"/>
                </a:solidFill>
              </a:rPr>
              <a:t>Rb</a:t>
            </a:r>
            <a:r>
              <a:rPr lang="en-US" altLang="zh-CN" dirty="0" smtClean="0">
                <a:solidFill>
                  <a:srgbClr val="FF0000"/>
                </a:solidFill>
              </a:rPr>
              <a:t>=0.6 as the Input </a:t>
            </a:r>
            <a:r>
              <a:rPr lang="en-US" altLang="zh-CN" dirty="0" err="1" smtClean="0">
                <a:solidFill>
                  <a:srgbClr val="FF0000"/>
                </a:solidFill>
              </a:rPr>
              <a:t>Rb</a:t>
            </a:r>
            <a:r>
              <a:rPr lang="en-US" altLang="zh-CN" dirty="0" smtClean="0">
                <a:solidFill>
                  <a:srgbClr val="FF0000"/>
                </a:solidFill>
              </a:rPr>
              <a:t> to mix the ‘DATA’</a:t>
            </a:r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3"/>
          <p:cNvSpPr txBox="1">
            <a:spLocks/>
          </p:cNvSpPr>
          <p:nvPr/>
        </p:nvSpPr>
        <p:spPr>
          <a:xfrm>
            <a:off x="6340026" y="39704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844" y="714356"/>
            <a:ext cx="8680478" cy="27284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" y="785794"/>
            <a:ext cx="5715040" cy="25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430232" y="109018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1600" dirty="0" smtClean="0"/>
              <a:t>The ratio of </a:t>
            </a:r>
            <a:r>
              <a:rPr kumimoji="1" lang="en-US" altLang="zh-CN" sz="1600" dirty="0" smtClean="0"/>
              <a:t> jet </a:t>
            </a:r>
            <a:r>
              <a:rPr kumimoji="1" lang="en-US" altLang="zh-CN" sz="1600" dirty="0" smtClean="0"/>
              <a:t>tagged as b jet </a:t>
            </a:r>
            <a:r>
              <a:rPr kumimoji="1" lang="en-US" altLang="zh-CN" sz="1600" dirty="0" smtClean="0"/>
              <a:t>in </a:t>
            </a:r>
            <a:r>
              <a:rPr lang="en-US" altLang="zh-CN" sz="1600" dirty="0" smtClean="0"/>
              <a:t>Hemisphere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I</a:t>
            </a:r>
            <a:r>
              <a:rPr lang="en-US" altLang="zh-CN" sz="1600" b="1" dirty="0" smtClean="0"/>
              <a:t> 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0264" y="185736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1600" dirty="0" smtClean="0"/>
              <a:t>The ratio of </a:t>
            </a:r>
            <a:r>
              <a:rPr kumimoji="1" lang="en-US" altLang="zh-CN" sz="1600" dirty="0" smtClean="0"/>
              <a:t>jet </a:t>
            </a:r>
            <a:r>
              <a:rPr kumimoji="1" lang="en-US" altLang="zh-CN" sz="1600" dirty="0" smtClean="0"/>
              <a:t>tagged as b jet </a:t>
            </a:r>
            <a:r>
              <a:rPr kumimoji="1" lang="en-US" altLang="zh-CN" sz="1600" dirty="0" smtClean="0"/>
              <a:t>in </a:t>
            </a:r>
            <a:r>
              <a:rPr lang="en-US" altLang="zh-CN" sz="1600" dirty="0" smtClean="0"/>
              <a:t>Hemisphere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J</a:t>
            </a:r>
            <a:r>
              <a:rPr lang="en-US" altLang="zh-CN" sz="1600" b="1" dirty="0" smtClean="0"/>
              <a:t> 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9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962551"/>
            <a:ext cx="8358246" cy="18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84296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850109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I/O test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314" y="571480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Input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=0.2,  0.4,  0.6. </a:t>
            </a:r>
          </a:p>
          <a:p>
            <a:r>
              <a:rPr lang="en-US" altLang="zh-CN" dirty="0" err="1" smtClean="0"/>
              <a:t>Btag</a:t>
            </a:r>
            <a:r>
              <a:rPr lang="en-US" altLang="zh-CN" dirty="0" smtClean="0"/>
              <a:t> work points: </a:t>
            </a:r>
            <a:r>
              <a:rPr lang="en-US" altLang="zh-CN" dirty="0" err="1"/>
              <a:t>Prob</a:t>
            </a:r>
            <a:r>
              <a:rPr lang="en-US" altLang="zh-CN" dirty="0"/>
              <a:t>&gt;0.45   &gt;0.5   &gt;0.6   &gt;0.7   &gt;0.8    &gt;</a:t>
            </a:r>
            <a:r>
              <a:rPr lang="en-US" altLang="zh-CN" dirty="0" smtClean="0"/>
              <a:t>0.9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465760" y="5286388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Input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=0.6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00166" y="3488296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Input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=0.4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428728" y="1571612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Input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=0.2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929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l-GR" altLang="zh-CN" sz="2400" b="1" dirty="0" smtClean="0"/>
              <a:t>ε</a:t>
            </a:r>
            <a:r>
              <a:rPr lang="en-US" altLang="zh-CN" sz="2400" b="1" baseline="-25000" dirty="0" smtClean="0"/>
              <a:t>c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 </a:t>
            </a:r>
            <a:r>
              <a:rPr lang="el-GR" altLang="zh-CN" sz="2400" b="1" dirty="0" smtClean="0"/>
              <a:t>ε</a:t>
            </a:r>
            <a:r>
              <a:rPr lang="en-US" altLang="zh-CN" sz="2400" b="1" baseline="-25000" dirty="0" err="1" smtClean="0"/>
              <a:t>uds</a:t>
            </a:r>
            <a:r>
              <a:rPr lang="en-US" altLang="zh-CN" sz="2400" b="1" dirty="0" smtClean="0"/>
              <a:t>  and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8318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Input  theory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0.2158</a:t>
            </a:r>
            <a:r>
              <a:rPr lang="en-US" altLang="zh-CN" dirty="0" smtClean="0"/>
              <a:t>,   </a:t>
            </a:r>
            <a:r>
              <a:rPr lang="en-US" altLang="zh-CN" dirty="0" err="1" smtClean="0"/>
              <a:t>Btag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work points: </a:t>
            </a:r>
            <a:r>
              <a:rPr lang="en-US" altLang="zh-CN" dirty="0" err="1"/>
              <a:t>Prob</a:t>
            </a:r>
            <a:r>
              <a:rPr lang="en-US" altLang="zh-CN" dirty="0"/>
              <a:t>&gt;0.45   &gt;0.5   &gt;0.6   &gt;0.7   &gt;0.8    &gt;0.9</a:t>
            </a:r>
            <a:endParaRPr lang="zh-CN" altLang="en-US" dirty="0"/>
          </a:p>
          <a:p>
            <a:pPr fontAlgn="t"/>
            <a:endParaRPr lang="zh-CN" altLang="en-US" b="1" dirty="0" smtClean="0"/>
          </a:p>
          <a:p>
            <a:r>
              <a:rPr lang="en-US" altLang="zh-CN" dirty="0" smtClean="0"/>
              <a:t>I/O test with </a:t>
            </a:r>
            <a:r>
              <a:rPr lang="el-GR" altLang="zh-CN" dirty="0" smtClean="0"/>
              <a:t>ε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 ±10%, </a:t>
            </a:r>
            <a:r>
              <a:rPr lang="el-GR" altLang="zh-CN" dirty="0" smtClean="0"/>
              <a:t>ε</a:t>
            </a:r>
            <a:r>
              <a:rPr lang="en-US" altLang="zh-CN" baseline="-25000" dirty="0" err="1" smtClean="0"/>
              <a:t>uds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±</a:t>
            </a:r>
            <a:r>
              <a:rPr lang="en-US" altLang="zh-CN" dirty="0" smtClean="0"/>
              <a:t>10%, </a:t>
            </a:r>
            <a:r>
              <a:rPr lang="en-US" altLang="zh-CN" dirty="0" err="1" smtClean="0"/>
              <a:t>C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 ±10%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6661994"/>
              </p:ext>
            </p:extLst>
          </p:nvPr>
        </p:nvGraphicFramePr>
        <p:xfrm>
          <a:off x="357157" y="2574932"/>
          <a:ext cx="8501122" cy="1854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62515"/>
                <a:gridCol w="1166377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 rowSpan="2">
                  <a:txBody>
                    <a:bodyPr/>
                    <a:lstStyle/>
                    <a:p>
                      <a:endParaRPr lang="zh-CN" altLang="en-US" dirty="0">
                        <a:noFill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(Measured Rb-0.2158)/0.2158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&gt;0.45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&gt;0.50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&gt;0.60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&gt;0.70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&gt;0.8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&gt;0.9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zh-CN" dirty="0" smtClean="0"/>
                        <a:t>ε</a:t>
                      </a:r>
                      <a:r>
                        <a:rPr lang="en-US" altLang="zh-CN" baseline="-25000" dirty="0" smtClean="0"/>
                        <a:t>c</a:t>
                      </a:r>
                      <a:r>
                        <a:rPr lang="en-US" altLang="zh-CN" dirty="0" smtClean="0"/>
                        <a:t> ±10%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1.03%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0.82%</a:t>
                      </a:r>
                      <a:endParaRPr lang="zh-CN" alt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0.51%</a:t>
                      </a:r>
                      <a:endParaRPr lang="zh-CN" alt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0.31%</a:t>
                      </a:r>
                      <a:endParaRPr lang="zh-CN" alt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0.18%</a:t>
                      </a:r>
                      <a:endParaRPr lang="zh-CN" alt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0.08%</a:t>
                      </a:r>
                      <a:endParaRPr lang="zh-CN" alt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ε</a:t>
                      </a:r>
                      <a:r>
                        <a:rPr lang="en-US" altLang="zh-CN" baseline="-25000" dirty="0" err="1" smtClean="0"/>
                        <a:t>uds</a:t>
                      </a:r>
                      <a:r>
                        <a:rPr lang="en-US" altLang="zh-CN" baseline="-25000" dirty="0" smtClean="0"/>
                        <a:t>   </a:t>
                      </a:r>
                      <a:r>
                        <a:rPr lang="en-US" altLang="zh-CN" dirty="0" smtClean="0"/>
                        <a:t>±10%</a:t>
                      </a:r>
                      <a:endParaRPr lang="zh-CN" alt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0.36%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0.29%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0.19%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0.13%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0.09%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0.06%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C</a:t>
                      </a:r>
                      <a:r>
                        <a:rPr lang="en-US" altLang="zh-CN" baseline="-25000" dirty="0" err="1" smtClean="0"/>
                        <a:t>b</a:t>
                      </a:r>
                      <a:r>
                        <a:rPr lang="en-US" altLang="zh-CN" dirty="0" smtClean="0"/>
                        <a:t> ±10%</a:t>
                      </a:r>
                      <a:endParaRPr lang="zh-CN" alt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10.54%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10.51%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10.47%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10.45%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10.43%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10.42%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29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43636" y="0"/>
            <a:ext cx="2811732" cy="620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"/>
          <p:cNvSpPr txBox="1">
            <a:spLocks/>
          </p:cNvSpPr>
          <p:nvPr/>
        </p:nvSpPr>
        <p:spPr>
          <a:xfrm>
            <a:off x="-6840" y="0"/>
            <a:ext cx="3714744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534380" y="1700808"/>
            <a:ext cx="80752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2000" dirty="0" smtClean="0"/>
              <a:t>Both the B-tagging efficiency for Z-&gt;bb and rejection for Z-&gt;cc, Z-&gt;</a:t>
            </a:r>
            <a:r>
              <a:rPr kumimoji="1" lang="en-US" altLang="zh-CN" sz="2000" dirty="0" err="1" smtClean="0"/>
              <a:t>uds</a:t>
            </a:r>
            <a:r>
              <a:rPr kumimoji="1" lang="en-US" altLang="zh-CN" sz="2000" dirty="0" smtClean="0"/>
              <a:t>  are good for method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zh-CN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2000" dirty="0" smtClean="0"/>
              <a:t>The double tagging method procedure works well as shown in I/O test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zh-CN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2000" dirty="0" smtClean="0"/>
              <a:t>The b tagging correlation factors ~ 1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zh-CN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2000" dirty="0" smtClean="0"/>
              <a:t>Next step :</a:t>
            </a:r>
            <a:endParaRPr kumimoji="1" lang="en-US" altLang="zh-CN" sz="2000" dirty="0"/>
          </a:p>
          <a:p>
            <a:pPr marL="914400" lvl="1" indent="-457200">
              <a:buFont typeface="Arial" pitchFamily="34" charset="0"/>
              <a:buChar char="•"/>
            </a:pPr>
            <a:r>
              <a:rPr kumimoji="1" lang="en-US" altLang="zh-CN" sz="2000" dirty="0" smtClean="0"/>
              <a:t>Increase the </a:t>
            </a:r>
            <a:r>
              <a:rPr kumimoji="1" lang="en-US" altLang="zh-CN" sz="2000" dirty="0" smtClean="0"/>
              <a:t>statistics </a:t>
            </a:r>
            <a:r>
              <a:rPr kumimoji="1" lang="en-US" altLang="zh-CN" sz="2000" dirty="0" smtClean="0"/>
              <a:t>to reduce the effect from </a:t>
            </a:r>
            <a:r>
              <a:rPr lang="el-GR" altLang="zh-CN" sz="2000" b="1" dirty="0" smtClean="0"/>
              <a:t>ε</a:t>
            </a:r>
            <a:r>
              <a:rPr lang="en-US" altLang="zh-CN" sz="2000" b="1" baseline="-25000" dirty="0" smtClean="0"/>
              <a:t>c</a:t>
            </a:r>
            <a:r>
              <a:rPr lang="en-US" altLang="zh-CN" sz="2000" b="1" dirty="0" smtClean="0"/>
              <a:t> 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 </a:t>
            </a:r>
            <a:r>
              <a:rPr lang="el-GR" altLang="zh-CN" sz="2000" b="1" dirty="0" smtClean="0"/>
              <a:t>ε</a:t>
            </a:r>
            <a:r>
              <a:rPr lang="en-US" altLang="zh-CN" sz="2000" b="1" baseline="-25000" dirty="0" err="1" smtClean="0"/>
              <a:t>uds</a:t>
            </a:r>
            <a:r>
              <a:rPr lang="en-US" altLang="zh-CN" sz="2000" b="1" dirty="0" smtClean="0"/>
              <a:t>  and </a:t>
            </a:r>
            <a:r>
              <a:rPr lang="en-US" altLang="zh-CN" sz="2000" b="1" dirty="0" err="1" smtClean="0"/>
              <a:t>C</a:t>
            </a:r>
            <a:r>
              <a:rPr lang="en-US" altLang="zh-CN" sz="2000" b="1" baseline="-25000" dirty="0" err="1" smtClean="0"/>
              <a:t>b</a:t>
            </a:r>
            <a:r>
              <a:rPr lang="en-US" altLang="zh-CN" sz="2000" b="1" dirty="0" smtClean="0"/>
              <a:t> </a:t>
            </a:r>
            <a:endParaRPr kumimoji="1" lang="en-US" altLang="zh-CN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kumimoji="1" lang="en-US" altLang="zh-CN" sz="2000" dirty="0" smtClean="0"/>
              <a:t>Study on the systematic errors such as the </a:t>
            </a:r>
            <a:r>
              <a:rPr lang="fi-FI" sz="2000" dirty="0" smtClean="0"/>
              <a:t>gluon splitting, </a:t>
            </a:r>
            <a:r>
              <a:rPr lang="en-US" sz="2000" dirty="0" smtClean="0"/>
              <a:t>charm physics modeling</a:t>
            </a:r>
          </a:p>
          <a:p>
            <a:pPr marL="457200" indent="-457200"/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zh-CN" sz="2000" dirty="0"/>
          </a:p>
          <a:p>
            <a:r>
              <a:rPr kumimoji="1" lang="en-US" altLang="zh-CN" sz="2000" dirty="0" smtClean="0"/>
              <a:t> 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0629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2214554"/>
            <a:ext cx="914400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706" y="822937"/>
            <a:ext cx="8318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Follow the procedure in : </a:t>
            </a:r>
            <a:r>
              <a:rPr lang="en-US" altLang="zh-CN" i="1" dirty="0" smtClean="0"/>
              <a:t>Measurement </a:t>
            </a:r>
            <a:r>
              <a:rPr lang="en-US" altLang="zh-CN" i="1" dirty="0"/>
              <a:t>of </a:t>
            </a:r>
            <a:r>
              <a:rPr lang="en-US" altLang="zh-CN" i="1" dirty="0" err="1"/>
              <a:t>Rb</a:t>
            </a:r>
            <a:r>
              <a:rPr lang="en-US" altLang="zh-CN" i="1" dirty="0"/>
              <a:t> and Br(b → ℓ</a:t>
            </a:r>
            <a:r>
              <a:rPr lang="en-US" altLang="zh-CN" i="1" dirty="0" err="1"/>
              <a:t>νX</a:t>
            </a:r>
            <a:r>
              <a:rPr lang="en-US" altLang="zh-CN" i="1" dirty="0"/>
              <a:t>) at LEP </a:t>
            </a:r>
            <a:r>
              <a:rPr lang="en-US" altLang="zh-CN" i="1" dirty="0" smtClean="0"/>
              <a:t>Using Double-Tag </a:t>
            </a:r>
            <a:r>
              <a:rPr lang="en-US" altLang="zh-CN" i="1" dirty="0"/>
              <a:t>Methods</a:t>
            </a:r>
            <a:r>
              <a:rPr lang="en-US" altLang="zh-CN" i="1" dirty="0" smtClean="0"/>
              <a:t> (L3 Collaboration)</a:t>
            </a:r>
            <a:endParaRPr lang="zh-CN" altLang="en-US" i="1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 In section 4.3.3  Systematics from Hemisphere Correlation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dirty="0"/>
              <a:t>The </a:t>
            </a:r>
            <a:r>
              <a:rPr lang="en-US" altLang="zh-CN" dirty="0" smtClean="0"/>
              <a:t>normalized </a:t>
            </a:r>
            <a:r>
              <a:rPr lang="en-US" altLang="zh-CN" dirty="0"/>
              <a:t>distribution of λ for all hemispheres, N(λ). </a:t>
            </a:r>
            <a:endParaRPr lang="en-US" altLang="zh-CN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dirty="0"/>
              <a:t>The single-hemisphere tagging </a:t>
            </a:r>
            <a:r>
              <a:rPr lang="en-US" altLang="zh-CN" dirty="0" smtClean="0"/>
              <a:t>efficiency </a:t>
            </a:r>
            <a:r>
              <a:rPr lang="en-US" altLang="zh-CN" dirty="0"/>
              <a:t>as a function of λ, </a:t>
            </a:r>
            <a:r>
              <a:rPr lang="el-GR" altLang="zh-CN" dirty="0" smtClean="0"/>
              <a:t>ϵ</a:t>
            </a:r>
            <a:r>
              <a:rPr lang="en-US" altLang="zh-CN" dirty="0" smtClean="0"/>
              <a:t>(λ).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dirty="0"/>
              <a:t>The </a:t>
            </a:r>
            <a:r>
              <a:rPr lang="en-US" altLang="zh-CN" dirty="0" smtClean="0"/>
              <a:t>normalized </a:t>
            </a:r>
            <a:r>
              <a:rPr lang="en-US" altLang="zh-CN" dirty="0"/>
              <a:t>distribution of λ in a co-tagged hemisphere, C(λ). A co-tagged </a:t>
            </a:r>
            <a:r>
              <a:rPr lang="en-US" altLang="zh-CN" dirty="0" smtClean="0"/>
              <a:t>hemisphere </a:t>
            </a:r>
            <a:r>
              <a:rPr lang="en-US" altLang="zh-CN" dirty="0"/>
              <a:t>is the one opposite to a tagged hemisphere, regardless of whether it </a:t>
            </a:r>
            <a:r>
              <a:rPr lang="en-US" altLang="zh-CN" dirty="0" smtClean="0"/>
              <a:t>is itself </a:t>
            </a:r>
            <a:r>
              <a:rPr lang="en-US" altLang="zh-CN" dirty="0"/>
              <a:t>tagged.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357562"/>
            <a:ext cx="2643206" cy="9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00570"/>
            <a:ext cx="5467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886473"/>
            <a:ext cx="5467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357158" y="4214818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Angular </a:t>
            </a:r>
            <a:r>
              <a:rPr lang="en-US" altLang="zh-CN" dirty="0" smtClean="0"/>
              <a:t>effects:  </a:t>
            </a:r>
            <a:r>
              <a:rPr lang="el-GR" altLang="zh-CN" dirty="0" smtClean="0"/>
              <a:t>λ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cos</a:t>
            </a:r>
            <a:r>
              <a:rPr lang="el-GR" altLang="zh-CN" dirty="0" smtClean="0"/>
              <a:t>θ</a:t>
            </a:r>
            <a:r>
              <a:rPr lang="en-US" altLang="zh-CN" dirty="0" smtClean="0"/>
              <a:t>;   </a:t>
            </a:r>
            <a:r>
              <a:rPr lang="el-GR" altLang="zh-CN" dirty="0" smtClean="0"/>
              <a:t>λ</a:t>
            </a:r>
            <a:r>
              <a:rPr lang="en-US" altLang="zh-CN" dirty="0" smtClean="0"/>
              <a:t>=</a:t>
            </a:r>
            <a:r>
              <a:rPr lang="el-GR" altLang="zh-CN" dirty="0" smtClean="0"/>
              <a:t>φ</a:t>
            </a:r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57158" y="5643578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QCD </a:t>
            </a:r>
            <a:r>
              <a:rPr lang="en-US" altLang="zh-CN" dirty="0" smtClean="0"/>
              <a:t>effects:   </a:t>
            </a:r>
            <a:r>
              <a:rPr lang="el-GR" altLang="zh-CN" dirty="0" smtClean="0"/>
              <a:t>λ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Energy_jet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1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62" y="701328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94007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552" y="1440144"/>
            <a:ext cx="50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461221" cy="36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285720" y="3929066"/>
            <a:ext cx="2643206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04048" y="1675078"/>
            <a:ext cx="4000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pt</a:t>
            </a:r>
            <a:r>
              <a:rPr lang="en-US" altLang="zh-CN" dirty="0"/>
              <a:t> </a:t>
            </a:r>
            <a:r>
              <a:rPr lang="en-US" altLang="zh-CN" dirty="0" smtClean="0"/>
              <a:t>:                </a:t>
            </a:r>
            <a:r>
              <a:rPr lang="en-US" altLang="zh-CN" dirty="0" smtClean="0">
                <a:solidFill>
                  <a:srgbClr val="FF0000"/>
                </a:solidFill>
              </a:rPr>
              <a:t>1.00904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d</a:t>
            </a:r>
            <a:r>
              <a:rPr lang="en-US" altLang="zh-CN" dirty="0" smtClean="0"/>
              <a:t>0:                 0.99996</a:t>
            </a:r>
            <a:endParaRPr lang="en-US" altLang="zh-CN" dirty="0"/>
          </a:p>
          <a:p>
            <a:r>
              <a:rPr lang="en-US" altLang="zh-CN" dirty="0"/>
              <a:t>z0 </a:t>
            </a:r>
            <a:r>
              <a:rPr lang="en-US" altLang="zh-CN" dirty="0" smtClean="0"/>
              <a:t> :                1.00035</a:t>
            </a:r>
            <a:endParaRPr lang="en-US" altLang="zh-CN" dirty="0"/>
          </a:p>
          <a:p>
            <a:r>
              <a:rPr lang="en-US" altLang="zh-CN" dirty="0"/>
              <a:t>signd0 </a:t>
            </a:r>
            <a:r>
              <a:rPr lang="en-US" altLang="zh-CN" dirty="0" smtClean="0"/>
              <a:t> :        1.00074</a:t>
            </a:r>
            <a:endParaRPr lang="en-US" altLang="zh-CN" dirty="0"/>
          </a:p>
          <a:p>
            <a:r>
              <a:rPr lang="en-US" altLang="zh-CN" dirty="0"/>
              <a:t>signz0 </a:t>
            </a:r>
            <a:r>
              <a:rPr lang="en-US" altLang="zh-CN" dirty="0" smtClean="0"/>
              <a:t> :         0.999531</a:t>
            </a:r>
            <a:endParaRPr lang="en-US" altLang="zh-CN" dirty="0"/>
          </a:p>
          <a:p>
            <a:r>
              <a:rPr lang="en-US" altLang="zh-CN" dirty="0"/>
              <a:t>Thrust </a:t>
            </a:r>
            <a:r>
              <a:rPr lang="en-US" altLang="zh-CN" dirty="0" smtClean="0"/>
              <a:t> :           </a:t>
            </a:r>
            <a:r>
              <a:rPr lang="en-US" altLang="zh-CN" dirty="0" smtClean="0">
                <a:solidFill>
                  <a:srgbClr val="FF0000"/>
                </a:solidFill>
              </a:rPr>
              <a:t>1.0032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err="1"/>
              <a:t>Thrust_theta</a:t>
            </a:r>
            <a:r>
              <a:rPr lang="en-US" altLang="zh-CN" dirty="0"/>
              <a:t> </a:t>
            </a:r>
            <a:r>
              <a:rPr lang="en-US" altLang="zh-CN" dirty="0" smtClean="0"/>
              <a:t> : </a:t>
            </a:r>
            <a:r>
              <a:rPr lang="en-US" altLang="zh-CN" dirty="0">
                <a:solidFill>
                  <a:srgbClr val="FF0000"/>
                </a:solidFill>
              </a:rPr>
              <a:t>1.0021</a:t>
            </a:r>
          </a:p>
          <a:p>
            <a:r>
              <a:rPr lang="en-US" altLang="zh-CN" dirty="0" err="1"/>
              <a:t>Thrust_phi</a:t>
            </a:r>
            <a:r>
              <a:rPr lang="en-US" altLang="zh-CN" dirty="0"/>
              <a:t> </a:t>
            </a:r>
            <a:r>
              <a:rPr lang="en-US" altLang="zh-CN" dirty="0" smtClean="0"/>
              <a:t> :    1.00006</a:t>
            </a:r>
            <a:endParaRPr lang="en-US" altLang="zh-CN" dirty="0"/>
          </a:p>
          <a:p>
            <a:r>
              <a:rPr lang="en-US" altLang="zh-CN" dirty="0"/>
              <a:t>Energy </a:t>
            </a:r>
            <a:r>
              <a:rPr lang="en-US" altLang="zh-CN" dirty="0" smtClean="0"/>
              <a:t> :           1.00149</a:t>
            </a:r>
            <a:endParaRPr lang="en-US" altLang="zh-CN" dirty="0"/>
          </a:p>
          <a:p>
            <a:r>
              <a:rPr lang="en-US" altLang="zh-CN" dirty="0" err="1"/>
              <a:t>Px</a:t>
            </a:r>
            <a:r>
              <a:rPr lang="en-US" altLang="zh-CN" dirty="0"/>
              <a:t> </a:t>
            </a:r>
            <a:r>
              <a:rPr lang="en-US" altLang="zh-CN" dirty="0" smtClean="0"/>
              <a:t> :                  1.00171</a:t>
            </a:r>
            <a:endParaRPr lang="en-US" altLang="zh-CN" dirty="0"/>
          </a:p>
          <a:p>
            <a:r>
              <a:rPr lang="en-US" altLang="zh-CN" dirty="0" err="1"/>
              <a:t>Py</a:t>
            </a:r>
            <a:r>
              <a:rPr lang="en-US" altLang="zh-CN" dirty="0"/>
              <a:t> </a:t>
            </a:r>
            <a:r>
              <a:rPr lang="en-US" altLang="zh-CN" dirty="0" smtClean="0"/>
              <a:t> : 	        1.00154</a:t>
            </a:r>
            <a:endParaRPr lang="en-US" altLang="zh-CN" dirty="0"/>
          </a:p>
          <a:p>
            <a:r>
              <a:rPr lang="en-US" altLang="zh-CN" dirty="0" err="1"/>
              <a:t>Pz</a:t>
            </a:r>
            <a:r>
              <a:rPr lang="en-US" altLang="zh-CN" dirty="0"/>
              <a:t> </a:t>
            </a:r>
            <a:r>
              <a:rPr lang="en-US" altLang="zh-CN" dirty="0" smtClean="0"/>
              <a:t> : 	        1.00086</a:t>
            </a:r>
            <a:endParaRPr lang="en-US" altLang="zh-CN" dirty="0"/>
          </a:p>
          <a:p>
            <a:r>
              <a:rPr lang="en-US" altLang="zh-CN" dirty="0" err="1"/>
              <a:t>ntrk</a:t>
            </a:r>
            <a:r>
              <a:rPr lang="en-US" altLang="zh-CN" dirty="0"/>
              <a:t> </a:t>
            </a:r>
            <a:r>
              <a:rPr lang="en-US" altLang="zh-CN" dirty="0" smtClean="0"/>
              <a:t> : 	        0.999593</a:t>
            </a:r>
            <a:endParaRPr lang="en-US" altLang="zh-CN" dirty="0"/>
          </a:p>
          <a:p>
            <a:r>
              <a:rPr lang="en-US" altLang="zh-CN" dirty="0" err="1"/>
              <a:t>nclu</a:t>
            </a:r>
            <a:r>
              <a:rPr lang="en-US" altLang="zh-CN" dirty="0"/>
              <a:t> </a:t>
            </a:r>
            <a:r>
              <a:rPr lang="en-US" altLang="zh-CN" dirty="0" smtClean="0"/>
              <a:t> : 	        0.99983</a:t>
            </a:r>
            <a:endParaRPr lang="en-US" altLang="zh-CN" dirty="0"/>
          </a:p>
          <a:p>
            <a:r>
              <a:rPr lang="en-US" altLang="zh-CN" dirty="0"/>
              <a:t>charge </a:t>
            </a:r>
            <a:r>
              <a:rPr lang="en-US" altLang="zh-CN" dirty="0" smtClean="0"/>
              <a:t> : 	       1.00037</a:t>
            </a:r>
            <a:endParaRPr lang="en-US" altLang="zh-CN" dirty="0"/>
          </a:p>
          <a:p>
            <a:r>
              <a:rPr lang="en-US" altLang="zh-CN" dirty="0"/>
              <a:t>mass </a:t>
            </a:r>
            <a:r>
              <a:rPr lang="en-US" altLang="zh-CN" dirty="0" smtClean="0"/>
              <a:t> :             1.00031</a:t>
            </a:r>
            <a:endParaRPr lang="en-US" altLang="zh-CN" dirty="0"/>
          </a:p>
          <a:p>
            <a:r>
              <a:rPr lang="en-US" altLang="zh-CN" dirty="0" err="1"/>
              <a:t>Ptot</a:t>
            </a:r>
            <a:r>
              <a:rPr lang="en-US" altLang="zh-CN" dirty="0"/>
              <a:t> </a:t>
            </a:r>
            <a:r>
              <a:rPr lang="en-US" altLang="zh-CN" dirty="0" smtClean="0"/>
              <a:t> :              </a:t>
            </a:r>
            <a:r>
              <a:rPr lang="en-US" altLang="zh-CN" dirty="0" smtClean="0">
                <a:solidFill>
                  <a:srgbClr val="FF0000"/>
                </a:solidFill>
              </a:rPr>
              <a:t>1.00449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Rapidity </a:t>
            </a:r>
            <a:r>
              <a:rPr lang="en-US" altLang="zh-CN" dirty="0" smtClean="0"/>
              <a:t> :       </a:t>
            </a:r>
            <a:r>
              <a:rPr lang="en-US" altLang="zh-CN" dirty="0" smtClean="0">
                <a:solidFill>
                  <a:srgbClr val="FF0000"/>
                </a:solidFill>
              </a:rPr>
              <a:t>1.00563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2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4007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</a:p>
          <a:p>
            <a:endParaRPr lang="en-US" altLang="zh-CN" dirty="0" smtClean="0"/>
          </a:p>
          <a:p>
            <a:r>
              <a:rPr lang="el-GR" altLang="zh-CN" dirty="0" smtClean="0"/>
              <a:t>λ</a:t>
            </a:r>
            <a:r>
              <a:rPr lang="en-US" altLang="zh-CN" dirty="0" smtClean="0"/>
              <a:t>:   </a:t>
            </a:r>
            <a:r>
              <a:rPr lang="en-US" altLang="zh-CN" dirty="0" err="1" smtClean="0"/>
              <a:t>Jet_Pt</a:t>
            </a:r>
            <a:endParaRPr lang="en-US" altLang="zh-CN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39118" y="1619508"/>
            <a:ext cx="210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pt</a:t>
            </a:r>
            <a:r>
              <a:rPr lang="en-US" altLang="zh-CN" dirty="0"/>
              <a:t> :                </a:t>
            </a:r>
            <a:r>
              <a:rPr lang="en-US" altLang="zh-CN" dirty="0">
                <a:solidFill>
                  <a:srgbClr val="FF0000"/>
                </a:solidFill>
              </a:rPr>
              <a:t>1.00904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5544616" cy="4579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4007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</a:p>
          <a:p>
            <a:endParaRPr lang="en-US" altLang="zh-CN" dirty="0" smtClean="0"/>
          </a:p>
          <a:p>
            <a:r>
              <a:rPr lang="el-GR" altLang="zh-CN" dirty="0" smtClean="0"/>
              <a:t>λ</a:t>
            </a:r>
            <a:r>
              <a:rPr lang="en-US" altLang="zh-CN" dirty="0" smtClean="0"/>
              <a:t>:   Thrust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940152" y="3068960"/>
            <a:ext cx="217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Thrust  :           </a:t>
            </a:r>
            <a:r>
              <a:rPr lang="en-US" altLang="zh-CN" dirty="0">
                <a:solidFill>
                  <a:srgbClr val="FF0000"/>
                </a:solidFill>
              </a:rPr>
              <a:t>1.0032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5" y="2132856"/>
            <a:ext cx="5827583" cy="4481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733" y="12858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cs typeface="Times New Roman" pitchFamily="18" charset="0"/>
              </a:rPr>
              <a:t>Introduction</a:t>
            </a:r>
          </a:p>
          <a:p>
            <a:pPr lvl="1"/>
            <a:r>
              <a:rPr lang="en-US" altLang="zh-CN" dirty="0" err="1" smtClean="0">
                <a:cs typeface="Times New Roman" pitchFamily="18" charset="0"/>
              </a:rPr>
              <a:t>Rb</a:t>
            </a:r>
            <a:endParaRPr lang="en-US" altLang="zh-CN" dirty="0" smtClean="0">
              <a:cs typeface="Times New Roman" pitchFamily="18" charset="0"/>
            </a:endParaRPr>
          </a:p>
          <a:p>
            <a:pPr lvl="1"/>
            <a:r>
              <a:rPr lang="en-US" altLang="zh-CN" dirty="0" smtClean="0">
                <a:cs typeface="Times New Roman" pitchFamily="18" charset="0"/>
              </a:rPr>
              <a:t>Double tagging method</a:t>
            </a:r>
          </a:p>
          <a:p>
            <a:pPr lvl="1"/>
            <a:r>
              <a:rPr lang="en-US" altLang="zh-CN" dirty="0" smtClean="0">
                <a:cs typeface="Times New Roman" pitchFamily="18" charset="0"/>
              </a:rPr>
              <a:t>B-tagging </a:t>
            </a:r>
            <a:r>
              <a:rPr lang="en-US" altLang="zh-CN" dirty="0">
                <a:cs typeface="Times New Roman" pitchFamily="18" charset="0"/>
              </a:rPr>
              <a:t>performance</a:t>
            </a:r>
            <a:endParaRPr lang="zh-CN" altLang="en-US" dirty="0">
              <a:cs typeface="Times New Roman" pitchFamily="18" charset="0"/>
            </a:endParaRPr>
          </a:p>
          <a:p>
            <a:endParaRPr lang="en-US" altLang="zh-CN" dirty="0" smtClean="0">
              <a:cs typeface="Times New Roman" pitchFamily="18" charset="0"/>
            </a:endParaRPr>
          </a:p>
          <a:p>
            <a:r>
              <a:rPr lang="en-US" altLang="zh-CN" dirty="0" smtClean="0">
                <a:cs typeface="Times New Roman" pitchFamily="18" charset="0"/>
              </a:rPr>
              <a:t>Method </a:t>
            </a:r>
          </a:p>
          <a:p>
            <a:pPr lvl="1"/>
            <a:r>
              <a:rPr lang="en-US" altLang="zh-CN" dirty="0" smtClean="0">
                <a:cs typeface="Times New Roman" pitchFamily="18" charset="0"/>
              </a:rPr>
              <a:t>I/O test  </a:t>
            </a:r>
          </a:p>
          <a:p>
            <a:pPr lvl="1"/>
            <a:r>
              <a:rPr lang="en-US" altLang="zh-CN" dirty="0" smtClean="0">
                <a:cs typeface="Times New Roman" pitchFamily="18" charset="0"/>
              </a:rPr>
              <a:t>Effect of </a:t>
            </a:r>
            <a:r>
              <a:rPr lang="el-GR" altLang="zh-CN" b="1" dirty="0" smtClean="0"/>
              <a:t>ε</a:t>
            </a:r>
            <a:r>
              <a:rPr lang="en-US" altLang="zh-CN" b="1" baseline="-25000" dirty="0" smtClean="0"/>
              <a:t>c</a:t>
            </a:r>
            <a:r>
              <a:rPr lang="en-US" altLang="zh-CN" b="1" dirty="0" smtClean="0"/>
              <a:t> , </a:t>
            </a:r>
            <a:r>
              <a:rPr lang="el-GR" altLang="zh-CN" b="1" dirty="0" smtClean="0"/>
              <a:t>ε</a:t>
            </a:r>
            <a:r>
              <a:rPr lang="en-US" altLang="zh-CN" b="1" baseline="-25000" dirty="0" err="1" smtClean="0"/>
              <a:t>uds</a:t>
            </a:r>
            <a:r>
              <a:rPr lang="en-US" altLang="zh-CN" b="1" dirty="0" smtClean="0"/>
              <a:t>  and </a:t>
            </a:r>
            <a:r>
              <a:rPr lang="en-US" altLang="zh-CN" b="1" dirty="0" err="1" smtClean="0"/>
              <a:t>C</a:t>
            </a:r>
            <a:r>
              <a:rPr lang="en-US" altLang="zh-CN" b="1" baseline="-25000" dirty="0" err="1" smtClean="0"/>
              <a:t>b</a:t>
            </a: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pPr lvl="1"/>
            <a:endParaRPr lang="en-US" altLang="zh-CN" dirty="0" smtClean="0"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371474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4007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</a:p>
          <a:p>
            <a:endParaRPr lang="en-US" altLang="zh-CN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90" y="723183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24128" y="2708920"/>
            <a:ext cx="226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Thrust_theta</a:t>
            </a:r>
            <a:r>
              <a:rPr lang="en-US" altLang="zh-CN" dirty="0"/>
              <a:t>  : </a:t>
            </a:r>
            <a:r>
              <a:rPr lang="en-US" altLang="zh-CN" dirty="0">
                <a:solidFill>
                  <a:srgbClr val="FF0000"/>
                </a:solidFill>
              </a:rPr>
              <a:t>1.0021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3" y="1803303"/>
            <a:ext cx="5350276" cy="4464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4007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</a:p>
          <a:p>
            <a:endParaRPr lang="en-US" altLang="zh-CN" dirty="0" smtClean="0"/>
          </a:p>
          <a:p>
            <a:r>
              <a:rPr lang="el-GR" altLang="zh-CN" dirty="0" smtClean="0"/>
              <a:t>λ</a:t>
            </a:r>
            <a:r>
              <a:rPr lang="en-US" altLang="zh-CN" dirty="0" smtClean="0"/>
              <a:t>:   Jet_</a:t>
            </a:r>
            <a:r>
              <a:rPr lang="el-GR" altLang="zh-CN" dirty="0" smtClean="0"/>
              <a:t>η</a:t>
            </a:r>
            <a:endParaRPr lang="en-US" altLang="zh-CN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7" y="1988840"/>
            <a:ext cx="4918228" cy="4365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4007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</a:p>
          <a:p>
            <a:endParaRPr lang="en-US" altLang="zh-CN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56176" y="2924944"/>
            <a:ext cx="233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Thrust_phi</a:t>
            </a:r>
            <a:r>
              <a:rPr lang="en-US" altLang="zh-CN" dirty="0"/>
              <a:t>  :    1.00006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472608" cy="4633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4007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       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&gt;0.45</a:t>
            </a:r>
          </a:p>
          <a:p>
            <a:endParaRPr lang="en-US" altLang="zh-CN" dirty="0" smtClean="0"/>
          </a:p>
          <a:p>
            <a:r>
              <a:rPr lang="el-GR" altLang="zh-CN" dirty="0" smtClean="0"/>
              <a:t>λ</a:t>
            </a:r>
            <a:r>
              <a:rPr lang="en-US" altLang="zh-CN" dirty="0" smtClean="0"/>
              <a:t>:   </a:t>
            </a:r>
            <a:r>
              <a:rPr lang="en-US" altLang="zh-CN" dirty="0" err="1" smtClean="0"/>
              <a:t>Jet_mass</a:t>
            </a:r>
            <a:endParaRPr lang="en-US" altLang="zh-CN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4291"/>
            <a:ext cx="5616624" cy="4077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smtClean="0"/>
              <a:t>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4285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Effect of </a:t>
            </a:r>
            <a:r>
              <a:rPr lang="en-US" altLang="zh-CN" sz="2400" b="1" dirty="0" err="1" smtClean="0"/>
              <a:t>C</a:t>
            </a:r>
            <a:r>
              <a:rPr lang="en-US" altLang="zh-CN" sz="2400" b="1" baseline="-25000" dirty="0" err="1" smtClean="0"/>
              <a:t>b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62" y="701328"/>
            <a:ext cx="29796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94007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&gt;0.9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552" y="1440144"/>
            <a:ext cx="50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 :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&gt;0.9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461221" cy="36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3786182" y="1785926"/>
            <a:ext cx="1285884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04048" y="1675078"/>
            <a:ext cx="4000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pt  : 		1.04939</a:t>
            </a:r>
          </a:p>
          <a:p>
            <a:r>
              <a:rPr lang="en-US" altLang="zh-CN" dirty="0" smtClean="0"/>
              <a:t>d0  :		1.0004</a:t>
            </a:r>
          </a:p>
          <a:p>
            <a:r>
              <a:rPr lang="en-US" altLang="zh-CN" dirty="0" smtClean="0"/>
              <a:t>z0  : 		1.0044</a:t>
            </a:r>
          </a:p>
          <a:p>
            <a:r>
              <a:rPr lang="en-US" altLang="zh-CN" dirty="0" smtClean="0"/>
              <a:t>signd0  : 		1.00092</a:t>
            </a:r>
          </a:p>
          <a:p>
            <a:r>
              <a:rPr lang="en-US" altLang="zh-CN" dirty="0" smtClean="0"/>
              <a:t>signz0  :		 0.998709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Thrust  : 		1.00788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Thrust_theta</a:t>
            </a:r>
            <a:r>
              <a:rPr lang="en-US" altLang="zh-CN" dirty="0" smtClean="0">
                <a:solidFill>
                  <a:srgbClr val="FF0000"/>
                </a:solidFill>
              </a:rPr>
              <a:t>  : 	1.02492</a:t>
            </a:r>
          </a:p>
          <a:p>
            <a:r>
              <a:rPr lang="en-US" altLang="zh-CN" dirty="0" err="1" smtClean="0"/>
              <a:t>Thrust_phi</a:t>
            </a:r>
            <a:r>
              <a:rPr lang="en-US" altLang="zh-CN" dirty="0" smtClean="0"/>
              <a:t>  : 	0.999965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Energy  : 		1.00962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Px</a:t>
            </a:r>
            <a:r>
              <a:rPr lang="en-US" altLang="zh-CN" dirty="0" smtClean="0">
                <a:solidFill>
                  <a:srgbClr val="FF0000"/>
                </a:solidFill>
              </a:rPr>
              <a:t>  : 		1.01379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Py</a:t>
            </a:r>
            <a:r>
              <a:rPr lang="en-US" altLang="zh-CN" dirty="0" smtClean="0">
                <a:solidFill>
                  <a:srgbClr val="FF0000"/>
                </a:solidFill>
              </a:rPr>
              <a:t>  : 		1.01177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 : 		1.01045</a:t>
            </a:r>
          </a:p>
          <a:p>
            <a:r>
              <a:rPr lang="en-US" altLang="zh-CN" dirty="0" err="1" smtClean="0"/>
              <a:t>ntrk</a:t>
            </a:r>
            <a:r>
              <a:rPr lang="en-US" altLang="zh-CN" dirty="0" smtClean="0"/>
              <a:t>  : 		1.00303</a:t>
            </a:r>
          </a:p>
          <a:p>
            <a:r>
              <a:rPr lang="en-US" altLang="zh-CN" dirty="0" err="1" smtClean="0"/>
              <a:t>nclu</a:t>
            </a:r>
            <a:r>
              <a:rPr lang="en-US" altLang="zh-CN" dirty="0" smtClean="0"/>
              <a:t>  : 		1.00089</a:t>
            </a:r>
          </a:p>
          <a:p>
            <a:r>
              <a:rPr lang="en-US" altLang="zh-CN" dirty="0" smtClean="0"/>
              <a:t>charge  : 		1.00152</a:t>
            </a:r>
          </a:p>
          <a:p>
            <a:r>
              <a:rPr lang="en-US" altLang="zh-CN" dirty="0" smtClean="0"/>
              <a:t>mass  : 		1.00137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Ptot</a:t>
            </a:r>
            <a:r>
              <a:rPr lang="en-US" altLang="zh-CN" dirty="0" smtClean="0">
                <a:solidFill>
                  <a:srgbClr val="FF0000"/>
                </a:solidFill>
              </a:rPr>
              <a:t>  : 		1.01527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Rapidity  : 	1.032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2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43636" y="0"/>
            <a:ext cx="2811732" cy="620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6840" y="0"/>
            <a:ext cx="371474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heck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74" y="836712"/>
            <a:ext cx="887259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the measured </a:t>
            </a:r>
            <a:r>
              <a:rPr lang="en-US" altLang="zh-CN" dirty="0" err="1" smtClean="0">
                <a:solidFill>
                  <a:srgbClr val="FF0000"/>
                </a:solidFill>
              </a:rPr>
              <a:t>Rb</a:t>
            </a:r>
            <a:r>
              <a:rPr lang="en-US" altLang="zh-CN" dirty="0" smtClean="0"/>
              <a:t> and </a:t>
            </a:r>
            <a:r>
              <a:rPr lang="en-US" altLang="zh-CN" dirty="0" err="1" smtClean="0">
                <a:solidFill>
                  <a:srgbClr val="FF0000"/>
                </a:solidFill>
              </a:rPr>
              <a:t>effb</a:t>
            </a:r>
            <a:r>
              <a:rPr lang="en-US" altLang="zh-CN" dirty="0" smtClean="0"/>
              <a:t> in DATA  are different from the Input Truth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effb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at </a:t>
            </a:r>
            <a:r>
              <a:rPr lang="en-US" altLang="zh-CN" dirty="0" err="1" smtClean="0">
                <a:solidFill>
                  <a:srgbClr val="FF0000"/>
                </a:solidFill>
              </a:rPr>
              <a:t>Prob</a:t>
            </a:r>
            <a:r>
              <a:rPr lang="en-US" altLang="zh-CN" dirty="0" smtClean="0">
                <a:solidFill>
                  <a:srgbClr val="FF0000"/>
                </a:solidFill>
              </a:rPr>
              <a:t>&gt;0.9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2774" y="1353542"/>
                <a:ext cx="8928992" cy="9233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zh-CN" altLang="en-US" b="1" i="1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zh-CN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𝒄</m:t>
                        </m:r>
                      </m:sub>
                    </m:sSub>
                    <m:sSub>
                      <m:sSubPr>
                        <m:ctrlPr>
                          <a:rPr lang="zh-CN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,  </m:t>
                        </m:r>
                        <m:r>
                          <a:rPr lang="en-US" altLang="zh-CN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𝒖𝒅𝒔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is got  by MC samples:  </a:t>
                </a:r>
                <a:r>
                  <a:rPr lang="en-US" altLang="zh-CN" dirty="0" err="1" smtClean="0"/>
                  <a:t>Zbb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sample2</a:t>
                </a:r>
                <a:r>
                  <a:rPr lang="en-US" altLang="zh-CN" dirty="0" smtClean="0"/>
                  <a:t>, </a:t>
                </a:r>
                <a:r>
                  <a:rPr lang="en-US" altLang="zh-CN" dirty="0" err="1" smtClean="0"/>
                  <a:t>Zcc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sample2</a:t>
                </a:r>
                <a:r>
                  <a:rPr lang="en-US" altLang="zh-CN" dirty="0" smtClean="0"/>
                  <a:t>,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Zllsample2</a:t>
                </a:r>
              </a:p>
              <a:p>
                <a:r>
                  <a:rPr lang="en-US" altLang="zh-CN" dirty="0" smtClean="0"/>
                  <a:t>So if DATA </a:t>
                </a:r>
                <a:r>
                  <a:rPr lang="en-US" altLang="zh-CN" b="1" dirty="0" smtClean="0"/>
                  <a:t>sample1</a:t>
                </a:r>
                <a:r>
                  <a:rPr lang="zh-CN" altLang="en-US" b="1" dirty="0" smtClean="0"/>
                  <a:t>≠</a:t>
                </a:r>
                <a:r>
                  <a:rPr lang="en-US" altLang="zh-CN" dirty="0" smtClean="0"/>
                  <a:t>sample2</a:t>
                </a:r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which means the MC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zh-CN" altLang="en-US" i="1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,  </m:t>
                        </m:r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𝑢𝑑𝑠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 is different from the ‘DATA’ </a:t>
                </a:r>
                <a:endParaRPr lang="zh-CN" alt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4" y="1353542"/>
                <a:ext cx="892899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477" t="-384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496" y="2368865"/>
            <a:ext cx="429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The difference as a Ratio:  </a:t>
            </a:r>
            <a:r>
              <a:rPr lang="en-US" altLang="zh-CN" sz="1600" b="1" dirty="0" err="1" smtClean="0"/>
              <a:t>Eff</a:t>
            </a:r>
            <a:r>
              <a:rPr lang="en-US" altLang="zh-CN" sz="1600" b="1" dirty="0" smtClean="0"/>
              <a:t> in ‘DATA’/ </a:t>
            </a:r>
            <a:r>
              <a:rPr lang="en-US" altLang="zh-CN" sz="1600" b="1" dirty="0" err="1" smtClean="0"/>
              <a:t>Eff</a:t>
            </a:r>
            <a:r>
              <a:rPr lang="en-US" altLang="zh-CN" sz="1600" b="1" dirty="0" smtClean="0"/>
              <a:t> in MC</a:t>
            </a:r>
            <a:endParaRPr lang="zh-CN" altLang="en-US" sz="16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077205" y="2276872"/>
                <a:ext cx="470433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 smtClean="0"/>
                  <a:t>difference between DATA and MC are very small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𝑢𝑑𝑠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 differences are big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at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Prob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&gt;0.9 </a:t>
                </a:r>
                <a:r>
                  <a:rPr lang="en-US" altLang="zh-CN" dirty="0" smtClean="0"/>
                  <a:t>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which may come from the very </a:t>
                </a:r>
                <a:r>
                  <a:rPr lang="en-US" altLang="zh-CN" dirty="0"/>
                  <a:t>low </a:t>
                </a:r>
                <a:r>
                  <a:rPr lang="en-US" altLang="zh-CN" dirty="0" smtClean="0"/>
                  <a:t>statistics after B-tagging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</a:t>
                </a:r>
                <a:r>
                  <a:rPr lang="en-US" altLang="zh-CN" dirty="0" smtClean="0"/>
                  <a:t>hich will lead to the difference in the IO test  </a:t>
                </a:r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𝑢𝑑𝑠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 effect is very small, as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The </a:t>
                </a:r>
                <a:r>
                  <a:rPr lang="en-US" altLang="zh-CN" b="1" dirty="0" err="1">
                    <a:solidFill>
                      <a:srgbClr val="0070C0"/>
                    </a:solidFill>
                  </a:rPr>
                  <a:t>Zllrejction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 at four work point are ~100%</a:t>
                </a:r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05" y="2276872"/>
                <a:ext cx="4704334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036" t="-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85184"/>
            <a:ext cx="3240360" cy="16024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" y="2851743"/>
            <a:ext cx="4031124" cy="3819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48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2" y="3140968"/>
            <a:ext cx="6629400" cy="318400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84" y="980728"/>
            <a:ext cx="6629400" cy="227557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43636" y="0"/>
            <a:ext cx="2811732" cy="620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6840" y="0"/>
            <a:ext cx="371474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692696"/>
            <a:ext cx="87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We redo the IO test by ‘DATA’ and MC with </a:t>
            </a:r>
            <a:r>
              <a:rPr lang="en-US" altLang="zh-CN" b="1" dirty="0" smtClean="0">
                <a:solidFill>
                  <a:srgbClr val="FF0000"/>
                </a:solidFill>
              </a:rPr>
              <a:t>same</a:t>
            </a:r>
            <a:r>
              <a:rPr lang="en-US" altLang="zh-CN" b="1" dirty="0" smtClean="0"/>
              <a:t>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Zcc</a:t>
            </a:r>
            <a:r>
              <a:rPr lang="en-US" altLang="zh-CN" b="1" dirty="0" smtClean="0"/>
              <a:t> sample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3312418"/>
            <a:ext cx="383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DATA Sample= </a:t>
            </a:r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MC Sample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9632" y="3140968"/>
            <a:ext cx="6984776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23728" y="4221088"/>
            <a:ext cx="1591016" cy="6480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9507116">
            <a:off x="5353631" y="4653134"/>
            <a:ext cx="1714566" cy="6480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516216" y="228615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Input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=0.3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4140" y="908720"/>
            <a:ext cx="383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DATA Sample</a:t>
            </a:r>
            <a:r>
              <a:rPr lang="zh-CN" altLang="en-US" b="1" dirty="0" smtClean="0">
                <a:solidFill>
                  <a:srgbClr val="FF0000"/>
                </a:solidFill>
              </a:rPr>
              <a:t>≠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MC Sample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584" y="6165304"/>
            <a:ext cx="855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We can see the </a:t>
            </a:r>
            <a:r>
              <a:rPr lang="en-US" altLang="zh-CN" dirty="0" smtClean="0"/>
              <a:t>differences of measured </a:t>
            </a:r>
            <a:r>
              <a:rPr lang="en-US" altLang="zh-CN" dirty="0" err="1">
                <a:solidFill>
                  <a:srgbClr val="FF0000"/>
                </a:solidFill>
              </a:rPr>
              <a:t>Rb</a:t>
            </a:r>
            <a:r>
              <a:rPr lang="en-US" altLang="zh-CN" dirty="0"/>
              <a:t> and </a:t>
            </a:r>
            <a:r>
              <a:rPr lang="en-US" altLang="zh-CN" dirty="0" err="1">
                <a:solidFill>
                  <a:srgbClr val="FF0000"/>
                </a:solidFill>
              </a:rPr>
              <a:t>effb</a:t>
            </a:r>
            <a:r>
              <a:rPr lang="en-US" altLang="zh-CN" dirty="0"/>
              <a:t> </a:t>
            </a:r>
            <a:r>
              <a:rPr lang="en-US" altLang="zh-CN" dirty="0" smtClean="0"/>
              <a:t>between DATA and MC are smaller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413348"/>
            <a:ext cx="6629400" cy="29679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60" y="642918"/>
            <a:ext cx="6629400" cy="279969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43636" y="0"/>
            <a:ext cx="2811732" cy="620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1800" y="3356992"/>
            <a:ext cx="383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DATA Sample= </a:t>
            </a:r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MC Sample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616" y="3356992"/>
            <a:ext cx="6984776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979712" y="4365104"/>
            <a:ext cx="1591016" cy="6480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9475710">
            <a:off x="5204112" y="4697454"/>
            <a:ext cx="1591016" cy="6480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516216" y="228615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Input </a:t>
            </a:r>
            <a:r>
              <a:rPr lang="en-US" altLang="zh-CN" dirty="0" err="1" smtClean="0"/>
              <a:t>Rb</a:t>
            </a:r>
            <a:r>
              <a:rPr lang="en-US" altLang="zh-CN" dirty="0" smtClean="0"/>
              <a:t>=0.5</a:t>
            </a:r>
            <a:endParaRPr lang="zh-CN" altLang="en-US" dirty="0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-6840" y="0"/>
            <a:ext cx="371474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9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6" y="3140968"/>
            <a:ext cx="6629400" cy="31119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8" y="685938"/>
            <a:ext cx="6629400" cy="263969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43636" y="0"/>
            <a:ext cx="2811732" cy="620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3140968"/>
            <a:ext cx="383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DATA Sample= </a:t>
            </a:r>
            <a:r>
              <a:rPr lang="en-US" altLang="zh-CN" dirty="0" err="1" smtClean="0">
                <a:solidFill>
                  <a:srgbClr val="FF0000"/>
                </a:solidFill>
              </a:rPr>
              <a:t>Zcc</a:t>
            </a:r>
            <a:r>
              <a:rPr lang="en-US" altLang="zh-CN" dirty="0" smtClean="0">
                <a:solidFill>
                  <a:srgbClr val="FF0000"/>
                </a:solidFill>
              </a:rPr>
              <a:t> MC Sample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9632" y="3140968"/>
            <a:ext cx="6984776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979712" y="4221088"/>
            <a:ext cx="1591016" cy="6480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9214161">
            <a:off x="5315330" y="4510946"/>
            <a:ext cx="1591016" cy="6480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516216" y="228615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Input </a:t>
            </a:r>
            <a:r>
              <a:rPr lang="en-US" altLang="zh-CN" dirty="0" err="1"/>
              <a:t>Rb</a:t>
            </a:r>
            <a:r>
              <a:rPr lang="en-US" altLang="zh-CN" dirty="0"/>
              <a:t>=0.7</a:t>
            </a:r>
            <a:endParaRPr lang="zh-CN" altLang="en-US" dirty="0"/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-6840" y="0"/>
            <a:ext cx="3714744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9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435861" cy="4525963"/>
          </a:xfrm>
        </p:spPr>
        <p:txBody>
          <a:bodyPr/>
          <a:lstStyle/>
          <a:p>
            <a:r>
              <a:rPr kumimoji="1" lang="en-US" altLang="zh-CN" dirty="0" err="1" smtClean="0"/>
              <a:t>R</a:t>
            </a:r>
            <a:r>
              <a:rPr kumimoji="1" lang="en-US" altLang="zh-CN" baseline="-25000" dirty="0" err="1" smtClean="0"/>
              <a:t>b</a:t>
            </a:r>
            <a:r>
              <a:rPr kumimoji="1" lang="en-US" altLang="zh-CN" dirty="0" smtClean="0"/>
              <a:t> : the relative decay width of Z into b quarks</a:t>
            </a:r>
          </a:p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Based on the CEPC MC samples: </a:t>
            </a:r>
            <a:r>
              <a:rPr kumimoji="1" lang="en-US" altLang="zh-CN" dirty="0" err="1" smtClean="0"/>
              <a:t>Zbb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Zcc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Zuds</a:t>
            </a:r>
            <a:endParaRPr kumimoji="1" lang="en-US" altLang="zh-CN" dirty="0"/>
          </a:p>
          <a:p>
            <a:pPr lvl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from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FSClasser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~</a:t>
            </a:r>
            <a:r>
              <a:rPr lang="en-US" altLang="zh-CN" b="1" dirty="0" smtClean="0">
                <a:solidFill>
                  <a:srgbClr val="FF0000"/>
                </a:solidFill>
              </a:rPr>
              <a:t>110k events 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By using the Double tagging method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371474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cxnSp>
        <p:nvCxnSpPr>
          <p:cNvPr id="7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071678"/>
            <a:ext cx="1697701" cy="82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52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618" y="785794"/>
            <a:ext cx="8473099" cy="19951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zh-CN" dirty="0" smtClean="0"/>
              <a:t>The two jets are divided into two </a:t>
            </a:r>
            <a:r>
              <a:rPr kumimoji="1" lang="en-US" altLang="zh-CN" dirty="0" smtClean="0"/>
              <a:t>hemispheres according to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plane perpendicular to the thrust </a:t>
            </a:r>
            <a:r>
              <a:rPr lang="en-US" altLang="zh-CN" dirty="0" smtClean="0"/>
              <a:t>axis</a:t>
            </a:r>
            <a:r>
              <a:rPr kumimoji="1" lang="en-US" altLang="zh-CN" dirty="0" smtClean="0"/>
              <a:t> </a:t>
            </a:r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 smtClean="0"/>
              <a:t>Double </a:t>
            </a:r>
            <a:r>
              <a:rPr kumimoji="1" lang="en-US" altLang="zh-CN" dirty="0"/>
              <a:t>tagging method :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   The ratio of one jet tagged as b jet</a:t>
            </a:r>
          </a:p>
          <a:p>
            <a:pPr lvl="1"/>
            <a:r>
              <a:rPr kumimoji="1" lang="en-US" altLang="zh-CN" dirty="0"/>
              <a:t> 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 The ratio of </a:t>
            </a:r>
            <a:r>
              <a:rPr kumimoji="1" lang="en-US" altLang="zh-CN" dirty="0" smtClean="0"/>
              <a:t>both jets </a:t>
            </a:r>
            <a:r>
              <a:rPr kumimoji="1" lang="en-US" altLang="zh-CN" dirty="0"/>
              <a:t>tagged as b </a:t>
            </a:r>
            <a:r>
              <a:rPr kumimoji="1" lang="en-US" altLang="zh-CN" dirty="0" smtClean="0"/>
              <a:t>jets</a:t>
            </a:r>
            <a:endParaRPr kumimoji="1" lang="zh-CN" altLang="en-US" dirty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371474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cxnSp>
        <p:nvCxnSpPr>
          <p:cNvPr id="7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2"/>
              <p:cNvSpPr txBox="1"/>
              <p:nvPr/>
            </p:nvSpPr>
            <p:spPr>
              <a:xfrm>
                <a:off x="1043608" y="2735913"/>
                <a:ext cx="5867183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35913"/>
                <a:ext cx="5867183" cy="846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827584" y="3616710"/>
                <a:ext cx="7056784" cy="84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𝑢𝑑𝑠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616710"/>
                <a:ext cx="7056784" cy="846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650541" y="5027692"/>
                <a:ext cx="788189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𝑢𝑑𝑠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charset="0"/>
                          </a:rPr>
                          <m:t>  ,</m:t>
                        </m:r>
                        <m:r>
                          <a:rPr lang="en-US" altLang="zh-CN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zh-CN" altLang="en-US" sz="2400" i="1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𝑢𝑑𝑠</m:t>
                        </m:r>
                      </m:sub>
                    </m:sSub>
                    <m:r>
                      <a:rPr lang="en-US" altLang="zh-CN" sz="2400" b="0" i="1" smtClean="0">
                        <a:latin typeface="Cambria Math" charset="0"/>
                      </a:rPr>
                      <m:t>  ,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,  </m:t>
                        </m:r>
                        <m:r>
                          <a:rPr lang="en-US" altLang="zh-CN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24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4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𝑢𝑑𝑠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are gotten from </a:t>
                </a:r>
                <a:r>
                  <a:rPr lang="en-US" altLang="zh-CN" sz="2400" dirty="0"/>
                  <a:t>MC </a:t>
                </a:r>
                <a:r>
                  <a:rPr lang="en-US" altLang="zh-CN" sz="2400" dirty="0" smtClean="0"/>
                  <a:t>samples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altLang="zh-CN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𝑡𝑡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h𝑎𝑑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are gotten from DATA samples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1" y="5027692"/>
                <a:ext cx="7881899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083" t="-30350" b="-38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983347" y="71414"/>
            <a:ext cx="3139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Double Tagging Method</a:t>
            </a:r>
            <a:endParaRPr lang="zh-CN" altLang="en-US" sz="2400" dirty="0"/>
          </a:p>
        </p:txBody>
      </p:sp>
      <p:cxnSp>
        <p:nvCxnSpPr>
          <p:cNvPr id="15" name="直线箭头连接符 14"/>
          <p:cNvCxnSpPr/>
          <p:nvPr/>
        </p:nvCxnSpPr>
        <p:spPr>
          <a:xfrm>
            <a:off x="2267744" y="4221088"/>
            <a:ext cx="1709455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50541" y="2674008"/>
            <a:ext cx="7665875" cy="189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图片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4500570"/>
            <a:ext cx="3328141" cy="725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139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err="1" smtClean="0"/>
              <a:t>Rb</a:t>
            </a:r>
            <a:r>
              <a:rPr lang="en-US" altLang="zh-CN" sz="3600" dirty="0" smtClean="0"/>
              <a:t> method</a:t>
            </a:r>
            <a:endParaRPr lang="en-US" altLang="zh-CN" sz="36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91680" y="1052736"/>
                <a:ext cx="4304705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052736"/>
                <a:ext cx="4304705" cy="657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547664" y="1916832"/>
                <a:ext cx="5598368" cy="65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𝑢𝑑𝑠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916832"/>
                <a:ext cx="5598368" cy="657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圆角矩形标注 5"/>
              <p:cNvSpPr/>
              <p:nvPr/>
            </p:nvSpPr>
            <p:spPr>
              <a:xfrm>
                <a:off x="7020272" y="814928"/>
                <a:ext cx="1656184" cy="741864"/>
              </a:xfrm>
              <a:prstGeom prst="wedgeRoundRectCallout">
                <a:avLst>
                  <a:gd name="adj1" fmla="val -47864"/>
                  <a:gd name="adj2" fmla="val 79239"/>
                  <a:gd name="adj3" fmla="val 16667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𝑢𝑑𝑠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𝑢𝑑𝑠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Get from MC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圆角矩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814928"/>
                <a:ext cx="1656184" cy="741864"/>
              </a:xfrm>
              <a:prstGeom prst="wedgeRoundRectCallout">
                <a:avLst>
                  <a:gd name="adj1" fmla="val -47864"/>
                  <a:gd name="adj2" fmla="val 79239"/>
                  <a:gd name="adj3" fmla="val 16667"/>
                </a:avLst>
              </a:prstGeom>
              <a:blipFill rotWithShape="1">
                <a:blip r:embed="rId4"/>
                <a:stretch>
                  <a:fillRect t="-12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627784" y="1016732"/>
            <a:ext cx="417646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/>
          <p:cNvSpPr/>
          <p:nvPr/>
        </p:nvSpPr>
        <p:spPr>
          <a:xfrm>
            <a:off x="1691680" y="980728"/>
            <a:ext cx="792088" cy="1800200"/>
          </a:xfrm>
          <a:prstGeom prst="flowChartProcess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6804248" y="1977296"/>
                <a:ext cx="2540888" cy="715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𝑗𝑒𝑡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𝑡𝑎𝑔𝑔𝑒𝑑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𝑗𝑒𝑡</m:t>
                                  </m:r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𝑡𝑎𝑔𝑔𝑒𝑑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77296"/>
                <a:ext cx="2540888" cy="7156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0" y="2857496"/>
            <a:ext cx="9001156" cy="378621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x-none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LEP measurement  0.21594 ±0.00066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Syst</a:t>
            </a:r>
            <a:r>
              <a:rPr lang="en-US" altLang="x-none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error : </a:t>
            </a:r>
            <a:r>
              <a:rPr lang="en-US" altLang="zh-CN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~</a:t>
            </a:r>
            <a:r>
              <a:rPr lang="en-US" altLang="x-none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0.</a:t>
            </a:r>
            <a:r>
              <a:rPr lang="en-US" altLang="zh-CN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2</a:t>
            </a:r>
            <a:r>
              <a:rPr lang="en-US" altLang="x-none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%</a:t>
            </a:r>
            <a:endParaRPr lang="en-US" altLang="x-none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Major</a:t>
            </a:r>
            <a:r>
              <a:rPr lang="zh-CN" alt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systematics</a:t>
            </a:r>
            <a:r>
              <a:rPr lang="zh-CN" alt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is</a:t>
            </a:r>
            <a:r>
              <a:rPr lang="zh-CN" alt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hemisphere tag </a:t>
            </a:r>
            <a:r>
              <a:rPr lang="en-US" altLang="zh-CN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correlations</a:t>
            </a:r>
            <a:endParaRPr lang="en-US" altLang="x-none" sz="19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altLang="x-none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CEPC </a:t>
            </a:r>
            <a:endParaRPr lang="en-US" altLang="x-non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Expected</a:t>
            </a:r>
            <a:r>
              <a:rPr lang="zh-CN" altLang="en-US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x-none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Syst</a:t>
            </a:r>
            <a:r>
              <a:rPr lang="en-US" altLang="x-non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x-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error   (</a:t>
            </a:r>
            <a:r>
              <a:rPr lang="en-US" altLang="x-non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0.0</a:t>
            </a:r>
            <a:r>
              <a:rPr lang="en-US" altLang="zh-CN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2</a:t>
            </a:r>
            <a:r>
              <a:rPr lang="en-US" altLang="x-non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%)</a:t>
            </a:r>
            <a:endParaRPr lang="en-US" altLang="x-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hemisphere tag correlations</a:t>
            </a:r>
            <a:r>
              <a:rPr lang="zh-CN" alt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depends</a:t>
            </a:r>
            <a:r>
              <a:rPr lang="zh-CN" altLang="en-US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on</a:t>
            </a:r>
            <a:r>
              <a:rPr lang="zh-CN" altLang="en-US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b</a:t>
            </a:r>
            <a:r>
              <a:rPr lang="zh-CN" altLang="en-US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tagging</a:t>
            </a:r>
            <a:r>
              <a:rPr lang="zh-CN" altLang="en-US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efficiency</a:t>
            </a:r>
            <a:r>
              <a:rPr lang="zh-CN" altLang="en-US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ＭＳ Ｐゴシック" charset="0"/>
              </a:rPr>
              <a:t> </a:t>
            </a:r>
            <a:endParaRPr lang="en-US" altLang="x-none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ＭＳ Ｐゴシック" charset="0"/>
            </a:endParaRPr>
          </a:p>
          <a:p>
            <a:pPr marL="1163638" indent="-260350" eaLnBrk="1" hangingPunct="1">
              <a:lnSpc>
                <a:spcPct val="80000"/>
              </a:lnSpc>
            </a:pPr>
            <a:r>
              <a:rPr lang="en-US" altLang="x-none" sz="2200" dirty="0" smtClean="0">
                <a:ea typeface="ＭＳ Ｐゴシック" charset="-128"/>
              </a:rPr>
              <a:t>with a high b-tagging efficiency  above 80% and rejection of charm and light jet above 90%</a:t>
            </a:r>
            <a:endParaRPr lang="en-US" altLang="x-none" sz="22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x-none" sz="1900" dirty="0">
              <a:ea typeface="ＭＳ Ｐゴシック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3347" y="81439"/>
            <a:ext cx="3139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Double Tagging Method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690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13998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dirty="0" err="1" smtClean="0"/>
              <a:t>Rb</a:t>
            </a:r>
            <a:r>
              <a:rPr lang="en-US" altLang="zh-CN" sz="3600" dirty="0" smtClean="0"/>
              <a:t> method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91680" y="1052736"/>
                <a:ext cx="4304705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052736"/>
                <a:ext cx="4304705" cy="657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547664" y="1916832"/>
                <a:ext cx="5598368" cy="65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𝑡𝑡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𝑢𝑑𝑠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916832"/>
                <a:ext cx="5598368" cy="657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圆角矩形标注 5"/>
              <p:cNvSpPr/>
              <p:nvPr/>
            </p:nvSpPr>
            <p:spPr>
              <a:xfrm>
                <a:off x="7020272" y="814928"/>
                <a:ext cx="1656184" cy="741864"/>
              </a:xfrm>
              <a:prstGeom prst="wedgeRoundRectCallout">
                <a:avLst>
                  <a:gd name="adj1" fmla="val -47864"/>
                  <a:gd name="adj2" fmla="val 79239"/>
                  <a:gd name="adj3" fmla="val 16667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𝑢𝑑𝑠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𝑢𝑑𝑠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Get from MC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圆角矩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814928"/>
                <a:ext cx="1656184" cy="741864"/>
              </a:xfrm>
              <a:prstGeom prst="wedgeRoundRectCallout">
                <a:avLst>
                  <a:gd name="adj1" fmla="val -47864"/>
                  <a:gd name="adj2" fmla="val 79239"/>
                  <a:gd name="adj3" fmla="val 16667"/>
                </a:avLst>
              </a:prstGeom>
              <a:blipFill rotWithShape="1">
                <a:blip r:embed="rId4"/>
                <a:stretch>
                  <a:fillRect t="-12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627784" y="1016732"/>
            <a:ext cx="417646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323528" y="814928"/>
            <a:ext cx="1224136" cy="895360"/>
          </a:xfrm>
          <a:prstGeom prst="wedgeRoundRectCallout">
            <a:avLst>
              <a:gd name="adj1" fmla="val 65536"/>
              <a:gd name="adj2" fmla="val 7845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ysClr val="windowText" lastClr="000000"/>
                </a:solidFill>
              </a:rPr>
              <a:t>Get From Mixed MC Sample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1691680" y="980728"/>
            <a:ext cx="792088" cy="1800200"/>
          </a:xfrm>
          <a:prstGeom prst="flowChartProcess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6804248" y="1977296"/>
                <a:ext cx="2540888" cy="715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𝑗𝑒𝑡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𝑡𝑎𝑔𝑔𝑒𝑑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𝑗𝑒𝑡</m:t>
                                  </m:r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𝑡𝑎𝑔𝑔𝑒𝑑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77296"/>
                <a:ext cx="2540888" cy="7156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11560" y="3068960"/>
                <a:ext cx="5827686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5827686" cy="8461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11560" y="3861048"/>
                <a:ext cx="5827686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h𝑎𝑑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zh-CN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𝑢𝑑𝑠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61048"/>
                <a:ext cx="5827686" cy="846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2771800" y="5661248"/>
                <a:ext cx="2205989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𝑗𝑒𝑡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/>
                                </a:rPr>
                                <m:t>𝑡𝑎𝑔𝑔𝑒𝑑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n-US" altLang="zh-CN" sz="2000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n-US" altLang="zh-CN" sz="2000" i="1" baseline="30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661248"/>
                <a:ext cx="2205989" cy="680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56018" y="3015053"/>
            <a:ext cx="8680478" cy="33267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983347" y="81439"/>
            <a:ext cx="3139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Double Tagging Method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071810"/>
            <a:ext cx="5715040" cy="25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643406" y="328612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1600" dirty="0" smtClean="0"/>
              <a:t>The ratio of </a:t>
            </a:r>
            <a:r>
              <a:rPr kumimoji="1" lang="en-US" altLang="zh-CN" sz="1600" dirty="0" smtClean="0"/>
              <a:t> jet </a:t>
            </a:r>
            <a:r>
              <a:rPr kumimoji="1" lang="en-US" altLang="zh-CN" sz="1600" dirty="0" smtClean="0"/>
              <a:t>tagged as b jet </a:t>
            </a:r>
            <a:r>
              <a:rPr kumimoji="1" lang="en-US" altLang="zh-CN" sz="1600" dirty="0" smtClean="0"/>
              <a:t>in </a:t>
            </a:r>
            <a:r>
              <a:rPr lang="en-US" altLang="zh-CN" sz="1600" dirty="0" smtClean="0"/>
              <a:t>Hemisphere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I</a:t>
            </a:r>
            <a:r>
              <a:rPr lang="en-US" altLang="zh-CN" sz="1600" b="1" dirty="0" smtClean="0"/>
              <a:t> 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3438" y="4143380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1600" dirty="0" smtClean="0"/>
              <a:t>The ratio of </a:t>
            </a:r>
            <a:r>
              <a:rPr kumimoji="1" lang="en-US" altLang="zh-CN" sz="1600" dirty="0" smtClean="0"/>
              <a:t>jet </a:t>
            </a:r>
            <a:r>
              <a:rPr kumimoji="1" lang="en-US" altLang="zh-CN" sz="1600" dirty="0" smtClean="0"/>
              <a:t>tagged as b jet </a:t>
            </a:r>
            <a:r>
              <a:rPr kumimoji="1" lang="en-US" altLang="zh-CN" sz="1600" dirty="0" smtClean="0"/>
              <a:t>in </a:t>
            </a:r>
            <a:r>
              <a:rPr lang="en-US" altLang="zh-CN" sz="1600" dirty="0" smtClean="0"/>
              <a:t>Hemisphere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J</a:t>
            </a:r>
            <a:r>
              <a:rPr lang="en-US" altLang="zh-CN" sz="1600" b="1" dirty="0" smtClean="0"/>
              <a:t> 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0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857232"/>
            <a:ext cx="8435861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kumimoji="1" lang="en-US" altLang="zh-CN" sz="2600" dirty="0" smtClean="0">
                <a:latin typeface="Calibri" pitchFamily="34" charset="0"/>
                <a:cs typeface="Times New Roman" pitchFamily="18" charset="0"/>
              </a:rPr>
              <a:t>The default algorithm is based on the </a:t>
            </a:r>
            <a:r>
              <a:rPr kumimoji="1" lang="en-US" altLang="zh-CN" sz="2600" dirty="0" err="1" smtClean="0">
                <a:latin typeface="Calibri" pitchFamily="34" charset="0"/>
                <a:cs typeface="Times New Roman" pitchFamily="18" charset="0"/>
              </a:rPr>
              <a:t>LCFIPlus</a:t>
            </a:r>
            <a:r>
              <a:rPr kumimoji="1" lang="en-US" altLang="zh-CN" sz="2600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Calibri" pitchFamily="34" charset="0"/>
                <a:cs typeface="Times New Roman" pitchFamily="18" charset="0"/>
              </a:rPr>
              <a:t>combines more than 60 </a:t>
            </a:r>
            <a:r>
              <a:rPr lang="en-US" sz="2600" dirty="0" smtClean="0">
                <a:latin typeface="Calibri" pitchFamily="34" charset="0"/>
                <a:cs typeface="Times New Roman" pitchFamily="18" charset="0"/>
              </a:rPr>
              <a:t>variables </a:t>
            </a:r>
            <a:r>
              <a:rPr lang="en-US" sz="2600" dirty="0" smtClean="0">
                <a:latin typeface="Calibri" pitchFamily="34" charset="0"/>
                <a:cs typeface="Times New Roman" pitchFamily="18" charset="0"/>
              </a:rPr>
              <a:t>to calculate the b jet probability by BDT method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B-tagging method for hemisphere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</a:t>
            </a:r>
            <a:endParaRPr kumimoji="1" lang="en-US" altLang="zh-CN" dirty="0" smtClean="0"/>
          </a:p>
          <a:p>
            <a:pPr marL="400050" lvl="1" indent="0"/>
            <a:r>
              <a:rPr kumimoji="1" lang="en-US" altLang="zh-CN" dirty="0" smtClean="0"/>
              <a:t>Calculating the </a:t>
            </a:r>
            <a:r>
              <a:rPr lang="en-US" dirty="0" smtClean="0"/>
              <a:t>b jet probability  based on the number of vertex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algn="just"/>
            <a:r>
              <a:rPr kumimoji="1" lang="en-US" altLang="zh-CN" dirty="0" smtClean="0"/>
              <a:t>B-tagging method for hemisphere 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J</a:t>
            </a:r>
            <a:r>
              <a:rPr kumimoji="1" lang="en-US" altLang="zh-CN" dirty="0" smtClean="0"/>
              <a:t>:</a:t>
            </a:r>
            <a:endParaRPr kumimoji="1" lang="en-US" altLang="zh-CN" dirty="0" smtClean="0"/>
          </a:p>
          <a:p>
            <a:pPr marL="627063" lvl="1" indent="-169863" algn="just"/>
            <a:r>
              <a:rPr kumimoji="1" lang="en-US" altLang="zh-CN" dirty="0" smtClean="0"/>
              <a:t>Calculating the </a:t>
            </a:r>
            <a:r>
              <a:rPr lang="en-US" dirty="0" smtClean="0"/>
              <a:t>b jet probability  based on the number of  lepton(we set &gt;=1 lepton)</a:t>
            </a:r>
          </a:p>
          <a:p>
            <a:pPr lvl="1"/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50059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/>
              <a:t>B-tagging method</a:t>
            </a:r>
            <a:endParaRPr lang="zh-CN" altLang="en-US" dirty="0"/>
          </a:p>
        </p:txBody>
      </p:sp>
      <p:cxnSp>
        <p:nvCxnSpPr>
          <p:cNvPr id="7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52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9" y="857233"/>
            <a:ext cx="8358246" cy="1571635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B-tagging method for </a:t>
            </a:r>
            <a:r>
              <a:rPr lang="en-US" dirty="0" smtClean="0">
                <a:hlinkClick r:id="rId3"/>
              </a:rPr>
              <a:t>hemisphere</a:t>
            </a:r>
            <a:r>
              <a:rPr lang="en-US" dirty="0" smtClean="0"/>
              <a:t> </a:t>
            </a:r>
            <a:r>
              <a:rPr lang="en-US" altLang="zh-CN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</a:t>
            </a:r>
            <a:endParaRPr kumimoji="1" lang="en-US" altLang="zh-CN" dirty="0" smtClean="0"/>
          </a:p>
          <a:p>
            <a:pPr marL="400050" lvl="1" indent="0"/>
            <a:r>
              <a:rPr kumimoji="1" lang="en-US" altLang="zh-CN" sz="2000" dirty="0" smtClean="0"/>
              <a:t>Calculating the </a:t>
            </a:r>
            <a:r>
              <a:rPr lang="en-US" sz="2000" dirty="0" smtClean="0"/>
              <a:t>b jet probability  based on the number of vertex</a:t>
            </a:r>
            <a:endParaRPr kumimoji="1" lang="en-US" altLang="zh-CN" sz="20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50059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/>
              <a:t>B-tagging method</a:t>
            </a:r>
            <a:endParaRPr lang="zh-CN" altLang="en-US" dirty="0"/>
          </a:p>
        </p:txBody>
      </p:sp>
      <p:cxnSp>
        <p:nvCxnSpPr>
          <p:cNvPr id="7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9190" y="45720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&gt;0.45  &gt;0.5   &gt;0.6    &gt;0.7  &gt;0.8  &gt;0.9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207167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 jet efficiency and  c, light jet rejection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3643629" cy="30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7" y="1857364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214950"/>
            <a:ext cx="8858280" cy="145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429132"/>
            <a:ext cx="4643438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52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9" y="857233"/>
            <a:ext cx="8358246" cy="1571635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B-tagging method for </a:t>
            </a:r>
            <a:r>
              <a:rPr lang="en-US" dirty="0" smtClean="0">
                <a:hlinkClick r:id="rId3"/>
              </a:rPr>
              <a:t>hemisphere</a:t>
            </a:r>
            <a:r>
              <a:rPr lang="en-US" dirty="0" smtClean="0"/>
              <a:t> </a:t>
            </a:r>
            <a:r>
              <a:rPr lang="en-US" altLang="zh-CN" b="1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:</a:t>
            </a:r>
            <a:endParaRPr kumimoji="1" lang="en-US" altLang="zh-CN" dirty="0" smtClean="0"/>
          </a:p>
          <a:p>
            <a:pPr marL="400050" lvl="1" indent="0"/>
            <a:r>
              <a:rPr kumimoji="1" lang="en-US" altLang="zh-CN" dirty="0" smtClean="0"/>
              <a:t>Calculating the </a:t>
            </a:r>
            <a:r>
              <a:rPr lang="en-US" dirty="0" smtClean="0"/>
              <a:t>b jet probability  based on the number of lepton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32" y="-24"/>
            <a:ext cx="4500594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/>
              <a:t>B-tagging method</a:t>
            </a:r>
            <a:endParaRPr lang="zh-CN" altLang="en-US" dirty="0"/>
          </a:p>
        </p:txBody>
      </p:sp>
      <p:cxnSp>
        <p:nvCxnSpPr>
          <p:cNvPr id="7" name="直接连接符 8"/>
          <p:cNvCxnSpPr/>
          <p:nvPr/>
        </p:nvCxnSpPr>
        <p:spPr>
          <a:xfrm>
            <a:off x="3714744" y="642918"/>
            <a:ext cx="5429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42291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43182"/>
            <a:ext cx="422433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52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30937</TotalTime>
  <Words>1038</Words>
  <Application>Microsoft Office PowerPoint</Application>
  <PresentationFormat>全屏显示(4:3)</PresentationFormat>
  <Paragraphs>283</Paragraphs>
  <Slides>28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</vt:lpstr>
      <vt:lpstr>自定义设计方案</vt:lpstr>
      <vt:lpstr>Rb measurement at CEPC MC Level</vt:lpstr>
      <vt:lpstr>Outline</vt:lpstr>
      <vt:lpstr>Introduction</vt:lpstr>
      <vt:lpstr>Introduction</vt:lpstr>
      <vt:lpstr>Rb method</vt:lpstr>
      <vt:lpstr>Rb method</vt:lpstr>
      <vt:lpstr>B-tagging method</vt:lpstr>
      <vt:lpstr>B-tagging method</vt:lpstr>
      <vt:lpstr>B-tagging method</vt:lpstr>
      <vt:lpstr>2D  B_likelihood</vt:lpstr>
      <vt:lpstr>Rb method</vt:lpstr>
      <vt:lpstr>Method</vt:lpstr>
      <vt:lpstr>Method</vt:lpstr>
      <vt:lpstr>幻灯片 14</vt:lpstr>
      <vt:lpstr>幻灯片 15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Check</vt:lpstr>
      <vt:lpstr>Check</vt:lpstr>
      <vt:lpstr>Check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polarization study in L+jet</dc:title>
  <dc:creator>Administrator</dc:creator>
  <cp:lastModifiedBy>李波</cp:lastModifiedBy>
  <cp:revision>742</cp:revision>
  <dcterms:created xsi:type="dcterms:W3CDTF">2013-01-09T06:52:18Z</dcterms:created>
  <dcterms:modified xsi:type="dcterms:W3CDTF">2019-11-18T16:54:15Z</dcterms:modified>
</cp:coreProperties>
</file>