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4"/>
  </p:notesMasterIdLst>
  <p:sldIdLst>
    <p:sldId id="256" r:id="rId2"/>
    <p:sldId id="257" r:id="rId3"/>
    <p:sldId id="292" r:id="rId4"/>
    <p:sldId id="287" r:id="rId5"/>
    <p:sldId id="288" r:id="rId6"/>
    <p:sldId id="263" r:id="rId7"/>
    <p:sldId id="290" r:id="rId8"/>
    <p:sldId id="264" r:id="rId9"/>
    <p:sldId id="267" r:id="rId10"/>
    <p:sldId id="268" r:id="rId11"/>
    <p:sldId id="284" r:id="rId12"/>
    <p:sldId id="291" r:id="rId13"/>
    <p:sldId id="271" r:id="rId14"/>
    <p:sldId id="296" r:id="rId15"/>
    <p:sldId id="273" r:id="rId16"/>
    <p:sldId id="298" r:id="rId17"/>
    <p:sldId id="299" r:id="rId18"/>
    <p:sldId id="265" r:id="rId19"/>
    <p:sldId id="300" r:id="rId20"/>
    <p:sldId id="297" r:id="rId21"/>
    <p:sldId id="274" r:id="rId22"/>
    <p:sldId id="301" r:id="rId23"/>
    <p:sldId id="276" r:id="rId24"/>
    <p:sldId id="279" r:id="rId25"/>
    <p:sldId id="294" r:id="rId26"/>
    <p:sldId id="281" r:id="rId27"/>
    <p:sldId id="282" r:id="rId28"/>
    <p:sldId id="280" r:id="rId29"/>
    <p:sldId id="283" r:id="rId30"/>
    <p:sldId id="289" r:id="rId31"/>
    <p:sldId id="293" r:id="rId32"/>
    <p:sldId id="29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7"/>
    <p:restoredTop sz="95833"/>
  </p:normalViewPr>
  <p:slideViewPr>
    <p:cSldViewPr snapToGrid="0" snapToObjects="1">
      <p:cViewPr>
        <p:scale>
          <a:sx n="100" d="100"/>
          <a:sy n="100" d="100"/>
        </p:scale>
        <p:origin x="232"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3FD3D-1305-ED4B-9395-9A8448E6FBDA}" type="datetimeFigureOut">
              <a:rPr lang="en-US" smtClean="0"/>
              <a:t>11/17/19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11A8E-2FA4-3E42-9011-096FBCB136AF}" type="slidenum">
              <a:rPr lang="en-US" smtClean="0"/>
              <a:t>‹#›</a:t>
            </a:fld>
            <a:endParaRPr lang="en-US"/>
          </a:p>
        </p:txBody>
      </p:sp>
    </p:spTree>
    <p:extLst>
      <p:ext uri="{BB962C8B-B14F-4D97-AF65-F5344CB8AC3E}">
        <p14:creationId xmlns:p14="http://schemas.microsoft.com/office/powerpoint/2010/main" val="17232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a:t>19/11/2019</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2019 international workshop on the HECEPC</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19/11/2019</a:t>
            </a:r>
            <a:endParaRPr lang="en-US" dirty="0"/>
          </a:p>
        </p:txBody>
      </p:sp>
      <p:sp>
        <p:nvSpPr>
          <p:cNvPr id="5" name="Footer Placeholder 4"/>
          <p:cNvSpPr>
            <a:spLocks noGrp="1"/>
          </p:cNvSpPr>
          <p:nvPr>
            <p:ph type="ftr" sz="quarter" idx="11"/>
          </p:nvPr>
        </p:nvSpPr>
        <p:spPr/>
        <p:txBody>
          <a:bodyPr/>
          <a:lstStyle/>
          <a:p>
            <a:r>
              <a:rPr lang="en-US"/>
              <a:t>2019 international workshop on the HECEPC</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19/11/2019</a:t>
            </a:r>
            <a:endParaRPr lang="en-US" dirty="0"/>
          </a:p>
        </p:txBody>
      </p:sp>
      <p:sp>
        <p:nvSpPr>
          <p:cNvPr id="5" name="Footer Placeholder 4"/>
          <p:cNvSpPr>
            <a:spLocks noGrp="1"/>
          </p:cNvSpPr>
          <p:nvPr>
            <p:ph type="ftr" sz="quarter" idx="11"/>
          </p:nvPr>
        </p:nvSpPr>
        <p:spPr/>
        <p:txBody>
          <a:bodyPr/>
          <a:lstStyle/>
          <a:p>
            <a:r>
              <a:rPr lang="en-US"/>
              <a:t>2019 international workshop on the HECEPC</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19/11/2019</a:t>
            </a:r>
            <a:endParaRPr lang="en-US" dirty="0"/>
          </a:p>
        </p:txBody>
      </p:sp>
      <p:sp>
        <p:nvSpPr>
          <p:cNvPr id="5" name="Footer Placeholder 4"/>
          <p:cNvSpPr>
            <a:spLocks noGrp="1"/>
          </p:cNvSpPr>
          <p:nvPr>
            <p:ph type="ftr" sz="quarter" idx="11"/>
          </p:nvPr>
        </p:nvSpPr>
        <p:spPr/>
        <p:txBody>
          <a:bodyPr/>
          <a:lstStyle/>
          <a:p>
            <a:r>
              <a:rPr lang="en-US"/>
              <a:t>2019 international workshop on the HECEPC</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a:t>19/11/2019</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2019 international workshop on the HECEPC</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19/11/2019</a:t>
            </a:r>
            <a:endParaRPr lang="en-US" dirty="0"/>
          </a:p>
        </p:txBody>
      </p:sp>
      <p:sp>
        <p:nvSpPr>
          <p:cNvPr id="6" name="Footer Placeholder 5"/>
          <p:cNvSpPr>
            <a:spLocks noGrp="1"/>
          </p:cNvSpPr>
          <p:nvPr>
            <p:ph type="ftr" sz="quarter" idx="11"/>
          </p:nvPr>
        </p:nvSpPr>
        <p:spPr/>
        <p:txBody>
          <a:bodyPr/>
          <a:lstStyle/>
          <a:p>
            <a:r>
              <a:rPr lang="en-US"/>
              <a:t>2019 international workshop on the HECEPC</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19/11/2019</a:t>
            </a:r>
            <a:endParaRPr lang="en-US" dirty="0"/>
          </a:p>
        </p:txBody>
      </p:sp>
      <p:sp>
        <p:nvSpPr>
          <p:cNvPr id="8" name="Footer Placeholder 7"/>
          <p:cNvSpPr>
            <a:spLocks noGrp="1"/>
          </p:cNvSpPr>
          <p:nvPr>
            <p:ph type="ftr" sz="quarter" idx="11"/>
          </p:nvPr>
        </p:nvSpPr>
        <p:spPr/>
        <p:txBody>
          <a:bodyPr/>
          <a:lstStyle/>
          <a:p>
            <a:r>
              <a:rPr lang="en-US"/>
              <a:t>2019 international workshop on the HECEPC</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19/11/2019</a:t>
            </a:r>
            <a:endParaRPr lang="en-US" dirty="0"/>
          </a:p>
        </p:txBody>
      </p:sp>
      <p:sp>
        <p:nvSpPr>
          <p:cNvPr id="4" name="Footer Placeholder 3"/>
          <p:cNvSpPr>
            <a:spLocks noGrp="1"/>
          </p:cNvSpPr>
          <p:nvPr>
            <p:ph type="ftr" sz="quarter" idx="11"/>
          </p:nvPr>
        </p:nvSpPr>
        <p:spPr/>
        <p:txBody>
          <a:bodyPr/>
          <a:lstStyle/>
          <a:p>
            <a:r>
              <a:rPr lang="en-US"/>
              <a:t>2019 international workshop on the HECEPC</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19/11/2019</a:t>
            </a:r>
            <a:endParaRPr lang="en-US" dirty="0"/>
          </a:p>
        </p:txBody>
      </p:sp>
      <p:sp>
        <p:nvSpPr>
          <p:cNvPr id="3" name="Footer Placeholder 2"/>
          <p:cNvSpPr>
            <a:spLocks noGrp="1"/>
          </p:cNvSpPr>
          <p:nvPr>
            <p:ph type="ftr" sz="quarter" idx="11"/>
          </p:nvPr>
        </p:nvSpPr>
        <p:spPr/>
        <p:txBody>
          <a:bodyPr/>
          <a:lstStyle/>
          <a:p>
            <a:r>
              <a:rPr lang="en-US"/>
              <a:t>2019 international workshop on the HECEPC</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19/11/2019</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2019 international workshop on the HECEPC</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a:t>19/11/2019</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2019 international workshop on the HECEPC</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19/11/2019</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2019 international workshop on the HECEPC</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 Id="rId1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1424-7C3D-3544-B131-8023307114AE}"/>
              </a:ext>
            </a:extLst>
          </p:cNvPr>
          <p:cNvSpPr>
            <a:spLocks noGrp="1"/>
          </p:cNvSpPr>
          <p:nvPr>
            <p:ph type="ctrTitle"/>
          </p:nvPr>
        </p:nvSpPr>
        <p:spPr/>
        <p:txBody>
          <a:bodyPr/>
          <a:lstStyle/>
          <a:p>
            <a:r>
              <a:rPr lang="en-US" dirty="0"/>
              <a:t>Overview of the FCAL activities</a:t>
            </a:r>
          </a:p>
        </p:txBody>
      </p:sp>
      <p:sp>
        <p:nvSpPr>
          <p:cNvPr id="3" name="Subtitle 2">
            <a:extLst>
              <a:ext uri="{FF2B5EF4-FFF2-40B4-BE49-F238E27FC236}">
                <a16:creationId xmlns:a16="http://schemas.microsoft.com/office/drawing/2014/main" id="{787276CA-30A0-EA43-AE9C-2E20B22EB0EB}"/>
              </a:ext>
            </a:extLst>
          </p:cNvPr>
          <p:cNvSpPr>
            <a:spLocks noGrp="1"/>
          </p:cNvSpPr>
          <p:nvPr>
            <p:ph type="subTitle" idx="1"/>
          </p:nvPr>
        </p:nvSpPr>
        <p:spPr/>
        <p:txBody>
          <a:bodyPr>
            <a:normAutofit fontScale="92500" lnSpcReduction="10000"/>
          </a:bodyPr>
          <a:lstStyle/>
          <a:p>
            <a:r>
              <a:rPr lang="en-US" dirty="0"/>
              <a:t>Yan </a:t>
            </a:r>
            <a:r>
              <a:rPr lang="en-US" dirty="0" err="1"/>
              <a:t>Benhammou</a:t>
            </a:r>
            <a:r>
              <a:rPr lang="en-US" dirty="0"/>
              <a:t> </a:t>
            </a:r>
          </a:p>
          <a:p>
            <a:r>
              <a:rPr lang="en-US" dirty="0"/>
              <a:t>Tel Aviv University</a:t>
            </a:r>
          </a:p>
          <a:p>
            <a:r>
              <a:rPr lang="en-US" dirty="0"/>
              <a:t>on behalf of the FCAL collaboration</a:t>
            </a:r>
          </a:p>
        </p:txBody>
      </p:sp>
    </p:spTree>
    <p:extLst>
      <p:ext uri="{BB962C8B-B14F-4D97-AF65-F5344CB8AC3E}">
        <p14:creationId xmlns:p14="http://schemas.microsoft.com/office/powerpoint/2010/main" val="2825990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138" y="1448434"/>
            <a:ext cx="6640513" cy="3777622"/>
          </a:xfrm>
        </p:spPr>
        <p:txBody>
          <a:bodyPr/>
          <a:lstStyle/>
          <a:p>
            <a:r>
              <a:rPr lang="en-US" dirty="0"/>
              <a:t>Cover the angles between 41 </a:t>
            </a:r>
            <a:r>
              <a:rPr lang="en-US" dirty="0" err="1"/>
              <a:t>mrad</a:t>
            </a:r>
            <a:r>
              <a:rPr lang="en-US" dirty="0"/>
              <a:t> to 67 </a:t>
            </a:r>
            <a:r>
              <a:rPr lang="en-US" dirty="0" err="1"/>
              <a:t>mrad</a:t>
            </a:r>
            <a:endParaRPr lang="en-US" dirty="0"/>
          </a:p>
          <a:p>
            <a:r>
              <a:rPr lang="en-US" dirty="0"/>
              <a:t>Polar angular pad size calculated to obtain the given precision of luminosity measurement</a:t>
            </a:r>
          </a:p>
          <a:p>
            <a:r>
              <a:rPr lang="en-US" dirty="0"/>
              <a:t>Simulation of the </a:t>
            </a:r>
          </a:p>
          <a:p>
            <a:pPr marL="0" indent="0">
              <a:buNone/>
            </a:pPr>
            <a:r>
              <a:rPr lang="en-US" dirty="0"/>
              <a:t>      energy resolution</a:t>
            </a:r>
          </a:p>
          <a:p>
            <a:r>
              <a:rPr lang="en-US" dirty="0"/>
              <a:t>Small Moliere radius</a:t>
            </a:r>
          </a:p>
        </p:txBody>
      </p:sp>
      <p:sp>
        <p:nvSpPr>
          <p:cNvPr id="4" name="Title 1"/>
          <p:cNvSpPr txBox="1">
            <a:spLocks/>
          </p:cNvSpPr>
          <p:nvPr/>
        </p:nvSpPr>
        <p:spPr>
          <a:xfrm>
            <a:off x="1546860" y="122871"/>
            <a:ext cx="10408920" cy="1325563"/>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LumiCal</a:t>
            </a:r>
            <a:r>
              <a:rPr lang="en-US" dirty="0"/>
              <a:t> simulation in future </a:t>
            </a:r>
            <a:r>
              <a:rPr lang="en-US" dirty="0" err="1"/>
              <a:t>e+e</a:t>
            </a:r>
            <a:r>
              <a:rPr lang="en-US" dirty="0"/>
              <a:t>- linear accelerators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1013" y="785652"/>
            <a:ext cx="4046537" cy="3738555"/>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69912" y="3050012"/>
            <a:ext cx="4192816" cy="3807988"/>
          </a:xfrm>
          <a:prstGeom prst="rect">
            <a:avLst/>
          </a:prstGeom>
        </p:spPr>
      </p:pic>
      <p:sp>
        <p:nvSpPr>
          <p:cNvPr id="8" name="Slide Number Placeholder 7"/>
          <p:cNvSpPr>
            <a:spLocks noGrp="1"/>
          </p:cNvSpPr>
          <p:nvPr>
            <p:ph type="sldNum" sz="quarter" idx="12"/>
          </p:nvPr>
        </p:nvSpPr>
        <p:spPr/>
        <p:txBody>
          <a:bodyPr/>
          <a:lstStyle/>
          <a:p>
            <a:fld id="{A8537A96-AEF4-424C-BF09-DF13E3C0C4E2}" type="slidenum">
              <a:rPr lang="en-US" smtClean="0"/>
              <a:t>10</a:t>
            </a:fld>
            <a:endParaRPr lang="en-US"/>
          </a:p>
        </p:txBody>
      </p:sp>
      <p:sp>
        <p:nvSpPr>
          <p:cNvPr id="9" name="Rectangle 8"/>
          <p:cNvSpPr/>
          <p:nvPr/>
        </p:nvSpPr>
        <p:spPr>
          <a:xfrm>
            <a:off x="8562728" y="4584674"/>
            <a:ext cx="3629273" cy="369332"/>
          </a:xfrm>
          <a:prstGeom prst="rect">
            <a:avLst/>
          </a:prstGeom>
        </p:spPr>
        <p:txBody>
          <a:bodyPr wrap="square">
            <a:spAutoFit/>
          </a:bodyPr>
          <a:lstStyle/>
          <a:p>
            <a:r>
              <a:rPr lang="mr-IN" dirty="0" err="1">
                <a:effectLst/>
                <a:latin typeface="CantarellRegular" charset="0"/>
              </a:rPr>
              <a:t>For</a:t>
            </a:r>
            <a:r>
              <a:rPr lang="mr-IN" dirty="0">
                <a:effectLst/>
                <a:latin typeface="CantarellRegular" charset="0"/>
              </a:rPr>
              <a:t> I</a:t>
            </a:r>
            <a:r>
              <a:rPr lang="en-US" baseline="-25000" dirty="0">
                <a:latin typeface="Symbol" charset="2"/>
                <a:ea typeface="Symbol" charset="2"/>
                <a:cs typeface="Symbol" charset="2"/>
              </a:rPr>
              <a:t>q</a:t>
            </a:r>
            <a:r>
              <a:rPr lang="mr-IN" dirty="0">
                <a:effectLst/>
                <a:latin typeface="CantarellRegular" charset="0"/>
              </a:rPr>
              <a:t> =0.8 </a:t>
            </a:r>
            <a:r>
              <a:rPr lang="mr-IN" dirty="0" err="1">
                <a:effectLst/>
                <a:latin typeface="CantarellRegular" charset="0"/>
              </a:rPr>
              <a:t>mrad</a:t>
            </a:r>
            <a:r>
              <a:rPr lang="mr-IN" dirty="0">
                <a:effectLst/>
                <a:latin typeface="CantarellRegular" charset="0"/>
              </a:rPr>
              <a:t>, </a:t>
            </a:r>
            <a:r>
              <a:rPr lang="mr-IN" dirty="0">
                <a:effectLst/>
                <a:latin typeface="DejaVuSans" charset="0"/>
              </a:rPr>
              <a:t>Δ</a:t>
            </a:r>
            <a:r>
              <a:rPr lang="mr-IN" dirty="0">
                <a:effectLst/>
                <a:latin typeface="CantarellRegular" charset="0"/>
              </a:rPr>
              <a:t>L/L = 1.6</a:t>
            </a:r>
            <a:r>
              <a:rPr lang="en-US" dirty="0">
                <a:latin typeface="DejaVuSans" charset="0"/>
              </a:rPr>
              <a:t> 10</a:t>
            </a:r>
            <a:r>
              <a:rPr lang="en-US" baseline="30000" dirty="0">
                <a:latin typeface="DejaVuSans" charset="0"/>
              </a:rPr>
              <a:t>-4</a:t>
            </a:r>
            <a:r>
              <a:rPr lang="mr-IN" sz="1100" dirty="0">
                <a:effectLst/>
                <a:latin typeface="CantarellRegular" charset="0"/>
              </a:rPr>
              <a:t> </a:t>
            </a:r>
            <a:endParaRPr lang="mr-IN" dirty="0">
              <a:effectLst/>
            </a:endParaRPr>
          </a:p>
        </p:txBody>
      </p:sp>
      <p:cxnSp>
        <p:nvCxnSpPr>
          <p:cNvPr id="11" name="Straight Connector 10"/>
          <p:cNvCxnSpPr/>
          <p:nvPr/>
        </p:nvCxnSpPr>
        <p:spPr>
          <a:xfrm flipH="1" flipV="1">
            <a:off x="9555480" y="970344"/>
            <a:ext cx="11430" cy="295014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1579" y="5105023"/>
            <a:ext cx="2667328" cy="833120"/>
          </a:xfrm>
          <a:prstGeom prst="rect">
            <a:avLst/>
          </a:prstGeom>
        </p:spPr>
      </p:pic>
      <p:sp>
        <p:nvSpPr>
          <p:cNvPr id="2" name="TextBox 1"/>
          <p:cNvSpPr txBox="1"/>
          <p:nvPr/>
        </p:nvSpPr>
        <p:spPr>
          <a:xfrm>
            <a:off x="6218802" y="3551158"/>
            <a:ext cx="532518" cy="369332"/>
          </a:xfrm>
          <a:prstGeom prst="rect">
            <a:avLst/>
          </a:prstGeom>
          <a:noFill/>
        </p:spPr>
        <p:txBody>
          <a:bodyPr wrap="none" rtlCol="0">
            <a:spAutoFit/>
          </a:bodyPr>
          <a:lstStyle/>
          <a:p>
            <a:r>
              <a:rPr lang="en-US" dirty="0"/>
              <a:t>ILC</a:t>
            </a:r>
          </a:p>
        </p:txBody>
      </p:sp>
      <p:sp>
        <p:nvSpPr>
          <p:cNvPr id="7" name="Date Placeholder 6">
            <a:extLst>
              <a:ext uri="{FF2B5EF4-FFF2-40B4-BE49-F238E27FC236}">
                <a16:creationId xmlns:a16="http://schemas.microsoft.com/office/drawing/2014/main" id="{B3EF9332-11AA-8842-80CB-39E535B33B70}"/>
              </a:ext>
            </a:extLst>
          </p:cNvPr>
          <p:cNvSpPr>
            <a:spLocks noGrp="1"/>
          </p:cNvSpPr>
          <p:nvPr>
            <p:ph type="dt" sz="half" idx="10"/>
          </p:nvPr>
        </p:nvSpPr>
        <p:spPr/>
        <p:txBody>
          <a:bodyPr/>
          <a:lstStyle/>
          <a:p>
            <a:r>
              <a:rPr lang="en-US"/>
              <a:t>19/11/2019</a:t>
            </a:r>
          </a:p>
        </p:txBody>
      </p:sp>
      <p:sp>
        <p:nvSpPr>
          <p:cNvPr id="10" name="Footer Placeholder 9">
            <a:extLst>
              <a:ext uri="{FF2B5EF4-FFF2-40B4-BE49-F238E27FC236}">
                <a16:creationId xmlns:a16="http://schemas.microsoft.com/office/drawing/2014/main" id="{E019D914-972D-744D-ACC3-D95D516125F7}"/>
              </a:ext>
            </a:extLst>
          </p:cNvPr>
          <p:cNvSpPr>
            <a:spLocks noGrp="1"/>
          </p:cNvSpPr>
          <p:nvPr>
            <p:ph type="ftr" sz="quarter" idx="11"/>
          </p:nvPr>
        </p:nvSpPr>
        <p:spPr/>
        <p:txBody>
          <a:bodyPr/>
          <a:lstStyle/>
          <a:p>
            <a:r>
              <a:rPr lang="en-US"/>
              <a:t>2019 international workshop on the HECEPC</a:t>
            </a:r>
          </a:p>
        </p:txBody>
      </p:sp>
      <p:sp>
        <p:nvSpPr>
          <p:cNvPr id="13" name="Rectangle 12">
            <a:extLst>
              <a:ext uri="{FF2B5EF4-FFF2-40B4-BE49-F238E27FC236}">
                <a16:creationId xmlns:a16="http://schemas.microsoft.com/office/drawing/2014/main" id="{42A5BF86-92E7-FA48-B1C9-96973ACFC966}"/>
              </a:ext>
            </a:extLst>
          </p:cNvPr>
          <p:cNvSpPr/>
          <p:nvPr/>
        </p:nvSpPr>
        <p:spPr>
          <a:xfrm>
            <a:off x="9407514" y="5854502"/>
            <a:ext cx="2385403" cy="646331"/>
          </a:xfrm>
          <a:prstGeom prst="rect">
            <a:avLst/>
          </a:prstGeom>
          <a:solidFill>
            <a:schemeClr val="accent1">
              <a:lumMod val="20000"/>
              <a:lumOff val="80000"/>
            </a:schemeClr>
          </a:solidFill>
        </p:spPr>
        <p:txBody>
          <a:bodyPr wrap="square">
            <a:spAutoFit/>
          </a:bodyPr>
          <a:lstStyle/>
          <a:p>
            <a:r>
              <a:rPr lang="en-US" dirty="0"/>
              <a:t>H </a:t>
            </a:r>
            <a:r>
              <a:rPr lang="en-US" dirty="0" err="1"/>
              <a:t>Abramowicz</a:t>
            </a:r>
            <a:r>
              <a:rPr lang="en-US" dirty="0"/>
              <a:t> </a:t>
            </a:r>
            <a:r>
              <a:rPr lang="en-US" i="1" dirty="0"/>
              <a:t>et al </a:t>
            </a:r>
            <a:r>
              <a:rPr lang="en-US" dirty="0"/>
              <a:t>2010 </a:t>
            </a:r>
            <a:r>
              <a:rPr lang="en-US" i="1" dirty="0"/>
              <a:t>JINST </a:t>
            </a:r>
            <a:r>
              <a:rPr lang="en-US" b="1" dirty="0"/>
              <a:t>5 </a:t>
            </a:r>
            <a:r>
              <a:rPr lang="en-US" dirty="0"/>
              <a:t>P12002 </a:t>
            </a:r>
          </a:p>
        </p:txBody>
      </p:sp>
      <p:sp>
        <p:nvSpPr>
          <p:cNvPr id="14" name="TextBox 13">
            <a:extLst>
              <a:ext uri="{FF2B5EF4-FFF2-40B4-BE49-F238E27FC236}">
                <a16:creationId xmlns:a16="http://schemas.microsoft.com/office/drawing/2014/main" id="{401F7541-9CFA-1B4D-81D2-826F6B83CB50}"/>
              </a:ext>
            </a:extLst>
          </p:cNvPr>
          <p:cNvSpPr txBox="1"/>
          <p:nvPr/>
        </p:nvSpPr>
        <p:spPr>
          <a:xfrm>
            <a:off x="9177090" y="4112038"/>
            <a:ext cx="1941557" cy="307777"/>
          </a:xfrm>
          <a:prstGeom prst="rect">
            <a:avLst/>
          </a:prstGeom>
          <a:noFill/>
        </p:spPr>
        <p:txBody>
          <a:bodyPr wrap="none" rtlCol="0">
            <a:spAutoFit/>
          </a:bodyPr>
          <a:lstStyle/>
          <a:p>
            <a:r>
              <a:rPr lang="en-US" sz="1400" b="1" dirty="0"/>
              <a:t>Polar angle pad size</a:t>
            </a:r>
          </a:p>
        </p:txBody>
      </p:sp>
    </p:spTree>
    <p:extLst>
      <p:ext uri="{BB962C8B-B14F-4D97-AF65-F5344CB8AC3E}">
        <p14:creationId xmlns:p14="http://schemas.microsoft.com/office/powerpoint/2010/main" val="192476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972" y="1550670"/>
            <a:ext cx="7322042" cy="3777622"/>
          </a:xfrm>
        </p:spPr>
        <p:txBody>
          <a:bodyPr/>
          <a:lstStyle/>
          <a:p>
            <a:r>
              <a:rPr lang="en-US" dirty="0"/>
              <a:t>Located between the </a:t>
            </a:r>
            <a:r>
              <a:rPr lang="en-US" dirty="0" err="1"/>
              <a:t>LumiCal</a:t>
            </a:r>
            <a:r>
              <a:rPr lang="en-US" dirty="0"/>
              <a:t> and </a:t>
            </a:r>
            <a:r>
              <a:rPr lang="en-US" dirty="0" err="1"/>
              <a:t>BeamCal</a:t>
            </a:r>
            <a:endParaRPr lang="en-US" dirty="0"/>
          </a:p>
          <a:p>
            <a:r>
              <a:rPr lang="en-US" dirty="0"/>
              <a:t>Total thickness : 463 mm</a:t>
            </a:r>
          </a:p>
          <a:p>
            <a:r>
              <a:rPr lang="en-US" dirty="0"/>
              <a:t>Simulation of tungsten-Si and iron-Si with different incident particles</a:t>
            </a:r>
          </a:p>
        </p:txBody>
      </p:sp>
      <p:sp>
        <p:nvSpPr>
          <p:cNvPr id="4" name="Slide Number Placeholder 3"/>
          <p:cNvSpPr>
            <a:spLocks noGrp="1"/>
          </p:cNvSpPr>
          <p:nvPr>
            <p:ph type="sldNum" sz="quarter" idx="12"/>
          </p:nvPr>
        </p:nvSpPr>
        <p:spPr/>
        <p:txBody>
          <a:bodyPr/>
          <a:lstStyle/>
          <a:p>
            <a:fld id="{A8537A96-AEF4-424C-BF09-DF13E3C0C4E2}" type="slidenum">
              <a:rPr lang="en-US" smtClean="0"/>
              <a:t>11</a:t>
            </a:fld>
            <a:endParaRPr lang="en-US"/>
          </a:p>
        </p:txBody>
      </p:sp>
      <p:sp>
        <p:nvSpPr>
          <p:cNvPr id="6" name="Title 1"/>
          <p:cNvSpPr txBox="1">
            <a:spLocks/>
          </p:cNvSpPr>
          <p:nvPr/>
        </p:nvSpPr>
        <p:spPr>
          <a:xfrm>
            <a:off x="1546860" y="122871"/>
            <a:ext cx="6367462" cy="1325563"/>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LHCal</a:t>
            </a:r>
            <a:r>
              <a:rPr lang="en-US" dirty="0"/>
              <a:t> simulation in future </a:t>
            </a:r>
            <a:r>
              <a:rPr lang="en-US" dirty="0" err="1"/>
              <a:t>e+e</a:t>
            </a:r>
            <a:r>
              <a:rPr lang="en-US" dirty="0"/>
              <a:t>- linear accelerators</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7287" y="0"/>
            <a:ext cx="4344713" cy="341757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3727" y="4126214"/>
            <a:ext cx="3512089" cy="93906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772" y="3166110"/>
            <a:ext cx="4014482" cy="369189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7093" y="3166110"/>
            <a:ext cx="3763402" cy="3709035"/>
          </a:xfrm>
          <a:prstGeom prst="rect">
            <a:avLst/>
          </a:prstGeom>
        </p:spPr>
      </p:pic>
      <p:sp>
        <p:nvSpPr>
          <p:cNvPr id="2" name="Date Placeholder 1"/>
          <p:cNvSpPr>
            <a:spLocks noGrp="1"/>
          </p:cNvSpPr>
          <p:nvPr>
            <p:ph type="dt" sz="half" idx="10"/>
          </p:nvPr>
        </p:nvSpPr>
        <p:spPr/>
        <p:txBody>
          <a:bodyPr/>
          <a:lstStyle/>
          <a:p>
            <a:r>
              <a:rPr lang="en-US"/>
              <a:t>19/11/2019</a:t>
            </a:r>
          </a:p>
        </p:txBody>
      </p:sp>
      <p:sp>
        <p:nvSpPr>
          <p:cNvPr id="11" name="TextBox 10"/>
          <p:cNvSpPr txBox="1"/>
          <p:nvPr/>
        </p:nvSpPr>
        <p:spPr>
          <a:xfrm>
            <a:off x="8353727" y="5657850"/>
            <a:ext cx="2424763" cy="923330"/>
          </a:xfrm>
          <a:prstGeom prst="rect">
            <a:avLst/>
          </a:prstGeom>
          <a:noFill/>
        </p:spPr>
        <p:txBody>
          <a:bodyPr wrap="square" rtlCol="0">
            <a:spAutoFit/>
          </a:bodyPr>
          <a:lstStyle/>
          <a:p>
            <a:pPr algn="ctr"/>
            <a:r>
              <a:rPr lang="en-US" dirty="0"/>
              <a:t>Tungsten looks to be the best candidate</a:t>
            </a:r>
          </a:p>
        </p:txBody>
      </p:sp>
      <p:sp>
        <p:nvSpPr>
          <p:cNvPr id="5" name="Footer Placeholder 4">
            <a:extLst>
              <a:ext uri="{FF2B5EF4-FFF2-40B4-BE49-F238E27FC236}">
                <a16:creationId xmlns:a16="http://schemas.microsoft.com/office/drawing/2014/main" id="{87E2B501-7892-AE44-901D-5084DABC02CC}"/>
              </a:ext>
            </a:extLst>
          </p:cNvPr>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1440697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a:solidFill>
                  <a:schemeClr val="bg1">
                    <a:lumMod val="85000"/>
                  </a:schemeClr>
                </a:solidFill>
              </a:rPr>
              <a:t>The collaboration</a:t>
            </a:r>
          </a:p>
          <a:p>
            <a:r>
              <a:rPr lang="en-US" sz="2400" dirty="0">
                <a:solidFill>
                  <a:schemeClr val="bg1">
                    <a:lumMod val="85000"/>
                  </a:schemeClr>
                </a:solidFill>
              </a:rPr>
              <a:t>FCAL detectors : simulation</a:t>
            </a:r>
          </a:p>
          <a:p>
            <a:r>
              <a:rPr lang="en-US" sz="2400" b="1" dirty="0"/>
              <a:t>FCAL detectors : hardware</a:t>
            </a:r>
          </a:p>
          <a:p>
            <a:r>
              <a:rPr lang="en-US" sz="2400" dirty="0">
                <a:solidFill>
                  <a:schemeClr val="bg1">
                    <a:lumMod val="85000"/>
                  </a:schemeClr>
                </a:solidFill>
              </a:rPr>
              <a:t>Electronics</a:t>
            </a:r>
          </a:p>
          <a:p>
            <a:r>
              <a:rPr lang="en-US" sz="2400" dirty="0">
                <a:solidFill>
                  <a:schemeClr val="bg1">
                    <a:lumMod val="85000"/>
                  </a:schemeClr>
                </a:solidFill>
              </a:rPr>
              <a:t>conclusion</a:t>
            </a:r>
          </a:p>
        </p:txBody>
      </p:sp>
      <p:sp>
        <p:nvSpPr>
          <p:cNvPr id="4" name="Slide Number Placeholder 3"/>
          <p:cNvSpPr>
            <a:spLocks noGrp="1"/>
          </p:cNvSpPr>
          <p:nvPr>
            <p:ph type="sldNum" sz="quarter" idx="12"/>
          </p:nvPr>
        </p:nvSpPr>
        <p:spPr/>
        <p:txBody>
          <a:bodyPr/>
          <a:lstStyle/>
          <a:p>
            <a:fld id="{A8537A96-AEF4-424C-BF09-DF13E3C0C4E2}" type="slidenum">
              <a:rPr lang="en-US" smtClean="0"/>
              <a:t>12</a:t>
            </a:fld>
            <a:endParaRPr lang="en-US"/>
          </a:p>
        </p:txBody>
      </p:sp>
      <p:sp>
        <p:nvSpPr>
          <p:cNvPr id="5" name="Date Placeholder 4"/>
          <p:cNvSpPr>
            <a:spLocks noGrp="1"/>
          </p:cNvSpPr>
          <p:nvPr>
            <p:ph type="dt" sz="half" idx="10"/>
          </p:nvPr>
        </p:nvSpPr>
        <p:spPr/>
        <p:txBody>
          <a:bodyPr/>
          <a:lstStyle/>
          <a:p>
            <a:r>
              <a:rPr lang="en-US"/>
              <a:t>19/11/2019</a:t>
            </a:r>
          </a:p>
        </p:txBody>
      </p:sp>
      <p:sp>
        <p:nvSpPr>
          <p:cNvPr id="6" name="Footer Placeholder 5"/>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1170002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99" y="275972"/>
            <a:ext cx="9601200" cy="1485900"/>
          </a:xfrm>
        </p:spPr>
        <p:txBody>
          <a:bodyPr/>
          <a:lstStyle/>
          <a:p>
            <a:r>
              <a:rPr lang="en-US" dirty="0" err="1"/>
              <a:t>LumiCal</a:t>
            </a:r>
            <a:r>
              <a:rPr lang="en-US" dirty="0"/>
              <a:t> sensor</a:t>
            </a:r>
          </a:p>
        </p:txBody>
      </p:sp>
      <p:sp>
        <p:nvSpPr>
          <p:cNvPr id="3" name="Content Placeholder 2"/>
          <p:cNvSpPr>
            <a:spLocks noGrp="1"/>
          </p:cNvSpPr>
          <p:nvPr>
            <p:ph idx="1"/>
          </p:nvPr>
        </p:nvSpPr>
        <p:spPr>
          <a:xfrm>
            <a:off x="1156325" y="1247630"/>
            <a:ext cx="8915400" cy="3777622"/>
          </a:xfrm>
        </p:spPr>
        <p:txBody>
          <a:bodyPr/>
          <a:lstStyle/>
          <a:p>
            <a:r>
              <a:rPr lang="en-US" dirty="0"/>
              <a:t>Silicon senor, 320 </a:t>
            </a:r>
            <a:r>
              <a:rPr lang="en-US" dirty="0">
                <a:latin typeface="Symbol" charset="2"/>
                <a:ea typeface="Symbol" charset="2"/>
                <a:cs typeface="Symbol" charset="2"/>
              </a:rPr>
              <a:t>m</a:t>
            </a:r>
            <a:r>
              <a:rPr lang="en-US" dirty="0"/>
              <a:t>m thickness</a:t>
            </a:r>
          </a:p>
          <a:p>
            <a:r>
              <a:rPr lang="en-US" dirty="0"/>
              <a:t>64 radial pads, pitch 1.8 mm</a:t>
            </a:r>
          </a:p>
          <a:p>
            <a:r>
              <a:rPr lang="en-US" dirty="0"/>
              <a:t>4 azimuthal sectors in one tile, each 7.5 degrees</a:t>
            </a:r>
          </a:p>
          <a:p>
            <a:r>
              <a:rPr lang="en-US" dirty="0"/>
              <a:t>12 tiles make full azimuthal coverage</a:t>
            </a:r>
          </a:p>
          <a:p>
            <a:r>
              <a:rPr lang="en-US" dirty="0"/>
              <a:t>p+ implants in n-type bulk</a:t>
            </a:r>
          </a:p>
          <a:p>
            <a:r>
              <a:rPr lang="en-US" dirty="0"/>
              <a:t>DC coupled with read-out electronics</a:t>
            </a:r>
          </a:p>
          <a:p>
            <a:r>
              <a:rPr lang="en-US" dirty="0"/>
              <a:t>40 modules were produced by Hamamatsu</a:t>
            </a:r>
          </a:p>
        </p:txBody>
      </p:sp>
      <p:grpSp>
        <p:nvGrpSpPr>
          <p:cNvPr id="5" name="Group 4"/>
          <p:cNvGrpSpPr/>
          <p:nvPr/>
        </p:nvGrpSpPr>
        <p:grpSpPr>
          <a:xfrm>
            <a:off x="8159640" y="624110"/>
            <a:ext cx="4032360" cy="5469840"/>
            <a:chOff x="5874120" y="1296360"/>
            <a:chExt cx="4032360" cy="5469840"/>
          </a:xfrm>
        </p:grpSpPr>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5874120" y="1919880"/>
              <a:ext cx="4032360" cy="4846320"/>
            </a:xfrm>
            <a:prstGeom prst="rect">
              <a:avLst/>
            </a:prstGeom>
            <a:ln>
              <a:noFill/>
            </a:ln>
          </p:spPr>
        </p:pic>
        <p:sp>
          <p:nvSpPr>
            <p:cNvPr id="7" name="TextShape 2"/>
            <p:cNvSpPr txBox="1"/>
            <p:nvPr/>
          </p:nvSpPr>
          <p:spPr>
            <a:xfrm>
              <a:off x="6982200" y="1296360"/>
              <a:ext cx="1463040" cy="402840"/>
            </a:xfrm>
            <a:prstGeom prst="rect">
              <a:avLst/>
            </a:prstGeom>
          </p:spPr>
          <p:txBody>
            <a:bodyPr lIns="90000" tIns="45000" rIns="90000" bIns="45000"/>
            <a:lstStyle/>
            <a:p>
              <a:r>
                <a:rPr lang="en-US" sz="2200" dirty="0">
                  <a:latin typeface="Arial"/>
                </a:rPr>
                <a:t>4 sectors:</a:t>
              </a:r>
              <a:endParaRPr dirty="0"/>
            </a:p>
          </p:txBody>
        </p:sp>
        <p:sp>
          <p:nvSpPr>
            <p:cNvPr id="8" name="TextShape 3"/>
            <p:cNvSpPr txBox="1"/>
            <p:nvPr/>
          </p:nvSpPr>
          <p:spPr>
            <a:xfrm rot="20999400">
              <a:off x="6217560" y="1880640"/>
              <a:ext cx="548640" cy="373680"/>
            </a:xfrm>
            <a:prstGeom prst="rect">
              <a:avLst/>
            </a:prstGeom>
          </p:spPr>
          <p:txBody>
            <a:bodyPr lIns="90000" tIns="45000" rIns="90000" bIns="45000"/>
            <a:lstStyle/>
            <a:p>
              <a:r>
                <a:rPr lang="en-US" sz="2000">
                  <a:latin typeface="Arial"/>
                </a:rPr>
                <a:t>L2</a:t>
              </a:r>
              <a:endParaRPr/>
            </a:p>
          </p:txBody>
        </p:sp>
        <p:sp>
          <p:nvSpPr>
            <p:cNvPr id="9" name="TextShape 4"/>
            <p:cNvSpPr txBox="1"/>
            <p:nvPr/>
          </p:nvSpPr>
          <p:spPr>
            <a:xfrm rot="21360600">
              <a:off x="7184520" y="1735560"/>
              <a:ext cx="548640" cy="391680"/>
            </a:xfrm>
            <a:prstGeom prst="rect">
              <a:avLst/>
            </a:prstGeom>
          </p:spPr>
          <p:txBody>
            <a:bodyPr lIns="90000" tIns="45000" rIns="90000" bIns="45000"/>
            <a:lstStyle/>
            <a:p>
              <a:r>
                <a:rPr lang="en-US" sz="2000">
                  <a:latin typeface="Arial"/>
                </a:rPr>
                <a:t>L1</a:t>
              </a:r>
              <a:endParaRPr/>
            </a:p>
          </p:txBody>
        </p:sp>
        <p:sp>
          <p:nvSpPr>
            <p:cNvPr id="10" name="TextShape 5"/>
            <p:cNvSpPr txBox="1"/>
            <p:nvPr/>
          </p:nvSpPr>
          <p:spPr>
            <a:xfrm rot="239400">
              <a:off x="8098920" y="1753200"/>
              <a:ext cx="548640" cy="373680"/>
            </a:xfrm>
            <a:prstGeom prst="rect">
              <a:avLst/>
            </a:prstGeom>
          </p:spPr>
          <p:txBody>
            <a:bodyPr lIns="90000" tIns="45000" rIns="90000" bIns="45000"/>
            <a:lstStyle/>
            <a:p>
              <a:r>
                <a:rPr lang="en-US" sz="2000">
                  <a:latin typeface="Arial"/>
                </a:rPr>
                <a:t>R1</a:t>
              </a:r>
              <a:endParaRPr/>
            </a:p>
          </p:txBody>
        </p:sp>
        <p:sp>
          <p:nvSpPr>
            <p:cNvPr id="11" name="TextShape 6"/>
            <p:cNvSpPr txBox="1"/>
            <p:nvPr/>
          </p:nvSpPr>
          <p:spPr>
            <a:xfrm rot="600600">
              <a:off x="9029160" y="1880640"/>
              <a:ext cx="548640" cy="373680"/>
            </a:xfrm>
            <a:prstGeom prst="rect">
              <a:avLst/>
            </a:prstGeom>
          </p:spPr>
          <p:txBody>
            <a:bodyPr lIns="90000" tIns="45000" rIns="90000" bIns="45000"/>
            <a:lstStyle/>
            <a:p>
              <a:r>
                <a:rPr lang="en-US" sz="2000">
                  <a:latin typeface="Arial"/>
                </a:rPr>
                <a:t>R2</a:t>
              </a:r>
              <a:endParaRPr/>
            </a:p>
          </p:txBody>
        </p:sp>
        <p:sp>
          <p:nvSpPr>
            <p:cNvPr id="12" name="Line 7"/>
            <p:cNvSpPr/>
            <p:nvPr/>
          </p:nvSpPr>
          <p:spPr>
            <a:xfrm flipV="1">
              <a:off x="9574920" y="2433600"/>
              <a:ext cx="268200" cy="1001160"/>
            </a:xfrm>
            <a:prstGeom prst="line">
              <a:avLst/>
            </a:prstGeom>
            <a:ln w="18360">
              <a:solidFill>
                <a:srgbClr val="000000"/>
              </a:solidFill>
              <a:round/>
              <a:tailEnd type="triangle" w="med" len="med"/>
            </a:ln>
          </p:spPr>
        </p:sp>
        <p:sp>
          <p:nvSpPr>
            <p:cNvPr id="13" name="TextShape 8"/>
            <p:cNvSpPr txBox="1"/>
            <p:nvPr/>
          </p:nvSpPr>
          <p:spPr>
            <a:xfrm rot="17100000">
              <a:off x="8348400" y="4191120"/>
              <a:ext cx="2011680" cy="346320"/>
            </a:xfrm>
            <a:prstGeom prst="rect">
              <a:avLst/>
            </a:prstGeom>
          </p:spPr>
          <p:txBody>
            <a:bodyPr lIns="90000" tIns="45000" rIns="90000" bIns="45000"/>
            <a:lstStyle/>
            <a:p>
              <a:r>
                <a:rPr lang="en-US" dirty="0">
                  <a:latin typeface="Arial"/>
                </a:rPr>
                <a:t>channels: 1 - 64</a:t>
              </a:r>
              <a:endParaRPr dirty="0"/>
            </a:p>
          </p:txBody>
        </p:sp>
        <p:sp>
          <p:nvSpPr>
            <p:cNvPr id="14" name="Line 9"/>
            <p:cNvSpPr/>
            <p:nvPr/>
          </p:nvSpPr>
          <p:spPr>
            <a:xfrm flipH="1">
              <a:off x="8791920" y="5382360"/>
              <a:ext cx="268200" cy="1001160"/>
            </a:xfrm>
            <a:prstGeom prst="line">
              <a:avLst/>
            </a:prstGeom>
            <a:ln w="18360">
              <a:solidFill>
                <a:srgbClr val="000000"/>
              </a:solidFill>
              <a:round/>
              <a:tailEnd type="triangle" w="med" len="med"/>
            </a:ln>
          </p:spPr>
        </p:sp>
        <p:sp>
          <p:nvSpPr>
            <p:cNvPr id="15" name="TextShape 10"/>
            <p:cNvSpPr txBox="1"/>
            <p:nvPr/>
          </p:nvSpPr>
          <p:spPr>
            <a:xfrm>
              <a:off x="6283800" y="2341080"/>
              <a:ext cx="3291840" cy="316080"/>
            </a:xfrm>
            <a:prstGeom prst="rect">
              <a:avLst/>
            </a:prstGeom>
          </p:spPr>
          <p:txBody>
            <a:bodyPr lIns="90000" tIns="45000" rIns="90000" bIns="45000"/>
            <a:lstStyle/>
            <a:p>
              <a:r>
                <a:rPr lang="en-US" sz="1600">
                  <a:latin typeface="Arial"/>
                </a:rPr>
                <a:t>Outer active radius R = 195.2 mm</a:t>
              </a:r>
              <a:endParaRPr/>
            </a:p>
          </p:txBody>
        </p:sp>
        <p:sp>
          <p:nvSpPr>
            <p:cNvPr id="16" name="TextShape 11"/>
            <p:cNvSpPr txBox="1"/>
            <p:nvPr/>
          </p:nvSpPr>
          <p:spPr>
            <a:xfrm>
              <a:off x="5874120" y="6082920"/>
              <a:ext cx="2286000" cy="316080"/>
            </a:xfrm>
            <a:prstGeom prst="rect">
              <a:avLst/>
            </a:prstGeom>
          </p:spPr>
          <p:txBody>
            <a:bodyPr lIns="90000" tIns="45000" rIns="90000" bIns="45000"/>
            <a:lstStyle/>
            <a:p>
              <a:r>
                <a:rPr lang="en-US" sz="1600">
                  <a:latin typeface="Arial"/>
                </a:rPr>
                <a:t>3 x 100 </a:t>
              </a:r>
              <a:r>
                <a:rPr lang="en-US" sz="1600">
                  <a:latin typeface="Arial"/>
                  <a:ea typeface="Arial"/>
                </a:rPr>
                <a:t>μ</a:t>
              </a:r>
              <a:r>
                <a:rPr lang="en-US" sz="1600">
                  <a:latin typeface="Arial"/>
                </a:rPr>
                <a:t>m guard rings</a:t>
              </a:r>
              <a:endParaRPr/>
            </a:p>
          </p:txBody>
        </p:sp>
        <p:sp>
          <p:nvSpPr>
            <p:cNvPr id="17" name="Line 13"/>
            <p:cNvSpPr/>
            <p:nvPr/>
          </p:nvSpPr>
          <p:spPr>
            <a:xfrm flipV="1">
              <a:off x="6666480" y="5342400"/>
              <a:ext cx="180000" cy="672480"/>
            </a:xfrm>
            <a:prstGeom prst="line">
              <a:avLst/>
            </a:prstGeom>
            <a:ln>
              <a:solidFill>
                <a:srgbClr val="000000"/>
              </a:solidFill>
              <a:tailEnd type="triangle" w="med" len="med"/>
            </a:ln>
          </p:spPr>
        </p:sp>
      </p:grpSp>
      <p:sp>
        <p:nvSpPr>
          <p:cNvPr id="18" name="Slide Number Placeholder 17"/>
          <p:cNvSpPr>
            <a:spLocks noGrp="1"/>
          </p:cNvSpPr>
          <p:nvPr>
            <p:ph type="sldNum" sz="quarter" idx="12"/>
          </p:nvPr>
        </p:nvSpPr>
        <p:spPr/>
        <p:txBody>
          <a:bodyPr/>
          <a:lstStyle/>
          <a:p>
            <a:fld id="{A8537A96-AEF4-424C-BF09-DF13E3C0C4E2}" type="slidenum">
              <a:rPr lang="en-US" smtClean="0"/>
              <a:t>13</a:t>
            </a:fld>
            <a:endParaRPr lang="en-US"/>
          </a:p>
        </p:txBody>
      </p:sp>
      <p:sp>
        <p:nvSpPr>
          <p:cNvPr id="19" name="Rectangle 18"/>
          <p:cNvSpPr/>
          <p:nvPr/>
        </p:nvSpPr>
        <p:spPr>
          <a:xfrm>
            <a:off x="8653234" y="5882617"/>
            <a:ext cx="3238387" cy="369332"/>
          </a:xfrm>
          <a:prstGeom prst="rect">
            <a:avLst/>
          </a:prstGeom>
        </p:spPr>
        <p:txBody>
          <a:bodyPr wrap="none">
            <a:spAutoFit/>
          </a:bodyPr>
          <a:lstStyle/>
          <a:p>
            <a:r>
              <a:rPr lang="en-US">
                <a:effectLst/>
                <a:latin typeface="LiberationSans" charset="0"/>
              </a:rPr>
              <a:t>Inner active radius R = 80.0 mm </a:t>
            </a:r>
            <a:endParaRPr lang="en-US">
              <a:effectLst/>
            </a:endParaRPr>
          </a:p>
        </p:txBody>
      </p:sp>
      <p:sp>
        <p:nvSpPr>
          <p:cNvPr id="4" name="Date Placeholder 3"/>
          <p:cNvSpPr>
            <a:spLocks noGrp="1"/>
          </p:cNvSpPr>
          <p:nvPr>
            <p:ph type="dt" sz="half" idx="10"/>
          </p:nvPr>
        </p:nvSpPr>
        <p:spPr/>
        <p:txBody>
          <a:bodyPr/>
          <a:lstStyle/>
          <a:p>
            <a:r>
              <a:rPr lang="en-US"/>
              <a:t>19/11/2019</a:t>
            </a:r>
          </a:p>
        </p:txBody>
      </p:sp>
      <p:sp>
        <p:nvSpPr>
          <p:cNvPr id="20" name="Footer Placeholder 19"/>
          <p:cNvSpPr>
            <a:spLocks noGrp="1"/>
          </p:cNvSpPr>
          <p:nvPr>
            <p:ph type="ftr" sz="quarter" idx="11"/>
          </p:nvPr>
        </p:nvSpPr>
        <p:spPr/>
        <p:txBody>
          <a:bodyPr/>
          <a:lstStyle/>
          <a:p>
            <a:r>
              <a:rPr lang="en-US"/>
              <a:t>2019 international workshop on the HECEPC</a:t>
            </a:r>
          </a:p>
        </p:txBody>
      </p:sp>
      <p:pic>
        <p:nvPicPr>
          <p:cNvPr id="21" name="Picture 20">
            <a:extLst>
              <a:ext uri="{FF2B5EF4-FFF2-40B4-BE49-F238E27FC236}">
                <a16:creationId xmlns:a16="http://schemas.microsoft.com/office/drawing/2014/main" id="{40A375A5-8655-9242-9329-35AD1B7776F9}"/>
              </a:ext>
            </a:extLst>
          </p:cNvPr>
          <p:cNvPicPr/>
          <p:nvPr/>
        </p:nvPicPr>
        <p:blipFill>
          <a:blip r:embed="rId3"/>
          <a:stretch>
            <a:fillRect/>
          </a:stretch>
        </p:blipFill>
        <p:spPr>
          <a:xfrm>
            <a:off x="5403727" y="4286249"/>
            <a:ext cx="2882756" cy="2467765"/>
          </a:xfrm>
          <a:prstGeom prst="rect">
            <a:avLst/>
          </a:prstGeom>
          <a:ln>
            <a:noFill/>
          </a:ln>
        </p:spPr>
      </p:pic>
      <p:sp>
        <p:nvSpPr>
          <p:cNvPr id="22" name="Line 18">
            <a:extLst>
              <a:ext uri="{FF2B5EF4-FFF2-40B4-BE49-F238E27FC236}">
                <a16:creationId xmlns:a16="http://schemas.microsoft.com/office/drawing/2014/main" id="{4F6AEDC5-E7EF-9F4D-9749-E49C8F1E1763}"/>
              </a:ext>
            </a:extLst>
          </p:cNvPr>
          <p:cNvSpPr/>
          <p:nvPr/>
        </p:nvSpPr>
        <p:spPr>
          <a:xfrm flipV="1">
            <a:off x="6764739" y="1761350"/>
            <a:ext cx="1537101" cy="2957258"/>
          </a:xfrm>
          <a:prstGeom prst="line">
            <a:avLst/>
          </a:prstGeom>
          <a:ln>
            <a:solidFill>
              <a:srgbClr val="000000"/>
            </a:solidFill>
            <a:custDash>
              <a:ds d="197000" sp="197000"/>
            </a:custDash>
          </a:ln>
        </p:spPr>
      </p:sp>
      <p:sp>
        <p:nvSpPr>
          <p:cNvPr id="23" name="Line 15">
            <a:extLst>
              <a:ext uri="{FF2B5EF4-FFF2-40B4-BE49-F238E27FC236}">
                <a16:creationId xmlns:a16="http://schemas.microsoft.com/office/drawing/2014/main" id="{8AA84DCA-F2F8-0E43-8E4C-8BE61D0B3622}"/>
              </a:ext>
            </a:extLst>
          </p:cNvPr>
          <p:cNvSpPr/>
          <p:nvPr/>
        </p:nvSpPr>
        <p:spPr>
          <a:xfrm flipH="1">
            <a:off x="6663818" y="4713697"/>
            <a:ext cx="100921" cy="585386"/>
          </a:xfrm>
          <a:prstGeom prst="line">
            <a:avLst/>
          </a:prstGeom>
          <a:ln w="18360">
            <a:solidFill>
              <a:srgbClr val="FFFF99"/>
            </a:solidFill>
            <a:round/>
          </a:ln>
        </p:spPr>
      </p:sp>
      <p:sp>
        <p:nvSpPr>
          <p:cNvPr id="24" name="Line 15">
            <a:extLst>
              <a:ext uri="{FF2B5EF4-FFF2-40B4-BE49-F238E27FC236}">
                <a16:creationId xmlns:a16="http://schemas.microsoft.com/office/drawing/2014/main" id="{A88FBF0E-B08A-C14B-B9A0-85902FB2BDE2}"/>
              </a:ext>
            </a:extLst>
          </p:cNvPr>
          <p:cNvSpPr/>
          <p:nvPr/>
        </p:nvSpPr>
        <p:spPr>
          <a:xfrm flipH="1">
            <a:off x="6824713" y="4876607"/>
            <a:ext cx="381150" cy="399850"/>
          </a:xfrm>
          <a:prstGeom prst="line">
            <a:avLst/>
          </a:prstGeom>
          <a:ln w="18360">
            <a:solidFill>
              <a:srgbClr val="FFFF99"/>
            </a:solidFill>
            <a:round/>
          </a:ln>
        </p:spPr>
      </p:sp>
      <p:sp>
        <p:nvSpPr>
          <p:cNvPr id="25" name="Line 18">
            <a:extLst>
              <a:ext uri="{FF2B5EF4-FFF2-40B4-BE49-F238E27FC236}">
                <a16:creationId xmlns:a16="http://schemas.microsoft.com/office/drawing/2014/main" id="{9B0DBCB3-9626-0949-913E-EBFB2F28C68F}"/>
              </a:ext>
            </a:extLst>
          </p:cNvPr>
          <p:cNvSpPr/>
          <p:nvPr/>
        </p:nvSpPr>
        <p:spPr>
          <a:xfrm>
            <a:off x="6824713" y="5276457"/>
            <a:ext cx="4120703" cy="526249"/>
          </a:xfrm>
          <a:prstGeom prst="line">
            <a:avLst/>
          </a:prstGeom>
          <a:ln>
            <a:solidFill>
              <a:srgbClr val="000000"/>
            </a:solidFill>
            <a:custDash>
              <a:ds d="197000" sp="197000"/>
            </a:custDash>
          </a:ln>
        </p:spPr>
      </p:sp>
    </p:spTree>
    <p:extLst>
      <p:ext uri="{BB962C8B-B14F-4D97-AF65-F5344CB8AC3E}">
        <p14:creationId xmlns:p14="http://schemas.microsoft.com/office/powerpoint/2010/main" val="5102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ABA9-8A85-064D-8A67-5DFF861908B0}"/>
              </a:ext>
            </a:extLst>
          </p:cNvPr>
          <p:cNvSpPr>
            <a:spLocks noGrp="1"/>
          </p:cNvSpPr>
          <p:nvPr>
            <p:ph type="title"/>
          </p:nvPr>
        </p:nvSpPr>
        <p:spPr/>
        <p:txBody>
          <a:bodyPr/>
          <a:lstStyle/>
          <a:p>
            <a:r>
              <a:rPr lang="en-US" dirty="0" err="1"/>
              <a:t>LumiCal</a:t>
            </a:r>
            <a:r>
              <a:rPr lang="en-US" dirty="0"/>
              <a:t> test at CERN in 2014</a:t>
            </a:r>
          </a:p>
        </p:txBody>
      </p:sp>
      <p:sp>
        <p:nvSpPr>
          <p:cNvPr id="3" name="Content Placeholder 2">
            <a:extLst>
              <a:ext uri="{FF2B5EF4-FFF2-40B4-BE49-F238E27FC236}">
                <a16:creationId xmlns:a16="http://schemas.microsoft.com/office/drawing/2014/main" id="{5CF2FB99-B8AB-9E48-B9F4-7532AF0D644D}"/>
              </a:ext>
            </a:extLst>
          </p:cNvPr>
          <p:cNvSpPr>
            <a:spLocks noGrp="1"/>
          </p:cNvSpPr>
          <p:nvPr>
            <p:ph idx="1"/>
          </p:nvPr>
        </p:nvSpPr>
        <p:spPr>
          <a:xfrm>
            <a:off x="939800" y="1576078"/>
            <a:ext cx="6908800" cy="1921286"/>
          </a:xfrm>
        </p:spPr>
        <p:txBody>
          <a:bodyPr/>
          <a:lstStyle/>
          <a:p>
            <a:r>
              <a:rPr lang="en-US" dirty="0"/>
              <a:t>4 </a:t>
            </a:r>
            <a:r>
              <a:rPr lang="en-US" dirty="0" err="1"/>
              <a:t>LumiCal</a:t>
            </a:r>
            <a:r>
              <a:rPr lang="en-US" dirty="0"/>
              <a:t> detector planes equipped with dedicated electronics (32 channels) glued on a 2.5 mm PCB</a:t>
            </a:r>
          </a:p>
          <a:p>
            <a:r>
              <a:rPr lang="en-US" dirty="0"/>
              <a:t>4.5 mm between tungsten plates</a:t>
            </a:r>
          </a:p>
          <a:p>
            <a:r>
              <a:rPr lang="en-US" dirty="0"/>
              <a:t>Tested in test beam at PS with 5 GeV e-/</a:t>
            </a:r>
            <a:r>
              <a:rPr lang="en-US" dirty="0">
                <a:latin typeface="Symbol" charset="2"/>
                <a:ea typeface="Symbol" charset="2"/>
                <a:cs typeface="Symbol" charset="2"/>
              </a:rPr>
              <a:t>m</a:t>
            </a:r>
          </a:p>
          <a:p>
            <a:endParaRPr lang="en-US" dirty="0"/>
          </a:p>
        </p:txBody>
      </p:sp>
      <p:pic>
        <p:nvPicPr>
          <p:cNvPr id="4" name="Picture 3">
            <a:extLst>
              <a:ext uri="{FF2B5EF4-FFF2-40B4-BE49-F238E27FC236}">
                <a16:creationId xmlns:a16="http://schemas.microsoft.com/office/drawing/2014/main" id="{A3333ABC-D152-DA41-8233-85E4F2087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8798" y="3223244"/>
            <a:ext cx="2447804" cy="3634756"/>
          </a:xfrm>
          <a:prstGeom prst="rect">
            <a:avLst/>
          </a:prstGeom>
        </p:spPr>
      </p:pic>
      <p:pic>
        <p:nvPicPr>
          <p:cNvPr id="6" name="Picture 5">
            <a:extLst>
              <a:ext uri="{FF2B5EF4-FFF2-40B4-BE49-F238E27FC236}">
                <a16:creationId xmlns:a16="http://schemas.microsoft.com/office/drawing/2014/main" id="{840190A3-CF27-1647-9AA3-B9611A8A7E77}"/>
              </a:ext>
            </a:extLst>
          </p:cNvPr>
          <p:cNvPicPr>
            <a:picLocks noChangeAspect="1"/>
          </p:cNvPicPr>
          <p:nvPr/>
        </p:nvPicPr>
        <p:blipFill>
          <a:blip r:embed="rId3"/>
          <a:stretch>
            <a:fillRect/>
          </a:stretch>
        </p:blipFill>
        <p:spPr>
          <a:xfrm>
            <a:off x="939800" y="3536742"/>
            <a:ext cx="3505200" cy="3082514"/>
          </a:xfrm>
          <a:prstGeom prst="rect">
            <a:avLst/>
          </a:prstGeom>
        </p:spPr>
      </p:pic>
      <p:pic>
        <p:nvPicPr>
          <p:cNvPr id="7" name="Picture 6">
            <a:extLst>
              <a:ext uri="{FF2B5EF4-FFF2-40B4-BE49-F238E27FC236}">
                <a16:creationId xmlns:a16="http://schemas.microsoft.com/office/drawing/2014/main" id="{014AF059-A631-C943-8C10-BB79D5C8FE1D}"/>
              </a:ext>
            </a:extLst>
          </p:cNvPr>
          <p:cNvPicPr/>
          <p:nvPr/>
        </p:nvPicPr>
        <p:blipFill>
          <a:blip r:embed="rId4"/>
          <a:stretch>
            <a:fillRect/>
          </a:stretch>
        </p:blipFill>
        <p:spPr>
          <a:xfrm>
            <a:off x="8280401" y="2311401"/>
            <a:ext cx="3860800" cy="4523756"/>
          </a:xfrm>
          <a:prstGeom prst="rect">
            <a:avLst/>
          </a:prstGeom>
          <a:ln>
            <a:noFill/>
          </a:ln>
        </p:spPr>
      </p:pic>
      <p:sp>
        <p:nvSpPr>
          <p:cNvPr id="8" name="Date Placeholder 7">
            <a:extLst>
              <a:ext uri="{FF2B5EF4-FFF2-40B4-BE49-F238E27FC236}">
                <a16:creationId xmlns:a16="http://schemas.microsoft.com/office/drawing/2014/main" id="{097EDCA0-A7FA-A64E-AB50-D8AA51DD1635}"/>
              </a:ext>
            </a:extLst>
          </p:cNvPr>
          <p:cNvSpPr>
            <a:spLocks noGrp="1"/>
          </p:cNvSpPr>
          <p:nvPr>
            <p:ph type="dt" sz="half" idx="10"/>
          </p:nvPr>
        </p:nvSpPr>
        <p:spPr/>
        <p:txBody>
          <a:bodyPr/>
          <a:lstStyle/>
          <a:p>
            <a:r>
              <a:rPr lang="en-US"/>
              <a:t>19/11/2019</a:t>
            </a:r>
            <a:endParaRPr lang="en-US" dirty="0"/>
          </a:p>
        </p:txBody>
      </p:sp>
      <p:sp>
        <p:nvSpPr>
          <p:cNvPr id="9" name="Footer Placeholder 8">
            <a:extLst>
              <a:ext uri="{FF2B5EF4-FFF2-40B4-BE49-F238E27FC236}">
                <a16:creationId xmlns:a16="http://schemas.microsoft.com/office/drawing/2014/main" id="{4928E0C3-ACD1-6F45-B81A-9C97FD9A9489}"/>
              </a:ext>
            </a:extLst>
          </p:cNvPr>
          <p:cNvSpPr>
            <a:spLocks noGrp="1"/>
          </p:cNvSpPr>
          <p:nvPr>
            <p:ph type="ftr" sz="quarter" idx="11"/>
          </p:nvPr>
        </p:nvSpPr>
        <p:spPr/>
        <p:txBody>
          <a:bodyPr/>
          <a:lstStyle/>
          <a:p>
            <a:r>
              <a:rPr lang="en-US"/>
              <a:t>2019 international workshop on the HECEPC</a:t>
            </a:r>
            <a:endParaRPr lang="en-US" dirty="0"/>
          </a:p>
        </p:txBody>
      </p:sp>
      <p:sp>
        <p:nvSpPr>
          <p:cNvPr id="10" name="Slide Number Placeholder 9">
            <a:extLst>
              <a:ext uri="{FF2B5EF4-FFF2-40B4-BE49-F238E27FC236}">
                <a16:creationId xmlns:a16="http://schemas.microsoft.com/office/drawing/2014/main" id="{D3846A93-3292-4944-815D-BD03042F3AD8}"/>
              </a:ext>
            </a:extLst>
          </p:cNvPr>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222244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095" y="149629"/>
            <a:ext cx="7362605" cy="1280890"/>
          </a:xfrm>
        </p:spPr>
        <p:txBody>
          <a:bodyPr>
            <a:normAutofit/>
          </a:bodyPr>
          <a:lstStyle/>
          <a:p>
            <a:r>
              <a:rPr lang="en-US" dirty="0" err="1"/>
              <a:t>LumiCal</a:t>
            </a:r>
            <a:r>
              <a:rPr lang="en-US" dirty="0"/>
              <a:t> test at CERN in 2014</a:t>
            </a:r>
          </a:p>
        </p:txBody>
      </p:sp>
      <p:sp>
        <p:nvSpPr>
          <p:cNvPr id="6" name="TextBox 5"/>
          <p:cNvSpPr txBox="1"/>
          <p:nvPr/>
        </p:nvSpPr>
        <p:spPr>
          <a:xfrm>
            <a:off x="5145303" y="5334317"/>
            <a:ext cx="3884397" cy="461665"/>
          </a:xfrm>
          <a:prstGeom prst="rect">
            <a:avLst/>
          </a:prstGeom>
          <a:noFill/>
        </p:spPr>
        <p:txBody>
          <a:bodyPr wrap="none" rtlCol="0">
            <a:spAutoFit/>
          </a:bodyPr>
          <a:lstStyle/>
          <a:p>
            <a:r>
              <a:rPr lang="en-US" sz="2400" dirty="0"/>
              <a:t>Effective Moliere radius : </a:t>
            </a:r>
          </a:p>
        </p:txBody>
      </p:sp>
      <p:sp>
        <p:nvSpPr>
          <p:cNvPr id="7" name="Slide Number Placeholder 6"/>
          <p:cNvSpPr>
            <a:spLocks noGrp="1"/>
          </p:cNvSpPr>
          <p:nvPr>
            <p:ph type="sldNum" sz="quarter" idx="12"/>
          </p:nvPr>
        </p:nvSpPr>
        <p:spPr/>
        <p:txBody>
          <a:bodyPr/>
          <a:lstStyle/>
          <a:p>
            <a:fld id="{A8537A96-AEF4-424C-BF09-DF13E3C0C4E2}" type="slidenum">
              <a:rPr lang="en-US" smtClean="0"/>
              <a:t>15</a:t>
            </a:fld>
            <a:endParaRPr lang="en-US"/>
          </a:p>
        </p:txBody>
      </p:sp>
      <p:sp>
        <p:nvSpPr>
          <p:cNvPr id="8" name="TextBox 7"/>
          <p:cNvSpPr txBox="1"/>
          <p:nvPr/>
        </p:nvSpPr>
        <p:spPr>
          <a:xfrm>
            <a:off x="7817218" y="5736441"/>
            <a:ext cx="4208203" cy="369332"/>
          </a:xfrm>
          <a:prstGeom prst="rect">
            <a:avLst/>
          </a:prstGeom>
          <a:noFill/>
        </p:spPr>
        <p:txBody>
          <a:bodyPr wrap="none" rtlCol="0">
            <a:spAutoFit/>
          </a:bodyPr>
          <a:lstStyle/>
          <a:p>
            <a:r>
              <a:rPr lang="mr-IN" dirty="0"/>
              <a:t>24.0 ± 0.6 (</a:t>
            </a:r>
            <a:r>
              <a:rPr lang="mr-IN" dirty="0" err="1"/>
              <a:t>stat</a:t>
            </a:r>
            <a:r>
              <a:rPr lang="mr-IN" dirty="0"/>
              <a:t>.) ± 1.5 (</a:t>
            </a:r>
            <a:r>
              <a:rPr lang="mr-IN" dirty="0" err="1"/>
              <a:t>syst</a:t>
            </a:r>
            <a:r>
              <a:rPr lang="mr-IN" dirty="0"/>
              <a:t>.) </a:t>
            </a:r>
            <a:r>
              <a:rPr lang="mr-IN" dirty="0" err="1"/>
              <a:t>mm</a:t>
            </a:r>
            <a:r>
              <a:rPr lang="mr-IN" dirty="0"/>
              <a:t> </a:t>
            </a:r>
          </a:p>
        </p:txBody>
      </p:sp>
      <p:grpSp>
        <p:nvGrpSpPr>
          <p:cNvPr id="12" name="Group 11"/>
          <p:cNvGrpSpPr/>
          <p:nvPr/>
        </p:nvGrpSpPr>
        <p:grpSpPr>
          <a:xfrm>
            <a:off x="8383196" y="1854485"/>
            <a:ext cx="3775371" cy="3673400"/>
            <a:chOff x="1482430" y="3184600"/>
            <a:chExt cx="3775371" cy="367340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1" y="3197017"/>
              <a:ext cx="3429000" cy="3660983"/>
            </a:xfrm>
            <a:prstGeom prst="rect">
              <a:avLst/>
            </a:prstGeom>
          </p:spPr>
        </p:pic>
        <p:sp>
          <p:nvSpPr>
            <p:cNvPr id="9" name="TextBox 8"/>
            <p:cNvSpPr txBox="1"/>
            <p:nvPr/>
          </p:nvSpPr>
          <p:spPr>
            <a:xfrm rot="16200000">
              <a:off x="697118" y="3969912"/>
              <a:ext cx="1939955" cy="369332"/>
            </a:xfrm>
            <a:prstGeom prst="rect">
              <a:avLst/>
            </a:prstGeom>
            <a:solidFill>
              <a:schemeClr val="bg1"/>
            </a:solidFill>
          </p:spPr>
          <p:txBody>
            <a:bodyPr wrap="none" rtlCol="0">
              <a:spAutoFit/>
            </a:bodyPr>
            <a:lstStyle/>
            <a:p>
              <a:r>
                <a:rPr lang="en-US"/>
                <a:t>Energy fraction </a:t>
              </a:r>
            </a:p>
          </p:txBody>
        </p:sp>
      </p:grpSp>
      <p:sp>
        <p:nvSpPr>
          <p:cNvPr id="10" name="Date Placeholder 9"/>
          <p:cNvSpPr>
            <a:spLocks noGrp="1"/>
          </p:cNvSpPr>
          <p:nvPr>
            <p:ph type="dt" sz="half" idx="10"/>
          </p:nvPr>
        </p:nvSpPr>
        <p:spPr/>
        <p:txBody>
          <a:bodyPr/>
          <a:lstStyle/>
          <a:p>
            <a:r>
              <a:rPr lang="en-US"/>
              <a:t>19/11/2019</a:t>
            </a:r>
          </a:p>
        </p:txBody>
      </p:sp>
      <p:sp>
        <p:nvSpPr>
          <p:cNvPr id="13" name="Footer Placeholder 12">
            <a:extLst>
              <a:ext uri="{FF2B5EF4-FFF2-40B4-BE49-F238E27FC236}">
                <a16:creationId xmlns:a16="http://schemas.microsoft.com/office/drawing/2014/main" id="{BE210A23-FDDB-E541-8EE7-02C7F338EC11}"/>
              </a:ext>
            </a:extLst>
          </p:cNvPr>
          <p:cNvSpPr>
            <a:spLocks noGrp="1"/>
          </p:cNvSpPr>
          <p:nvPr>
            <p:ph type="ftr" sz="quarter" idx="11"/>
          </p:nvPr>
        </p:nvSpPr>
        <p:spPr/>
        <p:txBody>
          <a:bodyPr/>
          <a:lstStyle/>
          <a:p>
            <a:r>
              <a:rPr lang="en-US"/>
              <a:t>2019 international workshop on the HECEPC</a:t>
            </a:r>
            <a:endParaRPr lang="en-US" dirty="0"/>
          </a:p>
        </p:txBody>
      </p:sp>
      <p:grpSp>
        <p:nvGrpSpPr>
          <p:cNvPr id="18" name="Group 17">
            <a:extLst>
              <a:ext uri="{FF2B5EF4-FFF2-40B4-BE49-F238E27FC236}">
                <a16:creationId xmlns:a16="http://schemas.microsoft.com/office/drawing/2014/main" id="{4A3D4258-C415-C749-A959-1BF5352151F1}"/>
              </a:ext>
            </a:extLst>
          </p:cNvPr>
          <p:cNvGrpSpPr/>
          <p:nvPr/>
        </p:nvGrpSpPr>
        <p:grpSpPr>
          <a:xfrm>
            <a:off x="0" y="1287122"/>
            <a:ext cx="4913313" cy="4791399"/>
            <a:chOff x="7278687" y="863668"/>
            <a:chExt cx="4913313" cy="4791399"/>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8687" y="984276"/>
              <a:ext cx="4913313" cy="4670791"/>
            </a:xfrm>
            <a:prstGeom prst="rect">
              <a:avLst/>
            </a:prstGeom>
          </p:spPr>
        </p:pic>
        <p:sp>
          <p:nvSpPr>
            <p:cNvPr id="17" name="TextBox 16">
              <a:extLst>
                <a:ext uri="{FF2B5EF4-FFF2-40B4-BE49-F238E27FC236}">
                  <a16:creationId xmlns:a16="http://schemas.microsoft.com/office/drawing/2014/main" id="{61B42F4B-C654-4448-9A2A-7680A3A3A337}"/>
                </a:ext>
              </a:extLst>
            </p:cNvPr>
            <p:cNvSpPr txBox="1"/>
            <p:nvPr/>
          </p:nvSpPr>
          <p:spPr>
            <a:xfrm>
              <a:off x="8674100" y="863668"/>
              <a:ext cx="2753190" cy="369332"/>
            </a:xfrm>
            <a:prstGeom prst="rect">
              <a:avLst/>
            </a:prstGeom>
            <a:solidFill>
              <a:schemeClr val="bg1"/>
            </a:solidFill>
          </p:spPr>
          <p:txBody>
            <a:bodyPr wrap="none" rtlCol="0">
              <a:spAutoFit/>
            </a:bodyPr>
            <a:lstStyle/>
            <a:p>
              <a:r>
                <a:rPr lang="en-US" dirty="0"/>
                <a:t>Energy deposited per layer</a:t>
              </a:r>
            </a:p>
          </p:txBody>
        </p:sp>
      </p:grpSp>
      <p:grpSp>
        <p:nvGrpSpPr>
          <p:cNvPr id="25" name="Group 24">
            <a:extLst>
              <a:ext uri="{FF2B5EF4-FFF2-40B4-BE49-F238E27FC236}">
                <a16:creationId xmlns:a16="http://schemas.microsoft.com/office/drawing/2014/main" id="{DCA1F760-A452-504E-803B-F356C9859F72}"/>
              </a:ext>
            </a:extLst>
          </p:cNvPr>
          <p:cNvGrpSpPr/>
          <p:nvPr/>
        </p:nvGrpSpPr>
        <p:grpSpPr>
          <a:xfrm>
            <a:off x="4959399" y="986635"/>
            <a:ext cx="3259504" cy="2298713"/>
            <a:chOff x="4959399" y="986635"/>
            <a:chExt cx="3259504" cy="2298713"/>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9399" y="986635"/>
              <a:ext cx="3259504" cy="2298713"/>
            </a:xfrm>
            <a:prstGeom prst="rect">
              <a:avLst/>
            </a:prstGeom>
          </p:spPr>
        </p:pic>
        <p:cxnSp>
          <p:nvCxnSpPr>
            <p:cNvPr id="20" name="Straight Connector 19">
              <a:extLst>
                <a:ext uri="{FF2B5EF4-FFF2-40B4-BE49-F238E27FC236}">
                  <a16:creationId xmlns:a16="http://schemas.microsoft.com/office/drawing/2014/main" id="{8ED1D0FB-01BB-F544-9BDB-396FEDE71D98}"/>
                </a:ext>
              </a:extLst>
            </p:cNvPr>
            <p:cNvCxnSpPr>
              <a:cxnSpLocks/>
            </p:cNvCxnSpPr>
            <p:nvPr/>
          </p:nvCxnSpPr>
          <p:spPr>
            <a:xfrm flipV="1">
              <a:off x="7842618" y="1407730"/>
              <a:ext cx="0" cy="15640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8477B8-26F2-E549-B46D-0B055F9F314B}"/>
                </a:ext>
              </a:extLst>
            </p:cNvPr>
            <p:cNvCxnSpPr>
              <a:cxnSpLocks/>
            </p:cNvCxnSpPr>
            <p:nvPr/>
          </p:nvCxnSpPr>
          <p:spPr>
            <a:xfrm>
              <a:off x="5373797" y="1392419"/>
              <a:ext cx="2468821" cy="0"/>
            </a:xfrm>
            <a:prstGeom prst="line">
              <a:avLst/>
            </a:prstGeom>
            <a:ln w="63500"/>
          </p:spPr>
          <p:style>
            <a:lnRef idx="1">
              <a:schemeClr val="accent1"/>
            </a:lnRef>
            <a:fillRef idx="0">
              <a:schemeClr val="accent1"/>
            </a:fillRef>
            <a:effectRef idx="0">
              <a:schemeClr val="accent1"/>
            </a:effectRef>
            <a:fontRef idx="minor">
              <a:schemeClr val="tx1"/>
            </a:fontRef>
          </p:style>
        </p:cxnSp>
      </p:grpSp>
      <p:sp>
        <p:nvSpPr>
          <p:cNvPr id="26" name="Bent-Up Arrow 25">
            <a:extLst>
              <a:ext uri="{FF2B5EF4-FFF2-40B4-BE49-F238E27FC236}">
                <a16:creationId xmlns:a16="http://schemas.microsoft.com/office/drawing/2014/main" id="{8CBAC381-1AD1-8E45-B31E-A6015AA77772}"/>
              </a:ext>
            </a:extLst>
          </p:cNvPr>
          <p:cNvSpPr/>
          <p:nvPr/>
        </p:nvSpPr>
        <p:spPr>
          <a:xfrm rot="5400000">
            <a:off x="6749387" y="3348744"/>
            <a:ext cx="1358900" cy="13983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E564D05-4CD5-6248-9A6D-92039BB0F921}"/>
              </a:ext>
            </a:extLst>
          </p:cNvPr>
          <p:cNvSpPr/>
          <p:nvPr/>
        </p:nvSpPr>
        <p:spPr>
          <a:xfrm>
            <a:off x="6723693" y="6268720"/>
            <a:ext cx="3348452" cy="369332"/>
          </a:xfrm>
          <a:prstGeom prst="rect">
            <a:avLst/>
          </a:prstGeom>
          <a:solidFill>
            <a:schemeClr val="accent1">
              <a:lumMod val="20000"/>
              <a:lumOff val="80000"/>
            </a:schemeClr>
          </a:solidFill>
        </p:spPr>
        <p:txBody>
          <a:bodyPr wrap="square">
            <a:spAutoFit/>
          </a:bodyPr>
          <a:lstStyle/>
          <a:p>
            <a:r>
              <a:rPr lang="en-US" dirty="0"/>
              <a:t>Eur. Phys. J. C 78 (2018) 135.</a:t>
            </a:r>
          </a:p>
        </p:txBody>
      </p:sp>
    </p:spTree>
    <p:extLst>
      <p:ext uri="{BB962C8B-B14F-4D97-AF65-F5344CB8AC3E}">
        <p14:creationId xmlns:p14="http://schemas.microsoft.com/office/powerpoint/2010/main" val="3122670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B60DF-40B9-7049-A68F-FA814D4EBF31}"/>
              </a:ext>
            </a:extLst>
          </p:cNvPr>
          <p:cNvSpPr>
            <a:spLocks noGrp="1"/>
          </p:cNvSpPr>
          <p:nvPr>
            <p:ph type="title"/>
          </p:nvPr>
        </p:nvSpPr>
        <p:spPr>
          <a:xfrm>
            <a:off x="787400" y="287563"/>
            <a:ext cx="11404600" cy="1084103"/>
          </a:xfrm>
        </p:spPr>
        <p:txBody>
          <a:bodyPr/>
          <a:lstStyle/>
          <a:p>
            <a:r>
              <a:rPr lang="en-US" dirty="0"/>
              <a:t>2015 : design of a thin </a:t>
            </a:r>
            <a:r>
              <a:rPr lang="en-US" dirty="0" err="1"/>
              <a:t>LumiCal</a:t>
            </a:r>
            <a:r>
              <a:rPr lang="en-US" dirty="0"/>
              <a:t> module design</a:t>
            </a:r>
          </a:p>
        </p:txBody>
      </p:sp>
      <p:sp>
        <p:nvSpPr>
          <p:cNvPr id="3" name="Content Placeholder 2">
            <a:extLst>
              <a:ext uri="{FF2B5EF4-FFF2-40B4-BE49-F238E27FC236}">
                <a16:creationId xmlns:a16="http://schemas.microsoft.com/office/drawing/2014/main" id="{4701D960-978E-1F4B-94FE-A6EE037888FA}"/>
              </a:ext>
            </a:extLst>
          </p:cNvPr>
          <p:cNvSpPr>
            <a:spLocks noGrp="1"/>
          </p:cNvSpPr>
          <p:nvPr>
            <p:ph idx="1"/>
          </p:nvPr>
        </p:nvSpPr>
        <p:spPr>
          <a:xfrm>
            <a:off x="1049945" y="1654229"/>
            <a:ext cx="7965186" cy="3581400"/>
          </a:xfrm>
        </p:spPr>
        <p:txBody>
          <a:bodyPr/>
          <a:lstStyle/>
          <a:p>
            <a:pPr>
              <a:lnSpc>
                <a:spcPct val="90000"/>
              </a:lnSpc>
              <a:spcAft>
                <a:spcPts val="1605"/>
              </a:spcAft>
            </a:pPr>
            <a:r>
              <a:rPr lang="en-US" dirty="0"/>
              <a:t>Current </a:t>
            </a:r>
            <a:r>
              <a:rPr lang="en-US" dirty="0" err="1"/>
              <a:t>LumiCal</a:t>
            </a:r>
            <a:r>
              <a:rPr lang="en-US" dirty="0"/>
              <a:t> detector planes are based on 3.5 mm thick PCB : compactness is an essential requirement to provide small Moli</a:t>
            </a:r>
            <a:r>
              <a:rPr lang="en-US" dirty="0">
                <a:ea typeface="Arial"/>
              </a:rPr>
              <a:t>è</a:t>
            </a:r>
            <a:r>
              <a:rPr lang="en-US" dirty="0"/>
              <a:t>re radius/accurate shower position reconstruction.</a:t>
            </a:r>
          </a:p>
          <a:p>
            <a:pPr>
              <a:lnSpc>
                <a:spcPct val="90000"/>
              </a:lnSpc>
              <a:spcAft>
                <a:spcPts val="1605"/>
              </a:spcAft>
            </a:pPr>
            <a:r>
              <a:rPr lang="en-US" dirty="0"/>
              <a:t>In current </a:t>
            </a:r>
            <a:r>
              <a:rPr lang="en-US" dirty="0" err="1"/>
              <a:t>LumiCal</a:t>
            </a:r>
            <a:r>
              <a:rPr lang="en-US" dirty="0"/>
              <a:t> conceptual design the space between absorbers is 1 mm! </a:t>
            </a:r>
          </a:p>
          <a:p>
            <a:pPr>
              <a:lnSpc>
                <a:spcPct val="90000"/>
              </a:lnSpc>
              <a:spcAft>
                <a:spcPts val="1605"/>
              </a:spcAft>
            </a:pPr>
            <a:r>
              <a:rPr lang="en-US" dirty="0"/>
              <a:t>Easy to mount on tungsten planes</a:t>
            </a:r>
          </a:p>
          <a:p>
            <a:endParaRPr lang="en-US" dirty="0"/>
          </a:p>
        </p:txBody>
      </p:sp>
      <p:grpSp>
        <p:nvGrpSpPr>
          <p:cNvPr id="4" name="Group 3">
            <a:extLst>
              <a:ext uri="{FF2B5EF4-FFF2-40B4-BE49-F238E27FC236}">
                <a16:creationId xmlns:a16="http://schemas.microsoft.com/office/drawing/2014/main" id="{9DFD677C-5FBB-8146-93A6-03F7C38A5392}"/>
              </a:ext>
            </a:extLst>
          </p:cNvPr>
          <p:cNvGrpSpPr/>
          <p:nvPr/>
        </p:nvGrpSpPr>
        <p:grpSpPr>
          <a:xfrm>
            <a:off x="9416442" y="704527"/>
            <a:ext cx="2775558" cy="6153473"/>
            <a:chOff x="6172316" y="415970"/>
            <a:chExt cx="2775558" cy="6153473"/>
          </a:xfrm>
        </p:grpSpPr>
        <p:grpSp>
          <p:nvGrpSpPr>
            <p:cNvPr id="5" name="Group 4">
              <a:extLst>
                <a:ext uri="{FF2B5EF4-FFF2-40B4-BE49-F238E27FC236}">
                  <a16:creationId xmlns:a16="http://schemas.microsoft.com/office/drawing/2014/main" id="{6726C0D3-325D-DD4F-B1D6-61240997ACCC}"/>
                </a:ext>
              </a:extLst>
            </p:cNvPr>
            <p:cNvGrpSpPr/>
            <p:nvPr/>
          </p:nvGrpSpPr>
          <p:grpSpPr>
            <a:xfrm>
              <a:off x="6491464" y="913011"/>
              <a:ext cx="2456410" cy="5656432"/>
              <a:chOff x="5719665" y="794415"/>
              <a:chExt cx="2456410" cy="5656432"/>
            </a:xfrm>
          </p:grpSpPr>
          <p:sp>
            <p:nvSpPr>
              <p:cNvPr id="10" name="Rectangle 9">
                <a:extLst>
                  <a:ext uri="{FF2B5EF4-FFF2-40B4-BE49-F238E27FC236}">
                    <a16:creationId xmlns:a16="http://schemas.microsoft.com/office/drawing/2014/main" id="{3870E083-A62F-E34C-B46E-80A8A50FEA40}"/>
                  </a:ext>
                </a:extLst>
              </p:cNvPr>
              <p:cNvSpPr/>
              <p:nvPr/>
            </p:nvSpPr>
            <p:spPr>
              <a:xfrm>
                <a:off x="5719665" y="1417640"/>
                <a:ext cx="2160000" cy="4365093"/>
              </a:xfrm>
              <a:prstGeom prst="rect">
                <a:avLst/>
              </a:prstGeom>
              <a:gradFill flip="none" rotWithShape="1">
                <a:gsLst>
                  <a:gs pos="0">
                    <a:schemeClr val="accent1">
                      <a:tint val="100000"/>
                      <a:shade val="100000"/>
                      <a:satMod val="130000"/>
                      <a:alpha val="33000"/>
                    </a:schemeClr>
                  </a:gs>
                  <a:gs pos="100000">
                    <a:schemeClr val="accent1">
                      <a:tint val="50000"/>
                      <a:shade val="100000"/>
                      <a:satMod val="350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4E43AD7-D64D-D748-9FC6-C61AC1DDBC18}"/>
                  </a:ext>
                </a:extLst>
              </p:cNvPr>
              <p:cNvCxnSpPr/>
              <p:nvPr/>
            </p:nvCxnSpPr>
            <p:spPr>
              <a:xfrm flipH="1">
                <a:off x="7055556" y="1417640"/>
                <a:ext cx="14111" cy="4099493"/>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B7DC424-C737-E945-A201-0482EE604107}"/>
                  </a:ext>
                </a:extLst>
              </p:cNvPr>
              <p:cNvCxnSpPr/>
              <p:nvPr/>
            </p:nvCxnSpPr>
            <p:spPr>
              <a:xfrm flipH="1">
                <a:off x="6364112" y="5517133"/>
                <a:ext cx="705555" cy="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F5B32B7-2C99-2F49-B687-C32A0B6A1E0F}"/>
                  </a:ext>
                </a:extLst>
              </p:cNvPr>
              <p:cNvCxnSpPr/>
              <p:nvPr/>
            </p:nvCxnSpPr>
            <p:spPr>
              <a:xfrm flipH="1">
                <a:off x="5719665" y="5963358"/>
                <a:ext cx="23400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BA75F69-9200-4040-A2E4-31287AE47BD9}"/>
                  </a:ext>
                </a:extLst>
              </p:cNvPr>
              <p:cNvCxnSpPr/>
              <p:nvPr/>
            </p:nvCxnSpPr>
            <p:spPr>
              <a:xfrm flipH="1">
                <a:off x="7330534" y="1230113"/>
                <a:ext cx="5400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714D118-022B-BD48-A0EB-686611F402C5}"/>
                  </a:ext>
                </a:extLst>
              </p:cNvPr>
              <p:cNvSpPr/>
              <p:nvPr/>
            </p:nvSpPr>
            <p:spPr>
              <a:xfrm>
                <a:off x="5917666" y="1417640"/>
                <a:ext cx="1152000" cy="4099493"/>
              </a:xfrm>
              <a:prstGeom prst="rect">
                <a:avLst/>
              </a:prstGeom>
              <a:solidFill>
                <a:srgbClr val="FF0000">
                  <a:alpha val="5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5170948-8F39-3540-BA51-0BC9479E8144}"/>
                  </a:ext>
                </a:extLst>
              </p:cNvPr>
              <p:cNvCxnSpPr/>
              <p:nvPr/>
            </p:nvCxnSpPr>
            <p:spPr>
              <a:xfrm flipH="1">
                <a:off x="5917666" y="1236136"/>
                <a:ext cx="1152001"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BE30111-628B-D947-9701-BDF7DDA7D3CA}"/>
                  </a:ext>
                </a:extLst>
              </p:cNvPr>
              <p:cNvSpPr txBox="1"/>
              <p:nvPr/>
            </p:nvSpPr>
            <p:spPr>
              <a:xfrm>
                <a:off x="5959999" y="818446"/>
                <a:ext cx="899142" cy="369332"/>
              </a:xfrm>
              <a:prstGeom prst="rect">
                <a:avLst/>
              </a:prstGeom>
              <a:noFill/>
            </p:spPr>
            <p:txBody>
              <a:bodyPr wrap="none" rtlCol="0">
                <a:spAutoFit/>
              </a:bodyPr>
              <a:lstStyle/>
              <a:p>
                <a:r>
                  <a:rPr lang="en-US" dirty="0"/>
                  <a:t>320 </a:t>
                </a:r>
                <a:r>
                  <a:rPr lang="en-US" dirty="0" err="1"/>
                  <a:t>μm</a:t>
                </a:r>
                <a:endParaRPr lang="en-US" dirty="0"/>
              </a:p>
            </p:txBody>
          </p:sp>
          <p:sp>
            <p:nvSpPr>
              <p:cNvPr id="18" name="TextBox 17">
                <a:extLst>
                  <a:ext uri="{FF2B5EF4-FFF2-40B4-BE49-F238E27FC236}">
                    <a16:creationId xmlns:a16="http://schemas.microsoft.com/office/drawing/2014/main" id="{A02BE479-DFB1-A541-BD3A-442419A37A1C}"/>
                  </a:ext>
                </a:extLst>
              </p:cNvPr>
              <p:cNvSpPr txBox="1"/>
              <p:nvPr/>
            </p:nvSpPr>
            <p:spPr>
              <a:xfrm>
                <a:off x="7276933" y="827100"/>
                <a:ext cx="899142" cy="369332"/>
              </a:xfrm>
              <a:prstGeom prst="rect">
                <a:avLst/>
              </a:prstGeom>
              <a:noFill/>
            </p:spPr>
            <p:txBody>
              <a:bodyPr wrap="none" rtlCol="0">
                <a:spAutoFit/>
              </a:bodyPr>
              <a:lstStyle/>
              <a:p>
                <a:r>
                  <a:rPr lang="en-US" dirty="0"/>
                  <a:t>150 </a:t>
                </a:r>
                <a:r>
                  <a:rPr lang="en-US" dirty="0" err="1"/>
                  <a:t>μm</a:t>
                </a:r>
                <a:endParaRPr lang="en-US" dirty="0"/>
              </a:p>
            </p:txBody>
          </p:sp>
          <p:sp>
            <p:nvSpPr>
              <p:cNvPr id="19" name="TextBox 18">
                <a:extLst>
                  <a:ext uri="{FF2B5EF4-FFF2-40B4-BE49-F238E27FC236}">
                    <a16:creationId xmlns:a16="http://schemas.microsoft.com/office/drawing/2014/main" id="{682FB982-C53A-7141-A71B-AB40CDCEE745}"/>
                  </a:ext>
                </a:extLst>
              </p:cNvPr>
              <p:cNvSpPr txBox="1"/>
              <p:nvPr/>
            </p:nvSpPr>
            <p:spPr>
              <a:xfrm>
                <a:off x="6539618" y="6081515"/>
                <a:ext cx="1022222" cy="369332"/>
              </a:xfrm>
              <a:prstGeom prst="rect">
                <a:avLst/>
              </a:prstGeom>
              <a:noFill/>
            </p:spPr>
            <p:txBody>
              <a:bodyPr wrap="none" rtlCol="0">
                <a:spAutoFit/>
              </a:bodyPr>
              <a:lstStyle/>
              <a:p>
                <a:r>
                  <a:rPr lang="en-US" dirty="0"/>
                  <a:t>650 </a:t>
                </a:r>
                <a:r>
                  <a:rPr lang="en-US" dirty="0" err="1"/>
                  <a:t>μm</a:t>
                </a:r>
                <a:endParaRPr lang="en-US" dirty="0"/>
              </a:p>
            </p:txBody>
          </p:sp>
          <p:sp>
            <p:nvSpPr>
              <p:cNvPr id="20" name="TextBox 19">
                <a:extLst>
                  <a:ext uri="{FF2B5EF4-FFF2-40B4-BE49-F238E27FC236}">
                    <a16:creationId xmlns:a16="http://schemas.microsoft.com/office/drawing/2014/main" id="{24DDE240-B6E3-3F46-A166-9C12A5237BFE}"/>
                  </a:ext>
                </a:extLst>
              </p:cNvPr>
              <p:cNvSpPr txBox="1"/>
              <p:nvPr/>
            </p:nvSpPr>
            <p:spPr>
              <a:xfrm rot="16200000">
                <a:off x="7060420" y="3184632"/>
                <a:ext cx="1050738" cy="369332"/>
              </a:xfrm>
              <a:prstGeom prst="rect">
                <a:avLst/>
              </a:prstGeom>
              <a:noFill/>
            </p:spPr>
            <p:txBody>
              <a:bodyPr wrap="none" rtlCol="0">
                <a:spAutoFit/>
              </a:bodyPr>
              <a:lstStyle/>
              <a:p>
                <a:r>
                  <a:rPr lang="en-US" dirty="0"/>
                  <a:t>envelope</a:t>
                </a:r>
              </a:p>
            </p:txBody>
          </p:sp>
          <p:sp>
            <p:nvSpPr>
              <p:cNvPr id="21" name="TextBox 20">
                <a:extLst>
                  <a:ext uri="{FF2B5EF4-FFF2-40B4-BE49-F238E27FC236}">
                    <a16:creationId xmlns:a16="http://schemas.microsoft.com/office/drawing/2014/main" id="{909B5478-8770-B140-9DE7-332C09BE69BD}"/>
                  </a:ext>
                </a:extLst>
              </p:cNvPr>
              <p:cNvSpPr txBox="1"/>
              <p:nvPr/>
            </p:nvSpPr>
            <p:spPr>
              <a:xfrm rot="16200000">
                <a:off x="5968062" y="3146890"/>
                <a:ext cx="819342" cy="369332"/>
              </a:xfrm>
              <a:prstGeom prst="rect">
                <a:avLst/>
              </a:prstGeom>
              <a:noFill/>
            </p:spPr>
            <p:txBody>
              <a:bodyPr wrap="none" rtlCol="0">
                <a:spAutoFit/>
              </a:bodyPr>
              <a:lstStyle/>
              <a:p>
                <a:r>
                  <a:rPr lang="en-US" dirty="0"/>
                  <a:t>Sensor</a:t>
                </a:r>
              </a:p>
            </p:txBody>
          </p:sp>
          <p:grpSp>
            <p:nvGrpSpPr>
              <p:cNvPr id="22" name="Group 21">
                <a:extLst>
                  <a:ext uri="{FF2B5EF4-FFF2-40B4-BE49-F238E27FC236}">
                    <a16:creationId xmlns:a16="http://schemas.microsoft.com/office/drawing/2014/main" id="{1E69F381-B190-694F-B752-E2F7110CF0B4}"/>
                  </a:ext>
                </a:extLst>
              </p:cNvPr>
              <p:cNvGrpSpPr/>
              <p:nvPr/>
            </p:nvGrpSpPr>
            <p:grpSpPr>
              <a:xfrm>
                <a:off x="6961203" y="1028700"/>
                <a:ext cx="369332" cy="4468680"/>
                <a:chOff x="5590669" y="268114"/>
                <a:chExt cx="369332" cy="5249020"/>
              </a:xfrm>
            </p:grpSpPr>
            <p:sp>
              <p:nvSpPr>
                <p:cNvPr id="24" name="Rectangle 23">
                  <a:extLst>
                    <a:ext uri="{FF2B5EF4-FFF2-40B4-BE49-F238E27FC236}">
                      <a16:creationId xmlns:a16="http://schemas.microsoft.com/office/drawing/2014/main" id="{80BC3B9E-870A-994B-91A0-DED3D4F13AE7}"/>
                    </a:ext>
                  </a:extLst>
                </p:cNvPr>
                <p:cNvSpPr/>
                <p:nvPr/>
              </p:nvSpPr>
              <p:spPr>
                <a:xfrm>
                  <a:off x="5719665" y="268114"/>
                  <a:ext cx="180000" cy="5249020"/>
                </a:xfrm>
                <a:prstGeom prst="rect">
                  <a:avLst/>
                </a:prstGeom>
                <a:solidFill>
                  <a:schemeClr val="accent6">
                    <a:lumMod val="20000"/>
                    <a:lumOff val="80000"/>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218F3CB-BD8E-1E49-AC40-9C6D6BA52311}"/>
                    </a:ext>
                  </a:extLst>
                </p:cNvPr>
                <p:cNvSpPr txBox="1"/>
                <p:nvPr/>
              </p:nvSpPr>
              <p:spPr>
                <a:xfrm rot="16200000">
                  <a:off x="5079405" y="3080148"/>
                  <a:ext cx="1391859" cy="369332"/>
                </a:xfrm>
                <a:prstGeom prst="rect">
                  <a:avLst/>
                </a:prstGeom>
                <a:noFill/>
              </p:spPr>
              <p:txBody>
                <a:bodyPr wrap="none" rtlCol="0">
                  <a:spAutoFit/>
                </a:bodyPr>
                <a:lstStyle/>
                <a:p>
                  <a:r>
                    <a:rPr lang="en-US" dirty="0" err="1"/>
                    <a:t>Kapton</a:t>
                  </a:r>
                  <a:r>
                    <a:rPr lang="en-US" dirty="0"/>
                    <a:t> HV</a:t>
                  </a:r>
                </a:p>
              </p:txBody>
            </p:sp>
          </p:grpSp>
          <p:sp>
            <p:nvSpPr>
              <p:cNvPr id="23" name="TextBox 22">
                <a:extLst>
                  <a:ext uri="{FF2B5EF4-FFF2-40B4-BE49-F238E27FC236}">
                    <a16:creationId xmlns:a16="http://schemas.microsoft.com/office/drawing/2014/main" id="{50FA5C59-F551-F849-A41E-6E3258A0FD2B}"/>
                  </a:ext>
                </a:extLst>
              </p:cNvPr>
              <p:cNvSpPr txBox="1"/>
              <p:nvPr/>
            </p:nvSpPr>
            <p:spPr>
              <a:xfrm>
                <a:off x="6842471" y="794415"/>
                <a:ext cx="582987" cy="276999"/>
              </a:xfrm>
              <a:prstGeom prst="rect">
                <a:avLst/>
              </a:prstGeom>
              <a:noFill/>
            </p:spPr>
            <p:txBody>
              <a:bodyPr wrap="none" rtlCol="0">
                <a:spAutoFit/>
              </a:bodyPr>
              <a:lstStyle/>
              <a:p>
                <a:r>
                  <a:rPr lang="en-US" sz="1200" dirty="0"/>
                  <a:t>50 </a:t>
                </a:r>
                <a:r>
                  <a:rPr lang="en-US" sz="1200" dirty="0" err="1"/>
                  <a:t>μm</a:t>
                </a:r>
                <a:endParaRPr lang="en-US" sz="1200" dirty="0"/>
              </a:p>
            </p:txBody>
          </p:sp>
        </p:grpSp>
        <p:grpSp>
          <p:nvGrpSpPr>
            <p:cNvPr id="6" name="Group 5">
              <a:extLst>
                <a:ext uri="{FF2B5EF4-FFF2-40B4-BE49-F238E27FC236}">
                  <a16:creationId xmlns:a16="http://schemas.microsoft.com/office/drawing/2014/main" id="{BFE68F8F-52F8-1C43-8002-FE293EBB4AB5}"/>
                </a:ext>
              </a:extLst>
            </p:cNvPr>
            <p:cNvGrpSpPr/>
            <p:nvPr/>
          </p:nvGrpSpPr>
          <p:grpSpPr>
            <a:xfrm>
              <a:off x="6320135" y="415970"/>
              <a:ext cx="369332" cy="5249020"/>
              <a:chOff x="5590672" y="268114"/>
              <a:chExt cx="369332" cy="5249020"/>
            </a:xfrm>
          </p:grpSpPr>
          <p:sp>
            <p:nvSpPr>
              <p:cNvPr id="8" name="Rectangle 7">
                <a:extLst>
                  <a:ext uri="{FF2B5EF4-FFF2-40B4-BE49-F238E27FC236}">
                    <a16:creationId xmlns:a16="http://schemas.microsoft.com/office/drawing/2014/main" id="{1781EA80-DB04-E24E-94FC-077C6DA406D9}"/>
                  </a:ext>
                </a:extLst>
              </p:cNvPr>
              <p:cNvSpPr/>
              <p:nvPr/>
            </p:nvSpPr>
            <p:spPr>
              <a:xfrm>
                <a:off x="5719665" y="268114"/>
                <a:ext cx="180000" cy="5249020"/>
              </a:xfrm>
              <a:prstGeom prst="rect">
                <a:avLst/>
              </a:prstGeom>
              <a:solidFill>
                <a:schemeClr val="accent6">
                  <a:lumMod val="20000"/>
                  <a:lumOff val="80000"/>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53AAB6-4190-6747-878E-FDC68815CDC1}"/>
                  </a:ext>
                </a:extLst>
              </p:cNvPr>
              <p:cNvSpPr txBox="1"/>
              <p:nvPr/>
            </p:nvSpPr>
            <p:spPr>
              <a:xfrm rot="16200000">
                <a:off x="4277779" y="3080148"/>
                <a:ext cx="2995118" cy="369332"/>
              </a:xfrm>
              <a:prstGeom prst="rect">
                <a:avLst/>
              </a:prstGeom>
              <a:noFill/>
            </p:spPr>
            <p:txBody>
              <a:bodyPr wrap="none" rtlCol="0">
                <a:spAutoFit/>
              </a:bodyPr>
              <a:lstStyle/>
              <a:p>
                <a:r>
                  <a:rPr lang="en-US" dirty="0" err="1"/>
                  <a:t>Kapton</a:t>
                </a:r>
                <a:r>
                  <a:rPr lang="en-US" dirty="0"/>
                  <a:t> fan out  (connectors)</a:t>
                </a:r>
              </a:p>
            </p:txBody>
          </p:sp>
        </p:grpSp>
        <p:sp>
          <p:nvSpPr>
            <p:cNvPr id="7" name="TextBox 6">
              <a:extLst>
                <a:ext uri="{FF2B5EF4-FFF2-40B4-BE49-F238E27FC236}">
                  <a16:creationId xmlns:a16="http://schemas.microsoft.com/office/drawing/2014/main" id="{049A7630-FA78-0A43-B332-686F9F230622}"/>
                </a:ext>
              </a:extLst>
            </p:cNvPr>
            <p:cNvSpPr txBox="1"/>
            <p:nvPr/>
          </p:nvSpPr>
          <p:spPr>
            <a:xfrm>
              <a:off x="6172316" y="919378"/>
              <a:ext cx="743037" cy="276999"/>
            </a:xfrm>
            <a:prstGeom prst="rect">
              <a:avLst/>
            </a:prstGeom>
            <a:noFill/>
          </p:spPr>
          <p:txBody>
            <a:bodyPr wrap="none" rtlCol="0">
              <a:spAutoFit/>
            </a:bodyPr>
            <a:lstStyle/>
            <a:p>
              <a:r>
                <a:rPr lang="en-US" sz="1200" dirty="0"/>
                <a:t>100 </a:t>
              </a:r>
              <a:r>
                <a:rPr lang="en-US" sz="1200" dirty="0" err="1"/>
                <a:t>μm</a:t>
              </a:r>
              <a:endParaRPr lang="en-US" sz="1200" dirty="0"/>
            </a:p>
          </p:txBody>
        </p:sp>
      </p:grpSp>
      <p:pic>
        <p:nvPicPr>
          <p:cNvPr id="26" name="Picture 6">
            <a:extLst>
              <a:ext uri="{FF2B5EF4-FFF2-40B4-BE49-F238E27FC236}">
                <a16:creationId xmlns:a16="http://schemas.microsoft.com/office/drawing/2014/main" id="{B2134543-D574-DA4E-A83A-9325C100DB93}"/>
              </a:ext>
            </a:extLst>
          </p:cNvPr>
          <p:cNvPicPr/>
          <p:nvPr/>
        </p:nvPicPr>
        <p:blipFill>
          <a:blip r:embed="rId2"/>
          <a:stretch>
            <a:fillRect/>
          </a:stretch>
        </p:blipFill>
        <p:spPr>
          <a:xfrm>
            <a:off x="2921000" y="4201693"/>
            <a:ext cx="4749918" cy="2656307"/>
          </a:xfrm>
          <a:prstGeom prst="rect">
            <a:avLst/>
          </a:prstGeom>
          <a:ln>
            <a:noFill/>
          </a:ln>
        </p:spPr>
      </p:pic>
      <p:sp>
        <p:nvSpPr>
          <p:cNvPr id="27" name="Date Placeholder 26">
            <a:extLst>
              <a:ext uri="{FF2B5EF4-FFF2-40B4-BE49-F238E27FC236}">
                <a16:creationId xmlns:a16="http://schemas.microsoft.com/office/drawing/2014/main" id="{237C4782-D24E-E645-9D79-3D49655C4F3D}"/>
              </a:ext>
            </a:extLst>
          </p:cNvPr>
          <p:cNvSpPr>
            <a:spLocks noGrp="1"/>
          </p:cNvSpPr>
          <p:nvPr>
            <p:ph type="dt" sz="half" idx="10"/>
          </p:nvPr>
        </p:nvSpPr>
        <p:spPr/>
        <p:txBody>
          <a:bodyPr/>
          <a:lstStyle/>
          <a:p>
            <a:r>
              <a:rPr lang="en-US"/>
              <a:t>19/11/2019</a:t>
            </a:r>
            <a:endParaRPr lang="en-US" dirty="0"/>
          </a:p>
        </p:txBody>
      </p:sp>
      <p:sp>
        <p:nvSpPr>
          <p:cNvPr id="28" name="Footer Placeholder 27">
            <a:extLst>
              <a:ext uri="{FF2B5EF4-FFF2-40B4-BE49-F238E27FC236}">
                <a16:creationId xmlns:a16="http://schemas.microsoft.com/office/drawing/2014/main" id="{BE2733E6-6D6A-D440-8D0C-BEA69363055E}"/>
              </a:ext>
            </a:extLst>
          </p:cNvPr>
          <p:cNvSpPr>
            <a:spLocks noGrp="1"/>
          </p:cNvSpPr>
          <p:nvPr>
            <p:ph type="ftr" sz="quarter" idx="11"/>
          </p:nvPr>
        </p:nvSpPr>
        <p:spPr/>
        <p:txBody>
          <a:bodyPr/>
          <a:lstStyle/>
          <a:p>
            <a:r>
              <a:rPr lang="en-US"/>
              <a:t>2019 international workshop on the HECEPC</a:t>
            </a:r>
            <a:endParaRPr lang="en-US" dirty="0"/>
          </a:p>
        </p:txBody>
      </p:sp>
      <p:sp>
        <p:nvSpPr>
          <p:cNvPr id="29" name="Slide Number Placeholder 28">
            <a:extLst>
              <a:ext uri="{FF2B5EF4-FFF2-40B4-BE49-F238E27FC236}">
                <a16:creationId xmlns:a16="http://schemas.microsoft.com/office/drawing/2014/main" id="{EE274C31-7034-7F44-BA62-EF5CF48C5B9F}"/>
              </a:ext>
            </a:extLst>
          </p:cNvPr>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34847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8D199-A816-A045-AB84-2DA8BAA6EBB2}"/>
              </a:ext>
            </a:extLst>
          </p:cNvPr>
          <p:cNvSpPr>
            <a:spLocks noGrp="1"/>
          </p:cNvSpPr>
          <p:nvPr>
            <p:ph type="title"/>
          </p:nvPr>
        </p:nvSpPr>
        <p:spPr/>
        <p:txBody>
          <a:bodyPr/>
          <a:lstStyle/>
          <a:p>
            <a:r>
              <a:rPr lang="en-US" dirty="0"/>
              <a:t>2016 : thin </a:t>
            </a:r>
            <a:r>
              <a:rPr lang="en-US" dirty="0" err="1"/>
              <a:t>LumiCal</a:t>
            </a:r>
            <a:r>
              <a:rPr lang="en-US" dirty="0"/>
              <a:t> detector plane</a:t>
            </a:r>
          </a:p>
        </p:txBody>
      </p:sp>
      <p:sp>
        <p:nvSpPr>
          <p:cNvPr id="4" name="TextBox 3">
            <a:extLst>
              <a:ext uri="{FF2B5EF4-FFF2-40B4-BE49-F238E27FC236}">
                <a16:creationId xmlns:a16="http://schemas.microsoft.com/office/drawing/2014/main" id="{C9960FCE-897A-8642-9E0F-C95169280AAD}"/>
              </a:ext>
            </a:extLst>
          </p:cNvPr>
          <p:cNvSpPr txBox="1"/>
          <p:nvPr/>
        </p:nvSpPr>
        <p:spPr>
          <a:xfrm>
            <a:off x="1154879" y="1819533"/>
            <a:ext cx="2197525" cy="523220"/>
          </a:xfrm>
          <a:prstGeom prst="rect">
            <a:avLst/>
          </a:prstGeom>
          <a:noFill/>
        </p:spPr>
        <p:txBody>
          <a:bodyPr wrap="none" rtlCol="0">
            <a:spAutoFit/>
          </a:bodyPr>
          <a:lstStyle/>
          <a:p>
            <a:r>
              <a:rPr lang="en-US" sz="2800" u="sng" dirty="0"/>
              <a:t>The envelope</a:t>
            </a:r>
          </a:p>
        </p:txBody>
      </p:sp>
      <p:pic>
        <p:nvPicPr>
          <p:cNvPr id="5" name="Picture 4">
            <a:extLst>
              <a:ext uri="{FF2B5EF4-FFF2-40B4-BE49-F238E27FC236}">
                <a16:creationId xmlns:a16="http://schemas.microsoft.com/office/drawing/2014/main" id="{333D5E89-0150-D84C-9D60-603771282B33}"/>
              </a:ext>
            </a:extLst>
          </p:cNvPr>
          <p:cNvPicPr/>
          <p:nvPr/>
        </p:nvPicPr>
        <p:blipFill>
          <a:blip r:embed="rId2"/>
          <a:stretch>
            <a:fillRect/>
          </a:stretch>
        </p:blipFill>
        <p:spPr>
          <a:xfrm>
            <a:off x="885647" y="4610241"/>
            <a:ext cx="3111113" cy="2092704"/>
          </a:xfrm>
          <a:prstGeom prst="rect">
            <a:avLst/>
          </a:prstGeom>
          <a:ln>
            <a:noFill/>
          </a:ln>
        </p:spPr>
      </p:pic>
      <p:sp>
        <p:nvSpPr>
          <p:cNvPr id="6" name="TextBox 5">
            <a:extLst>
              <a:ext uri="{FF2B5EF4-FFF2-40B4-BE49-F238E27FC236}">
                <a16:creationId xmlns:a16="http://schemas.microsoft.com/office/drawing/2014/main" id="{F87AE754-E213-764F-B78C-ADE63C6BA9C0}"/>
              </a:ext>
            </a:extLst>
          </p:cNvPr>
          <p:cNvSpPr txBox="1"/>
          <p:nvPr/>
        </p:nvSpPr>
        <p:spPr>
          <a:xfrm>
            <a:off x="1072542" y="2513807"/>
            <a:ext cx="2362200" cy="1754326"/>
          </a:xfrm>
          <a:prstGeom prst="rect">
            <a:avLst/>
          </a:prstGeom>
          <a:noFill/>
        </p:spPr>
        <p:txBody>
          <a:bodyPr wrap="square" rtlCol="0">
            <a:spAutoFit/>
          </a:bodyPr>
          <a:lstStyle/>
          <a:p>
            <a:pPr algn="ctr"/>
            <a:r>
              <a:rPr lang="en-US" dirty="0"/>
              <a:t>The 3D printing was not rigid and flat enough so we opted for the carbon fiber solution</a:t>
            </a:r>
          </a:p>
          <a:p>
            <a:pPr algn="ctr"/>
            <a:endParaRPr lang="en-US" dirty="0"/>
          </a:p>
        </p:txBody>
      </p:sp>
      <p:sp>
        <p:nvSpPr>
          <p:cNvPr id="7" name="TextBox 6">
            <a:extLst>
              <a:ext uri="{FF2B5EF4-FFF2-40B4-BE49-F238E27FC236}">
                <a16:creationId xmlns:a16="http://schemas.microsoft.com/office/drawing/2014/main" id="{AB6F5A98-3FE6-5D4F-ABD1-82CDB27A3884}"/>
              </a:ext>
            </a:extLst>
          </p:cNvPr>
          <p:cNvSpPr txBox="1"/>
          <p:nvPr/>
        </p:nvSpPr>
        <p:spPr>
          <a:xfrm>
            <a:off x="4418779" y="1819533"/>
            <a:ext cx="1968809" cy="523220"/>
          </a:xfrm>
          <a:prstGeom prst="rect">
            <a:avLst/>
          </a:prstGeom>
          <a:noFill/>
        </p:spPr>
        <p:txBody>
          <a:bodyPr wrap="none" rtlCol="0">
            <a:spAutoFit/>
          </a:bodyPr>
          <a:lstStyle/>
          <a:p>
            <a:r>
              <a:rPr lang="en-US" sz="2800" u="sng" dirty="0"/>
              <a:t>The HV PCB</a:t>
            </a:r>
          </a:p>
        </p:txBody>
      </p:sp>
      <p:pic>
        <p:nvPicPr>
          <p:cNvPr id="8" name="Picture 7">
            <a:extLst>
              <a:ext uri="{FF2B5EF4-FFF2-40B4-BE49-F238E27FC236}">
                <a16:creationId xmlns:a16="http://schemas.microsoft.com/office/drawing/2014/main" id="{3D639615-181D-AA4C-892C-CC094BC6BF9A}"/>
              </a:ext>
            </a:extLst>
          </p:cNvPr>
          <p:cNvPicPr>
            <a:picLocks noChangeAspect="1"/>
          </p:cNvPicPr>
          <p:nvPr/>
        </p:nvPicPr>
        <p:blipFill>
          <a:blip r:embed="rId3"/>
          <a:stretch>
            <a:fillRect/>
          </a:stretch>
        </p:blipFill>
        <p:spPr>
          <a:xfrm rot="5400000">
            <a:off x="3999016" y="4413520"/>
            <a:ext cx="3226459" cy="1352391"/>
          </a:xfrm>
          <a:prstGeom prst="rect">
            <a:avLst/>
          </a:prstGeom>
          <a:ln>
            <a:noFill/>
          </a:ln>
        </p:spPr>
      </p:pic>
      <p:sp>
        <p:nvSpPr>
          <p:cNvPr id="9" name="TextBox 8">
            <a:extLst>
              <a:ext uri="{FF2B5EF4-FFF2-40B4-BE49-F238E27FC236}">
                <a16:creationId xmlns:a16="http://schemas.microsoft.com/office/drawing/2014/main" id="{A835C51D-3726-6842-BEFD-80D1FDFA9DED}"/>
              </a:ext>
            </a:extLst>
          </p:cNvPr>
          <p:cNvSpPr txBox="1"/>
          <p:nvPr/>
        </p:nvSpPr>
        <p:spPr>
          <a:xfrm>
            <a:off x="4634345" y="2513807"/>
            <a:ext cx="1955800" cy="923330"/>
          </a:xfrm>
          <a:prstGeom prst="rect">
            <a:avLst/>
          </a:prstGeom>
          <a:noFill/>
        </p:spPr>
        <p:txBody>
          <a:bodyPr wrap="square" rtlCol="0">
            <a:spAutoFit/>
          </a:bodyPr>
          <a:lstStyle/>
          <a:p>
            <a:pPr algn="ctr"/>
            <a:r>
              <a:rPr lang="en-US" dirty="0"/>
              <a:t>The thickness of the HV flexible PCB is ~90 </a:t>
            </a:r>
            <a:r>
              <a:rPr lang="en-US" dirty="0" err="1">
                <a:ea typeface="Arial"/>
              </a:rPr>
              <a:t>μm</a:t>
            </a:r>
            <a:endParaRPr lang="en-US" dirty="0"/>
          </a:p>
        </p:txBody>
      </p:sp>
      <p:pic>
        <p:nvPicPr>
          <p:cNvPr id="10" name="Picture 9">
            <a:extLst>
              <a:ext uri="{FF2B5EF4-FFF2-40B4-BE49-F238E27FC236}">
                <a16:creationId xmlns:a16="http://schemas.microsoft.com/office/drawing/2014/main" id="{EE413DA0-E7EF-414D-B25E-E32F941A6A11}"/>
              </a:ext>
            </a:extLst>
          </p:cNvPr>
          <p:cNvPicPr>
            <a:picLocks noChangeAspect="1"/>
          </p:cNvPicPr>
          <p:nvPr/>
        </p:nvPicPr>
        <p:blipFill>
          <a:blip r:embed="rId4"/>
          <a:stretch>
            <a:fillRect/>
          </a:stretch>
        </p:blipFill>
        <p:spPr>
          <a:xfrm>
            <a:off x="6590145" y="4145165"/>
            <a:ext cx="5396718" cy="2557780"/>
          </a:xfrm>
          <a:prstGeom prst="rect">
            <a:avLst/>
          </a:prstGeom>
          <a:ln>
            <a:noFill/>
          </a:ln>
        </p:spPr>
      </p:pic>
      <p:sp>
        <p:nvSpPr>
          <p:cNvPr id="11" name="TextBox 10">
            <a:extLst>
              <a:ext uri="{FF2B5EF4-FFF2-40B4-BE49-F238E27FC236}">
                <a16:creationId xmlns:a16="http://schemas.microsoft.com/office/drawing/2014/main" id="{D52D05B2-3317-0E45-AE65-9D040F3082D9}"/>
              </a:ext>
            </a:extLst>
          </p:cNvPr>
          <p:cNvSpPr txBox="1"/>
          <p:nvPr/>
        </p:nvSpPr>
        <p:spPr>
          <a:xfrm>
            <a:off x="8095036" y="1819533"/>
            <a:ext cx="2725426" cy="523220"/>
          </a:xfrm>
          <a:prstGeom prst="rect">
            <a:avLst/>
          </a:prstGeom>
          <a:noFill/>
        </p:spPr>
        <p:txBody>
          <a:bodyPr wrap="none" rtlCol="0">
            <a:spAutoFit/>
          </a:bodyPr>
          <a:lstStyle/>
          <a:p>
            <a:r>
              <a:rPr lang="en-US" sz="2800" u="sng" dirty="0"/>
              <a:t>The readout PCB</a:t>
            </a:r>
          </a:p>
        </p:txBody>
      </p:sp>
      <p:sp>
        <p:nvSpPr>
          <p:cNvPr id="12" name="TextBox 11">
            <a:extLst>
              <a:ext uri="{FF2B5EF4-FFF2-40B4-BE49-F238E27FC236}">
                <a16:creationId xmlns:a16="http://schemas.microsoft.com/office/drawing/2014/main" id="{5EF679EF-CAF5-CC48-9E25-3DF86C34F450}"/>
              </a:ext>
            </a:extLst>
          </p:cNvPr>
          <p:cNvSpPr txBox="1"/>
          <p:nvPr/>
        </p:nvSpPr>
        <p:spPr>
          <a:xfrm>
            <a:off x="7719776" y="2513807"/>
            <a:ext cx="3894072" cy="1200329"/>
          </a:xfrm>
          <a:prstGeom prst="rect">
            <a:avLst/>
          </a:prstGeom>
          <a:noFill/>
        </p:spPr>
        <p:txBody>
          <a:bodyPr wrap="square" rtlCol="0">
            <a:spAutoFit/>
          </a:bodyPr>
          <a:lstStyle/>
          <a:p>
            <a:pPr algn="ctr"/>
            <a:r>
              <a:rPr lang="en-US" dirty="0"/>
              <a:t>Thickness of fan-out varies in different areas from </a:t>
            </a:r>
          </a:p>
          <a:p>
            <a:pPr algn="ctr"/>
            <a:r>
              <a:rPr lang="en-US" dirty="0"/>
              <a:t>129 </a:t>
            </a:r>
            <a:r>
              <a:rPr lang="el-GR" dirty="0">
                <a:ea typeface="Arial"/>
              </a:rPr>
              <a:t>μ</a:t>
            </a:r>
            <a:r>
              <a:rPr lang="en-US" dirty="0">
                <a:ea typeface="Arial"/>
              </a:rPr>
              <a:t>m</a:t>
            </a:r>
            <a:r>
              <a:rPr lang="en-US" dirty="0"/>
              <a:t> to 158 </a:t>
            </a:r>
            <a:r>
              <a:rPr lang="el-GR" dirty="0">
                <a:ea typeface="Arial"/>
              </a:rPr>
              <a:t>μ</a:t>
            </a:r>
            <a:r>
              <a:rPr lang="en-US" dirty="0">
                <a:ea typeface="Arial"/>
              </a:rPr>
              <a:t>m</a:t>
            </a:r>
            <a:endParaRPr lang="en-US" dirty="0"/>
          </a:p>
          <a:p>
            <a:pPr algn="ctr"/>
            <a:endParaRPr lang="en-US" dirty="0"/>
          </a:p>
        </p:txBody>
      </p:sp>
      <p:sp>
        <p:nvSpPr>
          <p:cNvPr id="13" name="Date Placeholder 12">
            <a:extLst>
              <a:ext uri="{FF2B5EF4-FFF2-40B4-BE49-F238E27FC236}">
                <a16:creationId xmlns:a16="http://schemas.microsoft.com/office/drawing/2014/main" id="{537333CD-BA7D-A343-A936-5825A4BE87DB}"/>
              </a:ext>
            </a:extLst>
          </p:cNvPr>
          <p:cNvSpPr>
            <a:spLocks noGrp="1"/>
          </p:cNvSpPr>
          <p:nvPr>
            <p:ph type="dt" sz="half" idx="10"/>
          </p:nvPr>
        </p:nvSpPr>
        <p:spPr/>
        <p:txBody>
          <a:bodyPr/>
          <a:lstStyle/>
          <a:p>
            <a:r>
              <a:rPr lang="en-US"/>
              <a:t>19/11/2019</a:t>
            </a:r>
            <a:endParaRPr lang="en-US" dirty="0"/>
          </a:p>
        </p:txBody>
      </p:sp>
      <p:sp>
        <p:nvSpPr>
          <p:cNvPr id="14" name="Footer Placeholder 13">
            <a:extLst>
              <a:ext uri="{FF2B5EF4-FFF2-40B4-BE49-F238E27FC236}">
                <a16:creationId xmlns:a16="http://schemas.microsoft.com/office/drawing/2014/main" id="{90764FE3-74F7-2A41-A685-5E8F095798A0}"/>
              </a:ext>
            </a:extLst>
          </p:cNvPr>
          <p:cNvSpPr>
            <a:spLocks noGrp="1"/>
          </p:cNvSpPr>
          <p:nvPr>
            <p:ph type="ftr" sz="quarter" idx="11"/>
          </p:nvPr>
        </p:nvSpPr>
        <p:spPr/>
        <p:txBody>
          <a:bodyPr/>
          <a:lstStyle/>
          <a:p>
            <a:r>
              <a:rPr lang="en-US"/>
              <a:t>2019 international workshop on the HECEPC</a:t>
            </a:r>
            <a:endParaRPr lang="en-US" dirty="0"/>
          </a:p>
        </p:txBody>
      </p:sp>
      <p:sp>
        <p:nvSpPr>
          <p:cNvPr id="15" name="Slide Number Placeholder 14">
            <a:extLst>
              <a:ext uri="{FF2B5EF4-FFF2-40B4-BE49-F238E27FC236}">
                <a16:creationId xmlns:a16="http://schemas.microsoft.com/office/drawing/2014/main" id="{D26BE229-6149-6548-BC5C-FDD7A80020D2}"/>
              </a:ext>
            </a:extLst>
          </p:cNvPr>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214959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1"/>
          <p:cNvSpPr txBox="1"/>
          <p:nvPr/>
        </p:nvSpPr>
        <p:spPr>
          <a:xfrm>
            <a:off x="1539395" y="0"/>
            <a:ext cx="9129085" cy="912480"/>
          </a:xfrm>
          <a:prstGeom prst="rect">
            <a:avLst/>
          </a:prstGeom>
        </p:spPr>
        <p:txBody>
          <a:bodyPr lIns="0" tIns="0" rIns="0" bIns="0" anchor="ctr"/>
          <a:lstStyle/>
          <a:p>
            <a:pPr algn="ctr"/>
            <a:r>
              <a:rPr lang="en-US" sz="4899" dirty="0">
                <a:latin typeface="+mj-lt"/>
              </a:rPr>
              <a:t>Module </a:t>
            </a:r>
            <a:r>
              <a:rPr lang="en-US" sz="4355" dirty="0">
                <a:latin typeface="+mj-lt"/>
              </a:rPr>
              <a:t>assembly</a:t>
            </a:r>
            <a:r>
              <a:rPr lang="en-US" sz="4899" dirty="0">
                <a:latin typeface="+mj-lt"/>
              </a:rPr>
              <a:t> and Tests</a:t>
            </a:r>
            <a:endParaRPr sz="2177" dirty="0">
              <a:latin typeface="+mj-lt"/>
            </a:endParaRPr>
          </a:p>
        </p:txBody>
      </p:sp>
      <p:pic>
        <p:nvPicPr>
          <p:cNvPr id="126" name="Picture 125"/>
          <p:cNvPicPr/>
          <p:nvPr/>
        </p:nvPicPr>
        <p:blipFill>
          <a:blip r:embed="rId2"/>
          <a:stretch>
            <a:fillRect/>
          </a:stretch>
        </p:blipFill>
        <p:spPr>
          <a:xfrm rot="5400000">
            <a:off x="5989903" y="2436002"/>
            <a:ext cx="5474879" cy="3085906"/>
          </a:xfrm>
          <a:prstGeom prst="rect">
            <a:avLst/>
          </a:prstGeom>
          <a:ln>
            <a:noFill/>
          </a:ln>
        </p:spPr>
      </p:pic>
      <p:pic>
        <p:nvPicPr>
          <p:cNvPr id="127" name="Picture 126"/>
          <p:cNvPicPr/>
          <p:nvPr/>
        </p:nvPicPr>
        <p:blipFill>
          <a:blip r:embed="rId3"/>
          <a:stretch>
            <a:fillRect/>
          </a:stretch>
        </p:blipFill>
        <p:spPr>
          <a:xfrm>
            <a:off x="1818492" y="3442173"/>
            <a:ext cx="5179907" cy="3248584"/>
          </a:xfrm>
          <a:prstGeom prst="rect">
            <a:avLst/>
          </a:prstGeom>
          <a:ln>
            <a:noFill/>
          </a:ln>
        </p:spPr>
      </p:pic>
      <p:sp>
        <p:nvSpPr>
          <p:cNvPr id="128" name="TextShape 2"/>
          <p:cNvSpPr txBox="1"/>
          <p:nvPr/>
        </p:nvSpPr>
        <p:spPr>
          <a:xfrm>
            <a:off x="1606473" y="1143081"/>
            <a:ext cx="5391926" cy="2158592"/>
          </a:xfrm>
          <a:prstGeom prst="rect">
            <a:avLst/>
          </a:prstGeom>
        </p:spPr>
        <p:txBody>
          <a:bodyPr lIns="81646" tIns="40823" rIns="81646" bIns="40823"/>
          <a:lstStyle/>
          <a:p>
            <a:pPr marL="311079" indent="-311079">
              <a:buSzPct val="45000"/>
              <a:buFont typeface="Arial"/>
              <a:buChar char="•"/>
            </a:pPr>
            <a:r>
              <a:rPr lang="en-US" sz="1996" dirty="0"/>
              <a:t>HV flexible PCB is glued to the n-side of the sensor using conductive glue;</a:t>
            </a:r>
            <a:endParaRPr sz="1996" dirty="0"/>
          </a:p>
          <a:p>
            <a:pPr marL="311079" indent="-311079">
              <a:buSzPct val="45000"/>
              <a:buFont typeface="Arial"/>
              <a:buChar char="•"/>
            </a:pPr>
            <a:r>
              <a:rPr lang="en-US" sz="1996" dirty="0" err="1"/>
              <a:t>Fanout</a:t>
            </a:r>
            <a:r>
              <a:rPr lang="en-US" sz="1996" dirty="0"/>
              <a:t> with Panasonic connector soldered was glued to the p-side of the sensor;</a:t>
            </a:r>
            <a:endParaRPr sz="1996" dirty="0"/>
          </a:p>
          <a:p>
            <a:pPr marL="311079" indent="-311079">
              <a:buSzPct val="45000"/>
              <a:buFont typeface="Arial"/>
              <a:buChar char="•"/>
            </a:pPr>
            <a:r>
              <a:rPr lang="en-US" sz="1996" dirty="0"/>
              <a:t>Traditional ultrasonic wire bonding was used to connect sensor pads to </a:t>
            </a:r>
            <a:r>
              <a:rPr lang="en-US" sz="1996" dirty="0" err="1"/>
              <a:t>fanout</a:t>
            </a:r>
            <a:r>
              <a:rPr lang="en-US" sz="1996" dirty="0"/>
              <a:t> traces;</a:t>
            </a:r>
            <a:endParaRPr sz="1996" dirty="0"/>
          </a:p>
        </p:txBody>
      </p:sp>
      <p:sp>
        <p:nvSpPr>
          <p:cNvPr id="2" name="Date Placeholder 1"/>
          <p:cNvSpPr>
            <a:spLocks noGrp="1"/>
          </p:cNvSpPr>
          <p:nvPr>
            <p:ph type="dt" sz="half" idx="10"/>
          </p:nvPr>
        </p:nvSpPr>
        <p:spPr/>
        <p:txBody>
          <a:bodyPr/>
          <a:lstStyle/>
          <a:p>
            <a:r>
              <a:rPr lang="en-US"/>
              <a:t>19/11/2019</a:t>
            </a:r>
          </a:p>
        </p:txBody>
      </p:sp>
      <p:sp>
        <p:nvSpPr>
          <p:cNvPr id="3" name="Footer Placeholder 2"/>
          <p:cNvSpPr>
            <a:spLocks noGrp="1"/>
          </p:cNvSpPr>
          <p:nvPr>
            <p:ph type="ftr" sz="quarter" idx="11"/>
          </p:nvPr>
        </p:nvSpPr>
        <p:spPr/>
        <p:txBody>
          <a:bodyPr/>
          <a:lstStyle/>
          <a:p>
            <a:r>
              <a:rPr lang="en-US"/>
              <a:t>2019 international workshop on the HECEPC</a:t>
            </a:r>
          </a:p>
        </p:txBody>
      </p:sp>
      <p:sp>
        <p:nvSpPr>
          <p:cNvPr id="4" name="Slide Number Placeholder 3"/>
          <p:cNvSpPr>
            <a:spLocks noGrp="1"/>
          </p:cNvSpPr>
          <p:nvPr>
            <p:ph type="sldNum" sz="quarter" idx="12"/>
          </p:nvPr>
        </p:nvSpPr>
        <p:spPr/>
        <p:txBody>
          <a:bodyPr/>
          <a:lstStyle/>
          <a:p>
            <a:fld id="{D739C4FB-7D33-419B-8833-D1372BFD11C8}" type="slidenum">
              <a:rPr lang="en-US" smtClean="0"/>
              <a:t>18</a:t>
            </a:fld>
            <a:endParaRPr lang="en-US"/>
          </a:p>
        </p:txBody>
      </p:sp>
    </p:spTree>
    <p:extLst>
      <p:ext uri="{BB962C8B-B14F-4D97-AF65-F5344CB8AC3E}">
        <p14:creationId xmlns:p14="http://schemas.microsoft.com/office/powerpoint/2010/main" val="182982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1632072" y="23642"/>
            <a:ext cx="3863234" cy="1145009"/>
          </a:xfrm>
          <a:prstGeom prst="rect">
            <a:avLst/>
          </a:prstGeom>
        </p:spPr>
        <p:txBody>
          <a:bodyPr lIns="0" tIns="0" rIns="0" bIns="0" anchor="ctr"/>
          <a:lstStyle/>
          <a:p>
            <a:pPr algn="ctr"/>
            <a:r>
              <a:rPr lang="en-US" sz="4355" dirty="0">
                <a:latin typeface="+mj-lt"/>
              </a:rPr>
              <a:t>Wire bonding : loop size</a:t>
            </a:r>
            <a:endParaRPr sz="4355" dirty="0">
              <a:latin typeface="+mj-lt"/>
            </a:endParaRPr>
          </a:p>
        </p:txBody>
      </p:sp>
      <p:pic>
        <p:nvPicPr>
          <p:cNvPr id="160" name="Picture 159"/>
          <p:cNvPicPr/>
          <p:nvPr/>
        </p:nvPicPr>
        <p:blipFill>
          <a:blip r:embed="rId2"/>
          <a:stretch>
            <a:fillRect/>
          </a:stretch>
        </p:blipFill>
        <p:spPr>
          <a:xfrm rot="5400000">
            <a:off x="5841307" y="4213933"/>
            <a:ext cx="2952986" cy="1659054"/>
          </a:xfrm>
          <a:prstGeom prst="rect">
            <a:avLst/>
          </a:prstGeom>
          <a:ln>
            <a:noFill/>
          </a:ln>
        </p:spPr>
      </p:pic>
      <p:pic>
        <p:nvPicPr>
          <p:cNvPr id="161" name="Picture 160"/>
          <p:cNvPicPr/>
          <p:nvPr/>
        </p:nvPicPr>
        <p:blipFill>
          <a:blip r:embed="rId3"/>
          <a:stretch>
            <a:fillRect/>
          </a:stretch>
        </p:blipFill>
        <p:spPr>
          <a:xfrm rot="16200000">
            <a:off x="5841307" y="978777"/>
            <a:ext cx="2952986" cy="1659054"/>
          </a:xfrm>
          <a:prstGeom prst="rect">
            <a:avLst/>
          </a:prstGeom>
          <a:ln>
            <a:noFill/>
          </a:ln>
        </p:spPr>
      </p:pic>
      <p:pic>
        <p:nvPicPr>
          <p:cNvPr id="162" name="Picture 161"/>
          <p:cNvPicPr/>
          <p:nvPr/>
        </p:nvPicPr>
        <p:blipFill>
          <a:blip r:embed="rId4"/>
          <a:stretch>
            <a:fillRect/>
          </a:stretch>
        </p:blipFill>
        <p:spPr>
          <a:xfrm rot="5400000">
            <a:off x="1383151" y="2666571"/>
            <a:ext cx="4977163" cy="2795572"/>
          </a:xfrm>
          <a:prstGeom prst="rect">
            <a:avLst/>
          </a:prstGeom>
          <a:ln>
            <a:noFill/>
          </a:ln>
        </p:spPr>
      </p:pic>
      <p:pic>
        <p:nvPicPr>
          <p:cNvPr id="2" name="Picture 1" descr="Bond_Alo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9637" y="1"/>
            <a:ext cx="4848844" cy="6858000"/>
          </a:xfrm>
          <a:prstGeom prst="rect">
            <a:avLst/>
          </a:prstGeom>
        </p:spPr>
      </p:pic>
      <p:sp>
        <p:nvSpPr>
          <p:cNvPr id="3" name="Date Placeholder 2"/>
          <p:cNvSpPr>
            <a:spLocks noGrp="1"/>
          </p:cNvSpPr>
          <p:nvPr>
            <p:ph type="dt" sz="half" idx="10"/>
          </p:nvPr>
        </p:nvSpPr>
        <p:spPr/>
        <p:txBody>
          <a:bodyPr/>
          <a:lstStyle/>
          <a:p>
            <a:r>
              <a:rPr lang="en-US"/>
              <a:t>19/11/2019</a:t>
            </a:r>
          </a:p>
        </p:txBody>
      </p:sp>
      <p:sp>
        <p:nvSpPr>
          <p:cNvPr id="4" name="Footer Placeholder 3"/>
          <p:cNvSpPr>
            <a:spLocks noGrp="1"/>
          </p:cNvSpPr>
          <p:nvPr>
            <p:ph type="ftr" sz="quarter" idx="11"/>
          </p:nvPr>
        </p:nvSpPr>
        <p:spPr/>
        <p:txBody>
          <a:bodyPr/>
          <a:lstStyle/>
          <a:p>
            <a:r>
              <a:rPr lang="en-US"/>
              <a:t>2019 international workshop on the HECEPC</a:t>
            </a:r>
          </a:p>
        </p:txBody>
      </p:sp>
      <p:sp>
        <p:nvSpPr>
          <p:cNvPr id="5" name="Slide Number Placeholder 4"/>
          <p:cNvSpPr>
            <a:spLocks noGrp="1"/>
          </p:cNvSpPr>
          <p:nvPr>
            <p:ph type="sldNum" sz="quarter" idx="12"/>
          </p:nvPr>
        </p:nvSpPr>
        <p:spPr/>
        <p:txBody>
          <a:bodyPr/>
          <a:lstStyle/>
          <a:p>
            <a:fld id="{D739C4FB-7D33-419B-8833-D1372BFD11C8}" type="slidenum">
              <a:rPr lang="en-US" smtClean="0"/>
              <a:t>19</a:t>
            </a:fld>
            <a:endParaRPr lang="en-US"/>
          </a:p>
        </p:txBody>
      </p:sp>
    </p:spTree>
    <p:extLst>
      <p:ext uri="{BB962C8B-B14F-4D97-AF65-F5344CB8AC3E}">
        <p14:creationId xmlns:p14="http://schemas.microsoft.com/office/powerpoint/2010/main" val="163055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2400" dirty="0"/>
              <a:t>The collaboration</a:t>
            </a:r>
          </a:p>
          <a:p>
            <a:r>
              <a:rPr lang="en-US" sz="2400" dirty="0"/>
              <a:t>FCAL detectors : simulation</a:t>
            </a:r>
          </a:p>
          <a:p>
            <a:r>
              <a:rPr lang="en-US" sz="2400" dirty="0"/>
              <a:t>FCAL detectors : hardware</a:t>
            </a:r>
          </a:p>
          <a:p>
            <a:r>
              <a:rPr lang="en-US" sz="2400" dirty="0"/>
              <a:t>Electronics</a:t>
            </a:r>
          </a:p>
          <a:p>
            <a:r>
              <a:rPr lang="en-US" sz="2400" dirty="0"/>
              <a:t>Conclusion</a:t>
            </a:r>
          </a:p>
        </p:txBody>
      </p:sp>
      <p:sp>
        <p:nvSpPr>
          <p:cNvPr id="4" name="Slide Number Placeholder 3"/>
          <p:cNvSpPr>
            <a:spLocks noGrp="1"/>
          </p:cNvSpPr>
          <p:nvPr>
            <p:ph type="sldNum" sz="quarter" idx="12"/>
          </p:nvPr>
        </p:nvSpPr>
        <p:spPr/>
        <p:txBody>
          <a:bodyPr/>
          <a:lstStyle/>
          <a:p>
            <a:fld id="{A8537A96-AEF4-424C-BF09-DF13E3C0C4E2}" type="slidenum">
              <a:rPr lang="en-US" smtClean="0"/>
              <a:t>2</a:t>
            </a:fld>
            <a:endParaRPr lang="en-US"/>
          </a:p>
        </p:txBody>
      </p:sp>
      <p:sp>
        <p:nvSpPr>
          <p:cNvPr id="5" name="Date Placeholder 4"/>
          <p:cNvSpPr>
            <a:spLocks noGrp="1"/>
          </p:cNvSpPr>
          <p:nvPr>
            <p:ph type="dt" sz="half" idx="10"/>
          </p:nvPr>
        </p:nvSpPr>
        <p:spPr/>
        <p:txBody>
          <a:bodyPr/>
          <a:lstStyle/>
          <a:p>
            <a:r>
              <a:rPr lang="en-US"/>
              <a:t>8/1/19</a:t>
            </a:r>
          </a:p>
        </p:txBody>
      </p:sp>
      <p:sp>
        <p:nvSpPr>
          <p:cNvPr id="6" name="Footer Placeholder 5"/>
          <p:cNvSpPr>
            <a:spLocks noGrp="1"/>
          </p:cNvSpPr>
          <p:nvPr>
            <p:ph type="ftr" sz="quarter" idx="11"/>
          </p:nvPr>
        </p:nvSpPr>
        <p:spPr/>
        <p:txBody>
          <a:bodyPr/>
          <a:lstStyle/>
          <a:p>
            <a:r>
              <a:rPr lang="en-US"/>
              <a:t>11th FCC-ee workshop</a:t>
            </a:r>
          </a:p>
        </p:txBody>
      </p:sp>
    </p:spTree>
    <p:extLst>
      <p:ext uri="{BB962C8B-B14F-4D97-AF65-F5344CB8AC3E}">
        <p14:creationId xmlns:p14="http://schemas.microsoft.com/office/powerpoint/2010/main" val="304932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1A79-E817-DB44-A472-4692F50B7C60}"/>
              </a:ext>
            </a:extLst>
          </p:cNvPr>
          <p:cNvSpPr>
            <a:spLocks noGrp="1"/>
          </p:cNvSpPr>
          <p:nvPr>
            <p:ph type="title"/>
          </p:nvPr>
        </p:nvSpPr>
        <p:spPr>
          <a:xfrm>
            <a:off x="1346200" y="203200"/>
            <a:ext cx="9601200" cy="1485900"/>
          </a:xfrm>
        </p:spPr>
        <p:txBody>
          <a:bodyPr/>
          <a:lstStyle/>
          <a:p>
            <a:r>
              <a:rPr lang="en-US" dirty="0" err="1"/>
              <a:t>LumiCal</a:t>
            </a:r>
            <a:r>
              <a:rPr lang="en-US" dirty="0"/>
              <a:t> test at DESY in 2016</a:t>
            </a:r>
          </a:p>
        </p:txBody>
      </p:sp>
      <p:sp>
        <p:nvSpPr>
          <p:cNvPr id="3" name="Content Placeholder 2">
            <a:extLst>
              <a:ext uri="{FF2B5EF4-FFF2-40B4-BE49-F238E27FC236}">
                <a16:creationId xmlns:a16="http://schemas.microsoft.com/office/drawing/2014/main" id="{B13317B8-08D4-1E4A-B771-86C9B0FF752D}"/>
              </a:ext>
            </a:extLst>
          </p:cNvPr>
          <p:cNvSpPr>
            <a:spLocks noGrp="1"/>
          </p:cNvSpPr>
          <p:nvPr>
            <p:ph idx="1"/>
          </p:nvPr>
        </p:nvSpPr>
        <p:spPr>
          <a:xfrm>
            <a:off x="1162050" y="946150"/>
            <a:ext cx="7543800" cy="3581400"/>
          </a:xfrm>
        </p:spPr>
        <p:txBody>
          <a:bodyPr>
            <a:normAutofit lnSpcReduction="10000"/>
          </a:bodyPr>
          <a:lstStyle/>
          <a:p>
            <a:r>
              <a:rPr lang="en-US" dirty="0"/>
              <a:t>DESY-II Synchrotron electron beam 1-5 GeV (beam size 5x5 mm2)  </a:t>
            </a:r>
          </a:p>
          <a:p>
            <a:r>
              <a:rPr lang="en-US" dirty="0"/>
              <a:t>T1, T2 </a:t>
            </a:r>
            <a:r>
              <a:rPr lang="en-US" dirty="0" err="1"/>
              <a:t>Eudet</a:t>
            </a:r>
            <a:r>
              <a:rPr lang="en-US" dirty="0"/>
              <a:t> telescopes each with 3 MIMOSA Si-pixel planes </a:t>
            </a:r>
          </a:p>
          <a:p>
            <a:r>
              <a:rPr lang="en-US" dirty="0"/>
              <a:t>Sc1,2,3 scintillator trigger </a:t>
            </a:r>
          </a:p>
          <a:p>
            <a:r>
              <a:rPr lang="en-US" dirty="0" err="1"/>
              <a:t>Tg</a:t>
            </a:r>
            <a:r>
              <a:rPr lang="en-US" dirty="0"/>
              <a:t> copper target </a:t>
            </a:r>
          </a:p>
          <a:p>
            <a:r>
              <a:rPr lang="en-US" dirty="0"/>
              <a:t>Dipole magnet –13 </a:t>
            </a:r>
            <a:r>
              <a:rPr lang="en-US" dirty="0" err="1"/>
              <a:t>kGs</a:t>
            </a:r>
            <a:r>
              <a:rPr lang="en-US" dirty="0"/>
              <a:t> for e/</a:t>
            </a:r>
            <a:r>
              <a:rPr lang="el-GR" dirty="0"/>
              <a:t>γ </a:t>
            </a:r>
            <a:r>
              <a:rPr lang="en-US" dirty="0"/>
              <a:t>separation </a:t>
            </a:r>
          </a:p>
          <a:p>
            <a:r>
              <a:rPr lang="en-US" dirty="0"/>
              <a:t>8 detector planes (6 -</a:t>
            </a:r>
            <a:r>
              <a:rPr lang="en-US" dirty="0" err="1"/>
              <a:t>LumiCal</a:t>
            </a:r>
            <a:r>
              <a:rPr lang="en-US" dirty="0"/>
              <a:t>, 2-tracker), 256 read-out channels </a:t>
            </a:r>
          </a:p>
          <a:p>
            <a:r>
              <a:rPr lang="en-US" dirty="0"/>
              <a:t>8 W absorber plates  </a:t>
            </a:r>
          </a:p>
          <a:p>
            <a:r>
              <a:rPr lang="en-US" dirty="0"/>
              <a:t>External electronics (ASD-based) </a:t>
            </a:r>
          </a:p>
          <a:p>
            <a:endParaRPr lang="en-US" dirty="0"/>
          </a:p>
        </p:txBody>
      </p:sp>
      <p:pic>
        <p:nvPicPr>
          <p:cNvPr id="7" name="Content Placeholder 18">
            <a:extLst>
              <a:ext uri="{FF2B5EF4-FFF2-40B4-BE49-F238E27FC236}">
                <a16:creationId xmlns:a16="http://schemas.microsoft.com/office/drawing/2014/main" id="{50918C2F-3750-154C-AC7E-4EE1CB00123B}"/>
              </a:ext>
            </a:extLst>
          </p:cNvPr>
          <p:cNvPicPr>
            <a:picLocks noChangeAspect="1"/>
          </p:cNvPicPr>
          <p:nvPr/>
        </p:nvPicPr>
        <p:blipFill>
          <a:blip r:embed="rId2"/>
          <a:stretch>
            <a:fillRect/>
          </a:stretch>
        </p:blipFill>
        <p:spPr>
          <a:xfrm>
            <a:off x="88900" y="4481642"/>
            <a:ext cx="8483600" cy="2376358"/>
          </a:xfrm>
          <a:prstGeom prst="rect">
            <a:avLst/>
          </a:prstGeom>
        </p:spPr>
      </p:pic>
      <p:pic>
        <p:nvPicPr>
          <p:cNvPr id="9" name="Picture 8">
            <a:extLst>
              <a:ext uri="{FF2B5EF4-FFF2-40B4-BE49-F238E27FC236}">
                <a16:creationId xmlns:a16="http://schemas.microsoft.com/office/drawing/2014/main" id="{0E83E779-857E-DD48-9F57-EFD3C1D09EB0}"/>
              </a:ext>
            </a:extLst>
          </p:cNvPr>
          <p:cNvPicPr>
            <a:picLocks noChangeAspect="1"/>
          </p:cNvPicPr>
          <p:nvPr/>
        </p:nvPicPr>
        <p:blipFill>
          <a:blip r:embed="rId3"/>
          <a:stretch>
            <a:fillRect/>
          </a:stretch>
        </p:blipFill>
        <p:spPr>
          <a:xfrm>
            <a:off x="8839200" y="1117600"/>
            <a:ext cx="3505200" cy="5740400"/>
          </a:xfrm>
          <a:prstGeom prst="rect">
            <a:avLst/>
          </a:prstGeom>
        </p:spPr>
      </p:pic>
      <p:sp>
        <p:nvSpPr>
          <p:cNvPr id="10" name="Date Placeholder 9">
            <a:extLst>
              <a:ext uri="{FF2B5EF4-FFF2-40B4-BE49-F238E27FC236}">
                <a16:creationId xmlns:a16="http://schemas.microsoft.com/office/drawing/2014/main" id="{96B3E006-D4EE-D34E-90B3-CA1819D1DB72}"/>
              </a:ext>
            </a:extLst>
          </p:cNvPr>
          <p:cNvSpPr>
            <a:spLocks noGrp="1"/>
          </p:cNvSpPr>
          <p:nvPr>
            <p:ph type="dt" sz="half" idx="10"/>
          </p:nvPr>
        </p:nvSpPr>
        <p:spPr/>
        <p:txBody>
          <a:bodyPr/>
          <a:lstStyle/>
          <a:p>
            <a:r>
              <a:rPr lang="en-US"/>
              <a:t>19/11/2019</a:t>
            </a:r>
            <a:endParaRPr lang="en-US" dirty="0"/>
          </a:p>
        </p:txBody>
      </p:sp>
      <p:sp>
        <p:nvSpPr>
          <p:cNvPr id="11" name="Footer Placeholder 10">
            <a:extLst>
              <a:ext uri="{FF2B5EF4-FFF2-40B4-BE49-F238E27FC236}">
                <a16:creationId xmlns:a16="http://schemas.microsoft.com/office/drawing/2014/main" id="{2F70270D-E460-6E4C-8655-472CF704CCCC}"/>
              </a:ext>
            </a:extLst>
          </p:cNvPr>
          <p:cNvSpPr>
            <a:spLocks noGrp="1"/>
          </p:cNvSpPr>
          <p:nvPr>
            <p:ph type="ftr" sz="quarter" idx="11"/>
          </p:nvPr>
        </p:nvSpPr>
        <p:spPr/>
        <p:txBody>
          <a:bodyPr/>
          <a:lstStyle/>
          <a:p>
            <a:r>
              <a:rPr lang="en-US"/>
              <a:t>2019 international workshop on the HECEPC</a:t>
            </a:r>
            <a:endParaRPr lang="en-US" dirty="0"/>
          </a:p>
        </p:txBody>
      </p:sp>
      <p:sp>
        <p:nvSpPr>
          <p:cNvPr id="12" name="Slide Number Placeholder 11">
            <a:extLst>
              <a:ext uri="{FF2B5EF4-FFF2-40B4-BE49-F238E27FC236}">
                <a16:creationId xmlns:a16="http://schemas.microsoft.com/office/drawing/2014/main" id="{506BF0AF-5EC3-6848-89B5-74E948773993}"/>
              </a:ext>
            </a:extLst>
          </p:cNvPr>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1997575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704" y="288318"/>
            <a:ext cx="8911687" cy="1280890"/>
          </a:xfrm>
        </p:spPr>
        <p:txBody>
          <a:bodyPr/>
          <a:lstStyle/>
          <a:p>
            <a:r>
              <a:rPr lang="en-US" dirty="0" err="1"/>
              <a:t>LumiCal</a:t>
            </a:r>
            <a:r>
              <a:rPr lang="en-US" dirty="0"/>
              <a:t> test at DESY in 2016</a:t>
            </a:r>
          </a:p>
        </p:txBody>
      </p:sp>
      <p:sp>
        <p:nvSpPr>
          <p:cNvPr id="39" name="Slide Number Placeholder 38"/>
          <p:cNvSpPr>
            <a:spLocks noGrp="1"/>
          </p:cNvSpPr>
          <p:nvPr>
            <p:ph type="sldNum" sz="quarter" idx="12"/>
          </p:nvPr>
        </p:nvSpPr>
        <p:spPr/>
        <p:txBody>
          <a:bodyPr/>
          <a:lstStyle/>
          <a:p>
            <a:fld id="{A8537A96-AEF4-424C-BF09-DF13E3C0C4E2}" type="slidenum">
              <a:rPr lang="en-US" smtClean="0"/>
              <a:t>21</a:t>
            </a:fld>
            <a:endParaRPr lang="en-US"/>
          </a:p>
        </p:txBody>
      </p:sp>
      <p:sp>
        <p:nvSpPr>
          <p:cNvPr id="4" name="Date Placeholder 3"/>
          <p:cNvSpPr>
            <a:spLocks noGrp="1"/>
          </p:cNvSpPr>
          <p:nvPr>
            <p:ph type="dt" sz="half" idx="10"/>
          </p:nvPr>
        </p:nvSpPr>
        <p:spPr/>
        <p:txBody>
          <a:bodyPr/>
          <a:lstStyle/>
          <a:p>
            <a:r>
              <a:rPr lang="en-US"/>
              <a:t>19/11/2019</a:t>
            </a:r>
          </a:p>
        </p:txBody>
      </p:sp>
      <p:sp>
        <p:nvSpPr>
          <p:cNvPr id="16" name="Slide Number Placeholder 28">
            <a:extLst>
              <a:ext uri="{FF2B5EF4-FFF2-40B4-BE49-F238E27FC236}">
                <a16:creationId xmlns:a16="http://schemas.microsoft.com/office/drawing/2014/main" id="{6D2E6413-867F-2A4F-BE98-F9C6D46FED29}"/>
              </a:ext>
            </a:extLst>
          </p:cNvPr>
          <p:cNvSpPr txBox="1">
            <a:spLocks/>
          </p:cNvSpPr>
          <p:nvPr/>
        </p:nvSpPr>
        <p:spPr bwMode="gray">
          <a:xfrm>
            <a:off x="9454613" y="6467901"/>
            <a:ext cx="1159272" cy="402483"/>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FE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9A18F6-2139-4E7C-BDC1-22A896BCC078}" type="slidenum">
              <a:rPr lang="en-US" sz="1400" smtClean="0">
                <a:latin typeface="Times New Roman"/>
              </a:rPr>
              <a:pPr/>
              <a:t>21</a:t>
            </a:fld>
            <a:endParaRPr lang="en-US"/>
          </a:p>
        </p:txBody>
      </p:sp>
      <p:sp>
        <p:nvSpPr>
          <p:cNvPr id="17" name="Footer Placeholder 39">
            <a:extLst>
              <a:ext uri="{FF2B5EF4-FFF2-40B4-BE49-F238E27FC236}">
                <a16:creationId xmlns:a16="http://schemas.microsoft.com/office/drawing/2014/main" id="{A876B40D-C66C-4241-AB53-E4708B803E91}"/>
              </a:ext>
            </a:extLst>
          </p:cNvPr>
          <p:cNvSpPr>
            <a:spLocks noGrp="1"/>
          </p:cNvSpPr>
          <p:nvPr>
            <p:ph type="ftr" sz="quarter" idx="11"/>
          </p:nvPr>
        </p:nvSpPr>
        <p:spPr>
          <a:xfrm>
            <a:off x="5011435" y="6482841"/>
            <a:ext cx="3528219" cy="402483"/>
          </a:xfrm>
        </p:spPr>
        <p:txBody>
          <a:bodyPr/>
          <a:lstStyle/>
          <a:p>
            <a:pPr algn="ctr"/>
            <a:r>
              <a:rPr lang="en-US" sz="1400">
                <a:latin typeface="Times New Roman"/>
              </a:rPr>
              <a:t>2019 international workshop on the HECEPC</a:t>
            </a:r>
            <a:endParaRPr lang="en-US"/>
          </a:p>
        </p:txBody>
      </p:sp>
      <p:sp>
        <p:nvSpPr>
          <p:cNvPr id="5" name="Rectangle 4">
            <a:extLst>
              <a:ext uri="{FF2B5EF4-FFF2-40B4-BE49-F238E27FC236}">
                <a16:creationId xmlns:a16="http://schemas.microsoft.com/office/drawing/2014/main" id="{8DEAF881-9CA4-5540-AB51-974270D357C3}"/>
              </a:ext>
            </a:extLst>
          </p:cNvPr>
          <p:cNvSpPr/>
          <p:nvPr/>
        </p:nvSpPr>
        <p:spPr>
          <a:xfrm>
            <a:off x="8278980" y="6115144"/>
            <a:ext cx="3217099" cy="369332"/>
          </a:xfrm>
          <a:prstGeom prst="rect">
            <a:avLst/>
          </a:prstGeom>
        </p:spPr>
        <p:txBody>
          <a:bodyPr wrap="none">
            <a:spAutoFit/>
          </a:bodyPr>
          <a:lstStyle/>
          <a:p>
            <a:r>
              <a:rPr lang="en-US" dirty="0"/>
              <a:t>8.1 ± 0.1 (stat) ± 0.3 (</a:t>
            </a:r>
            <a:r>
              <a:rPr lang="en-US" dirty="0" err="1"/>
              <a:t>syst</a:t>
            </a:r>
            <a:r>
              <a:rPr lang="en-US" dirty="0"/>
              <a:t>) mm</a:t>
            </a:r>
          </a:p>
        </p:txBody>
      </p:sp>
      <p:sp>
        <p:nvSpPr>
          <p:cNvPr id="20" name="TextBox 19">
            <a:extLst>
              <a:ext uri="{FF2B5EF4-FFF2-40B4-BE49-F238E27FC236}">
                <a16:creationId xmlns:a16="http://schemas.microsoft.com/office/drawing/2014/main" id="{69165BFD-31CA-DA43-85BA-94AEC9F827C3}"/>
              </a:ext>
            </a:extLst>
          </p:cNvPr>
          <p:cNvSpPr txBox="1"/>
          <p:nvPr/>
        </p:nvSpPr>
        <p:spPr>
          <a:xfrm>
            <a:off x="8539654" y="5714296"/>
            <a:ext cx="2646815" cy="369332"/>
          </a:xfrm>
          <a:prstGeom prst="rect">
            <a:avLst/>
          </a:prstGeom>
          <a:noFill/>
        </p:spPr>
        <p:txBody>
          <a:bodyPr wrap="none" rtlCol="0">
            <a:spAutoFit/>
          </a:bodyPr>
          <a:lstStyle/>
          <a:p>
            <a:r>
              <a:rPr lang="en-US" dirty="0"/>
              <a:t>Effective Moliere radius : </a:t>
            </a:r>
          </a:p>
        </p:txBody>
      </p:sp>
      <p:sp>
        <p:nvSpPr>
          <p:cNvPr id="18" name="Rectangle 17">
            <a:extLst>
              <a:ext uri="{FF2B5EF4-FFF2-40B4-BE49-F238E27FC236}">
                <a16:creationId xmlns:a16="http://schemas.microsoft.com/office/drawing/2014/main" id="{E2BDCA7D-304A-0443-90D0-AFA20E7CCE3D}"/>
              </a:ext>
            </a:extLst>
          </p:cNvPr>
          <p:cNvSpPr/>
          <p:nvPr/>
        </p:nvSpPr>
        <p:spPr>
          <a:xfrm>
            <a:off x="1687557" y="6084054"/>
            <a:ext cx="3396699" cy="369332"/>
          </a:xfrm>
          <a:prstGeom prst="rect">
            <a:avLst/>
          </a:prstGeom>
          <a:solidFill>
            <a:schemeClr val="accent1">
              <a:lumMod val="20000"/>
              <a:lumOff val="80000"/>
            </a:schemeClr>
          </a:solidFill>
        </p:spPr>
        <p:txBody>
          <a:bodyPr wrap="none">
            <a:spAutoFit/>
          </a:bodyPr>
          <a:lstStyle/>
          <a:p>
            <a:r>
              <a:rPr lang="en-US" dirty="0" err="1"/>
              <a:t>Eur.Phys.J</a:t>
            </a:r>
            <a:r>
              <a:rPr lang="en-US" dirty="0"/>
              <a:t>. C79 (2019) no.7, 579</a:t>
            </a:r>
          </a:p>
        </p:txBody>
      </p:sp>
      <p:pic>
        <p:nvPicPr>
          <p:cNvPr id="24" name="Picture 23">
            <a:extLst>
              <a:ext uri="{FF2B5EF4-FFF2-40B4-BE49-F238E27FC236}">
                <a16:creationId xmlns:a16="http://schemas.microsoft.com/office/drawing/2014/main" id="{B22E0456-58E6-CA4D-9D75-061DE1D0F8CD}"/>
              </a:ext>
            </a:extLst>
          </p:cNvPr>
          <p:cNvPicPr>
            <a:picLocks noChangeAspect="1"/>
          </p:cNvPicPr>
          <p:nvPr/>
        </p:nvPicPr>
        <p:blipFill>
          <a:blip r:embed="rId2"/>
          <a:stretch>
            <a:fillRect/>
          </a:stretch>
        </p:blipFill>
        <p:spPr>
          <a:xfrm>
            <a:off x="0" y="2413654"/>
            <a:ext cx="3773798" cy="2700438"/>
          </a:xfrm>
          <a:prstGeom prst="rect">
            <a:avLst/>
          </a:prstGeom>
        </p:spPr>
      </p:pic>
      <p:sp>
        <p:nvSpPr>
          <p:cNvPr id="25" name="TextBox 24">
            <a:extLst>
              <a:ext uri="{FF2B5EF4-FFF2-40B4-BE49-F238E27FC236}">
                <a16:creationId xmlns:a16="http://schemas.microsoft.com/office/drawing/2014/main" id="{19A19FC0-CA2B-6B4E-9DCC-F8DDEEE1B982}"/>
              </a:ext>
            </a:extLst>
          </p:cNvPr>
          <p:cNvSpPr txBox="1"/>
          <p:nvPr/>
        </p:nvSpPr>
        <p:spPr>
          <a:xfrm>
            <a:off x="565012" y="1519482"/>
            <a:ext cx="2855848" cy="646331"/>
          </a:xfrm>
          <a:prstGeom prst="rect">
            <a:avLst/>
          </a:prstGeom>
          <a:noFill/>
        </p:spPr>
        <p:txBody>
          <a:bodyPr wrap="square" rtlCol="0">
            <a:spAutoFit/>
          </a:bodyPr>
          <a:lstStyle/>
          <a:p>
            <a:pPr algn="ctr"/>
            <a:r>
              <a:rPr lang="en-US" dirty="0"/>
              <a:t>Shower position measurement</a:t>
            </a:r>
          </a:p>
        </p:txBody>
      </p:sp>
      <p:sp>
        <p:nvSpPr>
          <p:cNvPr id="26" name="TextBox 25">
            <a:extLst>
              <a:ext uri="{FF2B5EF4-FFF2-40B4-BE49-F238E27FC236}">
                <a16:creationId xmlns:a16="http://schemas.microsoft.com/office/drawing/2014/main" id="{B899C15A-E776-BE45-8A36-441AFE586658}"/>
              </a:ext>
            </a:extLst>
          </p:cNvPr>
          <p:cNvSpPr txBox="1"/>
          <p:nvPr/>
        </p:nvSpPr>
        <p:spPr>
          <a:xfrm>
            <a:off x="679908" y="5203404"/>
            <a:ext cx="2906648" cy="923330"/>
          </a:xfrm>
          <a:prstGeom prst="rect">
            <a:avLst/>
          </a:prstGeom>
          <a:noFill/>
        </p:spPr>
        <p:txBody>
          <a:bodyPr wrap="square" rtlCol="0">
            <a:spAutoFit/>
          </a:bodyPr>
          <a:lstStyle/>
          <a:p>
            <a:pPr algn="ctr"/>
            <a:r>
              <a:rPr lang="en-US" dirty="0"/>
              <a:t>Resolution of (440±20) </a:t>
            </a:r>
            <a:r>
              <a:rPr lang="en-US" dirty="0">
                <a:latin typeface="Symbol" pitchFamily="2" charset="2"/>
              </a:rPr>
              <a:t>m</a:t>
            </a:r>
            <a:r>
              <a:rPr lang="en-US" dirty="0"/>
              <a:t>m is found </a:t>
            </a:r>
          </a:p>
          <a:p>
            <a:pPr algn="ctr"/>
            <a:endParaRPr lang="en-US" dirty="0"/>
          </a:p>
        </p:txBody>
      </p:sp>
      <p:pic>
        <p:nvPicPr>
          <p:cNvPr id="28" name="Picture 27">
            <a:extLst>
              <a:ext uri="{FF2B5EF4-FFF2-40B4-BE49-F238E27FC236}">
                <a16:creationId xmlns:a16="http://schemas.microsoft.com/office/drawing/2014/main" id="{2899F1A3-2635-C648-9B37-8B37C8F379AE}"/>
              </a:ext>
            </a:extLst>
          </p:cNvPr>
          <p:cNvPicPr>
            <a:picLocks noChangeAspect="1"/>
          </p:cNvPicPr>
          <p:nvPr/>
        </p:nvPicPr>
        <p:blipFill>
          <a:blip r:embed="rId3"/>
          <a:stretch>
            <a:fillRect/>
          </a:stretch>
        </p:blipFill>
        <p:spPr>
          <a:xfrm>
            <a:off x="4191467" y="2498943"/>
            <a:ext cx="3423243" cy="2529860"/>
          </a:xfrm>
          <a:prstGeom prst="rect">
            <a:avLst/>
          </a:prstGeom>
        </p:spPr>
      </p:pic>
      <p:sp>
        <p:nvSpPr>
          <p:cNvPr id="29" name="TextBox 28">
            <a:extLst>
              <a:ext uri="{FF2B5EF4-FFF2-40B4-BE49-F238E27FC236}">
                <a16:creationId xmlns:a16="http://schemas.microsoft.com/office/drawing/2014/main" id="{40D927F1-127E-DB41-B39B-31D30A3EEA62}"/>
              </a:ext>
            </a:extLst>
          </p:cNvPr>
          <p:cNvSpPr txBox="1"/>
          <p:nvPr/>
        </p:nvSpPr>
        <p:spPr>
          <a:xfrm>
            <a:off x="4377241" y="5173410"/>
            <a:ext cx="3238500" cy="1200329"/>
          </a:xfrm>
          <a:prstGeom prst="rect">
            <a:avLst/>
          </a:prstGeom>
          <a:noFill/>
        </p:spPr>
        <p:txBody>
          <a:bodyPr wrap="square" rtlCol="0">
            <a:spAutoFit/>
          </a:bodyPr>
          <a:lstStyle/>
          <a:p>
            <a:pPr algn="ctr"/>
            <a:r>
              <a:rPr lang="en-US" dirty="0"/>
              <a:t>Good agreement between data and MC (within statistical </a:t>
            </a:r>
          </a:p>
          <a:p>
            <a:pPr algn="ctr"/>
            <a:r>
              <a:rPr lang="en-US" dirty="0"/>
              <a:t>uncertainties) </a:t>
            </a:r>
          </a:p>
          <a:p>
            <a:pPr algn="ctr"/>
            <a:endParaRPr lang="en-US" dirty="0"/>
          </a:p>
        </p:txBody>
      </p:sp>
      <p:pic>
        <p:nvPicPr>
          <p:cNvPr id="31" name="Picture 30">
            <a:extLst>
              <a:ext uri="{FF2B5EF4-FFF2-40B4-BE49-F238E27FC236}">
                <a16:creationId xmlns:a16="http://schemas.microsoft.com/office/drawing/2014/main" id="{05BEB8F7-EB86-B14E-BB8E-95E8C39336D6}"/>
              </a:ext>
            </a:extLst>
          </p:cNvPr>
          <p:cNvPicPr>
            <a:picLocks noChangeAspect="1"/>
          </p:cNvPicPr>
          <p:nvPr/>
        </p:nvPicPr>
        <p:blipFill>
          <a:blip r:embed="rId4"/>
          <a:stretch>
            <a:fillRect/>
          </a:stretch>
        </p:blipFill>
        <p:spPr>
          <a:xfrm>
            <a:off x="8001965" y="1630968"/>
            <a:ext cx="3771131" cy="4009379"/>
          </a:xfrm>
          <a:prstGeom prst="rect">
            <a:avLst/>
          </a:prstGeom>
        </p:spPr>
      </p:pic>
      <p:sp>
        <p:nvSpPr>
          <p:cNvPr id="32" name="TextBox 31">
            <a:extLst>
              <a:ext uri="{FF2B5EF4-FFF2-40B4-BE49-F238E27FC236}">
                <a16:creationId xmlns:a16="http://schemas.microsoft.com/office/drawing/2014/main" id="{6C9FEE35-ADCC-D040-849D-B728D9ABFC82}"/>
              </a:ext>
            </a:extLst>
          </p:cNvPr>
          <p:cNvSpPr txBox="1"/>
          <p:nvPr/>
        </p:nvSpPr>
        <p:spPr>
          <a:xfrm>
            <a:off x="4145651" y="1675715"/>
            <a:ext cx="3514873" cy="369332"/>
          </a:xfrm>
          <a:prstGeom prst="rect">
            <a:avLst/>
          </a:prstGeom>
          <a:noFill/>
        </p:spPr>
        <p:txBody>
          <a:bodyPr wrap="none" rtlCol="0">
            <a:spAutoFit/>
          </a:bodyPr>
          <a:lstStyle/>
          <a:p>
            <a:r>
              <a:rPr lang="en-US" dirty="0"/>
              <a:t>Longitudinal shower development </a:t>
            </a:r>
          </a:p>
        </p:txBody>
      </p:sp>
      <p:sp>
        <p:nvSpPr>
          <p:cNvPr id="34" name="TextBox 33">
            <a:extLst>
              <a:ext uri="{FF2B5EF4-FFF2-40B4-BE49-F238E27FC236}">
                <a16:creationId xmlns:a16="http://schemas.microsoft.com/office/drawing/2014/main" id="{814D3B21-9BC6-8C45-91C4-8CAD39269E9B}"/>
              </a:ext>
            </a:extLst>
          </p:cNvPr>
          <p:cNvSpPr txBox="1"/>
          <p:nvPr/>
        </p:nvSpPr>
        <p:spPr>
          <a:xfrm>
            <a:off x="8154843" y="1150150"/>
            <a:ext cx="3341236" cy="369332"/>
          </a:xfrm>
          <a:prstGeom prst="rect">
            <a:avLst/>
          </a:prstGeom>
          <a:noFill/>
        </p:spPr>
        <p:txBody>
          <a:bodyPr wrap="none" rtlCol="0">
            <a:spAutoFit/>
          </a:bodyPr>
          <a:lstStyle/>
          <a:p>
            <a:r>
              <a:rPr lang="en-US" dirty="0"/>
              <a:t>transverse shower development </a:t>
            </a:r>
          </a:p>
        </p:txBody>
      </p:sp>
    </p:spTree>
    <p:extLst>
      <p:ext uri="{BB962C8B-B14F-4D97-AF65-F5344CB8AC3E}">
        <p14:creationId xmlns:p14="http://schemas.microsoft.com/office/powerpoint/2010/main" val="3827624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DABB-A7AE-A444-AA20-40D0B0B81C83}"/>
              </a:ext>
            </a:extLst>
          </p:cNvPr>
          <p:cNvSpPr>
            <a:spLocks noGrp="1"/>
          </p:cNvSpPr>
          <p:nvPr>
            <p:ph type="title"/>
          </p:nvPr>
        </p:nvSpPr>
        <p:spPr>
          <a:xfrm>
            <a:off x="1371600" y="7112"/>
            <a:ext cx="7137400" cy="1485900"/>
          </a:xfrm>
        </p:spPr>
        <p:txBody>
          <a:bodyPr/>
          <a:lstStyle/>
          <a:p>
            <a:r>
              <a:rPr lang="en-US" dirty="0" err="1"/>
              <a:t>LumiCal</a:t>
            </a:r>
            <a:r>
              <a:rPr lang="en-US" dirty="0"/>
              <a:t> test at DESY 2019 (11-18/11/19)</a:t>
            </a:r>
          </a:p>
        </p:txBody>
      </p:sp>
      <p:sp>
        <p:nvSpPr>
          <p:cNvPr id="3" name="Content Placeholder 2">
            <a:extLst>
              <a:ext uri="{FF2B5EF4-FFF2-40B4-BE49-F238E27FC236}">
                <a16:creationId xmlns:a16="http://schemas.microsoft.com/office/drawing/2014/main" id="{23C7E6C9-B19C-6244-BCA6-C52DD44E5F4B}"/>
              </a:ext>
            </a:extLst>
          </p:cNvPr>
          <p:cNvSpPr>
            <a:spLocks noGrp="1"/>
          </p:cNvSpPr>
          <p:nvPr>
            <p:ph idx="1"/>
          </p:nvPr>
        </p:nvSpPr>
        <p:spPr>
          <a:xfrm>
            <a:off x="1005840" y="1422029"/>
            <a:ext cx="6748272" cy="3581400"/>
          </a:xfrm>
        </p:spPr>
        <p:txBody>
          <a:bodyPr>
            <a:normAutofit fontScale="92500" lnSpcReduction="20000"/>
          </a:bodyPr>
          <a:lstStyle/>
          <a:p>
            <a:r>
              <a:rPr lang="en-US" dirty="0"/>
              <a:t>DESY-II Synchrotron electron beam 1-5 GeV (beam size 5x5 mm2) </a:t>
            </a:r>
          </a:p>
          <a:p>
            <a:r>
              <a:rPr lang="en-US" dirty="0"/>
              <a:t>T1,T2 : </a:t>
            </a:r>
            <a:r>
              <a:rPr lang="en-US" dirty="0" err="1"/>
              <a:t>Alpide</a:t>
            </a:r>
            <a:r>
              <a:rPr lang="en-US" dirty="0"/>
              <a:t> telescope with 5 ALPIDE planes (15x30 mm2) </a:t>
            </a:r>
          </a:p>
          <a:p>
            <a:r>
              <a:rPr lang="en-US" dirty="0"/>
              <a:t>Sc1,2 scintillator trigger </a:t>
            </a:r>
          </a:p>
          <a:p>
            <a:r>
              <a:rPr lang="en-US" dirty="0" err="1"/>
              <a:t>Tg</a:t>
            </a:r>
            <a:r>
              <a:rPr lang="en-US" dirty="0"/>
              <a:t> W target </a:t>
            </a:r>
          </a:p>
          <a:p>
            <a:r>
              <a:rPr lang="en-US" dirty="0"/>
              <a:t>Dipole magnet –13 </a:t>
            </a:r>
            <a:r>
              <a:rPr lang="en-US" dirty="0" err="1"/>
              <a:t>kGs</a:t>
            </a:r>
            <a:r>
              <a:rPr lang="en-US" dirty="0"/>
              <a:t> for e/</a:t>
            </a:r>
            <a:r>
              <a:rPr lang="el-GR" dirty="0"/>
              <a:t>γ </a:t>
            </a:r>
            <a:r>
              <a:rPr lang="en-US" dirty="0"/>
              <a:t>separation</a:t>
            </a:r>
          </a:p>
          <a:p>
            <a:r>
              <a:rPr lang="en-US" dirty="0"/>
              <a:t>16 detector planes; 11 equipped with a dual readout (high and low gain)</a:t>
            </a:r>
          </a:p>
          <a:p>
            <a:r>
              <a:rPr lang="en-US" dirty="0"/>
              <a:t>17 W absorber plates</a:t>
            </a:r>
          </a:p>
          <a:p>
            <a:r>
              <a:rPr lang="en-US" dirty="0"/>
              <a:t>External electronics (ASD-based) </a:t>
            </a:r>
          </a:p>
          <a:p>
            <a:endParaRPr lang="en-US" dirty="0"/>
          </a:p>
        </p:txBody>
      </p:sp>
      <p:pic>
        <p:nvPicPr>
          <p:cNvPr id="4" name="Picture 3">
            <a:extLst>
              <a:ext uri="{FF2B5EF4-FFF2-40B4-BE49-F238E27FC236}">
                <a16:creationId xmlns:a16="http://schemas.microsoft.com/office/drawing/2014/main" id="{4F16451C-1E08-0140-913F-3A38ACCCDB13}"/>
              </a:ext>
            </a:extLst>
          </p:cNvPr>
          <p:cNvPicPr>
            <a:picLocks noChangeAspect="1"/>
          </p:cNvPicPr>
          <p:nvPr/>
        </p:nvPicPr>
        <p:blipFill>
          <a:blip r:embed="rId2"/>
          <a:stretch>
            <a:fillRect/>
          </a:stretch>
        </p:blipFill>
        <p:spPr>
          <a:xfrm>
            <a:off x="843534" y="4665645"/>
            <a:ext cx="6489954" cy="2227895"/>
          </a:xfrm>
          <a:prstGeom prst="rect">
            <a:avLst/>
          </a:prstGeom>
        </p:spPr>
      </p:pic>
      <p:pic>
        <p:nvPicPr>
          <p:cNvPr id="5" name="Picture 4">
            <a:extLst>
              <a:ext uri="{FF2B5EF4-FFF2-40B4-BE49-F238E27FC236}">
                <a16:creationId xmlns:a16="http://schemas.microsoft.com/office/drawing/2014/main" id="{B2F5AADF-E5A2-4A41-A3CE-19E0658A1BFB}"/>
              </a:ext>
            </a:extLst>
          </p:cNvPr>
          <p:cNvPicPr>
            <a:picLocks noChangeAspect="1"/>
          </p:cNvPicPr>
          <p:nvPr/>
        </p:nvPicPr>
        <p:blipFill>
          <a:blip r:embed="rId3"/>
          <a:stretch>
            <a:fillRect/>
          </a:stretch>
        </p:blipFill>
        <p:spPr>
          <a:xfrm>
            <a:off x="8509000" y="321818"/>
            <a:ext cx="3683000" cy="6553200"/>
          </a:xfrm>
          <a:prstGeom prst="rect">
            <a:avLst/>
          </a:prstGeom>
        </p:spPr>
      </p:pic>
      <p:sp>
        <p:nvSpPr>
          <p:cNvPr id="6" name="Date Placeholder 5">
            <a:extLst>
              <a:ext uri="{FF2B5EF4-FFF2-40B4-BE49-F238E27FC236}">
                <a16:creationId xmlns:a16="http://schemas.microsoft.com/office/drawing/2014/main" id="{891B9AAA-146C-F047-862B-050E9FE6BB68}"/>
              </a:ext>
            </a:extLst>
          </p:cNvPr>
          <p:cNvSpPr>
            <a:spLocks noGrp="1"/>
          </p:cNvSpPr>
          <p:nvPr>
            <p:ph type="dt" sz="half" idx="10"/>
          </p:nvPr>
        </p:nvSpPr>
        <p:spPr/>
        <p:txBody>
          <a:bodyPr/>
          <a:lstStyle/>
          <a:p>
            <a:r>
              <a:rPr lang="en-US"/>
              <a:t>19/11/2019</a:t>
            </a:r>
            <a:endParaRPr lang="en-US" dirty="0"/>
          </a:p>
        </p:txBody>
      </p:sp>
      <p:sp>
        <p:nvSpPr>
          <p:cNvPr id="7" name="Footer Placeholder 6">
            <a:extLst>
              <a:ext uri="{FF2B5EF4-FFF2-40B4-BE49-F238E27FC236}">
                <a16:creationId xmlns:a16="http://schemas.microsoft.com/office/drawing/2014/main" id="{AD054646-C1F1-F749-9F2F-8F92AE373968}"/>
              </a:ext>
            </a:extLst>
          </p:cNvPr>
          <p:cNvSpPr>
            <a:spLocks noGrp="1"/>
          </p:cNvSpPr>
          <p:nvPr>
            <p:ph type="ftr" sz="quarter" idx="11"/>
          </p:nvPr>
        </p:nvSpPr>
        <p:spPr/>
        <p:txBody>
          <a:bodyPr/>
          <a:lstStyle/>
          <a:p>
            <a:r>
              <a:rPr lang="en-US"/>
              <a:t>2019 international workshop on the HECEPC</a:t>
            </a:r>
            <a:endParaRPr lang="en-US" dirty="0"/>
          </a:p>
        </p:txBody>
      </p:sp>
      <p:sp>
        <p:nvSpPr>
          <p:cNvPr id="8" name="Slide Number Placeholder 7">
            <a:extLst>
              <a:ext uri="{FF2B5EF4-FFF2-40B4-BE49-F238E27FC236}">
                <a16:creationId xmlns:a16="http://schemas.microsoft.com/office/drawing/2014/main" id="{971B14C6-D9C1-1743-9B78-D14657378C59}"/>
              </a:ext>
            </a:extLst>
          </p:cNvPr>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129080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215" y="55293"/>
            <a:ext cx="5379500" cy="837978"/>
          </a:xfrm>
        </p:spPr>
        <p:txBody>
          <a:bodyPr/>
          <a:lstStyle/>
          <a:p>
            <a:r>
              <a:rPr lang="en-US" dirty="0" err="1"/>
              <a:t>BeamCal</a:t>
            </a:r>
            <a:r>
              <a:rPr lang="en-US" dirty="0"/>
              <a:t>  test beam</a:t>
            </a:r>
          </a:p>
        </p:txBody>
      </p:sp>
      <p:sp>
        <p:nvSpPr>
          <p:cNvPr id="4" name="Title 1"/>
          <p:cNvSpPr>
            <a:spLocks noGrp="1"/>
          </p:cNvSpPr>
          <p:nvPr>
            <p:ph idx="1"/>
          </p:nvPr>
        </p:nvSpPr>
        <p:spPr>
          <a:xfrm>
            <a:off x="277494" y="1255776"/>
            <a:ext cx="6283326" cy="5442203"/>
          </a:xfrm>
        </p:spPr>
        <p:txBody>
          <a:bodyPr>
            <a:normAutofit fontScale="92500" lnSpcReduction="10000"/>
          </a:bodyPr>
          <a:lstStyle/>
          <a:p>
            <a:r>
              <a:rPr lang="en-US" dirty="0"/>
              <a:t>DESY 2010 : </a:t>
            </a:r>
          </a:p>
          <a:p>
            <a:pPr lvl="1"/>
            <a:r>
              <a:rPr lang="en-US" dirty="0"/>
              <a:t>GaAs sensor with Al metallization: 500 </a:t>
            </a:r>
            <a:r>
              <a:rPr lang="en-US" dirty="0" err="1"/>
              <a:t>μm</a:t>
            </a:r>
            <a:r>
              <a:rPr lang="en-US" dirty="0"/>
              <a:t> thick </a:t>
            </a:r>
          </a:p>
          <a:p>
            <a:pPr lvl="1"/>
            <a:r>
              <a:rPr lang="en-US" dirty="0"/>
              <a:t>45 </a:t>
            </a:r>
            <a:r>
              <a:rPr lang="en-US" dirty="0" err="1"/>
              <a:t>deg</a:t>
            </a:r>
            <a:r>
              <a:rPr lang="en-US" dirty="0"/>
              <a:t> tiles, segmented into 12 rings, 5x5mm</a:t>
            </a:r>
            <a:r>
              <a:rPr lang="en-US" baseline="30000" dirty="0"/>
              <a:t>2</a:t>
            </a:r>
            <a:r>
              <a:rPr lang="en-US" dirty="0"/>
              <a:t> pads </a:t>
            </a:r>
          </a:p>
          <a:p>
            <a:pPr lvl="1"/>
            <a:r>
              <a:rPr lang="en-US" dirty="0"/>
              <a:t>S/N ratio and CCE are good: CCE ~33% at 60V, S/N ~19 for all channels. </a:t>
            </a:r>
          </a:p>
          <a:p>
            <a:pPr lvl="1"/>
            <a:r>
              <a:rPr lang="en-US" dirty="0"/>
              <a:t>4 independent pad areas show identical charge collection </a:t>
            </a:r>
          </a:p>
          <a:p>
            <a:r>
              <a:rPr lang="en-US" dirty="0"/>
              <a:t>DESY 2013 :</a:t>
            </a:r>
          </a:p>
          <a:p>
            <a:pPr lvl="1"/>
            <a:r>
              <a:rPr lang="en-US" dirty="0"/>
              <a:t>Idea to test sapphire sensors parallel to the beam line</a:t>
            </a:r>
          </a:p>
          <a:p>
            <a:pPr lvl="1"/>
            <a:r>
              <a:rPr lang="en-US" dirty="0"/>
              <a:t>Perfect electrical properties, excellent radiation hardness, but presently low charge collection efficiency </a:t>
            </a:r>
          </a:p>
          <a:p>
            <a:r>
              <a:rPr lang="en-US" dirty="0"/>
              <a:t>2017 : </a:t>
            </a:r>
          </a:p>
          <a:p>
            <a:pPr lvl="1"/>
            <a:r>
              <a:rPr lang="en-US" dirty="0"/>
              <a:t>New design of the detector</a:t>
            </a:r>
          </a:p>
          <a:p>
            <a:pPr lvl="1"/>
            <a:r>
              <a:rPr lang="en-US" dirty="0"/>
              <a:t>Aiming to build and test this new model in 2020</a:t>
            </a:r>
          </a:p>
          <a:p>
            <a:pPr lvl="1"/>
            <a:endParaRPr lang="en-US" dirty="0"/>
          </a:p>
          <a:p>
            <a:pPr lvl="1"/>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6351" y="158910"/>
            <a:ext cx="3139439" cy="2400748"/>
          </a:xfrm>
          <a:prstGeom prst="rect">
            <a:avLst/>
          </a:prstGeom>
        </p:spPr>
      </p:pic>
      <p:sp>
        <p:nvSpPr>
          <p:cNvPr id="6" name="Slide Number Placeholder 5"/>
          <p:cNvSpPr>
            <a:spLocks noGrp="1"/>
          </p:cNvSpPr>
          <p:nvPr>
            <p:ph type="sldNum" sz="quarter" idx="12"/>
          </p:nvPr>
        </p:nvSpPr>
        <p:spPr/>
        <p:txBody>
          <a:bodyPr/>
          <a:lstStyle/>
          <a:p>
            <a:fld id="{A8537A96-AEF4-424C-BF09-DF13E3C0C4E2}" type="slidenum">
              <a:rPr lang="en-US" smtClean="0"/>
              <a:t>23</a:t>
            </a:fld>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3533" y="2592612"/>
            <a:ext cx="2852070" cy="208785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4138" y="2619269"/>
            <a:ext cx="2917862" cy="2034539"/>
          </a:xfrm>
          <a:prstGeom prst="rect">
            <a:avLst/>
          </a:prstGeom>
        </p:spPr>
      </p:pic>
      <p:sp>
        <p:nvSpPr>
          <p:cNvPr id="10" name="TextBox 9"/>
          <p:cNvSpPr txBox="1"/>
          <p:nvPr/>
        </p:nvSpPr>
        <p:spPr>
          <a:xfrm>
            <a:off x="10893292" y="3113318"/>
            <a:ext cx="1125629" cy="523220"/>
          </a:xfrm>
          <a:prstGeom prst="rect">
            <a:avLst/>
          </a:prstGeom>
          <a:noFill/>
        </p:spPr>
        <p:txBody>
          <a:bodyPr wrap="none" rtlCol="0">
            <a:spAutoFit/>
          </a:bodyPr>
          <a:lstStyle/>
          <a:p>
            <a:r>
              <a:rPr lang="en-US" sz="1400" dirty="0"/>
              <a:t>Red : 550V</a:t>
            </a:r>
          </a:p>
          <a:p>
            <a:r>
              <a:rPr lang="en-US" sz="1400" dirty="0"/>
              <a:t>Black 950V</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12336" y="4857750"/>
            <a:ext cx="5723604" cy="1943098"/>
          </a:xfrm>
          <a:prstGeom prst="rect">
            <a:avLst/>
          </a:prstGeom>
        </p:spPr>
      </p:pic>
      <p:sp>
        <p:nvSpPr>
          <p:cNvPr id="3" name="Date Placeholder 2"/>
          <p:cNvSpPr>
            <a:spLocks noGrp="1"/>
          </p:cNvSpPr>
          <p:nvPr>
            <p:ph type="dt" sz="half" idx="10"/>
          </p:nvPr>
        </p:nvSpPr>
        <p:spPr/>
        <p:txBody>
          <a:bodyPr/>
          <a:lstStyle/>
          <a:p>
            <a:r>
              <a:rPr lang="en-US"/>
              <a:t>19/11/2019</a:t>
            </a:r>
          </a:p>
        </p:txBody>
      </p:sp>
      <p:sp>
        <p:nvSpPr>
          <p:cNvPr id="7" name="Footer Placeholder 6">
            <a:extLst>
              <a:ext uri="{FF2B5EF4-FFF2-40B4-BE49-F238E27FC236}">
                <a16:creationId xmlns:a16="http://schemas.microsoft.com/office/drawing/2014/main" id="{636FA05B-8125-AC42-9CEF-71C7F3E81C10}"/>
              </a:ext>
            </a:extLst>
          </p:cNvPr>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253343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7075" y="204272"/>
            <a:ext cx="6965413" cy="1280890"/>
          </a:xfrm>
        </p:spPr>
        <p:txBody>
          <a:bodyPr>
            <a:normAutofit fontScale="90000"/>
          </a:bodyPr>
          <a:lstStyle/>
          <a:p>
            <a:r>
              <a:rPr lang="en-US" dirty="0"/>
              <a:t>Radiation damage </a:t>
            </a:r>
            <a:r>
              <a:rPr lang="en-US"/>
              <a:t>in electromagnetic </a:t>
            </a:r>
            <a:r>
              <a:rPr lang="en-US" dirty="0"/>
              <a:t>shower</a:t>
            </a:r>
          </a:p>
        </p:txBody>
      </p:sp>
      <p:sp>
        <p:nvSpPr>
          <p:cNvPr id="3" name="Content Placeholder 2"/>
          <p:cNvSpPr>
            <a:spLocks noGrp="1"/>
          </p:cNvSpPr>
          <p:nvPr>
            <p:ph idx="1"/>
          </p:nvPr>
        </p:nvSpPr>
        <p:spPr>
          <a:xfrm>
            <a:off x="803275" y="1489867"/>
            <a:ext cx="6883401" cy="1320181"/>
          </a:xfrm>
        </p:spPr>
        <p:txBody>
          <a:bodyPr/>
          <a:lstStyle/>
          <a:p>
            <a:r>
              <a:rPr lang="en-US" dirty="0" err="1"/>
              <a:t>BeamCal</a:t>
            </a:r>
            <a:r>
              <a:rPr lang="en-US" dirty="0"/>
              <a:t> </a:t>
            </a:r>
            <a:r>
              <a:rPr lang="en-US" altLang="en-US" dirty="0">
                <a:solidFill>
                  <a:schemeClr val="tx1"/>
                </a:solidFill>
              </a:rPr>
              <a:t>maximum dose ~100 </a:t>
            </a:r>
            <a:r>
              <a:rPr lang="en-US" altLang="en-US" dirty="0" err="1">
                <a:solidFill>
                  <a:schemeClr val="tx1"/>
                </a:solidFill>
              </a:rPr>
              <a:t>MRad</a:t>
            </a:r>
            <a:r>
              <a:rPr lang="en-US" altLang="en-US" dirty="0">
                <a:solidFill>
                  <a:schemeClr val="tx1"/>
                </a:solidFill>
              </a:rPr>
              <a:t>/</a:t>
            </a:r>
            <a:r>
              <a:rPr lang="en-US" altLang="en-US" dirty="0" err="1">
                <a:solidFill>
                  <a:schemeClr val="tx1"/>
                </a:solidFill>
              </a:rPr>
              <a:t>yr</a:t>
            </a:r>
            <a:endParaRPr lang="en-US" altLang="en-US" dirty="0">
              <a:solidFill>
                <a:schemeClr val="tx1"/>
              </a:solidFill>
            </a:endParaRPr>
          </a:p>
          <a:p>
            <a:r>
              <a:rPr lang="en-US" dirty="0">
                <a:solidFill>
                  <a:schemeClr val="tx1"/>
                </a:solidFill>
              </a:rPr>
              <a:t>Study is performed at California University of Santa Cruz</a:t>
            </a:r>
          </a:p>
          <a:p>
            <a:r>
              <a:rPr lang="en-US" dirty="0">
                <a:solidFill>
                  <a:schemeClr val="tx1"/>
                </a:solidFill>
              </a:rPr>
              <a:t>Exposition of Si, GaAs, Sapphire, Silicone carbide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948" y="0"/>
            <a:ext cx="2767052"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38239" y="3205163"/>
            <a:ext cx="4388104"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750474" y="4862304"/>
            <a:ext cx="2122487"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600" b="1" dirty="0">
                <a:solidFill>
                  <a:srgbClr val="FF0000"/>
                </a:solidFill>
              </a:rPr>
              <a:t>300 </a:t>
            </a:r>
            <a:r>
              <a:rPr lang="en-US" altLang="en-US" sz="1600" b="1" dirty="0" err="1">
                <a:solidFill>
                  <a:srgbClr val="FF0000"/>
                </a:solidFill>
              </a:rPr>
              <a:t>Mrad</a:t>
            </a:r>
            <a:r>
              <a:rPr lang="en-US" altLang="en-US" sz="1600" b="1" dirty="0">
                <a:solidFill>
                  <a:srgbClr val="FF0000"/>
                </a:solidFill>
              </a:rPr>
              <a:t> Exposure</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95934" y="3376777"/>
            <a:ext cx="6496065" cy="33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7882722" y="5568322"/>
            <a:ext cx="2122487"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600" b="1" dirty="0">
                <a:solidFill>
                  <a:srgbClr val="FF0000"/>
                </a:solidFill>
              </a:rPr>
              <a:t>300 </a:t>
            </a:r>
            <a:r>
              <a:rPr lang="en-US" altLang="en-US" sz="1600" b="1" dirty="0" err="1">
                <a:solidFill>
                  <a:srgbClr val="FF0000"/>
                </a:solidFill>
              </a:rPr>
              <a:t>Mrad</a:t>
            </a:r>
            <a:r>
              <a:rPr lang="en-US" altLang="en-US" sz="1600" b="1" dirty="0">
                <a:solidFill>
                  <a:srgbClr val="FF0000"/>
                </a:solidFill>
              </a:rPr>
              <a:t> Exposure</a:t>
            </a:r>
          </a:p>
        </p:txBody>
      </p:sp>
      <p:sp>
        <p:nvSpPr>
          <p:cNvPr id="10" name="TextBox 8"/>
          <p:cNvSpPr txBox="1">
            <a:spLocks noChangeArrowheads="1"/>
          </p:cNvSpPr>
          <p:nvPr/>
        </p:nvSpPr>
        <p:spPr bwMode="auto">
          <a:xfrm>
            <a:off x="10558462" y="4975102"/>
            <a:ext cx="1404937" cy="5847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600" b="1">
                <a:solidFill>
                  <a:srgbClr val="FFFF00"/>
                </a:solidFill>
              </a:rPr>
              <a:t>500 </a:t>
            </a:r>
            <a:r>
              <a:rPr lang="en-US" altLang="en-US" sz="1600" b="1">
                <a:solidFill>
                  <a:srgbClr val="FFFF00"/>
                </a:solidFill>
                <a:sym typeface="Symbol" charset="2"/>
              </a:rPr>
              <a:t>m thick Al</a:t>
            </a:r>
            <a:r>
              <a:rPr lang="en-US" altLang="en-US" sz="1600" b="1" baseline="-25000">
                <a:solidFill>
                  <a:srgbClr val="FFFF00"/>
                </a:solidFill>
                <a:sym typeface="Symbol" charset="2"/>
              </a:rPr>
              <a:t>2</a:t>
            </a:r>
            <a:r>
              <a:rPr lang="en-US" altLang="en-US" sz="1600" b="1">
                <a:solidFill>
                  <a:srgbClr val="FFFF00"/>
                </a:solidFill>
                <a:sym typeface="Symbol" charset="2"/>
              </a:rPr>
              <a:t>O</a:t>
            </a:r>
            <a:r>
              <a:rPr lang="en-US" altLang="en-US" sz="1600" b="1" baseline="-25000">
                <a:solidFill>
                  <a:srgbClr val="FFFF00"/>
                </a:solidFill>
                <a:sym typeface="Symbol" charset="2"/>
              </a:rPr>
              <a:t>3</a:t>
            </a:r>
            <a:endParaRPr lang="en-US" altLang="en-US" sz="1600" b="1">
              <a:solidFill>
                <a:srgbClr val="FFFF00"/>
              </a:solidFill>
            </a:endParaRPr>
          </a:p>
        </p:txBody>
      </p:sp>
      <p:sp>
        <p:nvSpPr>
          <p:cNvPr id="11" name="Slide Number Placeholder 10"/>
          <p:cNvSpPr>
            <a:spLocks noGrp="1"/>
          </p:cNvSpPr>
          <p:nvPr>
            <p:ph type="sldNum" sz="quarter" idx="12"/>
          </p:nvPr>
        </p:nvSpPr>
        <p:spPr/>
        <p:txBody>
          <a:bodyPr/>
          <a:lstStyle/>
          <a:p>
            <a:fld id="{A8537A96-AEF4-424C-BF09-DF13E3C0C4E2}" type="slidenum">
              <a:rPr lang="en-US" smtClean="0"/>
              <a:t>24</a:t>
            </a:fld>
            <a:endParaRPr lang="en-US"/>
          </a:p>
        </p:txBody>
      </p:sp>
      <p:sp>
        <p:nvSpPr>
          <p:cNvPr id="12" name="TextBox 11"/>
          <p:cNvSpPr txBox="1"/>
          <p:nvPr/>
        </p:nvSpPr>
        <p:spPr>
          <a:xfrm>
            <a:off x="9775553" y="3722241"/>
            <a:ext cx="2586037" cy="646331"/>
          </a:xfrm>
          <a:prstGeom prst="rect">
            <a:avLst/>
          </a:prstGeom>
          <a:noFill/>
        </p:spPr>
        <p:txBody>
          <a:bodyPr wrap="square" rtlCol="0">
            <a:spAutoFit/>
          </a:bodyPr>
          <a:lstStyle/>
          <a:p>
            <a:r>
              <a:rPr lang="en-US" b="1"/>
              <a:t>Dark current remain low for Sapphire</a:t>
            </a:r>
          </a:p>
        </p:txBody>
      </p:sp>
      <p:sp>
        <p:nvSpPr>
          <p:cNvPr id="6" name="Date Placeholder 5">
            <a:extLst>
              <a:ext uri="{FF2B5EF4-FFF2-40B4-BE49-F238E27FC236}">
                <a16:creationId xmlns:a16="http://schemas.microsoft.com/office/drawing/2014/main" id="{28CE6CE8-8838-994B-ABDD-E77C8B5004FF}"/>
              </a:ext>
            </a:extLst>
          </p:cNvPr>
          <p:cNvSpPr>
            <a:spLocks noGrp="1"/>
          </p:cNvSpPr>
          <p:nvPr>
            <p:ph type="dt" sz="half" idx="10"/>
          </p:nvPr>
        </p:nvSpPr>
        <p:spPr/>
        <p:txBody>
          <a:bodyPr/>
          <a:lstStyle/>
          <a:p>
            <a:r>
              <a:rPr lang="en-US"/>
              <a:t>19/11/2019</a:t>
            </a:r>
          </a:p>
        </p:txBody>
      </p:sp>
      <p:sp>
        <p:nvSpPr>
          <p:cNvPr id="14" name="Rectangle 13">
            <a:extLst>
              <a:ext uri="{FF2B5EF4-FFF2-40B4-BE49-F238E27FC236}">
                <a16:creationId xmlns:a16="http://schemas.microsoft.com/office/drawing/2014/main" id="{8545E1C8-0466-2A46-AB80-0ADA9FD3828A}"/>
              </a:ext>
            </a:extLst>
          </p:cNvPr>
          <p:cNvSpPr/>
          <p:nvPr/>
        </p:nvSpPr>
        <p:spPr>
          <a:xfrm>
            <a:off x="3764196" y="2854734"/>
            <a:ext cx="5491161" cy="369332"/>
          </a:xfrm>
          <a:prstGeom prst="rect">
            <a:avLst/>
          </a:prstGeom>
          <a:solidFill>
            <a:schemeClr val="accent1">
              <a:lumMod val="20000"/>
              <a:lumOff val="80000"/>
            </a:schemeClr>
          </a:solidFill>
        </p:spPr>
        <p:txBody>
          <a:bodyPr wrap="square">
            <a:spAutoFit/>
          </a:bodyPr>
          <a:lstStyle/>
          <a:p>
            <a:r>
              <a:rPr lang="en-US" dirty="0" err="1">
                <a:solidFill>
                  <a:srgbClr val="000000"/>
                </a:solidFill>
                <a:latin typeface="Geneva" panose="020B0503030404040204" pitchFamily="34" charset="0"/>
              </a:rPr>
              <a:t>Nucl</a:t>
            </a:r>
            <a:r>
              <a:rPr lang="en-US" dirty="0">
                <a:solidFill>
                  <a:srgbClr val="000000"/>
                </a:solidFill>
                <a:latin typeface="Geneva" panose="020B0503030404040204" pitchFamily="34" charset="0"/>
              </a:rPr>
              <a:t>. </a:t>
            </a:r>
            <a:r>
              <a:rPr lang="en-US" dirty="0" err="1">
                <a:solidFill>
                  <a:srgbClr val="000000"/>
                </a:solidFill>
                <a:latin typeface="Geneva" panose="020B0503030404040204" pitchFamily="34" charset="0"/>
              </a:rPr>
              <a:t>Instrum</a:t>
            </a:r>
            <a:r>
              <a:rPr lang="en-US" dirty="0">
                <a:solidFill>
                  <a:srgbClr val="000000"/>
                </a:solidFill>
                <a:latin typeface="Geneva" panose="020B0503030404040204" pitchFamily="34" charset="0"/>
              </a:rPr>
              <a:t>. Meth. A908 (2018) 198-205</a:t>
            </a:r>
            <a:endParaRPr lang="en-US" dirty="0"/>
          </a:p>
        </p:txBody>
      </p:sp>
    </p:spTree>
    <p:extLst>
      <p:ext uri="{BB962C8B-B14F-4D97-AF65-F5344CB8AC3E}">
        <p14:creationId xmlns:p14="http://schemas.microsoft.com/office/powerpoint/2010/main" val="418954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a:solidFill>
                  <a:schemeClr val="bg1">
                    <a:lumMod val="85000"/>
                  </a:schemeClr>
                </a:solidFill>
              </a:rPr>
              <a:t>The collaboration</a:t>
            </a:r>
          </a:p>
          <a:p>
            <a:r>
              <a:rPr lang="en-US" sz="2400" b="1" dirty="0">
                <a:solidFill>
                  <a:schemeClr val="bg1">
                    <a:lumMod val="85000"/>
                  </a:schemeClr>
                </a:solidFill>
              </a:rPr>
              <a:t>FCAL detectors : simulation</a:t>
            </a:r>
          </a:p>
          <a:p>
            <a:r>
              <a:rPr lang="en-US" sz="2400" dirty="0">
                <a:solidFill>
                  <a:schemeClr val="bg1">
                    <a:lumMod val="85000"/>
                  </a:schemeClr>
                </a:solidFill>
              </a:rPr>
              <a:t>FCAL detectors : hardware</a:t>
            </a:r>
          </a:p>
          <a:p>
            <a:r>
              <a:rPr lang="en-US" sz="2400" b="1" dirty="0">
                <a:solidFill>
                  <a:schemeClr val="tx1"/>
                </a:solidFill>
              </a:rPr>
              <a:t>Electronics</a:t>
            </a:r>
          </a:p>
          <a:p>
            <a:r>
              <a:rPr lang="en-US" sz="2400" dirty="0">
                <a:solidFill>
                  <a:schemeClr val="bg1">
                    <a:lumMod val="85000"/>
                  </a:schemeClr>
                </a:solidFill>
              </a:rPr>
              <a:t>conclusion</a:t>
            </a:r>
          </a:p>
        </p:txBody>
      </p:sp>
      <p:sp>
        <p:nvSpPr>
          <p:cNvPr id="4" name="Slide Number Placeholder 3"/>
          <p:cNvSpPr>
            <a:spLocks noGrp="1"/>
          </p:cNvSpPr>
          <p:nvPr>
            <p:ph type="sldNum" sz="quarter" idx="12"/>
          </p:nvPr>
        </p:nvSpPr>
        <p:spPr/>
        <p:txBody>
          <a:bodyPr/>
          <a:lstStyle/>
          <a:p>
            <a:fld id="{A8537A96-AEF4-424C-BF09-DF13E3C0C4E2}" type="slidenum">
              <a:rPr lang="en-US" smtClean="0"/>
              <a:t>25</a:t>
            </a:fld>
            <a:endParaRPr lang="en-US"/>
          </a:p>
        </p:txBody>
      </p:sp>
      <p:sp>
        <p:nvSpPr>
          <p:cNvPr id="5" name="Date Placeholder 4"/>
          <p:cNvSpPr>
            <a:spLocks noGrp="1"/>
          </p:cNvSpPr>
          <p:nvPr>
            <p:ph type="dt" sz="half" idx="10"/>
          </p:nvPr>
        </p:nvSpPr>
        <p:spPr/>
        <p:txBody>
          <a:bodyPr/>
          <a:lstStyle/>
          <a:p>
            <a:r>
              <a:rPr lang="en-US"/>
              <a:t>19/11/2019</a:t>
            </a:r>
          </a:p>
        </p:txBody>
      </p:sp>
      <p:sp>
        <p:nvSpPr>
          <p:cNvPr id="6" name="Footer Placeholder 5"/>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2565267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LumiCal</a:t>
            </a:r>
            <a:r>
              <a:rPr lang="en-US" dirty="0"/>
              <a:t> readout in 2014</a:t>
            </a:r>
          </a:p>
        </p:txBody>
      </p:sp>
      <p:sp>
        <p:nvSpPr>
          <p:cNvPr id="3" name="Content Placeholder 2"/>
          <p:cNvSpPr>
            <a:spLocks noGrp="1"/>
          </p:cNvSpPr>
          <p:nvPr>
            <p:ph idx="1"/>
          </p:nvPr>
        </p:nvSpPr>
        <p:spPr>
          <a:xfrm>
            <a:off x="1303398" y="1905000"/>
            <a:ext cx="8915400" cy="2524125"/>
          </a:xfrm>
        </p:spPr>
        <p:txBody>
          <a:bodyPr/>
          <a:lstStyle/>
          <a:p>
            <a:r>
              <a:rPr lang="en-US" dirty="0"/>
              <a:t>Development of an ASIC for the 2014 test beam</a:t>
            </a:r>
          </a:p>
          <a:p>
            <a:r>
              <a:rPr lang="en-US" dirty="0"/>
              <a:t>Charge amplifier shaper with different gain (MIP/electron)</a:t>
            </a:r>
          </a:p>
          <a:p>
            <a:r>
              <a:rPr lang="en-US" dirty="0"/>
              <a:t>8 front end channels</a:t>
            </a:r>
          </a:p>
          <a:p>
            <a:r>
              <a:rPr lang="en-US" dirty="0"/>
              <a:t>Development of an 8 channel 10 bit ADC</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6763" y="1207586"/>
            <a:ext cx="3805237" cy="5650414"/>
          </a:xfrm>
          <a:prstGeom prst="rect">
            <a:avLst/>
          </a:prstGeom>
        </p:spPr>
      </p:pic>
      <p:sp>
        <p:nvSpPr>
          <p:cNvPr id="5" name="TextBox 4"/>
          <p:cNvSpPr txBox="1"/>
          <p:nvPr/>
        </p:nvSpPr>
        <p:spPr>
          <a:xfrm>
            <a:off x="4110068" y="5523195"/>
            <a:ext cx="3762568" cy="830997"/>
          </a:xfrm>
          <a:prstGeom prst="rect">
            <a:avLst/>
          </a:prstGeom>
          <a:noFill/>
        </p:spPr>
        <p:txBody>
          <a:bodyPr wrap="none" rtlCol="0">
            <a:spAutoFit/>
          </a:bodyPr>
          <a:lstStyle/>
          <a:p>
            <a:r>
              <a:rPr lang="en-US" sz="2400" dirty="0"/>
              <a:t>Signal to noise ratio ~19 </a:t>
            </a:r>
            <a:endParaRPr lang="en-US" sz="2400" dirty="0">
              <a:effectLst/>
            </a:endParaRPr>
          </a:p>
          <a:p>
            <a:r>
              <a:rPr lang="en-US" sz="2400" dirty="0"/>
              <a:t>Cross Talk &lt; 1%</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14738"/>
            <a:ext cx="3595941" cy="3243262"/>
          </a:xfrm>
          <a:prstGeom prst="rect">
            <a:avLst/>
          </a:prstGeom>
        </p:spPr>
      </p:pic>
      <p:sp>
        <p:nvSpPr>
          <p:cNvPr id="7" name="Slide Number Placeholder 6"/>
          <p:cNvSpPr>
            <a:spLocks noGrp="1"/>
          </p:cNvSpPr>
          <p:nvPr>
            <p:ph type="sldNum" sz="quarter" idx="12"/>
          </p:nvPr>
        </p:nvSpPr>
        <p:spPr/>
        <p:txBody>
          <a:bodyPr/>
          <a:lstStyle/>
          <a:p>
            <a:fld id="{A8537A96-AEF4-424C-BF09-DF13E3C0C4E2}" type="slidenum">
              <a:rPr lang="en-US" smtClean="0"/>
              <a:t>26</a:t>
            </a:fld>
            <a:endParaRPr lang="en-US"/>
          </a:p>
        </p:txBody>
      </p:sp>
      <p:sp>
        <p:nvSpPr>
          <p:cNvPr id="8" name="Date Placeholder 7"/>
          <p:cNvSpPr>
            <a:spLocks noGrp="1"/>
          </p:cNvSpPr>
          <p:nvPr>
            <p:ph type="dt" sz="half" idx="10"/>
          </p:nvPr>
        </p:nvSpPr>
        <p:spPr/>
        <p:txBody>
          <a:bodyPr/>
          <a:lstStyle/>
          <a:p>
            <a:r>
              <a:rPr lang="en-US"/>
              <a:t>19/11/2019</a:t>
            </a:r>
          </a:p>
        </p:txBody>
      </p:sp>
      <p:sp>
        <p:nvSpPr>
          <p:cNvPr id="9" name="Footer Placeholder 8">
            <a:extLst>
              <a:ext uri="{FF2B5EF4-FFF2-40B4-BE49-F238E27FC236}">
                <a16:creationId xmlns:a16="http://schemas.microsoft.com/office/drawing/2014/main" id="{4B0CBFCA-C8DE-5049-BFB1-A7210F14ADEE}"/>
              </a:ext>
            </a:extLst>
          </p:cNvPr>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315076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088" y="94367"/>
            <a:ext cx="8911687" cy="1280890"/>
          </a:xfrm>
        </p:spPr>
        <p:txBody>
          <a:bodyPr/>
          <a:lstStyle/>
          <a:p>
            <a:r>
              <a:rPr lang="en-US" dirty="0"/>
              <a:t>New readout : FLAME</a:t>
            </a:r>
          </a:p>
        </p:txBody>
      </p:sp>
      <p:sp>
        <p:nvSpPr>
          <p:cNvPr id="3" name="Content Placeholder 2"/>
          <p:cNvSpPr>
            <a:spLocks noGrp="1"/>
          </p:cNvSpPr>
          <p:nvPr>
            <p:ph idx="1"/>
          </p:nvPr>
        </p:nvSpPr>
        <p:spPr>
          <a:xfrm>
            <a:off x="1607088" y="966846"/>
            <a:ext cx="8915400" cy="2324100"/>
          </a:xfrm>
        </p:spPr>
        <p:txBody>
          <a:bodyPr/>
          <a:lstStyle/>
          <a:p>
            <a:r>
              <a:rPr lang="en-US" dirty="0"/>
              <a:t>FLAME: project of 32-channel readout ASIC in CMOS 130nm, </a:t>
            </a:r>
            <a:r>
              <a:rPr lang="en-US" dirty="0" err="1"/>
              <a:t>front-end&amp;ADC</a:t>
            </a:r>
            <a:r>
              <a:rPr lang="en-US" dirty="0"/>
              <a:t> in each channel, fast serialization and data transmission, all functionalities in a single ASIC </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1650" y="1761713"/>
            <a:ext cx="6610350" cy="2749539"/>
          </a:xfrm>
          <a:prstGeom prst="rect">
            <a:avLst/>
          </a:prstGeom>
        </p:spPr>
      </p:pic>
      <p:sp>
        <p:nvSpPr>
          <p:cNvPr id="5" name="Content Placeholder 2"/>
          <p:cNvSpPr txBox="1">
            <a:spLocks/>
          </p:cNvSpPr>
          <p:nvPr/>
        </p:nvSpPr>
        <p:spPr>
          <a:xfrm>
            <a:off x="730250" y="2398815"/>
            <a:ext cx="8915400" cy="23241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FLAME prototype :</a:t>
            </a:r>
          </a:p>
          <a:p>
            <a:pPr lvl="1"/>
            <a:r>
              <a:rPr lang="en-US" dirty="0"/>
              <a:t>Prototype 8-channel FE+ADC ASIC</a:t>
            </a:r>
          </a:p>
          <a:p>
            <a:pPr lvl="1"/>
            <a:r>
              <a:rPr lang="en-US" dirty="0"/>
              <a:t>Prototype serializer ASIC</a:t>
            </a:r>
          </a:p>
          <a:p>
            <a:pPr lvl="1"/>
            <a:r>
              <a:rPr lang="en-US" dirty="0"/>
              <a:t>Very good results </a:t>
            </a:r>
            <a:br>
              <a:rPr lang="en-US" dirty="0"/>
            </a:br>
            <a:r>
              <a:rPr lang="en-US" dirty="0"/>
              <a:t> </a:t>
            </a:r>
          </a:p>
          <a:p>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825" y="4670269"/>
            <a:ext cx="2667000" cy="204637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5525" y="4511252"/>
            <a:ext cx="2286000" cy="2286000"/>
          </a:xfrm>
          <a:prstGeom prst="rect">
            <a:avLst/>
          </a:prstGeom>
        </p:spPr>
      </p:pic>
      <p:sp>
        <p:nvSpPr>
          <p:cNvPr id="8" name="TextBox 7"/>
          <p:cNvSpPr txBox="1"/>
          <p:nvPr/>
        </p:nvSpPr>
        <p:spPr>
          <a:xfrm>
            <a:off x="6900863" y="5245841"/>
            <a:ext cx="5065712" cy="830997"/>
          </a:xfrm>
          <a:prstGeom prst="rect">
            <a:avLst/>
          </a:prstGeom>
          <a:noFill/>
        </p:spPr>
        <p:txBody>
          <a:bodyPr wrap="square" rtlCol="0">
            <a:spAutoFit/>
          </a:bodyPr>
          <a:lstStyle/>
          <a:p>
            <a:r>
              <a:rPr lang="en-US" sz="2400" dirty="0"/>
              <a:t>Chip and front end board produced. Will equip the 2020 test beam</a:t>
            </a:r>
          </a:p>
        </p:txBody>
      </p:sp>
      <p:sp>
        <p:nvSpPr>
          <p:cNvPr id="9" name="Slide Number Placeholder 8"/>
          <p:cNvSpPr>
            <a:spLocks noGrp="1"/>
          </p:cNvSpPr>
          <p:nvPr>
            <p:ph type="sldNum" sz="quarter" idx="12"/>
          </p:nvPr>
        </p:nvSpPr>
        <p:spPr/>
        <p:txBody>
          <a:bodyPr/>
          <a:lstStyle/>
          <a:p>
            <a:fld id="{A8537A96-AEF4-424C-BF09-DF13E3C0C4E2}" type="slidenum">
              <a:rPr lang="en-US" smtClean="0"/>
              <a:t>27</a:t>
            </a:fld>
            <a:endParaRPr lang="en-US"/>
          </a:p>
        </p:txBody>
      </p:sp>
      <p:sp>
        <p:nvSpPr>
          <p:cNvPr id="10" name="Date Placeholder 9"/>
          <p:cNvSpPr>
            <a:spLocks noGrp="1"/>
          </p:cNvSpPr>
          <p:nvPr>
            <p:ph type="dt" sz="half" idx="10"/>
          </p:nvPr>
        </p:nvSpPr>
        <p:spPr/>
        <p:txBody>
          <a:bodyPr/>
          <a:lstStyle/>
          <a:p>
            <a:r>
              <a:rPr lang="en-US"/>
              <a:t>19/11/2019</a:t>
            </a:r>
          </a:p>
        </p:txBody>
      </p:sp>
      <p:sp>
        <p:nvSpPr>
          <p:cNvPr id="11" name="Footer Placeholder 10">
            <a:extLst>
              <a:ext uri="{FF2B5EF4-FFF2-40B4-BE49-F238E27FC236}">
                <a16:creationId xmlns:a16="http://schemas.microsoft.com/office/drawing/2014/main" id="{866F70CC-6CBA-1644-A4EE-B8D0F25440D1}"/>
              </a:ext>
            </a:extLst>
          </p:cNvPr>
          <p:cNvSpPr>
            <a:spLocks noGrp="1"/>
          </p:cNvSpPr>
          <p:nvPr>
            <p:ph type="ftr" sz="quarter" idx="11"/>
          </p:nvPr>
        </p:nvSpPr>
        <p:spPr/>
        <p:txBody>
          <a:bodyPr/>
          <a:lstStyle/>
          <a:p>
            <a:r>
              <a:rPr lang="en-US"/>
              <a:t>2019 international workshop on the HECEPC</a:t>
            </a:r>
          </a:p>
        </p:txBody>
      </p:sp>
      <p:sp>
        <p:nvSpPr>
          <p:cNvPr id="12" name="Rectangle 11">
            <a:extLst>
              <a:ext uri="{FF2B5EF4-FFF2-40B4-BE49-F238E27FC236}">
                <a16:creationId xmlns:a16="http://schemas.microsoft.com/office/drawing/2014/main" id="{4B2D64B5-7CD4-BB46-B3BE-00CCB2CCEE97}"/>
              </a:ext>
            </a:extLst>
          </p:cNvPr>
          <p:cNvSpPr/>
          <p:nvPr/>
        </p:nvSpPr>
        <p:spPr>
          <a:xfrm>
            <a:off x="8674976" y="152531"/>
            <a:ext cx="2642070" cy="646331"/>
          </a:xfrm>
          <a:prstGeom prst="rect">
            <a:avLst/>
          </a:prstGeom>
          <a:solidFill>
            <a:schemeClr val="accent1">
              <a:lumMod val="20000"/>
              <a:lumOff val="80000"/>
            </a:schemeClr>
          </a:solidFill>
        </p:spPr>
        <p:txBody>
          <a:bodyPr wrap="none">
            <a:spAutoFit/>
          </a:bodyPr>
          <a:lstStyle/>
          <a:p>
            <a:r>
              <a:rPr lang="en-US" dirty="0">
                <a:solidFill>
                  <a:srgbClr val="000000"/>
                </a:solidFill>
              </a:rPr>
              <a:t>JINST 10 (2015) P11012</a:t>
            </a:r>
          </a:p>
          <a:p>
            <a:r>
              <a:rPr lang="en-US" dirty="0"/>
              <a:t>JINST 10 (2015) P12015</a:t>
            </a:r>
          </a:p>
        </p:txBody>
      </p:sp>
    </p:spTree>
    <p:extLst>
      <p:ext uri="{BB962C8B-B14F-4D97-AF65-F5344CB8AC3E}">
        <p14:creationId xmlns:p14="http://schemas.microsoft.com/office/powerpoint/2010/main" val="17284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495" y="210370"/>
            <a:ext cx="8911687" cy="1280890"/>
          </a:xfrm>
        </p:spPr>
        <p:txBody>
          <a:bodyPr/>
          <a:lstStyle/>
          <a:p>
            <a:r>
              <a:rPr lang="en-US" dirty="0" err="1"/>
              <a:t>BeamCal</a:t>
            </a:r>
            <a:r>
              <a:rPr lang="en-US" dirty="0"/>
              <a:t> readout </a:t>
            </a:r>
          </a:p>
        </p:txBody>
      </p:sp>
      <p:sp>
        <p:nvSpPr>
          <p:cNvPr id="3" name="Content Placeholder 2"/>
          <p:cNvSpPr>
            <a:spLocks noGrp="1"/>
          </p:cNvSpPr>
          <p:nvPr>
            <p:ph idx="1"/>
          </p:nvPr>
        </p:nvSpPr>
        <p:spPr>
          <a:xfrm>
            <a:off x="1404853" y="975653"/>
            <a:ext cx="7194868" cy="3009900"/>
          </a:xfrm>
        </p:spPr>
        <p:txBody>
          <a:bodyPr/>
          <a:lstStyle/>
          <a:p>
            <a:r>
              <a:rPr lang="en-US" dirty="0"/>
              <a:t>Firstly, </a:t>
            </a:r>
            <a:r>
              <a:rPr lang="en-US" dirty="0" err="1"/>
              <a:t>BeamCal</a:t>
            </a:r>
            <a:r>
              <a:rPr lang="en-US" dirty="0"/>
              <a:t> is hit by beam halo (muons) </a:t>
            </a:r>
          </a:p>
          <a:p>
            <a:pPr lvl="1"/>
            <a:r>
              <a:rPr lang="en-US" dirty="0"/>
              <a:t>MIP deposition, low noise electronics</a:t>
            </a:r>
          </a:p>
          <a:p>
            <a:pPr lvl="1"/>
            <a:r>
              <a:rPr lang="en-US" dirty="0"/>
              <a:t>Clean environment </a:t>
            </a:r>
          </a:p>
          <a:p>
            <a:pPr lvl="1"/>
            <a:r>
              <a:rPr lang="en-US" dirty="0"/>
              <a:t>Good for calibration</a:t>
            </a:r>
          </a:p>
          <a:p>
            <a:r>
              <a:rPr lang="en-US" dirty="0"/>
              <a:t>~25ns later, </a:t>
            </a:r>
            <a:r>
              <a:rPr lang="en-US" dirty="0" err="1"/>
              <a:t>BeamCal</a:t>
            </a:r>
            <a:r>
              <a:rPr lang="en-US" dirty="0"/>
              <a:t> is hit by collision scattering</a:t>
            </a:r>
          </a:p>
          <a:p>
            <a:pPr lvl="1"/>
            <a:r>
              <a:rPr lang="en-US" dirty="0"/>
              <a:t>Large deposit energy</a:t>
            </a:r>
          </a:p>
          <a:p>
            <a:pPr lvl="1"/>
            <a:r>
              <a:rPr lang="en-US" dirty="0"/>
              <a:t>Physics readout</a:t>
            </a:r>
          </a:p>
        </p:txBody>
      </p:sp>
      <p:sp>
        <p:nvSpPr>
          <p:cNvPr id="4" name="Slide Number Placeholder 3"/>
          <p:cNvSpPr>
            <a:spLocks noGrp="1"/>
          </p:cNvSpPr>
          <p:nvPr>
            <p:ph type="sldNum" sz="quarter" idx="12"/>
          </p:nvPr>
        </p:nvSpPr>
        <p:spPr/>
        <p:txBody>
          <a:bodyPr/>
          <a:lstStyle/>
          <a:p>
            <a:fld id="{A8537A96-AEF4-424C-BF09-DF13E3C0C4E2}" type="slidenum">
              <a:rPr lang="en-US" smtClean="0"/>
              <a:t>28</a:t>
            </a:fld>
            <a:endParaRPr lang="en-US"/>
          </a:p>
        </p:txBody>
      </p:sp>
      <p:grpSp>
        <p:nvGrpSpPr>
          <p:cNvPr id="5" name="Group 4"/>
          <p:cNvGrpSpPr/>
          <p:nvPr/>
        </p:nvGrpSpPr>
        <p:grpSpPr>
          <a:xfrm>
            <a:off x="8447321" y="1642110"/>
            <a:ext cx="2927350" cy="893090"/>
            <a:chOff x="5943600" y="1676400"/>
            <a:chExt cx="2927350" cy="893090"/>
          </a:xfrm>
        </p:grpSpPr>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3600" y="1676400"/>
              <a:ext cx="2927350" cy="893090"/>
            </a:xfrm>
            <a:prstGeom prst="rect">
              <a:avLst/>
            </a:prstGeom>
            <a:noFill/>
            <a:ln w="9525">
              <a:noFill/>
              <a:miter lim="800000"/>
              <a:headEnd/>
              <a:tailEnd/>
            </a:ln>
          </p:spPr>
        </p:pic>
        <p:sp>
          <p:nvSpPr>
            <p:cNvPr id="7" name="Oval 6"/>
            <p:cNvSpPr/>
            <p:nvPr/>
          </p:nvSpPr>
          <p:spPr>
            <a:xfrm>
              <a:off x="5943600" y="1828800"/>
              <a:ext cx="304800" cy="609600"/>
            </a:xfrm>
            <a:prstGeom prst="ellipse">
              <a:avLst/>
            </a:prstGeom>
            <a:noFill/>
            <a:ln>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p:cNvGrpSpPr/>
          <p:nvPr/>
        </p:nvGrpSpPr>
        <p:grpSpPr>
          <a:xfrm>
            <a:off x="8447321" y="3252190"/>
            <a:ext cx="2927350" cy="893090"/>
            <a:chOff x="5943600" y="1676400"/>
            <a:chExt cx="2927350" cy="893090"/>
          </a:xfrm>
        </p:grpSpPr>
        <p:pic>
          <p:nvPicPr>
            <p:cNvPr id="9"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3600" y="1676400"/>
              <a:ext cx="2927350" cy="893090"/>
            </a:xfrm>
            <a:prstGeom prst="rect">
              <a:avLst/>
            </a:prstGeom>
            <a:noFill/>
            <a:ln w="9525">
              <a:noFill/>
              <a:miter lim="800000"/>
              <a:headEnd/>
              <a:tailEnd/>
            </a:ln>
          </p:spPr>
        </p:pic>
        <p:sp>
          <p:nvSpPr>
            <p:cNvPr id="10" name="Oval 9"/>
            <p:cNvSpPr/>
            <p:nvPr/>
          </p:nvSpPr>
          <p:spPr>
            <a:xfrm>
              <a:off x="6248400" y="1676400"/>
              <a:ext cx="304800" cy="609600"/>
            </a:xfrm>
            <a:prstGeom prst="ellipse">
              <a:avLst/>
            </a:prstGeom>
            <a:noFill/>
            <a:ln>
              <a:solidFill>
                <a:srgbClr val="00CC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1" name="Down Arrow 10"/>
          <p:cNvSpPr/>
          <p:nvPr/>
        </p:nvSpPr>
        <p:spPr>
          <a:xfrm>
            <a:off x="3797851" y="3440723"/>
            <a:ext cx="1874520" cy="1089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705789" y="4628889"/>
            <a:ext cx="6575121" cy="2133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3" charset="2"/>
              <a:buNone/>
            </a:pPr>
            <a:r>
              <a:rPr lang="en-US"/>
              <a:t>Dual slope integrator for calibration signal</a:t>
            </a:r>
          </a:p>
          <a:p>
            <a:pPr marL="971550" lvl="1" indent="-514350">
              <a:buFont typeface="+mj-lt"/>
              <a:buAutoNum type="arabicPeriod"/>
            </a:pPr>
            <a:r>
              <a:rPr lang="en-US" dirty="0">
                <a:solidFill>
                  <a:srgbClr val="0000FF"/>
                </a:solidFill>
              </a:rPr>
              <a:t>Integrate baseline (negative gain)</a:t>
            </a:r>
          </a:p>
          <a:p>
            <a:pPr marL="971550" lvl="1" indent="-514350">
              <a:buFont typeface="+mj-lt"/>
              <a:buAutoNum type="arabicPeriod"/>
            </a:pPr>
            <a:r>
              <a:rPr lang="en-US" dirty="0">
                <a:solidFill>
                  <a:srgbClr val="0000FF"/>
                </a:solidFill>
              </a:rPr>
              <a:t>Calibration halo signal is deposited and held</a:t>
            </a:r>
          </a:p>
          <a:p>
            <a:pPr marL="971550" lvl="1" indent="-514350">
              <a:buFont typeface="+mj-lt"/>
              <a:buAutoNum type="arabicPeriod"/>
            </a:pPr>
            <a:r>
              <a:rPr lang="en-US" dirty="0">
                <a:solidFill>
                  <a:srgbClr val="FF0000"/>
                </a:solidFill>
              </a:rPr>
              <a:t>Switch to physics mode, process and digitize </a:t>
            </a:r>
            <a:r>
              <a:rPr lang="en-US" dirty="0" err="1">
                <a:solidFill>
                  <a:srgbClr val="FF0000"/>
                </a:solidFill>
              </a:rPr>
              <a:t>Vop</a:t>
            </a:r>
            <a:endParaRPr lang="en-US" dirty="0">
              <a:solidFill>
                <a:srgbClr val="FF0000"/>
              </a:solidFill>
            </a:endParaRPr>
          </a:p>
          <a:p>
            <a:pPr marL="971550" lvl="1" indent="-514350">
              <a:buFont typeface="+mj-lt"/>
              <a:buAutoNum type="arabicPeriod"/>
            </a:pPr>
            <a:r>
              <a:rPr lang="en-US" dirty="0">
                <a:solidFill>
                  <a:srgbClr val="0000FF"/>
                </a:solidFill>
              </a:rPr>
              <a:t>Then integrate calibration signal and digitize </a:t>
            </a:r>
            <a:r>
              <a:rPr lang="en-US" dirty="0" err="1">
                <a:solidFill>
                  <a:srgbClr val="0000FF"/>
                </a:solidFill>
              </a:rPr>
              <a:t>Voc</a:t>
            </a:r>
            <a:endParaRPr lang="en-US" dirty="0">
              <a:solidFill>
                <a:srgbClr val="0000FF"/>
              </a:solidFill>
            </a:endParaRP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3221" y="4564671"/>
            <a:ext cx="5346150" cy="2216577"/>
          </a:xfrm>
          <a:prstGeom prst="rect">
            <a:avLst/>
          </a:prstGeom>
          <a:noFill/>
          <a:ln w="9525">
            <a:noFill/>
            <a:miter lim="800000"/>
            <a:headEnd/>
            <a:tailEnd/>
          </a:ln>
        </p:spPr>
      </p:pic>
      <p:sp>
        <p:nvSpPr>
          <p:cNvPr id="14" name="Date Placeholder 13"/>
          <p:cNvSpPr>
            <a:spLocks noGrp="1"/>
          </p:cNvSpPr>
          <p:nvPr>
            <p:ph type="dt" sz="half" idx="10"/>
          </p:nvPr>
        </p:nvSpPr>
        <p:spPr/>
        <p:txBody>
          <a:bodyPr/>
          <a:lstStyle/>
          <a:p>
            <a:r>
              <a:rPr lang="en-US"/>
              <a:t>19/11/2019</a:t>
            </a:r>
          </a:p>
        </p:txBody>
      </p:sp>
      <p:sp>
        <p:nvSpPr>
          <p:cNvPr id="15" name="Footer Placeholder 14">
            <a:extLst>
              <a:ext uri="{FF2B5EF4-FFF2-40B4-BE49-F238E27FC236}">
                <a16:creationId xmlns:a16="http://schemas.microsoft.com/office/drawing/2014/main" id="{B867C1F8-0BC7-3F41-AE9A-5D08EF0154F5}"/>
              </a:ext>
            </a:extLst>
          </p:cNvPr>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1714876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765" y="147337"/>
            <a:ext cx="8911687" cy="869933"/>
          </a:xfrm>
        </p:spPr>
        <p:txBody>
          <a:bodyPr/>
          <a:lstStyle/>
          <a:p>
            <a:r>
              <a:rPr lang="en-US" dirty="0"/>
              <a:t>Conclusion</a:t>
            </a:r>
          </a:p>
        </p:txBody>
      </p:sp>
      <p:sp>
        <p:nvSpPr>
          <p:cNvPr id="3" name="Content Placeholder 2"/>
          <p:cNvSpPr>
            <a:spLocks noGrp="1"/>
          </p:cNvSpPr>
          <p:nvPr>
            <p:ph idx="1"/>
          </p:nvPr>
        </p:nvSpPr>
        <p:spPr>
          <a:xfrm>
            <a:off x="1664769" y="960894"/>
            <a:ext cx="8915400" cy="4187101"/>
          </a:xfrm>
        </p:spPr>
        <p:txBody>
          <a:bodyPr>
            <a:noAutofit/>
          </a:bodyPr>
          <a:lstStyle/>
          <a:p>
            <a:r>
              <a:rPr lang="en-US" sz="1600" dirty="0"/>
              <a:t>The precise and complete geometry of the FCAL detectors has been simulated and showed that :</a:t>
            </a:r>
          </a:p>
          <a:p>
            <a:pPr lvl="1"/>
            <a:r>
              <a:rPr lang="en-US" sz="1600" dirty="0"/>
              <a:t> above 15 </a:t>
            </a:r>
            <a:r>
              <a:rPr lang="en-US" sz="1600" dirty="0" err="1"/>
              <a:t>mrad</a:t>
            </a:r>
            <a:r>
              <a:rPr lang="en-US" sz="1600" dirty="0"/>
              <a:t>, the </a:t>
            </a:r>
            <a:r>
              <a:rPr lang="en-US" sz="1600" dirty="0" err="1"/>
              <a:t>BeamCal</a:t>
            </a:r>
            <a:r>
              <a:rPr lang="en-US" sz="1600" dirty="0"/>
              <a:t> high energy electron reconstruction efficiency is close to 100%</a:t>
            </a:r>
          </a:p>
          <a:p>
            <a:pPr lvl="1"/>
            <a:r>
              <a:rPr lang="en-US" sz="1600" dirty="0"/>
              <a:t>Very good energy resolution and luminosity measurements with the </a:t>
            </a:r>
            <a:r>
              <a:rPr lang="en-US" sz="1600" dirty="0" err="1"/>
              <a:t>LumiCal</a:t>
            </a:r>
            <a:r>
              <a:rPr lang="en-US" sz="1600" dirty="0"/>
              <a:t> (stochastic term ~0.2)</a:t>
            </a:r>
          </a:p>
          <a:p>
            <a:pPr lvl="1"/>
            <a:r>
              <a:rPr lang="en-US" sz="1600" dirty="0"/>
              <a:t>Tungsten seems to be the best candidate for the </a:t>
            </a:r>
            <a:r>
              <a:rPr lang="en-US" sz="1600" dirty="0" err="1"/>
              <a:t>LHCal</a:t>
            </a:r>
            <a:endParaRPr lang="en-US" sz="1600" dirty="0"/>
          </a:p>
          <a:p>
            <a:r>
              <a:rPr lang="en-US" sz="1600" dirty="0"/>
              <a:t>A prototype of a compact calorimeter is studied in electron beams. The measurement of the longitudinal and transverse shower size is in very good agreement with simulations. The effective Moliere radius is obtained to be 8.1 ± 0.1 (stat) ± 0.3 (</a:t>
            </a:r>
            <a:r>
              <a:rPr lang="en-US" sz="1600" dirty="0" err="1"/>
              <a:t>syst</a:t>
            </a:r>
            <a:r>
              <a:rPr lang="en-US" sz="1600" dirty="0"/>
              <a:t>) mm and the resolution of the shower position reconstruction (440±20) </a:t>
            </a:r>
            <a:r>
              <a:rPr lang="en-US" sz="1600" dirty="0">
                <a:latin typeface="Symbol" pitchFamily="2" charset="2"/>
              </a:rPr>
              <a:t>m</a:t>
            </a:r>
            <a:r>
              <a:rPr lang="en-US" sz="1600" dirty="0"/>
              <a:t>m. A 16 layers has just been tested last week</a:t>
            </a:r>
          </a:p>
          <a:p>
            <a:r>
              <a:rPr lang="en-US" sz="1600" dirty="0"/>
              <a:t>A fully instrumented detector plane using GaAs sensors was studied in a test-beam. A signal-to-noise ration for relativistic particles was measured to be ~19 The detector homogeneity was excellent. </a:t>
            </a:r>
          </a:p>
          <a:p>
            <a:r>
              <a:rPr lang="en-US" sz="1600" dirty="0" err="1"/>
              <a:t>LumiCal</a:t>
            </a:r>
            <a:r>
              <a:rPr lang="en-US" sz="1600" dirty="0"/>
              <a:t> prototypes of key blocks readout fabricated and first promising results obtained. </a:t>
            </a:r>
            <a:r>
              <a:rPr lang="en-US" sz="1600" dirty="0" err="1"/>
              <a:t>BeamCal</a:t>
            </a:r>
            <a:r>
              <a:rPr lang="en-US" sz="1600" dirty="0"/>
              <a:t> readout chip is under intensive study</a:t>
            </a:r>
          </a:p>
        </p:txBody>
      </p:sp>
      <p:sp>
        <p:nvSpPr>
          <p:cNvPr id="4" name="Slide Number Placeholder 3"/>
          <p:cNvSpPr>
            <a:spLocks noGrp="1"/>
          </p:cNvSpPr>
          <p:nvPr>
            <p:ph type="sldNum" sz="quarter" idx="12"/>
          </p:nvPr>
        </p:nvSpPr>
        <p:spPr/>
        <p:txBody>
          <a:bodyPr/>
          <a:lstStyle/>
          <a:p>
            <a:fld id="{A8537A96-AEF4-424C-BF09-DF13E3C0C4E2}" type="slidenum">
              <a:rPr lang="en-US" smtClean="0"/>
              <a:t>29</a:t>
            </a:fld>
            <a:endParaRPr lang="en-US"/>
          </a:p>
        </p:txBody>
      </p:sp>
      <p:sp>
        <p:nvSpPr>
          <p:cNvPr id="5" name="Date Placeholder 4"/>
          <p:cNvSpPr>
            <a:spLocks noGrp="1"/>
          </p:cNvSpPr>
          <p:nvPr>
            <p:ph type="dt" sz="half" idx="10"/>
          </p:nvPr>
        </p:nvSpPr>
        <p:spPr/>
        <p:txBody>
          <a:bodyPr/>
          <a:lstStyle/>
          <a:p>
            <a:r>
              <a:rPr lang="en-US"/>
              <a:t>19/11/2019</a:t>
            </a:r>
          </a:p>
        </p:txBody>
      </p:sp>
      <p:sp>
        <p:nvSpPr>
          <p:cNvPr id="6" name="Footer Placeholder 5"/>
          <p:cNvSpPr>
            <a:spLocks noGrp="1"/>
          </p:cNvSpPr>
          <p:nvPr>
            <p:ph type="ftr" sz="quarter" idx="11"/>
          </p:nvPr>
        </p:nvSpPr>
        <p:spPr>
          <a:xfrm>
            <a:off x="2589212" y="6135808"/>
            <a:ext cx="7619999" cy="365125"/>
          </a:xfrm>
        </p:spPr>
        <p:txBody>
          <a:bodyPr/>
          <a:lstStyle/>
          <a:p>
            <a:r>
              <a:rPr lang="en-US"/>
              <a:t>2019 international workshop on the HECEPC</a:t>
            </a:r>
            <a:endParaRPr lang="en-US" dirty="0"/>
          </a:p>
        </p:txBody>
      </p:sp>
      <p:sp>
        <p:nvSpPr>
          <p:cNvPr id="7" name="Notched Right Arrow 6">
            <a:extLst>
              <a:ext uri="{FF2B5EF4-FFF2-40B4-BE49-F238E27FC236}">
                <a16:creationId xmlns:a16="http://schemas.microsoft.com/office/drawing/2014/main" id="{66D52F9E-E35C-AC49-B01D-34E1AE19EA7A}"/>
              </a:ext>
            </a:extLst>
          </p:cNvPr>
          <p:cNvSpPr/>
          <p:nvPr/>
        </p:nvSpPr>
        <p:spPr>
          <a:xfrm>
            <a:off x="3654704" y="5380837"/>
            <a:ext cx="1657350" cy="86575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2020</a:t>
            </a:r>
          </a:p>
        </p:txBody>
      </p:sp>
      <p:sp>
        <p:nvSpPr>
          <p:cNvPr id="8" name="Content Placeholder 2">
            <a:extLst>
              <a:ext uri="{FF2B5EF4-FFF2-40B4-BE49-F238E27FC236}">
                <a16:creationId xmlns:a16="http://schemas.microsoft.com/office/drawing/2014/main" id="{B17C82E1-79C3-A749-82BC-98426F0087AB}"/>
              </a:ext>
            </a:extLst>
          </p:cNvPr>
          <p:cNvSpPr txBox="1">
            <a:spLocks/>
          </p:cNvSpPr>
          <p:nvPr/>
        </p:nvSpPr>
        <p:spPr>
          <a:xfrm>
            <a:off x="5535930" y="5266944"/>
            <a:ext cx="6406133" cy="14857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itchFamily="2" charset="2"/>
              <a:buChar char="§"/>
            </a:pPr>
            <a:r>
              <a:rPr lang="en-US" sz="2000" b="1" dirty="0" err="1"/>
              <a:t>LumiCal</a:t>
            </a:r>
            <a:r>
              <a:rPr lang="en-US" sz="2000" b="1" dirty="0"/>
              <a:t> test beam with :</a:t>
            </a:r>
          </a:p>
          <a:p>
            <a:pPr lvl="1">
              <a:buFont typeface="Wingdings" pitchFamily="2" charset="2"/>
              <a:buChar char="§"/>
            </a:pPr>
            <a:r>
              <a:rPr lang="en-US" sz="1800" b="1" dirty="0"/>
              <a:t>Between 18 to 20 thin layers </a:t>
            </a:r>
          </a:p>
          <a:p>
            <a:pPr lvl="1">
              <a:buFont typeface="Wingdings" pitchFamily="2" charset="2"/>
              <a:buChar char="§"/>
            </a:pPr>
            <a:r>
              <a:rPr lang="en-US" sz="1800" b="1" dirty="0"/>
              <a:t>Close to final front end electronics + readout and DAQ</a:t>
            </a:r>
          </a:p>
          <a:p>
            <a:pPr lvl="1">
              <a:buFont typeface="Wingdings" pitchFamily="2" charset="2"/>
              <a:buChar char="§"/>
            </a:pPr>
            <a:endParaRPr lang="en-US" sz="1800" b="1" dirty="0"/>
          </a:p>
        </p:txBody>
      </p:sp>
    </p:spTree>
    <p:extLst>
      <p:ext uri="{BB962C8B-B14F-4D97-AF65-F5344CB8AC3E}">
        <p14:creationId xmlns:p14="http://schemas.microsoft.com/office/powerpoint/2010/main" val="108970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b="1" dirty="0"/>
              <a:t>The collaboration</a:t>
            </a:r>
          </a:p>
          <a:p>
            <a:r>
              <a:rPr lang="en-US" sz="2400" dirty="0">
                <a:solidFill>
                  <a:schemeClr val="bg1">
                    <a:lumMod val="85000"/>
                  </a:schemeClr>
                </a:solidFill>
              </a:rPr>
              <a:t>FCAL detectors : simulation</a:t>
            </a:r>
          </a:p>
          <a:p>
            <a:r>
              <a:rPr lang="en-US" sz="2400" dirty="0">
                <a:solidFill>
                  <a:schemeClr val="bg1">
                    <a:lumMod val="85000"/>
                  </a:schemeClr>
                </a:solidFill>
              </a:rPr>
              <a:t>FCAL detectors : hardware</a:t>
            </a:r>
          </a:p>
          <a:p>
            <a:r>
              <a:rPr lang="en-US" sz="2400" dirty="0">
                <a:solidFill>
                  <a:schemeClr val="bg1">
                    <a:lumMod val="85000"/>
                  </a:schemeClr>
                </a:solidFill>
              </a:rPr>
              <a:t>Electronics</a:t>
            </a:r>
          </a:p>
          <a:p>
            <a:r>
              <a:rPr lang="en-US" sz="2400" dirty="0">
                <a:solidFill>
                  <a:schemeClr val="bg1">
                    <a:lumMod val="85000"/>
                  </a:schemeClr>
                </a:solidFill>
              </a:rPr>
              <a:t>conclusion</a:t>
            </a:r>
          </a:p>
        </p:txBody>
      </p:sp>
      <p:sp>
        <p:nvSpPr>
          <p:cNvPr id="4" name="Slide Number Placeholder 3"/>
          <p:cNvSpPr>
            <a:spLocks noGrp="1"/>
          </p:cNvSpPr>
          <p:nvPr>
            <p:ph type="sldNum" sz="quarter" idx="12"/>
          </p:nvPr>
        </p:nvSpPr>
        <p:spPr/>
        <p:txBody>
          <a:bodyPr/>
          <a:lstStyle/>
          <a:p>
            <a:fld id="{A8537A96-AEF4-424C-BF09-DF13E3C0C4E2}" type="slidenum">
              <a:rPr lang="en-US" smtClean="0"/>
              <a:t>3</a:t>
            </a:fld>
            <a:endParaRPr lang="en-US"/>
          </a:p>
        </p:txBody>
      </p:sp>
      <p:sp>
        <p:nvSpPr>
          <p:cNvPr id="5" name="Date Placeholder 4"/>
          <p:cNvSpPr>
            <a:spLocks noGrp="1"/>
          </p:cNvSpPr>
          <p:nvPr>
            <p:ph type="dt" sz="half" idx="10"/>
          </p:nvPr>
        </p:nvSpPr>
        <p:spPr/>
        <p:txBody>
          <a:bodyPr/>
          <a:lstStyle/>
          <a:p>
            <a:r>
              <a:rPr lang="en-US"/>
              <a:t>8/1/19</a:t>
            </a:r>
          </a:p>
        </p:txBody>
      </p:sp>
      <p:sp>
        <p:nvSpPr>
          <p:cNvPr id="6" name="Footer Placeholder 5"/>
          <p:cNvSpPr>
            <a:spLocks noGrp="1"/>
          </p:cNvSpPr>
          <p:nvPr>
            <p:ph type="ftr" sz="quarter" idx="11"/>
          </p:nvPr>
        </p:nvSpPr>
        <p:spPr/>
        <p:txBody>
          <a:bodyPr/>
          <a:lstStyle/>
          <a:p>
            <a:r>
              <a:rPr lang="en-US"/>
              <a:t>11th FCC-ee workshop</a:t>
            </a:r>
          </a:p>
        </p:txBody>
      </p:sp>
    </p:spTree>
    <p:extLst>
      <p:ext uri="{BB962C8B-B14F-4D97-AF65-F5344CB8AC3E}">
        <p14:creationId xmlns:p14="http://schemas.microsoft.com/office/powerpoint/2010/main" val="3891955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ECBA38-06C1-2D4A-8963-A06FC91B5E7C}"/>
              </a:ext>
            </a:extLst>
          </p:cNvPr>
          <p:cNvSpPr>
            <a:spLocks noGrp="1"/>
          </p:cNvSpPr>
          <p:nvPr>
            <p:ph type="title"/>
          </p:nvPr>
        </p:nvSpPr>
        <p:spPr/>
        <p:txBody>
          <a:bodyPr/>
          <a:lstStyle/>
          <a:p>
            <a:r>
              <a:rPr lang="en-US" dirty="0"/>
              <a:t>thanks</a:t>
            </a:r>
          </a:p>
        </p:txBody>
      </p:sp>
      <p:sp>
        <p:nvSpPr>
          <p:cNvPr id="8" name="Text Placeholder 7">
            <a:extLst>
              <a:ext uri="{FF2B5EF4-FFF2-40B4-BE49-F238E27FC236}">
                <a16:creationId xmlns:a16="http://schemas.microsoft.com/office/drawing/2014/main" id="{33F7596D-A39C-FD47-BF3F-EA236F1BA63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D1BD480-FC93-8B4E-BE6F-3D1CCF73FDDF}"/>
              </a:ext>
            </a:extLst>
          </p:cNvPr>
          <p:cNvSpPr>
            <a:spLocks noGrp="1"/>
          </p:cNvSpPr>
          <p:nvPr>
            <p:ph type="dt" sz="half" idx="10"/>
          </p:nvPr>
        </p:nvSpPr>
        <p:spPr/>
        <p:txBody>
          <a:bodyPr/>
          <a:lstStyle/>
          <a:p>
            <a:r>
              <a:rPr lang="en-US"/>
              <a:t>19/11/2019</a:t>
            </a:r>
          </a:p>
        </p:txBody>
      </p:sp>
      <p:sp>
        <p:nvSpPr>
          <p:cNvPr id="5" name="Footer Placeholder 4">
            <a:extLst>
              <a:ext uri="{FF2B5EF4-FFF2-40B4-BE49-F238E27FC236}">
                <a16:creationId xmlns:a16="http://schemas.microsoft.com/office/drawing/2014/main" id="{E56F97E7-CE5D-854E-ADFA-E0E31CCAEA0F}"/>
              </a:ext>
            </a:extLst>
          </p:cNvPr>
          <p:cNvSpPr>
            <a:spLocks noGrp="1"/>
          </p:cNvSpPr>
          <p:nvPr>
            <p:ph type="ftr" sz="quarter" idx="11"/>
          </p:nvPr>
        </p:nvSpPr>
        <p:spPr/>
        <p:txBody>
          <a:bodyPr/>
          <a:lstStyle/>
          <a:p>
            <a:r>
              <a:rPr lang="en-US"/>
              <a:t>2019 international workshop on the HECEPC</a:t>
            </a:r>
          </a:p>
        </p:txBody>
      </p:sp>
      <p:sp>
        <p:nvSpPr>
          <p:cNvPr id="6" name="Slide Number Placeholder 5">
            <a:extLst>
              <a:ext uri="{FF2B5EF4-FFF2-40B4-BE49-F238E27FC236}">
                <a16:creationId xmlns:a16="http://schemas.microsoft.com/office/drawing/2014/main" id="{8B2F3558-71B0-F149-A0E6-BEF34EFFF3A5}"/>
              </a:ext>
            </a:extLst>
          </p:cNvPr>
          <p:cNvSpPr>
            <a:spLocks noGrp="1"/>
          </p:cNvSpPr>
          <p:nvPr>
            <p:ph type="sldNum" sz="quarter" idx="12"/>
          </p:nvPr>
        </p:nvSpPr>
        <p:spPr/>
        <p:txBody>
          <a:bodyPr/>
          <a:lstStyle/>
          <a:p>
            <a:fld id="{A8537A96-AEF4-424C-BF09-DF13E3C0C4E2}" type="slidenum">
              <a:rPr lang="en-US" smtClean="0"/>
              <a:t>30</a:t>
            </a:fld>
            <a:endParaRPr lang="en-US"/>
          </a:p>
        </p:txBody>
      </p:sp>
    </p:spTree>
    <p:extLst>
      <p:ext uri="{BB962C8B-B14F-4D97-AF65-F5344CB8AC3E}">
        <p14:creationId xmlns:p14="http://schemas.microsoft.com/office/powerpoint/2010/main" val="3459203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C3998-61DD-474E-9540-4C97262E7D2E}"/>
              </a:ext>
            </a:extLst>
          </p:cNvPr>
          <p:cNvSpPr>
            <a:spLocks noGrp="1"/>
          </p:cNvSpPr>
          <p:nvPr>
            <p:ph type="dt" sz="half" idx="10"/>
          </p:nvPr>
        </p:nvSpPr>
        <p:spPr/>
        <p:txBody>
          <a:bodyPr/>
          <a:lstStyle/>
          <a:p>
            <a:r>
              <a:rPr lang="en-US"/>
              <a:t>19/11/2019</a:t>
            </a:r>
          </a:p>
        </p:txBody>
      </p:sp>
      <p:sp>
        <p:nvSpPr>
          <p:cNvPr id="3" name="Footer Placeholder 2">
            <a:extLst>
              <a:ext uri="{FF2B5EF4-FFF2-40B4-BE49-F238E27FC236}">
                <a16:creationId xmlns:a16="http://schemas.microsoft.com/office/drawing/2014/main" id="{927F8B47-E223-FC4B-916C-A3D8D2921CE0}"/>
              </a:ext>
            </a:extLst>
          </p:cNvPr>
          <p:cNvSpPr>
            <a:spLocks noGrp="1"/>
          </p:cNvSpPr>
          <p:nvPr>
            <p:ph type="ftr" sz="quarter" idx="11"/>
          </p:nvPr>
        </p:nvSpPr>
        <p:spPr/>
        <p:txBody>
          <a:bodyPr/>
          <a:lstStyle/>
          <a:p>
            <a:r>
              <a:rPr lang="en-US"/>
              <a:t>2019 international workshop on the HECEPC</a:t>
            </a:r>
          </a:p>
        </p:txBody>
      </p:sp>
      <p:sp>
        <p:nvSpPr>
          <p:cNvPr id="4" name="Slide Number Placeholder 3">
            <a:extLst>
              <a:ext uri="{FF2B5EF4-FFF2-40B4-BE49-F238E27FC236}">
                <a16:creationId xmlns:a16="http://schemas.microsoft.com/office/drawing/2014/main" id="{878F1827-F2E3-5F4E-AE19-D9A5A519B906}"/>
              </a:ext>
            </a:extLst>
          </p:cNvPr>
          <p:cNvSpPr>
            <a:spLocks noGrp="1"/>
          </p:cNvSpPr>
          <p:nvPr>
            <p:ph type="sldNum" sz="quarter" idx="12"/>
          </p:nvPr>
        </p:nvSpPr>
        <p:spPr/>
        <p:txBody>
          <a:bodyPr/>
          <a:lstStyle/>
          <a:p>
            <a:fld id="{A8537A96-AEF4-424C-BF09-DF13E3C0C4E2}" type="slidenum">
              <a:rPr lang="en-US" smtClean="0"/>
              <a:t>31</a:t>
            </a:fld>
            <a:endParaRPr lang="en-US"/>
          </a:p>
        </p:txBody>
      </p:sp>
      <p:sp>
        <p:nvSpPr>
          <p:cNvPr id="5" name="Title 1">
            <a:extLst>
              <a:ext uri="{FF2B5EF4-FFF2-40B4-BE49-F238E27FC236}">
                <a16:creationId xmlns:a16="http://schemas.microsoft.com/office/drawing/2014/main" id="{4B6387B4-AC4E-2046-8C7F-4E4511D92E44}"/>
              </a:ext>
            </a:extLst>
          </p:cNvPr>
          <p:cNvSpPr txBox="1">
            <a:spLocks/>
          </p:cNvSpPr>
          <p:nvPr/>
        </p:nvSpPr>
        <p:spPr>
          <a:xfrm>
            <a:off x="2142824" y="157809"/>
            <a:ext cx="9224211" cy="1259946"/>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a:t>Luminosity at e</a:t>
            </a:r>
            <a:r>
              <a:rPr lang="en-US" sz="4800" baseline="30000"/>
              <a:t>+</a:t>
            </a:r>
            <a:r>
              <a:rPr lang="en-US" sz="4800"/>
              <a:t>e</a:t>
            </a:r>
            <a:r>
              <a:rPr lang="en-US" sz="4800" baseline="30000"/>
              <a:t>-</a:t>
            </a:r>
            <a:r>
              <a:rPr lang="en-US" sz="4800"/>
              <a:t> collider</a:t>
            </a:r>
            <a:endParaRPr lang="en-US" sz="4800" dirty="0"/>
          </a:p>
        </p:txBody>
      </p:sp>
      <p:sp>
        <p:nvSpPr>
          <p:cNvPr id="6" name="Content Placeholder 2">
            <a:extLst>
              <a:ext uri="{FF2B5EF4-FFF2-40B4-BE49-F238E27FC236}">
                <a16:creationId xmlns:a16="http://schemas.microsoft.com/office/drawing/2014/main" id="{A76DE76A-36DB-024A-B174-0D7E890711A8}"/>
              </a:ext>
            </a:extLst>
          </p:cNvPr>
          <p:cNvSpPr txBox="1">
            <a:spLocks/>
          </p:cNvSpPr>
          <p:nvPr/>
        </p:nvSpPr>
        <p:spPr>
          <a:xfrm>
            <a:off x="1875456" y="2098767"/>
            <a:ext cx="9742237" cy="95821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solidFill>
                  <a:srgbClr val="000000"/>
                </a:solidFill>
              </a:rPr>
              <a:t>Bhabha scattering at low polar angles is used  </a:t>
            </a:r>
          </a:p>
          <a:p>
            <a:endParaRPr lang="en-US" dirty="0">
              <a:solidFill>
                <a:srgbClr val="000000"/>
              </a:solidFill>
            </a:endParaRPr>
          </a:p>
        </p:txBody>
      </p:sp>
      <p:sp>
        <p:nvSpPr>
          <p:cNvPr id="7" name="Text Box 7">
            <a:extLst>
              <a:ext uri="{FF2B5EF4-FFF2-40B4-BE49-F238E27FC236}">
                <a16:creationId xmlns:a16="http://schemas.microsoft.com/office/drawing/2014/main" id="{44C7CD7C-E75F-514B-8B30-7D45F229B0DA}"/>
              </a:ext>
            </a:extLst>
          </p:cNvPr>
          <p:cNvSpPr txBox="1">
            <a:spLocks noChangeArrowheads="1"/>
          </p:cNvSpPr>
          <p:nvPr/>
        </p:nvSpPr>
        <p:spPr bwMode="auto">
          <a:xfrm>
            <a:off x="4752765" y="2795374"/>
            <a:ext cx="366452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003399"/>
                </a:solidFill>
                <a:latin typeface="Comic Sans MS" pitchFamily="66" charset="0"/>
              </a:defRPr>
            </a:lvl1pPr>
            <a:lvl2pPr marL="742950" indent="-285750" eaLnBrk="0" hangingPunct="0">
              <a:defRPr sz="2000">
                <a:solidFill>
                  <a:srgbClr val="003399"/>
                </a:solidFill>
                <a:latin typeface="Comic Sans MS" pitchFamily="66" charset="0"/>
              </a:defRPr>
            </a:lvl2pPr>
            <a:lvl3pPr marL="1143000" indent="-228600" eaLnBrk="0" hangingPunct="0">
              <a:defRPr sz="2000">
                <a:solidFill>
                  <a:srgbClr val="003399"/>
                </a:solidFill>
                <a:latin typeface="Comic Sans MS" pitchFamily="66" charset="0"/>
              </a:defRPr>
            </a:lvl3pPr>
            <a:lvl4pPr marL="1600200" indent="-228600" eaLnBrk="0" hangingPunct="0">
              <a:defRPr sz="2000">
                <a:solidFill>
                  <a:srgbClr val="003399"/>
                </a:solidFill>
                <a:latin typeface="Comic Sans MS" pitchFamily="66" charset="0"/>
              </a:defRPr>
            </a:lvl4pPr>
            <a:lvl5pPr marL="2057400" indent="-228600" eaLnBrk="0" hangingPunct="0">
              <a:defRPr sz="2000">
                <a:solidFill>
                  <a:srgbClr val="003399"/>
                </a:solidFill>
                <a:latin typeface="Comic Sans MS" pitchFamily="66" charset="0"/>
              </a:defRPr>
            </a:lvl5pPr>
            <a:lvl6pPr marL="2514600" indent="-228600" eaLnBrk="0" fontAlgn="base" hangingPunct="0">
              <a:spcBef>
                <a:spcPct val="0"/>
              </a:spcBef>
              <a:spcAft>
                <a:spcPct val="0"/>
              </a:spcAft>
              <a:defRPr sz="2000">
                <a:solidFill>
                  <a:srgbClr val="003399"/>
                </a:solidFill>
                <a:latin typeface="Comic Sans MS" pitchFamily="66" charset="0"/>
              </a:defRPr>
            </a:lvl6pPr>
            <a:lvl7pPr marL="2971800" indent="-228600" eaLnBrk="0" fontAlgn="base" hangingPunct="0">
              <a:spcBef>
                <a:spcPct val="0"/>
              </a:spcBef>
              <a:spcAft>
                <a:spcPct val="0"/>
              </a:spcAft>
              <a:defRPr sz="2000">
                <a:solidFill>
                  <a:srgbClr val="003399"/>
                </a:solidFill>
                <a:latin typeface="Comic Sans MS" pitchFamily="66" charset="0"/>
              </a:defRPr>
            </a:lvl7pPr>
            <a:lvl8pPr marL="3429000" indent="-228600" eaLnBrk="0" fontAlgn="base" hangingPunct="0">
              <a:spcBef>
                <a:spcPct val="0"/>
              </a:spcBef>
              <a:spcAft>
                <a:spcPct val="0"/>
              </a:spcAft>
              <a:defRPr sz="2000">
                <a:solidFill>
                  <a:srgbClr val="003399"/>
                </a:solidFill>
                <a:latin typeface="Comic Sans MS" pitchFamily="66" charset="0"/>
              </a:defRPr>
            </a:lvl8pPr>
            <a:lvl9pPr marL="3886200" indent="-228600" eaLnBrk="0" fontAlgn="base" hangingPunct="0">
              <a:spcBef>
                <a:spcPct val="0"/>
              </a:spcBef>
              <a:spcAft>
                <a:spcPct val="0"/>
              </a:spcAft>
              <a:defRPr sz="2000">
                <a:solidFill>
                  <a:srgbClr val="003399"/>
                </a:solidFill>
                <a:latin typeface="Comic Sans MS" pitchFamily="66" charset="0"/>
              </a:defRPr>
            </a:lvl9pPr>
          </a:lstStyle>
          <a:p>
            <a:pPr eaLnBrk="1" hangingPunct="1">
              <a:spcBef>
                <a:spcPct val="50000"/>
              </a:spcBef>
              <a:buClr>
                <a:srgbClr val="000066"/>
              </a:buClr>
              <a:buSzPct val="180000"/>
              <a:defRPr/>
            </a:pPr>
            <a:r>
              <a:rPr lang="en-US" sz="2800" kern="0" dirty="0" err="1">
                <a:solidFill>
                  <a:srgbClr val="000000"/>
                </a:solidFill>
                <a:latin typeface="Arial"/>
              </a:rPr>
              <a:t>e</a:t>
            </a:r>
            <a:r>
              <a:rPr lang="en-US" sz="2800" kern="0" baseline="30000" dirty="0" err="1">
                <a:solidFill>
                  <a:srgbClr val="000000"/>
                </a:solidFill>
                <a:latin typeface="Arial"/>
              </a:rPr>
              <a:t>+</a:t>
            </a:r>
            <a:r>
              <a:rPr lang="en-US" sz="2800" kern="0" dirty="0" err="1">
                <a:solidFill>
                  <a:srgbClr val="000000"/>
                </a:solidFill>
                <a:latin typeface="Arial"/>
              </a:rPr>
              <a:t>e</a:t>
            </a:r>
            <a:r>
              <a:rPr lang="en-US" sz="3200" kern="0" baseline="30000" dirty="0">
                <a:solidFill>
                  <a:srgbClr val="000000"/>
                </a:solidFill>
                <a:latin typeface="Arial"/>
              </a:rPr>
              <a:t>- </a:t>
            </a:r>
            <a:r>
              <a:rPr lang="en-US" sz="1800" kern="0" dirty="0">
                <a:solidFill>
                  <a:srgbClr val="000000"/>
                </a:solidFill>
                <a:latin typeface="Arial"/>
              </a:rPr>
              <a:t>                    </a:t>
            </a:r>
            <a:r>
              <a:rPr lang="en-US" sz="2800" kern="0" dirty="0" err="1">
                <a:solidFill>
                  <a:srgbClr val="000000"/>
                </a:solidFill>
                <a:latin typeface="Arial"/>
              </a:rPr>
              <a:t>e</a:t>
            </a:r>
            <a:r>
              <a:rPr lang="en-US" sz="2800" kern="0" baseline="30000" dirty="0" err="1">
                <a:solidFill>
                  <a:srgbClr val="000000"/>
                </a:solidFill>
                <a:latin typeface="Arial"/>
              </a:rPr>
              <a:t>+</a:t>
            </a:r>
            <a:r>
              <a:rPr lang="en-US" sz="2800" kern="0" dirty="0" err="1">
                <a:solidFill>
                  <a:srgbClr val="000000"/>
                </a:solidFill>
                <a:latin typeface="Arial"/>
              </a:rPr>
              <a:t>e</a:t>
            </a:r>
            <a:r>
              <a:rPr lang="en-US" sz="3200" kern="0" baseline="30000" dirty="0">
                <a:solidFill>
                  <a:srgbClr val="000000"/>
                </a:solidFill>
                <a:latin typeface="Arial"/>
              </a:rPr>
              <a:t>-</a:t>
            </a:r>
            <a:r>
              <a:rPr lang="en-US" sz="2800" kern="0" dirty="0">
                <a:solidFill>
                  <a:srgbClr val="000000"/>
                </a:solidFill>
                <a:latin typeface="Arial"/>
              </a:rPr>
              <a:t> (</a:t>
            </a:r>
            <a:r>
              <a:rPr lang="en-US" sz="2800" kern="0" dirty="0">
                <a:solidFill>
                  <a:srgbClr val="000000"/>
                </a:solidFill>
                <a:latin typeface="Symbol" panose="05050102010706020507" pitchFamily="18" charset="2"/>
              </a:rPr>
              <a:t>g</a:t>
            </a:r>
            <a:r>
              <a:rPr lang="en-US" sz="2800" kern="0" dirty="0">
                <a:solidFill>
                  <a:srgbClr val="000000"/>
                </a:solidFill>
                <a:latin typeface="Arial"/>
              </a:rPr>
              <a:t>)</a:t>
            </a:r>
            <a:r>
              <a:rPr lang="en-US" sz="1800" kern="0" dirty="0">
                <a:solidFill>
                  <a:srgbClr val="000000"/>
                </a:solidFill>
                <a:latin typeface="Arial"/>
              </a:rPr>
              <a:t>    </a:t>
            </a:r>
          </a:p>
        </p:txBody>
      </p:sp>
      <p:cxnSp>
        <p:nvCxnSpPr>
          <p:cNvPr id="8" name="Straight Arrow Connector 7">
            <a:extLst>
              <a:ext uri="{FF2B5EF4-FFF2-40B4-BE49-F238E27FC236}">
                <a16:creationId xmlns:a16="http://schemas.microsoft.com/office/drawing/2014/main" id="{960BCC3C-8DA6-7B48-B03B-B58C1C5AD00F}"/>
              </a:ext>
            </a:extLst>
          </p:cNvPr>
          <p:cNvCxnSpPr>
            <a:cxnSpLocks noChangeShapeType="1"/>
          </p:cNvCxnSpPr>
          <p:nvPr/>
        </p:nvCxnSpPr>
        <p:spPr bwMode="auto">
          <a:xfrm>
            <a:off x="5552371" y="3101053"/>
            <a:ext cx="1096385" cy="0"/>
          </a:xfrm>
          <a:prstGeom prst="straightConnector1">
            <a:avLst/>
          </a:prstGeom>
          <a:noFill/>
          <a:ln w="38100" algn="ctr">
            <a:solidFill>
              <a:srgbClr val="7030A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9" name="Group 8">
            <a:extLst>
              <a:ext uri="{FF2B5EF4-FFF2-40B4-BE49-F238E27FC236}">
                <a16:creationId xmlns:a16="http://schemas.microsoft.com/office/drawing/2014/main" id="{1F4A7C00-ED3F-1F40-A9A8-6D95704DF604}"/>
              </a:ext>
            </a:extLst>
          </p:cNvPr>
          <p:cNvGrpSpPr/>
          <p:nvPr/>
        </p:nvGrpSpPr>
        <p:grpSpPr>
          <a:xfrm>
            <a:off x="4562036" y="5117263"/>
            <a:ext cx="2420937" cy="1582737"/>
            <a:chOff x="3447255" y="4236732"/>
            <a:chExt cx="2420937" cy="1582737"/>
          </a:xfrm>
        </p:grpSpPr>
        <p:sp>
          <p:nvSpPr>
            <p:cNvPr id="10" name="Text Box 14">
              <a:extLst>
                <a:ext uri="{FF2B5EF4-FFF2-40B4-BE49-F238E27FC236}">
                  <a16:creationId xmlns:a16="http://schemas.microsoft.com/office/drawing/2014/main" id="{1674846F-ADA8-FC43-AA98-AE1403F2D2C3}"/>
                </a:ext>
              </a:extLst>
            </p:cNvPr>
            <p:cNvSpPr txBox="1">
              <a:spLocks noChangeArrowheads="1"/>
            </p:cNvSpPr>
            <p:nvPr/>
          </p:nvSpPr>
          <p:spPr bwMode="auto">
            <a:xfrm>
              <a:off x="3447255" y="4236732"/>
              <a:ext cx="2132012" cy="523220"/>
            </a:xfrm>
            <a:prstGeom prst="rect">
              <a:avLst/>
            </a:prstGeom>
            <a:noFill/>
            <a:ln>
              <a:noFill/>
            </a:ln>
            <a:effectLst/>
            <a:extLst>
              <a:ext uri="{909E8E84-426E-40dd-AFC4-6F175D3DCCD1}">
                <a14:hiddenFill xmlns="" xmlns:a14="http://schemas.microsoft.com/office/drawing/2010/main">
                  <a:solidFill>
                    <a:srgbClr val="FFFFCC">
                      <a:alpha val="72156"/>
                    </a:srgbClr>
                  </a:solidFill>
                </a14:hiddenFill>
              </a:ext>
              <a:ext uri="{91240B29-F687-4f45-9708-019B960494DF}">
                <a14:hiddenLine xmlns="" xmlns:a14="http://schemas.microsoft.com/office/drawing/2010/main" w="41275" algn="ctr">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3399"/>
                  </a:solidFill>
                  <a:latin typeface="Comic Sans MS" pitchFamily="66" charset="0"/>
                </a:defRPr>
              </a:lvl1pPr>
              <a:lvl2pPr marL="742950" indent="-285750" eaLnBrk="0" hangingPunct="0">
                <a:defRPr sz="2000">
                  <a:solidFill>
                    <a:srgbClr val="003399"/>
                  </a:solidFill>
                  <a:latin typeface="Comic Sans MS" pitchFamily="66" charset="0"/>
                </a:defRPr>
              </a:lvl2pPr>
              <a:lvl3pPr marL="1143000" indent="-228600" eaLnBrk="0" hangingPunct="0">
                <a:defRPr sz="2000">
                  <a:solidFill>
                    <a:srgbClr val="003399"/>
                  </a:solidFill>
                  <a:latin typeface="Comic Sans MS" pitchFamily="66" charset="0"/>
                </a:defRPr>
              </a:lvl3pPr>
              <a:lvl4pPr marL="1600200" indent="-228600" eaLnBrk="0" hangingPunct="0">
                <a:defRPr sz="2000">
                  <a:solidFill>
                    <a:srgbClr val="003399"/>
                  </a:solidFill>
                  <a:latin typeface="Comic Sans MS" pitchFamily="66" charset="0"/>
                </a:defRPr>
              </a:lvl4pPr>
              <a:lvl5pPr marL="2057400" indent="-228600" eaLnBrk="0" hangingPunct="0">
                <a:defRPr sz="2000">
                  <a:solidFill>
                    <a:srgbClr val="003399"/>
                  </a:solidFill>
                  <a:latin typeface="Comic Sans MS" pitchFamily="66" charset="0"/>
                </a:defRPr>
              </a:lvl5pPr>
              <a:lvl6pPr marL="2514600" indent="-228600" eaLnBrk="0" fontAlgn="base" hangingPunct="0">
                <a:spcBef>
                  <a:spcPct val="0"/>
                </a:spcBef>
                <a:spcAft>
                  <a:spcPct val="0"/>
                </a:spcAft>
                <a:defRPr sz="2000">
                  <a:solidFill>
                    <a:srgbClr val="003399"/>
                  </a:solidFill>
                  <a:latin typeface="Comic Sans MS" pitchFamily="66" charset="0"/>
                </a:defRPr>
              </a:lvl6pPr>
              <a:lvl7pPr marL="2971800" indent="-228600" eaLnBrk="0" fontAlgn="base" hangingPunct="0">
                <a:spcBef>
                  <a:spcPct val="0"/>
                </a:spcBef>
                <a:spcAft>
                  <a:spcPct val="0"/>
                </a:spcAft>
                <a:defRPr sz="2000">
                  <a:solidFill>
                    <a:srgbClr val="003399"/>
                  </a:solidFill>
                  <a:latin typeface="Comic Sans MS" pitchFamily="66" charset="0"/>
                </a:defRPr>
              </a:lvl7pPr>
              <a:lvl8pPr marL="3429000" indent="-228600" eaLnBrk="0" fontAlgn="base" hangingPunct="0">
                <a:spcBef>
                  <a:spcPct val="0"/>
                </a:spcBef>
                <a:spcAft>
                  <a:spcPct val="0"/>
                </a:spcAft>
                <a:defRPr sz="2000">
                  <a:solidFill>
                    <a:srgbClr val="003399"/>
                  </a:solidFill>
                  <a:latin typeface="Comic Sans MS" pitchFamily="66" charset="0"/>
                </a:defRPr>
              </a:lvl8pPr>
              <a:lvl9pPr marL="3886200" indent="-228600" eaLnBrk="0" fontAlgn="base" hangingPunct="0">
                <a:spcBef>
                  <a:spcPct val="0"/>
                </a:spcBef>
                <a:spcAft>
                  <a:spcPct val="0"/>
                </a:spcAft>
                <a:defRPr sz="2000">
                  <a:solidFill>
                    <a:srgbClr val="003399"/>
                  </a:solidFill>
                  <a:latin typeface="Comic Sans MS" pitchFamily="66" charset="0"/>
                </a:defRPr>
              </a:lvl9pPr>
            </a:lstStyle>
            <a:p>
              <a:pPr algn="ctr" eaLnBrk="1" hangingPunct="1">
                <a:spcBef>
                  <a:spcPct val="50000"/>
                </a:spcBef>
                <a:buClr>
                  <a:srgbClr val="FFFFFF"/>
                </a:buClr>
                <a:buSzPts val="2000"/>
                <a:buFont typeface="Wingdings" pitchFamily="2" charset="2"/>
                <a:buNone/>
                <a:defRPr/>
              </a:pPr>
              <a:r>
                <a:rPr lang="en-US" sz="2800" kern="0" dirty="0">
                  <a:solidFill>
                    <a:srgbClr val="000000"/>
                  </a:solidFill>
                  <a:latin typeface="Monotype Corsiva" pitchFamily="66" charset="0"/>
                </a:rPr>
                <a:t>L</a:t>
              </a:r>
              <a:r>
                <a:rPr lang="en-US" sz="2400" kern="0" dirty="0">
                  <a:solidFill>
                    <a:srgbClr val="000000"/>
                  </a:solidFill>
                </a:rPr>
                <a:t> </a:t>
              </a:r>
              <a:r>
                <a:rPr lang="en-US" kern="0" dirty="0">
                  <a:solidFill>
                    <a:srgbClr val="000000"/>
                  </a:solidFill>
                </a:rPr>
                <a:t>= N / </a:t>
              </a:r>
              <a:r>
                <a:rPr lang="en-US" kern="0" dirty="0">
                  <a:solidFill>
                    <a:srgbClr val="000000"/>
                  </a:solidFill>
                  <a:latin typeface="Symbol" pitchFamily="18" charset="2"/>
                </a:rPr>
                <a:t>s</a:t>
              </a:r>
            </a:p>
          </p:txBody>
        </p:sp>
        <p:sp>
          <p:nvSpPr>
            <p:cNvPr id="11" name="Line 15">
              <a:extLst>
                <a:ext uri="{FF2B5EF4-FFF2-40B4-BE49-F238E27FC236}">
                  <a16:creationId xmlns:a16="http://schemas.microsoft.com/office/drawing/2014/main" id="{67CF800B-7D31-A543-BC29-471390F695EC}"/>
                </a:ext>
              </a:extLst>
            </p:cNvPr>
            <p:cNvSpPr>
              <a:spLocks noChangeShapeType="1"/>
            </p:cNvSpPr>
            <p:nvPr/>
          </p:nvSpPr>
          <p:spPr bwMode="auto">
            <a:xfrm flipV="1">
              <a:off x="4042567" y="4633606"/>
              <a:ext cx="379413" cy="314325"/>
            </a:xfrm>
            <a:prstGeom prst="line">
              <a:avLst/>
            </a:prstGeom>
            <a:noFill/>
            <a:ln w="38100">
              <a:solidFill>
                <a:srgbClr val="000066"/>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defRPr/>
              </a:pPr>
              <a:endParaRPr lang="de-DE" kern="0">
                <a:solidFill>
                  <a:srgbClr val="000000"/>
                </a:solidFill>
              </a:endParaRPr>
            </a:p>
          </p:txBody>
        </p:sp>
        <p:sp>
          <p:nvSpPr>
            <p:cNvPr id="12" name="Line 16">
              <a:extLst>
                <a:ext uri="{FF2B5EF4-FFF2-40B4-BE49-F238E27FC236}">
                  <a16:creationId xmlns:a16="http://schemas.microsoft.com/office/drawing/2014/main" id="{D5474832-2119-CA4B-AAB0-1A790EF90DAC}"/>
                </a:ext>
              </a:extLst>
            </p:cNvPr>
            <p:cNvSpPr>
              <a:spLocks noChangeShapeType="1"/>
            </p:cNvSpPr>
            <p:nvPr/>
          </p:nvSpPr>
          <p:spPr bwMode="auto">
            <a:xfrm flipH="1" flipV="1">
              <a:off x="5064008" y="4680439"/>
              <a:ext cx="228600" cy="347662"/>
            </a:xfrm>
            <a:prstGeom prst="line">
              <a:avLst/>
            </a:prstGeom>
            <a:noFill/>
            <a:ln w="38100">
              <a:solidFill>
                <a:srgbClr val="00206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defRPr/>
              </a:pPr>
              <a:endParaRPr lang="de-DE" kern="0">
                <a:solidFill>
                  <a:srgbClr val="000000"/>
                </a:solidFill>
              </a:endParaRPr>
            </a:p>
          </p:txBody>
        </p:sp>
        <p:sp>
          <p:nvSpPr>
            <p:cNvPr id="13" name="Text Box 17">
              <a:extLst>
                <a:ext uri="{FF2B5EF4-FFF2-40B4-BE49-F238E27FC236}">
                  <a16:creationId xmlns:a16="http://schemas.microsoft.com/office/drawing/2014/main" id="{2EF26C1C-46D6-6E4F-A124-ABAE76BA935E}"/>
                </a:ext>
              </a:extLst>
            </p:cNvPr>
            <p:cNvSpPr txBox="1">
              <a:spLocks noChangeArrowheads="1"/>
            </p:cNvSpPr>
            <p:nvPr/>
          </p:nvSpPr>
          <p:spPr bwMode="auto">
            <a:xfrm>
              <a:off x="3537742" y="4993969"/>
              <a:ext cx="1100138" cy="825500"/>
            </a:xfrm>
            <a:prstGeom prst="rect">
              <a:avLst/>
            </a:prstGeom>
            <a:noFill/>
            <a:ln>
              <a:noFill/>
            </a:ln>
            <a:effectLst/>
            <a:extLst>
              <a:ext uri="{909E8E84-426E-40dd-AFC4-6F175D3DCCD1}">
                <a14:hiddenFill xmlns="" xmlns:a14="http://schemas.microsoft.com/office/drawing/2010/main">
                  <a:solidFill>
                    <a:srgbClr val="FFFFCC">
                      <a:alpha val="72156"/>
                    </a:srgbClr>
                  </a:solidFill>
                </a14:hiddenFill>
              </a:ext>
              <a:ext uri="{91240B29-F687-4f45-9708-019B960494DF}">
                <a14:hiddenLine xmlns="" xmlns:a14="http://schemas.microsoft.com/office/drawing/2010/main" w="41275" algn="ctr">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3399"/>
                  </a:solidFill>
                  <a:latin typeface="Comic Sans MS" pitchFamily="66" charset="0"/>
                </a:defRPr>
              </a:lvl1pPr>
              <a:lvl2pPr marL="742950" indent="-285750" eaLnBrk="0" hangingPunct="0">
                <a:defRPr sz="2000">
                  <a:solidFill>
                    <a:srgbClr val="003399"/>
                  </a:solidFill>
                  <a:latin typeface="Comic Sans MS" pitchFamily="66" charset="0"/>
                </a:defRPr>
              </a:lvl2pPr>
              <a:lvl3pPr marL="1143000" indent="-228600" eaLnBrk="0" hangingPunct="0">
                <a:defRPr sz="2000">
                  <a:solidFill>
                    <a:srgbClr val="003399"/>
                  </a:solidFill>
                  <a:latin typeface="Comic Sans MS" pitchFamily="66" charset="0"/>
                </a:defRPr>
              </a:lvl3pPr>
              <a:lvl4pPr marL="1600200" indent="-228600" eaLnBrk="0" hangingPunct="0">
                <a:defRPr sz="2000">
                  <a:solidFill>
                    <a:srgbClr val="003399"/>
                  </a:solidFill>
                  <a:latin typeface="Comic Sans MS" pitchFamily="66" charset="0"/>
                </a:defRPr>
              </a:lvl4pPr>
              <a:lvl5pPr marL="2057400" indent="-228600" eaLnBrk="0" hangingPunct="0">
                <a:defRPr sz="2000">
                  <a:solidFill>
                    <a:srgbClr val="003399"/>
                  </a:solidFill>
                  <a:latin typeface="Comic Sans MS" pitchFamily="66" charset="0"/>
                </a:defRPr>
              </a:lvl5pPr>
              <a:lvl6pPr marL="2514600" indent="-228600" eaLnBrk="0" fontAlgn="base" hangingPunct="0">
                <a:spcBef>
                  <a:spcPct val="0"/>
                </a:spcBef>
                <a:spcAft>
                  <a:spcPct val="0"/>
                </a:spcAft>
                <a:defRPr sz="2000">
                  <a:solidFill>
                    <a:srgbClr val="003399"/>
                  </a:solidFill>
                  <a:latin typeface="Comic Sans MS" pitchFamily="66" charset="0"/>
                </a:defRPr>
              </a:lvl6pPr>
              <a:lvl7pPr marL="2971800" indent="-228600" eaLnBrk="0" fontAlgn="base" hangingPunct="0">
                <a:spcBef>
                  <a:spcPct val="0"/>
                </a:spcBef>
                <a:spcAft>
                  <a:spcPct val="0"/>
                </a:spcAft>
                <a:defRPr sz="2000">
                  <a:solidFill>
                    <a:srgbClr val="003399"/>
                  </a:solidFill>
                  <a:latin typeface="Comic Sans MS" pitchFamily="66" charset="0"/>
                </a:defRPr>
              </a:lvl7pPr>
              <a:lvl8pPr marL="3429000" indent="-228600" eaLnBrk="0" fontAlgn="base" hangingPunct="0">
                <a:spcBef>
                  <a:spcPct val="0"/>
                </a:spcBef>
                <a:spcAft>
                  <a:spcPct val="0"/>
                </a:spcAft>
                <a:defRPr sz="2000">
                  <a:solidFill>
                    <a:srgbClr val="003399"/>
                  </a:solidFill>
                  <a:latin typeface="Comic Sans MS" pitchFamily="66" charset="0"/>
                </a:defRPr>
              </a:lvl8pPr>
              <a:lvl9pPr marL="3886200" indent="-228600" eaLnBrk="0" fontAlgn="base" hangingPunct="0">
                <a:spcBef>
                  <a:spcPct val="0"/>
                </a:spcBef>
                <a:spcAft>
                  <a:spcPct val="0"/>
                </a:spcAft>
                <a:defRPr sz="2000">
                  <a:solidFill>
                    <a:srgbClr val="003399"/>
                  </a:solidFill>
                  <a:latin typeface="Comic Sans MS" pitchFamily="66" charset="0"/>
                </a:defRPr>
              </a:lvl9pPr>
            </a:lstStyle>
            <a:p>
              <a:pPr algn="ctr" eaLnBrk="1" hangingPunct="1">
                <a:buClr>
                  <a:srgbClr val="FFFFFF"/>
                </a:buClr>
                <a:buSzPts val="2000"/>
                <a:buFont typeface="Wingdings" pitchFamily="2" charset="2"/>
                <a:buNone/>
                <a:defRPr/>
              </a:pPr>
              <a:r>
                <a:rPr lang="en-US" sz="1600" kern="0" dirty="0">
                  <a:solidFill>
                    <a:srgbClr val="000000"/>
                  </a:solidFill>
                  <a:latin typeface="Century Gothic" pitchFamily="34" charset="0"/>
                </a:rPr>
                <a:t>Count </a:t>
              </a:r>
              <a:r>
                <a:rPr lang="en-US" sz="1600" kern="0" dirty="0" err="1">
                  <a:solidFill>
                    <a:srgbClr val="000000"/>
                  </a:solidFill>
                  <a:latin typeface="Century Gothic" pitchFamily="34" charset="0"/>
                </a:rPr>
                <a:t>Bhabha</a:t>
              </a:r>
              <a:r>
                <a:rPr lang="en-US" sz="1600" kern="0" dirty="0">
                  <a:solidFill>
                    <a:srgbClr val="000000"/>
                  </a:solidFill>
                  <a:latin typeface="Century Gothic" pitchFamily="34" charset="0"/>
                </a:rPr>
                <a:t> events</a:t>
              </a:r>
            </a:p>
          </p:txBody>
        </p:sp>
        <p:sp>
          <p:nvSpPr>
            <p:cNvPr id="14" name="Text Box 18">
              <a:extLst>
                <a:ext uri="{FF2B5EF4-FFF2-40B4-BE49-F238E27FC236}">
                  <a16:creationId xmlns:a16="http://schemas.microsoft.com/office/drawing/2014/main" id="{3E73BA6A-1335-E14A-855E-7B005242EC19}"/>
                </a:ext>
              </a:extLst>
            </p:cNvPr>
            <p:cNvSpPr txBox="1">
              <a:spLocks noChangeArrowheads="1"/>
            </p:cNvSpPr>
            <p:nvPr/>
          </p:nvSpPr>
          <p:spPr bwMode="auto">
            <a:xfrm>
              <a:off x="4768055" y="5105094"/>
              <a:ext cx="1100137" cy="581025"/>
            </a:xfrm>
            <a:prstGeom prst="rect">
              <a:avLst/>
            </a:prstGeom>
            <a:noFill/>
            <a:ln>
              <a:noFill/>
            </a:ln>
            <a:effectLst/>
            <a:extLst>
              <a:ext uri="{909E8E84-426E-40dd-AFC4-6F175D3DCCD1}">
                <a14:hiddenFill xmlns="" xmlns:a14="http://schemas.microsoft.com/office/drawing/2010/main">
                  <a:solidFill>
                    <a:srgbClr val="FFFFCC">
                      <a:alpha val="72156"/>
                    </a:srgbClr>
                  </a:solidFill>
                </a14:hiddenFill>
              </a:ext>
              <a:ext uri="{91240B29-F687-4f45-9708-019B960494DF}">
                <a14:hiddenLine xmlns="" xmlns:a14="http://schemas.microsoft.com/office/drawing/2010/main" w="41275" algn="ctr">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rgbClr val="003399"/>
                  </a:solidFill>
                  <a:latin typeface="Comic Sans MS" pitchFamily="66" charset="0"/>
                </a:defRPr>
              </a:lvl1pPr>
              <a:lvl2pPr marL="742950" indent="-285750" eaLnBrk="0" hangingPunct="0">
                <a:defRPr sz="2000">
                  <a:solidFill>
                    <a:srgbClr val="003399"/>
                  </a:solidFill>
                  <a:latin typeface="Comic Sans MS" pitchFamily="66" charset="0"/>
                </a:defRPr>
              </a:lvl2pPr>
              <a:lvl3pPr marL="1143000" indent="-228600" eaLnBrk="0" hangingPunct="0">
                <a:defRPr sz="2000">
                  <a:solidFill>
                    <a:srgbClr val="003399"/>
                  </a:solidFill>
                  <a:latin typeface="Comic Sans MS" pitchFamily="66" charset="0"/>
                </a:defRPr>
              </a:lvl3pPr>
              <a:lvl4pPr marL="1600200" indent="-228600" eaLnBrk="0" hangingPunct="0">
                <a:defRPr sz="2000">
                  <a:solidFill>
                    <a:srgbClr val="003399"/>
                  </a:solidFill>
                  <a:latin typeface="Comic Sans MS" pitchFamily="66" charset="0"/>
                </a:defRPr>
              </a:lvl4pPr>
              <a:lvl5pPr marL="2057400" indent="-228600" eaLnBrk="0" hangingPunct="0">
                <a:defRPr sz="2000">
                  <a:solidFill>
                    <a:srgbClr val="003399"/>
                  </a:solidFill>
                  <a:latin typeface="Comic Sans MS" pitchFamily="66" charset="0"/>
                </a:defRPr>
              </a:lvl5pPr>
              <a:lvl6pPr marL="2514600" indent="-228600" eaLnBrk="0" fontAlgn="base" hangingPunct="0">
                <a:spcBef>
                  <a:spcPct val="0"/>
                </a:spcBef>
                <a:spcAft>
                  <a:spcPct val="0"/>
                </a:spcAft>
                <a:defRPr sz="2000">
                  <a:solidFill>
                    <a:srgbClr val="003399"/>
                  </a:solidFill>
                  <a:latin typeface="Comic Sans MS" pitchFamily="66" charset="0"/>
                </a:defRPr>
              </a:lvl6pPr>
              <a:lvl7pPr marL="2971800" indent="-228600" eaLnBrk="0" fontAlgn="base" hangingPunct="0">
                <a:spcBef>
                  <a:spcPct val="0"/>
                </a:spcBef>
                <a:spcAft>
                  <a:spcPct val="0"/>
                </a:spcAft>
                <a:defRPr sz="2000">
                  <a:solidFill>
                    <a:srgbClr val="003399"/>
                  </a:solidFill>
                  <a:latin typeface="Comic Sans MS" pitchFamily="66" charset="0"/>
                </a:defRPr>
              </a:lvl7pPr>
              <a:lvl8pPr marL="3429000" indent="-228600" eaLnBrk="0" fontAlgn="base" hangingPunct="0">
                <a:spcBef>
                  <a:spcPct val="0"/>
                </a:spcBef>
                <a:spcAft>
                  <a:spcPct val="0"/>
                </a:spcAft>
                <a:defRPr sz="2000">
                  <a:solidFill>
                    <a:srgbClr val="003399"/>
                  </a:solidFill>
                  <a:latin typeface="Comic Sans MS" pitchFamily="66" charset="0"/>
                </a:defRPr>
              </a:lvl8pPr>
              <a:lvl9pPr marL="3886200" indent="-228600" eaLnBrk="0" fontAlgn="base" hangingPunct="0">
                <a:spcBef>
                  <a:spcPct val="0"/>
                </a:spcBef>
                <a:spcAft>
                  <a:spcPct val="0"/>
                </a:spcAft>
                <a:defRPr sz="2000">
                  <a:solidFill>
                    <a:srgbClr val="003399"/>
                  </a:solidFill>
                  <a:latin typeface="Comic Sans MS" pitchFamily="66" charset="0"/>
                </a:defRPr>
              </a:lvl9pPr>
            </a:lstStyle>
            <a:p>
              <a:pPr algn="ctr" eaLnBrk="1" hangingPunct="1">
                <a:buClr>
                  <a:srgbClr val="FFFFFF"/>
                </a:buClr>
                <a:buSzPts val="2000"/>
                <a:buFont typeface="Wingdings" pitchFamily="2" charset="2"/>
                <a:buNone/>
                <a:defRPr/>
              </a:pPr>
              <a:r>
                <a:rPr lang="en-US" sz="1600" kern="0" dirty="0">
                  <a:solidFill>
                    <a:srgbClr val="000000"/>
                  </a:solidFill>
                  <a:latin typeface="Century Gothic" pitchFamily="34" charset="0"/>
                </a:rPr>
                <a:t>From theory</a:t>
              </a:r>
            </a:p>
          </p:txBody>
        </p:sp>
      </p:grpSp>
      <p:pic>
        <p:nvPicPr>
          <p:cNvPr id="15" name="Picture 6">
            <a:extLst>
              <a:ext uri="{FF2B5EF4-FFF2-40B4-BE49-F238E27FC236}">
                <a16:creationId xmlns:a16="http://schemas.microsoft.com/office/drawing/2014/main" id="{3EB5D8C5-3A96-0D49-9851-6691EF426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696" y="4799134"/>
            <a:ext cx="3990157" cy="957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E090A31F-1331-724E-A560-D80F10AEE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498" y="3496764"/>
            <a:ext cx="6479781" cy="11958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Slide Number Placeholder 16">
            <a:extLst>
              <a:ext uri="{FF2B5EF4-FFF2-40B4-BE49-F238E27FC236}">
                <a16:creationId xmlns:a16="http://schemas.microsoft.com/office/drawing/2014/main" id="{85759993-0189-CF46-9EB3-3B0E6ECA5CA2}"/>
              </a:ext>
            </a:extLst>
          </p:cNvPr>
          <p:cNvSpPr txBox="1">
            <a:spLocks/>
          </p:cNvSpPr>
          <p:nvPr/>
        </p:nvSpPr>
        <p:spPr bwMode="gray">
          <a:xfrm>
            <a:off x="6152317" y="7265050"/>
            <a:ext cx="1159272" cy="402483"/>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FE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9A18F6-2139-4E7C-BDC1-22A896BCC078}" type="slidenum">
              <a:rPr lang="en-US" sz="1400" smtClean="0">
                <a:latin typeface="Times New Roman"/>
              </a:rPr>
              <a:pPr/>
              <a:t>31</a:t>
            </a:fld>
            <a:endParaRPr lang="en-US"/>
          </a:p>
        </p:txBody>
      </p:sp>
      <p:sp>
        <p:nvSpPr>
          <p:cNvPr id="18" name="Date Placeholder 17">
            <a:extLst>
              <a:ext uri="{FF2B5EF4-FFF2-40B4-BE49-F238E27FC236}">
                <a16:creationId xmlns:a16="http://schemas.microsoft.com/office/drawing/2014/main" id="{5371CCD6-5FE5-464C-8B0F-A6A2159925A8}"/>
              </a:ext>
            </a:extLst>
          </p:cNvPr>
          <p:cNvSpPr txBox="1">
            <a:spLocks/>
          </p:cNvSpPr>
          <p:nvPr/>
        </p:nvSpPr>
        <p:spPr>
          <a:xfrm>
            <a:off x="8241487" y="7279990"/>
            <a:ext cx="3528219" cy="402483"/>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Times New Roman"/>
              </a:rPr>
              <a:t>31/05/16 </a:t>
            </a:r>
            <a:endParaRPr lang="en-US"/>
          </a:p>
        </p:txBody>
      </p:sp>
      <p:sp>
        <p:nvSpPr>
          <p:cNvPr id="19" name="Footer Placeholder 18">
            <a:extLst>
              <a:ext uri="{FF2B5EF4-FFF2-40B4-BE49-F238E27FC236}">
                <a16:creationId xmlns:a16="http://schemas.microsoft.com/office/drawing/2014/main" id="{61DECFB4-CAA2-8A4E-9D1C-C7677AB3F851}"/>
              </a:ext>
            </a:extLst>
          </p:cNvPr>
          <p:cNvSpPr txBox="1">
            <a:spLocks/>
          </p:cNvSpPr>
          <p:nvPr/>
        </p:nvSpPr>
        <p:spPr>
          <a:xfrm>
            <a:off x="1709139" y="7279990"/>
            <a:ext cx="3528219" cy="402483"/>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Times New Roman"/>
              </a:rPr>
              <a:t>ECFA, Linear Collider Workshop 2016</a:t>
            </a:r>
            <a:endParaRPr lang="en-US"/>
          </a:p>
        </p:txBody>
      </p:sp>
      <p:pic>
        <p:nvPicPr>
          <p:cNvPr id="22" name="Picture 21">
            <a:extLst>
              <a:ext uri="{FF2B5EF4-FFF2-40B4-BE49-F238E27FC236}">
                <a16:creationId xmlns:a16="http://schemas.microsoft.com/office/drawing/2014/main" id="{79D295E8-B8B3-9E48-888E-913FB77AAACE}"/>
              </a:ext>
            </a:extLst>
          </p:cNvPr>
          <p:cNvPicPr>
            <a:picLocks noChangeAspect="1"/>
          </p:cNvPicPr>
          <p:nvPr/>
        </p:nvPicPr>
        <p:blipFill>
          <a:blip r:embed="rId4"/>
          <a:stretch>
            <a:fillRect/>
          </a:stretch>
        </p:blipFill>
        <p:spPr>
          <a:xfrm>
            <a:off x="9772649" y="5649813"/>
            <a:ext cx="2383629" cy="1180779"/>
          </a:xfrm>
          <a:prstGeom prst="rect">
            <a:avLst/>
          </a:prstGeom>
          <a:ln w="31750">
            <a:solidFill>
              <a:schemeClr val="accent1"/>
            </a:solidFill>
          </a:ln>
        </p:spPr>
      </p:pic>
    </p:spTree>
    <p:extLst>
      <p:ext uri="{BB962C8B-B14F-4D97-AF65-F5344CB8AC3E}">
        <p14:creationId xmlns:p14="http://schemas.microsoft.com/office/powerpoint/2010/main" val="359829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CE1D3-F65F-C94E-8735-A45A3BE9F510}"/>
              </a:ext>
            </a:extLst>
          </p:cNvPr>
          <p:cNvSpPr>
            <a:spLocks noGrp="1"/>
          </p:cNvSpPr>
          <p:nvPr>
            <p:ph type="dt" sz="half" idx="10"/>
          </p:nvPr>
        </p:nvSpPr>
        <p:spPr/>
        <p:txBody>
          <a:bodyPr/>
          <a:lstStyle/>
          <a:p>
            <a:r>
              <a:rPr lang="en-US"/>
              <a:t>19/11/2019</a:t>
            </a:r>
          </a:p>
        </p:txBody>
      </p:sp>
      <p:sp>
        <p:nvSpPr>
          <p:cNvPr id="3" name="Footer Placeholder 2">
            <a:extLst>
              <a:ext uri="{FF2B5EF4-FFF2-40B4-BE49-F238E27FC236}">
                <a16:creationId xmlns:a16="http://schemas.microsoft.com/office/drawing/2014/main" id="{0E5792CF-2681-FB43-9DF4-DB21EAD8282B}"/>
              </a:ext>
            </a:extLst>
          </p:cNvPr>
          <p:cNvSpPr>
            <a:spLocks noGrp="1"/>
          </p:cNvSpPr>
          <p:nvPr>
            <p:ph type="ftr" sz="quarter" idx="11"/>
          </p:nvPr>
        </p:nvSpPr>
        <p:spPr/>
        <p:txBody>
          <a:bodyPr/>
          <a:lstStyle/>
          <a:p>
            <a:r>
              <a:rPr lang="en-US"/>
              <a:t>2019 international workshop on the HECEPC</a:t>
            </a:r>
          </a:p>
        </p:txBody>
      </p:sp>
      <p:sp>
        <p:nvSpPr>
          <p:cNvPr id="4" name="Slide Number Placeholder 3">
            <a:extLst>
              <a:ext uri="{FF2B5EF4-FFF2-40B4-BE49-F238E27FC236}">
                <a16:creationId xmlns:a16="http://schemas.microsoft.com/office/drawing/2014/main" id="{962E0E52-3118-284D-8BA2-276CC4E47615}"/>
              </a:ext>
            </a:extLst>
          </p:cNvPr>
          <p:cNvSpPr>
            <a:spLocks noGrp="1"/>
          </p:cNvSpPr>
          <p:nvPr>
            <p:ph type="sldNum" sz="quarter" idx="12"/>
          </p:nvPr>
        </p:nvSpPr>
        <p:spPr/>
        <p:txBody>
          <a:bodyPr/>
          <a:lstStyle/>
          <a:p>
            <a:fld id="{A8537A96-AEF4-424C-BF09-DF13E3C0C4E2}" type="slidenum">
              <a:rPr lang="en-US" smtClean="0"/>
              <a:t>32</a:t>
            </a:fld>
            <a:endParaRPr lang="en-US"/>
          </a:p>
        </p:txBody>
      </p:sp>
      <p:pic>
        <p:nvPicPr>
          <p:cNvPr id="6" name="Picture 5">
            <a:extLst>
              <a:ext uri="{FF2B5EF4-FFF2-40B4-BE49-F238E27FC236}">
                <a16:creationId xmlns:a16="http://schemas.microsoft.com/office/drawing/2014/main" id="{E6878B4E-01E3-264F-A05C-68C8B86A9680}"/>
              </a:ext>
            </a:extLst>
          </p:cNvPr>
          <p:cNvPicPr>
            <a:picLocks noChangeAspect="1"/>
          </p:cNvPicPr>
          <p:nvPr/>
        </p:nvPicPr>
        <p:blipFill>
          <a:blip r:embed="rId2"/>
          <a:stretch>
            <a:fillRect/>
          </a:stretch>
        </p:blipFill>
        <p:spPr>
          <a:xfrm>
            <a:off x="1681480" y="898037"/>
            <a:ext cx="9994900" cy="5232400"/>
          </a:xfrm>
          <a:prstGeom prst="rect">
            <a:avLst/>
          </a:prstGeom>
        </p:spPr>
      </p:pic>
      <p:sp>
        <p:nvSpPr>
          <p:cNvPr id="7" name="TextBox 6">
            <a:extLst>
              <a:ext uri="{FF2B5EF4-FFF2-40B4-BE49-F238E27FC236}">
                <a16:creationId xmlns:a16="http://schemas.microsoft.com/office/drawing/2014/main" id="{A9A51AF0-4561-E340-9493-CA2ED129250A}"/>
              </a:ext>
            </a:extLst>
          </p:cNvPr>
          <p:cNvSpPr txBox="1"/>
          <p:nvPr/>
        </p:nvSpPr>
        <p:spPr>
          <a:xfrm>
            <a:off x="4972050" y="388620"/>
            <a:ext cx="3182281" cy="369332"/>
          </a:xfrm>
          <a:prstGeom prst="rect">
            <a:avLst/>
          </a:prstGeom>
          <a:noFill/>
        </p:spPr>
        <p:txBody>
          <a:bodyPr wrap="none" rtlCol="0">
            <a:spAutoFit/>
          </a:bodyPr>
          <a:lstStyle/>
          <a:p>
            <a:r>
              <a:rPr lang="en-US" dirty="0"/>
              <a:t>Luminosity precision details</a:t>
            </a:r>
          </a:p>
        </p:txBody>
      </p:sp>
    </p:spTree>
    <p:extLst>
      <p:ext uri="{BB962C8B-B14F-4D97-AF65-F5344CB8AC3E}">
        <p14:creationId xmlns:p14="http://schemas.microsoft.com/office/powerpoint/2010/main" val="291822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C2486-7381-5140-AA31-A09F15F6BEBC}"/>
              </a:ext>
            </a:extLst>
          </p:cNvPr>
          <p:cNvSpPr>
            <a:spLocks noGrp="1"/>
          </p:cNvSpPr>
          <p:nvPr>
            <p:ph type="title"/>
          </p:nvPr>
        </p:nvSpPr>
        <p:spPr/>
        <p:txBody>
          <a:bodyPr/>
          <a:lstStyle/>
          <a:p>
            <a:r>
              <a:rPr lang="en-US" dirty="0"/>
              <a:t>The FCAL collaboration</a:t>
            </a:r>
          </a:p>
        </p:txBody>
      </p:sp>
      <p:sp>
        <p:nvSpPr>
          <p:cNvPr id="3" name="Content Placeholder 2">
            <a:extLst>
              <a:ext uri="{FF2B5EF4-FFF2-40B4-BE49-F238E27FC236}">
                <a16:creationId xmlns:a16="http://schemas.microsoft.com/office/drawing/2014/main" id="{AC68FD41-DF79-8141-AB57-31C93889C3AE}"/>
              </a:ext>
            </a:extLst>
          </p:cNvPr>
          <p:cNvSpPr>
            <a:spLocks noGrp="1"/>
          </p:cNvSpPr>
          <p:nvPr>
            <p:ph idx="1"/>
          </p:nvPr>
        </p:nvSpPr>
        <p:spPr>
          <a:xfrm>
            <a:off x="2978150" y="1641899"/>
            <a:ext cx="7842250" cy="4696536"/>
          </a:xfrm>
        </p:spPr>
        <p:txBody>
          <a:bodyPr>
            <a:noAutofit/>
          </a:bodyPr>
          <a:lstStyle/>
          <a:p>
            <a:pPr marL="0" indent="0">
              <a:buNone/>
            </a:pPr>
            <a:r>
              <a:rPr lang="en-US" sz="1600" u="sng" dirty="0"/>
              <a:t>54 members from 13 institutes : </a:t>
            </a:r>
          </a:p>
          <a:p>
            <a:pPr marL="0" indent="0">
              <a:buNone/>
            </a:pPr>
            <a:endParaRPr lang="en-US" sz="1600" dirty="0"/>
          </a:p>
          <a:p>
            <a:pPr marL="0" indent="0">
              <a:spcBef>
                <a:spcPts val="0"/>
              </a:spcBef>
              <a:buNone/>
            </a:pPr>
            <a:r>
              <a:rPr lang="en-US" sz="1600" i="1" dirty="0"/>
              <a:t>AGH University of science &amp; technology, Krakow, Poland</a:t>
            </a:r>
          </a:p>
          <a:p>
            <a:pPr marL="0" indent="0">
              <a:lnSpc>
                <a:spcPct val="120000"/>
              </a:lnSpc>
              <a:spcBef>
                <a:spcPts val="0"/>
              </a:spcBef>
              <a:buNone/>
            </a:pPr>
            <a:r>
              <a:rPr lang="en-US" sz="1600" i="1" dirty="0"/>
              <a:t>CERN, Geneva, Switzerland</a:t>
            </a:r>
            <a:br>
              <a:rPr lang="en-US" sz="1600" i="1" dirty="0"/>
            </a:br>
            <a:r>
              <a:rPr lang="en-US" sz="1600" i="1" dirty="0"/>
              <a:t>DESY, </a:t>
            </a:r>
            <a:r>
              <a:rPr lang="en-US" sz="1600" i="1" dirty="0" err="1"/>
              <a:t>Zeuthen</a:t>
            </a:r>
            <a:r>
              <a:rPr lang="en-US" sz="1600" i="1" dirty="0"/>
              <a:t>, Germany</a:t>
            </a:r>
            <a:br>
              <a:rPr lang="en-US" sz="1600" i="1" dirty="0"/>
            </a:br>
            <a:r>
              <a:rPr lang="en-US" sz="1600" i="1" dirty="0"/>
              <a:t>IFJ PAN, PL-31342, Krakow, Poland </a:t>
            </a:r>
          </a:p>
          <a:p>
            <a:pPr marL="0" indent="0">
              <a:lnSpc>
                <a:spcPct val="120000"/>
              </a:lnSpc>
              <a:spcBef>
                <a:spcPts val="0"/>
              </a:spcBef>
              <a:buNone/>
            </a:pPr>
            <a:r>
              <a:rPr lang="en-US" sz="1600" i="1" dirty="0"/>
              <a:t>ISS, Bucharest, Romania</a:t>
            </a:r>
            <a:br>
              <a:rPr lang="en-US" sz="1600" i="1" dirty="0"/>
            </a:br>
            <a:r>
              <a:rPr lang="en-US" sz="1600" i="1" dirty="0"/>
              <a:t>JINR, </a:t>
            </a:r>
            <a:r>
              <a:rPr lang="en-US" sz="1600" i="1" dirty="0" err="1"/>
              <a:t>Dubna</a:t>
            </a:r>
            <a:r>
              <a:rPr lang="en-US" sz="1600" i="1" dirty="0"/>
              <a:t>, Russia</a:t>
            </a:r>
            <a:br>
              <a:rPr lang="en-US" sz="1600" i="1" dirty="0"/>
            </a:br>
            <a:r>
              <a:rPr lang="en-US" sz="1600" i="1" dirty="0"/>
              <a:t>NC PHEP, Belarusian State University, Minsk, Belarus</a:t>
            </a:r>
            <a:br>
              <a:rPr lang="en-US" sz="1600" i="1" dirty="0"/>
            </a:br>
            <a:r>
              <a:rPr lang="en-US" sz="1600" i="1" dirty="0" err="1"/>
              <a:t>Pontificia</a:t>
            </a:r>
            <a:r>
              <a:rPr lang="en-US" sz="1600" i="1" dirty="0"/>
              <a:t> Universidad </a:t>
            </a:r>
            <a:r>
              <a:rPr lang="en-US" sz="1600" i="1" dirty="0" err="1"/>
              <a:t>Catolica</a:t>
            </a:r>
            <a:r>
              <a:rPr lang="en-US" sz="1600" i="1" dirty="0"/>
              <a:t> de Chile, Santiago, Chile</a:t>
            </a:r>
          </a:p>
          <a:p>
            <a:pPr marL="0" indent="0">
              <a:lnSpc>
                <a:spcPct val="120000"/>
              </a:lnSpc>
              <a:spcBef>
                <a:spcPts val="0"/>
              </a:spcBef>
              <a:buNone/>
            </a:pPr>
            <a:r>
              <a:rPr lang="en-US" sz="1600" i="1" dirty="0" err="1"/>
              <a:t>Taras</a:t>
            </a:r>
            <a:r>
              <a:rPr lang="en-US" sz="1600" i="1" dirty="0"/>
              <a:t> Shevchenko National University of </a:t>
            </a:r>
            <a:r>
              <a:rPr lang="en-US" sz="1600" i="1" dirty="0" err="1"/>
              <a:t>Kiyv</a:t>
            </a:r>
            <a:r>
              <a:rPr lang="en-US" sz="1600" i="1" dirty="0"/>
              <a:t>, Ukraine</a:t>
            </a:r>
            <a:br>
              <a:rPr lang="en-US" sz="1600" i="1" dirty="0"/>
            </a:br>
            <a:r>
              <a:rPr lang="en-US" sz="1600" i="1" dirty="0"/>
              <a:t>Tel Aviv University, Tel Aviv, Israel</a:t>
            </a:r>
          </a:p>
          <a:p>
            <a:pPr marL="0" indent="0">
              <a:lnSpc>
                <a:spcPct val="120000"/>
              </a:lnSpc>
              <a:spcBef>
                <a:spcPts val="0"/>
              </a:spcBef>
              <a:buNone/>
            </a:pPr>
            <a:r>
              <a:rPr lang="en-US" sz="1600" i="1" dirty="0"/>
              <a:t>Tohoku University, Sendai, Japan </a:t>
            </a:r>
          </a:p>
          <a:p>
            <a:pPr marL="0" indent="0">
              <a:lnSpc>
                <a:spcPct val="120000"/>
              </a:lnSpc>
              <a:spcBef>
                <a:spcPts val="0"/>
              </a:spcBef>
              <a:buNone/>
            </a:pPr>
            <a:r>
              <a:rPr lang="en-US" sz="1600" i="1" dirty="0"/>
              <a:t>University of California, Santa Cruz, USA </a:t>
            </a:r>
            <a:endParaRPr lang="en-US" sz="1600" dirty="0"/>
          </a:p>
          <a:p>
            <a:pPr marL="0" indent="0">
              <a:lnSpc>
                <a:spcPct val="120000"/>
              </a:lnSpc>
              <a:spcBef>
                <a:spcPts val="0"/>
              </a:spcBef>
              <a:buNone/>
            </a:pPr>
            <a:r>
              <a:rPr lang="en-US" sz="1600" i="1" dirty="0" err="1"/>
              <a:t>Vinca</a:t>
            </a:r>
            <a:r>
              <a:rPr lang="en-US" sz="1600" i="1" dirty="0"/>
              <a:t> Institute of Nuclear Sciences, University of Belgrade, Serbia </a:t>
            </a:r>
          </a:p>
          <a:p>
            <a:pPr marL="0" indent="0">
              <a:lnSpc>
                <a:spcPct val="120000"/>
              </a:lnSpc>
              <a:spcBef>
                <a:spcPts val="0"/>
              </a:spcBef>
              <a:buNone/>
            </a:pPr>
            <a:endParaRPr lang="en-US" sz="1600" dirty="0"/>
          </a:p>
          <a:p>
            <a:pPr lvl="1"/>
            <a:endParaRPr lang="en-US" sz="1600" dirty="0"/>
          </a:p>
          <a:p>
            <a:pPr lvl="1"/>
            <a:endParaRPr lang="en-US" sz="1600" dirty="0"/>
          </a:p>
        </p:txBody>
      </p:sp>
      <p:sp>
        <p:nvSpPr>
          <p:cNvPr id="4" name="Date Placeholder 3">
            <a:extLst>
              <a:ext uri="{FF2B5EF4-FFF2-40B4-BE49-F238E27FC236}">
                <a16:creationId xmlns:a16="http://schemas.microsoft.com/office/drawing/2014/main" id="{BFC23870-CE74-C24D-BA65-207500D7BB8F}"/>
              </a:ext>
            </a:extLst>
          </p:cNvPr>
          <p:cNvSpPr>
            <a:spLocks noGrp="1"/>
          </p:cNvSpPr>
          <p:nvPr>
            <p:ph type="dt" sz="half" idx="10"/>
          </p:nvPr>
        </p:nvSpPr>
        <p:spPr/>
        <p:txBody>
          <a:bodyPr/>
          <a:lstStyle/>
          <a:p>
            <a:r>
              <a:rPr lang="en-US"/>
              <a:t>19/11/2019</a:t>
            </a:r>
          </a:p>
        </p:txBody>
      </p:sp>
      <p:sp>
        <p:nvSpPr>
          <p:cNvPr id="6" name="Slide Number Placeholder 5">
            <a:extLst>
              <a:ext uri="{FF2B5EF4-FFF2-40B4-BE49-F238E27FC236}">
                <a16:creationId xmlns:a16="http://schemas.microsoft.com/office/drawing/2014/main" id="{8D54D43D-8B13-9045-A32C-7747CA590346}"/>
              </a:ext>
            </a:extLst>
          </p:cNvPr>
          <p:cNvSpPr>
            <a:spLocks noGrp="1"/>
          </p:cNvSpPr>
          <p:nvPr>
            <p:ph type="sldNum" sz="quarter" idx="12"/>
          </p:nvPr>
        </p:nvSpPr>
        <p:spPr/>
        <p:txBody>
          <a:bodyPr/>
          <a:lstStyle/>
          <a:p>
            <a:fld id="{A8537A96-AEF4-424C-BF09-DF13E3C0C4E2}" type="slidenum">
              <a:rPr lang="en-US" smtClean="0"/>
              <a:t>4</a:t>
            </a:fld>
            <a:endParaRPr lang="en-US"/>
          </a:p>
        </p:txBody>
      </p:sp>
      <p:pic>
        <p:nvPicPr>
          <p:cNvPr id="9" name="Picture 8">
            <a:extLst>
              <a:ext uri="{FF2B5EF4-FFF2-40B4-BE49-F238E27FC236}">
                <a16:creationId xmlns:a16="http://schemas.microsoft.com/office/drawing/2014/main" id="{EB387498-5BF9-604B-98BF-A76FAB2084EF}"/>
              </a:ext>
            </a:extLst>
          </p:cNvPr>
          <p:cNvPicPr>
            <a:picLocks noChangeAspect="1"/>
          </p:cNvPicPr>
          <p:nvPr/>
        </p:nvPicPr>
        <p:blipFill>
          <a:blip r:embed="rId2"/>
          <a:stretch>
            <a:fillRect/>
          </a:stretch>
        </p:blipFill>
        <p:spPr>
          <a:xfrm>
            <a:off x="1893570" y="1622199"/>
            <a:ext cx="381000" cy="381000"/>
          </a:xfrm>
          <a:prstGeom prst="rect">
            <a:avLst/>
          </a:prstGeom>
        </p:spPr>
      </p:pic>
      <p:pic>
        <p:nvPicPr>
          <p:cNvPr id="10" name="Picture 9">
            <a:extLst>
              <a:ext uri="{FF2B5EF4-FFF2-40B4-BE49-F238E27FC236}">
                <a16:creationId xmlns:a16="http://schemas.microsoft.com/office/drawing/2014/main" id="{314F6B13-C7E8-D945-B549-4123A50B0F3D}"/>
              </a:ext>
            </a:extLst>
          </p:cNvPr>
          <p:cNvPicPr>
            <a:picLocks noChangeAspect="1"/>
          </p:cNvPicPr>
          <p:nvPr/>
        </p:nvPicPr>
        <p:blipFill>
          <a:blip r:embed="rId3"/>
          <a:stretch>
            <a:fillRect/>
          </a:stretch>
        </p:blipFill>
        <p:spPr>
          <a:xfrm>
            <a:off x="1901190" y="2026225"/>
            <a:ext cx="381000" cy="381000"/>
          </a:xfrm>
          <a:prstGeom prst="rect">
            <a:avLst/>
          </a:prstGeom>
        </p:spPr>
      </p:pic>
      <p:pic>
        <p:nvPicPr>
          <p:cNvPr id="11" name="Picture 10">
            <a:extLst>
              <a:ext uri="{FF2B5EF4-FFF2-40B4-BE49-F238E27FC236}">
                <a16:creationId xmlns:a16="http://schemas.microsoft.com/office/drawing/2014/main" id="{B0A196E7-C4D5-CF45-8D76-2F3C8B1C3751}"/>
              </a:ext>
            </a:extLst>
          </p:cNvPr>
          <p:cNvPicPr>
            <a:picLocks noChangeAspect="1"/>
          </p:cNvPicPr>
          <p:nvPr/>
        </p:nvPicPr>
        <p:blipFill>
          <a:blip r:embed="rId4"/>
          <a:stretch>
            <a:fillRect/>
          </a:stretch>
        </p:blipFill>
        <p:spPr>
          <a:xfrm>
            <a:off x="1902556" y="2421526"/>
            <a:ext cx="381000" cy="381000"/>
          </a:xfrm>
          <a:prstGeom prst="rect">
            <a:avLst/>
          </a:prstGeom>
        </p:spPr>
      </p:pic>
      <p:pic>
        <p:nvPicPr>
          <p:cNvPr id="13" name="Picture 12">
            <a:extLst>
              <a:ext uri="{FF2B5EF4-FFF2-40B4-BE49-F238E27FC236}">
                <a16:creationId xmlns:a16="http://schemas.microsoft.com/office/drawing/2014/main" id="{0C409E49-DD4C-684D-BA13-374EE2F6DB55}"/>
              </a:ext>
            </a:extLst>
          </p:cNvPr>
          <p:cNvPicPr>
            <a:picLocks noChangeAspect="1"/>
          </p:cNvPicPr>
          <p:nvPr/>
        </p:nvPicPr>
        <p:blipFill>
          <a:blip r:embed="rId5"/>
          <a:stretch>
            <a:fillRect/>
          </a:stretch>
        </p:blipFill>
        <p:spPr>
          <a:xfrm>
            <a:off x="1902460" y="2829356"/>
            <a:ext cx="381000" cy="342900"/>
          </a:xfrm>
          <a:prstGeom prst="rect">
            <a:avLst/>
          </a:prstGeom>
        </p:spPr>
      </p:pic>
      <p:pic>
        <p:nvPicPr>
          <p:cNvPr id="14" name="Picture 13">
            <a:extLst>
              <a:ext uri="{FF2B5EF4-FFF2-40B4-BE49-F238E27FC236}">
                <a16:creationId xmlns:a16="http://schemas.microsoft.com/office/drawing/2014/main" id="{699EB0D8-CD47-034B-97BE-D410880AA5D0}"/>
              </a:ext>
            </a:extLst>
          </p:cNvPr>
          <p:cNvPicPr>
            <a:picLocks noChangeAspect="1"/>
          </p:cNvPicPr>
          <p:nvPr/>
        </p:nvPicPr>
        <p:blipFill>
          <a:blip r:embed="rId6"/>
          <a:stretch>
            <a:fillRect/>
          </a:stretch>
        </p:blipFill>
        <p:spPr>
          <a:xfrm>
            <a:off x="1880870" y="3169881"/>
            <a:ext cx="381000" cy="381000"/>
          </a:xfrm>
          <a:prstGeom prst="rect">
            <a:avLst/>
          </a:prstGeom>
        </p:spPr>
      </p:pic>
      <p:pic>
        <p:nvPicPr>
          <p:cNvPr id="15" name="Picture 14">
            <a:extLst>
              <a:ext uri="{FF2B5EF4-FFF2-40B4-BE49-F238E27FC236}">
                <a16:creationId xmlns:a16="http://schemas.microsoft.com/office/drawing/2014/main" id="{6ED04163-61CF-F940-B0C5-E430874A72DA}"/>
              </a:ext>
            </a:extLst>
          </p:cNvPr>
          <p:cNvPicPr>
            <a:picLocks noChangeAspect="1"/>
          </p:cNvPicPr>
          <p:nvPr/>
        </p:nvPicPr>
        <p:blipFill>
          <a:blip r:embed="rId7"/>
          <a:stretch>
            <a:fillRect/>
          </a:stretch>
        </p:blipFill>
        <p:spPr>
          <a:xfrm>
            <a:off x="1879600" y="3554707"/>
            <a:ext cx="381000" cy="254000"/>
          </a:xfrm>
          <a:prstGeom prst="rect">
            <a:avLst/>
          </a:prstGeom>
        </p:spPr>
      </p:pic>
      <p:pic>
        <p:nvPicPr>
          <p:cNvPr id="16" name="Picture 15">
            <a:extLst>
              <a:ext uri="{FF2B5EF4-FFF2-40B4-BE49-F238E27FC236}">
                <a16:creationId xmlns:a16="http://schemas.microsoft.com/office/drawing/2014/main" id="{2F11E620-7105-7345-8010-8F4F461B8CAB}"/>
              </a:ext>
            </a:extLst>
          </p:cNvPr>
          <p:cNvPicPr>
            <a:picLocks noChangeAspect="1"/>
          </p:cNvPicPr>
          <p:nvPr/>
        </p:nvPicPr>
        <p:blipFill>
          <a:blip r:embed="rId8"/>
          <a:stretch>
            <a:fillRect/>
          </a:stretch>
        </p:blipFill>
        <p:spPr>
          <a:xfrm>
            <a:off x="1907540" y="4244697"/>
            <a:ext cx="381000" cy="152400"/>
          </a:xfrm>
          <a:prstGeom prst="rect">
            <a:avLst/>
          </a:prstGeom>
        </p:spPr>
      </p:pic>
      <p:pic>
        <p:nvPicPr>
          <p:cNvPr id="17" name="Picture 16">
            <a:extLst>
              <a:ext uri="{FF2B5EF4-FFF2-40B4-BE49-F238E27FC236}">
                <a16:creationId xmlns:a16="http://schemas.microsoft.com/office/drawing/2014/main" id="{3C88578A-8717-3B41-A346-084A6250390D}"/>
              </a:ext>
            </a:extLst>
          </p:cNvPr>
          <p:cNvPicPr>
            <a:picLocks noChangeAspect="1"/>
          </p:cNvPicPr>
          <p:nvPr/>
        </p:nvPicPr>
        <p:blipFill>
          <a:blip r:embed="rId9"/>
          <a:stretch>
            <a:fillRect/>
          </a:stretch>
        </p:blipFill>
        <p:spPr>
          <a:xfrm>
            <a:off x="1920320" y="3829955"/>
            <a:ext cx="304800" cy="406400"/>
          </a:xfrm>
          <a:prstGeom prst="rect">
            <a:avLst/>
          </a:prstGeom>
        </p:spPr>
      </p:pic>
      <p:pic>
        <p:nvPicPr>
          <p:cNvPr id="18" name="Picture 17">
            <a:extLst>
              <a:ext uri="{FF2B5EF4-FFF2-40B4-BE49-F238E27FC236}">
                <a16:creationId xmlns:a16="http://schemas.microsoft.com/office/drawing/2014/main" id="{69E8DA28-9613-3C49-B65D-EE1574A4B10F}"/>
              </a:ext>
            </a:extLst>
          </p:cNvPr>
          <p:cNvPicPr>
            <a:picLocks noChangeAspect="1"/>
          </p:cNvPicPr>
          <p:nvPr/>
        </p:nvPicPr>
        <p:blipFill>
          <a:blip r:embed="rId10"/>
          <a:stretch>
            <a:fillRect/>
          </a:stretch>
        </p:blipFill>
        <p:spPr>
          <a:xfrm>
            <a:off x="1899920" y="4434177"/>
            <a:ext cx="372428" cy="381739"/>
          </a:xfrm>
          <a:prstGeom prst="rect">
            <a:avLst/>
          </a:prstGeom>
        </p:spPr>
      </p:pic>
      <p:pic>
        <p:nvPicPr>
          <p:cNvPr id="19" name="Picture 18">
            <a:extLst>
              <a:ext uri="{FF2B5EF4-FFF2-40B4-BE49-F238E27FC236}">
                <a16:creationId xmlns:a16="http://schemas.microsoft.com/office/drawing/2014/main" id="{48E48F59-9C10-9C47-A6F1-5DC98BCE6E21}"/>
              </a:ext>
            </a:extLst>
          </p:cNvPr>
          <p:cNvPicPr>
            <a:picLocks noChangeAspect="1"/>
          </p:cNvPicPr>
          <p:nvPr/>
        </p:nvPicPr>
        <p:blipFill>
          <a:blip r:embed="rId11"/>
          <a:stretch>
            <a:fillRect/>
          </a:stretch>
        </p:blipFill>
        <p:spPr>
          <a:xfrm>
            <a:off x="1899920" y="4826171"/>
            <a:ext cx="381000" cy="381000"/>
          </a:xfrm>
          <a:prstGeom prst="rect">
            <a:avLst/>
          </a:prstGeom>
        </p:spPr>
      </p:pic>
      <p:pic>
        <p:nvPicPr>
          <p:cNvPr id="20" name="Picture 19">
            <a:extLst>
              <a:ext uri="{FF2B5EF4-FFF2-40B4-BE49-F238E27FC236}">
                <a16:creationId xmlns:a16="http://schemas.microsoft.com/office/drawing/2014/main" id="{D7DAD9E1-DF83-4F42-B786-BF084ECDB855}"/>
              </a:ext>
            </a:extLst>
          </p:cNvPr>
          <p:cNvPicPr>
            <a:picLocks noChangeAspect="1"/>
          </p:cNvPicPr>
          <p:nvPr/>
        </p:nvPicPr>
        <p:blipFill>
          <a:blip r:embed="rId12"/>
          <a:stretch>
            <a:fillRect/>
          </a:stretch>
        </p:blipFill>
        <p:spPr>
          <a:xfrm>
            <a:off x="1906270" y="5237942"/>
            <a:ext cx="368300" cy="381000"/>
          </a:xfrm>
          <a:prstGeom prst="rect">
            <a:avLst/>
          </a:prstGeom>
        </p:spPr>
      </p:pic>
      <p:pic>
        <p:nvPicPr>
          <p:cNvPr id="21" name="Picture 20">
            <a:extLst>
              <a:ext uri="{FF2B5EF4-FFF2-40B4-BE49-F238E27FC236}">
                <a16:creationId xmlns:a16="http://schemas.microsoft.com/office/drawing/2014/main" id="{ABDF2124-0EBF-D949-8114-3CA5DE1C3C20}"/>
              </a:ext>
            </a:extLst>
          </p:cNvPr>
          <p:cNvPicPr>
            <a:picLocks noChangeAspect="1"/>
          </p:cNvPicPr>
          <p:nvPr/>
        </p:nvPicPr>
        <p:blipFill>
          <a:blip r:embed="rId13"/>
          <a:stretch>
            <a:fillRect/>
          </a:stretch>
        </p:blipFill>
        <p:spPr>
          <a:xfrm>
            <a:off x="1907540" y="5633103"/>
            <a:ext cx="381000" cy="381000"/>
          </a:xfrm>
          <a:prstGeom prst="rect">
            <a:avLst/>
          </a:prstGeom>
        </p:spPr>
      </p:pic>
      <p:pic>
        <p:nvPicPr>
          <p:cNvPr id="22" name="Picture 21">
            <a:extLst>
              <a:ext uri="{FF2B5EF4-FFF2-40B4-BE49-F238E27FC236}">
                <a16:creationId xmlns:a16="http://schemas.microsoft.com/office/drawing/2014/main" id="{989BA3EC-F3FF-AA41-A181-F12C93D99429}"/>
              </a:ext>
            </a:extLst>
          </p:cNvPr>
          <p:cNvPicPr>
            <a:picLocks noChangeAspect="1"/>
          </p:cNvPicPr>
          <p:nvPr/>
        </p:nvPicPr>
        <p:blipFill>
          <a:blip r:embed="rId14"/>
          <a:stretch>
            <a:fillRect/>
          </a:stretch>
        </p:blipFill>
        <p:spPr>
          <a:xfrm>
            <a:off x="1893715" y="6029607"/>
            <a:ext cx="368300" cy="381000"/>
          </a:xfrm>
          <a:prstGeom prst="rect">
            <a:avLst/>
          </a:prstGeom>
        </p:spPr>
      </p:pic>
      <p:sp>
        <p:nvSpPr>
          <p:cNvPr id="7" name="Footer Placeholder 6">
            <a:extLst>
              <a:ext uri="{FF2B5EF4-FFF2-40B4-BE49-F238E27FC236}">
                <a16:creationId xmlns:a16="http://schemas.microsoft.com/office/drawing/2014/main" id="{173D84D0-8BAE-DA4A-9051-AA375B4270D2}"/>
              </a:ext>
            </a:extLst>
          </p:cNvPr>
          <p:cNvSpPr>
            <a:spLocks noGrp="1"/>
          </p:cNvSpPr>
          <p:nvPr>
            <p:ph type="ftr" sz="quarter" idx="11"/>
          </p:nvPr>
        </p:nvSpPr>
        <p:spPr/>
        <p:txBody>
          <a:bodyPr/>
          <a:lstStyle/>
          <a:p>
            <a:r>
              <a:rPr lang="en-US"/>
              <a:t>2019 international workshop on the HECEPC</a:t>
            </a:r>
            <a:endParaRPr lang="en-US" dirty="0"/>
          </a:p>
        </p:txBody>
      </p:sp>
    </p:spTree>
    <p:extLst>
      <p:ext uri="{BB962C8B-B14F-4D97-AF65-F5344CB8AC3E}">
        <p14:creationId xmlns:p14="http://schemas.microsoft.com/office/powerpoint/2010/main" val="127868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A7AB-2AE3-6D4B-AE3E-93F1A846E652}"/>
              </a:ext>
            </a:extLst>
          </p:cNvPr>
          <p:cNvSpPr>
            <a:spLocks noGrp="1"/>
          </p:cNvSpPr>
          <p:nvPr>
            <p:ph type="title"/>
          </p:nvPr>
        </p:nvSpPr>
        <p:spPr>
          <a:xfrm>
            <a:off x="2341465" y="69611"/>
            <a:ext cx="8911687" cy="1280890"/>
          </a:xfrm>
        </p:spPr>
        <p:txBody>
          <a:bodyPr/>
          <a:lstStyle/>
          <a:p>
            <a:r>
              <a:rPr lang="en-US" dirty="0"/>
              <a:t>Forward region detector purposes </a:t>
            </a:r>
          </a:p>
        </p:txBody>
      </p:sp>
      <p:sp>
        <p:nvSpPr>
          <p:cNvPr id="3" name="Content Placeholder 2">
            <a:extLst>
              <a:ext uri="{FF2B5EF4-FFF2-40B4-BE49-F238E27FC236}">
                <a16:creationId xmlns:a16="http://schemas.microsoft.com/office/drawing/2014/main" id="{20D57573-82A9-814A-9A61-4A2A8C0F967F}"/>
              </a:ext>
            </a:extLst>
          </p:cNvPr>
          <p:cNvSpPr>
            <a:spLocks noGrp="1"/>
          </p:cNvSpPr>
          <p:nvPr>
            <p:ph idx="1"/>
          </p:nvPr>
        </p:nvSpPr>
        <p:spPr>
          <a:xfrm>
            <a:off x="2537800" y="995035"/>
            <a:ext cx="8915400" cy="1112520"/>
          </a:xfrm>
        </p:spPr>
        <p:txBody>
          <a:bodyPr>
            <a:normAutofit fontScale="92500" lnSpcReduction="20000"/>
          </a:bodyPr>
          <a:lstStyle/>
          <a:p>
            <a:r>
              <a:rPr lang="en-US" dirty="0"/>
              <a:t>Precise luminosity measurement, O(10</a:t>
            </a:r>
            <a:r>
              <a:rPr lang="en-US" baseline="30000" dirty="0"/>
              <a:t>-3</a:t>
            </a:r>
            <a:r>
              <a:rPr lang="en-US" dirty="0"/>
              <a:t>) up  500 GeV </a:t>
            </a:r>
          </a:p>
          <a:p>
            <a:r>
              <a:rPr lang="en-US" dirty="0"/>
              <a:t>Fast luminosity measurement and beam tuning</a:t>
            </a:r>
          </a:p>
          <a:p>
            <a:r>
              <a:rPr lang="en-US" dirty="0"/>
              <a:t>Hermeticity </a:t>
            </a:r>
          </a:p>
        </p:txBody>
      </p:sp>
      <p:sp>
        <p:nvSpPr>
          <p:cNvPr id="4" name="Date Placeholder 3">
            <a:extLst>
              <a:ext uri="{FF2B5EF4-FFF2-40B4-BE49-F238E27FC236}">
                <a16:creationId xmlns:a16="http://schemas.microsoft.com/office/drawing/2014/main" id="{02063AF9-4BD3-7649-BD92-156A44C9D800}"/>
              </a:ext>
            </a:extLst>
          </p:cNvPr>
          <p:cNvSpPr>
            <a:spLocks noGrp="1"/>
          </p:cNvSpPr>
          <p:nvPr>
            <p:ph type="dt" sz="half" idx="10"/>
          </p:nvPr>
        </p:nvSpPr>
        <p:spPr/>
        <p:txBody>
          <a:bodyPr/>
          <a:lstStyle/>
          <a:p>
            <a:r>
              <a:rPr lang="en-US"/>
              <a:t>19/11/2019</a:t>
            </a:r>
          </a:p>
        </p:txBody>
      </p:sp>
      <p:sp>
        <p:nvSpPr>
          <p:cNvPr id="5" name="Footer Placeholder 4">
            <a:extLst>
              <a:ext uri="{FF2B5EF4-FFF2-40B4-BE49-F238E27FC236}">
                <a16:creationId xmlns:a16="http://schemas.microsoft.com/office/drawing/2014/main" id="{EB1C382D-D845-754C-81F1-A79F3C4164F8}"/>
              </a:ext>
            </a:extLst>
          </p:cNvPr>
          <p:cNvSpPr>
            <a:spLocks noGrp="1"/>
          </p:cNvSpPr>
          <p:nvPr>
            <p:ph type="ftr" sz="quarter" idx="11"/>
          </p:nvPr>
        </p:nvSpPr>
        <p:spPr/>
        <p:txBody>
          <a:bodyPr/>
          <a:lstStyle/>
          <a:p>
            <a:r>
              <a:rPr lang="en-US"/>
              <a:t>2019 international workshop on the HECEPC</a:t>
            </a:r>
            <a:endParaRPr lang="en-US" dirty="0"/>
          </a:p>
        </p:txBody>
      </p:sp>
      <p:sp>
        <p:nvSpPr>
          <p:cNvPr id="6" name="Slide Number Placeholder 5">
            <a:extLst>
              <a:ext uri="{FF2B5EF4-FFF2-40B4-BE49-F238E27FC236}">
                <a16:creationId xmlns:a16="http://schemas.microsoft.com/office/drawing/2014/main" id="{4237DE35-446E-9C44-AB25-C935E1D44964}"/>
              </a:ext>
            </a:extLst>
          </p:cNvPr>
          <p:cNvSpPr>
            <a:spLocks noGrp="1"/>
          </p:cNvSpPr>
          <p:nvPr>
            <p:ph type="sldNum" sz="quarter" idx="12"/>
          </p:nvPr>
        </p:nvSpPr>
        <p:spPr/>
        <p:txBody>
          <a:bodyPr/>
          <a:lstStyle/>
          <a:p>
            <a:fld id="{A8537A96-AEF4-424C-BF09-DF13E3C0C4E2}" type="slidenum">
              <a:rPr lang="en-US" smtClean="0"/>
              <a:t>5</a:t>
            </a:fld>
            <a:endParaRPr lang="en-US"/>
          </a:p>
        </p:txBody>
      </p:sp>
      <p:sp>
        <p:nvSpPr>
          <p:cNvPr id="7" name="TextBox 6">
            <a:extLst>
              <a:ext uri="{FF2B5EF4-FFF2-40B4-BE49-F238E27FC236}">
                <a16:creationId xmlns:a16="http://schemas.microsoft.com/office/drawing/2014/main" id="{ECDE3EB2-131E-DE46-93C5-92F150E3C700}"/>
              </a:ext>
            </a:extLst>
          </p:cNvPr>
          <p:cNvSpPr txBox="1"/>
          <p:nvPr/>
        </p:nvSpPr>
        <p:spPr>
          <a:xfrm>
            <a:off x="3078180" y="2088653"/>
            <a:ext cx="5875020" cy="1200329"/>
          </a:xfrm>
          <a:prstGeom prst="rect">
            <a:avLst/>
          </a:prstGeom>
          <a:noFill/>
        </p:spPr>
        <p:txBody>
          <a:bodyPr wrap="square" rtlCol="0">
            <a:spAutoFit/>
          </a:bodyPr>
          <a:lstStyle/>
          <a:p>
            <a:pPr algn="ctr"/>
            <a:r>
              <a:rPr lang="en-US" sz="2400" dirty="0"/>
              <a:t>For these purposes, mainly three detectors : the </a:t>
            </a:r>
            <a:r>
              <a:rPr lang="en-US" sz="2400" dirty="0" err="1"/>
              <a:t>LumiCal</a:t>
            </a:r>
            <a:r>
              <a:rPr lang="en-US" sz="2400" dirty="0"/>
              <a:t>, </a:t>
            </a:r>
            <a:r>
              <a:rPr lang="en-US" sz="2400" dirty="0" err="1"/>
              <a:t>BeamCal</a:t>
            </a:r>
            <a:r>
              <a:rPr lang="en-US" sz="2400" dirty="0"/>
              <a:t> and </a:t>
            </a:r>
            <a:r>
              <a:rPr lang="en-US" sz="2400" dirty="0" err="1"/>
              <a:t>LHCal</a:t>
            </a:r>
            <a:endParaRPr lang="en-US" sz="2400" dirty="0"/>
          </a:p>
        </p:txBody>
      </p:sp>
      <p:grpSp>
        <p:nvGrpSpPr>
          <p:cNvPr id="21" name="Group 20">
            <a:extLst>
              <a:ext uri="{FF2B5EF4-FFF2-40B4-BE49-F238E27FC236}">
                <a16:creationId xmlns:a16="http://schemas.microsoft.com/office/drawing/2014/main" id="{3C9677E1-D128-984B-8B6D-44C32F79699B}"/>
              </a:ext>
            </a:extLst>
          </p:cNvPr>
          <p:cNvGrpSpPr/>
          <p:nvPr/>
        </p:nvGrpSpPr>
        <p:grpSpPr>
          <a:xfrm>
            <a:off x="7534776" y="3288982"/>
            <a:ext cx="5038224" cy="3311863"/>
            <a:chOff x="1339716" y="3917653"/>
            <a:chExt cx="4044821" cy="2583180"/>
          </a:xfrm>
        </p:grpSpPr>
        <p:grpSp>
          <p:nvGrpSpPr>
            <p:cNvPr id="9" name="Group 8">
              <a:extLst>
                <a:ext uri="{FF2B5EF4-FFF2-40B4-BE49-F238E27FC236}">
                  <a16:creationId xmlns:a16="http://schemas.microsoft.com/office/drawing/2014/main" id="{FA9B3928-F35C-DE46-98D6-CA9D498BFAF4}"/>
                </a:ext>
              </a:extLst>
            </p:cNvPr>
            <p:cNvGrpSpPr/>
            <p:nvPr/>
          </p:nvGrpSpPr>
          <p:grpSpPr>
            <a:xfrm>
              <a:off x="1339716" y="3917653"/>
              <a:ext cx="3753997" cy="2583180"/>
              <a:chOff x="6002967" y="1659055"/>
              <a:chExt cx="3898777" cy="3732872"/>
            </a:xfrm>
          </p:grpSpPr>
          <p:pic>
            <p:nvPicPr>
              <p:cNvPr id="10" name="Picture 9">
                <a:extLst>
                  <a:ext uri="{FF2B5EF4-FFF2-40B4-BE49-F238E27FC236}">
                    <a16:creationId xmlns:a16="http://schemas.microsoft.com/office/drawing/2014/main" id="{B2FBB5FE-7E98-B24D-A220-436949F163E0}"/>
                  </a:ext>
                </a:extLst>
              </p:cNvPr>
              <p:cNvPicPr/>
              <p:nvPr/>
            </p:nvPicPr>
            <p:blipFill>
              <a:blip r:embed="rId2" cstate="email">
                <a:extLst>
                  <a:ext uri="{28A0092B-C50C-407E-A947-70E740481C1C}">
                    <a14:useLocalDpi xmlns:a14="http://schemas.microsoft.com/office/drawing/2010/main"/>
                  </a:ext>
                </a:extLst>
              </a:blip>
              <a:stretch>
                <a:fillRect/>
              </a:stretch>
            </p:blipFill>
            <p:spPr>
              <a:xfrm>
                <a:off x="6002967" y="1659055"/>
                <a:ext cx="3778594" cy="3732872"/>
              </a:xfrm>
              <a:prstGeom prst="rect">
                <a:avLst/>
              </a:prstGeom>
              <a:ln>
                <a:noFill/>
              </a:ln>
            </p:spPr>
          </p:pic>
          <p:sp>
            <p:nvSpPr>
              <p:cNvPr id="11" name="Line 9">
                <a:extLst>
                  <a:ext uri="{FF2B5EF4-FFF2-40B4-BE49-F238E27FC236}">
                    <a16:creationId xmlns:a16="http://schemas.microsoft.com/office/drawing/2014/main" id="{463EAD24-35B9-C54E-8050-6C4CFA46E407}"/>
                  </a:ext>
                </a:extLst>
              </p:cNvPr>
              <p:cNvSpPr/>
              <p:nvPr/>
            </p:nvSpPr>
            <p:spPr>
              <a:xfrm>
                <a:off x="6168872" y="4894210"/>
                <a:ext cx="3612688" cy="0"/>
              </a:xfrm>
              <a:prstGeom prst="line">
                <a:avLst/>
              </a:prstGeom>
              <a:ln w="36720">
                <a:solidFill>
                  <a:srgbClr val="000000"/>
                </a:solidFill>
                <a:round/>
                <a:tailEnd type="triangle" w="med" len="med"/>
              </a:ln>
            </p:spPr>
          </p:sp>
          <p:sp>
            <p:nvSpPr>
              <p:cNvPr id="12" name="Line 10">
                <a:extLst>
                  <a:ext uri="{FF2B5EF4-FFF2-40B4-BE49-F238E27FC236}">
                    <a16:creationId xmlns:a16="http://schemas.microsoft.com/office/drawing/2014/main" id="{8A9B56AE-2696-4C4F-8BD8-E6191A32324B}"/>
                  </a:ext>
                </a:extLst>
              </p:cNvPr>
              <p:cNvSpPr/>
              <p:nvPr/>
            </p:nvSpPr>
            <p:spPr>
              <a:xfrm>
                <a:off x="6583636" y="2322677"/>
                <a:ext cx="0" cy="2737439"/>
              </a:xfrm>
              <a:prstGeom prst="line">
                <a:avLst/>
              </a:prstGeom>
              <a:ln>
                <a:solidFill>
                  <a:srgbClr val="000000"/>
                </a:solidFill>
                <a:tailEnd type="triangle" w="med" len="med"/>
              </a:ln>
            </p:spPr>
          </p:sp>
          <p:sp>
            <p:nvSpPr>
              <p:cNvPr id="13" name="Line 11">
                <a:extLst>
                  <a:ext uri="{FF2B5EF4-FFF2-40B4-BE49-F238E27FC236}">
                    <a16:creationId xmlns:a16="http://schemas.microsoft.com/office/drawing/2014/main" id="{C1A6D959-79B3-A447-A9DF-BBAE5CAB32F4}"/>
                  </a:ext>
                </a:extLst>
              </p:cNvPr>
              <p:cNvSpPr/>
              <p:nvPr/>
            </p:nvSpPr>
            <p:spPr>
              <a:xfrm>
                <a:off x="7247257" y="2322677"/>
                <a:ext cx="0" cy="2737439"/>
              </a:xfrm>
              <a:prstGeom prst="line">
                <a:avLst/>
              </a:prstGeom>
              <a:ln>
                <a:solidFill>
                  <a:srgbClr val="000000"/>
                </a:solidFill>
                <a:tailEnd type="triangle" w="med" len="med"/>
              </a:ln>
            </p:spPr>
          </p:sp>
          <p:sp>
            <p:nvSpPr>
              <p:cNvPr id="14" name="Line 12">
                <a:extLst>
                  <a:ext uri="{FF2B5EF4-FFF2-40B4-BE49-F238E27FC236}">
                    <a16:creationId xmlns:a16="http://schemas.microsoft.com/office/drawing/2014/main" id="{2734CCEC-2A68-6045-BE9A-153C623BBE48}"/>
                  </a:ext>
                </a:extLst>
              </p:cNvPr>
              <p:cNvSpPr/>
              <p:nvPr/>
            </p:nvSpPr>
            <p:spPr>
              <a:xfrm>
                <a:off x="7247257" y="2322677"/>
                <a:ext cx="0" cy="2737439"/>
              </a:xfrm>
              <a:prstGeom prst="line">
                <a:avLst/>
              </a:prstGeom>
              <a:ln>
                <a:solidFill>
                  <a:srgbClr val="000000"/>
                </a:solidFill>
                <a:tailEnd type="triangle" w="med" len="med"/>
              </a:ln>
            </p:spPr>
          </p:sp>
          <p:sp>
            <p:nvSpPr>
              <p:cNvPr id="15" name="Line 13">
                <a:extLst>
                  <a:ext uri="{FF2B5EF4-FFF2-40B4-BE49-F238E27FC236}">
                    <a16:creationId xmlns:a16="http://schemas.microsoft.com/office/drawing/2014/main" id="{7BA39184-C4CB-A646-96B8-0FF57DDE83E4}"/>
                  </a:ext>
                </a:extLst>
              </p:cNvPr>
              <p:cNvSpPr/>
              <p:nvPr/>
            </p:nvSpPr>
            <p:spPr>
              <a:xfrm>
                <a:off x="8610752" y="2271076"/>
                <a:ext cx="0" cy="2737439"/>
              </a:xfrm>
              <a:prstGeom prst="line">
                <a:avLst/>
              </a:prstGeom>
              <a:ln>
                <a:solidFill>
                  <a:srgbClr val="000000"/>
                </a:solidFill>
                <a:tailEnd type="triangle" w="med" len="med"/>
              </a:ln>
            </p:spPr>
          </p:sp>
          <p:sp>
            <p:nvSpPr>
              <p:cNvPr id="16" name="TextShape 14">
                <a:extLst>
                  <a:ext uri="{FF2B5EF4-FFF2-40B4-BE49-F238E27FC236}">
                    <a16:creationId xmlns:a16="http://schemas.microsoft.com/office/drawing/2014/main" id="{E41368B5-E70F-184C-B755-1256D0891B8C}"/>
                  </a:ext>
                </a:extLst>
              </p:cNvPr>
              <p:cNvSpPr txBox="1"/>
              <p:nvPr/>
            </p:nvSpPr>
            <p:spPr>
              <a:xfrm>
                <a:off x="9405987" y="4562399"/>
                <a:ext cx="495757" cy="397128"/>
              </a:xfrm>
              <a:prstGeom prst="rect">
                <a:avLst/>
              </a:prstGeom>
            </p:spPr>
            <p:txBody>
              <a:bodyPr lIns="123123" tIns="82300" rIns="123123" bIns="82300"/>
              <a:lstStyle/>
              <a:p>
                <a:r>
                  <a:rPr lang="en-US" sz="1633" b="1">
                    <a:latin typeface="Arial"/>
                  </a:rPr>
                  <a:t>+Z</a:t>
                </a:r>
                <a:endParaRPr sz="1633"/>
              </a:p>
            </p:txBody>
          </p:sp>
          <p:sp>
            <p:nvSpPr>
              <p:cNvPr id="17" name="TextShape 15">
                <a:extLst>
                  <a:ext uri="{FF2B5EF4-FFF2-40B4-BE49-F238E27FC236}">
                    <a16:creationId xmlns:a16="http://schemas.microsoft.com/office/drawing/2014/main" id="{1AD4865A-D9AF-A841-863B-F11BAF97DCCA}"/>
                  </a:ext>
                </a:extLst>
              </p:cNvPr>
              <p:cNvSpPr txBox="1"/>
              <p:nvPr/>
            </p:nvSpPr>
            <p:spPr>
              <a:xfrm>
                <a:off x="6311585" y="5043134"/>
                <a:ext cx="2876565" cy="314175"/>
              </a:xfrm>
              <a:prstGeom prst="rect">
                <a:avLst/>
              </a:prstGeom>
            </p:spPr>
            <p:txBody>
              <a:bodyPr lIns="81646" tIns="40823" rIns="81646" bIns="40823"/>
              <a:lstStyle/>
              <a:p>
                <a:r>
                  <a:rPr lang="en-US" sz="1633" b="1" dirty="0">
                    <a:solidFill>
                      <a:srgbClr val="FF3333"/>
                    </a:solidFill>
                    <a:latin typeface="Arial"/>
                  </a:rPr>
                  <a:t> 2450      2680                   3195</a:t>
                </a:r>
                <a:r>
                  <a:rPr lang="en-US" sz="1633" dirty="0">
                    <a:latin typeface="Arial"/>
                  </a:rPr>
                  <a:t>   </a:t>
                </a:r>
                <a:endParaRPr sz="1633" dirty="0"/>
              </a:p>
            </p:txBody>
          </p:sp>
        </p:grpSp>
        <p:sp>
          <p:nvSpPr>
            <p:cNvPr id="18" name="TextBox 17">
              <a:extLst>
                <a:ext uri="{FF2B5EF4-FFF2-40B4-BE49-F238E27FC236}">
                  <a16:creationId xmlns:a16="http://schemas.microsoft.com/office/drawing/2014/main" id="{22F59E2E-A441-5F49-A93C-B22F0133D2B0}"/>
                </a:ext>
              </a:extLst>
            </p:cNvPr>
            <p:cNvSpPr txBox="1"/>
            <p:nvPr/>
          </p:nvSpPr>
          <p:spPr>
            <a:xfrm>
              <a:off x="1565811" y="5614951"/>
              <a:ext cx="1087157" cy="369332"/>
            </a:xfrm>
            <a:prstGeom prst="rect">
              <a:avLst/>
            </a:prstGeom>
            <a:noFill/>
          </p:spPr>
          <p:txBody>
            <a:bodyPr wrap="none" rtlCol="0">
              <a:spAutoFit/>
            </a:bodyPr>
            <a:lstStyle/>
            <a:p>
              <a:r>
                <a:rPr lang="en-US" dirty="0" err="1"/>
                <a:t>LumiCal</a:t>
              </a:r>
              <a:endParaRPr lang="en-US" dirty="0"/>
            </a:p>
          </p:txBody>
        </p:sp>
        <p:sp>
          <p:nvSpPr>
            <p:cNvPr id="19" name="TextBox 18">
              <a:extLst>
                <a:ext uri="{FF2B5EF4-FFF2-40B4-BE49-F238E27FC236}">
                  <a16:creationId xmlns:a16="http://schemas.microsoft.com/office/drawing/2014/main" id="{99AC0EDA-2706-3C49-9D90-8763721662AD}"/>
                </a:ext>
              </a:extLst>
            </p:cNvPr>
            <p:cNvSpPr txBox="1"/>
            <p:nvPr/>
          </p:nvSpPr>
          <p:spPr>
            <a:xfrm>
              <a:off x="4151507" y="5441560"/>
              <a:ext cx="1233030" cy="369332"/>
            </a:xfrm>
            <a:prstGeom prst="rect">
              <a:avLst/>
            </a:prstGeom>
            <a:noFill/>
          </p:spPr>
          <p:txBody>
            <a:bodyPr wrap="none" rtlCol="0">
              <a:spAutoFit/>
            </a:bodyPr>
            <a:lstStyle/>
            <a:p>
              <a:r>
                <a:rPr lang="en-US" dirty="0" err="1"/>
                <a:t>BeamCal</a:t>
              </a:r>
              <a:endParaRPr lang="en-US" dirty="0"/>
            </a:p>
          </p:txBody>
        </p:sp>
        <p:sp>
          <p:nvSpPr>
            <p:cNvPr id="20" name="TextBox 19">
              <a:extLst>
                <a:ext uri="{FF2B5EF4-FFF2-40B4-BE49-F238E27FC236}">
                  <a16:creationId xmlns:a16="http://schemas.microsoft.com/office/drawing/2014/main" id="{25BBCEEB-17AE-B84A-A4C9-9EF7826B4091}"/>
                </a:ext>
              </a:extLst>
            </p:cNvPr>
            <p:cNvSpPr txBox="1"/>
            <p:nvPr/>
          </p:nvSpPr>
          <p:spPr>
            <a:xfrm>
              <a:off x="2985979" y="5838848"/>
              <a:ext cx="840295" cy="369332"/>
            </a:xfrm>
            <a:prstGeom prst="rect">
              <a:avLst/>
            </a:prstGeom>
            <a:noFill/>
          </p:spPr>
          <p:txBody>
            <a:bodyPr wrap="none" rtlCol="0">
              <a:spAutoFit/>
            </a:bodyPr>
            <a:lstStyle/>
            <a:p>
              <a:r>
                <a:rPr lang="en-US"/>
                <a:t>LHCal</a:t>
              </a:r>
              <a:endParaRPr lang="en-US" dirty="0"/>
            </a:p>
          </p:txBody>
        </p:sp>
      </p:grpSp>
      <p:pic>
        <p:nvPicPr>
          <p:cNvPr id="1025" name="Picture 1" descr="page11image4136155488">
            <a:extLst>
              <a:ext uri="{FF2B5EF4-FFF2-40B4-BE49-F238E27FC236}">
                <a16:creationId xmlns:a16="http://schemas.microsoft.com/office/drawing/2014/main" id="{2AC62796-74B1-644A-A1A3-5E69A2FC6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03" y="3893529"/>
            <a:ext cx="6059308" cy="25372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9ACAC23-B0DA-C248-A636-9486B707BF05}"/>
              </a:ext>
            </a:extLst>
          </p:cNvPr>
          <p:cNvSpPr txBox="1"/>
          <p:nvPr/>
        </p:nvSpPr>
        <p:spPr>
          <a:xfrm>
            <a:off x="3572951" y="3545628"/>
            <a:ext cx="1087157" cy="369332"/>
          </a:xfrm>
          <a:prstGeom prst="rect">
            <a:avLst/>
          </a:prstGeom>
          <a:noFill/>
        </p:spPr>
        <p:txBody>
          <a:bodyPr wrap="none" rtlCol="0">
            <a:spAutoFit/>
          </a:bodyPr>
          <a:lstStyle/>
          <a:p>
            <a:r>
              <a:rPr lang="en-US" dirty="0" err="1"/>
              <a:t>LumiCal</a:t>
            </a:r>
            <a:endParaRPr lang="en-US" dirty="0"/>
          </a:p>
        </p:txBody>
      </p:sp>
      <p:sp>
        <p:nvSpPr>
          <p:cNvPr id="23" name="TextBox 22">
            <a:extLst>
              <a:ext uri="{FF2B5EF4-FFF2-40B4-BE49-F238E27FC236}">
                <a16:creationId xmlns:a16="http://schemas.microsoft.com/office/drawing/2014/main" id="{2A9F6002-6471-B647-8079-F411761BFD1F}"/>
              </a:ext>
            </a:extLst>
          </p:cNvPr>
          <p:cNvSpPr txBox="1"/>
          <p:nvPr/>
        </p:nvSpPr>
        <p:spPr>
          <a:xfrm>
            <a:off x="1965960" y="3611880"/>
            <a:ext cx="1233030" cy="369332"/>
          </a:xfrm>
          <a:prstGeom prst="rect">
            <a:avLst/>
          </a:prstGeom>
          <a:noFill/>
        </p:spPr>
        <p:txBody>
          <a:bodyPr wrap="none" rtlCol="0">
            <a:spAutoFit/>
          </a:bodyPr>
          <a:lstStyle/>
          <a:p>
            <a:r>
              <a:rPr lang="en-US" dirty="0" err="1"/>
              <a:t>BeamCal</a:t>
            </a:r>
            <a:endParaRPr lang="en-US" dirty="0"/>
          </a:p>
        </p:txBody>
      </p:sp>
      <p:cxnSp>
        <p:nvCxnSpPr>
          <p:cNvPr id="25" name="Straight Arrow Connector 24">
            <a:extLst>
              <a:ext uri="{FF2B5EF4-FFF2-40B4-BE49-F238E27FC236}">
                <a16:creationId xmlns:a16="http://schemas.microsoft.com/office/drawing/2014/main" id="{9D492778-1AA7-5141-80D1-BCFA7990CBF9}"/>
              </a:ext>
            </a:extLst>
          </p:cNvPr>
          <p:cNvCxnSpPr/>
          <p:nvPr/>
        </p:nvCxnSpPr>
        <p:spPr>
          <a:xfrm>
            <a:off x="4126230" y="3893529"/>
            <a:ext cx="129292" cy="687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D12169D-2511-E74B-8863-314DB47B5CCC}"/>
              </a:ext>
            </a:extLst>
          </p:cNvPr>
          <p:cNvCxnSpPr>
            <a:stCxn id="23" idx="2"/>
          </p:cNvCxnSpPr>
          <p:nvPr/>
        </p:nvCxnSpPr>
        <p:spPr>
          <a:xfrm>
            <a:off x="2582475" y="3981212"/>
            <a:ext cx="194568" cy="963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12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860" y="122871"/>
            <a:ext cx="7311390" cy="1325563"/>
          </a:xfrm>
        </p:spPr>
        <p:txBody>
          <a:bodyPr/>
          <a:lstStyle/>
          <a:p>
            <a:r>
              <a:rPr lang="en-US" dirty="0"/>
              <a:t>FCAL detector purposes in future </a:t>
            </a:r>
            <a:r>
              <a:rPr lang="en-US" dirty="0" err="1"/>
              <a:t>e+e</a:t>
            </a:r>
            <a:r>
              <a:rPr lang="en-US" dirty="0"/>
              <a:t>- accelerators</a:t>
            </a:r>
          </a:p>
        </p:txBody>
      </p:sp>
      <p:sp>
        <p:nvSpPr>
          <p:cNvPr id="3" name="Content Placeholder 2"/>
          <p:cNvSpPr>
            <a:spLocks noGrp="1"/>
          </p:cNvSpPr>
          <p:nvPr>
            <p:ph idx="1"/>
          </p:nvPr>
        </p:nvSpPr>
        <p:spPr>
          <a:xfrm>
            <a:off x="713667" y="1449068"/>
            <a:ext cx="11006138" cy="5272406"/>
          </a:xfrm>
        </p:spPr>
        <p:txBody>
          <a:bodyPr>
            <a:noAutofit/>
          </a:bodyPr>
          <a:lstStyle/>
          <a:p>
            <a:r>
              <a:rPr lang="en-US" sz="2400" dirty="0" err="1"/>
              <a:t>LumiCal</a:t>
            </a:r>
            <a:r>
              <a:rPr lang="en-US" sz="2400" dirty="0"/>
              <a:t> : </a:t>
            </a:r>
          </a:p>
          <a:p>
            <a:pPr lvl="1"/>
            <a:r>
              <a:rPr lang="en-US" sz="2000" dirty="0"/>
              <a:t>Precise integrated luminosity measurements (</a:t>
            </a:r>
            <a:r>
              <a:rPr lang="en-US" sz="2000" dirty="0" err="1"/>
              <a:t>Bhabha</a:t>
            </a:r>
            <a:r>
              <a:rPr lang="en-US" sz="2000" dirty="0"/>
              <a:t> events)</a:t>
            </a:r>
          </a:p>
          <a:p>
            <a:pPr lvl="1"/>
            <a:r>
              <a:rPr lang="en-US" sz="2000" dirty="0"/>
              <a:t>Extend calorimetric coverage to small polar angles. Important for physics analysis</a:t>
            </a:r>
          </a:p>
          <a:p>
            <a:r>
              <a:rPr lang="en-US" sz="2400" dirty="0" err="1">
                <a:effectLst/>
              </a:rPr>
              <a:t>LHCal</a:t>
            </a:r>
            <a:r>
              <a:rPr lang="en-US" sz="2400" dirty="0">
                <a:effectLst/>
              </a:rPr>
              <a:t> :</a:t>
            </a:r>
          </a:p>
          <a:p>
            <a:pPr lvl="1"/>
            <a:r>
              <a:rPr lang="en-US" sz="2000" dirty="0"/>
              <a:t>Extend the hadronic calorimeter coverage</a:t>
            </a:r>
          </a:p>
          <a:p>
            <a:r>
              <a:rPr lang="en-US" sz="2400" dirty="0" err="1">
                <a:effectLst/>
              </a:rPr>
              <a:t>BeamCal</a:t>
            </a:r>
            <a:r>
              <a:rPr lang="en-US" sz="2400" dirty="0">
                <a:effectLst/>
              </a:rPr>
              <a:t> : </a:t>
            </a:r>
          </a:p>
          <a:p>
            <a:pPr lvl="1"/>
            <a:r>
              <a:rPr lang="en-US" sz="2000" dirty="0"/>
              <a:t>Measure instant luminosity. feedback for </a:t>
            </a:r>
            <a:r>
              <a:rPr lang="en-US" sz="2000" dirty="0" err="1"/>
              <a:t>beamtuning</a:t>
            </a:r>
            <a:endParaRPr lang="en-US" sz="2000" dirty="0"/>
          </a:p>
          <a:p>
            <a:pPr lvl="1"/>
            <a:r>
              <a:rPr lang="en-US" sz="2000" dirty="0"/>
              <a:t>tagging of high energy electrons to suppress backgrounds to potential BSM process </a:t>
            </a:r>
          </a:p>
          <a:p>
            <a:pPr lvl="1"/>
            <a:r>
              <a:rPr lang="en-US" sz="2000" dirty="0"/>
              <a:t>shielding of the accelerator components from the beam-induced background</a:t>
            </a:r>
          </a:p>
          <a:p>
            <a:pPr lvl="1"/>
            <a:r>
              <a:rPr lang="en-US" sz="2000" dirty="0"/>
              <a:t>providing supplementary beam diagnostics information extracted from the pattern of incoherent-pair energy depositions </a:t>
            </a:r>
          </a:p>
          <a:p>
            <a:pPr lvl="1"/>
            <a:endParaRPr lang="en-US" sz="2000" dirty="0">
              <a:effectLst/>
            </a:endParaRPr>
          </a:p>
          <a:p>
            <a:pPr lvl="1"/>
            <a:endParaRPr lang="en-US" sz="2000" dirty="0"/>
          </a:p>
        </p:txBody>
      </p:sp>
      <p:sp>
        <p:nvSpPr>
          <p:cNvPr id="6" name="Slide Number Placeholder 5"/>
          <p:cNvSpPr>
            <a:spLocks noGrp="1"/>
          </p:cNvSpPr>
          <p:nvPr>
            <p:ph type="sldNum" sz="quarter" idx="12"/>
          </p:nvPr>
        </p:nvSpPr>
        <p:spPr/>
        <p:txBody>
          <a:bodyPr/>
          <a:lstStyle/>
          <a:p>
            <a:fld id="{A8537A96-AEF4-424C-BF09-DF13E3C0C4E2}" type="slidenum">
              <a:rPr lang="en-US" smtClean="0"/>
              <a:t>6</a:t>
            </a:fld>
            <a:endParaRPr lang="en-US"/>
          </a:p>
        </p:txBody>
      </p:sp>
      <p:sp>
        <p:nvSpPr>
          <p:cNvPr id="8" name="Date Placeholder 7">
            <a:extLst>
              <a:ext uri="{FF2B5EF4-FFF2-40B4-BE49-F238E27FC236}">
                <a16:creationId xmlns:a16="http://schemas.microsoft.com/office/drawing/2014/main" id="{4DC1D22E-E49D-7A45-A043-B5C362BECE2A}"/>
              </a:ext>
            </a:extLst>
          </p:cNvPr>
          <p:cNvSpPr>
            <a:spLocks noGrp="1"/>
          </p:cNvSpPr>
          <p:nvPr>
            <p:ph type="dt" sz="half" idx="10"/>
          </p:nvPr>
        </p:nvSpPr>
        <p:spPr/>
        <p:txBody>
          <a:bodyPr/>
          <a:lstStyle/>
          <a:p>
            <a:r>
              <a:rPr lang="en-US"/>
              <a:t>19/11/2019</a:t>
            </a:r>
            <a:endParaRPr lang="en-US" dirty="0"/>
          </a:p>
        </p:txBody>
      </p:sp>
      <p:sp>
        <p:nvSpPr>
          <p:cNvPr id="9" name="Footer Placeholder 8">
            <a:extLst>
              <a:ext uri="{FF2B5EF4-FFF2-40B4-BE49-F238E27FC236}">
                <a16:creationId xmlns:a16="http://schemas.microsoft.com/office/drawing/2014/main" id="{2617453B-C36A-9C42-8695-10983305A410}"/>
              </a:ext>
            </a:extLst>
          </p:cNvPr>
          <p:cNvSpPr>
            <a:spLocks noGrp="1"/>
          </p:cNvSpPr>
          <p:nvPr>
            <p:ph type="ftr" sz="quarter" idx="11"/>
          </p:nvPr>
        </p:nvSpPr>
        <p:spPr/>
        <p:txBody>
          <a:bodyPr/>
          <a:lstStyle/>
          <a:p>
            <a:r>
              <a:rPr lang="en-US"/>
              <a:t>2019 international workshop on the HECEPC</a:t>
            </a:r>
            <a:endParaRPr lang="en-US" dirty="0"/>
          </a:p>
        </p:txBody>
      </p:sp>
    </p:spTree>
    <p:extLst>
      <p:ext uri="{BB962C8B-B14F-4D97-AF65-F5344CB8AC3E}">
        <p14:creationId xmlns:p14="http://schemas.microsoft.com/office/powerpoint/2010/main" val="63153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a:solidFill>
                  <a:schemeClr val="bg1">
                    <a:lumMod val="85000"/>
                  </a:schemeClr>
                </a:solidFill>
              </a:rPr>
              <a:t>The collaboration</a:t>
            </a:r>
          </a:p>
          <a:p>
            <a:r>
              <a:rPr lang="en-US" sz="2400" b="1" dirty="0"/>
              <a:t>FCAL detectors : simulation</a:t>
            </a:r>
          </a:p>
          <a:p>
            <a:r>
              <a:rPr lang="en-US" sz="2400" dirty="0">
                <a:solidFill>
                  <a:schemeClr val="bg1">
                    <a:lumMod val="85000"/>
                  </a:schemeClr>
                </a:solidFill>
              </a:rPr>
              <a:t>FCAL detectors : hardware</a:t>
            </a:r>
          </a:p>
          <a:p>
            <a:r>
              <a:rPr lang="en-US" sz="2400" dirty="0">
                <a:solidFill>
                  <a:schemeClr val="bg1">
                    <a:lumMod val="85000"/>
                  </a:schemeClr>
                </a:solidFill>
              </a:rPr>
              <a:t>Electronics</a:t>
            </a:r>
          </a:p>
          <a:p>
            <a:r>
              <a:rPr lang="en-US" sz="2400" dirty="0">
                <a:solidFill>
                  <a:schemeClr val="bg1">
                    <a:lumMod val="85000"/>
                  </a:schemeClr>
                </a:solidFill>
              </a:rPr>
              <a:t>conclusion</a:t>
            </a:r>
          </a:p>
        </p:txBody>
      </p:sp>
      <p:sp>
        <p:nvSpPr>
          <p:cNvPr id="4" name="Slide Number Placeholder 3"/>
          <p:cNvSpPr>
            <a:spLocks noGrp="1"/>
          </p:cNvSpPr>
          <p:nvPr>
            <p:ph type="sldNum" sz="quarter" idx="12"/>
          </p:nvPr>
        </p:nvSpPr>
        <p:spPr/>
        <p:txBody>
          <a:bodyPr/>
          <a:lstStyle/>
          <a:p>
            <a:fld id="{A8537A96-AEF4-424C-BF09-DF13E3C0C4E2}" type="slidenum">
              <a:rPr lang="en-US" smtClean="0"/>
              <a:t>7</a:t>
            </a:fld>
            <a:endParaRPr lang="en-US"/>
          </a:p>
        </p:txBody>
      </p:sp>
      <p:sp>
        <p:nvSpPr>
          <p:cNvPr id="5" name="Date Placeholder 4"/>
          <p:cNvSpPr>
            <a:spLocks noGrp="1"/>
          </p:cNvSpPr>
          <p:nvPr>
            <p:ph type="dt" sz="half" idx="10"/>
          </p:nvPr>
        </p:nvSpPr>
        <p:spPr/>
        <p:txBody>
          <a:bodyPr/>
          <a:lstStyle/>
          <a:p>
            <a:r>
              <a:rPr lang="en-US"/>
              <a:t>19/11/2019</a:t>
            </a:r>
          </a:p>
        </p:txBody>
      </p:sp>
      <p:sp>
        <p:nvSpPr>
          <p:cNvPr id="6" name="Footer Placeholder 5"/>
          <p:cNvSpPr>
            <a:spLocks noGrp="1"/>
          </p:cNvSpPr>
          <p:nvPr>
            <p:ph type="ftr" sz="quarter" idx="11"/>
          </p:nvPr>
        </p:nvSpPr>
        <p:spPr/>
        <p:txBody>
          <a:bodyPr/>
          <a:lstStyle/>
          <a:p>
            <a:r>
              <a:rPr lang="en-US"/>
              <a:t>2019 international workshop on the HECEPC</a:t>
            </a:r>
          </a:p>
        </p:txBody>
      </p:sp>
    </p:spTree>
    <p:extLst>
      <p:ext uri="{BB962C8B-B14F-4D97-AF65-F5344CB8AC3E}">
        <p14:creationId xmlns:p14="http://schemas.microsoft.com/office/powerpoint/2010/main" val="3860042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7632" y="1859280"/>
            <a:ext cx="8915400" cy="4541520"/>
          </a:xfrm>
        </p:spPr>
        <p:txBody>
          <a:bodyPr>
            <a:normAutofit/>
          </a:bodyPr>
          <a:lstStyle/>
          <a:p>
            <a:r>
              <a:rPr lang="en-US" sz="2400" dirty="0" err="1"/>
              <a:t>LumiCal</a:t>
            </a:r>
            <a:r>
              <a:rPr lang="en-US" sz="2400" dirty="0"/>
              <a:t> :</a:t>
            </a:r>
          </a:p>
          <a:p>
            <a:pPr lvl="1"/>
            <a:r>
              <a:rPr lang="en-US" sz="2000" dirty="0"/>
              <a:t>Electromagnetic sampling calorimeter</a:t>
            </a:r>
          </a:p>
          <a:p>
            <a:pPr lvl="1"/>
            <a:r>
              <a:rPr lang="en-US" sz="2000" dirty="0"/>
              <a:t>layers of 3.5 mm thick tungsten plates with 1 mm gap for silicon sensors (30 for ILC, 40 for CLIC)</a:t>
            </a:r>
          </a:p>
          <a:p>
            <a:r>
              <a:rPr lang="en-US" sz="2400" dirty="0" err="1"/>
              <a:t>LHCal</a:t>
            </a:r>
            <a:r>
              <a:rPr lang="en-US" sz="2400" dirty="0"/>
              <a:t> :</a:t>
            </a:r>
          </a:p>
          <a:p>
            <a:pPr lvl="1"/>
            <a:r>
              <a:rPr lang="en-US" sz="2000" dirty="0"/>
              <a:t>Sampling Calorimeter (silicon)</a:t>
            </a:r>
          </a:p>
          <a:p>
            <a:pPr lvl="1"/>
            <a:r>
              <a:rPr lang="en-US" sz="2000" dirty="0"/>
              <a:t>29 layers of 16mm thickness. Absorber : tungsten or iron</a:t>
            </a:r>
          </a:p>
          <a:p>
            <a:r>
              <a:rPr lang="en-US" sz="2400" dirty="0" err="1"/>
              <a:t>BeamCal</a:t>
            </a:r>
            <a:r>
              <a:rPr lang="en-US" sz="2400" dirty="0"/>
              <a:t>:</a:t>
            </a:r>
          </a:p>
          <a:p>
            <a:pPr lvl="1"/>
            <a:r>
              <a:rPr lang="en-US" sz="2000" dirty="0"/>
              <a:t>Sampling calorimeter based on tungsten plates (30 layers for ILC, 40 layers for CLIC)</a:t>
            </a:r>
          </a:p>
          <a:p>
            <a:pPr lvl="1"/>
            <a:r>
              <a:rPr lang="en-US" sz="2000" dirty="0"/>
              <a:t>Due to large dose, rad hard sensors (GaAs, Diamond, Sapphire)</a:t>
            </a:r>
          </a:p>
          <a:p>
            <a:pPr lvl="1"/>
            <a:endParaRPr lang="en-US" sz="2000" dirty="0"/>
          </a:p>
          <a:p>
            <a:pPr lvl="1"/>
            <a:endParaRPr lang="en-US" sz="2000" dirty="0"/>
          </a:p>
        </p:txBody>
      </p:sp>
      <p:sp>
        <p:nvSpPr>
          <p:cNvPr id="7" name="Title 1"/>
          <p:cNvSpPr>
            <a:spLocks noGrp="1"/>
          </p:cNvSpPr>
          <p:nvPr>
            <p:ph type="title"/>
          </p:nvPr>
        </p:nvSpPr>
        <p:spPr>
          <a:xfrm>
            <a:off x="1546860" y="122871"/>
            <a:ext cx="10408920" cy="1325563"/>
          </a:xfrm>
        </p:spPr>
        <p:txBody>
          <a:bodyPr/>
          <a:lstStyle/>
          <a:p>
            <a:r>
              <a:rPr lang="en-US" dirty="0"/>
              <a:t>FCAL detector designs in future </a:t>
            </a:r>
            <a:r>
              <a:rPr lang="en-US" dirty="0" err="1"/>
              <a:t>e+e</a:t>
            </a:r>
            <a:r>
              <a:rPr lang="en-US" dirty="0"/>
              <a:t>- linear accelerators</a:t>
            </a:r>
          </a:p>
        </p:txBody>
      </p:sp>
      <p:sp>
        <p:nvSpPr>
          <p:cNvPr id="8" name="Slide Number Placeholder 7"/>
          <p:cNvSpPr>
            <a:spLocks noGrp="1"/>
          </p:cNvSpPr>
          <p:nvPr>
            <p:ph type="sldNum" sz="quarter" idx="12"/>
          </p:nvPr>
        </p:nvSpPr>
        <p:spPr/>
        <p:txBody>
          <a:bodyPr/>
          <a:lstStyle/>
          <a:p>
            <a:fld id="{A8537A96-AEF4-424C-BF09-DF13E3C0C4E2}" type="slidenum">
              <a:rPr lang="en-US" smtClean="0"/>
              <a:t>8</a:t>
            </a:fld>
            <a:endParaRPr lang="en-US"/>
          </a:p>
        </p:txBody>
      </p:sp>
      <p:sp>
        <p:nvSpPr>
          <p:cNvPr id="5" name="Date Placeholder 4">
            <a:extLst>
              <a:ext uri="{FF2B5EF4-FFF2-40B4-BE49-F238E27FC236}">
                <a16:creationId xmlns:a16="http://schemas.microsoft.com/office/drawing/2014/main" id="{B9E600D4-190C-EE42-A59D-94C5A57D729A}"/>
              </a:ext>
            </a:extLst>
          </p:cNvPr>
          <p:cNvSpPr>
            <a:spLocks noGrp="1"/>
          </p:cNvSpPr>
          <p:nvPr>
            <p:ph type="dt" sz="half" idx="10"/>
          </p:nvPr>
        </p:nvSpPr>
        <p:spPr/>
        <p:txBody>
          <a:bodyPr/>
          <a:lstStyle/>
          <a:p>
            <a:r>
              <a:rPr lang="en-US"/>
              <a:t>19/11/2019</a:t>
            </a:r>
            <a:endParaRPr lang="en-US" dirty="0"/>
          </a:p>
        </p:txBody>
      </p:sp>
      <p:sp>
        <p:nvSpPr>
          <p:cNvPr id="6" name="Footer Placeholder 5">
            <a:extLst>
              <a:ext uri="{FF2B5EF4-FFF2-40B4-BE49-F238E27FC236}">
                <a16:creationId xmlns:a16="http://schemas.microsoft.com/office/drawing/2014/main" id="{FE5EDBA7-FA94-7A4F-A712-4B577078E947}"/>
              </a:ext>
            </a:extLst>
          </p:cNvPr>
          <p:cNvSpPr>
            <a:spLocks noGrp="1"/>
          </p:cNvSpPr>
          <p:nvPr>
            <p:ph type="ftr" sz="quarter" idx="11"/>
          </p:nvPr>
        </p:nvSpPr>
        <p:spPr/>
        <p:txBody>
          <a:bodyPr/>
          <a:lstStyle/>
          <a:p>
            <a:r>
              <a:rPr lang="en-US"/>
              <a:t>2019 international workshop on the HECEPC</a:t>
            </a:r>
            <a:endParaRPr lang="en-US" dirty="0"/>
          </a:p>
        </p:txBody>
      </p:sp>
    </p:spTree>
    <p:extLst>
      <p:ext uri="{BB962C8B-B14F-4D97-AF65-F5344CB8AC3E}">
        <p14:creationId xmlns:p14="http://schemas.microsoft.com/office/powerpoint/2010/main" val="2254149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46860" y="-2859"/>
            <a:ext cx="10408920" cy="1325563"/>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BeamCal</a:t>
            </a:r>
            <a:r>
              <a:rPr lang="en-US" dirty="0"/>
              <a:t> simulation in future </a:t>
            </a:r>
            <a:r>
              <a:rPr lang="en-US" dirty="0" err="1"/>
              <a:t>e+e</a:t>
            </a:r>
            <a:r>
              <a:rPr lang="en-US" dirty="0"/>
              <a:t>- linear accelerators</a:t>
            </a:r>
          </a:p>
        </p:txBody>
      </p:sp>
      <p:sp>
        <p:nvSpPr>
          <p:cNvPr id="4" name="Content Placeholder 3"/>
          <p:cNvSpPr>
            <a:spLocks noGrp="1"/>
          </p:cNvSpPr>
          <p:nvPr>
            <p:ph idx="1"/>
          </p:nvPr>
        </p:nvSpPr>
        <p:spPr>
          <a:xfrm>
            <a:off x="789622" y="1384933"/>
            <a:ext cx="7269639" cy="4980941"/>
          </a:xfrm>
        </p:spPr>
        <p:txBody>
          <a:bodyPr>
            <a:normAutofit/>
          </a:bodyPr>
          <a:lstStyle/>
          <a:p>
            <a:r>
              <a:rPr lang="en-US" dirty="0"/>
              <a:t>Cover the polar angles between 10 </a:t>
            </a:r>
            <a:r>
              <a:rPr lang="en-US" dirty="0" err="1"/>
              <a:t>mrad</a:t>
            </a:r>
            <a:r>
              <a:rPr lang="en-US" dirty="0"/>
              <a:t> (CLIC)/6 </a:t>
            </a:r>
            <a:r>
              <a:rPr lang="en-US" dirty="0" err="1"/>
              <a:t>mrad</a:t>
            </a:r>
            <a:r>
              <a:rPr lang="en-US" dirty="0"/>
              <a:t> (ILC) to 43 </a:t>
            </a:r>
            <a:r>
              <a:rPr lang="en-US" dirty="0" err="1"/>
              <a:t>mrad</a:t>
            </a:r>
            <a:endParaRPr lang="en-US" dirty="0"/>
          </a:p>
          <a:p>
            <a:r>
              <a:rPr lang="en-US" dirty="0"/>
              <a:t>background simulated for different beam parameters and magnetic fields and different reconstruction algorithms compared</a:t>
            </a:r>
          </a:p>
          <a:p>
            <a:r>
              <a:rPr lang="en-US" dirty="0"/>
              <a:t>Results : for example, efficiency and angle resolution with 40 bunch crossing overlaid to the signal</a:t>
            </a:r>
          </a:p>
          <a:p>
            <a:pPr lvl="1"/>
            <a:endParaRPr lang="en-US" dirty="0"/>
          </a:p>
        </p:txBody>
      </p:sp>
      <p:sp>
        <p:nvSpPr>
          <p:cNvPr id="7" name="Slide Number Placeholder 6"/>
          <p:cNvSpPr>
            <a:spLocks noGrp="1"/>
          </p:cNvSpPr>
          <p:nvPr>
            <p:ph type="sldNum" sz="quarter" idx="12"/>
          </p:nvPr>
        </p:nvSpPr>
        <p:spPr/>
        <p:txBody>
          <a:bodyPr/>
          <a:lstStyle/>
          <a:p>
            <a:fld id="{A8537A96-AEF4-424C-BF09-DF13E3C0C4E2}" type="slidenum">
              <a:rPr lang="en-US" smtClean="0"/>
              <a:t>9</a:t>
            </a:fld>
            <a:endParaRPr lang="en-US"/>
          </a:p>
        </p:txBody>
      </p:sp>
      <p:sp>
        <p:nvSpPr>
          <p:cNvPr id="9" name="Footer Placeholder 8"/>
          <p:cNvSpPr>
            <a:spLocks noGrp="1"/>
          </p:cNvSpPr>
          <p:nvPr>
            <p:ph type="ftr" sz="quarter" idx="11"/>
          </p:nvPr>
        </p:nvSpPr>
        <p:spPr>
          <a:xfrm>
            <a:off x="1546860" y="6246811"/>
            <a:ext cx="7619999" cy="365125"/>
          </a:xfrm>
        </p:spPr>
        <p:txBody>
          <a:bodyPr/>
          <a:lstStyle/>
          <a:p>
            <a:r>
              <a:rPr lang="en-US"/>
              <a:t>2019 international workshop on the HECEPC</a:t>
            </a:r>
          </a:p>
        </p:txBody>
      </p:sp>
      <p:sp>
        <p:nvSpPr>
          <p:cNvPr id="3" name="Date Placeholder 2">
            <a:extLst>
              <a:ext uri="{FF2B5EF4-FFF2-40B4-BE49-F238E27FC236}">
                <a16:creationId xmlns:a16="http://schemas.microsoft.com/office/drawing/2014/main" id="{D5F8BCC7-9086-B948-A4F8-7BBC5270126F}"/>
              </a:ext>
            </a:extLst>
          </p:cNvPr>
          <p:cNvSpPr>
            <a:spLocks noGrp="1"/>
          </p:cNvSpPr>
          <p:nvPr>
            <p:ph type="dt" sz="half" idx="10"/>
          </p:nvPr>
        </p:nvSpPr>
        <p:spPr/>
        <p:txBody>
          <a:bodyPr/>
          <a:lstStyle/>
          <a:p>
            <a:r>
              <a:rPr lang="en-US"/>
              <a:t>19/11/2019</a:t>
            </a:r>
          </a:p>
        </p:txBody>
      </p:sp>
      <p:pic>
        <p:nvPicPr>
          <p:cNvPr id="11" name="Picture 10">
            <a:extLst>
              <a:ext uri="{FF2B5EF4-FFF2-40B4-BE49-F238E27FC236}">
                <a16:creationId xmlns:a16="http://schemas.microsoft.com/office/drawing/2014/main" id="{A42C00D3-9A7A-5547-A3DD-65765E94CC8C}"/>
              </a:ext>
            </a:extLst>
          </p:cNvPr>
          <p:cNvPicPr>
            <a:picLocks noChangeAspect="1"/>
          </p:cNvPicPr>
          <p:nvPr/>
        </p:nvPicPr>
        <p:blipFill rotWithShape="1">
          <a:blip r:embed="rId2"/>
          <a:srcRect l="49706"/>
          <a:stretch/>
        </p:blipFill>
        <p:spPr>
          <a:xfrm>
            <a:off x="8595360" y="3748768"/>
            <a:ext cx="3596640" cy="3109232"/>
          </a:xfrm>
          <a:prstGeom prst="rect">
            <a:avLst/>
          </a:prstGeom>
        </p:spPr>
      </p:pic>
      <p:pic>
        <p:nvPicPr>
          <p:cNvPr id="13" name="Picture 12">
            <a:extLst>
              <a:ext uri="{FF2B5EF4-FFF2-40B4-BE49-F238E27FC236}">
                <a16:creationId xmlns:a16="http://schemas.microsoft.com/office/drawing/2014/main" id="{44949833-DA4B-5440-ADC5-CD9A7580AEA5}"/>
              </a:ext>
            </a:extLst>
          </p:cNvPr>
          <p:cNvPicPr>
            <a:picLocks noChangeAspect="1"/>
          </p:cNvPicPr>
          <p:nvPr/>
        </p:nvPicPr>
        <p:blipFill>
          <a:blip r:embed="rId3"/>
          <a:stretch>
            <a:fillRect/>
          </a:stretch>
        </p:blipFill>
        <p:spPr>
          <a:xfrm>
            <a:off x="307149" y="3874770"/>
            <a:ext cx="7093458" cy="2983230"/>
          </a:xfrm>
          <a:prstGeom prst="rect">
            <a:avLst/>
          </a:prstGeom>
        </p:spPr>
      </p:pic>
      <p:pic>
        <p:nvPicPr>
          <p:cNvPr id="14" name="Picture 13">
            <a:extLst>
              <a:ext uri="{FF2B5EF4-FFF2-40B4-BE49-F238E27FC236}">
                <a16:creationId xmlns:a16="http://schemas.microsoft.com/office/drawing/2014/main" id="{F84BBE17-23B3-354E-90C8-13C6F3001003}"/>
              </a:ext>
            </a:extLst>
          </p:cNvPr>
          <p:cNvPicPr>
            <a:picLocks noChangeAspect="1"/>
          </p:cNvPicPr>
          <p:nvPr/>
        </p:nvPicPr>
        <p:blipFill rotWithShape="1">
          <a:blip r:embed="rId2"/>
          <a:srcRect r="50294"/>
          <a:stretch/>
        </p:blipFill>
        <p:spPr>
          <a:xfrm>
            <a:off x="8548048" y="561373"/>
            <a:ext cx="3643952" cy="3187395"/>
          </a:xfrm>
          <a:prstGeom prst="rect">
            <a:avLst/>
          </a:prstGeom>
        </p:spPr>
      </p:pic>
      <p:sp>
        <p:nvSpPr>
          <p:cNvPr id="16" name="Rectangle 15">
            <a:extLst>
              <a:ext uri="{FF2B5EF4-FFF2-40B4-BE49-F238E27FC236}">
                <a16:creationId xmlns:a16="http://schemas.microsoft.com/office/drawing/2014/main" id="{74A14ADA-7B1E-784A-ADED-C55F86605F14}"/>
              </a:ext>
            </a:extLst>
          </p:cNvPr>
          <p:cNvSpPr/>
          <p:nvPr/>
        </p:nvSpPr>
        <p:spPr>
          <a:xfrm>
            <a:off x="5823877" y="3451415"/>
            <a:ext cx="2533066" cy="369332"/>
          </a:xfrm>
          <a:prstGeom prst="rect">
            <a:avLst/>
          </a:prstGeom>
          <a:solidFill>
            <a:schemeClr val="accent1">
              <a:lumMod val="20000"/>
              <a:lumOff val="80000"/>
            </a:schemeClr>
          </a:solidFill>
        </p:spPr>
        <p:txBody>
          <a:bodyPr wrap="none">
            <a:spAutoFit/>
          </a:bodyPr>
          <a:lstStyle/>
          <a:p>
            <a:r>
              <a:rPr lang="en-US" dirty="0">
                <a:solidFill>
                  <a:srgbClr val="000000"/>
                </a:solidFill>
                <a:latin typeface="Tahoma" panose="020B0604030504040204" pitchFamily="34" charset="0"/>
              </a:rPr>
              <a:t>CLICdp-Note-2018-005</a:t>
            </a:r>
            <a:endParaRPr lang="en-US" dirty="0"/>
          </a:p>
        </p:txBody>
      </p:sp>
    </p:spTree>
    <p:extLst>
      <p:ext uri="{BB962C8B-B14F-4D97-AF65-F5344CB8AC3E}">
        <p14:creationId xmlns:p14="http://schemas.microsoft.com/office/powerpoint/2010/main" val="3612762066"/>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2977</TotalTime>
  <Words>1866</Words>
  <Application>Microsoft Macintosh PowerPoint</Application>
  <PresentationFormat>Widescreen</PresentationFormat>
  <Paragraphs>343</Paragraphs>
  <Slides>32</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Arial</vt:lpstr>
      <vt:lpstr>Calibri</vt:lpstr>
      <vt:lpstr>CantarellRegular</vt:lpstr>
      <vt:lpstr>Century Gothic</vt:lpstr>
      <vt:lpstr>Comic Sans MS</vt:lpstr>
      <vt:lpstr>DejaVuSans</vt:lpstr>
      <vt:lpstr>Franklin Gothic Book</vt:lpstr>
      <vt:lpstr>Geneva</vt:lpstr>
      <vt:lpstr>LiberationSans</vt:lpstr>
      <vt:lpstr>Mangal</vt:lpstr>
      <vt:lpstr>Monotype Corsiva</vt:lpstr>
      <vt:lpstr>Symbol</vt:lpstr>
      <vt:lpstr>Tahoma</vt:lpstr>
      <vt:lpstr>Times New Roman</vt:lpstr>
      <vt:lpstr>Wingdings</vt:lpstr>
      <vt:lpstr>Wingdings 3</vt:lpstr>
      <vt:lpstr>Crop</vt:lpstr>
      <vt:lpstr>Overview of the FCAL activities</vt:lpstr>
      <vt:lpstr>Outline</vt:lpstr>
      <vt:lpstr>PowerPoint Presentation</vt:lpstr>
      <vt:lpstr>The FCAL collaboration</vt:lpstr>
      <vt:lpstr>Forward region detector purposes </vt:lpstr>
      <vt:lpstr>FCAL detector purposes in future e+e- accelerators</vt:lpstr>
      <vt:lpstr>PowerPoint Presentation</vt:lpstr>
      <vt:lpstr>FCAL detector designs in future e+e- linear accelerators</vt:lpstr>
      <vt:lpstr>PowerPoint Presentation</vt:lpstr>
      <vt:lpstr>PowerPoint Presentation</vt:lpstr>
      <vt:lpstr>PowerPoint Presentation</vt:lpstr>
      <vt:lpstr>PowerPoint Presentation</vt:lpstr>
      <vt:lpstr>LumiCal sensor</vt:lpstr>
      <vt:lpstr>LumiCal test at CERN in 2014</vt:lpstr>
      <vt:lpstr>LumiCal test at CERN in 2014</vt:lpstr>
      <vt:lpstr>2015 : design of a thin LumiCal module design</vt:lpstr>
      <vt:lpstr>2016 : thin LumiCal detector plane</vt:lpstr>
      <vt:lpstr>PowerPoint Presentation</vt:lpstr>
      <vt:lpstr>PowerPoint Presentation</vt:lpstr>
      <vt:lpstr>LumiCal test at DESY in 2016</vt:lpstr>
      <vt:lpstr>LumiCal test at DESY in 2016</vt:lpstr>
      <vt:lpstr>LumiCal test at DESY 2019 (11-18/11/19)</vt:lpstr>
      <vt:lpstr>BeamCal  test beam</vt:lpstr>
      <vt:lpstr>Radiation damage in electromagnetic shower</vt:lpstr>
      <vt:lpstr>PowerPoint Presentation</vt:lpstr>
      <vt:lpstr>LumiCal readout in 2014</vt:lpstr>
      <vt:lpstr>New readout : FLAME</vt:lpstr>
      <vt:lpstr>BeamCal readout </vt:lpstr>
      <vt:lpstr>Conclusion</vt:lpstr>
      <vt:lpstr>thanks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FCAL activities</dc:title>
  <dc:creator>yan bb</dc:creator>
  <cp:lastModifiedBy>yan bb</cp:lastModifiedBy>
  <cp:revision>63</cp:revision>
  <dcterms:created xsi:type="dcterms:W3CDTF">2019-11-16T18:51:27Z</dcterms:created>
  <dcterms:modified xsi:type="dcterms:W3CDTF">2019-11-18T20:28:39Z</dcterms:modified>
</cp:coreProperties>
</file>