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 id="2147483700" r:id="rId2"/>
  </p:sldMasterIdLst>
  <p:notesMasterIdLst>
    <p:notesMasterId r:id="rId25"/>
  </p:notesMasterIdLst>
  <p:handoutMasterIdLst>
    <p:handoutMasterId r:id="rId26"/>
  </p:handoutMasterIdLst>
  <p:sldIdLst>
    <p:sldId id="256" r:id="rId3"/>
    <p:sldId id="292" r:id="rId4"/>
    <p:sldId id="290" r:id="rId5"/>
    <p:sldId id="293" r:id="rId6"/>
    <p:sldId id="294" r:id="rId7"/>
    <p:sldId id="295" r:id="rId8"/>
    <p:sldId id="301" r:id="rId9"/>
    <p:sldId id="296" r:id="rId10"/>
    <p:sldId id="298" r:id="rId11"/>
    <p:sldId id="297" r:id="rId12"/>
    <p:sldId id="299" r:id="rId13"/>
    <p:sldId id="300" r:id="rId14"/>
    <p:sldId id="302" r:id="rId15"/>
    <p:sldId id="303" r:id="rId16"/>
    <p:sldId id="304" r:id="rId17"/>
    <p:sldId id="305" r:id="rId18"/>
    <p:sldId id="306" r:id="rId19"/>
    <p:sldId id="311" r:id="rId20"/>
    <p:sldId id="307" r:id="rId21"/>
    <p:sldId id="308" r:id="rId22"/>
    <p:sldId id="309" r:id="rId23"/>
    <p:sldId id="310" r:id="rId2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标题" id="{C8E069B8-75C1-4C80-9D8C-93E8FFE91FC0}">
          <p14:sldIdLst>
            <p14:sldId id="256"/>
          </p14:sldIdLst>
        </p14:section>
        <p14:section name="目录" id="{D21F6E86-2B57-4AAD-9E21-79144B263EF5}">
          <p14:sldIdLst>
            <p14:sldId id="292"/>
            <p14:sldId id="290"/>
            <p14:sldId id="293"/>
            <p14:sldId id="294"/>
            <p14:sldId id="295"/>
            <p14:sldId id="301"/>
            <p14:sldId id="296"/>
            <p14:sldId id="298"/>
            <p14:sldId id="297"/>
            <p14:sldId id="299"/>
            <p14:sldId id="300"/>
            <p14:sldId id="302"/>
            <p14:sldId id="303"/>
            <p14:sldId id="304"/>
            <p14:sldId id="305"/>
            <p14:sldId id="306"/>
            <p14:sldId id="311"/>
            <p14:sldId id="307"/>
            <p14:sldId id="308"/>
            <p14:sldId id="309"/>
            <p14:sldId id="310"/>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y Zhang" initials="hy" lastIdx="5" clrIdx="0">
    <p:extLst>
      <p:ext uri="{19B8F6BF-5375-455C-9EA6-DF929625EA0E}">
        <p15:presenceInfo xmlns:p15="http://schemas.microsoft.com/office/powerpoint/2012/main" userId="hy Zh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EDBFE8"/>
    <a:srgbClr val="9954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05" autoAdjust="0"/>
  </p:normalViewPr>
  <p:slideViewPr>
    <p:cSldViewPr snapToGrid="0">
      <p:cViewPr varScale="1">
        <p:scale>
          <a:sx n="59" d="100"/>
          <a:sy n="59" d="100"/>
        </p:scale>
        <p:origin x="1500" y="60"/>
      </p:cViewPr>
      <p:guideLst>
        <p:guide orient="horz" pos="2160"/>
        <p:guide pos="2880"/>
      </p:guideLst>
    </p:cSldViewPr>
  </p:slideViewPr>
  <p:notesTextViewPr>
    <p:cViewPr>
      <p:scale>
        <a:sx n="1" d="1"/>
        <a:sy n="1" d="1"/>
      </p:scale>
      <p:origin x="0" y="0"/>
    </p:cViewPr>
  </p:notesTextViewPr>
  <p:notesViewPr>
    <p:cSldViewPr snapToGrid="0">
      <p:cViewPr varScale="1">
        <p:scale>
          <a:sx n="65" d="100"/>
          <a:sy n="65" d="100"/>
        </p:scale>
        <p:origin x="222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671E90-1996-49CC-8E22-45A19EF9BBB6}" type="datetimeFigureOut">
              <a:rPr lang="zh-CN" altLang="en-US" smtClean="0"/>
              <a:t>2019/11/18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5B5A24-0948-4DBE-A138-85086B6C7FAA}" type="slidenum">
              <a:rPr lang="zh-CN" altLang="en-US" smtClean="0"/>
              <a:t>‹#›</a:t>
            </a:fld>
            <a:endParaRPr lang="zh-CN" altLang="en-US"/>
          </a:p>
        </p:txBody>
      </p:sp>
    </p:spTree>
    <p:extLst>
      <p:ext uri="{BB962C8B-B14F-4D97-AF65-F5344CB8AC3E}">
        <p14:creationId xmlns:p14="http://schemas.microsoft.com/office/powerpoint/2010/main" val="16681456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D288A7-429E-4B31-B917-032B60BDBE7D}" type="datetimeFigureOut">
              <a:rPr lang="zh-CN" altLang="en-US" smtClean="0"/>
              <a:t>2019/11/18</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67907-3958-44CF-BC57-E8B45ACE722D}" type="slidenum">
              <a:rPr lang="zh-CN" altLang="en-US" smtClean="0"/>
              <a:t>‹#›</a:t>
            </a:fld>
            <a:endParaRPr lang="zh-CN" altLang="en-US"/>
          </a:p>
        </p:txBody>
      </p:sp>
    </p:spTree>
    <p:extLst>
      <p:ext uri="{BB962C8B-B14F-4D97-AF65-F5344CB8AC3E}">
        <p14:creationId xmlns:p14="http://schemas.microsoft.com/office/powerpoint/2010/main" val="2097908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Good afternoon ,I’m Wei Liu from Tsinghua University. Today my topic is about</a:t>
            </a:r>
            <a:r>
              <a:rPr lang="en-US" altLang="zh-CN" baseline="0" dirty="0" smtClean="0"/>
              <a:t> </a:t>
            </a:r>
            <a:r>
              <a:rPr lang="en-US" altLang="zh-CN" sz="1200" dirty="0" smtClean="0">
                <a:solidFill>
                  <a:srgbClr val="202020"/>
                </a:solidFill>
                <a:latin typeface="Times New Roman" panose="02020603050405020304" pitchFamily="18" charset="0"/>
                <a:cs typeface="Times New Roman" panose="02020603050405020304" pitchFamily="18" charset="0"/>
              </a:rPr>
              <a:t>Progress on Low Power FEE ASIC Development for TPC.</a:t>
            </a:r>
            <a:endParaRPr lang="zh-CN" altLang="en-US" sz="1200" b="1" dirty="0" smtClean="0">
              <a:solidFill>
                <a:schemeClr val="accent2">
                  <a:lumMod val="25000"/>
                </a:schemeClr>
              </a:solidFill>
              <a:latin typeface="Times New Roman" panose="02020603050405020304" pitchFamily="18" charset="0"/>
              <a:ea typeface="楷体" panose="02010609060101010101" pitchFamily="49" charset="-122"/>
              <a:cs typeface="Times New Roman" panose="02020603050405020304" pitchFamily="18" charset="0"/>
              <a:sym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p:txBody>
      </p:sp>
      <p:sp>
        <p:nvSpPr>
          <p:cNvPr id="4" name="灯片编号占位符 3"/>
          <p:cNvSpPr>
            <a:spLocks noGrp="1"/>
          </p:cNvSpPr>
          <p:nvPr>
            <p:ph type="sldNum" sz="quarter" idx="10"/>
          </p:nvPr>
        </p:nvSpPr>
        <p:spPr/>
        <p:txBody>
          <a:bodyPr/>
          <a:lstStyle/>
          <a:p>
            <a:fld id="{DFF67907-3958-44CF-BC57-E8B45ACE722D}" type="slidenum">
              <a:rPr lang="zh-CN" altLang="en-US" smtClean="0"/>
              <a:t>1</a:t>
            </a:fld>
            <a:endParaRPr lang="zh-CN" altLang="en-US"/>
          </a:p>
        </p:txBody>
      </p:sp>
    </p:spTree>
    <p:extLst>
      <p:ext uri="{BB962C8B-B14F-4D97-AF65-F5344CB8AC3E}">
        <p14:creationId xmlns:p14="http://schemas.microsoft.com/office/powerpoint/2010/main" val="1782607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 AFE+SARADC also</a:t>
            </a:r>
            <a:r>
              <a:rPr lang="en-US" altLang="zh-CN" baseline="0" dirty="0" smtClean="0"/>
              <a:t> have been evaluated .  The tested results show in good agreement with the specification. But the ENC is slightly higher than specification .The quantizing noise of ADC is a big c</a:t>
            </a:r>
            <a:r>
              <a:rPr lang="en-US" altLang="zh-CN" dirty="0" smtClean="0"/>
              <a:t>ontribution. And the digital filter can reduce the noise. It</a:t>
            </a:r>
            <a:r>
              <a:rPr lang="en-US" altLang="zh-CN" baseline="0" dirty="0" smtClean="0"/>
              <a:t> </a:t>
            </a:r>
            <a:r>
              <a:rPr lang="en-US" altLang="zh-CN" dirty="0" smtClean="0"/>
              <a:t>will be </a:t>
            </a:r>
            <a:r>
              <a:rPr lang="en-US" altLang="zh-CN" dirty="0" err="1" smtClean="0"/>
              <a:t>introducted</a:t>
            </a:r>
            <a:r>
              <a:rPr lang="en-US" altLang="zh-CN" dirty="0" smtClean="0"/>
              <a:t> in the later.</a:t>
            </a:r>
            <a:endParaRPr lang="zh-CN" altLang="en-US" dirty="0"/>
          </a:p>
        </p:txBody>
      </p:sp>
      <p:sp>
        <p:nvSpPr>
          <p:cNvPr id="4" name="灯片编号占位符 3"/>
          <p:cNvSpPr>
            <a:spLocks noGrp="1"/>
          </p:cNvSpPr>
          <p:nvPr>
            <p:ph type="sldNum" sz="quarter" idx="10"/>
          </p:nvPr>
        </p:nvSpPr>
        <p:spPr/>
        <p:txBody>
          <a:bodyPr/>
          <a:lstStyle/>
          <a:p>
            <a:fld id="{DFF67907-3958-44CF-BC57-E8B45ACE722D}" type="slidenum">
              <a:rPr lang="zh-CN" altLang="en-US" smtClean="0"/>
              <a:t>10</a:t>
            </a:fld>
            <a:endParaRPr lang="zh-CN" altLang="en-US"/>
          </a:p>
        </p:txBody>
      </p:sp>
    </p:spTree>
    <p:extLst>
      <p:ext uri="{BB962C8B-B14F-4D97-AF65-F5344CB8AC3E}">
        <p14:creationId xmlns:p14="http://schemas.microsoft.com/office/powerpoint/2010/main" val="2058166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Based on the first prototype</a:t>
            </a:r>
            <a:r>
              <a:rPr lang="en-US" altLang="zh-CN" baseline="0" dirty="0" smtClean="0"/>
              <a:t> ASIC, an</a:t>
            </a:r>
            <a:r>
              <a:rPr lang="en-US" altLang="zh-CN" dirty="0" smtClean="0"/>
              <a:t> 16</a:t>
            </a:r>
            <a:r>
              <a:rPr lang="en-US" altLang="zh-CN" baseline="0" dirty="0" smtClean="0"/>
              <a:t> channel TPC readout ASIC have been developed. It consist of AFE, SARADC ,serialization of SARADC output parallel data and LVDS driver. </a:t>
            </a:r>
            <a:endParaRPr lang="zh-CN" altLang="en-US" dirty="0"/>
          </a:p>
        </p:txBody>
      </p:sp>
      <p:sp>
        <p:nvSpPr>
          <p:cNvPr id="4" name="灯片编号占位符 3"/>
          <p:cNvSpPr>
            <a:spLocks noGrp="1"/>
          </p:cNvSpPr>
          <p:nvPr>
            <p:ph type="sldNum" sz="quarter" idx="10"/>
          </p:nvPr>
        </p:nvSpPr>
        <p:spPr/>
        <p:txBody>
          <a:bodyPr/>
          <a:lstStyle/>
          <a:p>
            <a:fld id="{DFF67907-3958-44CF-BC57-E8B45ACE722D}" type="slidenum">
              <a:rPr lang="zh-CN" altLang="en-US" smtClean="0"/>
              <a:t>11</a:t>
            </a:fld>
            <a:endParaRPr lang="zh-CN" altLang="en-US"/>
          </a:p>
        </p:txBody>
      </p:sp>
    </p:spTree>
    <p:extLst>
      <p:ext uri="{BB962C8B-B14F-4D97-AF65-F5344CB8AC3E}">
        <p14:creationId xmlns:p14="http://schemas.microsoft.com/office/powerpoint/2010/main" val="1429826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transient simulation of Analog Front-end </a:t>
            </a:r>
            <a:r>
              <a:rPr lang="en-US" altLang="zh-CN" baseline="0" dirty="0" smtClean="0"/>
              <a:t> have been </a:t>
            </a:r>
            <a:r>
              <a:rPr lang="en-US" altLang="zh-CN" dirty="0" err="1" smtClean="0"/>
              <a:t>done.T</a:t>
            </a:r>
            <a:r>
              <a:rPr lang="en-US" altLang="zh-CN" baseline="0" dirty="0" err="1" smtClean="0"/>
              <a:t>he</a:t>
            </a:r>
            <a:r>
              <a:rPr lang="en-US" altLang="zh-CN" baseline="0" dirty="0" smtClean="0"/>
              <a:t> power consumption of 1.4mW is achieved.</a:t>
            </a:r>
            <a:endParaRPr lang="zh-CN" altLang="en-US" dirty="0"/>
          </a:p>
        </p:txBody>
      </p:sp>
      <p:sp>
        <p:nvSpPr>
          <p:cNvPr id="4" name="灯片编号占位符 3"/>
          <p:cNvSpPr>
            <a:spLocks noGrp="1"/>
          </p:cNvSpPr>
          <p:nvPr>
            <p:ph type="sldNum" sz="quarter" idx="10"/>
          </p:nvPr>
        </p:nvSpPr>
        <p:spPr/>
        <p:txBody>
          <a:bodyPr/>
          <a:lstStyle/>
          <a:p>
            <a:fld id="{DFF67907-3958-44CF-BC57-E8B45ACE722D}" type="slidenum">
              <a:rPr lang="zh-CN" altLang="en-US" smtClean="0"/>
              <a:t>12</a:t>
            </a:fld>
            <a:endParaRPr lang="zh-CN" altLang="en-US"/>
          </a:p>
        </p:txBody>
      </p:sp>
    </p:spTree>
    <p:extLst>
      <p:ext uri="{BB962C8B-B14F-4D97-AF65-F5344CB8AC3E}">
        <p14:creationId xmlns:p14="http://schemas.microsoft.com/office/powerpoint/2010/main" val="2549601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linearity simulation </a:t>
            </a:r>
            <a:r>
              <a:rPr lang="en-US" altLang="zh-CN" baseline="0" dirty="0" smtClean="0"/>
              <a:t> show </a:t>
            </a:r>
            <a:r>
              <a:rPr lang="en-US" altLang="zh-CN" dirty="0" smtClean="0"/>
              <a:t>the linearity is very well.</a:t>
            </a:r>
            <a:endParaRPr lang="zh-CN" altLang="en-US" dirty="0"/>
          </a:p>
        </p:txBody>
      </p:sp>
      <p:sp>
        <p:nvSpPr>
          <p:cNvPr id="4" name="灯片编号占位符 3"/>
          <p:cNvSpPr>
            <a:spLocks noGrp="1"/>
          </p:cNvSpPr>
          <p:nvPr>
            <p:ph type="sldNum" sz="quarter" idx="10"/>
          </p:nvPr>
        </p:nvSpPr>
        <p:spPr/>
        <p:txBody>
          <a:bodyPr/>
          <a:lstStyle/>
          <a:p>
            <a:fld id="{DFF67907-3958-44CF-BC57-E8B45ACE722D}" type="slidenum">
              <a:rPr lang="zh-CN" altLang="en-US" smtClean="0"/>
              <a:t>13</a:t>
            </a:fld>
            <a:endParaRPr lang="zh-CN" altLang="en-US"/>
          </a:p>
        </p:txBody>
      </p:sp>
    </p:spTree>
    <p:extLst>
      <p:ext uri="{BB962C8B-B14F-4D97-AF65-F5344CB8AC3E}">
        <p14:creationId xmlns:p14="http://schemas.microsoft.com/office/powerpoint/2010/main" val="3821069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During</a:t>
            </a:r>
            <a:r>
              <a:rPr lang="en-US" altLang="zh-CN" baseline="0" dirty="0" smtClean="0"/>
              <a:t> noise </a:t>
            </a:r>
            <a:r>
              <a:rPr lang="en-US" altLang="zh-CN" dirty="0" smtClean="0"/>
              <a:t>simulation</a:t>
            </a:r>
            <a:r>
              <a:rPr lang="en-US" altLang="zh-CN" baseline="0" dirty="0" smtClean="0"/>
              <a:t> , the </a:t>
            </a:r>
            <a:r>
              <a:rPr lang="en-US" altLang="zh-CN" baseline="0" dirty="0" err="1" smtClean="0"/>
              <a:t>enc</a:t>
            </a:r>
            <a:r>
              <a:rPr lang="en-US" altLang="zh-CN" baseline="0" dirty="0" smtClean="0"/>
              <a:t> of 303 electron is achieved at the gain of 10 mV/ </a:t>
            </a:r>
            <a:r>
              <a:rPr lang="en-US" altLang="zh-CN" baseline="0" dirty="0" err="1" smtClean="0"/>
              <a:t>fC</a:t>
            </a:r>
            <a:r>
              <a:rPr lang="en-US" altLang="zh-CN" baseline="0" dirty="0" smtClean="0"/>
              <a:t>.  And the crosstalk is much less than 1%. </a:t>
            </a:r>
            <a:endParaRPr lang="zh-CN" altLang="en-US" dirty="0"/>
          </a:p>
        </p:txBody>
      </p:sp>
      <p:sp>
        <p:nvSpPr>
          <p:cNvPr id="4" name="灯片编号占位符 3"/>
          <p:cNvSpPr>
            <a:spLocks noGrp="1"/>
          </p:cNvSpPr>
          <p:nvPr>
            <p:ph type="sldNum" sz="quarter" idx="10"/>
          </p:nvPr>
        </p:nvSpPr>
        <p:spPr/>
        <p:txBody>
          <a:bodyPr/>
          <a:lstStyle/>
          <a:p>
            <a:fld id="{DFF67907-3958-44CF-BC57-E8B45ACE722D}" type="slidenum">
              <a:rPr lang="zh-CN" altLang="en-US" smtClean="0"/>
              <a:t>14</a:t>
            </a:fld>
            <a:endParaRPr lang="zh-CN" altLang="en-US"/>
          </a:p>
        </p:txBody>
      </p:sp>
    </p:spTree>
    <p:extLst>
      <p:ext uri="{BB962C8B-B14F-4D97-AF65-F5344CB8AC3E}">
        <p14:creationId xmlns:p14="http://schemas.microsoft.com/office/powerpoint/2010/main" val="956356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simulation output of AFE and AFE+SARADC is shown</a:t>
            </a:r>
            <a:r>
              <a:rPr lang="en-US" altLang="zh-CN" baseline="0" dirty="0" smtClean="0"/>
              <a:t> in this figure. The simulation results showed in good agreement with the expectation.</a:t>
            </a:r>
            <a:endParaRPr lang="zh-CN" altLang="en-US" dirty="0"/>
          </a:p>
        </p:txBody>
      </p:sp>
      <p:sp>
        <p:nvSpPr>
          <p:cNvPr id="4" name="灯片编号占位符 3"/>
          <p:cNvSpPr>
            <a:spLocks noGrp="1"/>
          </p:cNvSpPr>
          <p:nvPr>
            <p:ph type="sldNum" sz="quarter" idx="10"/>
          </p:nvPr>
        </p:nvSpPr>
        <p:spPr/>
        <p:txBody>
          <a:bodyPr/>
          <a:lstStyle/>
          <a:p>
            <a:fld id="{DFF67907-3958-44CF-BC57-E8B45ACE722D}" type="slidenum">
              <a:rPr lang="zh-CN" altLang="en-US" smtClean="0"/>
              <a:t>15</a:t>
            </a:fld>
            <a:endParaRPr lang="zh-CN" altLang="en-US"/>
          </a:p>
        </p:txBody>
      </p:sp>
    </p:spTree>
    <p:extLst>
      <p:ext uri="{BB962C8B-B14F-4D97-AF65-F5344CB8AC3E}">
        <p14:creationId xmlns:p14="http://schemas.microsoft.com/office/powerpoint/2010/main" val="4148602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 layout of the ASIC is</a:t>
            </a:r>
            <a:r>
              <a:rPr lang="en-US" altLang="zh-CN" baseline="0" dirty="0" smtClean="0"/>
              <a:t> shown in this figure </a:t>
            </a:r>
            <a:r>
              <a:rPr lang="en-US" altLang="zh-CN" dirty="0" smtClean="0"/>
              <a:t>and it consists of AFE , bias, SARADC and LVDS driver. </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The floor plan in layout is very</a:t>
            </a:r>
            <a:r>
              <a:rPr lang="en-US" altLang="zh-CN" baseline="0" dirty="0" smtClean="0">
                <a:latin typeface="Times New Roman" panose="02020603050405020304" pitchFamily="18" charset="0"/>
                <a:ea typeface="楷体" panose="02010609060101010101" pitchFamily="49" charset="-122"/>
                <a:cs typeface="Times New Roman" panose="02020603050405020304" pitchFamily="18" charset="0"/>
              </a:rPr>
              <a:t> crucial . Different parts are</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 supplied by separate power in order to reduce the interference.</a:t>
            </a:r>
          </a:p>
        </p:txBody>
      </p:sp>
      <p:sp>
        <p:nvSpPr>
          <p:cNvPr id="4" name="灯片编号占位符 3"/>
          <p:cNvSpPr>
            <a:spLocks noGrp="1"/>
          </p:cNvSpPr>
          <p:nvPr>
            <p:ph type="sldNum" sz="quarter" idx="10"/>
          </p:nvPr>
        </p:nvSpPr>
        <p:spPr/>
        <p:txBody>
          <a:bodyPr/>
          <a:lstStyle/>
          <a:p>
            <a:fld id="{DFF67907-3958-44CF-BC57-E8B45ACE722D}" type="slidenum">
              <a:rPr lang="zh-CN" altLang="en-US" smtClean="0"/>
              <a:t>16</a:t>
            </a:fld>
            <a:endParaRPr lang="zh-CN" altLang="en-US"/>
          </a:p>
        </p:txBody>
      </p:sp>
    </p:spTree>
    <p:extLst>
      <p:ext uri="{BB962C8B-B14F-4D97-AF65-F5344CB8AC3E}">
        <p14:creationId xmlns:p14="http://schemas.microsoft.com/office/powerpoint/2010/main" val="2148057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ADC data direct output have many drawbacks such as pile up, high data rate and power consumption. So, Digital trapezoidal filter is used to balances </a:t>
            </a:r>
            <a:r>
              <a:rPr lang="en-US" altLang="zh-CN" dirty="0" smtClean="0">
                <a:latin typeface="Times New Roman" panose="02020603050405020304" pitchFamily="18" charset="0"/>
                <a:cs typeface="Times New Roman" panose="02020603050405020304" pitchFamily="18" charset="0"/>
              </a:rPr>
              <a:t>the ballistic deficit and pile up. And data compression is used to reduce data bandwidth.</a:t>
            </a:r>
            <a:endParaRPr lang="zh-CN" altLang="en-US" dirty="0"/>
          </a:p>
        </p:txBody>
      </p:sp>
      <p:sp>
        <p:nvSpPr>
          <p:cNvPr id="4" name="灯片编号占位符 3"/>
          <p:cNvSpPr>
            <a:spLocks noGrp="1"/>
          </p:cNvSpPr>
          <p:nvPr>
            <p:ph type="sldNum" sz="quarter" idx="10"/>
          </p:nvPr>
        </p:nvSpPr>
        <p:spPr/>
        <p:txBody>
          <a:bodyPr/>
          <a:lstStyle/>
          <a:p>
            <a:fld id="{DFF67907-3958-44CF-BC57-E8B45ACE722D}" type="slidenum">
              <a:rPr lang="zh-CN" altLang="en-US" smtClean="0"/>
              <a:t>17</a:t>
            </a:fld>
            <a:endParaRPr lang="zh-CN" altLang="en-US"/>
          </a:p>
        </p:txBody>
      </p:sp>
    </p:spTree>
    <p:extLst>
      <p:ext uri="{BB962C8B-B14F-4D97-AF65-F5344CB8AC3E}">
        <p14:creationId xmlns:p14="http://schemas.microsoft.com/office/powerpoint/2010/main" val="678963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preliminary block diagram of digital</a:t>
            </a:r>
            <a:r>
              <a:rPr lang="en-US" altLang="zh-CN" baseline="0" dirty="0" smtClean="0"/>
              <a:t> filter and data compression </a:t>
            </a:r>
            <a:r>
              <a:rPr lang="en-US" altLang="zh-CN" dirty="0" smtClean="0"/>
              <a:t>is shown in this figure. The AFE and SARADC have been developed.</a:t>
            </a:r>
            <a:r>
              <a:rPr lang="en-US" altLang="zh-CN" baseline="0" dirty="0" smtClean="0"/>
              <a:t> The digital filter such as, trapezoidal filter is being studied .</a:t>
            </a:r>
            <a:endParaRPr lang="zh-CN" altLang="en-US" dirty="0"/>
          </a:p>
        </p:txBody>
      </p:sp>
      <p:sp>
        <p:nvSpPr>
          <p:cNvPr id="4" name="灯片编号占位符 3"/>
          <p:cNvSpPr>
            <a:spLocks noGrp="1"/>
          </p:cNvSpPr>
          <p:nvPr>
            <p:ph type="sldNum" sz="quarter" idx="10"/>
          </p:nvPr>
        </p:nvSpPr>
        <p:spPr/>
        <p:txBody>
          <a:bodyPr/>
          <a:lstStyle/>
          <a:p>
            <a:fld id="{DFF67907-3958-44CF-BC57-E8B45ACE722D}" type="slidenum">
              <a:rPr lang="zh-CN" altLang="en-US" smtClean="0"/>
              <a:t>18</a:t>
            </a:fld>
            <a:endParaRPr lang="zh-CN" altLang="en-US"/>
          </a:p>
        </p:txBody>
      </p:sp>
    </p:spTree>
    <p:extLst>
      <p:ext uri="{BB962C8B-B14F-4D97-AF65-F5344CB8AC3E}">
        <p14:creationId xmlns:p14="http://schemas.microsoft.com/office/powerpoint/2010/main" val="1117973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block diagram of trapezoidal filter is shown in this figure. The trapezoidal filter have many advantages , such</a:t>
            </a:r>
            <a:r>
              <a:rPr lang="en-US" altLang="zh-CN" baseline="0" dirty="0" smtClean="0"/>
              <a:t> as symmetric waveform and low cost hardware.</a:t>
            </a:r>
            <a:endParaRPr lang="zh-CN" altLang="en-US" dirty="0"/>
          </a:p>
        </p:txBody>
      </p:sp>
      <p:sp>
        <p:nvSpPr>
          <p:cNvPr id="4" name="灯片编号占位符 3"/>
          <p:cNvSpPr>
            <a:spLocks noGrp="1"/>
          </p:cNvSpPr>
          <p:nvPr>
            <p:ph type="sldNum" sz="quarter" idx="10"/>
          </p:nvPr>
        </p:nvSpPr>
        <p:spPr/>
        <p:txBody>
          <a:bodyPr/>
          <a:lstStyle/>
          <a:p>
            <a:fld id="{DFF67907-3958-44CF-BC57-E8B45ACE722D}" type="slidenum">
              <a:rPr lang="zh-CN" altLang="en-US" smtClean="0"/>
              <a:t>19</a:t>
            </a:fld>
            <a:endParaRPr lang="zh-CN" altLang="en-US"/>
          </a:p>
        </p:txBody>
      </p:sp>
    </p:spTree>
    <p:extLst>
      <p:ext uri="{BB962C8B-B14F-4D97-AF65-F5344CB8AC3E}">
        <p14:creationId xmlns:p14="http://schemas.microsoft.com/office/powerpoint/2010/main" val="17700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Firstly I’d like to talk about the introduction. Secondly, I’d like to talk about</a:t>
            </a:r>
            <a:r>
              <a:rPr lang="en-US" altLang="zh-CN" baseline="0" dirty="0" smtClean="0"/>
              <a:t> the</a:t>
            </a:r>
            <a:r>
              <a:rPr lang="en-US" altLang="zh-CN" dirty="0" smtClean="0"/>
              <a:t> progress</a:t>
            </a:r>
            <a:r>
              <a:rPr lang="en-US" altLang="zh-CN" baseline="0" dirty="0" smtClean="0"/>
              <a:t> on ASIC design. Digital filter and data compression are</a:t>
            </a:r>
            <a:r>
              <a:rPr lang="en-US" altLang="zh-CN" dirty="0" smtClean="0"/>
              <a:t> also mentioned.</a:t>
            </a:r>
            <a:r>
              <a:rPr lang="en-US" altLang="zh-CN" baseline="0" dirty="0" smtClean="0"/>
              <a:t> T</a:t>
            </a:r>
            <a:r>
              <a:rPr lang="en-US" altLang="zh-CN" dirty="0" smtClean="0"/>
              <a:t>he summary and</a:t>
            </a:r>
            <a:r>
              <a:rPr lang="en-US" altLang="zh-CN" baseline="0" dirty="0" smtClean="0"/>
              <a:t> </a:t>
            </a:r>
            <a:r>
              <a:rPr lang="en-US" altLang="zh-CN" dirty="0" smtClean="0"/>
              <a:t>future</a:t>
            </a:r>
            <a:r>
              <a:rPr lang="en-US" altLang="zh-CN" baseline="0" dirty="0" smtClean="0"/>
              <a:t> plan</a:t>
            </a:r>
            <a:r>
              <a:rPr lang="en-US" altLang="zh-CN" dirty="0" smtClean="0"/>
              <a:t> are in the end.</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DFF67907-3958-44CF-BC57-E8B45ACE722D}" type="slidenum">
              <a:rPr lang="zh-CN" altLang="en-US" smtClean="0"/>
              <a:t>2</a:t>
            </a:fld>
            <a:endParaRPr lang="zh-CN" altLang="en-US"/>
          </a:p>
        </p:txBody>
      </p:sp>
    </p:spTree>
    <p:extLst>
      <p:ext uri="{BB962C8B-B14F-4D97-AF65-F5344CB8AC3E}">
        <p14:creationId xmlns:p14="http://schemas.microsoft.com/office/powerpoint/2010/main" val="2336482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a:t>
            </a:r>
            <a:r>
              <a:rPr lang="en-US" altLang="zh-CN" baseline="0" dirty="0" smtClean="0"/>
              <a:t> output of single channel AFE +ADC ASIC is fed into trapezoidal filter, the key nodes</a:t>
            </a:r>
            <a:r>
              <a:rPr lang="zh-CN" altLang="en-US" baseline="0" dirty="0" smtClean="0"/>
              <a:t> </a:t>
            </a:r>
            <a:r>
              <a:rPr lang="en-US" altLang="zh-CN" baseline="0" dirty="0" smtClean="0"/>
              <a:t>output of trapezoidal filter is shown in the left figure. The ENC with the rise time and flat top time are shown in the right two figures.</a:t>
            </a:r>
            <a:endParaRPr lang="zh-CN" altLang="en-US" dirty="0"/>
          </a:p>
        </p:txBody>
      </p:sp>
      <p:sp>
        <p:nvSpPr>
          <p:cNvPr id="4" name="灯片编号占位符 3"/>
          <p:cNvSpPr>
            <a:spLocks noGrp="1"/>
          </p:cNvSpPr>
          <p:nvPr>
            <p:ph type="sldNum" sz="quarter" idx="10"/>
          </p:nvPr>
        </p:nvSpPr>
        <p:spPr/>
        <p:txBody>
          <a:bodyPr/>
          <a:lstStyle/>
          <a:p>
            <a:fld id="{DFF67907-3958-44CF-BC57-E8B45ACE722D}" type="slidenum">
              <a:rPr lang="zh-CN" altLang="en-US" smtClean="0"/>
              <a:t>20</a:t>
            </a:fld>
            <a:endParaRPr lang="zh-CN" altLang="en-US"/>
          </a:p>
        </p:txBody>
      </p:sp>
    </p:spTree>
    <p:extLst>
      <p:ext uri="{BB962C8B-B14F-4D97-AF65-F5344CB8AC3E}">
        <p14:creationId xmlns:p14="http://schemas.microsoft.com/office/powerpoint/2010/main" val="3798573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Based on the prototype ASICs of the first MPW run </a:t>
            </a:r>
            <a:r>
              <a:rPr lang="en-US" altLang="zh-CN" dirty="0" smtClean="0">
                <a:latin typeface="+mn-lt"/>
                <a:ea typeface="+mn-ea"/>
                <a:cs typeface="+mn-cs"/>
              </a:rPr>
              <a:t>,</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 16 channel low power consumption and high integration ASIC for TPC readout have been developed.</a:t>
            </a:r>
            <a:r>
              <a:rPr lang="en-US" altLang="zh-CN" baseline="0" dirty="0" smtClean="0">
                <a:latin typeface="Times New Roman" panose="02020603050405020304" pitchFamily="18" charset="0"/>
                <a:ea typeface="楷体" panose="02010609060101010101" pitchFamily="49" charset="-122"/>
                <a:cs typeface="Times New Roman" panose="02020603050405020304" pitchFamily="18" charset="0"/>
              </a:rPr>
              <a:t> The power consumption of AFE and SARADC core is 1.4mW and 1 </a:t>
            </a:r>
            <a:r>
              <a:rPr lang="en-US" altLang="zh-CN" baseline="0" dirty="0" err="1" smtClean="0">
                <a:latin typeface="Times New Roman" panose="02020603050405020304" pitchFamily="18" charset="0"/>
                <a:ea typeface="楷体" panose="02010609060101010101" pitchFamily="49" charset="-122"/>
                <a:cs typeface="Times New Roman" panose="02020603050405020304" pitchFamily="18" charset="0"/>
              </a:rPr>
              <a:t>mW</a:t>
            </a:r>
            <a:r>
              <a:rPr lang="en-US" altLang="zh-CN" baseline="0" dirty="0" smtClean="0">
                <a:latin typeface="Times New Roman" panose="02020603050405020304" pitchFamily="18" charset="0"/>
                <a:ea typeface="楷体" panose="02010609060101010101" pitchFamily="49" charset="-122"/>
                <a:cs typeface="Times New Roman" panose="02020603050405020304" pitchFamily="18" charset="0"/>
              </a:rPr>
              <a:t> respectively.</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DFF67907-3958-44CF-BC57-E8B45ACE722D}" type="slidenum">
              <a:rPr lang="zh-CN" altLang="en-US" smtClean="0"/>
              <a:t>21</a:t>
            </a:fld>
            <a:endParaRPr lang="zh-CN" altLang="en-US"/>
          </a:p>
        </p:txBody>
      </p:sp>
    </p:spTree>
    <p:extLst>
      <p:ext uri="{BB962C8B-B14F-4D97-AF65-F5344CB8AC3E}">
        <p14:creationId xmlns:p14="http://schemas.microsoft.com/office/powerpoint/2010/main" val="3539299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In the future,</a:t>
            </a:r>
            <a:r>
              <a:rPr lang="en-US" altLang="zh-CN" baseline="0" dirty="0" smtClean="0"/>
              <a:t> the 16ch ASIC will be evaluated and </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the full function CEPC TPC readout ASIC</a:t>
            </a:r>
            <a:r>
              <a:rPr lang="en-US" altLang="zh-CN" sz="1200" baseline="0" dirty="0" smtClean="0">
                <a:latin typeface="Times New Roman" panose="02020603050405020304" pitchFamily="18" charset="0"/>
                <a:ea typeface="楷体" panose="02010609060101010101" pitchFamily="49" charset="-122"/>
                <a:cs typeface="Times New Roman" panose="02020603050405020304" pitchFamily="18" charset="0"/>
              </a:rPr>
              <a:t> will be developed.</a:t>
            </a:r>
            <a:endPar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DFF67907-3958-44CF-BC57-E8B45ACE722D}" type="slidenum">
              <a:rPr lang="zh-CN" altLang="en-US" smtClean="0"/>
              <a:t>22</a:t>
            </a:fld>
            <a:endParaRPr lang="zh-CN" altLang="en-US"/>
          </a:p>
        </p:txBody>
      </p:sp>
    </p:spTree>
    <p:extLst>
      <p:ext uri="{BB962C8B-B14F-4D97-AF65-F5344CB8AC3E}">
        <p14:creationId xmlns:p14="http://schemas.microsoft.com/office/powerpoint/2010/main" val="2400597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There</a:t>
            </a:r>
            <a:r>
              <a:rPr lang="en-US" altLang="zh-CN" sz="1200" kern="1200" baseline="0" dirty="0" smtClean="0">
                <a:solidFill>
                  <a:schemeClr val="tx1"/>
                </a:solidFill>
                <a:effectLst/>
                <a:latin typeface="+mn-lt"/>
                <a:ea typeface="+mn-ea"/>
                <a:cs typeface="+mn-cs"/>
              </a:rPr>
              <a:t> are </a:t>
            </a:r>
            <a:r>
              <a:rPr lang="en-US" altLang="zh-CN" sz="1200" kern="1200" dirty="0" smtClean="0">
                <a:solidFill>
                  <a:schemeClr val="tx1"/>
                </a:solidFill>
                <a:effectLst/>
                <a:latin typeface="+mn-lt"/>
                <a:ea typeface="+mn-ea"/>
                <a:cs typeface="+mn-cs"/>
              </a:rPr>
              <a:t>about 1 million channels of readout electronics working at </a:t>
            </a:r>
            <a:r>
              <a:rPr lang="en-US" altLang="zh-CN" sz="1200" dirty="0" smtClean="0">
                <a:solidFill>
                  <a:srgbClr val="FF0000"/>
                </a:solidFill>
                <a:latin typeface="Times New Roman" panose="02020603050405020304" pitchFamily="18" charset="0"/>
                <a:ea typeface="+mn-ea"/>
                <a:cs typeface="Times New Roman" panose="02020603050405020304" pitchFamily="18" charset="0"/>
              </a:rPr>
              <a:t>continuous mode</a:t>
            </a:r>
            <a:r>
              <a:rPr lang="en-US" altLang="zh-CN" sz="1200" kern="1200" dirty="0" smtClean="0">
                <a:solidFill>
                  <a:schemeClr val="tx1"/>
                </a:solidFill>
                <a:effectLst/>
                <a:latin typeface="+mn-lt"/>
                <a:ea typeface="+mn-ea"/>
                <a:cs typeface="+mn-cs"/>
              </a:rPr>
              <a:t> in</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CEPC-TPC. So, power consumption is crucial</a:t>
            </a:r>
            <a:r>
              <a:rPr lang="en-US" altLang="zh-CN" sz="1200" kern="1200" baseline="0" dirty="0" smtClean="0">
                <a:solidFill>
                  <a:schemeClr val="tx1"/>
                </a:solidFill>
                <a:effectLst/>
                <a:latin typeface="+mn-lt"/>
                <a:ea typeface="+mn-ea"/>
                <a:cs typeface="+mn-cs"/>
              </a:rPr>
              <a:t> and a few </a:t>
            </a:r>
            <a:r>
              <a:rPr lang="en-US" altLang="zh-CN" sz="1200" kern="1200" baseline="0" dirty="0" err="1" smtClean="0">
                <a:solidFill>
                  <a:schemeClr val="tx1"/>
                </a:solidFill>
                <a:effectLst/>
                <a:latin typeface="+mn-lt"/>
                <a:ea typeface="+mn-ea"/>
                <a:cs typeface="+mn-cs"/>
              </a:rPr>
              <a:t>milliiwatt</a:t>
            </a:r>
            <a:r>
              <a:rPr lang="en-US" altLang="zh-CN" sz="1200" kern="1200" baseline="0" dirty="0" smtClean="0">
                <a:solidFill>
                  <a:schemeClr val="tx1"/>
                </a:solidFill>
                <a:effectLst/>
                <a:latin typeface="+mn-lt"/>
                <a:ea typeface="+mn-ea"/>
                <a:cs typeface="+mn-cs"/>
              </a:rPr>
              <a:t> per channel  is required.</a:t>
            </a:r>
            <a:endParaRPr lang="zh-CN" altLang="en-US" dirty="0"/>
          </a:p>
        </p:txBody>
      </p:sp>
      <p:sp>
        <p:nvSpPr>
          <p:cNvPr id="4" name="灯片编号占位符 3"/>
          <p:cNvSpPr>
            <a:spLocks noGrp="1"/>
          </p:cNvSpPr>
          <p:nvPr>
            <p:ph type="sldNum" sz="quarter" idx="10"/>
          </p:nvPr>
        </p:nvSpPr>
        <p:spPr/>
        <p:txBody>
          <a:bodyPr/>
          <a:lstStyle/>
          <a:p>
            <a:fld id="{DFF67907-3958-44CF-BC57-E8B45ACE722D}" type="slidenum">
              <a:rPr lang="zh-CN" altLang="en-US" smtClean="0"/>
              <a:t>3</a:t>
            </a:fld>
            <a:endParaRPr lang="zh-CN" altLang="en-US"/>
          </a:p>
        </p:txBody>
      </p:sp>
    </p:spTree>
    <p:extLst>
      <p:ext uri="{BB962C8B-B14F-4D97-AF65-F5344CB8AC3E}">
        <p14:creationId xmlns:p14="http://schemas.microsoft.com/office/powerpoint/2010/main" val="66286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Dedicated TPC readout ASICs have been developed for the last two decades but none of them can fulfill the requirements of such low power consumption and high rate .Therefore, we develop a CEPC</a:t>
            </a:r>
            <a:r>
              <a:rPr lang="en-US" altLang="zh-CN" baseline="0" dirty="0" smtClean="0"/>
              <a:t> TPC readout ASIC using advanced 65nm process </a:t>
            </a:r>
            <a:r>
              <a:rPr lang="en-US" altLang="zh-CN" baseline="0" dirty="0" smtClean="0">
                <a:latin typeface="+mn-lt"/>
                <a:cs typeface="+mn-cs"/>
              </a:rPr>
              <a:t>A</a:t>
            </a:r>
            <a:r>
              <a:rPr lang="en-US" altLang="zh-CN" baseline="0" dirty="0" smtClean="0"/>
              <a:t>nd adopting simplified circuit such as </a:t>
            </a:r>
            <a:r>
              <a:rPr lang="en-US" altLang="zh-CN" dirty="0" smtClean="0">
                <a:latin typeface="Times New Roman" panose="02020603050405020304" pitchFamily="18" charset="0"/>
                <a:cs typeface="Times New Roman" panose="02020603050405020304" pitchFamily="18" charset="0"/>
              </a:rPr>
              <a:t>SAR-ADC,CR-RC shaper</a:t>
            </a:r>
            <a:r>
              <a:rPr lang="en-US" altLang="zh-CN" baseline="0" dirty="0" smtClean="0"/>
              <a:t> </a:t>
            </a:r>
            <a:r>
              <a:rPr lang="en-US" altLang="zh-CN" baseline="0" dirty="0" smtClean="0">
                <a:latin typeface="Times New Roman" panose="02020603050405020304" pitchFamily="18" charset="0"/>
                <a:cs typeface="Times New Roman" panose="02020603050405020304" pitchFamily="18" charset="0"/>
              </a:rPr>
              <a:t>.</a:t>
            </a:r>
            <a:endParaRPr lang="zh-CN" altLang="en-US" dirty="0"/>
          </a:p>
        </p:txBody>
      </p:sp>
      <p:sp>
        <p:nvSpPr>
          <p:cNvPr id="4" name="灯片编号占位符 3"/>
          <p:cNvSpPr>
            <a:spLocks noGrp="1"/>
          </p:cNvSpPr>
          <p:nvPr>
            <p:ph type="sldNum" sz="quarter" idx="10"/>
          </p:nvPr>
        </p:nvSpPr>
        <p:spPr/>
        <p:txBody>
          <a:bodyPr/>
          <a:lstStyle/>
          <a:p>
            <a:fld id="{DFF67907-3958-44CF-BC57-E8B45ACE722D}" type="slidenum">
              <a:rPr lang="zh-CN" altLang="en-US" smtClean="0"/>
              <a:t>4</a:t>
            </a:fld>
            <a:endParaRPr lang="zh-CN" altLang="en-US"/>
          </a:p>
        </p:txBody>
      </p:sp>
    </p:spTree>
    <p:extLst>
      <p:ext uri="{BB962C8B-B14F-4D97-AF65-F5344CB8AC3E}">
        <p14:creationId xmlns:p14="http://schemas.microsoft.com/office/powerpoint/2010/main" val="2160709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architecture of the TPC readout electronics is shown in this Figure. It consists of the front-end electronics on the detector panel and DAQ off the detector. They communicate using high-speed serial link.  The front-end ASIC consists of analog front-end ,ADC and </a:t>
            </a:r>
            <a:r>
              <a:rPr lang="en-US" altLang="zh-CN" dirty="0" err="1" smtClean="0"/>
              <a:t>DSP.The</a:t>
            </a:r>
            <a:r>
              <a:rPr lang="en-US" altLang="zh-CN" dirty="0" smtClean="0"/>
              <a:t> specification are</a:t>
            </a:r>
            <a:r>
              <a:rPr lang="en-US" altLang="zh-CN" baseline="0" dirty="0" smtClean="0"/>
              <a:t> shown in these two table. The power consumption of AFE,ADC should be less than 2.5 </a:t>
            </a:r>
            <a:r>
              <a:rPr lang="en-US" altLang="zh-CN" baseline="0" dirty="0" err="1" smtClean="0"/>
              <a:t>mW</a:t>
            </a:r>
            <a:r>
              <a:rPr lang="en-US" altLang="zh-CN" baseline="0" dirty="0" smtClean="0"/>
              <a:t>/</a:t>
            </a:r>
            <a:r>
              <a:rPr lang="en-US" altLang="zh-CN" baseline="0" dirty="0" err="1" smtClean="0"/>
              <a:t>ch</a:t>
            </a:r>
            <a:r>
              <a:rPr lang="en-US" altLang="zh-CN" baseline="0" dirty="0" smtClean="0"/>
              <a:t>, with low ENC and high sampling rate.</a:t>
            </a:r>
            <a:endParaRPr lang="zh-CN" altLang="en-US" dirty="0"/>
          </a:p>
        </p:txBody>
      </p:sp>
      <p:sp>
        <p:nvSpPr>
          <p:cNvPr id="4" name="灯片编号占位符 3"/>
          <p:cNvSpPr>
            <a:spLocks noGrp="1"/>
          </p:cNvSpPr>
          <p:nvPr>
            <p:ph type="sldNum" sz="quarter" idx="10"/>
          </p:nvPr>
        </p:nvSpPr>
        <p:spPr/>
        <p:txBody>
          <a:bodyPr/>
          <a:lstStyle/>
          <a:p>
            <a:fld id="{DFF67907-3958-44CF-BC57-E8B45ACE722D}" type="slidenum">
              <a:rPr lang="zh-CN" altLang="en-US" smtClean="0"/>
              <a:t>5</a:t>
            </a:fld>
            <a:endParaRPr lang="zh-CN" altLang="en-US"/>
          </a:p>
        </p:txBody>
      </p:sp>
    </p:spTree>
    <p:extLst>
      <p:ext uri="{BB962C8B-B14F-4D97-AF65-F5344CB8AC3E}">
        <p14:creationId xmlns:p14="http://schemas.microsoft.com/office/powerpoint/2010/main" val="3017941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Three prototype chips have been developed and</a:t>
            </a:r>
            <a:r>
              <a:rPr lang="en-US" altLang="zh-CN" baseline="0" dirty="0" smtClean="0"/>
              <a:t> evaluated. The test results of Analog Front-end such as power consumption, and Gain show in good agreement with specification . </a:t>
            </a:r>
            <a:endParaRPr lang="en-US" altLang="zh-CN" dirty="0" smtClean="0"/>
          </a:p>
        </p:txBody>
      </p:sp>
      <p:sp>
        <p:nvSpPr>
          <p:cNvPr id="4" name="灯片编号占位符 3"/>
          <p:cNvSpPr>
            <a:spLocks noGrp="1"/>
          </p:cNvSpPr>
          <p:nvPr>
            <p:ph type="sldNum" sz="quarter" idx="10"/>
          </p:nvPr>
        </p:nvSpPr>
        <p:spPr/>
        <p:txBody>
          <a:bodyPr/>
          <a:lstStyle/>
          <a:p>
            <a:fld id="{DFF67907-3958-44CF-BC57-E8B45ACE722D}" type="slidenum">
              <a:rPr lang="zh-CN" altLang="en-US" smtClean="0"/>
              <a:t>6</a:t>
            </a:fld>
            <a:endParaRPr lang="zh-CN" altLang="en-US"/>
          </a:p>
        </p:txBody>
      </p:sp>
    </p:spTree>
    <p:extLst>
      <p:ext uri="{BB962C8B-B14F-4D97-AF65-F5344CB8AC3E}">
        <p14:creationId xmlns:p14="http://schemas.microsoft.com/office/powerpoint/2010/main" val="1155701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TID test for</a:t>
            </a:r>
            <a:r>
              <a:rPr lang="en-US" altLang="zh-CN" baseline="0" dirty="0" smtClean="0"/>
              <a:t> AFE have been done. No significant performance degradation have been observed.</a:t>
            </a:r>
            <a:endParaRPr lang="zh-CN" altLang="en-US" dirty="0"/>
          </a:p>
        </p:txBody>
      </p:sp>
      <p:sp>
        <p:nvSpPr>
          <p:cNvPr id="4" name="灯片编号占位符 3"/>
          <p:cNvSpPr>
            <a:spLocks noGrp="1"/>
          </p:cNvSpPr>
          <p:nvPr>
            <p:ph type="sldNum" sz="quarter" idx="10"/>
          </p:nvPr>
        </p:nvSpPr>
        <p:spPr/>
        <p:txBody>
          <a:bodyPr/>
          <a:lstStyle/>
          <a:p>
            <a:fld id="{DFF67907-3958-44CF-BC57-E8B45ACE722D}" type="slidenum">
              <a:rPr lang="zh-CN" altLang="en-US" smtClean="0"/>
              <a:t>7</a:t>
            </a:fld>
            <a:endParaRPr lang="zh-CN" altLang="en-US"/>
          </a:p>
        </p:txBody>
      </p:sp>
    </p:spTree>
    <p:extLst>
      <p:ext uri="{BB962C8B-B14F-4D97-AF65-F5344CB8AC3E}">
        <p14:creationId xmlns:p14="http://schemas.microsoft.com/office/powerpoint/2010/main" val="2900023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SAR</a:t>
            </a:r>
            <a:r>
              <a:rPr lang="en-US" altLang="zh-CN" baseline="0" dirty="0" smtClean="0"/>
              <a:t> ADC also have been evaluated. The tested results show in good agreement with the specification, with the core power consumption of 1 </a:t>
            </a:r>
            <a:r>
              <a:rPr lang="en-US" altLang="zh-CN" baseline="0" dirty="0" err="1" smtClean="0"/>
              <a:t>mW</a:t>
            </a:r>
            <a:r>
              <a:rPr lang="en-US" altLang="zh-CN" baseline="0" dirty="0" smtClean="0"/>
              <a:t> .</a:t>
            </a:r>
            <a:endParaRPr lang="zh-CN" altLang="en-US" dirty="0"/>
          </a:p>
        </p:txBody>
      </p:sp>
      <p:sp>
        <p:nvSpPr>
          <p:cNvPr id="4" name="灯片编号占位符 3"/>
          <p:cNvSpPr>
            <a:spLocks noGrp="1"/>
          </p:cNvSpPr>
          <p:nvPr>
            <p:ph type="sldNum" sz="quarter" idx="10"/>
          </p:nvPr>
        </p:nvSpPr>
        <p:spPr/>
        <p:txBody>
          <a:bodyPr/>
          <a:lstStyle/>
          <a:p>
            <a:fld id="{DFF67907-3958-44CF-BC57-E8B45ACE722D}" type="slidenum">
              <a:rPr lang="zh-CN" altLang="en-US" smtClean="0"/>
              <a:t>8</a:t>
            </a:fld>
            <a:endParaRPr lang="zh-CN" altLang="en-US"/>
          </a:p>
        </p:txBody>
      </p:sp>
    </p:spTree>
    <p:extLst>
      <p:ext uri="{BB962C8B-B14F-4D97-AF65-F5344CB8AC3E}">
        <p14:creationId xmlns:p14="http://schemas.microsoft.com/office/powerpoint/2010/main" val="2668053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TID test for</a:t>
            </a:r>
            <a:r>
              <a:rPr lang="en-US" altLang="zh-CN" baseline="0" dirty="0" smtClean="0"/>
              <a:t> </a:t>
            </a:r>
            <a:r>
              <a:rPr lang="en-US" altLang="zh-CN" dirty="0" smtClean="0"/>
              <a:t>SAR ADC also have been done. No significant performance degradation was observed</a:t>
            </a:r>
            <a:endParaRPr lang="zh-CN" altLang="en-US" dirty="0"/>
          </a:p>
        </p:txBody>
      </p:sp>
      <p:sp>
        <p:nvSpPr>
          <p:cNvPr id="4" name="灯片编号占位符 3"/>
          <p:cNvSpPr>
            <a:spLocks noGrp="1"/>
          </p:cNvSpPr>
          <p:nvPr>
            <p:ph type="sldNum" sz="quarter" idx="10"/>
          </p:nvPr>
        </p:nvSpPr>
        <p:spPr/>
        <p:txBody>
          <a:bodyPr/>
          <a:lstStyle/>
          <a:p>
            <a:fld id="{DFF67907-3958-44CF-BC57-E8B45ACE722D}" type="slidenum">
              <a:rPr lang="zh-CN" altLang="en-US" smtClean="0"/>
              <a:t>9</a:t>
            </a:fld>
            <a:endParaRPr lang="zh-CN" altLang="en-US"/>
          </a:p>
        </p:txBody>
      </p:sp>
    </p:spTree>
    <p:extLst>
      <p:ext uri="{BB962C8B-B14F-4D97-AF65-F5344CB8AC3E}">
        <p14:creationId xmlns:p14="http://schemas.microsoft.com/office/powerpoint/2010/main" val="3656388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核电子学实验室">
    <p:spTree>
      <p:nvGrpSpPr>
        <p:cNvPr id="1" name=""/>
        <p:cNvGrpSpPr/>
        <p:nvPr/>
      </p:nvGrpSpPr>
      <p:grpSpPr>
        <a:xfrm>
          <a:off x="0" y="0"/>
          <a:ext cx="0" cy="0"/>
          <a:chOff x="0" y="0"/>
          <a:chExt cx="0" cy="0"/>
        </a:xfrm>
      </p:grpSpPr>
      <p:sp>
        <p:nvSpPr>
          <p:cNvPr id="4" name="矩形 3"/>
          <p:cNvSpPr/>
          <p:nvPr userDrawn="1"/>
        </p:nvSpPr>
        <p:spPr>
          <a:xfrm>
            <a:off x="-62145" y="6648014"/>
            <a:ext cx="9277165" cy="194400"/>
          </a:xfrm>
          <a:prstGeom prst="rect">
            <a:avLst/>
          </a:prstGeom>
          <a:solidFill>
            <a:srgbClr val="800080"/>
          </a:solidFill>
        </p:spPr>
        <p:style>
          <a:lnRef idx="0">
            <a:schemeClr val="accent4"/>
          </a:lnRef>
          <a:fillRef idx="3">
            <a:schemeClr val="accent4"/>
          </a:fillRef>
          <a:effectRef idx="3">
            <a:schemeClr val="accent4"/>
          </a:effectRef>
          <a:fontRef idx="minor">
            <a:schemeClr val="lt1"/>
          </a:fontRef>
        </p:style>
        <p:txBody>
          <a:bodyPr anchor="ctr"/>
          <a:lstStyle/>
          <a:p>
            <a:pPr algn="ctr" defTabSz="894699">
              <a:defRPr/>
            </a:pPr>
            <a:endParaRPr lang="zh-CN" altLang="en-US" sz="490"/>
          </a:p>
        </p:txBody>
      </p:sp>
      <p:pic>
        <p:nvPicPr>
          <p:cNvPr id="5" name="图片 4" descr="二校门.jpg"/>
          <p:cNvPicPr>
            <a:picLocks noChangeAspect="1"/>
          </p:cNvPicPr>
          <p:nvPr/>
        </p:nvPicPr>
        <p:blipFill>
          <a:blip r:embed="rId2"/>
          <a:stretch>
            <a:fillRect/>
          </a:stretch>
        </p:blipFill>
        <p:spPr>
          <a:xfrm>
            <a:off x="5727067" y="4175497"/>
            <a:ext cx="3520313" cy="2261645"/>
          </a:xfrm>
          <a:prstGeom prst="ellipse">
            <a:avLst/>
          </a:prstGeom>
          <a:noFill/>
          <a:ln>
            <a:solidFill>
              <a:schemeClr val="tx1"/>
            </a:solidFill>
            <a:prstDash val="sysDot"/>
          </a:ln>
          <a:effectLst>
            <a:softEdge rad="317500"/>
          </a:effectLst>
        </p:spPr>
      </p:pic>
      <p:pic>
        <p:nvPicPr>
          <p:cNvPr id="7" name="图片 9" descr="图片1.png"/>
          <p:cNvPicPr>
            <a:picLocks noChangeAspect="1"/>
          </p:cNvPicPr>
          <p:nvPr/>
        </p:nvPicPr>
        <p:blipFill>
          <a:blip r:embed="rId3"/>
          <a:srcRect/>
          <a:stretch>
            <a:fillRect/>
          </a:stretch>
        </p:blipFill>
        <p:spPr bwMode="auto">
          <a:xfrm>
            <a:off x="41662" y="46653"/>
            <a:ext cx="2456677" cy="758112"/>
          </a:xfrm>
          <a:prstGeom prst="rect">
            <a:avLst/>
          </a:prstGeom>
          <a:noFill/>
          <a:ln w="9525">
            <a:noFill/>
            <a:miter lim="800000"/>
            <a:headEnd/>
            <a:tailEnd/>
          </a:ln>
        </p:spPr>
      </p:pic>
      <p:sp>
        <p:nvSpPr>
          <p:cNvPr id="8" name="TextBox 7"/>
          <p:cNvSpPr txBox="1"/>
          <p:nvPr/>
        </p:nvSpPr>
        <p:spPr>
          <a:xfrm>
            <a:off x="6446762" y="124840"/>
            <a:ext cx="2519841" cy="494302"/>
          </a:xfrm>
          <a:prstGeom prst="rect">
            <a:avLst/>
          </a:prstGeom>
          <a:noFill/>
        </p:spPr>
        <p:txBody>
          <a:bodyPr>
            <a:spAutoFit/>
          </a:bodyPr>
          <a:lstStyle/>
          <a:p>
            <a:pPr defTabSz="894699">
              <a:defRPr/>
            </a:pPr>
            <a:r>
              <a:rPr lang="zh-CN" altLang="en-US" sz="2612" dirty="0">
                <a:solidFill>
                  <a:srgbClr val="800080"/>
                </a:solidFill>
                <a:latin typeface="华文行楷" pitchFamily="2" charset="-122"/>
                <a:ea typeface="华文行楷" pitchFamily="2" charset="-122"/>
              </a:rPr>
              <a:t>核电子学实验室</a:t>
            </a:r>
            <a:endParaRPr lang="en-US" altLang="zh-CN" sz="2612" dirty="0">
              <a:solidFill>
                <a:srgbClr val="800080"/>
              </a:solidFill>
              <a:latin typeface="华文行楷" pitchFamily="2" charset="-122"/>
              <a:ea typeface="华文行楷" pitchFamily="2" charset="-122"/>
            </a:endParaRPr>
          </a:p>
        </p:txBody>
      </p:sp>
      <p:sp>
        <p:nvSpPr>
          <p:cNvPr id="9" name="TextBox 8"/>
          <p:cNvSpPr txBox="1"/>
          <p:nvPr/>
        </p:nvSpPr>
        <p:spPr>
          <a:xfrm>
            <a:off x="6426603" y="532623"/>
            <a:ext cx="2640794" cy="293285"/>
          </a:xfrm>
          <a:prstGeom prst="rect">
            <a:avLst/>
          </a:prstGeom>
          <a:noFill/>
        </p:spPr>
        <p:txBody>
          <a:bodyPr>
            <a:spAutoFit/>
          </a:bodyPr>
          <a:lstStyle/>
          <a:p>
            <a:pPr defTabSz="894699">
              <a:defRPr/>
            </a:pPr>
            <a:r>
              <a:rPr lang="en-US" altLang="zh-CN" sz="1306" dirty="0">
                <a:solidFill>
                  <a:srgbClr val="800080"/>
                </a:solidFill>
                <a:latin typeface="Franklin Gothic Demi" pitchFamily="34" charset="0"/>
                <a:ea typeface="宋体" pitchFamily="2" charset="-122"/>
              </a:rPr>
              <a:t>Laboratory of Nuclear Electronics</a:t>
            </a:r>
            <a:endParaRPr lang="zh-CN" altLang="en-US" sz="1306" dirty="0">
              <a:solidFill>
                <a:srgbClr val="800080"/>
              </a:solidFill>
              <a:latin typeface="Franklin Gothic Demi" pitchFamily="34" charset="0"/>
              <a:ea typeface="宋体" pitchFamily="2" charset="-122"/>
            </a:endParaRPr>
          </a:p>
        </p:txBody>
      </p:sp>
      <p:sp>
        <p:nvSpPr>
          <p:cNvPr id="2" name="标题 1"/>
          <p:cNvSpPr>
            <a:spLocks noGrp="1"/>
          </p:cNvSpPr>
          <p:nvPr>
            <p:ph type="ctrTitle"/>
          </p:nvPr>
        </p:nvSpPr>
        <p:spPr>
          <a:xfrm>
            <a:off x="685800" y="2130426"/>
            <a:ext cx="7772400" cy="1470025"/>
          </a:xfrm>
        </p:spPr>
        <p:txBody>
          <a:bodyPr/>
          <a:lstStyle>
            <a:lvl1pPr>
              <a:defRPr>
                <a:solidFill>
                  <a:schemeClr val="tx1"/>
                </a:solidFill>
                <a:latin typeface="Arial" pitchFamily="34" charset="0"/>
                <a:cs typeface="Arial" pitchFamily="34" charset="0"/>
              </a:defRPr>
            </a:lvl1pPr>
          </a:lstStyle>
          <a:p>
            <a:r>
              <a:rPr lang="zh-CN" altLang="en-US"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solidFill>
                <a:latin typeface="华文行楷" pitchFamily="2" charset="-122"/>
                <a:ea typeface="华文行楷" pitchFamily="2" charset="-122"/>
              </a:defRPr>
            </a:lvl1pPr>
            <a:lvl2pPr marL="447479" indent="0" algn="ctr">
              <a:buNone/>
              <a:defRPr>
                <a:solidFill>
                  <a:schemeClr val="tx1">
                    <a:tint val="75000"/>
                  </a:schemeClr>
                </a:solidFill>
              </a:defRPr>
            </a:lvl2pPr>
            <a:lvl3pPr marL="894957" indent="0" algn="ctr">
              <a:buNone/>
              <a:defRPr>
                <a:solidFill>
                  <a:schemeClr val="tx1">
                    <a:tint val="75000"/>
                  </a:schemeClr>
                </a:solidFill>
              </a:defRPr>
            </a:lvl3pPr>
            <a:lvl4pPr marL="1342436" indent="0" algn="ctr">
              <a:buNone/>
              <a:defRPr>
                <a:solidFill>
                  <a:schemeClr val="tx1">
                    <a:tint val="75000"/>
                  </a:schemeClr>
                </a:solidFill>
              </a:defRPr>
            </a:lvl4pPr>
            <a:lvl5pPr marL="1789915" indent="0" algn="ctr">
              <a:buNone/>
              <a:defRPr>
                <a:solidFill>
                  <a:schemeClr val="tx1">
                    <a:tint val="75000"/>
                  </a:schemeClr>
                </a:solidFill>
              </a:defRPr>
            </a:lvl5pPr>
            <a:lvl6pPr marL="2237393" indent="0" algn="ctr">
              <a:buNone/>
              <a:defRPr>
                <a:solidFill>
                  <a:schemeClr val="tx1">
                    <a:tint val="75000"/>
                  </a:schemeClr>
                </a:solidFill>
              </a:defRPr>
            </a:lvl6pPr>
            <a:lvl7pPr marL="2684872" indent="0" algn="ctr">
              <a:buNone/>
              <a:defRPr>
                <a:solidFill>
                  <a:schemeClr val="tx1">
                    <a:tint val="75000"/>
                  </a:schemeClr>
                </a:solidFill>
              </a:defRPr>
            </a:lvl7pPr>
            <a:lvl8pPr marL="3132351" indent="0" algn="ctr">
              <a:buNone/>
              <a:defRPr>
                <a:solidFill>
                  <a:schemeClr val="tx1">
                    <a:tint val="75000"/>
                  </a:schemeClr>
                </a:solidFill>
              </a:defRPr>
            </a:lvl8pPr>
            <a:lvl9pPr marL="3579830" indent="0" algn="ctr">
              <a:buNone/>
              <a:defRPr>
                <a:solidFill>
                  <a:schemeClr val="tx1">
                    <a:tint val="75000"/>
                  </a:schemeClr>
                </a:solidFill>
              </a:defRPr>
            </a:lvl9pPr>
          </a:lstStyle>
          <a:p>
            <a:r>
              <a:rPr lang="zh-CN" altLang="en-US" smtClean="0"/>
              <a:t>单击此处编辑母版副标题样式</a:t>
            </a:r>
            <a:endParaRPr lang="zh-CN" altLang="en-US" dirty="0"/>
          </a:p>
        </p:txBody>
      </p:sp>
      <p:sp>
        <p:nvSpPr>
          <p:cNvPr id="11" name="日期占位符 11"/>
          <p:cNvSpPr>
            <a:spLocks noGrp="1"/>
          </p:cNvSpPr>
          <p:nvPr>
            <p:ph type="dt" sz="half" idx="11"/>
          </p:nvPr>
        </p:nvSpPr>
        <p:spPr/>
        <p:txBody>
          <a:bodyPr/>
          <a:lstStyle>
            <a:lvl1pPr algn="ctr">
              <a:defRPr sz="1796">
                <a:solidFill>
                  <a:schemeClr val="tx1"/>
                </a:solidFill>
                <a:latin typeface="Arial" pitchFamily="34" charset="0"/>
                <a:cs typeface="Arial" pitchFamily="34" charset="0"/>
              </a:defRPr>
            </a:lvl1pPr>
          </a:lstStyle>
          <a:p>
            <a:r>
              <a:rPr lang="en-US" altLang="zh-CN" smtClean="0"/>
              <a:t>2019/11/18</a:t>
            </a:r>
            <a:endParaRPr lang="zh-CN" altLang="en-US"/>
          </a:p>
        </p:txBody>
      </p:sp>
      <p:sp>
        <p:nvSpPr>
          <p:cNvPr id="12" name="页脚占位符 13"/>
          <p:cNvSpPr>
            <a:spLocks noGrp="1"/>
          </p:cNvSpPr>
          <p:nvPr>
            <p:ph type="ftr" sz="quarter" idx="12"/>
          </p:nvPr>
        </p:nvSpPr>
        <p:spPr>
          <a:xfrm>
            <a:off x="3124155" y="6356480"/>
            <a:ext cx="3564512" cy="365017"/>
          </a:xfrm>
        </p:spPr>
        <p:txBody>
          <a:bodyPr/>
          <a:lstStyle>
            <a:lvl1pPr>
              <a:defRPr sz="1796">
                <a:solidFill>
                  <a:schemeClr val="tx1"/>
                </a:solidFill>
              </a:defRPr>
            </a:lvl1pPr>
          </a:lstStyle>
          <a:p>
            <a:r>
              <a:rPr lang="en-US" altLang="zh-CN" smtClean="0"/>
              <a:t>The 2019 internatioanal CEPC</a:t>
            </a:r>
            <a:endParaRPr lang="zh-CN" altLang="en-US"/>
          </a:p>
        </p:txBody>
      </p:sp>
      <p:sp>
        <p:nvSpPr>
          <p:cNvPr id="13" name="矩形 12"/>
          <p:cNvSpPr/>
          <p:nvPr userDrawn="1"/>
        </p:nvSpPr>
        <p:spPr>
          <a:xfrm>
            <a:off x="-63" y="914238"/>
            <a:ext cx="9144000" cy="195940"/>
          </a:xfrm>
          <a:prstGeom prst="rect">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0"/>
          </a:p>
        </p:txBody>
      </p:sp>
    </p:spTree>
    <p:extLst>
      <p:ext uri="{BB962C8B-B14F-4D97-AF65-F5344CB8AC3E}">
        <p14:creationId xmlns:p14="http://schemas.microsoft.com/office/powerpoint/2010/main" val="25573519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r>
              <a:rPr lang="en-US" altLang="zh-CN" smtClean="0"/>
              <a:t>2019/11/18</a:t>
            </a:r>
            <a:endParaRPr lang="zh-CN" altLang="en-US"/>
          </a:p>
        </p:txBody>
      </p:sp>
      <p:sp>
        <p:nvSpPr>
          <p:cNvPr id="6" name="页脚占位符 5"/>
          <p:cNvSpPr>
            <a:spLocks noGrp="1"/>
          </p:cNvSpPr>
          <p:nvPr>
            <p:ph type="ftr" sz="quarter" idx="11"/>
          </p:nvPr>
        </p:nvSpPr>
        <p:spPr/>
        <p:txBody>
          <a:bodyPr/>
          <a:lstStyle/>
          <a:p>
            <a:r>
              <a:rPr lang="en-US" altLang="zh-CN" smtClean="0"/>
              <a:t>The 2019 internatioanal CEPC</a:t>
            </a:r>
            <a:endParaRPr lang="zh-CN" altLang="en-US"/>
          </a:p>
        </p:txBody>
      </p:sp>
      <p:sp>
        <p:nvSpPr>
          <p:cNvPr id="7" name="灯片编号占位符 6"/>
          <p:cNvSpPr>
            <a:spLocks noGrp="1"/>
          </p:cNvSpPr>
          <p:nvPr>
            <p:ph type="sldNum" sz="quarter" idx="12"/>
          </p:nvPr>
        </p:nvSpPr>
        <p:spPr/>
        <p:txBody>
          <a:bodyPr/>
          <a:lstStyle/>
          <a:p>
            <a:fld id="{F822D0B3-86C0-48A6-87B1-903C1698B4B1}" type="slidenum">
              <a:rPr lang="zh-CN" altLang="en-US" smtClean="0"/>
              <a:t>‹#›</a:t>
            </a:fld>
            <a:endParaRPr lang="zh-CN" altLang="en-US"/>
          </a:p>
        </p:txBody>
      </p:sp>
    </p:spTree>
    <p:extLst>
      <p:ext uri="{BB962C8B-B14F-4D97-AF65-F5344CB8AC3E}">
        <p14:creationId xmlns:p14="http://schemas.microsoft.com/office/powerpoint/2010/main" val="198781665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r>
              <a:rPr lang="en-US" altLang="zh-CN" smtClean="0"/>
              <a:t>2019/11/18</a:t>
            </a:r>
            <a:endParaRPr lang="zh-CN" altLang="en-US"/>
          </a:p>
        </p:txBody>
      </p:sp>
      <p:sp>
        <p:nvSpPr>
          <p:cNvPr id="6" name="页脚占位符 5"/>
          <p:cNvSpPr>
            <a:spLocks noGrp="1"/>
          </p:cNvSpPr>
          <p:nvPr>
            <p:ph type="ftr" sz="quarter" idx="11"/>
          </p:nvPr>
        </p:nvSpPr>
        <p:spPr/>
        <p:txBody>
          <a:bodyPr/>
          <a:lstStyle/>
          <a:p>
            <a:r>
              <a:rPr lang="en-US" altLang="zh-CN" smtClean="0"/>
              <a:t>The 2019 internatioanal CEPC</a:t>
            </a:r>
            <a:endParaRPr lang="zh-CN" altLang="en-US"/>
          </a:p>
        </p:txBody>
      </p:sp>
      <p:sp>
        <p:nvSpPr>
          <p:cNvPr id="7" name="灯片编号占位符 6"/>
          <p:cNvSpPr>
            <a:spLocks noGrp="1"/>
          </p:cNvSpPr>
          <p:nvPr>
            <p:ph type="sldNum" sz="quarter" idx="12"/>
          </p:nvPr>
        </p:nvSpPr>
        <p:spPr/>
        <p:txBody>
          <a:bodyPr/>
          <a:lstStyle/>
          <a:p>
            <a:fld id="{F822D0B3-86C0-48A6-87B1-903C1698B4B1}" type="slidenum">
              <a:rPr lang="zh-CN" altLang="en-US" smtClean="0"/>
              <a:t>‹#›</a:t>
            </a:fld>
            <a:endParaRPr lang="zh-CN" altLang="en-US"/>
          </a:p>
        </p:txBody>
      </p:sp>
    </p:spTree>
    <p:extLst>
      <p:ext uri="{BB962C8B-B14F-4D97-AF65-F5344CB8AC3E}">
        <p14:creationId xmlns:p14="http://schemas.microsoft.com/office/powerpoint/2010/main" val="6212429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t>2019/11/18</a:t>
            </a:r>
            <a:endParaRPr lang="zh-CN" altLang="en-US"/>
          </a:p>
        </p:txBody>
      </p:sp>
      <p:sp>
        <p:nvSpPr>
          <p:cNvPr id="5" name="页脚占位符 4"/>
          <p:cNvSpPr>
            <a:spLocks noGrp="1"/>
          </p:cNvSpPr>
          <p:nvPr>
            <p:ph type="ftr" sz="quarter" idx="11"/>
          </p:nvPr>
        </p:nvSpPr>
        <p:spPr/>
        <p:txBody>
          <a:bodyPr/>
          <a:lstStyle/>
          <a:p>
            <a:r>
              <a:rPr lang="en-US" altLang="zh-CN" smtClean="0"/>
              <a:t>The 2019 internatioanal CEPC</a:t>
            </a:r>
            <a:endParaRPr lang="zh-CN" altLang="en-US"/>
          </a:p>
        </p:txBody>
      </p:sp>
      <p:sp>
        <p:nvSpPr>
          <p:cNvPr id="6" name="灯片编号占位符 5"/>
          <p:cNvSpPr>
            <a:spLocks noGrp="1"/>
          </p:cNvSpPr>
          <p:nvPr>
            <p:ph type="sldNum" sz="quarter" idx="12"/>
          </p:nvPr>
        </p:nvSpPr>
        <p:spPr/>
        <p:txBody>
          <a:bodyPr/>
          <a:lstStyle/>
          <a:p>
            <a:fld id="{F822D0B3-86C0-48A6-87B1-903C1698B4B1}" type="slidenum">
              <a:rPr lang="zh-CN" altLang="en-US" smtClean="0"/>
              <a:t>‹#›</a:t>
            </a:fld>
            <a:endParaRPr lang="zh-CN" altLang="en-US"/>
          </a:p>
        </p:txBody>
      </p:sp>
    </p:spTree>
    <p:extLst>
      <p:ext uri="{BB962C8B-B14F-4D97-AF65-F5344CB8AC3E}">
        <p14:creationId xmlns:p14="http://schemas.microsoft.com/office/powerpoint/2010/main" val="2082015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t>2019/11/18</a:t>
            </a:r>
            <a:endParaRPr lang="zh-CN" altLang="en-US"/>
          </a:p>
        </p:txBody>
      </p:sp>
      <p:sp>
        <p:nvSpPr>
          <p:cNvPr id="5" name="页脚占位符 4"/>
          <p:cNvSpPr>
            <a:spLocks noGrp="1"/>
          </p:cNvSpPr>
          <p:nvPr>
            <p:ph type="ftr" sz="quarter" idx="11"/>
          </p:nvPr>
        </p:nvSpPr>
        <p:spPr/>
        <p:txBody>
          <a:bodyPr/>
          <a:lstStyle/>
          <a:p>
            <a:r>
              <a:rPr lang="en-US" altLang="zh-CN" smtClean="0"/>
              <a:t>The 2019 internatioanal CEPC</a:t>
            </a:r>
            <a:endParaRPr lang="zh-CN" altLang="en-US"/>
          </a:p>
        </p:txBody>
      </p:sp>
      <p:sp>
        <p:nvSpPr>
          <p:cNvPr id="6" name="灯片编号占位符 5"/>
          <p:cNvSpPr>
            <a:spLocks noGrp="1"/>
          </p:cNvSpPr>
          <p:nvPr>
            <p:ph type="sldNum" sz="quarter" idx="12"/>
          </p:nvPr>
        </p:nvSpPr>
        <p:spPr/>
        <p:txBody>
          <a:bodyPr/>
          <a:lstStyle/>
          <a:p>
            <a:fld id="{F822D0B3-86C0-48A6-87B1-903C1698B4B1}" type="slidenum">
              <a:rPr lang="zh-CN" altLang="en-US" smtClean="0"/>
              <a:t>‹#›</a:t>
            </a:fld>
            <a:endParaRPr lang="zh-CN" altLang="en-US"/>
          </a:p>
        </p:txBody>
      </p:sp>
    </p:spTree>
    <p:extLst>
      <p:ext uri="{BB962C8B-B14F-4D97-AF65-F5344CB8AC3E}">
        <p14:creationId xmlns:p14="http://schemas.microsoft.com/office/powerpoint/2010/main" val="7296019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r>
              <a:rPr lang="en-US" altLang="zh-CN" smtClean="0"/>
              <a:t>2019/11/18</a:t>
            </a:r>
            <a:endParaRPr lang="zh-CN" altLang="en-US"/>
          </a:p>
        </p:txBody>
      </p:sp>
      <p:sp>
        <p:nvSpPr>
          <p:cNvPr id="5" name="页脚占位符 4"/>
          <p:cNvSpPr>
            <a:spLocks noGrp="1"/>
          </p:cNvSpPr>
          <p:nvPr>
            <p:ph type="ftr" sz="quarter" idx="11"/>
          </p:nvPr>
        </p:nvSpPr>
        <p:spPr/>
        <p:txBody>
          <a:bodyPr/>
          <a:lstStyle/>
          <a:p>
            <a:r>
              <a:rPr lang="en-US" altLang="zh-CN" smtClean="0"/>
              <a:t>The 2019 internatioanal CEPC</a:t>
            </a:r>
            <a:endParaRPr lang="zh-CN" altLang="en-US"/>
          </a:p>
        </p:txBody>
      </p:sp>
      <p:sp>
        <p:nvSpPr>
          <p:cNvPr id="6" name="灯片编号占位符 5"/>
          <p:cNvSpPr>
            <a:spLocks noGrp="1"/>
          </p:cNvSpPr>
          <p:nvPr>
            <p:ph type="sldNum" sz="quarter" idx="12"/>
          </p:nvPr>
        </p:nvSpPr>
        <p:spPr/>
        <p:txBody>
          <a:bodyPr/>
          <a:lstStyle/>
          <a:p>
            <a:fld id="{F822D0B3-86C0-48A6-87B1-903C1698B4B1}" type="slidenum">
              <a:rPr lang="zh-CN" altLang="en-US" smtClean="0"/>
              <a:t>‹#›</a:t>
            </a:fld>
            <a:endParaRPr lang="zh-CN" altLang="en-US"/>
          </a:p>
        </p:txBody>
      </p:sp>
    </p:spTree>
    <p:extLst>
      <p:ext uri="{BB962C8B-B14F-4D97-AF65-F5344CB8AC3E}">
        <p14:creationId xmlns:p14="http://schemas.microsoft.com/office/powerpoint/2010/main" val="34507694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r>
              <a:rPr lang="en-US" altLang="zh-CN" smtClean="0"/>
              <a:t>2019/11/18</a:t>
            </a:r>
            <a:endParaRPr lang="zh-CN" altLang="en-US"/>
          </a:p>
        </p:txBody>
      </p:sp>
      <p:sp>
        <p:nvSpPr>
          <p:cNvPr id="5" name="页脚占位符 4"/>
          <p:cNvSpPr>
            <a:spLocks noGrp="1"/>
          </p:cNvSpPr>
          <p:nvPr>
            <p:ph type="ftr" sz="quarter" idx="11"/>
          </p:nvPr>
        </p:nvSpPr>
        <p:spPr/>
        <p:txBody>
          <a:bodyPr/>
          <a:lstStyle/>
          <a:p>
            <a:r>
              <a:rPr lang="en-US" altLang="zh-CN" smtClean="0"/>
              <a:t>The 2019 internatioanal CEPC</a:t>
            </a:r>
            <a:endParaRPr lang="zh-CN" altLang="en-US"/>
          </a:p>
        </p:txBody>
      </p:sp>
      <p:sp>
        <p:nvSpPr>
          <p:cNvPr id="6" name="灯片编号占位符 5"/>
          <p:cNvSpPr>
            <a:spLocks noGrp="1"/>
          </p:cNvSpPr>
          <p:nvPr>
            <p:ph type="sldNum" sz="quarter" idx="12"/>
          </p:nvPr>
        </p:nvSpPr>
        <p:spPr/>
        <p:txBody>
          <a:bodyPr/>
          <a:lstStyle/>
          <a:p>
            <a:fld id="{F822D0B3-86C0-48A6-87B1-903C1698B4B1}" type="slidenum">
              <a:rPr lang="zh-CN" altLang="en-US" smtClean="0"/>
              <a:t>‹#›</a:t>
            </a:fld>
            <a:endParaRPr lang="zh-CN" altLang="en-US"/>
          </a:p>
        </p:txBody>
      </p:sp>
    </p:spTree>
    <p:extLst>
      <p:ext uri="{BB962C8B-B14F-4D97-AF65-F5344CB8AC3E}">
        <p14:creationId xmlns:p14="http://schemas.microsoft.com/office/powerpoint/2010/main" val="25439842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t>2019/11/18</a:t>
            </a:r>
            <a:endParaRPr lang="zh-CN" altLang="en-US"/>
          </a:p>
        </p:txBody>
      </p:sp>
      <p:sp>
        <p:nvSpPr>
          <p:cNvPr id="5" name="页脚占位符 4"/>
          <p:cNvSpPr>
            <a:spLocks noGrp="1"/>
          </p:cNvSpPr>
          <p:nvPr>
            <p:ph type="ftr" sz="quarter" idx="11"/>
          </p:nvPr>
        </p:nvSpPr>
        <p:spPr/>
        <p:txBody>
          <a:bodyPr/>
          <a:lstStyle/>
          <a:p>
            <a:r>
              <a:rPr lang="en-US" altLang="zh-CN" smtClean="0"/>
              <a:t>The 2019 internatioanal CEPC</a:t>
            </a:r>
            <a:endParaRPr lang="zh-CN" altLang="en-US"/>
          </a:p>
        </p:txBody>
      </p:sp>
      <p:sp>
        <p:nvSpPr>
          <p:cNvPr id="6" name="灯片编号占位符 5"/>
          <p:cNvSpPr>
            <a:spLocks noGrp="1"/>
          </p:cNvSpPr>
          <p:nvPr>
            <p:ph type="sldNum" sz="quarter" idx="12"/>
          </p:nvPr>
        </p:nvSpPr>
        <p:spPr/>
        <p:txBody>
          <a:bodyPr/>
          <a:lstStyle/>
          <a:p>
            <a:fld id="{F822D0B3-86C0-48A6-87B1-903C1698B4B1}" type="slidenum">
              <a:rPr lang="zh-CN" altLang="en-US" smtClean="0"/>
              <a:t>‹#›</a:t>
            </a:fld>
            <a:endParaRPr lang="zh-CN" altLang="en-US"/>
          </a:p>
        </p:txBody>
      </p:sp>
      <p:sp>
        <p:nvSpPr>
          <p:cNvPr id="8" name="矩形 7"/>
          <p:cNvSpPr/>
          <p:nvPr userDrawn="1"/>
        </p:nvSpPr>
        <p:spPr>
          <a:xfrm>
            <a:off x="-63" y="1038530"/>
            <a:ext cx="9144000" cy="195940"/>
          </a:xfrm>
          <a:prstGeom prst="rect">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0"/>
          </a:p>
        </p:txBody>
      </p:sp>
      <p:sp>
        <p:nvSpPr>
          <p:cNvPr id="9" name="标题 1"/>
          <p:cNvSpPr>
            <a:spLocks noGrp="1"/>
          </p:cNvSpPr>
          <p:nvPr>
            <p:ph type="title"/>
          </p:nvPr>
        </p:nvSpPr>
        <p:spPr>
          <a:xfrm>
            <a:off x="324035" y="155590"/>
            <a:ext cx="7000200" cy="824158"/>
          </a:xfrm>
        </p:spPr>
        <p:txBody>
          <a:bodyPr>
            <a:normAutofit/>
          </a:bodyPr>
          <a:lstStyle>
            <a:lvl1pPr algn="l">
              <a:defRPr sz="4000" baseline="0">
                <a:solidFill>
                  <a:srgbClr val="0000FF"/>
                </a:solidFill>
                <a:latin typeface="微软雅黑" panose="020B0503020204020204" pitchFamily="34" charset="-122"/>
                <a:ea typeface="微软雅黑" panose="020B0503020204020204" pitchFamily="34" charset="-122"/>
                <a:cs typeface="Arial" pitchFamily="34"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25710558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628650" y="1825625"/>
            <a:ext cx="3867150" cy="4351338"/>
          </a:xfrm>
        </p:spPr>
        <p:txBody>
          <a:bodyPr/>
          <a:lstStyle>
            <a:lvl1pPr>
              <a:defRPr>
                <a:latin typeface="黑体" panose="02010609060101010101" pitchFamily="49" charset="-122"/>
                <a:ea typeface="黑体" panose="02010609060101010101" pitchFamily="49" charset="-122"/>
              </a:defRPr>
            </a:lvl1pPr>
            <a:lvl2pPr>
              <a:defRPr>
                <a:latin typeface="黑体" panose="02010609060101010101" pitchFamily="49" charset="-122"/>
                <a:ea typeface="黑体" panose="02010609060101010101" pitchFamily="49" charset="-122"/>
              </a:defRPr>
            </a:lvl2pPr>
            <a:lvl3pPr>
              <a:defRPr>
                <a:latin typeface="黑体" panose="02010609060101010101" pitchFamily="49" charset="-122"/>
                <a:ea typeface="黑体" panose="02010609060101010101" pitchFamily="49" charset="-122"/>
              </a:defRPr>
            </a:lvl3pPr>
            <a:lvl4pPr>
              <a:defRPr>
                <a:latin typeface="黑体" panose="02010609060101010101" pitchFamily="49" charset="-122"/>
                <a:ea typeface="黑体" panose="02010609060101010101" pitchFamily="49" charset="-122"/>
              </a:defRPr>
            </a:lvl4pPr>
            <a:lvl5pPr>
              <a:defRPr>
                <a:latin typeface="黑体" panose="02010609060101010101" pitchFamily="49" charset="-122"/>
                <a:ea typeface="黑体" panose="02010609060101010101" pitchFamily="49"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48200" y="1825625"/>
            <a:ext cx="3867150" cy="4351338"/>
          </a:xfrm>
        </p:spPr>
        <p:txBody>
          <a:bodyPr/>
          <a:lstStyle>
            <a:lvl1pPr>
              <a:defRPr>
                <a:latin typeface="黑体" panose="02010609060101010101" pitchFamily="49" charset="-122"/>
                <a:ea typeface="黑体" panose="02010609060101010101" pitchFamily="49" charset="-122"/>
              </a:defRPr>
            </a:lvl1pPr>
            <a:lvl2pPr>
              <a:defRPr>
                <a:latin typeface="黑体" panose="02010609060101010101" pitchFamily="49" charset="-122"/>
                <a:ea typeface="黑体" panose="02010609060101010101" pitchFamily="49" charset="-122"/>
              </a:defRPr>
            </a:lvl2pPr>
            <a:lvl3pPr>
              <a:defRPr>
                <a:latin typeface="黑体" panose="02010609060101010101" pitchFamily="49" charset="-122"/>
                <a:ea typeface="黑体" panose="02010609060101010101" pitchFamily="49" charset="-122"/>
              </a:defRPr>
            </a:lvl3pPr>
            <a:lvl4pPr>
              <a:defRPr>
                <a:latin typeface="黑体" panose="02010609060101010101" pitchFamily="49" charset="-122"/>
                <a:ea typeface="黑体" panose="02010609060101010101" pitchFamily="49" charset="-122"/>
              </a:defRPr>
            </a:lvl4pPr>
            <a:lvl5pPr>
              <a:defRPr>
                <a:latin typeface="黑体" panose="02010609060101010101" pitchFamily="49" charset="-122"/>
                <a:ea typeface="黑体" panose="02010609060101010101" pitchFamily="49" charset="-122"/>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r>
              <a:rPr lang="en-US" altLang="zh-CN" smtClean="0"/>
              <a:t>2019/11/18</a:t>
            </a:r>
            <a:endParaRPr lang="zh-CN" altLang="en-US"/>
          </a:p>
        </p:txBody>
      </p:sp>
      <p:sp>
        <p:nvSpPr>
          <p:cNvPr id="6" name="页脚占位符 5"/>
          <p:cNvSpPr>
            <a:spLocks noGrp="1"/>
          </p:cNvSpPr>
          <p:nvPr>
            <p:ph type="ftr" sz="quarter" idx="11"/>
          </p:nvPr>
        </p:nvSpPr>
        <p:spPr/>
        <p:txBody>
          <a:bodyPr/>
          <a:lstStyle>
            <a:lvl1pPr>
              <a:defRPr sz="1400"/>
            </a:lvl1pPr>
          </a:lstStyle>
          <a:p>
            <a:r>
              <a:rPr lang="en-US" altLang="zh-CN" smtClean="0"/>
              <a:t>The 2019 internatioanal CEPC</a:t>
            </a:r>
            <a:endParaRPr lang="zh-CN" altLang="en-US"/>
          </a:p>
        </p:txBody>
      </p:sp>
      <p:sp>
        <p:nvSpPr>
          <p:cNvPr id="7" name="灯片编号占位符 6"/>
          <p:cNvSpPr>
            <a:spLocks noGrp="1"/>
          </p:cNvSpPr>
          <p:nvPr>
            <p:ph type="sldNum" sz="quarter" idx="12"/>
          </p:nvPr>
        </p:nvSpPr>
        <p:spPr/>
        <p:txBody>
          <a:bodyPr/>
          <a:lstStyle>
            <a:lvl1pPr>
              <a:defRPr sz="1600">
                <a:latin typeface="黑体" panose="02010609060101010101" pitchFamily="49" charset="-122"/>
                <a:ea typeface="黑体" panose="02010609060101010101" pitchFamily="49" charset="-122"/>
              </a:defRPr>
            </a:lvl1pPr>
          </a:lstStyle>
          <a:p>
            <a:fld id="{F822D0B3-86C0-48A6-87B1-903C1698B4B1}" type="slidenum">
              <a:rPr lang="zh-CN" altLang="en-US" smtClean="0"/>
              <a:pPr/>
              <a:t>‹#›</a:t>
            </a:fld>
            <a:endParaRPr lang="zh-CN" altLang="en-US"/>
          </a:p>
        </p:txBody>
      </p:sp>
      <p:sp>
        <p:nvSpPr>
          <p:cNvPr id="9" name="标题 1"/>
          <p:cNvSpPr>
            <a:spLocks noGrp="1"/>
          </p:cNvSpPr>
          <p:nvPr>
            <p:ph type="title"/>
          </p:nvPr>
        </p:nvSpPr>
        <p:spPr>
          <a:xfrm>
            <a:off x="324035" y="155590"/>
            <a:ext cx="7000200" cy="824158"/>
          </a:xfrm>
        </p:spPr>
        <p:txBody>
          <a:bodyPr>
            <a:normAutofit/>
          </a:bodyPr>
          <a:lstStyle>
            <a:lvl1pPr algn="l">
              <a:defRPr sz="4000" baseline="0">
                <a:solidFill>
                  <a:srgbClr val="0000FF"/>
                </a:solidFill>
                <a:latin typeface="微软雅黑" panose="020B0503020204020204" pitchFamily="34" charset="-122"/>
                <a:ea typeface="微软雅黑" panose="020B0503020204020204" pitchFamily="34" charset="-122"/>
                <a:cs typeface="Arial" pitchFamily="34" charset="0"/>
              </a:defRPr>
            </a:lvl1pPr>
          </a:lstStyle>
          <a:p>
            <a:r>
              <a:rPr lang="zh-CN" altLang="en-US" dirty="0" smtClean="0"/>
              <a:t>单击此处编辑母版标题样式</a:t>
            </a:r>
            <a:endParaRPr lang="zh-CN" altLang="en-US" dirty="0"/>
          </a:p>
        </p:txBody>
      </p:sp>
      <p:sp>
        <p:nvSpPr>
          <p:cNvPr id="10" name="矩形 9"/>
          <p:cNvSpPr/>
          <p:nvPr userDrawn="1"/>
        </p:nvSpPr>
        <p:spPr>
          <a:xfrm>
            <a:off x="-63" y="1038530"/>
            <a:ext cx="9144000" cy="195940"/>
          </a:xfrm>
          <a:prstGeom prst="rect">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0"/>
          </a:p>
        </p:txBody>
      </p:sp>
    </p:spTree>
    <p:extLst>
      <p:ext uri="{BB962C8B-B14F-4D97-AF65-F5344CB8AC3E}">
        <p14:creationId xmlns:p14="http://schemas.microsoft.com/office/powerpoint/2010/main" val="22152328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四项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13306" y="1293252"/>
            <a:ext cx="3582149" cy="2399859"/>
          </a:xfrm>
        </p:spPr>
        <p:txBody>
          <a:bodyPr/>
          <a:lstStyle>
            <a:lvl1pPr>
              <a:defRPr>
                <a:latin typeface="黑体" panose="02010609060101010101" pitchFamily="49" charset="-122"/>
                <a:ea typeface="黑体" panose="02010609060101010101" pitchFamily="49" charset="-122"/>
              </a:defRPr>
            </a:lvl1pPr>
            <a:lvl2pPr>
              <a:defRPr>
                <a:latin typeface="黑体" panose="02010609060101010101" pitchFamily="49" charset="-122"/>
                <a:ea typeface="黑体" panose="02010609060101010101" pitchFamily="49" charset="-122"/>
              </a:defRPr>
            </a:lvl2pPr>
            <a:lvl3pPr>
              <a:defRPr>
                <a:latin typeface="黑体" panose="02010609060101010101" pitchFamily="49" charset="-122"/>
                <a:ea typeface="黑体" panose="02010609060101010101" pitchFamily="49" charset="-122"/>
              </a:defRPr>
            </a:lvl3pPr>
            <a:lvl4pPr>
              <a:defRPr>
                <a:latin typeface="黑体" panose="02010609060101010101" pitchFamily="49" charset="-122"/>
                <a:ea typeface="黑体" panose="02010609060101010101" pitchFamily="49" charset="-122"/>
              </a:defRPr>
            </a:lvl4pPr>
            <a:lvl5pPr>
              <a:defRPr>
                <a:latin typeface="黑体" panose="02010609060101010101" pitchFamily="49" charset="-122"/>
                <a:ea typeface="黑体" panose="02010609060101010101" pitchFamily="49" charset="-122"/>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880632" y="1293252"/>
            <a:ext cx="3582149" cy="2391268"/>
          </a:xfrm>
        </p:spPr>
        <p:txBody>
          <a:bodyPr/>
          <a:lstStyle>
            <a:lvl1pPr>
              <a:defRPr>
                <a:latin typeface="黑体" panose="02010609060101010101" pitchFamily="49" charset="-122"/>
                <a:ea typeface="黑体" panose="02010609060101010101" pitchFamily="49" charset="-122"/>
              </a:defRPr>
            </a:lvl1pPr>
            <a:lvl2pPr>
              <a:defRPr>
                <a:latin typeface="黑体" panose="02010609060101010101" pitchFamily="49" charset="-122"/>
                <a:ea typeface="黑体" panose="02010609060101010101" pitchFamily="49" charset="-122"/>
              </a:defRPr>
            </a:lvl2pPr>
            <a:lvl3pPr>
              <a:defRPr>
                <a:latin typeface="黑体" panose="02010609060101010101" pitchFamily="49" charset="-122"/>
                <a:ea typeface="黑体" panose="02010609060101010101" pitchFamily="49" charset="-122"/>
              </a:defRPr>
            </a:lvl3pPr>
            <a:lvl4pPr>
              <a:defRPr>
                <a:latin typeface="黑体" panose="02010609060101010101" pitchFamily="49" charset="-122"/>
                <a:ea typeface="黑体" panose="02010609060101010101" pitchFamily="49" charset="-122"/>
              </a:defRPr>
            </a:lvl4pPr>
            <a:lvl5pPr>
              <a:defRPr>
                <a:latin typeface="黑体" panose="02010609060101010101" pitchFamily="49" charset="-122"/>
                <a:ea typeface="黑体" panose="02010609060101010101" pitchFamily="49"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p>
            <a:r>
              <a:rPr lang="en-US" altLang="zh-CN" smtClean="0"/>
              <a:t>2019/11/18</a:t>
            </a:r>
            <a:endParaRPr lang="zh-CN" altLang="en-US"/>
          </a:p>
        </p:txBody>
      </p:sp>
      <p:sp>
        <p:nvSpPr>
          <p:cNvPr id="6" name="页脚占位符 5"/>
          <p:cNvSpPr>
            <a:spLocks noGrp="1"/>
          </p:cNvSpPr>
          <p:nvPr>
            <p:ph type="ftr" sz="quarter" idx="11"/>
          </p:nvPr>
        </p:nvSpPr>
        <p:spPr/>
        <p:txBody>
          <a:bodyPr/>
          <a:lstStyle>
            <a:lvl1pPr>
              <a:defRPr sz="1400"/>
            </a:lvl1pPr>
          </a:lstStyle>
          <a:p>
            <a:r>
              <a:rPr lang="en-US" altLang="zh-CN" smtClean="0"/>
              <a:t>The 2019 internatioanal CEPC</a:t>
            </a:r>
            <a:endParaRPr lang="zh-CN" altLang="en-US"/>
          </a:p>
        </p:txBody>
      </p:sp>
      <p:sp>
        <p:nvSpPr>
          <p:cNvPr id="7" name="灯片编号占位符 6"/>
          <p:cNvSpPr>
            <a:spLocks noGrp="1"/>
          </p:cNvSpPr>
          <p:nvPr>
            <p:ph type="sldNum" sz="quarter" idx="12"/>
          </p:nvPr>
        </p:nvSpPr>
        <p:spPr/>
        <p:txBody>
          <a:bodyPr/>
          <a:lstStyle>
            <a:lvl1pPr>
              <a:defRPr sz="1600">
                <a:latin typeface="黑体" panose="02010609060101010101" pitchFamily="49" charset="-122"/>
                <a:ea typeface="黑体" panose="02010609060101010101" pitchFamily="49" charset="-122"/>
              </a:defRPr>
            </a:lvl1pPr>
          </a:lstStyle>
          <a:p>
            <a:fld id="{F822D0B3-86C0-48A6-87B1-903C1698B4B1}" type="slidenum">
              <a:rPr lang="zh-CN" altLang="en-US" smtClean="0"/>
              <a:pPr/>
              <a:t>‹#›</a:t>
            </a:fld>
            <a:endParaRPr lang="zh-CN" altLang="en-US"/>
          </a:p>
        </p:txBody>
      </p:sp>
      <p:sp>
        <p:nvSpPr>
          <p:cNvPr id="10" name="矩形 9"/>
          <p:cNvSpPr/>
          <p:nvPr userDrawn="1"/>
        </p:nvSpPr>
        <p:spPr>
          <a:xfrm>
            <a:off x="-63" y="1038530"/>
            <a:ext cx="9144000" cy="195940"/>
          </a:xfrm>
          <a:prstGeom prst="rect">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0"/>
          </a:p>
        </p:txBody>
      </p:sp>
      <p:sp>
        <p:nvSpPr>
          <p:cNvPr id="11" name="内容占位符 10"/>
          <p:cNvSpPr>
            <a:spLocks noGrp="1"/>
          </p:cNvSpPr>
          <p:nvPr>
            <p:ph sz="quarter" idx="13"/>
          </p:nvPr>
        </p:nvSpPr>
        <p:spPr>
          <a:xfrm>
            <a:off x="13305" y="3906299"/>
            <a:ext cx="3582149" cy="2370213"/>
          </a:xfrm>
        </p:spPr>
        <p:txBody>
          <a:bodyPr/>
          <a:lstStyle>
            <a:lvl1pPr>
              <a:defRPr>
                <a:latin typeface="黑体" panose="02010609060101010101" pitchFamily="49" charset="-122"/>
                <a:ea typeface="黑体" panose="02010609060101010101" pitchFamily="49" charset="-122"/>
              </a:defRPr>
            </a:lvl1pPr>
            <a:lvl2pPr>
              <a:defRPr>
                <a:latin typeface="黑体" panose="02010609060101010101" pitchFamily="49" charset="-122"/>
                <a:ea typeface="黑体" panose="02010609060101010101" pitchFamily="49" charset="-122"/>
              </a:defRPr>
            </a:lvl2pPr>
            <a:lvl3pPr>
              <a:defRPr>
                <a:latin typeface="黑体" panose="02010609060101010101" pitchFamily="49" charset="-122"/>
                <a:ea typeface="黑体" panose="02010609060101010101" pitchFamily="49" charset="-122"/>
              </a:defRPr>
            </a:lvl3pPr>
            <a:lvl4pPr>
              <a:defRPr>
                <a:latin typeface="黑体" panose="02010609060101010101" pitchFamily="49" charset="-122"/>
                <a:ea typeface="黑体" panose="02010609060101010101" pitchFamily="49" charset="-122"/>
              </a:defRPr>
            </a:lvl4pPr>
            <a:lvl5pPr>
              <a:defRPr>
                <a:latin typeface="黑体" panose="02010609060101010101" pitchFamily="49" charset="-122"/>
                <a:ea typeface="黑体" panose="02010609060101010101" pitchFamily="49"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12" name="内容占位符 10"/>
          <p:cNvSpPr>
            <a:spLocks noGrp="1"/>
          </p:cNvSpPr>
          <p:nvPr>
            <p:ph sz="quarter" idx="14"/>
          </p:nvPr>
        </p:nvSpPr>
        <p:spPr>
          <a:xfrm>
            <a:off x="4880632" y="3835328"/>
            <a:ext cx="3582149" cy="2370213"/>
          </a:xfrm>
        </p:spPr>
        <p:txBody>
          <a:bodyPr/>
          <a:lstStyle>
            <a:lvl1pPr>
              <a:defRPr>
                <a:latin typeface="黑体" panose="02010609060101010101" pitchFamily="49" charset="-122"/>
                <a:ea typeface="黑体" panose="02010609060101010101" pitchFamily="49" charset="-122"/>
              </a:defRPr>
            </a:lvl1pPr>
            <a:lvl2pPr>
              <a:defRPr>
                <a:latin typeface="黑体" panose="02010609060101010101" pitchFamily="49" charset="-122"/>
                <a:ea typeface="黑体" panose="02010609060101010101" pitchFamily="49" charset="-122"/>
              </a:defRPr>
            </a:lvl2pPr>
            <a:lvl3pPr>
              <a:defRPr>
                <a:latin typeface="黑体" panose="02010609060101010101" pitchFamily="49" charset="-122"/>
                <a:ea typeface="黑体" panose="02010609060101010101" pitchFamily="49" charset="-122"/>
              </a:defRPr>
            </a:lvl3pPr>
            <a:lvl4pPr>
              <a:defRPr>
                <a:latin typeface="黑体" panose="02010609060101010101" pitchFamily="49" charset="-122"/>
                <a:ea typeface="黑体" panose="02010609060101010101" pitchFamily="49" charset="-122"/>
              </a:defRPr>
            </a:lvl4pPr>
            <a:lvl5pPr>
              <a:defRPr>
                <a:latin typeface="黑体" panose="02010609060101010101" pitchFamily="49" charset="-122"/>
                <a:ea typeface="黑体" panose="02010609060101010101" pitchFamily="49" charset="-122"/>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3" name="标题 1"/>
          <p:cNvSpPr>
            <a:spLocks noGrp="1"/>
          </p:cNvSpPr>
          <p:nvPr>
            <p:ph type="title"/>
          </p:nvPr>
        </p:nvSpPr>
        <p:spPr>
          <a:xfrm>
            <a:off x="324035" y="155590"/>
            <a:ext cx="7000200" cy="824158"/>
          </a:xfrm>
        </p:spPr>
        <p:txBody>
          <a:bodyPr>
            <a:normAutofit/>
          </a:bodyPr>
          <a:lstStyle>
            <a:lvl1pPr algn="l">
              <a:defRPr sz="4000" baseline="0">
                <a:solidFill>
                  <a:srgbClr val="0000FF"/>
                </a:solidFill>
                <a:latin typeface="微软雅黑" panose="020B0503020204020204" pitchFamily="34" charset="-122"/>
                <a:ea typeface="微软雅黑" panose="020B0503020204020204" pitchFamily="34" charset="-122"/>
                <a:cs typeface="Arial" pitchFamily="34"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3995416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r>
              <a:rPr lang="en-US" altLang="zh-CN" smtClean="0"/>
              <a:t>2019/11/18</a:t>
            </a:r>
            <a:endParaRPr lang="zh-CN" altLang="en-US"/>
          </a:p>
        </p:txBody>
      </p:sp>
      <p:sp>
        <p:nvSpPr>
          <p:cNvPr id="3" name="页脚占位符 2"/>
          <p:cNvSpPr>
            <a:spLocks noGrp="1"/>
          </p:cNvSpPr>
          <p:nvPr>
            <p:ph type="ftr" sz="quarter" idx="11"/>
          </p:nvPr>
        </p:nvSpPr>
        <p:spPr/>
        <p:txBody>
          <a:bodyPr/>
          <a:lstStyle>
            <a:lvl1pPr>
              <a:defRPr sz="1400"/>
            </a:lvl1pPr>
          </a:lstStyle>
          <a:p>
            <a:r>
              <a:rPr lang="en-US" altLang="zh-CN" smtClean="0"/>
              <a:t>The 2019 internatioanal CEPC</a:t>
            </a:r>
            <a:endParaRPr lang="zh-CN" altLang="en-US"/>
          </a:p>
        </p:txBody>
      </p:sp>
      <p:sp>
        <p:nvSpPr>
          <p:cNvPr id="4" name="灯片编号占位符 3"/>
          <p:cNvSpPr>
            <a:spLocks noGrp="1"/>
          </p:cNvSpPr>
          <p:nvPr>
            <p:ph type="sldNum" sz="quarter" idx="12"/>
          </p:nvPr>
        </p:nvSpPr>
        <p:spPr/>
        <p:txBody>
          <a:bodyPr/>
          <a:lstStyle>
            <a:lvl1pPr>
              <a:defRPr sz="1400">
                <a:latin typeface="黑体" panose="02010609060101010101" pitchFamily="49" charset="-122"/>
                <a:ea typeface="黑体" panose="02010609060101010101" pitchFamily="49" charset="-122"/>
              </a:defRPr>
            </a:lvl1pPr>
          </a:lstStyle>
          <a:p>
            <a:fld id="{F822D0B3-86C0-48A6-87B1-903C1698B4B1}" type="slidenum">
              <a:rPr lang="zh-CN" altLang="en-US" smtClean="0"/>
              <a:pPr/>
              <a:t>‹#›</a:t>
            </a:fld>
            <a:endParaRPr lang="zh-CN" altLang="en-US"/>
          </a:p>
        </p:txBody>
      </p:sp>
      <p:sp>
        <p:nvSpPr>
          <p:cNvPr id="6" name="矩形 5"/>
          <p:cNvSpPr/>
          <p:nvPr userDrawn="1"/>
        </p:nvSpPr>
        <p:spPr>
          <a:xfrm>
            <a:off x="-63" y="1038530"/>
            <a:ext cx="9144000" cy="195940"/>
          </a:xfrm>
          <a:prstGeom prst="rect">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0"/>
          </a:p>
        </p:txBody>
      </p:sp>
      <p:sp>
        <p:nvSpPr>
          <p:cNvPr id="7" name="标题 1"/>
          <p:cNvSpPr>
            <a:spLocks noGrp="1"/>
          </p:cNvSpPr>
          <p:nvPr>
            <p:ph type="title"/>
          </p:nvPr>
        </p:nvSpPr>
        <p:spPr>
          <a:xfrm>
            <a:off x="324035" y="155590"/>
            <a:ext cx="7000200" cy="824158"/>
          </a:xfrm>
        </p:spPr>
        <p:txBody>
          <a:bodyPr/>
          <a:lstStyle>
            <a:lvl1pPr algn="l">
              <a:defRPr sz="4299" baseline="0">
                <a:solidFill>
                  <a:srgbClr val="0000FF"/>
                </a:solidFill>
                <a:latin typeface="Times New Roman" pitchFamily="18" charset="0"/>
                <a:ea typeface="黑体" pitchFamily="49" charset="-122"/>
                <a:cs typeface="Arial" pitchFamily="34"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39705385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smtClean="0"/>
              <a:t>2019/11/18</a:t>
            </a:r>
            <a:endParaRPr lang="zh-CN" altLang="en-US"/>
          </a:p>
        </p:txBody>
      </p:sp>
      <p:sp>
        <p:nvSpPr>
          <p:cNvPr id="4" name="页脚占位符 3"/>
          <p:cNvSpPr>
            <a:spLocks noGrp="1"/>
          </p:cNvSpPr>
          <p:nvPr>
            <p:ph type="ftr" sz="quarter" idx="11"/>
          </p:nvPr>
        </p:nvSpPr>
        <p:spPr/>
        <p:txBody>
          <a:bodyPr/>
          <a:lstStyle/>
          <a:p>
            <a:r>
              <a:rPr lang="en-US" altLang="zh-CN" smtClean="0"/>
              <a:t>The 2019 internatioanal CEPC</a:t>
            </a:r>
            <a:endParaRPr lang="zh-CN" altLang="en-US"/>
          </a:p>
        </p:txBody>
      </p:sp>
      <p:sp>
        <p:nvSpPr>
          <p:cNvPr id="5" name="灯片编号占位符 4"/>
          <p:cNvSpPr>
            <a:spLocks noGrp="1"/>
          </p:cNvSpPr>
          <p:nvPr>
            <p:ph type="sldNum" sz="quarter" idx="12"/>
          </p:nvPr>
        </p:nvSpPr>
        <p:spPr/>
        <p:txBody>
          <a:bodyPr/>
          <a:lstStyle/>
          <a:p>
            <a:fld id="{F822D0B3-86C0-48A6-87B1-903C1698B4B1}" type="slidenum">
              <a:rPr lang="zh-CN" altLang="en-US" smtClean="0"/>
              <a:t>‹#›</a:t>
            </a:fld>
            <a:endParaRPr lang="zh-CN" altLang="en-US"/>
          </a:p>
        </p:txBody>
      </p:sp>
    </p:spTree>
    <p:extLst>
      <p:ext uri="{BB962C8B-B14F-4D97-AF65-F5344CB8AC3E}">
        <p14:creationId xmlns:p14="http://schemas.microsoft.com/office/powerpoint/2010/main" val="27929783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30238" y="1681163"/>
            <a:ext cx="3868737" cy="823912"/>
          </a:xfrm>
        </p:spPr>
        <p:txBody>
          <a:bodyPr anchor="b"/>
          <a:lstStyle>
            <a:lvl1pPr marL="0" indent="0">
              <a:buNone/>
              <a:defRPr sz="2400" b="1" baseline="0">
                <a:latin typeface="Times New Roman" panose="02020603050405020304" pitchFamily="18" charset="0"/>
                <a:ea typeface="楷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p>
        </p:txBody>
      </p:sp>
      <p:sp>
        <p:nvSpPr>
          <p:cNvPr id="4" name="内容占位符 3"/>
          <p:cNvSpPr>
            <a:spLocks noGrp="1"/>
          </p:cNvSpPr>
          <p:nvPr>
            <p:ph sz="half" idx="2"/>
          </p:nvPr>
        </p:nvSpPr>
        <p:spPr>
          <a:xfrm>
            <a:off x="630238" y="2505075"/>
            <a:ext cx="3868737" cy="3684588"/>
          </a:xfrm>
        </p:spPr>
        <p:txBody>
          <a:bodyPr/>
          <a:lstStyle>
            <a:lvl1pPr>
              <a:defRPr baseline="0">
                <a:latin typeface="Times New Roman" panose="02020603050405020304" pitchFamily="18" charset="0"/>
                <a:ea typeface="楷体" panose="02010609060101010101" pitchFamily="49" charset="-122"/>
              </a:defRPr>
            </a:lvl1pPr>
            <a:lvl2pPr>
              <a:defRPr baseline="0">
                <a:latin typeface="Times New Roman" panose="02020603050405020304" pitchFamily="18" charset="0"/>
                <a:ea typeface="楷体" panose="02010609060101010101" pitchFamily="49" charset="-122"/>
              </a:defRPr>
            </a:lvl2pPr>
            <a:lvl3pPr>
              <a:defRPr baseline="0">
                <a:latin typeface="Times New Roman" panose="02020603050405020304" pitchFamily="18" charset="0"/>
                <a:ea typeface="楷体" panose="02010609060101010101" pitchFamily="49" charset="-122"/>
              </a:defRPr>
            </a:lvl3pPr>
            <a:lvl4pPr>
              <a:defRPr baseline="0">
                <a:latin typeface="Times New Roman" panose="02020603050405020304" pitchFamily="18" charset="0"/>
                <a:ea typeface="楷体" panose="02010609060101010101" pitchFamily="49" charset="-122"/>
              </a:defRPr>
            </a:lvl4pPr>
            <a:lvl5pPr>
              <a:defRPr baseline="0">
                <a:latin typeface="Times New Roman" panose="02020603050405020304" pitchFamily="18" charset="0"/>
                <a:ea typeface="楷体" panose="02010609060101010101" pitchFamily="49"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baseline="0">
                <a:latin typeface="Times New Roman" panose="02020603050405020304" pitchFamily="18" charset="0"/>
                <a:ea typeface="楷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788" cy="3684588"/>
          </a:xfrm>
        </p:spPr>
        <p:txBody>
          <a:bodyPr/>
          <a:lstStyle>
            <a:lvl1pPr>
              <a:defRPr baseline="0">
                <a:latin typeface="Times New Roman" panose="02020603050405020304" pitchFamily="18" charset="0"/>
                <a:ea typeface="楷体" panose="02010609060101010101" pitchFamily="49" charset="-122"/>
              </a:defRPr>
            </a:lvl1pPr>
            <a:lvl2pPr>
              <a:defRPr baseline="0">
                <a:latin typeface="Times New Roman" panose="02020603050405020304" pitchFamily="18" charset="0"/>
                <a:ea typeface="楷体" panose="02010609060101010101" pitchFamily="49" charset="-122"/>
              </a:defRPr>
            </a:lvl2pPr>
            <a:lvl3pPr>
              <a:defRPr baseline="0">
                <a:latin typeface="Times New Roman" panose="02020603050405020304" pitchFamily="18" charset="0"/>
                <a:ea typeface="楷体" panose="02010609060101010101" pitchFamily="49" charset="-122"/>
              </a:defRPr>
            </a:lvl3pPr>
            <a:lvl4pPr>
              <a:defRPr baseline="0">
                <a:latin typeface="Times New Roman" panose="02020603050405020304" pitchFamily="18" charset="0"/>
                <a:ea typeface="楷体" panose="02010609060101010101" pitchFamily="49" charset="-122"/>
              </a:defRPr>
            </a:lvl4pPr>
            <a:lvl5pPr>
              <a:defRPr baseline="0">
                <a:latin typeface="Times New Roman" panose="02020603050405020304" pitchFamily="18" charset="0"/>
                <a:ea typeface="楷体" panose="02010609060101010101" pitchFamily="49" charset="-122"/>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2" name="矩形 11"/>
          <p:cNvSpPr/>
          <p:nvPr userDrawn="1"/>
        </p:nvSpPr>
        <p:spPr>
          <a:xfrm>
            <a:off x="-63" y="887604"/>
            <a:ext cx="9144000" cy="195940"/>
          </a:xfrm>
          <a:prstGeom prst="rect">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0"/>
          </a:p>
        </p:txBody>
      </p:sp>
      <p:sp>
        <p:nvSpPr>
          <p:cNvPr id="17" name="日期占位符 4"/>
          <p:cNvSpPr>
            <a:spLocks noGrp="1"/>
          </p:cNvSpPr>
          <p:nvPr>
            <p:ph type="dt" sz="half" idx="10"/>
          </p:nvPr>
        </p:nvSpPr>
        <p:spPr>
          <a:xfrm>
            <a:off x="628650" y="6356350"/>
            <a:ext cx="2057400" cy="365125"/>
          </a:xfrm>
        </p:spPr>
        <p:txBody>
          <a:bodyPr/>
          <a:lstStyle/>
          <a:p>
            <a:r>
              <a:rPr lang="en-US" altLang="zh-CN" smtClean="0"/>
              <a:t>2019/11/18</a:t>
            </a:r>
            <a:endParaRPr lang="zh-CN" altLang="en-US"/>
          </a:p>
        </p:txBody>
      </p:sp>
      <p:sp>
        <p:nvSpPr>
          <p:cNvPr id="18" name="页脚占位符 5"/>
          <p:cNvSpPr>
            <a:spLocks noGrp="1"/>
          </p:cNvSpPr>
          <p:nvPr>
            <p:ph type="ftr" sz="quarter" idx="11"/>
          </p:nvPr>
        </p:nvSpPr>
        <p:spPr>
          <a:xfrm>
            <a:off x="3028950" y="6356350"/>
            <a:ext cx="3086100" cy="365125"/>
          </a:xfrm>
        </p:spPr>
        <p:txBody>
          <a:bodyPr/>
          <a:lstStyle>
            <a:lvl1pPr>
              <a:defRPr sz="1400"/>
            </a:lvl1pPr>
          </a:lstStyle>
          <a:p>
            <a:r>
              <a:rPr lang="en-US" altLang="zh-CN" smtClean="0"/>
              <a:t>The 2019 internatioanal CEPC</a:t>
            </a:r>
            <a:endParaRPr lang="zh-CN" altLang="en-US"/>
          </a:p>
        </p:txBody>
      </p:sp>
      <p:sp>
        <p:nvSpPr>
          <p:cNvPr id="19" name="灯片编号占位符 6"/>
          <p:cNvSpPr>
            <a:spLocks noGrp="1"/>
          </p:cNvSpPr>
          <p:nvPr>
            <p:ph type="sldNum" sz="quarter" idx="12"/>
          </p:nvPr>
        </p:nvSpPr>
        <p:spPr>
          <a:xfrm>
            <a:off x="6457950" y="6356350"/>
            <a:ext cx="2057400" cy="365125"/>
          </a:xfrm>
        </p:spPr>
        <p:txBody>
          <a:bodyPr/>
          <a:lstStyle>
            <a:lvl1pPr>
              <a:defRPr sz="1600">
                <a:latin typeface="黑体" panose="02010609060101010101" pitchFamily="49" charset="-122"/>
                <a:ea typeface="黑体" panose="02010609060101010101" pitchFamily="49" charset="-122"/>
              </a:defRPr>
            </a:lvl1pPr>
          </a:lstStyle>
          <a:p>
            <a:fld id="{F822D0B3-86C0-48A6-87B1-903C1698B4B1}" type="slidenum">
              <a:rPr lang="zh-CN" altLang="en-US" smtClean="0"/>
              <a:pPr/>
              <a:t>‹#›</a:t>
            </a:fld>
            <a:endParaRPr lang="zh-CN" altLang="en-US"/>
          </a:p>
        </p:txBody>
      </p:sp>
      <p:sp>
        <p:nvSpPr>
          <p:cNvPr id="20" name="标题 1"/>
          <p:cNvSpPr>
            <a:spLocks noGrp="1"/>
          </p:cNvSpPr>
          <p:nvPr>
            <p:ph type="title"/>
          </p:nvPr>
        </p:nvSpPr>
        <p:spPr>
          <a:xfrm>
            <a:off x="324035" y="49054"/>
            <a:ext cx="7000200" cy="824158"/>
          </a:xfrm>
        </p:spPr>
        <p:txBody>
          <a:bodyPr>
            <a:normAutofit/>
          </a:bodyPr>
          <a:lstStyle>
            <a:lvl1pPr algn="l">
              <a:defRPr sz="4000" baseline="0">
                <a:solidFill>
                  <a:srgbClr val="0000FF"/>
                </a:solidFill>
                <a:latin typeface="微软雅黑" panose="020B0503020204020204" pitchFamily="34" charset="-122"/>
                <a:ea typeface="微软雅黑" panose="020B0503020204020204" pitchFamily="34" charset="-122"/>
                <a:cs typeface="Arial" pitchFamily="34"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5723401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379" y="274735"/>
            <a:ext cx="8229242" cy="1143000"/>
          </a:xfrm>
          <a:prstGeom prst="rect">
            <a:avLst/>
          </a:prstGeom>
          <a:noFill/>
          <a:ln w="9525">
            <a:noFill/>
            <a:miter lim="800000"/>
            <a:headEnd/>
            <a:tailEnd/>
          </a:ln>
        </p:spPr>
        <p:txBody>
          <a:bodyPr vert="horz" wrap="square" lIns="328903" tIns="164452" rIns="328903" bIns="164452"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379" y="1600027"/>
            <a:ext cx="8229242" cy="4526211"/>
          </a:xfrm>
          <a:prstGeom prst="rect">
            <a:avLst/>
          </a:prstGeom>
          <a:noFill/>
          <a:ln w="9525">
            <a:noFill/>
            <a:miter lim="800000"/>
            <a:headEnd/>
            <a:tailEnd/>
          </a:ln>
        </p:spPr>
        <p:txBody>
          <a:bodyPr vert="horz" wrap="square" lIns="328903" tIns="164452" rIns="328903" bIns="164452"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379" y="6356480"/>
            <a:ext cx="2133242" cy="365017"/>
          </a:xfrm>
          <a:prstGeom prst="rect">
            <a:avLst/>
          </a:prstGeom>
        </p:spPr>
        <p:txBody>
          <a:bodyPr vert="horz" lIns="328903" tIns="164452" rIns="328903" bIns="164452" rtlCol="0" anchor="ctr"/>
          <a:lstStyle>
            <a:lvl1pPr algn="l" defTabSz="894699">
              <a:defRPr sz="1170">
                <a:solidFill>
                  <a:schemeClr val="tx1">
                    <a:tint val="75000"/>
                  </a:schemeClr>
                </a:solidFill>
                <a:latin typeface="Arial" charset="0"/>
                <a:ea typeface="宋体" pitchFamily="2" charset="-122"/>
              </a:defRPr>
            </a:lvl1pPr>
          </a:lstStyle>
          <a:p>
            <a:r>
              <a:rPr lang="en-US" altLang="zh-CN" smtClean="0"/>
              <a:t>2019/11/18</a:t>
            </a:r>
            <a:endParaRPr lang="zh-CN" altLang="en-US"/>
          </a:p>
        </p:txBody>
      </p:sp>
      <p:sp>
        <p:nvSpPr>
          <p:cNvPr id="5" name="页脚占位符 4"/>
          <p:cNvSpPr>
            <a:spLocks noGrp="1"/>
          </p:cNvSpPr>
          <p:nvPr>
            <p:ph type="ftr" sz="quarter" idx="3"/>
          </p:nvPr>
        </p:nvSpPr>
        <p:spPr>
          <a:xfrm>
            <a:off x="3124155" y="6356480"/>
            <a:ext cx="2895690" cy="365017"/>
          </a:xfrm>
          <a:prstGeom prst="rect">
            <a:avLst/>
          </a:prstGeom>
        </p:spPr>
        <p:txBody>
          <a:bodyPr vert="horz" lIns="328903" tIns="164452" rIns="328903" bIns="164452" rtlCol="0" anchor="ctr"/>
          <a:lstStyle>
            <a:lvl1pPr algn="ctr" defTabSz="894699">
              <a:defRPr sz="1170">
                <a:solidFill>
                  <a:schemeClr val="tx1">
                    <a:tint val="75000"/>
                  </a:schemeClr>
                </a:solidFill>
                <a:latin typeface="Arial" charset="0"/>
                <a:ea typeface="宋体" pitchFamily="2" charset="-122"/>
              </a:defRPr>
            </a:lvl1pPr>
          </a:lstStyle>
          <a:p>
            <a:r>
              <a:rPr lang="en-US" altLang="zh-CN" smtClean="0"/>
              <a:t>The 2019 internatioanal CEPC</a:t>
            </a:r>
            <a:endParaRPr lang="zh-CN" altLang="en-US"/>
          </a:p>
        </p:txBody>
      </p:sp>
    </p:spTree>
    <p:extLst>
      <p:ext uri="{BB962C8B-B14F-4D97-AF65-F5344CB8AC3E}">
        <p14:creationId xmlns:p14="http://schemas.microsoft.com/office/powerpoint/2010/main" val="1807282464"/>
      </p:ext>
    </p:extLst>
  </p:cSld>
  <p:clrMap bg1="lt1" tx1="dk1" bg2="lt2" tx2="dk2" accent1="accent1" accent2="accent2" accent3="accent3" accent4="accent4" accent5="accent5" accent6="accent6" hlink="hlink" folHlink="folHlink"/>
  <p:sldLayoutIdLst>
    <p:sldLayoutId id="2147483697" r:id="rId1"/>
  </p:sldLayoutIdLst>
  <p:timing>
    <p:tnLst>
      <p:par>
        <p:cTn id="1" dur="indefinite" restart="never" nodeType="tmRoot"/>
      </p:par>
    </p:tnLst>
  </p:timing>
  <p:hf hdr="0" ftr="0" dt="0"/>
  <p:txStyles>
    <p:titleStyle>
      <a:lvl1pPr algn="ctr" defTabSz="894587" rtl="0" eaLnBrk="1" fontAlgn="base" hangingPunct="1">
        <a:spcBef>
          <a:spcPct val="0"/>
        </a:spcBef>
        <a:spcAft>
          <a:spcPct val="0"/>
        </a:spcAft>
        <a:defRPr sz="4299" kern="1200">
          <a:solidFill>
            <a:schemeClr val="tx1"/>
          </a:solidFill>
          <a:latin typeface="+mj-lt"/>
          <a:ea typeface="+mj-ea"/>
          <a:cs typeface="+mj-cs"/>
        </a:defRPr>
      </a:lvl1pPr>
      <a:lvl2pPr algn="ctr" defTabSz="894587" rtl="0" eaLnBrk="1" fontAlgn="base" hangingPunct="1">
        <a:spcBef>
          <a:spcPct val="0"/>
        </a:spcBef>
        <a:spcAft>
          <a:spcPct val="0"/>
        </a:spcAft>
        <a:defRPr sz="4299">
          <a:solidFill>
            <a:schemeClr val="tx1"/>
          </a:solidFill>
          <a:latin typeface="Calibri" pitchFamily="34" charset="0"/>
          <a:ea typeface="宋体" charset="-122"/>
        </a:defRPr>
      </a:lvl2pPr>
      <a:lvl3pPr algn="ctr" defTabSz="894587" rtl="0" eaLnBrk="1" fontAlgn="base" hangingPunct="1">
        <a:spcBef>
          <a:spcPct val="0"/>
        </a:spcBef>
        <a:spcAft>
          <a:spcPct val="0"/>
        </a:spcAft>
        <a:defRPr sz="4299">
          <a:solidFill>
            <a:schemeClr val="tx1"/>
          </a:solidFill>
          <a:latin typeface="Calibri" pitchFamily="34" charset="0"/>
          <a:ea typeface="宋体" charset="-122"/>
        </a:defRPr>
      </a:lvl3pPr>
      <a:lvl4pPr algn="ctr" defTabSz="894587" rtl="0" eaLnBrk="1" fontAlgn="base" hangingPunct="1">
        <a:spcBef>
          <a:spcPct val="0"/>
        </a:spcBef>
        <a:spcAft>
          <a:spcPct val="0"/>
        </a:spcAft>
        <a:defRPr sz="4299">
          <a:solidFill>
            <a:schemeClr val="tx1"/>
          </a:solidFill>
          <a:latin typeface="Calibri" pitchFamily="34" charset="0"/>
          <a:ea typeface="宋体" charset="-122"/>
        </a:defRPr>
      </a:lvl4pPr>
      <a:lvl5pPr algn="ctr" defTabSz="894587" rtl="0" eaLnBrk="1" fontAlgn="base" hangingPunct="1">
        <a:spcBef>
          <a:spcPct val="0"/>
        </a:spcBef>
        <a:spcAft>
          <a:spcPct val="0"/>
        </a:spcAft>
        <a:defRPr sz="4299">
          <a:solidFill>
            <a:schemeClr val="tx1"/>
          </a:solidFill>
          <a:latin typeface="Calibri" pitchFamily="34" charset="0"/>
          <a:ea typeface="宋体" charset="-122"/>
        </a:defRPr>
      </a:lvl5pPr>
      <a:lvl6pPr marL="124404" algn="ctr" defTabSz="894587" rtl="0" eaLnBrk="1" fontAlgn="base" hangingPunct="1">
        <a:spcBef>
          <a:spcPct val="0"/>
        </a:spcBef>
        <a:spcAft>
          <a:spcPct val="0"/>
        </a:spcAft>
        <a:defRPr sz="4299">
          <a:solidFill>
            <a:schemeClr val="tx1"/>
          </a:solidFill>
          <a:latin typeface="Calibri" pitchFamily="34" charset="0"/>
          <a:ea typeface="宋体" charset="-122"/>
        </a:defRPr>
      </a:lvl6pPr>
      <a:lvl7pPr marL="248808" algn="ctr" defTabSz="894587" rtl="0" eaLnBrk="1" fontAlgn="base" hangingPunct="1">
        <a:spcBef>
          <a:spcPct val="0"/>
        </a:spcBef>
        <a:spcAft>
          <a:spcPct val="0"/>
        </a:spcAft>
        <a:defRPr sz="4299">
          <a:solidFill>
            <a:schemeClr val="tx1"/>
          </a:solidFill>
          <a:latin typeface="Calibri" pitchFamily="34" charset="0"/>
          <a:ea typeface="宋体" charset="-122"/>
        </a:defRPr>
      </a:lvl7pPr>
      <a:lvl8pPr marL="373212" algn="ctr" defTabSz="894587" rtl="0" eaLnBrk="1" fontAlgn="base" hangingPunct="1">
        <a:spcBef>
          <a:spcPct val="0"/>
        </a:spcBef>
        <a:spcAft>
          <a:spcPct val="0"/>
        </a:spcAft>
        <a:defRPr sz="4299">
          <a:solidFill>
            <a:schemeClr val="tx1"/>
          </a:solidFill>
          <a:latin typeface="Calibri" pitchFamily="34" charset="0"/>
          <a:ea typeface="宋体" charset="-122"/>
        </a:defRPr>
      </a:lvl8pPr>
      <a:lvl9pPr marL="497616" algn="ctr" defTabSz="894587" rtl="0" eaLnBrk="1" fontAlgn="base" hangingPunct="1">
        <a:spcBef>
          <a:spcPct val="0"/>
        </a:spcBef>
        <a:spcAft>
          <a:spcPct val="0"/>
        </a:spcAft>
        <a:defRPr sz="4299">
          <a:solidFill>
            <a:schemeClr val="tx1"/>
          </a:solidFill>
          <a:latin typeface="Calibri" pitchFamily="34" charset="0"/>
          <a:ea typeface="宋体" charset="-122"/>
        </a:defRPr>
      </a:lvl9pPr>
    </p:titleStyle>
    <p:bodyStyle>
      <a:lvl1pPr marL="335200" indent="-335200" algn="l" defTabSz="894587" rtl="0" eaLnBrk="1" fontAlgn="base" hangingPunct="1">
        <a:spcBef>
          <a:spcPct val="20000"/>
        </a:spcBef>
        <a:spcAft>
          <a:spcPct val="0"/>
        </a:spcAft>
        <a:buFont typeface="Arial" charset="0"/>
        <a:buChar char="•"/>
        <a:defRPr sz="3129" kern="1200">
          <a:solidFill>
            <a:schemeClr val="tx1"/>
          </a:solidFill>
          <a:latin typeface="+mn-lt"/>
          <a:ea typeface="+mn-ea"/>
          <a:cs typeface="+mn-cs"/>
        </a:defRPr>
      </a:lvl1pPr>
      <a:lvl2pPr marL="726987" indent="-279477" algn="l" defTabSz="894587" rtl="0" eaLnBrk="1" fontAlgn="base" hangingPunct="1">
        <a:spcBef>
          <a:spcPct val="20000"/>
        </a:spcBef>
        <a:spcAft>
          <a:spcPct val="0"/>
        </a:spcAft>
        <a:buFont typeface="Arial" charset="0"/>
        <a:buChar char="–"/>
        <a:defRPr sz="2748" kern="1200">
          <a:solidFill>
            <a:schemeClr val="tx1"/>
          </a:solidFill>
          <a:latin typeface="+mn-lt"/>
          <a:ea typeface="+mn-ea"/>
          <a:cs typeface="+mn-cs"/>
        </a:defRPr>
      </a:lvl2pPr>
      <a:lvl3pPr marL="1118341" indent="-223323" algn="l" defTabSz="894587" rtl="0" eaLnBrk="1" fontAlgn="base" hangingPunct="1">
        <a:spcBef>
          <a:spcPct val="20000"/>
        </a:spcBef>
        <a:spcAft>
          <a:spcPct val="0"/>
        </a:spcAft>
        <a:buFont typeface="Arial" charset="0"/>
        <a:buChar char="•"/>
        <a:defRPr sz="2340" kern="1200">
          <a:solidFill>
            <a:schemeClr val="tx1"/>
          </a:solidFill>
          <a:latin typeface="+mn-lt"/>
          <a:ea typeface="+mn-ea"/>
          <a:cs typeface="+mn-cs"/>
        </a:defRPr>
      </a:lvl3pPr>
      <a:lvl4pPr marL="1565851" indent="-223323" algn="l" defTabSz="894587" rtl="0" eaLnBrk="1" fontAlgn="base" hangingPunct="1">
        <a:spcBef>
          <a:spcPct val="20000"/>
        </a:spcBef>
        <a:spcAft>
          <a:spcPct val="0"/>
        </a:spcAft>
        <a:buFont typeface="Arial" charset="0"/>
        <a:buChar char="–"/>
        <a:defRPr sz="1959" kern="1200">
          <a:solidFill>
            <a:schemeClr val="tx1"/>
          </a:solidFill>
          <a:latin typeface="+mn-lt"/>
          <a:ea typeface="+mn-ea"/>
          <a:cs typeface="+mn-cs"/>
        </a:defRPr>
      </a:lvl4pPr>
      <a:lvl5pPr marL="2013360" indent="-223323" algn="l" defTabSz="894587" rtl="0" eaLnBrk="1" fontAlgn="base" hangingPunct="1">
        <a:spcBef>
          <a:spcPct val="20000"/>
        </a:spcBef>
        <a:spcAft>
          <a:spcPct val="0"/>
        </a:spcAft>
        <a:buFont typeface="Arial" charset="0"/>
        <a:buChar char="»"/>
        <a:defRPr sz="1959" kern="1200">
          <a:solidFill>
            <a:schemeClr val="tx1"/>
          </a:solidFill>
          <a:latin typeface="+mn-lt"/>
          <a:ea typeface="+mn-ea"/>
          <a:cs typeface="+mn-cs"/>
        </a:defRPr>
      </a:lvl5pPr>
      <a:lvl6pPr marL="2461133"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6pPr>
      <a:lvl7pPr marL="2908611"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7pPr>
      <a:lvl8pPr marL="3356090"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8pPr>
      <a:lvl9pPr marL="3803569"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9pPr>
    </p:bodyStyle>
    <p:otherStyle>
      <a:defPPr>
        <a:defRPr lang="zh-CN"/>
      </a:defPPr>
      <a:lvl1pPr marL="0" algn="l" defTabSz="894957" rtl="0" eaLnBrk="1" latinLnBrk="0" hangingPunct="1">
        <a:defRPr sz="1769" kern="1200">
          <a:solidFill>
            <a:schemeClr val="tx1"/>
          </a:solidFill>
          <a:latin typeface="+mn-lt"/>
          <a:ea typeface="+mn-ea"/>
          <a:cs typeface="+mn-cs"/>
        </a:defRPr>
      </a:lvl1pPr>
      <a:lvl2pPr marL="447479" algn="l" defTabSz="894957" rtl="0" eaLnBrk="1" latinLnBrk="0" hangingPunct="1">
        <a:defRPr sz="1769" kern="1200">
          <a:solidFill>
            <a:schemeClr val="tx1"/>
          </a:solidFill>
          <a:latin typeface="+mn-lt"/>
          <a:ea typeface="+mn-ea"/>
          <a:cs typeface="+mn-cs"/>
        </a:defRPr>
      </a:lvl2pPr>
      <a:lvl3pPr marL="894957" algn="l" defTabSz="894957" rtl="0" eaLnBrk="1" latinLnBrk="0" hangingPunct="1">
        <a:defRPr sz="1769" kern="1200">
          <a:solidFill>
            <a:schemeClr val="tx1"/>
          </a:solidFill>
          <a:latin typeface="+mn-lt"/>
          <a:ea typeface="+mn-ea"/>
          <a:cs typeface="+mn-cs"/>
        </a:defRPr>
      </a:lvl3pPr>
      <a:lvl4pPr marL="1342436" algn="l" defTabSz="894957" rtl="0" eaLnBrk="1" latinLnBrk="0" hangingPunct="1">
        <a:defRPr sz="1769" kern="1200">
          <a:solidFill>
            <a:schemeClr val="tx1"/>
          </a:solidFill>
          <a:latin typeface="+mn-lt"/>
          <a:ea typeface="+mn-ea"/>
          <a:cs typeface="+mn-cs"/>
        </a:defRPr>
      </a:lvl4pPr>
      <a:lvl5pPr marL="1789915" algn="l" defTabSz="894957" rtl="0" eaLnBrk="1" latinLnBrk="0" hangingPunct="1">
        <a:defRPr sz="1769" kern="1200">
          <a:solidFill>
            <a:schemeClr val="tx1"/>
          </a:solidFill>
          <a:latin typeface="+mn-lt"/>
          <a:ea typeface="+mn-ea"/>
          <a:cs typeface="+mn-cs"/>
        </a:defRPr>
      </a:lvl5pPr>
      <a:lvl6pPr marL="2237393" algn="l" defTabSz="894957" rtl="0" eaLnBrk="1" latinLnBrk="0" hangingPunct="1">
        <a:defRPr sz="1769" kern="1200">
          <a:solidFill>
            <a:schemeClr val="tx1"/>
          </a:solidFill>
          <a:latin typeface="+mn-lt"/>
          <a:ea typeface="+mn-ea"/>
          <a:cs typeface="+mn-cs"/>
        </a:defRPr>
      </a:lvl6pPr>
      <a:lvl7pPr marL="2684872" algn="l" defTabSz="894957" rtl="0" eaLnBrk="1" latinLnBrk="0" hangingPunct="1">
        <a:defRPr sz="1769" kern="1200">
          <a:solidFill>
            <a:schemeClr val="tx1"/>
          </a:solidFill>
          <a:latin typeface="+mn-lt"/>
          <a:ea typeface="+mn-ea"/>
          <a:cs typeface="+mn-cs"/>
        </a:defRPr>
      </a:lvl7pPr>
      <a:lvl8pPr marL="3132351" algn="l" defTabSz="894957" rtl="0" eaLnBrk="1" latinLnBrk="0" hangingPunct="1">
        <a:defRPr sz="1769" kern="1200">
          <a:solidFill>
            <a:schemeClr val="tx1"/>
          </a:solidFill>
          <a:latin typeface="+mn-lt"/>
          <a:ea typeface="+mn-ea"/>
          <a:cs typeface="+mn-cs"/>
        </a:defRPr>
      </a:lvl8pPr>
      <a:lvl9pPr marL="3579830" algn="l" defTabSz="894957" rtl="0" eaLnBrk="1" latinLnBrk="0" hangingPunct="1">
        <a:defRPr sz="176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2019/11/18</a:t>
            </a:r>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smtClean="0"/>
              <a:t>The 2019 internatioanal CEPC</a:t>
            </a: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2D0B3-86C0-48A6-87B1-903C1698B4B1}" type="slidenum">
              <a:rPr lang="zh-CN" altLang="en-US" smtClean="0"/>
              <a:t>‹#›</a:t>
            </a:fld>
            <a:endParaRPr lang="zh-CN" altLang="en-US"/>
          </a:p>
        </p:txBody>
      </p:sp>
    </p:spTree>
    <p:extLst>
      <p:ext uri="{BB962C8B-B14F-4D97-AF65-F5344CB8AC3E}">
        <p14:creationId xmlns:p14="http://schemas.microsoft.com/office/powerpoint/2010/main" val="1032007550"/>
      </p:ext>
    </p:extLst>
  </p:cSld>
  <p:clrMap bg1="lt1" tx1="dk1" bg2="lt2" tx2="dk2" accent1="accent1" accent2="accent2" accent3="accent3" accent4="accent4" accent5="accent5" accent6="accent6" hlink="hlink" folHlink="folHlink"/>
  <p:sldLayoutIdLst>
    <p:sldLayoutId id="2147483701" r:id="rId1"/>
    <p:sldLayoutId id="2147483703" r:id="rId2"/>
    <p:sldLayoutId id="2147483702" r:id="rId3"/>
    <p:sldLayoutId id="2147483704" r:id="rId4"/>
    <p:sldLayoutId id="2147483712" r:id="rId5"/>
    <p:sldLayoutId id="2147483707" r:id="rId6"/>
    <p:sldLayoutId id="2147483706" r:id="rId7"/>
    <p:sldLayoutId id="2147483705" r:id="rId8"/>
    <p:sldLayoutId id="2147483708" r:id="rId9"/>
    <p:sldLayoutId id="2147483709" r:id="rId10"/>
    <p:sldLayoutId id="2147483710" r:id="rId11"/>
    <p:sldLayoutId id="2147483711"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1.emf"/><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package" Target="../embeddings/Microsoft_Visio___1.vsdx"/></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00297" y="1516065"/>
            <a:ext cx="9344297" cy="946819"/>
          </a:xfrm>
          <a:prstGeom prst="rect">
            <a:avLst/>
          </a:prstGeom>
          <a:noFill/>
          <a:ln w="9525">
            <a:noFill/>
            <a:miter lim="800000"/>
            <a:headEnd/>
            <a:tailEnd/>
          </a:ln>
        </p:spPr>
        <p:txBody>
          <a:bodyPr vert="horz" wrap="square" lIns="328903" tIns="164452" rIns="328903" bIns="164452" numCol="1" anchor="ctr" anchorCtr="0" compatLnSpc="1">
            <a:prstTxWarp prst="textNoShape">
              <a:avLst/>
            </a:prstTxWarp>
          </a:bodyPr>
          <a:lstStyle>
            <a:lvl1pPr algn="ctr" defTabSz="894587" rtl="0" eaLnBrk="1" fontAlgn="base" hangingPunct="1">
              <a:spcBef>
                <a:spcPct val="0"/>
              </a:spcBef>
              <a:spcAft>
                <a:spcPct val="0"/>
              </a:spcAft>
              <a:defRPr sz="4299" kern="1200">
                <a:solidFill>
                  <a:schemeClr val="tx1"/>
                </a:solidFill>
                <a:latin typeface="Arial" pitchFamily="34" charset="0"/>
                <a:ea typeface="+mj-ea"/>
                <a:cs typeface="Arial" pitchFamily="34" charset="0"/>
              </a:defRPr>
            </a:lvl1pPr>
            <a:lvl2pPr algn="ctr" defTabSz="894587" rtl="0" eaLnBrk="1" fontAlgn="base" hangingPunct="1">
              <a:spcBef>
                <a:spcPct val="0"/>
              </a:spcBef>
              <a:spcAft>
                <a:spcPct val="0"/>
              </a:spcAft>
              <a:defRPr sz="4299">
                <a:solidFill>
                  <a:schemeClr val="tx1"/>
                </a:solidFill>
                <a:latin typeface="Calibri" pitchFamily="34" charset="0"/>
                <a:ea typeface="宋体" charset="-122"/>
              </a:defRPr>
            </a:lvl2pPr>
            <a:lvl3pPr algn="ctr" defTabSz="894587" rtl="0" eaLnBrk="1" fontAlgn="base" hangingPunct="1">
              <a:spcBef>
                <a:spcPct val="0"/>
              </a:spcBef>
              <a:spcAft>
                <a:spcPct val="0"/>
              </a:spcAft>
              <a:defRPr sz="4299">
                <a:solidFill>
                  <a:schemeClr val="tx1"/>
                </a:solidFill>
                <a:latin typeface="Calibri" pitchFamily="34" charset="0"/>
                <a:ea typeface="宋体" charset="-122"/>
              </a:defRPr>
            </a:lvl3pPr>
            <a:lvl4pPr algn="ctr" defTabSz="894587" rtl="0" eaLnBrk="1" fontAlgn="base" hangingPunct="1">
              <a:spcBef>
                <a:spcPct val="0"/>
              </a:spcBef>
              <a:spcAft>
                <a:spcPct val="0"/>
              </a:spcAft>
              <a:defRPr sz="4299">
                <a:solidFill>
                  <a:schemeClr val="tx1"/>
                </a:solidFill>
                <a:latin typeface="Calibri" pitchFamily="34" charset="0"/>
                <a:ea typeface="宋体" charset="-122"/>
              </a:defRPr>
            </a:lvl4pPr>
            <a:lvl5pPr algn="ctr" defTabSz="894587" rtl="0" eaLnBrk="1" fontAlgn="base" hangingPunct="1">
              <a:spcBef>
                <a:spcPct val="0"/>
              </a:spcBef>
              <a:spcAft>
                <a:spcPct val="0"/>
              </a:spcAft>
              <a:defRPr sz="4299">
                <a:solidFill>
                  <a:schemeClr val="tx1"/>
                </a:solidFill>
                <a:latin typeface="Calibri" pitchFamily="34" charset="0"/>
                <a:ea typeface="宋体" charset="-122"/>
              </a:defRPr>
            </a:lvl5pPr>
            <a:lvl6pPr marL="124404" algn="ctr" defTabSz="894587" rtl="0" eaLnBrk="1" fontAlgn="base" hangingPunct="1">
              <a:spcBef>
                <a:spcPct val="0"/>
              </a:spcBef>
              <a:spcAft>
                <a:spcPct val="0"/>
              </a:spcAft>
              <a:defRPr sz="4299">
                <a:solidFill>
                  <a:schemeClr val="tx1"/>
                </a:solidFill>
                <a:latin typeface="Calibri" pitchFamily="34" charset="0"/>
                <a:ea typeface="宋体" charset="-122"/>
              </a:defRPr>
            </a:lvl6pPr>
            <a:lvl7pPr marL="248808" algn="ctr" defTabSz="894587" rtl="0" eaLnBrk="1" fontAlgn="base" hangingPunct="1">
              <a:spcBef>
                <a:spcPct val="0"/>
              </a:spcBef>
              <a:spcAft>
                <a:spcPct val="0"/>
              </a:spcAft>
              <a:defRPr sz="4299">
                <a:solidFill>
                  <a:schemeClr val="tx1"/>
                </a:solidFill>
                <a:latin typeface="Calibri" pitchFamily="34" charset="0"/>
                <a:ea typeface="宋体" charset="-122"/>
              </a:defRPr>
            </a:lvl7pPr>
            <a:lvl8pPr marL="373212" algn="ctr" defTabSz="894587" rtl="0" eaLnBrk="1" fontAlgn="base" hangingPunct="1">
              <a:spcBef>
                <a:spcPct val="0"/>
              </a:spcBef>
              <a:spcAft>
                <a:spcPct val="0"/>
              </a:spcAft>
              <a:defRPr sz="4299">
                <a:solidFill>
                  <a:schemeClr val="tx1"/>
                </a:solidFill>
                <a:latin typeface="Calibri" pitchFamily="34" charset="0"/>
                <a:ea typeface="宋体" charset="-122"/>
              </a:defRPr>
            </a:lvl8pPr>
            <a:lvl9pPr marL="497616" algn="ctr" defTabSz="894587" rtl="0" eaLnBrk="1" fontAlgn="base" hangingPunct="1">
              <a:spcBef>
                <a:spcPct val="0"/>
              </a:spcBef>
              <a:spcAft>
                <a:spcPct val="0"/>
              </a:spcAft>
              <a:defRPr sz="4299">
                <a:solidFill>
                  <a:schemeClr val="tx1"/>
                </a:solidFill>
                <a:latin typeface="Calibri" pitchFamily="34" charset="0"/>
                <a:ea typeface="宋体" charset="-122"/>
              </a:defRPr>
            </a:lvl9pPr>
          </a:lstStyle>
          <a:p>
            <a:pPr>
              <a:spcBef>
                <a:spcPct val="20000"/>
              </a:spcBef>
              <a:buClr>
                <a:srgbClr val="C00000"/>
              </a:buClr>
              <a:buSzPct val="90000"/>
              <a:buFont typeface="Wingdings" panose="05000000000000000000" pitchFamily="2" charset="2"/>
              <a:buNone/>
              <a:defRPr/>
            </a:pPr>
            <a:r>
              <a:rPr lang="en-US" altLang="zh-CN" sz="2800" dirty="0" smtClean="0">
                <a:solidFill>
                  <a:srgbClr val="202020"/>
                </a:solidFill>
                <a:latin typeface="Times New Roman" panose="02020603050405020304" pitchFamily="18" charset="0"/>
                <a:cs typeface="Times New Roman" panose="02020603050405020304" pitchFamily="18" charset="0"/>
              </a:rPr>
              <a:t>Progress on Low Power FEE ASIC Development for TPC</a:t>
            </a:r>
            <a:endParaRPr lang="zh-CN" altLang="en-US" sz="2800" b="1" dirty="0">
              <a:solidFill>
                <a:schemeClr val="accent2">
                  <a:lumMod val="25000"/>
                </a:schemeClr>
              </a:solidFill>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5" name="TextBox 90"/>
          <p:cNvSpPr txBox="1"/>
          <p:nvPr/>
        </p:nvSpPr>
        <p:spPr>
          <a:xfrm>
            <a:off x="0" y="2645765"/>
            <a:ext cx="9144000" cy="1845633"/>
          </a:xfrm>
          <a:prstGeom prst="rect">
            <a:avLst/>
          </a:prstGeom>
          <a:noFill/>
        </p:spPr>
        <p:txBody>
          <a:bodyPr wrap="square">
            <a:spAutoFit/>
          </a:bodyPr>
          <a:lstStyle/>
          <a:p>
            <a:pPr algn="ctr">
              <a:spcBef>
                <a:spcPts val="1800"/>
              </a:spcBef>
              <a:spcAft>
                <a:spcPts val="200"/>
              </a:spcAft>
            </a:pPr>
            <a:r>
              <a:rPr lang="de-DE" altLang="zh-CN" sz="1600" b="1" kern="0" dirty="0" smtClean="0">
                <a:latin typeface="Times New Roman" panose="02020603050405020304" pitchFamily="18" charset="0"/>
                <a:ea typeface="宋体" panose="02010600030101010101" pitchFamily="2" charset="-122"/>
                <a:cs typeface="Times New Roman" panose="02020603050405020304" pitchFamily="18" charset="0"/>
              </a:rPr>
              <a:t>Wei </a:t>
            </a:r>
            <a:r>
              <a:rPr lang="de-DE" altLang="zh-CN" sz="1600" b="1" kern="0" dirty="0">
                <a:latin typeface="Times New Roman" panose="02020603050405020304" pitchFamily="18" charset="0"/>
                <a:ea typeface="宋体" panose="02010600030101010101" pitchFamily="2" charset="-122"/>
                <a:cs typeface="Times New Roman" panose="02020603050405020304" pitchFamily="18" charset="0"/>
              </a:rPr>
              <a:t>Liu</a:t>
            </a:r>
            <a:r>
              <a:rPr lang="de-DE" altLang="zh-CN" sz="1600" kern="0" baseline="30000" dirty="0">
                <a:latin typeface="Times New Roman" panose="02020603050405020304" pitchFamily="18" charset="0"/>
                <a:ea typeface="宋体" panose="02010600030101010101" pitchFamily="2" charset="-122"/>
                <a:cs typeface="Times New Roman" panose="02020603050405020304" pitchFamily="18" charset="0"/>
              </a:rPr>
              <a:t>1,2</a:t>
            </a:r>
            <a:r>
              <a:rPr lang="de-DE" altLang="zh-CN" sz="1600" kern="0" dirty="0" smtClean="0">
                <a:latin typeface="Times New Roman" panose="02020603050405020304" pitchFamily="18" charset="0"/>
                <a:ea typeface="宋体" panose="02010600030101010101" pitchFamily="2" charset="-122"/>
                <a:cs typeface="Times New Roman" panose="02020603050405020304" pitchFamily="18" charset="0"/>
              </a:rPr>
              <a:t>,</a:t>
            </a:r>
            <a:r>
              <a:rPr lang="de-DE" altLang="zh-CN" sz="1600" dirty="0">
                <a:latin typeface="Times New Roman" panose="02020603050405020304" pitchFamily="18" charset="0"/>
                <a:cs typeface="Times New Roman" panose="02020603050405020304" pitchFamily="18" charset="0"/>
              </a:rPr>
              <a:t> Xinyuan Zhao</a:t>
            </a:r>
            <a:r>
              <a:rPr lang="de-DE" altLang="zh-CN" sz="1600" baseline="30000" dirty="0">
                <a:latin typeface="Times New Roman" panose="02020603050405020304" pitchFamily="18" charset="0"/>
                <a:cs typeface="Times New Roman" panose="02020603050405020304" pitchFamily="18" charset="0"/>
              </a:rPr>
              <a:t>1,2</a:t>
            </a:r>
            <a:r>
              <a:rPr lang="de-DE" altLang="zh-CN" sz="1600" kern="0" dirty="0" smtClean="0">
                <a:latin typeface="Times New Roman" panose="02020603050405020304" pitchFamily="18" charset="0"/>
                <a:ea typeface="宋体" panose="02010600030101010101" pitchFamily="2" charset="-122"/>
                <a:cs typeface="Times New Roman" panose="02020603050405020304" pitchFamily="18" charset="0"/>
              </a:rPr>
              <a:t> ,Zhi </a:t>
            </a:r>
            <a:r>
              <a:rPr lang="de-DE" altLang="zh-CN" sz="1600" kern="0" dirty="0">
                <a:latin typeface="Times New Roman" panose="02020603050405020304" pitchFamily="18" charset="0"/>
                <a:ea typeface="宋体" panose="02010600030101010101" pitchFamily="2" charset="-122"/>
                <a:cs typeface="Times New Roman" panose="02020603050405020304" pitchFamily="18" charset="0"/>
              </a:rPr>
              <a:t>Deng</a:t>
            </a:r>
            <a:r>
              <a:rPr lang="de-DE" altLang="zh-CN" sz="1600" kern="0" baseline="30000" dirty="0">
                <a:latin typeface="Times New Roman" panose="02020603050405020304" pitchFamily="18" charset="0"/>
                <a:ea typeface="宋体" panose="02010600030101010101" pitchFamily="2" charset="-122"/>
                <a:cs typeface="Times New Roman" panose="02020603050405020304" pitchFamily="18" charset="0"/>
              </a:rPr>
              <a:t>1,2</a:t>
            </a:r>
            <a:r>
              <a:rPr lang="de-DE" altLang="zh-CN" sz="1600" kern="0" dirty="0">
                <a:latin typeface="Times New Roman" panose="02020603050405020304" pitchFamily="18" charset="0"/>
                <a:ea typeface="宋体" panose="02010600030101010101" pitchFamily="2" charset="-122"/>
                <a:cs typeface="Times New Roman" panose="02020603050405020304" pitchFamily="18" charset="0"/>
              </a:rPr>
              <a:t>, </a:t>
            </a:r>
            <a:r>
              <a:rPr lang="de-DE" altLang="zh-CN" sz="1600" kern="0" dirty="0" smtClean="0">
                <a:latin typeface="Times New Roman" panose="02020603050405020304" pitchFamily="18" charset="0"/>
                <a:ea typeface="宋体" panose="02010600030101010101" pitchFamily="2" charset="-122"/>
                <a:cs typeface="Times New Roman" panose="02020603050405020304" pitchFamily="18" charset="0"/>
              </a:rPr>
              <a:t>Fule </a:t>
            </a:r>
            <a:r>
              <a:rPr lang="de-DE" altLang="zh-CN" sz="1600" kern="0" dirty="0">
                <a:latin typeface="Times New Roman" panose="02020603050405020304" pitchFamily="18" charset="0"/>
                <a:ea typeface="宋体" panose="02010600030101010101" pitchFamily="2" charset="-122"/>
                <a:cs typeface="Times New Roman" panose="02020603050405020304" pitchFamily="18" charset="0"/>
              </a:rPr>
              <a:t>Li</a:t>
            </a:r>
            <a:r>
              <a:rPr lang="de-DE" altLang="zh-CN" sz="1600" kern="0" baseline="30000" dirty="0">
                <a:latin typeface="Times New Roman" panose="02020603050405020304" pitchFamily="18" charset="0"/>
                <a:ea typeface="宋体" panose="02010600030101010101" pitchFamily="2" charset="-122"/>
                <a:cs typeface="Times New Roman" panose="02020603050405020304" pitchFamily="18" charset="0"/>
              </a:rPr>
              <a:t>3</a:t>
            </a:r>
            <a:r>
              <a:rPr lang="de-DE" altLang="zh-CN" sz="1600" kern="0" dirty="0">
                <a:latin typeface="Times New Roman" panose="02020603050405020304" pitchFamily="18" charset="0"/>
                <a:ea typeface="宋体" panose="02010600030101010101" pitchFamily="2" charset="-122"/>
                <a:cs typeface="Times New Roman" panose="02020603050405020304" pitchFamily="18" charset="0"/>
              </a:rPr>
              <a:t>, Xian Gu</a:t>
            </a:r>
            <a:r>
              <a:rPr lang="de-DE" altLang="zh-CN" sz="1600" kern="0" baseline="30000" dirty="0">
                <a:latin typeface="Times New Roman" panose="02020603050405020304" pitchFamily="18" charset="0"/>
                <a:ea typeface="宋体" panose="02010600030101010101" pitchFamily="2" charset="-122"/>
                <a:cs typeface="Times New Roman" panose="02020603050405020304" pitchFamily="18" charset="0"/>
              </a:rPr>
              <a:t>3</a:t>
            </a:r>
            <a:r>
              <a:rPr lang="de-DE" altLang="zh-CN" sz="1600" kern="0" dirty="0">
                <a:latin typeface="Times New Roman" panose="02020603050405020304" pitchFamily="18" charset="0"/>
                <a:ea typeface="宋体" panose="02010600030101010101" pitchFamily="2" charset="-122"/>
                <a:cs typeface="Times New Roman" panose="02020603050405020304" pitchFamily="18" charset="0"/>
              </a:rPr>
              <a:t>, </a:t>
            </a:r>
            <a:r>
              <a:rPr lang="de-DE" altLang="zh-CN" sz="1600" kern="0" dirty="0" smtClean="0">
                <a:latin typeface="Times New Roman" panose="02020603050405020304" pitchFamily="18" charset="0"/>
                <a:ea typeface="宋体" panose="02010600030101010101" pitchFamily="2" charset="-122"/>
                <a:cs typeface="Times New Roman" panose="02020603050405020304" pitchFamily="18" charset="0"/>
              </a:rPr>
              <a:t>Yulan Li</a:t>
            </a:r>
            <a:r>
              <a:rPr lang="de-DE" altLang="zh-CN" sz="1600" kern="0" baseline="30000" dirty="0" smtClean="0">
                <a:latin typeface="Times New Roman" panose="02020603050405020304" pitchFamily="18" charset="0"/>
                <a:ea typeface="宋体" panose="02010600030101010101" pitchFamily="2" charset="-122"/>
                <a:cs typeface="Times New Roman" panose="02020603050405020304" pitchFamily="18" charset="0"/>
              </a:rPr>
              <a:t>1,2</a:t>
            </a:r>
            <a:r>
              <a:rPr lang="de-DE" altLang="zh-CN" sz="1600" kern="0" dirty="0" smtClean="0">
                <a:latin typeface="Times New Roman" panose="02020603050405020304" pitchFamily="18" charset="0"/>
                <a:ea typeface="宋体" panose="02010600030101010101" pitchFamily="2" charset="-122"/>
                <a:cs typeface="Times New Roman" panose="02020603050405020304" pitchFamily="18" charset="0"/>
              </a:rPr>
              <a:t>, Huirong Qi</a:t>
            </a:r>
            <a:r>
              <a:rPr lang="de-DE" altLang="zh-CN" sz="1600" kern="0" baseline="30000" dirty="0" smtClean="0">
                <a:latin typeface="Times New Roman" panose="02020603050405020304" pitchFamily="18" charset="0"/>
                <a:ea typeface="宋体" panose="02010600030101010101" pitchFamily="2" charset="-122"/>
                <a:cs typeface="Times New Roman" panose="02020603050405020304" pitchFamily="18" charset="0"/>
              </a:rPr>
              <a:t>4</a:t>
            </a:r>
            <a:endParaRPr lang="zh-CN" altLang="zh-CN" sz="1600" kern="100" dirty="0" smtClean="0">
              <a:latin typeface="Times New Roman" panose="02020603050405020304" pitchFamily="18" charset="0"/>
              <a:ea typeface="宋体" panose="02010600030101010101" pitchFamily="2" charset="-122"/>
              <a:cs typeface="Times New Roman" panose="02020603050405020304" pitchFamily="18" charset="0"/>
            </a:endParaRPr>
          </a:p>
          <a:p>
            <a:pPr algn="ctr">
              <a:spcAft>
                <a:spcPts val="0"/>
              </a:spcAft>
            </a:pPr>
            <a:endParaRPr lang="en-US" altLang="zh-CN" sz="1600" kern="0" baseline="30000" dirty="0" smtClean="0">
              <a:latin typeface="Times New Roman" panose="02020603050405020304" pitchFamily="18" charset="0"/>
              <a:ea typeface="宋体" panose="02010600030101010101" pitchFamily="2" charset="-122"/>
              <a:cs typeface="Times New Roman" panose="02020603050405020304" pitchFamily="18" charset="0"/>
            </a:endParaRPr>
          </a:p>
          <a:p>
            <a:pPr algn="ctr">
              <a:spcAft>
                <a:spcPts val="0"/>
              </a:spcAft>
            </a:pPr>
            <a:r>
              <a:rPr lang="en-US" altLang="zh-CN" sz="1600" kern="0" baseline="30000" dirty="0" smtClean="0">
                <a:latin typeface="Times New Roman" panose="02020603050405020304" pitchFamily="18" charset="0"/>
                <a:ea typeface="宋体" panose="02010600030101010101" pitchFamily="2" charset="-122"/>
                <a:cs typeface="Times New Roman" panose="02020603050405020304" pitchFamily="18" charset="0"/>
              </a:rPr>
              <a:t>1</a:t>
            </a:r>
            <a:r>
              <a:rPr lang="en-US" altLang="zh-CN" sz="1600" kern="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kern="0" dirty="0">
                <a:latin typeface="Times New Roman" panose="02020603050405020304" pitchFamily="18" charset="0"/>
                <a:ea typeface="宋体" panose="02010600030101010101" pitchFamily="2" charset="-122"/>
                <a:cs typeface="Times New Roman" panose="02020603050405020304" pitchFamily="18" charset="0"/>
              </a:rPr>
              <a:t>Department of Engineering Physics, Tsinghua University, Beijing, China</a:t>
            </a:r>
            <a:endParaRPr lang="zh-CN" altLang="zh-CN" sz="1600" kern="100" dirty="0">
              <a:latin typeface="Times New Roman" panose="02020603050405020304" pitchFamily="18" charset="0"/>
              <a:ea typeface="宋体" panose="02010600030101010101" pitchFamily="2" charset="-122"/>
              <a:cs typeface="Times New Roman" panose="02020603050405020304" pitchFamily="18" charset="0"/>
            </a:endParaRPr>
          </a:p>
          <a:p>
            <a:pPr algn="ctr">
              <a:spcAft>
                <a:spcPts val="0"/>
              </a:spcAft>
            </a:pPr>
            <a:r>
              <a:rPr lang="en-US" altLang="zh-CN" sz="1600" kern="0" baseline="30000" dirty="0">
                <a:latin typeface="Times New Roman" panose="02020603050405020304" pitchFamily="18" charset="0"/>
                <a:ea typeface="宋体" panose="02010600030101010101" pitchFamily="2" charset="-122"/>
                <a:cs typeface="Times New Roman" panose="02020603050405020304" pitchFamily="18" charset="0"/>
              </a:rPr>
              <a:t>2</a:t>
            </a:r>
            <a:r>
              <a:rPr lang="en-US" altLang="zh-CN" sz="1600" kern="0" dirty="0">
                <a:latin typeface="Times New Roman" panose="02020603050405020304" pitchFamily="18" charset="0"/>
                <a:ea typeface="宋体" panose="02010600030101010101" pitchFamily="2" charset="-122"/>
                <a:cs typeface="Times New Roman" panose="02020603050405020304" pitchFamily="18" charset="0"/>
              </a:rPr>
              <a:t>Key Laboratory of Particle &amp; Radiation Imaging, Ministry of Education, Beijing, China</a:t>
            </a:r>
            <a:endParaRPr lang="zh-CN" altLang="zh-CN" sz="1600" kern="100" dirty="0">
              <a:latin typeface="Times New Roman" panose="02020603050405020304" pitchFamily="18" charset="0"/>
              <a:ea typeface="宋体" panose="02010600030101010101" pitchFamily="2" charset="-122"/>
              <a:cs typeface="Times New Roman" panose="02020603050405020304" pitchFamily="18" charset="0"/>
            </a:endParaRPr>
          </a:p>
          <a:p>
            <a:pPr algn="ctr">
              <a:spcAft>
                <a:spcPts val="0"/>
              </a:spcAft>
            </a:pPr>
            <a:r>
              <a:rPr lang="en-US" altLang="zh-CN" sz="1600" kern="0" baseline="30000" dirty="0">
                <a:latin typeface="Times New Roman" panose="02020603050405020304" pitchFamily="18" charset="0"/>
                <a:ea typeface="宋体" panose="02010600030101010101" pitchFamily="2" charset="-122"/>
                <a:cs typeface="Times New Roman" panose="02020603050405020304" pitchFamily="18" charset="0"/>
              </a:rPr>
              <a:t>3</a:t>
            </a:r>
            <a:r>
              <a:rPr lang="en-US" altLang="zh-CN" sz="1600" kern="0" dirty="0">
                <a:latin typeface="Times New Roman" panose="02020603050405020304" pitchFamily="18" charset="0"/>
                <a:ea typeface="宋体" panose="02010600030101010101" pitchFamily="2" charset="-122"/>
                <a:cs typeface="Times New Roman" panose="02020603050405020304" pitchFamily="18" charset="0"/>
              </a:rPr>
              <a:t>Institute of Microelectronics, Tsinghua University, Beijing, China</a:t>
            </a:r>
            <a:endParaRPr lang="zh-CN" altLang="zh-CN" sz="1600" kern="100" dirty="0">
              <a:latin typeface="Times New Roman" panose="02020603050405020304" pitchFamily="18" charset="0"/>
              <a:ea typeface="宋体" panose="02010600030101010101" pitchFamily="2" charset="-122"/>
              <a:cs typeface="Times New Roman" panose="02020603050405020304" pitchFamily="18" charset="0"/>
            </a:endParaRPr>
          </a:p>
          <a:p>
            <a:pPr algn="ctr">
              <a:spcAft>
                <a:spcPts val="0"/>
              </a:spcAft>
            </a:pPr>
            <a:r>
              <a:rPr lang="en-US" altLang="zh-CN" sz="1600" kern="0" baseline="30000" dirty="0">
                <a:latin typeface="Times New Roman" panose="02020603050405020304" pitchFamily="18" charset="0"/>
                <a:ea typeface="宋体" panose="02010600030101010101" pitchFamily="2" charset="-122"/>
                <a:cs typeface="Times New Roman" panose="02020603050405020304" pitchFamily="18" charset="0"/>
              </a:rPr>
              <a:t>4</a:t>
            </a:r>
            <a:r>
              <a:rPr lang="en-US" altLang="zh-CN" sz="1600" kern="0" dirty="0">
                <a:latin typeface="Times New Roman" panose="02020603050405020304" pitchFamily="18" charset="0"/>
                <a:ea typeface="宋体" panose="02010600030101010101" pitchFamily="2" charset="-122"/>
                <a:cs typeface="Times New Roman" panose="02020603050405020304" pitchFamily="18" charset="0"/>
              </a:rPr>
              <a:t>Institute of High Energy Physics, Chinese Academy of Science, Beijing, China</a:t>
            </a:r>
            <a:endParaRPr lang="zh-CN" altLang="zh-CN" sz="1600" kern="100" dirty="0">
              <a:latin typeface="Times New Roman" panose="02020603050405020304" pitchFamily="18" charset="0"/>
              <a:ea typeface="宋体" panose="02010600030101010101" pitchFamily="2" charset="-122"/>
              <a:cs typeface="Times New Roman" panose="02020603050405020304" pitchFamily="18" charset="0"/>
            </a:endParaRPr>
          </a:p>
          <a:p>
            <a:pPr algn="ctr" fontAlgn="auto">
              <a:lnSpc>
                <a:spcPct val="120000"/>
              </a:lnSpc>
              <a:spcBef>
                <a:spcPts val="0"/>
              </a:spcBef>
              <a:spcAft>
                <a:spcPts val="0"/>
              </a:spcAft>
              <a:defRPr/>
            </a:pPr>
            <a:endParaRPr lang="en-US" altLang="zh-CN" dirty="0">
              <a:solidFill>
                <a:schemeClr val="tx1">
                  <a:lumMod val="75000"/>
                  <a:lumOff val="25000"/>
                </a:schemeClr>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2316252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p:txBody>
          <a:bodyPr/>
          <a:lstStyle/>
          <a:p>
            <a:fld id="{F822D0B3-86C0-48A6-87B1-903C1698B4B1}" type="slidenum">
              <a:rPr lang="zh-CN" altLang="en-US" smtClean="0"/>
              <a:pPr/>
              <a:t>10</a:t>
            </a:fld>
            <a:endParaRPr lang="zh-CN" altLang="en-US"/>
          </a:p>
        </p:txBody>
      </p:sp>
      <p:sp>
        <p:nvSpPr>
          <p:cNvPr id="11" name="Rectangle 16"/>
          <p:cNvSpPr>
            <a:spLocks noChangeArrowheads="1"/>
          </p:cNvSpPr>
          <p:nvPr/>
        </p:nvSpPr>
        <p:spPr bwMode="auto">
          <a:xfrm>
            <a:off x="0" y="104503"/>
            <a:ext cx="8782050" cy="76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Current </a:t>
            </a:r>
            <a:r>
              <a:rPr lang="en-US" altLang="zh-CN"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S</a:t>
            </a: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tatus : Analog Front-End + SAR ADC</a:t>
            </a:r>
            <a:endParaRPr lang="zh-CN" altLang="en-US"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8120"/>
            <a:ext cx="5382540" cy="2123770"/>
          </a:xfrm>
          <a:prstGeom prst="rect">
            <a:avLst/>
          </a:prstGeom>
        </p:spPr>
      </p:pic>
      <p:sp>
        <p:nvSpPr>
          <p:cNvPr id="14" name="文本框 13"/>
          <p:cNvSpPr txBox="1"/>
          <p:nvPr/>
        </p:nvSpPr>
        <p:spPr>
          <a:xfrm>
            <a:off x="-240367" y="5275452"/>
            <a:ext cx="8635238" cy="1200329"/>
          </a:xfrm>
          <a:prstGeom prst="rect">
            <a:avLst/>
          </a:prstGeom>
          <a:noFill/>
        </p:spPr>
        <p:txBody>
          <a:bodyPr wrap="square" rtlCol="0">
            <a:spAutoFit/>
          </a:bodyPr>
          <a:lstStyle/>
          <a:p>
            <a:pPr marL="284400"/>
            <a:r>
              <a:rPr lang="en-US" altLang="zh-CN" dirty="0">
                <a:latin typeface="Times New Roman" panose="02020603050405020304" pitchFamily="18" charset="0"/>
                <a:ea typeface="楷体" panose="02010609060101010101" pitchFamily="49" charset="-122"/>
                <a:cs typeface="Times New Roman" panose="02020603050405020304" pitchFamily="18" charset="0"/>
              </a:rPr>
              <a:t>The test results of main specifications </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of</a:t>
            </a:r>
            <a:r>
              <a:rPr lang="zh-CN" altLang="en-US"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single Analog </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Front-End </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 SARADC</a:t>
            </a:r>
          </a:p>
          <a:p>
            <a:pPr marL="684000" indent="-285750">
              <a:buFont typeface="Arial" panose="020B0604020202020204" pitchFamily="34" charset="0"/>
              <a:buChar char="•"/>
            </a:pP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Power consumption</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2.5 mW</a:t>
            </a:r>
          </a:p>
          <a:p>
            <a:pPr marL="684000" indent="-285750">
              <a:buFont typeface="Arial" panose="020B0604020202020204" pitchFamily="34" charset="0"/>
              <a:buChar char="•"/>
            </a:pP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gain</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5.08 LSB/</a:t>
            </a:r>
            <a:r>
              <a:rPr lang="en-US" altLang="zh-CN" dirty="0" err="1" smtClean="0">
                <a:latin typeface="Times New Roman" panose="02020603050405020304" pitchFamily="18" charset="0"/>
                <a:cs typeface="Times New Roman" panose="02020603050405020304" pitchFamily="18" charset="0"/>
              </a:rPr>
              <a:t>fC</a:t>
            </a:r>
            <a:endParaRPr lang="en-US" altLang="zh-CN" dirty="0" smtClean="0">
              <a:latin typeface="Times New Roman" panose="02020603050405020304" pitchFamily="18" charset="0"/>
              <a:cs typeface="Times New Roman" panose="02020603050405020304" pitchFamily="18" charset="0"/>
            </a:endParaRPr>
          </a:p>
          <a:p>
            <a:pPr marL="684000" indent="-285750">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ENC</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900 e </a:t>
            </a:r>
            <a:r>
              <a:rPr lang="en-US" altLang="zh-CN" dirty="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10pF</a:t>
            </a:r>
            <a:endParaRPr lang="zh-CN" altLang="en-US" dirty="0">
              <a:latin typeface="Times New Roman" panose="02020603050405020304" pitchFamily="18" charset="0"/>
              <a:cs typeface="Times New Roman" panose="02020603050405020304" pitchFamily="18" charset="0"/>
            </a:endParaRPr>
          </a:p>
        </p:txBody>
      </p:sp>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33" y="3281890"/>
            <a:ext cx="5305044" cy="1677222"/>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6971" y="3136558"/>
            <a:ext cx="2989912" cy="1994400"/>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0034" y="1169971"/>
            <a:ext cx="2987046" cy="1992488"/>
          </a:xfrm>
          <a:prstGeom prst="rect">
            <a:avLst/>
          </a:prstGeom>
        </p:spPr>
      </p:pic>
      <p:sp>
        <p:nvSpPr>
          <p:cNvPr id="10" name="文本框 9"/>
          <p:cNvSpPr txBox="1"/>
          <p:nvPr/>
        </p:nvSpPr>
        <p:spPr>
          <a:xfrm>
            <a:off x="-83061" y="3914546"/>
            <a:ext cx="400110" cy="597279"/>
          </a:xfrm>
          <a:prstGeom prst="rect">
            <a:avLst/>
          </a:prstGeom>
          <a:solidFill>
            <a:schemeClr val="bg1"/>
          </a:solidFill>
        </p:spPr>
        <p:txBody>
          <a:bodyPr vert="eaVert" wrap="none" rtlCol="0">
            <a:spAutoFit/>
          </a:bodyPr>
          <a:lstStyle/>
          <a:p>
            <a:r>
              <a:rPr lang="en-US" altLang="zh-CN" sz="1400" dirty="0" smtClean="0">
                <a:latin typeface="Times New Roman" panose="02020603050405020304" pitchFamily="18" charset="0"/>
                <a:cs typeface="Times New Roman" panose="02020603050405020304" pitchFamily="18" charset="0"/>
              </a:rPr>
              <a:t>440</a:t>
            </a:r>
            <a:r>
              <a:rPr lang="el-GR" altLang="zh-CN" sz="1400" dirty="0" smtClean="0">
                <a:latin typeface="Times New Roman" panose="02020603050405020304" pitchFamily="18" charset="0"/>
                <a:cs typeface="Times New Roman" panose="02020603050405020304" pitchFamily="18" charset="0"/>
              </a:rPr>
              <a:t>μ</a:t>
            </a:r>
            <a:r>
              <a:rPr lang="en-US" altLang="zh-CN" sz="1400" dirty="0" smtClean="0">
                <a:latin typeface="Times New Roman" panose="02020603050405020304" pitchFamily="18" charset="0"/>
                <a:cs typeface="Times New Roman" panose="02020603050405020304" pitchFamily="18" charset="0"/>
              </a:rPr>
              <a:t>m</a:t>
            </a:r>
            <a:endParaRPr lang="zh-CN" altLang="en-US" sz="14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2301579" y="3218519"/>
            <a:ext cx="779381" cy="307777"/>
          </a:xfrm>
          <a:prstGeom prst="rect">
            <a:avLst/>
          </a:prstGeom>
          <a:solidFill>
            <a:schemeClr val="bg1"/>
          </a:solidFill>
        </p:spPr>
        <p:txBody>
          <a:bodyPr wrap="none" rtlCol="0">
            <a:spAutoFit/>
          </a:bodyPr>
          <a:lstStyle/>
          <a:p>
            <a:r>
              <a:rPr lang="en-US" altLang="zh-CN" sz="1400" dirty="0" smtClean="0">
                <a:latin typeface="Times New Roman" panose="02020603050405020304" pitchFamily="18" charset="0"/>
                <a:cs typeface="Times New Roman" panose="02020603050405020304" pitchFamily="18" charset="0"/>
              </a:rPr>
              <a:t>1800</a:t>
            </a:r>
            <a:r>
              <a:rPr lang="el-GR" altLang="zh-CN" sz="1400" dirty="0" smtClean="0">
                <a:latin typeface="Times New Roman" panose="02020603050405020304" pitchFamily="18" charset="0"/>
                <a:cs typeface="Times New Roman" panose="02020603050405020304" pitchFamily="18" charset="0"/>
              </a:rPr>
              <a:t>μ</a:t>
            </a:r>
            <a:r>
              <a:rPr lang="en-US" altLang="zh-CN" sz="1400" dirty="0" smtClean="0">
                <a:latin typeface="Times New Roman" panose="02020603050405020304" pitchFamily="18" charset="0"/>
                <a:cs typeface="Times New Roman" panose="02020603050405020304" pitchFamily="18" charset="0"/>
              </a:rPr>
              <a:t>m</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45151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6212" y="3008748"/>
            <a:ext cx="3696970" cy="2159635"/>
          </a:xfrm>
          <a:prstGeom prst="rect">
            <a:avLst/>
          </a:prstGeom>
          <a:noFill/>
          <a:ln>
            <a:noFill/>
          </a:ln>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00" y="2976662"/>
            <a:ext cx="4021199" cy="1889885"/>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477" y="1120366"/>
            <a:ext cx="6438662" cy="1400175"/>
          </a:xfrm>
          <a:prstGeom prst="rect">
            <a:avLst/>
          </a:prstGeom>
        </p:spPr>
      </p:pic>
      <p:sp>
        <p:nvSpPr>
          <p:cNvPr id="7" name="灯片编号占位符 6"/>
          <p:cNvSpPr>
            <a:spLocks noGrp="1"/>
          </p:cNvSpPr>
          <p:nvPr>
            <p:ph type="sldNum" sz="quarter" idx="12"/>
          </p:nvPr>
        </p:nvSpPr>
        <p:spPr/>
        <p:txBody>
          <a:bodyPr/>
          <a:lstStyle/>
          <a:p>
            <a:fld id="{F822D0B3-86C0-48A6-87B1-903C1698B4B1}" type="slidenum">
              <a:rPr lang="zh-CN" altLang="en-US" smtClean="0"/>
              <a:pPr/>
              <a:t>11</a:t>
            </a:fld>
            <a:endParaRPr lang="zh-CN" altLang="en-US"/>
          </a:p>
        </p:txBody>
      </p:sp>
      <p:sp>
        <p:nvSpPr>
          <p:cNvPr id="4" name="Rectangle 16"/>
          <p:cNvSpPr>
            <a:spLocks noChangeArrowheads="1"/>
          </p:cNvSpPr>
          <p:nvPr/>
        </p:nvSpPr>
        <p:spPr bwMode="auto">
          <a:xfrm>
            <a:off x="0" y="74885"/>
            <a:ext cx="9144000" cy="76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The 16-ch TPC Readout ASIC</a:t>
            </a:r>
            <a:endParaRPr lang="zh-CN" altLang="en-US" sz="3200" dirty="0">
              <a:solidFill>
                <a:prstClr val="black"/>
              </a:solidFill>
              <a:latin typeface="楷体" panose="02010609060101010101" pitchFamily="49" charset="-122"/>
              <a:ea typeface="楷体" panose="02010609060101010101" pitchFamily="49" charset="-122"/>
              <a:cs typeface="Arial" panose="020B0604020202020204" pitchFamily="34" charset="0"/>
              <a:sym typeface="微软雅黑" panose="020B0503020204020204" pitchFamily="34" charset="-122"/>
            </a:endParaRPr>
          </a:p>
        </p:txBody>
      </p:sp>
      <p:sp>
        <p:nvSpPr>
          <p:cNvPr id="6" name="文本框 5"/>
          <p:cNvSpPr txBox="1"/>
          <p:nvPr/>
        </p:nvSpPr>
        <p:spPr>
          <a:xfrm>
            <a:off x="-276225" y="5300544"/>
            <a:ext cx="8961120" cy="1200329"/>
          </a:xfrm>
          <a:prstGeom prst="rect">
            <a:avLst/>
          </a:prstGeom>
          <a:noFill/>
        </p:spPr>
        <p:txBody>
          <a:bodyPr wrap="square" rtlCol="0">
            <a:spAutoFit/>
          </a:bodyPr>
          <a:lstStyle/>
          <a:p>
            <a:pPr marL="284400" defTabSz="457200"/>
            <a:r>
              <a:rPr lang="en-US" altLang="zh-CN"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Design highlights</a:t>
            </a:r>
            <a:r>
              <a:rPr lang="zh-CN" altLang="en-US"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a:t>
            </a:r>
            <a:endParaRPr lang="en-US" altLang="zh-CN"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a:p>
            <a:pPr marL="684000" indent="-285750" defTabSz="457200">
              <a:buFont typeface="Arial" panose="020B0604020202020204" pitchFamily="34" charset="0"/>
              <a:buChar char="•"/>
            </a:pPr>
            <a:r>
              <a:rPr lang="en-US" altLang="zh-CN"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16 channel</a:t>
            </a:r>
          </a:p>
          <a:p>
            <a:pPr marL="684000" indent="-285750" defTabSz="457200">
              <a:buFont typeface="Arial" panose="020B0604020202020204" pitchFamily="34" charset="0"/>
              <a:buChar char="•"/>
            </a:pPr>
            <a:r>
              <a:rPr lang="en-US" altLang="zh-CN"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Power consumption of Analog Front-end : from 2.02 </a:t>
            </a:r>
            <a:r>
              <a:rPr lang="en-US" altLang="zh-CN" dirty="0" err="1"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mW</a:t>
            </a:r>
            <a:r>
              <a:rPr lang="en-US" altLang="zh-CN"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/channel to 1.4 mW/channel</a:t>
            </a:r>
          </a:p>
          <a:p>
            <a:pPr marL="684000" indent="-285750" defTabSz="457200">
              <a:buFont typeface="Arial" panose="020B0604020202020204" pitchFamily="34" charset="0"/>
              <a:buChar char="•"/>
            </a:pPr>
            <a:r>
              <a:rPr lang="en-US" altLang="zh-CN"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ENC : from 589 e to 303 e @10 pF</a:t>
            </a:r>
          </a:p>
        </p:txBody>
      </p:sp>
      <p:cxnSp>
        <p:nvCxnSpPr>
          <p:cNvPr id="9" name="直接箭头连接符 8"/>
          <p:cNvCxnSpPr/>
          <p:nvPr/>
        </p:nvCxnSpPr>
        <p:spPr>
          <a:xfrm>
            <a:off x="1500295" y="1980501"/>
            <a:ext cx="595205" cy="13113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3792645" y="1980501"/>
            <a:ext cx="1539610" cy="11817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1855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p:txBody>
          <a:bodyPr/>
          <a:lstStyle/>
          <a:p>
            <a:fld id="{F822D0B3-86C0-48A6-87B1-903C1698B4B1}" type="slidenum">
              <a:rPr lang="zh-CN" altLang="en-US" smtClean="0"/>
              <a:pPr/>
              <a:t>12</a:t>
            </a:fld>
            <a:endParaRPr lang="zh-CN" altLang="en-US"/>
          </a:p>
        </p:txBody>
      </p:sp>
      <p:sp>
        <p:nvSpPr>
          <p:cNvPr id="8" name="Rectangle 16"/>
          <p:cNvSpPr>
            <a:spLocks noChangeArrowheads="1"/>
          </p:cNvSpPr>
          <p:nvPr/>
        </p:nvSpPr>
        <p:spPr bwMode="auto">
          <a:xfrm>
            <a:off x="-64008" y="84484"/>
            <a:ext cx="9208008" cy="76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defTabSz="457200" rtl="0" eaLnBrk="1" fontAlgn="auto" latinLnBrk="0" hangingPunct="1">
              <a:lnSpc>
                <a:spcPct val="100000"/>
              </a:lnSpc>
              <a:spcBef>
                <a:spcPts val="0"/>
              </a:spcBef>
              <a:spcAft>
                <a:spcPts val="0"/>
              </a:spcAft>
              <a:buClrTx/>
              <a:buSzTx/>
              <a:buFontTx/>
              <a:buNone/>
              <a:defRPr/>
            </a:pPr>
            <a:r>
              <a:rPr lang="en-US" altLang="zh-CN" sz="3200" dirty="0" smtClean="0">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Transient </a:t>
            </a:r>
            <a:r>
              <a:rPr lang="en-US" altLang="zh-CN" sz="3200" dirty="0">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S</a:t>
            </a:r>
            <a:r>
              <a:rPr lang="en-US" altLang="zh-CN" sz="3200" dirty="0" smtClean="0">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imulation of </a:t>
            </a:r>
            <a:r>
              <a:rPr lang="en-US" altLang="zh-CN" sz="3200" dirty="0">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A</a:t>
            </a:r>
            <a:r>
              <a:rPr lang="en-US" altLang="zh-CN" sz="3200" dirty="0" smtClean="0">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nalog Front-End</a:t>
            </a:r>
            <a:endParaRPr kumimoji="0" lang="zh-CN" altLang="en-US" sz="3200" i="0" u="none"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82020"/>
            <a:ext cx="6025896" cy="2832054"/>
          </a:xfrm>
          <a:prstGeom prst="rect">
            <a:avLst/>
          </a:prstGeom>
        </p:spPr>
      </p:pic>
      <p:pic>
        <p:nvPicPr>
          <p:cNvPr id="10" name="图片 9"/>
          <p:cNvPicPr>
            <a:picLocks noChangeAspect="1"/>
          </p:cNvPicPr>
          <p:nvPr/>
        </p:nvPicPr>
        <p:blipFill>
          <a:blip r:embed="rId4"/>
          <a:stretch>
            <a:fillRect/>
          </a:stretch>
        </p:blipFill>
        <p:spPr>
          <a:xfrm>
            <a:off x="0" y="4148078"/>
            <a:ext cx="4267699" cy="2670048"/>
          </a:xfrm>
          <a:prstGeom prst="rect">
            <a:avLst/>
          </a:prstGeom>
        </p:spPr>
      </p:pic>
      <p:sp>
        <p:nvSpPr>
          <p:cNvPr id="11" name="文本框 10"/>
          <p:cNvSpPr txBox="1"/>
          <p:nvPr/>
        </p:nvSpPr>
        <p:spPr>
          <a:xfrm>
            <a:off x="-64008" y="3778746"/>
            <a:ext cx="4367542" cy="369332"/>
          </a:xfrm>
          <a:prstGeom prst="rect">
            <a:avLst/>
          </a:prstGeom>
          <a:noFill/>
        </p:spPr>
        <p:txBody>
          <a:bodyPr wrap="none" rtlCol="0">
            <a:spAutoFit/>
          </a:bodyPr>
          <a:lstStyle/>
          <a:p>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Injected charge</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120 </a:t>
            </a:r>
            <a:r>
              <a:rPr lang="en-US" altLang="zh-CN" dirty="0" err="1" smtClean="0">
                <a:latin typeface="Times New Roman" panose="02020603050405020304" pitchFamily="18" charset="0"/>
                <a:ea typeface="楷体" panose="02010609060101010101" pitchFamily="49" charset="-122"/>
                <a:cs typeface="Times New Roman" panose="02020603050405020304" pitchFamily="18" charset="0"/>
              </a:rPr>
              <a:t>fC</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Gain:10 mV/</a:t>
            </a:r>
            <a:r>
              <a:rPr lang="en-US" altLang="zh-CN" dirty="0" err="1" smtClean="0">
                <a:latin typeface="Times New Roman" panose="02020603050405020304" pitchFamily="18" charset="0"/>
                <a:ea typeface="楷体" panose="02010609060101010101" pitchFamily="49" charset="-122"/>
                <a:cs typeface="Times New Roman" panose="02020603050405020304" pitchFamily="18" charset="0"/>
              </a:rPr>
              <a:t>fC</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2" name="文本框 11"/>
          <p:cNvSpPr txBox="1"/>
          <p:nvPr/>
        </p:nvSpPr>
        <p:spPr>
          <a:xfrm>
            <a:off x="4188119" y="4434678"/>
            <a:ext cx="4955882" cy="1200329"/>
          </a:xfrm>
          <a:prstGeom prst="rect">
            <a:avLst/>
          </a:prstGeom>
          <a:noFill/>
        </p:spPr>
        <p:txBody>
          <a:bodyPr wrap="square" rtlCol="0">
            <a:spAutoFit/>
          </a:bodyPr>
          <a:lstStyle/>
          <a:p>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The simulation power consumption of Analog Front-end</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b="1" dirty="0" smtClean="0">
                <a:latin typeface="Times New Roman" panose="02020603050405020304" pitchFamily="18" charset="0"/>
                <a:ea typeface="楷体" panose="02010609060101010101" pitchFamily="49" charset="-122"/>
                <a:cs typeface="Times New Roman" panose="02020603050405020304" pitchFamily="18" charset="0"/>
              </a:rPr>
              <a:t>1.4 mW/channel</a:t>
            </a:r>
          </a:p>
          <a:p>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The test power consumption of 5 channel Analog Front-end</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2.02 mW/channel</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6560831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p:txBody>
          <a:bodyPr/>
          <a:lstStyle/>
          <a:p>
            <a:fld id="{F822D0B3-86C0-48A6-87B1-903C1698B4B1}" type="slidenum">
              <a:rPr lang="zh-CN" altLang="en-US" smtClean="0"/>
              <a:pPr/>
              <a:t>13</a:t>
            </a:fld>
            <a:endParaRPr lang="zh-CN" altLang="en-US"/>
          </a:p>
        </p:txBody>
      </p:sp>
      <p:sp>
        <p:nvSpPr>
          <p:cNvPr id="5" name="Rectangle 16"/>
          <p:cNvSpPr>
            <a:spLocks noChangeArrowheads="1"/>
          </p:cNvSpPr>
          <p:nvPr/>
        </p:nvSpPr>
        <p:spPr bwMode="auto">
          <a:xfrm>
            <a:off x="0" y="0"/>
            <a:ext cx="8891270" cy="76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defTabSz="457200" rtl="0" eaLnBrk="1" fontAlgn="auto" latinLnBrk="0" hangingPunct="1">
              <a:lnSpc>
                <a:spcPct val="100000"/>
              </a:lnSpc>
              <a:spcBef>
                <a:spcPts val="0"/>
              </a:spcBef>
              <a:spcAft>
                <a:spcPts val="0"/>
              </a:spcAft>
              <a:buClrTx/>
              <a:buSzTx/>
              <a:buFontTx/>
              <a:buNone/>
              <a:defRPr/>
            </a:pPr>
            <a:r>
              <a:rPr lang="en-US" altLang="zh-CN" sz="3200" dirty="0" smtClean="0">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Linearity </a:t>
            </a:r>
            <a:r>
              <a:rPr lang="en-US" altLang="zh-CN" sz="3200" dirty="0">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S</a:t>
            </a:r>
            <a:r>
              <a:rPr lang="en-US" altLang="zh-CN" sz="3200" dirty="0" smtClean="0">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imulation of </a:t>
            </a:r>
            <a:r>
              <a:rPr lang="en-US" altLang="zh-CN" sz="3200" dirty="0">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A</a:t>
            </a:r>
            <a:r>
              <a:rPr lang="en-US" altLang="zh-CN" sz="3200" dirty="0" smtClean="0">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nalog Front-End</a:t>
            </a:r>
            <a:endParaRPr kumimoji="0" lang="zh-CN" altLang="en-US" sz="3200" i="0" u="none"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3420"/>
            <a:ext cx="4307731" cy="3463767"/>
          </a:xfrm>
          <a:prstGeom prst="rect">
            <a:avLst/>
          </a:prstGeom>
        </p:spPr>
      </p:pic>
      <p:sp>
        <p:nvSpPr>
          <p:cNvPr id="8" name="文本框 7"/>
          <p:cNvSpPr txBox="1"/>
          <p:nvPr/>
        </p:nvSpPr>
        <p:spPr>
          <a:xfrm>
            <a:off x="2414016" y="1774399"/>
            <a:ext cx="1725152"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Q=5 fC</a:t>
            </a:r>
            <a:r>
              <a:rPr lang="en-US" altLang="zh-CN" dirty="0" smtClean="0">
                <a:latin typeface="Times New Roman" panose="02020603050405020304" pitchFamily="18" charset="0"/>
                <a:cs typeface="Times New Roman" panose="02020603050405020304" pitchFamily="18" charset="0"/>
                <a:sym typeface="Wingdings 3" panose="05040102010807070707" pitchFamily="18" charset="2"/>
              </a:rPr>
              <a:t>120 </a:t>
            </a:r>
            <a:r>
              <a:rPr lang="en-US" altLang="zh-CN" dirty="0" err="1" smtClean="0">
                <a:latin typeface="Times New Roman" panose="02020603050405020304" pitchFamily="18" charset="0"/>
                <a:cs typeface="Times New Roman" panose="02020603050405020304" pitchFamily="18" charset="0"/>
                <a:sym typeface="Wingdings 3" panose="05040102010807070707" pitchFamily="18" charset="2"/>
              </a:rPr>
              <a:t>fC</a:t>
            </a:r>
            <a:endParaRPr lang="zh-CN" altLang="en-US" dirty="0">
              <a:latin typeface="Times New Roman" panose="02020603050405020304" pitchFamily="18" charset="0"/>
              <a:cs typeface="Times New Roman" panose="02020603050405020304" pitchFamily="18" charset="0"/>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731" y="1183420"/>
            <a:ext cx="4931181" cy="3496872"/>
          </a:xfrm>
          <a:prstGeom prst="rect">
            <a:avLst/>
          </a:prstGeom>
        </p:spPr>
      </p:pic>
      <p:sp>
        <p:nvSpPr>
          <p:cNvPr id="10" name="文本框 9"/>
          <p:cNvSpPr txBox="1"/>
          <p:nvPr/>
        </p:nvSpPr>
        <p:spPr>
          <a:xfrm>
            <a:off x="5967596" y="1774399"/>
            <a:ext cx="1750800"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Gain=9.9 mV/</a:t>
            </a:r>
            <a:r>
              <a:rPr lang="en-US" altLang="zh-CN" dirty="0" err="1" smtClean="0">
                <a:latin typeface="Times New Roman" panose="02020603050405020304" pitchFamily="18" charset="0"/>
                <a:cs typeface="Times New Roman" panose="02020603050405020304" pitchFamily="18" charset="0"/>
              </a:rPr>
              <a:t>fC</a:t>
            </a:r>
            <a:endParaRPr lang="zh-CN" altLang="en-US" dirty="0">
              <a:latin typeface="Times New Roman" panose="02020603050405020304" pitchFamily="18" charset="0"/>
              <a:cs typeface="Times New Roman" panose="02020603050405020304" pitchFamily="18" charset="0"/>
            </a:endParaRPr>
          </a:p>
        </p:txBody>
      </p:sp>
      <p:graphicFrame>
        <p:nvGraphicFramePr>
          <p:cNvPr id="11" name="表格 10"/>
          <p:cNvGraphicFramePr>
            <a:graphicFrameLocks noGrp="1"/>
          </p:cNvGraphicFramePr>
          <p:nvPr>
            <p:extLst>
              <p:ext uri="{D42A27DB-BD31-4B8C-83A1-F6EECF244321}">
                <p14:modId xmlns:p14="http://schemas.microsoft.com/office/powerpoint/2010/main" val="192552024"/>
              </p:ext>
            </p:extLst>
          </p:nvPr>
        </p:nvGraphicFramePr>
        <p:xfrm>
          <a:off x="248506" y="5067074"/>
          <a:ext cx="6096000" cy="741680"/>
        </p:xfrm>
        <a:graphic>
          <a:graphicData uri="http://schemas.openxmlformats.org/drawingml/2006/table">
            <a:tbl>
              <a:tblPr firstRow="1" bandRow="1">
                <a:tableStyleId>{5C22544A-7EE6-4342-B048-85BDC9FD1C3A}</a:tableStyleId>
              </a:tblPr>
              <a:tblGrid>
                <a:gridCol w="3480940">
                  <a:extLst>
                    <a:ext uri="{9D8B030D-6E8A-4147-A177-3AD203B41FA5}">
                      <a16:colId xmlns:a16="http://schemas.microsoft.com/office/drawing/2014/main" val="20000"/>
                    </a:ext>
                  </a:extLst>
                </a:gridCol>
                <a:gridCol w="653765">
                  <a:extLst>
                    <a:ext uri="{9D8B030D-6E8A-4147-A177-3AD203B41FA5}">
                      <a16:colId xmlns:a16="http://schemas.microsoft.com/office/drawing/2014/main" val="20001"/>
                    </a:ext>
                  </a:extLst>
                </a:gridCol>
                <a:gridCol w="653765">
                  <a:extLst>
                    <a:ext uri="{9D8B030D-6E8A-4147-A177-3AD203B41FA5}">
                      <a16:colId xmlns:a16="http://schemas.microsoft.com/office/drawing/2014/main" val="20002"/>
                    </a:ext>
                  </a:extLst>
                </a:gridCol>
                <a:gridCol w="653765">
                  <a:extLst>
                    <a:ext uri="{9D8B030D-6E8A-4147-A177-3AD203B41FA5}">
                      <a16:colId xmlns:a16="http://schemas.microsoft.com/office/drawing/2014/main" val="20003"/>
                    </a:ext>
                  </a:extLst>
                </a:gridCol>
                <a:gridCol w="653765">
                  <a:extLst>
                    <a:ext uri="{9D8B030D-6E8A-4147-A177-3AD203B41FA5}">
                      <a16:colId xmlns:a16="http://schemas.microsoft.com/office/drawing/2014/main" val="20004"/>
                    </a:ext>
                  </a:extLst>
                </a:gridCol>
              </a:tblGrid>
              <a:tr h="370840">
                <a:tc>
                  <a:txBody>
                    <a:bodyPr/>
                    <a:lstStyle/>
                    <a:p>
                      <a:r>
                        <a:rPr lang="en-US" altLang="zh-CN" sz="1600" b="0" dirty="0"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Gain(design</a:t>
                      </a:r>
                      <a:r>
                        <a:rPr lang="en-US" altLang="zh-CN" sz="1600" b="0" baseline="0" dirty="0"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 value</a:t>
                      </a:r>
                      <a:r>
                        <a:rPr lang="zh-CN" altLang="en-US" sz="1600" b="0" dirty="0"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600" b="0" dirty="0" smtClean="0">
                          <a:solidFill>
                            <a:schemeClr val="tx1"/>
                          </a:solidFill>
                          <a:latin typeface="Times New Roman" panose="02020603050405020304" pitchFamily="18" charset="0"/>
                          <a:cs typeface="Times New Roman" panose="02020603050405020304" pitchFamily="18" charset="0"/>
                        </a:rPr>
                        <a:t> </a:t>
                      </a:r>
                      <a:r>
                        <a:rPr lang="en-US" altLang="zh-CN" sz="1600" b="0" dirty="0" smtClean="0">
                          <a:solidFill>
                            <a:schemeClr val="tx1"/>
                          </a:solidFill>
                          <a:latin typeface="Times New Roman" panose="02020603050405020304" pitchFamily="18" charset="0"/>
                          <a:cs typeface="Times New Roman" panose="02020603050405020304" pitchFamily="18" charset="0"/>
                        </a:rPr>
                        <a:t>mV/</a:t>
                      </a:r>
                      <a:r>
                        <a:rPr lang="en-US" altLang="zh-CN" sz="1600" b="0" dirty="0" err="1" smtClean="0">
                          <a:solidFill>
                            <a:schemeClr val="tx1"/>
                          </a:solidFill>
                          <a:latin typeface="Times New Roman" panose="02020603050405020304" pitchFamily="18" charset="0"/>
                          <a:cs typeface="Times New Roman" panose="02020603050405020304" pitchFamily="18" charset="0"/>
                        </a:rPr>
                        <a:t>fC</a:t>
                      </a:r>
                      <a:endParaRPr lang="zh-CN" altLang="en-US" sz="1600" b="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600" b="0" dirty="0" smtClean="0">
                          <a:solidFill>
                            <a:schemeClr val="tx1"/>
                          </a:solidFill>
                          <a:latin typeface="Times New Roman" panose="02020603050405020304" pitchFamily="18" charset="0"/>
                          <a:cs typeface="Times New Roman" panose="02020603050405020304" pitchFamily="18" charset="0"/>
                        </a:rPr>
                        <a:t>10</a:t>
                      </a:r>
                      <a:endParaRPr lang="zh-CN" altLang="en-US" sz="1600" b="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600" b="0" dirty="0" smtClean="0">
                          <a:solidFill>
                            <a:schemeClr val="tx1"/>
                          </a:solidFill>
                          <a:latin typeface="Times New Roman" panose="02020603050405020304" pitchFamily="18" charset="0"/>
                          <a:cs typeface="Times New Roman" panose="02020603050405020304" pitchFamily="18" charset="0"/>
                        </a:rPr>
                        <a:t>20</a:t>
                      </a:r>
                      <a:endParaRPr lang="zh-CN" altLang="en-US" sz="1600" b="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600" b="0" dirty="0" smtClean="0">
                          <a:solidFill>
                            <a:schemeClr val="tx1"/>
                          </a:solidFill>
                          <a:latin typeface="Times New Roman" panose="02020603050405020304" pitchFamily="18" charset="0"/>
                          <a:cs typeface="Times New Roman" panose="02020603050405020304" pitchFamily="18" charset="0"/>
                        </a:rPr>
                        <a:t>30</a:t>
                      </a:r>
                      <a:endParaRPr lang="zh-CN" altLang="en-US" sz="1600" b="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600" b="0" dirty="0" smtClean="0">
                          <a:solidFill>
                            <a:schemeClr val="tx1"/>
                          </a:solidFill>
                          <a:latin typeface="Times New Roman" panose="02020603050405020304" pitchFamily="18" charset="0"/>
                          <a:cs typeface="Times New Roman" panose="02020603050405020304" pitchFamily="18" charset="0"/>
                        </a:rPr>
                        <a:t>40</a:t>
                      </a:r>
                      <a:endParaRPr lang="zh-CN" altLang="en-US" sz="1600" b="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altLang="zh-CN" sz="1600" b="0" dirty="0" smtClean="0">
                          <a:latin typeface="Times New Roman" panose="02020603050405020304" pitchFamily="18" charset="0"/>
                          <a:ea typeface="楷体" panose="02010609060101010101" pitchFamily="49" charset="-122"/>
                          <a:cs typeface="Times New Roman" panose="02020603050405020304" pitchFamily="18" charset="0"/>
                        </a:rPr>
                        <a:t>Gain</a:t>
                      </a:r>
                      <a:r>
                        <a:rPr lang="zh-CN" altLang="en-US" sz="1600" b="0" dirty="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1600" b="0" dirty="0" smtClean="0">
                          <a:latin typeface="Times New Roman" panose="02020603050405020304" pitchFamily="18" charset="0"/>
                          <a:ea typeface="楷体" panose="02010609060101010101" pitchFamily="49" charset="-122"/>
                          <a:cs typeface="Times New Roman" panose="02020603050405020304" pitchFamily="18" charset="0"/>
                        </a:rPr>
                        <a:t>simulation</a:t>
                      </a:r>
                      <a:r>
                        <a:rPr lang="en-US" altLang="zh-CN" sz="1600" b="0" baseline="0" dirty="0" smtClean="0">
                          <a:latin typeface="Times New Roman" panose="02020603050405020304" pitchFamily="18" charset="0"/>
                          <a:ea typeface="楷体" panose="02010609060101010101" pitchFamily="49" charset="-122"/>
                          <a:cs typeface="Times New Roman" panose="02020603050405020304" pitchFamily="18" charset="0"/>
                        </a:rPr>
                        <a:t> value</a:t>
                      </a:r>
                      <a:r>
                        <a:rPr lang="zh-CN" altLang="en-US" sz="1600" b="0" dirty="0" smtClean="0">
                          <a:latin typeface="Times New Roman" panose="02020603050405020304" pitchFamily="18" charset="0"/>
                          <a:cs typeface="Times New Roman" panose="02020603050405020304" pitchFamily="18" charset="0"/>
                        </a:rPr>
                        <a:t>） </a:t>
                      </a:r>
                      <a:r>
                        <a:rPr lang="en-US" altLang="zh-CN" sz="1600" b="0" dirty="0" smtClean="0">
                          <a:latin typeface="Times New Roman" panose="02020603050405020304" pitchFamily="18" charset="0"/>
                          <a:cs typeface="Times New Roman" panose="02020603050405020304" pitchFamily="18" charset="0"/>
                        </a:rPr>
                        <a:t>mV/</a:t>
                      </a:r>
                      <a:r>
                        <a:rPr lang="en-US" altLang="zh-CN" sz="1600" b="0" dirty="0" err="1" smtClean="0">
                          <a:latin typeface="Times New Roman" panose="02020603050405020304" pitchFamily="18" charset="0"/>
                          <a:cs typeface="Times New Roman" panose="02020603050405020304" pitchFamily="18" charset="0"/>
                        </a:rPr>
                        <a:t>fC</a:t>
                      </a:r>
                      <a:endParaRPr lang="zh-CN" altLang="en-US" sz="1600" b="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600" b="0" dirty="0" smtClean="0">
                          <a:latin typeface="Times New Roman" panose="02020603050405020304" pitchFamily="18" charset="0"/>
                          <a:cs typeface="Times New Roman" panose="02020603050405020304" pitchFamily="18" charset="0"/>
                        </a:rPr>
                        <a:t>9.9</a:t>
                      </a:r>
                      <a:endParaRPr lang="zh-CN" altLang="en-US" sz="1600" b="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600" b="0" dirty="0" smtClean="0">
                          <a:latin typeface="Times New Roman" panose="02020603050405020304" pitchFamily="18" charset="0"/>
                          <a:cs typeface="Times New Roman" panose="02020603050405020304" pitchFamily="18" charset="0"/>
                        </a:rPr>
                        <a:t>19.5</a:t>
                      </a:r>
                      <a:endParaRPr lang="zh-CN" altLang="en-US" sz="1600" b="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600" b="0" dirty="0" smtClean="0">
                          <a:latin typeface="Times New Roman" panose="02020603050405020304" pitchFamily="18" charset="0"/>
                          <a:cs typeface="Times New Roman" panose="02020603050405020304" pitchFamily="18" charset="0"/>
                        </a:rPr>
                        <a:t>29.2</a:t>
                      </a:r>
                      <a:endParaRPr lang="zh-CN" altLang="en-US" sz="1600" b="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600" b="0" dirty="0" smtClean="0">
                          <a:latin typeface="Times New Roman" panose="02020603050405020304" pitchFamily="18" charset="0"/>
                          <a:cs typeface="Times New Roman" panose="02020603050405020304" pitchFamily="18" charset="0"/>
                        </a:rPr>
                        <a:t>39.2</a:t>
                      </a:r>
                      <a:endParaRPr lang="zh-CN" altLang="en-US" sz="1600" b="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 name="文本框 1"/>
          <p:cNvSpPr txBox="1"/>
          <p:nvPr/>
        </p:nvSpPr>
        <p:spPr>
          <a:xfrm>
            <a:off x="4137858" y="2509243"/>
            <a:ext cx="307777" cy="672620"/>
          </a:xfrm>
          <a:prstGeom prst="rect">
            <a:avLst/>
          </a:prstGeom>
          <a:noFill/>
        </p:spPr>
        <p:txBody>
          <a:bodyPr vert="eaVert" wrap="none" rtlCol="0">
            <a:spAutoFit/>
          </a:bodyPr>
          <a:lstStyle/>
          <a:p>
            <a:r>
              <a:rPr lang="en-US" altLang="zh-CN" sz="800" dirty="0" smtClean="0">
                <a:latin typeface="Times New Roman" panose="02020603050405020304" pitchFamily="18" charset="0"/>
                <a:cs typeface="Times New Roman" panose="02020603050405020304" pitchFamily="18" charset="0"/>
              </a:rPr>
              <a:t>Amplitude(V)</a:t>
            </a:r>
            <a:endParaRPr lang="zh-CN" altLang="en-US"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31642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p:txBody>
          <a:bodyPr/>
          <a:lstStyle/>
          <a:p>
            <a:fld id="{F822D0B3-86C0-48A6-87B1-903C1698B4B1}" type="slidenum">
              <a:rPr lang="zh-CN" altLang="en-US" smtClean="0"/>
              <a:pPr/>
              <a:t>14</a:t>
            </a:fld>
            <a:endParaRPr lang="zh-CN" altLang="en-US" dirty="0"/>
          </a:p>
        </p:txBody>
      </p:sp>
      <p:pic>
        <p:nvPicPr>
          <p:cNvPr id="12" name="图片 11"/>
          <p:cNvPicPr>
            <a:picLocks noChangeAspect="1"/>
          </p:cNvPicPr>
          <p:nvPr/>
        </p:nvPicPr>
        <p:blipFill>
          <a:blip r:embed="rId3"/>
          <a:stretch>
            <a:fillRect/>
          </a:stretch>
        </p:blipFill>
        <p:spPr>
          <a:xfrm>
            <a:off x="4582303" y="1932716"/>
            <a:ext cx="4601509" cy="2772221"/>
          </a:xfrm>
          <a:prstGeom prst="rect">
            <a:avLst/>
          </a:prstGeom>
        </p:spPr>
      </p:pic>
      <p:pic>
        <p:nvPicPr>
          <p:cNvPr id="13" name="图片 12"/>
          <p:cNvPicPr>
            <a:picLocks noChangeAspect="1"/>
          </p:cNvPicPr>
          <p:nvPr/>
        </p:nvPicPr>
        <p:blipFill>
          <a:blip r:embed="rId4"/>
          <a:stretch>
            <a:fillRect/>
          </a:stretch>
        </p:blipFill>
        <p:spPr>
          <a:xfrm>
            <a:off x="0" y="1932716"/>
            <a:ext cx="4523817" cy="2730131"/>
          </a:xfrm>
          <a:prstGeom prst="rect">
            <a:avLst/>
          </a:prstGeom>
        </p:spPr>
      </p:pic>
      <p:cxnSp>
        <p:nvCxnSpPr>
          <p:cNvPr id="16" name="直接连接符 15"/>
          <p:cNvCxnSpPr/>
          <p:nvPr/>
        </p:nvCxnSpPr>
        <p:spPr>
          <a:xfrm flipV="1">
            <a:off x="2714161" y="2028618"/>
            <a:ext cx="18288" cy="2427622"/>
          </a:xfrm>
          <a:prstGeom prst="line">
            <a:avLst/>
          </a:prstGeom>
          <a:ln w="1905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2714161" y="4138250"/>
            <a:ext cx="2136034" cy="276999"/>
          </a:xfrm>
          <a:prstGeom prst="rect">
            <a:avLst/>
          </a:prstGeom>
          <a:noFill/>
        </p:spPr>
        <p:txBody>
          <a:bodyPr wrap="none" rtlCol="0">
            <a:spAutoFit/>
          </a:bodyPr>
          <a:lstStyle/>
          <a:p>
            <a:r>
              <a:rPr lang="en-US" altLang="zh-CN" sz="1200" dirty="0" smtClean="0">
                <a:latin typeface="Times New Roman" panose="02020603050405020304" pitchFamily="18" charset="0"/>
                <a:cs typeface="Times New Roman" panose="02020603050405020304" pitchFamily="18" charset="0"/>
              </a:rPr>
              <a:t>ENC=303 e @ 10 pF,10 mV/</a:t>
            </a:r>
            <a:r>
              <a:rPr lang="en-US" altLang="zh-CN" sz="1200" dirty="0" err="1" smtClean="0">
                <a:latin typeface="Times New Roman" panose="02020603050405020304" pitchFamily="18" charset="0"/>
                <a:cs typeface="Times New Roman" panose="02020603050405020304" pitchFamily="18" charset="0"/>
              </a:rPr>
              <a:t>fC</a:t>
            </a:r>
            <a:endParaRPr lang="zh-CN" altLang="en-US" sz="1200" dirty="0">
              <a:latin typeface="Times New Roman" panose="02020603050405020304" pitchFamily="18" charset="0"/>
              <a:cs typeface="Times New Roman" panose="02020603050405020304" pitchFamily="18" charset="0"/>
            </a:endParaRPr>
          </a:p>
        </p:txBody>
      </p:sp>
      <p:graphicFrame>
        <p:nvGraphicFramePr>
          <p:cNvPr id="18" name="表格 17"/>
          <p:cNvGraphicFramePr>
            <a:graphicFrameLocks noGrp="1"/>
          </p:cNvGraphicFramePr>
          <p:nvPr>
            <p:extLst>
              <p:ext uri="{D42A27DB-BD31-4B8C-83A1-F6EECF244321}">
                <p14:modId xmlns:p14="http://schemas.microsoft.com/office/powerpoint/2010/main" val="3649615097"/>
              </p:ext>
            </p:extLst>
          </p:nvPr>
        </p:nvGraphicFramePr>
        <p:xfrm>
          <a:off x="368576" y="5419342"/>
          <a:ext cx="4356608" cy="741680"/>
        </p:xfrm>
        <a:graphic>
          <a:graphicData uri="http://schemas.openxmlformats.org/drawingml/2006/table">
            <a:tbl>
              <a:tblPr firstRow="1" bandRow="1">
                <a:tableStyleId>{5C22544A-7EE6-4342-B048-85BDC9FD1C3A}</a:tableStyleId>
              </a:tblPr>
              <a:tblGrid>
                <a:gridCol w="1317349">
                  <a:extLst>
                    <a:ext uri="{9D8B030D-6E8A-4147-A177-3AD203B41FA5}">
                      <a16:colId xmlns:a16="http://schemas.microsoft.com/office/drawing/2014/main" val="20000"/>
                    </a:ext>
                  </a:extLst>
                </a:gridCol>
                <a:gridCol w="686203">
                  <a:extLst>
                    <a:ext uri="{9D8B030D-6E8A-4147-A177-3AD203B41FA5}">
                      <a16:colId xmlns:a16="http://schemas.microsoft.com/office/drawing/2014/main" val="20001"/>
                    </a:ext>
                  </a:extLst>
                </a:gridCol>
                <a:gridCol w="784352">
                  <a:extLst>
                    <a:ext uri="{9D8B030D-6E8A-4147-A177-3AD203B41FA5}">
                      <a16:colId xmlns:a16="http://schemas.microsoft.com/office/drawing/2014/main" val="20002"/>
                    </a:ext>
                  </a:extLst>
                </a:gridCol>
                <a:gridCol w="784352">
                  <a:extLst>
                    <a:ext uri="{9D8B030D-6E8A-4147-A177-3AD203B41FA5}">
                      <a16:colId xmlns:a16="http://schemas.microsoft.com/office/drawing/2014/main" val="20003"/>
                    </a:ext>
                  </a:extLst>
                </a:gridCol>
                <a:gridCol w="784352">
                  <a:extLst>
                    <a:ext uri="{9D8B030D-6E8A-4147-A177-3AD203B41FA5}">
                      <a16:colId xmlns:a16="http://schemas.microsoft.com/office/drawing/2014/main" val="20004"/>
                    </a:ext>
                  </a:extLst>
                </a:gridCol>
              </a:tblGrid>
              <a:tr h="370840">
                <a:tc>
                  <a:txBody>
                    <a:bodyPr/>
                    <a:lstStyle/>
                    <a:p>
                      <a:r>
                        <a:rPr lang="en-US" altLang="zh-CN" sz="1400" b="0" dirty="0" smtClean="0">
                          <a:solidFill>
                            <a:schemeClr val="tx1"/>
                          </a:solidFill>
                          <a:latin typeface="Times New Roman" panose="02020603050405020304" pitchFamily="18" charset="0"/>
                          <a:ea typeface="楷体" panose="02010609060101010101" pitchFamily="49" charset="-122"/>
                          <a:cs typeface="Times New Roman" panose="02020603050405020304" pitchFamily="18" charset="0"/>
                        </a:rPr>
                        <a:t>Gain</a:t>
                      </a:r>
                      <a:r>
                        <a:rPr lang="zh-CN" altLang="en-US" sz="1400" b="0" dirty="0" smtClean="0">
                          <a:solidFill>
                            <a:schemeClr val="tx1"/>
                          </a:solidFill>
                          <a:latin typeface="Times New Roman" panose="02020603050405020304" pitchFamily="18" charset="0"/>
                          <a:cs typeface="Times New Roman" panose="02020603050405020304" pitchFamily="18" charset="0"/>
                        </a:rPr>
                        <a:t> </a:t>
                      </a:r>
                      <a:r>
                        <a:rPr lang="en-US" altLang="zh-CN" sz="1400" b="0" dirty="0" smtClean="0">
                          <a:solidFill>
                            <a:schemeClr val="tx1"/>
                          </a:solidFill>
                          <a:latin typeface="Times New Roman" panose="02020603050405020304" pitchFamily="18" charset="0"/>
                          <a:cs typeface="Times New Roman" panose="02020603050405020304" pitchFamily="18" charset="0"/>
                        </a:rPr>
                        <a:t>mV/</a:t>
                      </a:r>
                      <a:r>
                        <a:rPr lang="en-US" altLang="zh-CN" sz="1400" b="0" dirty="0" err="1" smtClean="0">
                          <a:solidFill>
                            <a:schemeClr val="tx1"/>
                          </a:solidFill>
                          <a:latin typeface="Times New Roman" panose="02020603050405020304" pitchFamily="18" charset="0"/>
                          <a:cs typeface="Times New Roman" panose="02020603050405020304" pitchFamily="18" charset="0"/>
                        </a:rPr>
                        <a:t>fC</a:t>
                      </a:r>
                      <a:endParaRPr lang="zh-CN" altLang="en-US" sz="1400" b="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400" b="0" dirty="0" smtClean="0">
                          <a:solidFill>
                            <a:schemeClr val="tx1"/>
                          </a:solidFill>
                          <a:latin typeface="Times New Roman" panose="02020603050405020304" pitchFamily="18" charset="0"/>
                          <a:cs typeface="Times New Roman" panose="02020603050405020304" pitchFamily="18" charset="0"/>
                        </a:rPr>
                        <a:t>10</a:t>
                      </a:r>
                      <a:endParaRPr lang="zh-CN" altLang="en-US" sz="1400" b="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400" b="0" dirty="0" smtClean="0">
                          <a:solidFill>
                            <a:schemeClr val="tx1"/>
                          </a:solidFill>
                          <a:latin typeface="Times New Roman" panose="02020603050405020304" pitchFamily="18" charset="0"/>
                          <a:cs typeface="Times New Roman" panose="02020603050405020304" pitchFamily="18" charset="0"/>
                        </a:rPr>
                        <a:t>20</a:t>
                      </a:r>
                      <a:endParaRPr lang="zh-CN" altLang="en-US" sz="1400" b="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400" b="0" dirty="0" smtClean="0">
                          <a:solidFill>
                            <a:schemeClr val="tx1"/>
                          </a:solidFill>
                          <a:latin typeface="Times New Roman" panose="02020603050405020304" pitchFamily="18" charset="0"/>
                          <a:cs typeface="Times New Roman" panose="02020603050405020304" pitchFamily="18" charset="0"/>
                        </a:rPr>
                        <a:t>30</a:t>
                      </a:r>
                      <a:endParaRPr lang="zh-CN" altLang="en-US" sz="1400" b="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400" b="0" dirty="0" smtClean="0">
                          <a:solidFill>
                            <a:schemeClr val="tx1"/>
                          </a:solidFill>
                          <a:latin typeface="Times New Roman" panose="02020603050405020304" pitchFamily="18" charset="0"/>
                          <a:cs typeface="Times New Roman" panose="02020603050405020304" pitchFamily="18" charset="0"/>
                        </a:rPr>
                        <a:t>40</a:t>
                      </a:r>
                      <a:endParaRPr lang="zh-CN" altLang="en-US" sz="1400" b="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r>
                        <a:rPr lang="en-US" altLang="zh-CN" sz="1400" b="0" dirty="0" smtClean="0">
                          <a:latin typeface="Times New Roman" panose="02020603050405020304" pitchFamily="18" charset="0"/>
                          <a:cs typeface="Times New Roman" panose="02020603050405020304" pitchFamily="18" charset="0"/>
                        </a:rPr>
                        <a:t>ENC e @10 pF</a:t>
                      </a:r>
                      <a:endParaRPr lang="zh-CN" altLang="en-US" sz="1400" b="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400" b="0" dirty="0" smtClean="0">
                          <a:latin typeface="Times New Roman" panose="02020603050405020304" pitchFamily="18" charset="0"/>
                          <a:cs typeface="Times New Roman" panose="02020603050405020304" pitchFamily="18" charset="0"/>
                        </a:rPr>
                        <a:t>303</a:t>
                      </a:r>
                      <a:endParaRPr lang="zh-CN" altLang="en-US" sz="1400" b="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400" b="0" dirty="0" smtClean="0">
                          <a:latin typeface="Times New Roman" panose="02020603050405020304" pitchFamily="18" charset="0"/>
                          <a:cs typeface="Times New Roman" panose="02020603050405020304" pitchFamily="18" charset="0"/>
                        </a:rPr>
                        <a:t>189</a:t>
                      </a:r>
                      <a:endParaRPr lang="zh-CN" altLang="en-US" sz="1400" b="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400" b="0" dirty="0" smtClean="0">
                          <a:latin typeface="Times New Roman" panose="02020603050405020304" pitchFamily="18" charset="0"/>
                          <a:cs typeface="Times New Roman" panose="02020603050405020304" pitchFamily="18" charset="0"/>
                        </a:rPr>
                        <a:t>159</a:t>
                      </a:r>
                      <a:endParaRPr lang="zh-CN" altLang="en-US" sz="1400" b="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400" b="0" dirty="0" smtClean="0">
                          <a:latin typeface="Times New Roman" panose="02020603050405020304" pitchFamily="18" charset="0"/>
                          <a:cs typeface="Times New Roman" panose="02020603050405020304" pitchFamily="18" charset="0"/>
                        </a:rPr>
                        <a:t>146</a:t>
                      </a:r>
                      <a:endParaRPr lang="zh-CN" altLang="en-US" sz="1400" b="0"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9" name="文本框 18"/>
          <p:cNvSpPr txBox="1"/>
          <p:nvPr/>
        </p:nvSpPr>
        <p:spPr>
          <a:xfrm>
            <a:off x="6237448" y="2579624"/>
            <a:ext cx="1217000" cy="369332"/>
          </a:xfrm>
          <a:prstGeom prst="rect">
            <a:avLst/>
          </a:prstGeom>
          <a:noFill/>
        </p:spPr>
        <p:txBody>
          <a:bodyPr wrap="none" rtlCol="0">
            <a:spAutoFit/>
          </a:bodyPr>
          <a:lstStyle/>
          <a:p>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Q_1</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0 </a:t>
            </a:r>
            <a:r>
              <a:rPr lang="en-US" altLang="zh-CN" dirty="0" err="1" smtClean="0">
                <a:latin typeface="Times New Roman" panose="02020603050405020304" pitchFamily="18" charset="0"/>
                <a:cs typeface="Times New Roman" panose="02020603050405020304" pitchFamily="18" charset="0"/>
              </a:rPr>
              <a:t>fC</a:t>
            </a:r>
            <a:endParaRPr lang="zh-CN" altLang="en-US"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6139199" y="3642280"/>
            <a:ext cx="1620957"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Q_16</a:t>
            </a:r>
            <a:r>
              <a:rPr lang="zh-CN" altLang="en-US" dirty="0" smtClean="0">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120 </a:t>
            </a:r>
            <a:r>
              <a:rPr lang="en-US" altLang="zh-CN" dirty="0" err="1" smtClean="0">
                <a:latin typeface="Times New Roman" panose="02020603050405020304" pitchFamily="18" charset="0"/>
                <a:cs typeface="Times New Roman" panose="02020603050405020304" pitchFamily="18" charset="0"/>
              </a:rPr>
              <a:t>fC</a:t>
            </a:r>
            <a:endParaRPr lang="zh-CN" altLang="en-US" dirty="0">
              <a:latin typeface="Times New Roman" panose="02020603050405020304" pitchFamily="18" charset="0"/>
              <a:cs typeface="Times New Roman" panose="02020603050405020304" pitchFamily="18" charset="0"/>
            </a:endParaRPr>
          </a:p>
        </p:txBody>
      </p:sp>
      <p:sp>
        <p:nvSpPr>
          <p:cNvPr id="21" name="内容占位符 2"/>
          <p:cNvSpPr txBox="1">
            <a:spLocks/>
          </p:cNvSpPr>
          <p:nvPr/>
        </p:nvSpPr>
        <p:spPr>
          <a:xfrm>
            <a:off x="233388" y="1155187"/>
            <a:ext cx="2763956" cy="6773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altLang="zh-CN" noProof="0" dirty="0" smtClean="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rPr>
              <a:t>ENC</a:t>
            </a:r>
            <a:endParaRPr kumimoji="0" lang="zh-CN" altLang="en-US" sz="3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2" name="内容占位符 2"/>
          <p:cNvSpPr txBox="1">
            <a:spLocks/>
          </p:cNvSpPr>
          <p:nvPr/>
        </p:nvSpPr>
        <p:spPr>
          <a:xfrm>
            <a:off x="4839637" y="1101391"/>
            <a:ext cx="2247900" cy="6773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altLang="zh-CN" noProof="0" dirty="0" smtClean="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rPr>
              <a:t>Crosstalk</a:t>
            </a:r>
            <a:endParaRPr kumimoji="0" lang="zh-CN" altLang="en-US" sz="3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文本框 23"/>
              <p:cNvSpPr txBox="1"/>
              <p:nvPr/>
            </p:nvSpPr>
            <p:spPr>
              <a:xfrm>
                <a:off x="5546112" y="5472695"/>
                <a:ext cx="3596113" cy="489686"/>
              </a:xfrm>
              <a:prstGeom prst="rect">
                <a:avLst/>
              </a:prstGeom>
              <a:noFill/>
            </p:spPr>
            <p:txBody>
              <a:bodyPr wrap="none" rtlCol="0">
                <a:spAutoFit/>
              </a:bodyPr>
              <a:lstStyle/>
              <a:p>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Crosstalk</a:t>
                </a:r>
                <a:r>
                  <a:rPr lang="zh-CN" altLang="en-US" dirty="0" smtClean="0">
                    <a:latin typeface="Times New Roman" panose="02020603050405020304" pitchFamily="18" charset="0"/>
                    <a:cs typeface="Times New Roman" panose="02020603050405020304" pitchFamily="18" charset="0"/>
                  </a:rPr>
                  <a:t>：</a:t>
                </a:r>
                <a14:m>
                  <m:oMath xmlns:m="http://schemas.openxmlformats.org/officeDocument/2006/math">
                    <m:f>
                      <m:fPr>
                        <m:ctrlPr>
                          <a:rPr lang="en-US" altLang="zh-CN" i="1" smtClean="0">
                            <a:latin typeface="Cambria Math" panose="02040503050406030204" pitchFamily="18" charset="0"/>
                          </a:rPr>
                        </m:ctrlPr>
                      </m:fPr>
                      <m:num>
                        <m:r>
                          <a:rPr lang="en-US" altLang="zh-CN" i="1">
                            <a:latin typeface="Cambria Math" panose="02040503050406030204" pitchFamily="18" charset="0"/>
                          </a:rPr>
                          <m:t>1</m:t>
                        </m:r>
                        <m:r>
                          <a:rPr lang="en-US" altLang="zh-CN" i="1" smtClean="0">
                            <a:latin typeface="Cambria Math" panose="02040503050406030204" pitchFamily="18" charset="0"/>
                          </a:rPr>
                          <m:t>.</m:t>
                        </m:r>
                        <m:r>
                          <a:rPr lang="en-US" altLang="zh-CN" i="1">
                            <a:latin typeface="Cambria Math" panose="02040503050406030204" pitchFamily="18" charset="0"/>
                          </a:rPr>
                          <m:t>5</m:t>
                        </m:r>
                        <m:r>
                          <a:rPr lang="en-US" altLang="zh-CN" i="1" smtClean="0">
                            <a:latin typeface="Cambria Math" panose="02040503050406030204" pitchFamily="18" charset="0"/>
                          </a:rPr>
                          <m:t>2</m:t>
                        </m:r>
                        <m:r>
                          <a:rPr lang="en-US" altLang="zh-CN" i="1">
                            <a:latin typeface="Cambria Math" panose="02040503050406030204" pitchFamily="18" charset="0"/>
                          </a:rPr>
                          <m:t>6</m:t>
                        </m:r>
                        <m:r>
                          <a:rPr lang="en-US" altLang="zh-CN" b="0" i="1" smtClean="0">
                            <a:latin typeface="Cambria Math" panose="02040503050406030204" pitchFamily="18" charset="0"/>
                          </a:rPr>
                          <m:t> </m:t>
                        </m:r>
                        <m:r>
                          <m:rPr>
                            <m:sty m:val="p"/>
                          </m:rPr>
                          <a:rPr lang="en-US" altLang="zh-CN" i="1" smtClean="0">
                            <a:latin typeface="Cambria Math" panose="02040503050406030204" pitchFamily="18" charset="0"/>
                          </a:rPr>
                          <m:t>m</m:t>
                        </m:r>
                        <m:r>
                          <a:rPr lang="en-US" altLang="zh-CN" b="0" i="1" smtClean="0">
                            <a:latin typeface="Cambria Math" panose="02040503050406030204" pitchFamily="18" charset="0"/>
                          </a:rPr>
                          <m:t>𝑉</m:t>
                        </m:r>
                      </m:num>
                      <m:den>
                        <m:r>
                          <a:rPr lang="en-US" altLang="zh-CN" b="0" i="1" smtClean="0">
                            <a:latin typeface="Cambria Math" panose="02040503050406030204" pitchFamily="18" charset="0"/>
                          </a:rPr>
                          <m:t>1196 </m:t>
                        </m:r>
                        <m:r>
                          <a:rPr lang="en-US" altLang="zh-CN" b="0" i="1" smtClean="0">
                            <a:latin typeface="Cambria Math" panose="02040503050406030204" pitchFamily="18" charset="0"/>
                          </a:rPr>
                          <m:t>𝑚𝑉</m:t>
                        </m:r>
                      </m:den>
                    </m:f>
                    <m:r>
                      <a:rPr lang="en-US" altLang="zh-CN" b="0" i="1" smtClean="0">
                        <a:latin typeface="Cambria Math" panose="02040503050406030204" pitchFamily="18" charset="0"/>
                      </a:rPr>
                      <m:t>=0.12%&lt;1%</m:t>
                    </m:r>
                  </m:oMath>
                </a14:m>
                <a:endParaRPr lang="zh-CN" altLang="en-US" dirty="0">
                  <a:latin typeface="Times New Roman" panose="02020603050405020304" pitchFamily="18" charset="0"/>
                  <a:cs typeface="Times New Roman" panose="02020603050405020304" pitchFamily="18" charset="0"/>
                </a:endParaRPr>
              </a:p>
            </p:txBody>
          </p:sp>
        </mc:Choice>
        <mc:Fallback xmlns="">
          <p:sp>
            <p:nvSpPr>
              <p:cNvPr id="24" name="文本框 23"/>
              <p:cNvSpPr txBox="1">
                <a:spLocks noRot="1" noChangeAspect="1" noMove="1" noResize="1" noEditPoints="1" noAdjustHandles="1" noChangeArrowheads="1" noChangeShapeType="1" noTextEdit="1"/>
              </p:cNvSpPr>
              <p:nvPr/>
            </p:nvSpPr>
            <p:spPr>
              <a:xfrm>
                <a:off x="5546112" y="5472695"/>
                <a:ext cx="3596113" cy="489686"/>
              </a:xfrm>
              <a:prstGeom prst="rect">
                <a:avLst/>
              </a:prstGeom>
              <a:blipFill rotWithShape="0">
                <a:blip r:embed="rId5"/>
                <a:stretch>
                  <a:fillRect l="-1525" b="-6250"/>
                </a:stretch>
              </a:blipFill>
            </p:spPr>
            <p:txBody>
              <a:bodyPr/>
              <a:lstStyle/>
              <a:p>
                <a:r>
                  <a:rPr lang="zh-CN" altLang="en-US">
                    <a:noFill/>
                  </a:rPr>
                  <a:t> </a:t>
                </a:r>
              </a:p>
            </p:txBody>
          </p:sp>
        </mc:Fallback>
      </mc:AlternateContent>
      <p:sp>
        <p:nvSpPr>
          <p:cNvPr id="28" name="Rectangle 16"/>
          <p:cNvSpPr>
            <a:spLocks noChangeArrowheads="1"/>
          </p:cNvSpPr>
          <p:nvPr/>
        </p:nvSpPr>
        <p:spPr bwMode="auto">
          <a:xfrm>
            <a:off x="0" y="101966"/>
            <a:ext cx="9387840" cy="76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defTabSz="457200" rtl="0" eaLnBrk="1" fontAlgn="auto" latinLnBrk="0" hangingPunct="1">
              <a:lnSpc>
                <a:spcPct val="100000"/>
              </a:lnSpc>
              <a:spcBef>
                <a:spcPts val="0"/>
              </a:spcBef>
              <a:spcAft>
                <a:spcPts val="0"/>
              </a:spcAft>
              <a:buClrTx/>
              <a:buSzTx/>
              <a:buFontTx/>
              <a:buNone/>
              <a:defRPr/>
            </a:pPr>
            <a:r>
              <a:rPr lang="en-US" altLang="zh-CN" sz="3200" dirty="0" smtClean="0">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ENC</a:t>
            </a:r>
            <a:r>
              <a:rPr lang="en-US" altLang="zh-CN" sz="3200" noProof="0" dirty="0" smtClean="0">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 and Crosstalk </a:t>
            </a:r>
            <a:r>
              <a:rPr lang="en-US" altLang="zh-CN" sz="3200" dirty="0" smtClean="0">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S</a:t>
            </a:r>
            <a:r>
              <a:rPr lang="en-US" altLang="zh-CN" sz="3200" noProof="0" dirty="0" err="1" smtClean="0">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imulation</a:t>
            </a:r>
            <a:r>
              <a:rPr lang="en-US" altLang="zh-CN" sz="3200" noProof="0" dirty="0" smtClean="0">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 of Analog Front-End</a:t>
            </a:r>
            <a:endParaRPr kumimoji="0" lang="zh-CN" altLang="en-US" sz="3200" i="0" u="none"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endParaRPr>
          </a:p>
        </p:txBody>
      </p:sp>
    </p:spTree>
    <p:extLst>
      <p:ext uri="{BB962C8B-B14F-4D97-AF65-F5344CB8AC3E}">
        <p14:creationId xmlns:p14="http://schemas.microsoft.com/office/powerpoint/2010/main" val="29848621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3063"/>
            <a:ext cx="6871750" cy="4583752"/>
          </a:xfrm>
          <a:prstGeom prst="rect">
            <a:avLst/>
          </a:prstGeom>
        </p:spPr>
      </p:pic>
      <p:sp>
        <p:nvSpPr>
          <p:cNvPr id="4" name="文本框 3"/>
          <p:cNvSpPr txBox="1"/>
          <p:nvPr/>
        </p:nvSpPr>
        <p:spPr>
          <a:xfrm>
            <a:off x="2571750" y="2887122"/>
            <a:ext cx="2505814" cy="646331"/>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Sampling Rate:100 MS/s</a:t>
            </a:r>
          </a:p>
          <a:p>
            <a:r>
              <a:rPr lang="en-US" altLang="zh-CN" dirty="0" smtClean="0">
                <a:latin typeface="Times New Roman" panose="02020603050405020304" pitchFamily="18" charset="0"/>
                <a:cs typeface="Times New Roman" panose="02020603050405020304" pitchFamily="18" charset="0"/>
              </a:rPr>
              <a:t>Peaking time:~160 ns</a:t>
            </a:r>
            <a:endParaRPr lang="zh-CN" altLang="en-US" dirty="0">
              <a:latin typeface="Times New Roman" panose="02020603050405020304" pitchFamily="18" charset="0"/>
              <a:cs typeface="Times New Roman" panose="02020603050405020304" pitchFamily="18" charset="0"/>
            </a:endParaRPr>
          </a:p>
        </p:txBody>
      </p:sp>
      <p:sp>
        <p:nvSpPr>
          <p:cNvPr id="25" name="矩形 24"/>
          <p:cNvSpPr/>
          <p:nvPr/>
        </p:nvSpPr>
        <p:spPr>
          <a:xfrm>
            <a:off x="0" y="198985"/>
            <a:ext cx="9416958" cy="584775"/>
          </a:xfrm>
          <a:prstGeom prst="rect">
            <a:avLst/>
          </a:prstGeom>
        </p:spPr>
        <p:txBody>
          <a:bodyPr wrap="square">
            <a:spAutoFit/>
          </a:bodyPr>
          <a:lstStyle/>
          <a:p>
            <a:pPr>
              <a:defRPr/>
            </a:pP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Transient </a:t>
            </a:r>
            <a:r>
              <a:rPr lang="en-US" altLang="zh-CN"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S</a:t>
            </a: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imulation </a:t>
            </a:r>
            <a:r>
              <a:rPr lang="en-US" altLang="zh-CN"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of </a:t>
            </a: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 TPC Readout ASIC</a:t>
            </a:r>
            <a:endParaRPr lang="zh-CN" altLang="en-US" sz="3200" dirty="0">
              <a:solidFill>
                <a:prstClr val="black"/>
              </a:solidFill>
              <a:latin typeface="楷体" panose="02010609060101010101" pitchFamily="49" charset="-122"/>
              <a:ea typeface="楷体" panose="02010609060101010101" pitchFamily="49" charset="-122"/>
              <a:cs typeface="Arial" panose="020B0604020202020204" pitchFamily="34" charset="0"/>
              <a:sym typeface="微软雅黑" panose="020B0503020204020204" pitchFamily="34" charset="-122"/>
            </a:endParaRPr>
          </a:p>
        </p:txBody>
      </p:sp>
      <p:sp>
        <p:nvSpPr>
          <p:cNvPr id="2" name="文本框 1"/>
          <p:cNvSpPr txBox="1"/>
          <p:nvPr/>
        </p:nvSpPr>
        <p:spPr>
          <a:xfrm>
            <a:off x="2988200" y="5367512"/>
            <a:ext cx="1030923" cy="369332"/>
          </a:xfrm>
          <a:prstGeom prst="rect">
            <a:avLst/>
          </a:prstGeom>
          <a:solidFill>
            <a:schemeClr val="bg1"/>
          </a:solid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Time(</a:t>
            </a:r>
            <a:r>
              <a:rPr lang="el-GR" altLang="zh-CN" dirty="0" smtClean="0">
                <a:latin typeface="Times New Roman" panose="02020603050405020304" pitchFamily="18" charset="0"/>
                <a:cs typeface="Times New Roman" panose="02020603050405020304" pitchFamily="18" charset="0"/>
              </a:rPr>
              <a:t>μ</a:t>
            </a:r>
            <a:r>
              <a:rPr lang="en-US" altLang="zh-CN" dirty="0" smtClean="0">
                <a:latin typeface="Times New Roman" panose="02020603050405020304" pitchFamily="18" charset="0"/>
                <a:cs typeface="Times New Roman" panose="02020603050405020304" pitchFamily="18" charset="0"/>
              </a:rPr>
              <a:t>s)</a:t>
            </a:r>
            <a:endParaRPr lang="zh-CN" altLang="en-US" dirty="0">
              <a:latin typeface="Times New Roman" panose="02020603050405020304" pitchFamily="18" charset="0"/>
              <a:cs typeface="Times New Roman" panose="02020603050405020304" pitchFamily="18" charset="0"/>
            </a:endParaRPr>
          </a:p>
        </p:txBody>
      </p:sp>
      <p:sp>
        <p:nvSpPr>
          <p:cNvPr id="5" name="灯片编号占位符 4"/>
          <p:cNvSpPr>
            <a:spLocks noGrp="1"/>
          </p:cNvSpPr>
          <p:nvPr>
            <p:ph type="sldNum" sz="quarter" idx="12"/>
          </p:nvPr>
        </p:nvSpPr>
        <p:spPr/>
        <p:txBody>
          <a:bodyPr/>
          <a:lstStyle/>
          <a:p>
            <a:fld id="{F822D0B3-86C0-48A6-87B1-903C1698B4B1}" type="slidenum">
              <a:rPr lang="zh-CN" altLang="en-US" smtClean="0"/>
              <a:pPr/>
              <a:t>15</a:t>
            </a:fld>
            <a:endParaRPr lang="zh-CN" altLang="en-US"/>
          </a:p>
        </p:txBody>
      </p:sp>
    </p:spTree>
    <p:extLst>
      <p:ext uri="{BB962C8B-B14F-4D97-AF65-F5344CB8AC3E}">
        <p14:creationId xmlns:p14="http://schemas.microsoft.com/office/powerpoint/2010/main" val="3146431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p:cNvSpPr>
            <a:spLocks noChangeArrowheads="1"/>
          </p:cNvSpPr>
          <p:nvPr/>
        </p:nvSpPr>
        <p:spPr bwMode="auto">
          <a:xfrm>
            <a:off x="71592" y="134112"/>
            <a:ext cx="7632700" cy="76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defTabSz="457200" rtl="0" eaLnBrk="1" fontAlgn="auto" latinLnBrk="0" hangingPunct="1">
              <a:lnSpc>
                <a:spcPct val="100000"/>
              </a:lnSpc>
              <a:spcBef>
                <a:spcPts val="0"/>
              </a:spcBef>
              <a:spcAft>
                <a:spcPts val="0"/>
              </a:spcAft>
              <a:buClrTx/>
              <a:buSzTx/>
              <a:buFontTx/>
              <a:buNone/>
              <a:defRPr/>
            </a:pPr>
            <a:endParaRPr kumimoji="0" lang="zh-CN" altLang="en-US" sz="4000" i="0" u="none"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endParaRPr>
          </a:p>
        </p:txBody>
      </p:sp>
      <p:sp>
        <p:nvSpPr>
          <p:cNvPr id="4" name="矩形 3"/>
          <p:cNvSpPr/>
          <p:nvPr/>
        </p:nvSpPr>
        <p:spPr>
          <a:xfrm>
            <a:off x="0" y="149141"/>
            <a:ext cx="6161046" cy="584775"/>
          </a:xfrm>
          <a:prstGeom prst="rect">
            <a:avLst/>
          </a:prstGeom>
        </p:spPr>
        <p:txBody>
          <a:bodyPr wrap="none">
            <a:spAutoFit/>
          </a:bodyPr>
          <a:lstStyle/>
          <a:p>
            <a:pPr>
              <a:defRPr/>
            </a:pP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Layout </a:t>
            </a:r>
            <a:r>
              <a:rPr lang="en-US" altLang="zh-CN"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of </a:t>
            </a: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16-ch TPC Readout ASIC</a:t>
            </a:r>
            <a:endParaRPr lang="zh-CN" altLang="en-US" sz="4000" dirty="0">
              <a:solidFill>
                <a:prstClr val="black"/>
              </a:solidFill>
              <a:latin typeface="楷体" panose="02010609060101010101" pitchFamily="49" charset="-122"/>
              <a:ea typeface="楷体" panose="02010609060101010101" pitchFamily="49" charset="-122"/>
              <a:cs typeface="Arial" panose="020B0604020202020204" pitchFamily="34" charset="0"/>
              <a:sym typeface="微软雅黑" panose="020B0503020204020204" pitchFamily="34" charset="-122"/>
            </a:endParaRPr>
          </a:p>
        </p:txBody>
      </p:sp>
      <p:cxnSp>
        <p:nvCxnSpPr>
          <p:cNvPr id="5" name="直接箭头连接符 4"/>
          <p:cNvCxnSpPr/>
          <p:nvPr/>
        </p:nvCxnSpPr>
        <p:spPr>
          <a:xfrm>
            <a:off x="257774" y="1404363"/>
            <a:ext cx="0" cy="4463901"/>
          </a:xfrm>
          <a:prstGeom prst="straightConnector1">
            <a:avLst/>
          </a:prstGeom>
          <a:ln>
            <a:solidFill>
              <a:srgbClr val="FC6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V="1">
            <a:off x="257774" y="1304541"/>
            <a:ext cx="4198546" cy="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976580" y="1023613"/>
            <a:ext cx="779381" cy="307777"/>
          </a:xfrm>
          <a:prstGeom prst="rect">
            <a:avLst/>
          </a:prstGeom>
          <a:noFill/>
        </p:spPr>
        <p:txBody>
          <a:bodyPr wrap="none" rtlCol="0">
            <a:spAutoFit/>
          </a:bodyPr>
          <a:lstStyle/>
          <a:p>
            <a:r>
              <a:rPr lang="en-US" altLang="zh-CN" sz="1400" dirty="0" smtClean="0">
                <a:latin typeface="Times New Roman" panose="02020603050405020304" pitchFamily="18" charset="0"/>
                <a:cs typeface="Times New Roman" panose="02020603050405020304" pitchFamily="18" charset="0"/>
              </a:rPr>
              <a:t>1950</a:t>
            </a:r>
            <a:r>
              <a:rPr lang="el-GR" altLang="zh-CN" sz="1400" dirty="0" smtClean="0">
                <a:latin typeface="Times New Roman" panose="02020603050405020304" pitchFamily="18" charset="0"/>
                <a:cs typeface="Times New Roman" panose="02020603050405020304" pitchFamily="18" charset="0"/>
              </a:rPr>
              <a:t>μ</a:t>
            </a:r>
            <a:r>
              <a:rPr lang="en-US" altLang="zh-CN" sz="1400" dirty="0" smtClean="0">
                <a:latin typeface="Times New Roman" panose="02020603050405020304" pitchFamily="18" charset="0"/>
                <a:cs typeface="Times New Roman" panose="02020603050405020304" pitchFamily="18" charset="0"/>
              </a:rPr>
              <a:t>m</a:t>
            </a:r>
            <a:endParaRPr lang="zh-CN" altLang="en-US" sz="1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88333" y="2980742"/>
            <a:ext cx="400110" cy="687048"/>
          </a:xfrm>
          <a:prstGeom prst="rect">
            <a:avLst/>
          </a:prstGeom>
          <a:noFill/>
        </p:spPr>
        <p:txBody>
          <a:bodyPr vert="eaVert" wrap="none" rtlCol="0">
            <a:spAutoFit/>
          </a:bodyPr>
          <a:lstStyle/>
          <a:p>
            <a:r>
              <a:rPr lang="en-US" altLang="zh-CN" sz="1400" dirty="0" smtClean="0">
                <a:latin typeface="Times New Roman" panose="02020603050405020304" pitchFamily="18" charset="0"/>
                <a:cs typeface="Times New Roman" panose="02020603050405020304" pitchFamily="18" charset="0"/>
              </a:rPr>
              <a:t>2160</a:t>
            </a:r>
            <a:r>
              <a:rPr lang="el-GR" altLang="zh-CN" sz="1400" dirty="0" smtClean="0">
                <a:latin typeface="Times New Roman" panose="02020603050405020304" pitchFamily="18" charset="0"/>
                <a:cs typeface="Times New Roman" panose="02020603050405020304" pitchFamily="18" charset="0"/>
              </a:rPr>
              <a:t>μ</a:t>
            </a:r>
            <a:r>
              <a:rPr lang="en-US" altLang="zh-CN" sz="1400" dirty="0" smtClean="0">
                <a:latin typeface="Times New Roman" panose="02020603050405020304" pitchFamily="18" charset="0"/>
                <a:cs typeface="Times New Roman" panose="02020603050405020304" pitchFamily="18" charset="0"/>
              </a:rPr>
              <a:t>m</a:t>
            </a:r>
            <a:endParaRPr lang="zh-CN" altLang="en-US" sz="1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4326119" y="1452575"/>
            <a:ext cx="4933605" cy="2031325"/>
          </a:xfrm>
          <a:prstGeom prst="rect">
            <a:avLst/>
          </a:prstGeom>
          <a:noFill/>
        </p:spPr>
        <p:txBody>
          <a:bodyPr wrap="square" rtlCol="0">
            <a:spAutoFit/>
          </a:bodyPr>
          <a:lstStyle/>
          <a:p>
            <a:pPr marL="285750" indent="-285750">
              <a:buFont typeface="Wingdings" panose="05000000000000000000" pitchFamily="2" charset="2"/>
              <a:buChar char="l"/>
            </a:pP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The floor plan in layout </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a:p>
            <a:pPr marL="684000" indent="-285750">
              <a:buFont typeface="Arial" panose="020B0604020202020204" pitchFamily="34" charset="0"/>
              <a:buChar char="•"/>
            </a:pP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The die size of 1950</a:t>
            </a:r>
            <a:r>
              <a:rPr lang="el-GR" altLang="zh-CN" dirty="0">
                <a:latin typeface="Times New Roman" panose="02020603050405020304" pitchFamily="18" charset="0"/>
                <a:cs typeface="Times New Roman" panose="02020603050405020304" pitchFamily="18" charset="0"/>
              </a:rPr>
              <a:t> μ</a:t>
            </a:r>
            <a:r>
              <a:rPr lang="en-US" altLang="zh-CN" dirty="0" smtClean="0">
                <a:latin typeface="Times New Roman" panose="02020603050405020304" pitchFamily="18" charset="0"/>
                <a:cs typeface="Times New Roman" panose="02020603050405020304" pitchFamily="18" charset="0"/>
              </a:rPr>
              <a:t>m x 2160 </a:t>
            </a:r>
            <a:r>
              <a:rPr lang="el-GR" altLang="zh-CN" dirty="0" smtClean="0">
                <a:latin typeface="Times New Roman" panose="02020603050405020304" pitchFamily="18" charset="0"/>
                <a:cs typeface="Times New Roman" panose="02020603050405020304" pitchFamily="18" charset="0"/>
              </a:rPr>
              <a:t>μ</a:t>
            </a:r>
            <a:r>
              <a:rPr lang="en-US" altLang="zh-CN" dirty="0" smtClean="0">
                <a:latin typeface="Times New Roman" panose="02020603050405020304" pitchFamily="18" charset="0"/>
                <a:cs typeface="Times New Roman" panose="02020603050405020304" pitchFamily="18" charset="0"/>
              </a:rPr>
              <a:t>m </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a:p>
            <a:pPr marL="684000" indent="-285750">
              <a:buFont typeface="Arial" panose="020B0604020202020204" pitchFamily="34" charset="0"/>
              <a:buChar char="•"/>
            </a:pP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Analog Front-End , SPI, SAR ADC, LVDS driver are supplied by separate power</a:t>
            </a:r>
          </a:p>
          <a:p>
            <a:pPr marL="285750" indent="-285750">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The ASIC have been taped out in November 6 ,2019 and will be evaluated in February,2020.</a:t>
            </a:r>
            <a:endParaRPr lang="zh-CN" alt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zh-CN" altLang="en-US" dirty="0"/>
          </a:p>
        </p:txBody>
      </p:sp>
      <p:sp>
        <p:nvSpPr>
          <p:cNvPr id="10" name="文本框 9"/>
          <p:cNvSpPr txBox="1"/>
          <p:nvPr/>
        </p:nvSpPr>
        <p:spPr>
          <a:xfrm>
            <a:off x="3162966" y="6105072"/>
            <a:ext cx="1165768"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SAR ADC</a:t>
            </a:r>
            <a:endParaRPr lang="zh-CN" altLang="en-US" dirty="0">
              <a:latin typeface="楷体" panose="02010609060101010101" pitchFamily="49" charset="-122"/>
              <a:ea typeface="楷体" panose="02010609060101010101" pitchFamily="49" charset="-122"/>
            </a:endParaRPr>
          </a:p>
        </p:txBody>
      </p:sp>
      <p:sp>
        <p:nvSpPr>
          <p:cNvPr id="12" name="文本框 11"/>
          <p:cNvSpPr txBox="1"/>
          <p:nvPr/>
        </p:nvSpPr>
        <p:spPr>
          <a:xfrm>
            <a:off x="111722" y="5991163"/>
            <a:ext cx="1871025" cy="369332"/>
          </a:xfrm>
          <a:prstGeom prst="rect">
            <a:avLst/>
          </a:prstGeom>
          <a:noFill/>
        </p:spPr>
        <p:txBody>
          <a:bodyPr wrap="none" rtlCol="0">
            <a:spAutoFit/>
          </a:bodyPr>
          <a:lstStyle/>
          <a:p>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Analog Front-End</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3" name="文本框 12"/>
          <p:cNvSpPr txBox="1"/>
          <p:nvPr/>
        </p:nvSpPr>
        <p:spPr>
          <a:xfrm>
            <a:off x="1923295" y="5957700"/>
            <a:ext cx="595035" cy="369332"/>
          </a:xfrm>
          <a:prstGeom prst="rect">
            <a:avLst/>
          </a:prstGeom>
          <a:noFill/>
        </p:spPr>
        <p:txBody>
          <a:bodyPr wrap="non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B</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ias</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79" y="1391385"/>
            <a:ext cx="4051888" cy="4479474"/>
          </a:xfrm>
          <a:prstGeom prst="rect">
            <a:avLst/>
          </a:prstGeom>
        </p:spPr>
      </p:pic>
      <p:sp>
        <p:nvSpPr>
          <p:cNvPr id="15" name="矩形 14"/>
          <p:cNvSpPr/>
          <p:nvPr/>
        </p:nvSpPr>
        <p:spPr>
          <a:xfrm>
            <a:off x="612866" y="1625600"/>
            <a:ext cx="2578100" cy="3429000"/>
          </a:xfrm>
          <a:prstGeom prst="rect">
            <a:avLst/>
          </a:prstGeom>
          <a:no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箭头连接符 15"/>
          <p:cNvCxnSpPr/>
          <p:nvPr/>
        </p:nvCxnSpPr>
        <p:spPr>
          <a:xfrm flipH="1">
            <a:off x="511266" y="4441825"/>
            <a:ext cx="927015" cy="16137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640865" y="5114595"/>
            <a:ext cx="2522101" cy="298450"/>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箭头连接符 17"/>
          <p:cNvCxnSpPr/>
          <p:nvPr/>
        </p:nvCxnSpPr>
        <p:spPr>
          <a:xfrm>
            <a:off x="1635337" y="5263820"/>
            <a:ext cx="490646" cy="7917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3244968" y="1625599"/>
            <a:ext cx="559540" cy="3488996"/>
          </a:xfrm>
          <a:prstGeom prst="rect">
            <a:avLst/>
          </a:prstGeom>
          <a:noFill/>
          <a:ln w="3810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箭头连接符 21"/>
          <p:cNvCxnSpPr/>
          <p:nvPr/>
        </p:nvCxnSpPr>
        <p:spPr>
          <a:xfrm>
            <a:off x="3531179" y="4364210"/>
            <a:ext cx="159759" cy="18564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3858510" y="1625598"/>
            <a:ext cx="300037" cy="3867151"/>
          </a:xfrm>
          <a:prstGeom prst="rect">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4591811" y="4616669"/>
            <a:ext cx="1375377"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LVDS driver</a:t>
            </a:r>
            <a:endParaRPr lang="zh-CN" altLang="en-US" dirty="0">
              <a:latin typeface="楷体" panose="02010609060101010101" pitchFamily="49" charset="-122"/>
              <a:ea typeface="楷体" panose="02010609060101010101" pitchFamily="49" charset="-122"/>
            </a:endParaRPr>
          </a:p>
        </p:txBody>
      </p:sp>
      <p:cxnSp>
        <p:nvCxnSpPr>
          <p:cNvPr id="25" name="直接箭头连接符 24"/>
          <p:cNvCxnSpPr/>
          <p:nvPr/>
        </p:nvCxnSpPr>
        <p:spPr>
          <a:xfrm>
            <a:off x="3961638" y="4121150"/>
            <a:ext cx="849848" cy="4955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灯片编号占位符 45"/>
          <p:cNvSpPr>
            <a:spLocks noGrp="1"/>
          </p:cNvSpPr>
          <p:nvPr>
            <p:ph type="sldNum" sz="quarter" idx="12"/>
          </p:nvPr>
        </p:nvSpPr>
        <p:spPr>
          <a:xfrm>
            <a:off x="6518366" y="6400800"/>
            <a:ext cx="2133600" cy="457200"/>
          </a:xfrm>
        </p:spPr>
        <p:txBody>
          <a:bodyPr/>
          <a:lstStyle/>
          <a:p>
            <a:fld id="{6E3AB0F4-28A1-4B49-ADE1-0C017A8609F2}" type="slidenum">
              <a:rPr lang="zh-CN" altLang="en-US" smtClean="0"/>
              <a:t>16</a:t>
            </a:fld>
            <a:endParaRPr lang="en-US" sz="1800">
              <a:solidFill>
                <a:srgbClr val="964095"/>
              </a:solidFill>
              <a:latin typeface="华文行楷" panose="02010800040101010101" pitchFamily="2" charset="-122"/>
              <a:ea typeface="华文行楷" panose="02010800040101010101" pitchFamily="2" charset="-122"/>
            </a:endParaRPr>
          </a:p>
        </p:txBody>
      </p:sp>
    </p:spTree>
    <p:extLst>
      <p:ext uri="{BB962C8B-B14F-4D97-AF65-F5344CB8AC3E}">
        <p14:creationId xmlns:p14="http://schemas.microsoft.com/office/powerpoint/2010/main" val="2304058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895" y="1679068"/>
            <a:ext cx="6438662" cy="1400175"/>
          </a:xfrm>
          <a:prstGeom prst="rect">
            <a:avLst/>
          </a:prstGeom>
        </p:spPr>
      </p:pic>
      <p:sp>
        <p:nvSpPr>
          <p:cNvPr id="3" name="矩形 2"/>
          <p:cNvSpPr/>
          <p:nvPr/>
        </p:nvSpPr>
        <p:spPr>
          <a:xfrm>
            <a:off x="0" y="222863"/>
            <a:ext cx="6261651" cy="584775"/>
          </a:xfrm>
          <a:prstGeom prst="rect">
            <a:avLst/>
          </a:prstGeom>
        </p:spPr>
        <p:txBody>
          <a:bodyPr wrap="none">
            <a:spAutoFit/>
          </a:bodyPr>
          <a:lstStyle/>
          <a:p>
            <a:pPr>
              <a:defRPr/>
            </a:pP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Digital Filter and Data Compression </a:t>
            </a:r>
            <a:endParaRPr lang="zh-CN" altLang="en-US" sz="4000" dirty="0">
              <a:solidFill>
                <a:prstClr val="black"/>
              </a:solidFill>
              <a:latin typeface="楷体" panose="02010609060101010101" pitchFamily="49" charset="-122"/>
              <a:ea typeface="楷体" panose="02010609060101010101" pitchFamily="49" charset="-122"/>
              <a:cs typeface="Arial" panose="020B0604020202020204" pitchFamily="34" charset="0"/>
              <a:sym typeface="微软雅黑" panose="020B0503020204020204" pitchFamily="34" charset="-122"/>
            </a:endParaRPr>
          </a:p>
        </p:txBody>
      </p:sp>
      <p:sp>
        <p:nvSpPr>
          <p:cNvPr id="4" name="文本框 3"/>
          <p:cNvSpPr txBox="1"/>
          <p:nvPr/>
        </p:nvSpPr>
        <p:spPr>
          <a:xfrm>
            <a:off x="0" y="3039289"/>
            <a:ext cx="8638903" cy="3000821"/>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en-US" altLang="zh-CN" dirty="0" smtClean="0">
                <a:latin typeface="Times New Roman" panose="02020603050405020304" pitchFamily="18" charset="0"/>
                <a:cs typeface="Times New Roman" panose="02020603050405020304" pitchFamily="18" charset="0"/>
              </a:rPr>
              <a:t>The drawback of  ADC data direct output:</a:t>
            </a:r>
          </a:p>
          <a:p>
            <a:pPr marL="684000" indent="-285750">
              <a:lnSpc>
                <a:spcPct val="150000"/>
              </a:lnSpc>
              <a:buFont typeface="Arial" panose="020B0604020202020204" pitchFamily="34" charset="0"/>
              <a:buChar char="•"/>
            </a:pPr>
            <a:r>
              <a:rPr lang="en-US" altLang="zh-CN" dirty="0" smtClean="0">
                <a:latin typeface="Times New Roman" panose="02020603050405020304" pitchFamily="18" charset="0"/>
                <a:cs typeface="Times New Roman" panose="02020603050405020304" pitchFamily="18" charset="0"/>
              </a:rPr>
              <a:t>Pile up due to the long decay tail of CR-RC shaper</a:t>
            </a:r>
          </a:p>
          <a:p>
            <a:pPr marL="684000" indent="-285750">
              <a:lnSpc>
                <a:spcPct val="150000"/>
              </a:lnSpc>
              <a:buFont typeface="Arial" panose="020B0604020202020204" pitchFamily="34" charset="0"/>
              <a:buChar char="•"/>
            </a:pPr>
            <a:r>
              <a:rPr lang="en-US" altLang="zh-CN" dirty="0" smtClean="0">
                <a:latin typeface="Times New Roman" panose="02020603050405020304" pitchFamily="18" charset="0"/>
                <a:cs typeface="Times New Roman" panose="02020603050405020304" pitchFamily="18" charset="0"/>
              </a:rPr>
              <a:t>The high data rate from LVDS driver</a:t>
            </a:r>
          </a:p>
          <a:p>
            <a:pPr marL="684000" indent="-285750">
              <a:lnSpc>
                <a:spcPct val="150000"/>
              </a:lnSpc>
              <a:buFont typeface="Arial" panose="020B0604020202020204" pitchFamily="34" charset="0"/>
              <a:buChar char="•"/>
            </a:pPr>
            <a:r>
              <a:rPr lang="en-US" altLang="zh-CN" dirty="0" smtClean="0">
                <a:latin typeface="Times New Roman" panose="02020603050405020304" pitchFamily="18" charset="0"/>
                <a:cs typeface="Times New Roman" panose="02020603050405020304" pitchFamily="18" charset="0"/>
              </a:rPr>
              <a:t>The high power consumption of LVDS driver</a:t>
            </a:r>
          </a:p>
          <a:p>
            <a:pPr marL="285750" indent="-285750">
              <a:lnSpc>
                <a:spcPct val="150000"/>
              </a:lnSpc>
              <a:buFont typeface="Wingdings" panose="05000000000000000000" pitchFamily="2" charset="2"/>
              <a:buChar char="l"/>
            </a:pPr>
            <a:r>
              <a:rPr lang="en-US" altLang="zh-CN" dirty="0" smtClean="0">
                <a:latin typeface="Times New Roman" panose="02020603050405020304" pitchFamily="18" charset="0"/>
                <a:cs typeface="Times New Roman" panose="02020603050405020304" pitchFamily="18" charset="0"/>
              </a:rPr>
              <a:t>The solution:</a:t>
            </a:r>
          </a:p>
          <a:p>
            <a:pPr marL="684000" indent="-285750">
              <a:lnSpc>
                <a:spcPct val="150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Digital trapezoidal filter </a:t>
            </a:r>
            <a:r>
              <a:rPr lang="en-US" altLang="zh-CN" dirty="0" smtClean="0">
                <a:latin typeface="Times New Roman" panose="02020603050405020304" pitchFamily="18" charset="0"/>
                <a:cs typeface="Times New Roman" panose="02020603050405020304" pitchFamily="18" charset="0"/>
              </a:rPr>
              <a:t>balances </a:t>
            </a:r>
            <a:r>
              <a:rPr lang="en-US" altLang="zh-CN" dirty="0">
                <a:latin typeface="Times New Roman" panose="02020603050405020304" pitchFamily="18" charset="0"/>
                <a:cs typeface="Times New Roman" panose="02020603050405020304" pitchFamily="18" charset="0"/>
              </a:rPr>
              <a:t>the ballistic </a:t>
            </a:r>
            <a:r>
              <a:rPr lang="en-US" altLang="zh-CN" dirty="0" smtClean="0">
                <a:latin typeface="Times New Roman" panose="02020603050405020304" pitchFamily="18" charset="0"/>
                <a:cs typeface="Times New Roman" panose="02020603050405020304" pitchFamily="18" charset="0"/>
              </a:rPr>
              <a:t>deficit </a:t>
            </a:r>
            <a:r>
              <a:rPr lang="en-US" altLang="zh-CN" dirty="0">
                <a:latin typeface="Times New Roman" panose="02020603050405020304" pitchFamily="18" charset="0"/>
                <a:cs typeface="Times New Roman" panose="02020603050405020304" pitchFamily="18" charset="0"/>
              </a:rPr>
              <a:t>and pile </a:t>
            </a:r>
            <a:r>
              <a:rPr lang="en-US" altLang="zh-CN" dirty="0" smtClean="0">
                <a:latin typeface="Times New Roman" panose="02020603050405020304" pitchFamily="18" charset="0"/>
                <a:cs typeface="Times New Roman" panose="02020603050405020304" pitchFamily="18" charset="0"/>
              </a:rPr>
              <a:t>up</a:t>
            </a:r>
          </a:p>
          <a:p>
            <a:pPr marL="684000" indent="-285750">
              <a:lnSpc>
                <a:spcPct val="150000"/>
              </a:lnSpc>
              <a:buFont typeface="Arial" panose="020B0604020202020204" pitchFamily="34" charset="0"/>
              <a:buChar char="•"/>
            </a:pPr>
            <a:r>
              <a:rPr lang="en-US" altLang="zh-CN" dirty="0" smtClean="0">
                <a:latin typeface="Times New Roman" panose="02020603050405020304" pitchFamily="18" charset="0"/>
                <a:cs typeface="Times New Roman" panose="02020603050405020304" pitchFamily="18" charset="0"/>
              </a:rPr>
              <a:t>Compress the data via zero suppression , Huffman suppression , etc</a:t>
            </a:r>
          </a:p>
        </p:txBody>
      </p:sp>
      <p:sp>
        <p:nvSpPr>
          <p:cNvPr id="6" name="文本框 5"/>
          <p:cNvSpPr txBox="1"/>
          <p:nvPr/>
        </p:nvSpPr>
        <p:spPr>
          <a:xfrm>
            <a:off x="2868542" y="1148654"/>
            <a:ext cx="1309974" cy="276999"/>
          </a:xfrm>
          <a:prstGeom prst="rect">
            <a:avLst/>
          </a:prstGeom>
          <a:noFill/>
        </p:spPr>
        <p:txBody>
          <a:bodyPr wrap="none" rtlCol="0">
            <a:spAutoFit/>
          </a:bodyPr>
          <a:lstStyle/>
          <a:p>
            <a:r>
              <a:rPr lang="en-US" altLang="zh-CN" sz="1200" dirty="0" smtClean="0">
                <a:latin typeface="Times New Roman" panose="02020603050405020304" pitchFamily="18" charset="0"/>
                <a:cs typeface="Times New Roman" panose="02020603050405020304" pitchFamily="18" charset="0"/>
              </a:rPr>
              <a:t>100 MS/s</a:t>
            </a:r>
            <a:r>
              <a:rPr lang="en-US" altLang="zh-CN" sz="1200" dirty="0" smtClean="0">
                <a:latin typeface="Times New Roman" panose="02020603050405020304" pitchFamily="18" charset="0"/>
                <a:cs typeface="Times New Roman" panose="02020603050405020304" pitchFamily="18" charset="0"/>
                <a:sym typeface="Wingdings 2" panose="05020102010507070707" pitchFamily="18" charset="2"/>
              </a:rPr>
              <a:t></a:t>
            </a:r>
            <a:r>
              <a:rPr lang="en-US" altLang="zh-CN" sz="1200" dirty="0" smtClean="0">
                <a:latin typeface="Times New Roman" panose="02020603050405020304" pitchFamily="18" charset="0"/>
                <a:cs typeface="Times New Roman" panose="02020603050405020304" pitchFamily="18" charset="0"/>
              </a:rPr>
              <a:t>10 bit </a:t>
            </a:r>
            <a:endParaRPr lang="zh-CN" altLang="en-US" sz="1200" dirty="0">
              <a:latin typeface="Times New Roman" panose="02020603050405020304" pitchFamily="18" charset="0"/>
              <a:cs typeface="Times New Roman" panose="02020603050405020304" pitchFamily="18" charset="0"/>
            </a:endParaRPr>
          </a:p>
        </p:txBody>
      </p:sp>
      <p:cxnSp>
        <p:nvCxnSpPr>
          <p:cNvPr id="8" name="直接箭头连接符 7"/>
          <p:cNvCxnSpPr/>
          <p:nvPr/>
        </p:nvCxnSpPr>
        <p:spPr>
          <a:xfrm>
            <a:off x="3641118" y="1425653"/>
            <a:ext cx="278904" cy="7176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312515" y="1227084"/>
            <a:ext cx="2345514" cy="276999"/>
          </a:xfrm>
          <a:prstGeom prst="rect">
            <a:avLst/>
          </a:prstGeom>
          <a:noFill/>
        </p:spPr>
        <p:txBody>
          <a:bodyPr wrap="none" rtlCol="0">
            <a:spAutoFit/>
          </a:bodyPr>
          <a:lstStyle/>
          <a:p>
            <a:r>
              <a:rPr lang="en-US" altLang="zh-CN" sz="1200" dirty="0" smtClean="0">
                <a:latin typeface="Times New Roman" panose="02020603050405020304" pitchFamily="18" charset="0"/>
                <a:cs typeface="Times New Roman" panose="02020603050405020304" pitchFamily="18" charset="0"/>
              </a:rPr>
              <a:t>500 MS/s(DDR , double data rate) </a:t>
            </a:r>
            <a:endParaRPr lang="zh-CN" altLang="en-US" sz="1200" dirty="0">
              <a:latin typeface="Times New Roman" panose="02020603050405020304" pitchFamily="18" charset="0"/>
              <a:cs typeface="Times New Roman" panose="02020603050405020304" pitchFamily="18" charset="0"/>
            </a:endParaRPr>
          </a:p>
        </p:txBody>
      </p:sp>
      <p:cxnSp>
        <p:nvCxnSpPr>
          <p:cNvPr id="14" name="直接箭头连接符 13"/>
          <p:cNvCxnSpPr/>
          <p:nvPr/>
        </p:nvCxnSpPr>
        <p:spPr>
          <a:xfrm>
            <a:off x="4920343" y="1425653"/>
            <a:ext cx="676733" cy="10290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灯片编号占位符 4"/>
          <p:cNvSpPr>
            <a:spLocks noGrp="1"/>
          </p:cNvSpPr>
          <p:nvPr>
            <p:ph type="sldNum" sz="quarter" idx="12"/>
          </p:nvPr>
        </p:nvSpPr>
        <p:spPr/>
        <p:txBody>
          <a:bodyPr/>
          <a:lstStyle/>
          <a:p>
            <a:fld id="{F822D0B3-86C0-48A6-87B1-903C1698B4B1}" type="slidenum">
              <a:rPr lang="zh-CN" altLang="en-US" smtClean="0"/>
              <a:pPr/>
              <a:t>17</a:t>
            </a:fld>
            <a:endParaRPr lang="zh-CN" altLang="en-US"/>
          </a:p>
        </p:txBody>
      </p:sp>
    </p:spTree>
    <p:extLst>
      <p:ext uri="{BB962C8B-B14F-4D97-AF65-F5344CB8AC3E}">
        <p14:creationId xmlns:p14="http://schemas.microsoft.com/office/powerpoint/2010/main" val="4548664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301240"/>
            <a:ext cx="9056325" cy="461665"/>
          </a:xfrm>
          <a:prstGeom prst="rect">
            <a:avLst/>
          </a:prstGeom>
        </p:spPr>
        <p:txBody>
          <a:bodyPr wrap="none">
            <a:spAutoFit/>
          </a:bodyPr>
          <a:lstStyle/>
          <a:p>
            <a:pPr>
              <a:defRPr/>
            </a:pPr>
            <a:r>
              <a:rPr lang="en-US" altLang="zh-CN" sz="24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Preliminary </a:t>
            </a:r>
            <a:r>
              <a:rPr lang="en-US" altLang="zh-CN" sz="24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B</a:t>
            </a:r>
            <a:r>
              <a:rPr lang="en-US" altLang="zh-CN" sz="24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lock </a:t>
            </a:r>
            <a:r>
              <a:rPr lang="en-US" altLang="zh-CN" sz="24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D</a:t>
            </a:r>
            <a:r>
              <a:rPr lang="en-US" altLang="zh-CN" sz="24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iagram of Digital Filter and Data Compression   </a:t>
            </a:r>
            <a:endParaRPr lang="zh-CN" altLang="en-US" sz="2400" dirty="0">
              <a:solidFill>
                <a:prstClr val="black"/>
              </a:solidFill>
              <a:latin typeface="楷体" panose="02010609060101010101" pitchFamily="49" charset="-122"/>
              <a:ea typeface="楷体" panose="02010609060101010101" pitchFamily="49" charset="-122"/>
              <a:cs typeface="Arial" panose="020B0604020202020204" pitchFamily="34" charset="0"/>
              <a:sym typeface="微软雅黑" panose="020B0503020204020204" pitchFamily="34" charset="-122"/>
            </a:endParaRPr>
          </a:p>
        </p:txBody>
      </p:sp>
      <p:sp>
        <p:nvSpPr>
          <p:cNvPr id="10" name="文本框 9"/>
          <p:cNvSpPr txBox="1"/>
          <p:nvPr/>
        </p:nvSpPr>
        <p:spPr>
          <a:xfrm>
            <a:off x="171451" y="3638404"/>
            <a:ext cx="8515350" cy="1754326"/>
          </a:xfrm>
          <a:prstGeom prst="rect">
            <a:avLst/>
          </a:prstGeom>
          <a:noFill/>
        </p:spPr>
        <p:txBody>
          <a:bodyPr wrap="square" rtlCol="0">
            <a:spAutoFit/>
          </a:bodyPr>
          <a:lstStyle/>
          <a:p>
            <a:pPr>
              <a:lnSpc>
                <a:spcPct val="150000"/>
              </a:lnSpc>
            </a:pPr>
            <a:r>
              <a:rPr lang="en-US" altLang="zh-CN" sz="2400" dirty="0" smtClean="0">
                <a:latin typeface="Times New Roman" panose="02020603050405020304" pitchFamily="18" charset="0"/>
                <a:cs typeface="Times New Roman" panose="02020603050405020304" pitchFamily="18" charset="0"/>
              </a:rPr>
              <a:t>Operating mode:</a:t>
            </a:r>
          </a:p>
          <a:p>
            <a:pPr marL="684000" indent="-285750">
              <a:lnSpc>
                <a:spcPct val="150000"/>
              </a:lnSpc>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Trigger mode: external trigger and self trigger</a:t>
            </a:r>
          </a:p>
          <a:p>
            <a:pPr marL="684000" indent="-285750">
              <a:lnSpc>
                <a:spcPct val="150000"/>
              </a:lnSpc>
              <a:buFont typeface="Arial" panose="020B0604020202020204" pitchFamily="34" charset="0"/>
              <a:buChar char="•"/>
            </a:pPr>
            <a:r>
              <a:rPr lang="en-US" altLang="zh-CN" sz="2400" dirty="0" smtClean="0">
                <a:latin typeface="Times New Roman" panose="02020603050405020304" pitchFamily="18" charset="0"/>
                <a:cs typeface="Times New Roman" panose="02020603050405020304" pitchFamily="18" charset="0"/>
              </a:rPr>
              <a:t>Continuous operation</a:t>
            </a:r>
            <a:endParaRPr lang="zh-CN" altLang="en-US" sz="2400"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90" y="1524260"/>
            <a:ext cx="9170103" cy="2038090"/>
          </a:xfrm>
          <a:prstGeom prst="rect">
            <a:avLst/>
          </a:prstGeom>
        </p:spPr>
      </p:pic>
      <p:sp>
        <p:nvSpPr>
          <p:cNvPr id="4" name="灯片编号占位符 3"/>
          <p:cNvSpPr>
            <a:spLocks noGrp="1"/>
          </p:cNvSpPr>
          <p:nvPr>
            <p:ph type="sldNum" sz="quarter" idx="12"/>
          </p:nvPr>
        </p:nvSpPr>
        <p:spPr/>
        <p:txBody>
          <a:bodyPr/>
          <a:lstStyle/>
          <a:p>
            <a:fld id="{F822D0B3-86C0-48A6-87B1-903C1698B4B1}" type="slidenum">
              <a:rPr lang="zh-CN" altLang="en-US" smtClean="0"/>
              <a:pPr/>
              <a:t>18</a:t>
            </a:fld>
            <a:endParaRPr lang="zh-CN" altLang="en-US"/>
          </a:p>
        </p:txBody>
      </p:sp>
    </p:spTree>
    <p:extLst>
      <p:ext uri="{BB962C8B-B14F-4D97-AF65-F5344CB8AC3E}">
        <p14:creationId xmlns:p14="http://schemas.microsoft.com/office/powerpoint/2010/main" val="629701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p:cNvSpPr>
            <a:spLocks noChangeArrowheads="1"/>
          </p:cNvSpPr>
          <p:nvPr/>
        </p:nvSpPr>
        <p:spPr bwMode="auto">
          <a:xfrm>
            <a:off x="-15368" y="177654"/>
            <a:ext cx="9174734" cy="76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Digital </a:t>
            </a:r>
            <a:r>
              <a:rPr lang="en-US" altLang="zh-CN"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T</a:t>
            </a: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rapezoidal </a:t>
            </a:r>
            <a:r>
              <a:rPr lang="en-US" altLang="zh-CN"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F</a:t>
            </a: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ilter</a:t>
            </a:r>
            <a:endParaRPr lang="zh-CN" altLang="en-US"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endParaRPr>
          </a:p>
        </p:txBody>
      </p:sp>
      <p:sp>
        <p:nvSpPr>
          <p:cNvPr id="5" name="灯片编号占位符 2"/>
          <p:cNvSpPr>
            <a:spLocks noGrp="1"/>
          </p:cNvSpPr>
          <p:nvPr>
            <p:ph type="sldNum" sz="quarter" idx="12"/>
          </p:nvPr>
        </p:nvSpPr>
        <p:spPr>
          <a:xfrm>
            <a:off x="6553200" y="6400800"/>
            <a:ext cx="2133600" cy="457200"/>
          </a:xfrm>
        </p:spPr>
        <p:txBody>
          <a:bodyPr/>
          <a:lstStyle/>
          <a:p>
            <a:fld id="{6E3AB0F4-28A1-4B49-ADE1-0C017A8609F2}" type="slidenum">
              <a:rPr lang="zh-CN" altLang="en-US" smtClean="0"/>
              <a:t>19</a:t>
            </a:fld>
            <a:endParaRPr lang="en-US" sz="1800">
              <a:solidFill>
                <a:srgbClr val="964095"/>
              </a:solidFill>
              <a:latin typeface="华文行楷" panose="02010800040101010101" pitchFamily="2" charset="-122"/>
              <a:ea typeface="华文行楷" panose="02010800040101010101" pitchFamily="2" charset="-122"/>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20792"/>
            <a:ext cx="9144000" cy="1487973"/>
          </a:xfrm>
          <a:prstGeom prst="rect">
            <a:avLst/>
          </a:prstGeom>
        </p:spPr>
      </p:pic>
      <p:sp>
        <p:nvSpPr>
          <p:cNvPr id="8" name="文本框 7"/>
          <p:cNvSpPr txBox="1"/>
          <p:nvPr/>
        </p:nvSpPr>
        <p:spPr>
          <a:xfrm>
            <a:off x="-15367" y="3081546"/>
            <a:ext cx="8915528" cy="3000821"/>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The ballistic deficit can be </a:t>
            </a:r>
            <a:r>
              <a:rPr lang="en-US" altLang="zh-CN" dirty="0" smtClean="0">
                <a:latin typeface="Times New Roman" panose="02020603050405020304" pitchFamily="18" charset="0"/>
                <a:cs typeface="Times New Roman" panose="02020603050405020304" pitchFamily="18" charset="0"/>
              </a:rPr>
              <a:t>avoided  when the flat top is longer than detector charge collection time</a:t>
            </a:r>
          </a:p>
          <a:p>
            <a:pPr marL="285750" indent="-285750">
              <a:lnSpc>
                <a:spcPct val="150000"/>
              </a:lnSpc>
              <a:buFont typeface="Wingdings" panose="05000000000000000000" pitchFamily="2" charset="2"/>
              <a:buChar char="l"/>
            </a:pPr>
            <a:r>
              <a:rPr lang="en-US" altLang="zh-CN" dirty="0" smtClean="0">
                <a:latin typeface="Times New Roman" panose="02020603050405020304" pitchFamily="18" charset="0"/>
                <a:cs typeface="Times New Roman" panose="02020603050405020304" pitchFamily="18" charset="0"/>
              </a:rPr>
              <a:t>The waveform is symmetric, can achieve high SNR(signal to noise ratio)</a:t>
            </a:r>
          </a:p>
          <a:p>
            <a:pPr marL="285750" indent="-285750">
              <a:lnSpc>
                <a:spcPct val="150000"/>
              </a:lnSpc>
              <a:buFont typeface="Wingdings" panose="05000000000000000000" pitchFamily="2" charset="2"/>
              <a:buChar char="l"/>
            </a:pPr>
            <a:r>
              <a:rPr lang="en-US" altLang="zh-CN" dirty="0" smtClean="0">
                <a:latin typeface="Times New Roman" panose="02020603050405020304" pitchFamily="18" charset="0"/>
                <a:cs typeface="Times New Roman" panose="02020603050405020304" pitchFamily="18" charset="0"/>
              </a:rPr>
              <a:t>Hardware resource is low cost, can be well implemented on chip</a:t>
            </a:r>
          </a:p>
          <a:p>
            <a:pPr marL="684000" indent="-285750">
              <a:lnSpc>
                <a:spcPct val="150000"/>
              </a:lnSpc>
              <a:buFont typeface="Arial" panose="020B0604020202020204" pitchFamily="34" charset="0"/>
              <a:buChar char="•"/>
            </a:pPr>
            <a:r>
              <a:rPr lang="en-US" altLang="zh-CN" dirty="0" smtClean="0">
                <a:latin typeface="Times New Roman" panose="02020603050405020304" pitchFamily="18" charset="0"/>
                <a:cs typeface="Times New Roman" panose="02020603050405020304" pitchFamily="18" charset="0"/>
              </a:rPr>
              <a:t>2 MUL (multiplications) </a:t>
            </a:r>
          </a:p>
          <a:p>
            <a:pPr marL="684000" indent="-285750">
              <a:lnSpc>
                <a:spcPct val="150000"/>
              </a:lnSpc>
              <a:buFont typeface="Arial" panose="020B0604020202020204" pitchFamily="34" charset="0"/>
              <a:buChar char="•"/>
            </a:pPr>
            <a:r>
              <a:rPr lang="en-US" altLang="zh-CN" dirty="0" smtClean="0">
                <a:latin typeface="Times New Roman" panose="02020603050405020304" pitchFamily="18" charset="0"/>
                <a:cs typeface="Times New Roman" panose="02020603050405020304" pitchFamily="18" charset="0"/>
              </a:rPr>
              <a:t>6 ADD (additions) and SUB (subtractions) </a:t>
            </a:r>
          </a:p>
          <a:p>
            <a:pPr marL="684000" indent="-285750">
              <a:lnSpc>
                <a:spcPct val="150000"/>
              </a:lnSpc>
              <a:buFont typeface="Arial" panose="020B0604020202020204" pitchFamily="34" charset="0"/>
              <a:buChar char="•"/>
            </a:pPr>
            <a:r>
              <a:rPr lang="en-US" altLang="zh-CN" dirty="0" smtClean="0">
                <a:latin typeface="Times New Roman" panose="02020603050405020304" pitchFamily="18" charset="0"/>
                <a:cs typeface="Times New Roman" panose="02020603050405020304" pitchFamily="18" charset="0"/>
              </a:rPr>
              <a:t>some shift operations</a:t>
            </a:r>
            <a:endParaRPr lang="zh-CN" altLang="en-US" dirty="0">
              <a:latin typeface="Times New Roman" panose="02020603050405020304" pitchFamily="18" charset="0"/>
              <a:cs typeface="Times New Roman" panose="02020603050405020304" pitchFamily="18" charset="0"/>
            </a:endParaRPr>
          </a:p>
        </p:txBody>
      </p:sp>
      <p:sp>
        <p:nvSpPr>
          <p:cNvPr id="3" name="文本框 2"/>
          <p:cNvSpPr txBox="1"/>
          <p:nvPr/>
        </p:nvSpPr>
        <p:spPr>
          <a:xfrm>
            <a:off x="3648075" y="1343025"/>
            <a:ext cx="1518364"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f</a:t>
            </a:r>
            <a:r>
              <a:rPr lang="en-US" altLang="zh-CN" dirty="0" smtClean="0">
                <a:latin typeface="Times New Roman" panose="02020603050405020304" pitchFamily="18" charset="0"/>
                <a:cs typeface="Times New Roman" panose="02020603050405020304" pitchFamily="18" charset="0"/>
              </a:rPr>
              <a:t>or </a:t>
            </a:r>
            <a:r>
              <a:rPr lang="en-US" altLang="zh-CN" dirty="0">
                <a:latin typeface="Times New Roman" panose="02020603050405020304" pitchFamily="18" charset="0"/>
                <a:cs typeface="Times New Roman" panose="02020603050405020304" pitchFamily="18" charset="0"/>
              </a:rPr>
              <a:t>self</a:t>
            </a:r>
            <a:r>
              <a:rPr lang="en-US" altLang="zh-CN" dirty="0" smtClean="0">
                <a:latin typeface="Times New Roman" panose="02020603050405020304" pitchFamily="18" charset="0"/>
                <a:cs typeface="Times New Roman" panose="02020603050405020304" pitchFamily="18" charset="0"/>
              </a:rPr>
              <a:t> trigger</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766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p:txBody>
          <a:bodyPr/>
          <a:lstStyle/>
          <a:p>
            <a:fld id="{F822D0B3-86C0-48A6-87B1-903C1698B4B1}" type="slidenum">
              <a:rPr lang="zh-CN" altLang="en-US" smtClean="0"/>
              <a:pPr/>
              <a:t>2</a:t>
            </a:fld>
            <a:endParaRPr lang="zh-CN" altLang="en-US"/>
          </a:p>
        </p:txBody>
      </p:sp>
      <p:sp>
        <p:nvSpPr>
          <p:cNvPr id="9" name="Rectangle 16"/>
          <p:cNvSpPr>
            <a:spLocks noChangeArrowheads="1"/>
          </p:cNvSpPr>
          <p:nvPr/>
        </p:nvSpPr>
        <p:spPr bwMode="auto">
          <a:xfrm>
            <a:off x="0" y="68797"/>
            <a:ext cx="7632700" cy="76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altLang="zh-CN" sz="40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Outline</a:t>
            </a:r>
            <a:endParaRPr lang="zh-CN" altLang="en-US" sz="4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endParaRPr>
          </a:p>
        </p:txBody>
      </p:sp>
      <p:sp>
        <p:nvSpPr>
          <p:cNvPr id="10" name="文本框 9"/>
          <p:cNvSpPr txBox="1"/>
          <p:nvPr/>
        </p:nvSpPr>
        <p:spPr>
          <a:xfrm>
            <a:off x="0" y="1125640"/>
            <a:ext cx="9144000" cy="3046988"/>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en-US" altLang="zh-CN" sz="2400" dirty="0" smtClean="0">
                <a:latin typeface="Times New Roman" panose="02020603050405020304" pitchFamily="18" charset="0"/>
                <a:ea typeface="楷体" panose="02010609060101010101" pitchFamily="49" charset="-122"/>
                <a:cs typeface="Times New Roman" panose="02020603050405020304" pitchFamily="18" charset="0"/>
              </a:rPr>
              <a:t>Introduction</a:t>
            </a:r>
          </a:p>
          <a:p>
            <a:pPr marL="285750" indent="-285750">
              <a:lnSpc>
                <a:spcPct val="200000"/>
              </a:lnSpc>
              <a:buFont typeface="Wingdings" panose="05000000000000000000" pitchFamily="2" charset="2"/>
              <a:buChar char="Ø"/>
            </a:pPr>
            <a:r>
              <a:rPr lang="en-US" altLang="zh-CN" sz="2400" dirty="0" smtClean="0">
                <a:latin typeface="Times New Roman" panose="02020603050405020304" pitchFamily="18" charset="0"/>
                <a:ea typeface="楷体" panose="02010609060101010101" pitchFamily="49" charset="-122"/>
                <a:cs typeface="Times New Roman" panose="02020603050405020304" pitchFamily="18" charset="0"/>
              </a:rPr>
              <a:t>Progress on  ASIC Design  </a:t>
            </a:r>
          </a:p>
          <a:p>
            <a:pPr marL="285750" indent="-285750">
              <a:lnSpc>
                <a:spcPct val="200000"/>
              </a:lnSpc>
              <a:buFont typeface="Wingdings" panose="05000000000000000000" pitchFamily="2" charset="2"/>
              <a:buChar char="Ø"/>
            </a:pPr>
            <a:r>
              <a:rPr lang="en-US" altLang="zh-CN" sz="2400" dirty="0" smtClean="0">
                <a:latin typeface="Times New Roman" panose="02020603050405020304" pitchFamily="18" charset="0"/>
                <a:ea typeface="楷体" panose="02010609060101010101" pitchFamily="49" charset="-122"/>
                <a:cs typeface="Times New Roman" panose="02020603050405020304" pitchFamily="18" charset="0"/>
              </a:rPr>
              <a:t>Progress on Digital Filters and Data Compression   </a:t>
            </a:r>
          </a:p>
          <a:p>
            <a:pPr marL="285750" indent="-285750">
              <a:lnSpc>
                <a:spcPct val="200000"/>
              </a:lnSpc>
              <a:buFont typeface="Wingdings" panose="05000000000000000000" pitchFamily="2" charset="2"/>
              <a:buChar char="Ø"/>
            </a:pPr>
            <a:r>
              <a:rPr lang="en-US" altLang="zh-CN" sz="2400" dirty="0" smtClean="0">
                <a:latin typeface="Times New Roman" panose="02020603050405020304" pitchFamily="18" charset="0"/>
                <a:ea typeface="楷体" panose="02010609060101010101" pitchFamily="49" charset="-122"/>
                <a:cs typeface="Times New Roman" panose="02020603050405020304" pitchFamily="18" charset="0"/>
              </a:rPr>
              <a:t>Summary &amp; Future Plan</a:t>
            </a:r>
            <a:endParaRPr lang="zh-CN" altLang="en-US" sz="2400" dirty="0">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7928153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p:cNvSpPr>
            <a:spLocks noChangeArrowheads="1"/>
          </p:cNvSpPr>
          <p:nvPr/>
        </p:nvSpPr>
        <p:spPr bwMode="auto">
          <a:xfrm>
            <a:off x="0" y="155884"/>
            <a:ext cx="9174734" cy="76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altLang="zh-CN"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D</a:t>
            </a: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igital </a:t>
            </a:r>
            <a:r>
              <a:rPr lang="en-US" altLang="zh-CN"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T</a:t>
            </a: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rapezoidal </a:t>
            </a:r>
            <a:r>
              <a:rPr lang="en-US" altLang="zh-CN"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F</a:t>
            </a: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ilter in MATLAB</a:t>
            </a:r>
            <a:endParaRPr lang="zh-CN" altLang="en-US"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endParaRPr>
          </a:p>
        </p:txBody>
      </p:sp>
      <p:pic>
        <p:nvPicPr>
          <p:cNvPr id="3" name="图片 2" descr="C:\Users\liuwei\Desktop\ADC输出数据处理程序\测试结果处理程序\梯形滤波求噪声\signal.bmp"/>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58208"/>
            <a:ext cx="3477299" cy="2520000"/>
          </a:xfrm>
          <a:prstGeom prst="rect">
            <a:avLst/>
          </a:prstGeom>
          <a:noFill/>
          <a:ln>
            <a:noFill/>
          </a:ln>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7485" y="3258208"/>
            <a:ext cx="3361280" cy="2520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0008" y="3258208"/>
            <a:ext cx="3361280" cy="2520000"/>
          </a:xfrm>
          <a:prstGeom prst="rect">
            <a:avLst/>
          </a:prstGeom>
        </p:spPr>
      </p:pic>
      <p:sp>
        <p:nvSpPr>
          <p:cNvPr id="6" name="文本框 5"/>
          <p:cNvSpPr txBox="1"/>
          <p:nvPr/>
        </p:nvSpPr>
        <p:spPr>
          <a:xfrm>
            <a:off x="31632" y="6005772"/>
            <a:ext cx="7907371" cy="369332"/>
          </a:xfrm>
          <a:prstGeom prst="rect">
            <a:avLst/>
          </a:prstGeom>
          <a:noFill/>
        </p:spPr>
        <p:txBody>
          <a:bodyPr wrap="square" rtlCol="0">
            <a:spAutoFit/>
          </a:bodyPr>
          <a:lstStyle/>
          <a:p>
            <a:r>
              <a:rPr lang="en-US" altLang="zh-CN" dirty="0" smtClean="0">
                <a:latin typeface="Times New Roman" panose="02020603050405020304" pitchFamily="18" charset="0"/>
                <a:cs typeface="Times New Roman" panose="02020603050405020304" pitchFamily="18" charset="0"/>
              </a:rPr>
              <a:t>When the flat top and rise time are suitable, the ENC can achieve minimum.</a:t>
            </a:r>
            <a:endParaRPr lang="zh-CN" altLang="en-US" dirty="0">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67" y="1173339"/>
            <a:ext cx="9144000" cy="1487973"/>
          </a:xfrm>
          <a:prstGeom prst="rect">
            <a:avLst/>
          </a:prstGeom>
        </p:spPr>
      </p:pic>
      <p:cxnSp>
        <p:nvCxnSpPr>
          <p:cNvPr id="9" name="直接箭头连接符 8"/>
          <p:cNvCxnSpPr/>
          <p:nvPr/>
        </p:nvCxnSpPr>
        <p:spPr>
          <a:xfrm>
            <a:off x="409303" y="1550126"/>
            <a:ext cx="530887" cy="2295464"/>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a:off x="981963" y="1436914"/>
            <a:ext cx="2539767" cy="3648892"/>
          </a:xfrm>
          <a:prstGeom prst="straightConnector1">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a:off x="1260559" y="1550126"/>
            <a:ext cx="7542368" cy="3413760"/>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 name="灯片编号占位符 7"/>
          <p:cNvSpPr>
            <a:spLocks noGrp="1"/>
          </p:cNvSpPr>
          <p:nvPr>
            <p:ph type="sldNum" sz="quarter" idx="12"/>
          </p:nvPr>
        </p:nvSpPr>
        <p:spPr/>
        <p:txBody>
          <a:bodyPr/>
          <a:lstStyle/>
          <a:p>
            <a:fld id="{F822D0B3-86C0-48A6-87B1-903C1698B4B1}" type="slidenum">
              <a:rPr lang="zh-CN" altLang="en-US" smtClean="0"/>
              <a:pPr/>
              <a:t>20</a:t>
            </a:fld>
            <a:endParaRPr lang="zh-CN" altLang="en-US"/>
          </a:p>
        </p:txBody>
      </p:sp>
    </p:spTree>
    <p:extLst>
      <p:ext uri="{BB962C8B-B14F-4D97-AF65-F5344CB8AC3E}">
        <p14:creationId xmlns:p14="http://schemas.microsoft.com/office/powerpoint/2010/main" val="12934239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0" y="1158567"/>
            <a:ext cx="8820150" cy="3739485"/>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16 channel low power consumption and high integration ASIC for TPC readout have been developed</a:t>
            </a:r>
          </a:p>
          <a:p>
            <a:pPr marL="684000" indent="-285750">
              <a:lnSpc>
                <a:spcPct val="150000"/>
              </a:lnSpc>
              <a:buFont typeface="Arial" panose="020B0604020202020204" pitchFamily="34" charset="0"/>
              <a:buChar char="•"/>
            </a:pP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Based on the prototype ASICs of the first MPW run </a:t>
            </a:r>
          </a:p>
          <a:p>
            <a:pPr marL="684000" indent="-285750">
              <a:lnSpc>
                <a:spcPct val="150000"/>
              </a:lnSpc>
              <a:buFont typeface="Arial" panose="020B0604020202020204" pitchFamily="34" charset="0"/>
              <a:buChar char="•"/>
            </a:pP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adopting CR-RC shaper </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achieving the analog part power consumption of</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1.4 mW/channel, ENC:303 e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10 pF,10 mV/</a:t>
            </a:r>
            <a:r>
              <a:rPr lang="en-US" altLang="zh-CN" sz="2000" dirty="0" err="1" smtClean="0">
                <a:latin typeface="Times New Roman" panose="02020603050405020304" pitchFamily="18" charset="0"/>
                <a:ea typeface="楷体" panose="02010609060101010101" pitchFamily="49" charset="-122"/>
                <a:cs typeface="Times New Roman" panose="02020603050405020304" pitchFamily="18" charset="0"/>
              </a:rPr>
              <a:t>fC</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 </a:t>
            </a:r>
          </a:p>
          <a:p>
            <a:pPr marL="684000" indent="-285750">
              <a:lnSpc>
                <a:spcPct val="150000"/>
              </a:lnSpc>
              <a:buFont typeface="Arial" panose="020B0604020202020204" pitchFamily="34" charset="0"/>
              <a:buChar char="•"/>
            </a:pP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Adopting SAR ADC,</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achieving </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the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core power consumption of 1 </a:t>
            </a:r>
            <a:r>
              <a:rPr lang="en-US" altLang="zh-CN" sz="2000" dirty="0" err="1">
                <a:latin typeface="Times New Roman" panose="02020603050405020304" pitchFamily="18" charset="0"/>
                <a:ea typeface="楷体" panose="02010609060101010101" pitchFamily="49" charset="-122"/>
                <a:cs typeface="Times New Roman" panose="02020603050405020304" pitchFamily="18" charset="0"/>
              </a:rPr>
              <a:t>mW</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/channel</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ENOB:9.2 bit @50 MS/s</a:t>
            </a:r>
          </a:p>
          <a:p>
            <a:pPr marL="285750" indent="-285750">
              <a:lnSpc>
                <a:spcPct val="150000"/>
              </a:lnSpc>
              <a:buFont typeface="Arial" panose="020B0604020202020204" pitchFamily="34" charset="0"/>
              <a:buChar char="•"/>
            </a:pP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8" name="Rectangle 16"/>
          <p:cNvSpPr>
            <a:spLocks noChangeArrowheads="1"/>
          </p:cNvSpPr>
          <p:nvPr/>
        </p:nvSpPr>
        <p:spPr bwMode="auto">
          <a:xfrm>
            <a:off x="0" y="0"/>
            <a:ext cx="7632700" cy="76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Summary </a:t>
            </a:r>
            <a:endParaRPr lang="zh-CN" altLang="en-US"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endParaRPr>
          </a:p>
        </p:txBody>
      </p:sp>
      <p:sp>
        <p:nvSpPr>
          <p:cNvPr id="2" name="灯片编号占位符 1"/>
          <p:cNvSpPr>
            <a:spLocks noGrp="1"/>
          </p:cNvSpPr>
          <p:nvPr>
            <p:ph type="sldNum" sz="quarter" idx="12"/>
          </p:nvPr>
        </p:nvSpPr>
        <p:spPr/>
        <p:txBody>
          <a:bodyPr/>
          <a:lstStyle/>
          <a:p>
            <a:fld id="{F822D0B3-86C0-48A6-87B1-903C1698B4B1}" type="slidenum">
              <a:rPr lang="zh-CN" altLang="en-US" smtClean="0"/>
              <a:pPr/>
              <a:t>21</a:t>
            </a:fld>
            <a:endParaRPr lang="zh-CN" altLang="en-US"/>
          </a:p>
        </p:txBody>
      </p:sp>
    </p:spTree>
    <p:extLst>
      <p:ext uri="{BB962C8B-B14F-4D97-AF65-F5344CB8AC3E}">
        <p14:creationId xmlns:p14="http://schemas.microsoft.com/office/powerpoint/2010/main" val="1979083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0" y="1034742"/>
            <a:ext cx="9144000" cy="3693319"/>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en-US" altLang="zh-CN" sz="2400" dirty="0" smtClean="0">
                <a:latin typeface="Times New Roman" panose="02020603050405020304" pitchFamily="18" charset="0"/>
                <a:ea typeface="楷体" panose="02010609060101010101" pitchFamily="49" charset="-122"/>
                <a:cs typeface="Times New Roman" panose="02020603050405020304" pitchFamily="18" charset="0"/>
              </a:rPr>
              <a:t>The evaluation of the 16 channel lower power and high integration ASIC using signal generator and TPC prototype</a:t>
            </a:r>
          </a:p>
          <a:p>
            <a:pPr marL="285750" indent="-285750">
              <a:lnSpc>
                <a:spcPct val="150000"/>
              </a:lnSpc>
              <a:buFont typeface="Wingdings" panose="05000000000000000000" pitchFamily="2" charset="2"/>
              <a:buChar char="l"/>
            </a:pPr>
            <a:r>
              <a:rPr lang="en-US" altLang="zh-CN" sz="2400" dirty="0" smtClean="0">
                <a:latin typeface="Times New Roman" panose="02020603050405020304" pitchFamily="18" charset="0"/>
                <a:ea typeface="楷体" panose="02010609060101010101" pitchFamily="49" charset="-122"/>
                <a:cs typeface="Times New Roman" panose="02020603050405020304" pitchFamily="18" charset="0"/>
              </a:rPr>
              <a:t>Development of the full function CEPC TPC readout ASIC</a:t>
            </a:r>
          </a:p>
          <a:p>
            <a:pPr marL="684000" indent="-285750">
              <a:lnSpc>
                <a:spcPct val="150000"/>
              </a:lnSpc>
              <a:buFont typeface="Arial" panose="020B0604020202020204" pitchFamily="34" charset="0"/>
              <a:buChar char="•"/>
            </a:pPr>
            <a:r>
              <a:rPr lang="en-US" altLang="zh-CN" sz="2400" dirty="0" smtClean="0">
                <a:latin typeface="Times New Roman" panose="02020603050405020304" pitchFamily="18" charset="0"/>
                <a:ea typeface="楷体" panose="02010609060101010101" pitchFamily="49" charset="-122"/>
                <a:cs typeface="Times New Roman" panose="02020603050405020304" pitchFamily="18" charset="0"/>
              </a:rPr>
              <a:t>Low power digital filter and data compression in FPGA</a:t>
            </a:r>
          </a:p>
          <a:p>
            <a:pPr marL="684000" indent="-285750">
              <a:lnSpc>
                <a:spcPct val="150000"/>
              </a:lnSpc>
              <a:buFont typeface="Arial" panose="020B0604020202020204" pitchFamily="34" charset="0"/>
              <a:buChar char="•"/>
            </a:pPr>
            <a:r>
              <a:rPr lang="en-US" altLang="zh-CN" sz="2400" dirty="0" smtClean="0">
                <a:latin typeface="Times New Roman" panose="02020603050405020304" pitchFamily="18" charset="0"/>
                <a:ea typeface="楷体" panose="02010609060101010101" pitchFamily="49" charset="-122"/>
                <a:cs typeface="Times New Roman" panose="02020603050405020304" pitchFamily="18" charset="0"/>
              </a:rPr>
              <a:t>Full function ASIC including AFE,SARADC,DSP  design</a:t>
            </a:r>
          </a:p>
          <a:p>
            <a:pPr marL="285750" indent="-285750">
              <a:lnSpc>
                <a:spcPct val="150000"/>
              </a:lnSpc>
              <a:buFont typeface="Wingdings" panose="05000000000000000000" pitchFamily="2" charset="2"/>
              <a:buChar char="l"/>
            </a:pP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lnSpc>
                <a:spcPct val="150000"/>
              </a:lnSpc>
              <a:buFont typeface="Wingdings" panose="05000000000000000000" pitchFamily="2" charset="2"/>
              <a:buChar char="Ø"/>
            </a:pPr>
            <a:endParaRPr lang="en-US" altLang="zh-CN" dirty="0" smtClean="0">
              <a:latin typeface="楷体" panose="02010609060101010101" pitchFamily="49" charset="-122"/>
              <a:ea typeface="楷体" panose="02010609060101010101" pitchFamily="49" charset="-122"/>
            </a:endParaRPr>
          </a:p>
        </p:txBody>
      </p:sp>
      <p:sp>
        <p:nvSpPr>
          <p:cNvPr id="8" name="Rectangle 16"/>
          <p:cNvSpPr>
            <a:spLocks noChangeArrowheads="1"/>
          </p:cNvSpPr>
          <p:nvPr/>
        </p:nvSpPr>
        <p:spPr bwMode="auto">
          <a:xfrm>
            <a:off x="0" y="0"/>
            <a:ext cx="7632700" cy="76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Future Plan</a:t>
            </a:r>
            <a:endParaRPr lang="zh-CN" altLang="en-US"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endParaRPr>
          </a:p>
        </p:txBody>
      </p:sp>
      <p:sp>
        <p:nvSpPr>
          <p:cNvPr id="2" name="文本框 1"/>
          <p:cNvSpPr txBox="1"/>
          <p:nvPr/>
        </p:nvSpPr>
        <p:spPr>
          <a:xfrm>
            <a:off x="5874093" y="4361200"/>
            <a:ext cx="3225114" cy="923330"/>
          </a:xfrm>
          <a:prstGeom prst="rect">
            <a:avLst/>
          </a:prstGeom>
          <a:noFill/>
        </p:spPr>
        <p:txBody>
          <a:bodyPr wrap="none" rtlCol="0">
            <a:spAutoFit/>
          </a:bodyPr>
          <a:lstStyle/>
          <a:p>
            <a:r>
              <a:rPr lang="en-US" altLang="zh-CN" sz="5400" dirty="0" smtClean="0">
                <a:latin typeface="Times New Roman" panose="02020603050405020304" pitchFamily="18" charset="0"/>
                <a:cs typeface="Times New Roman" panose="02020603050405020304" pitchFamily="18" charset="0"/>
              </a:rPr>
              <a:t>Thank You</a:t>
            </a:r>
            <a:endParaRPr lang="zh-CN" altLang="en-US" sz="5400" dirty="0">
              <a:latin typeface="Times New Roman" panose="02020603050405020304" pitchFamily="18" charset="0"/>
              <a:cs typeface="Times New Roman" panose="02020603050405020304" pitchFamily="18" charset="0"/>
            </a:endParaRPr>
          </a:p>
        </p:txBody>
      </p:sp>
      <p:sp>
        <p:nvSpPr>
          <p:cNvPr id="3" name="灯片编号占位符 2"/>
          <p:cNvSpPr>
            <a:spLocks noGrp="1"/>
          </p:cNvSpPr>
          <p:nvPr>
            <p:ph type="sldNum" sz="quarter" idx="12"/>
          </p:nvPr>
        </p:nvSpPr>
        <p:spPr/>
        <p:txBody>
          <a:bodyPr/>
          <a:lstStyle/>
          <a:p>
            <a:fld id="{F822D0B3-86C0-48A6-87B1-903C1698B4B1}" type="slidenum">
              <a:rPr lang="zh-CN" altLang="en-US" smtClean="0"/>
              <a:pPr/>
              <a:t>22</a:t>
            </a:fld>
            <a:endParaRPr lang="zh-CN" altLang="en-US"/>
          </a:p>
        </p:txBody>
      </p:sp>
    </p:spTree>
    <p:extLst>
      <p:ext uri="{BB962C8B-B14F-4D97-AF65-F5344CB8AC3E}">
        <p14:creationId xmlns:p14="http://schemas.microsoft.com/office/powerpoint/2010/main" val="1364786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p:txBody>
          <a:bodyPr/>
          <a:lstStyle/>
          <a:p>
            <a:fld id="{F822D0B3-86C0-48A6-87B1-903C1698B4B1}" type="slidenum">
              <a:rPr lang="zh-CN" altLang="en-US" smtClean="0"/>
              <a:pPr/>
              <a:t>3</a:t>
            </a:fld>
            <a:endParaRPr lang="zh-CN" altLang="en-US"/>
          </a:p>
        </p:txBody>
      </p:sp>
      <p:sp>
        <p:nvSpPr>
          <p:cNvPr id="12" name="Rectangle 16"/>
          <p:cNvSpPr>
            <a:spLocks noChangeArrowheads="1"/>
          </p:cNvSpPr>
          <p:nvPr/>
        </p:nvSpPr>
        <p:spPr bwMode="auto">
          <a:xfrm>
            <a:off x="-1" y="0"/>
            <a:ext cx="7724503" cy="76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Introduction</a:t>
            </a:r>
            <a:endParaRPr lang="zh-CN" altLang="en-US" sz="3200" dirty="0">
              <a:solidFill>
                <a:prstClr val="black"/>
              </a:solidFill>
              <a:latin typeface="楷体" panose="02010609060101010101" pitchFamily="49" charset="-122"/>
              <a:ea typeface="楷体" panose="02010609060101010101" pitchFamily="49" charset="-122"/>
              <a:cs typeface="Arial" panose="020B0604020202020204" pitchFamily="34" charset="0"/>
              <a:sym typeface="微软雅黑" panose="020B0503020204020204" pitchFamily="34" charset="-122"/>
            </a:endParaRPr>
          </a:p>
        </p:txBody>
      </p:sp>
      <p:sp>
        <p:nvSpPr>
          <p:cNvPr id="14" name="内容占位符 2"/>
          <p:cNvSpPr txBox="1">
            <a:spLocks/>
          </p:cNvSpPr>
          <p:nvPr/>
        </p:nvSpPr>
        <p:spPr>
          <a:xfrm>
            <a:off x="-352425" y="5080460"/>
            <a:ext cx="9144000" cy="145845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4000" lvl="0" algn="just">
              <a:defRPr/>
            </a:pPr>
            <a:r>
              <a:rPr lang="en-US" altLang="zh-CN" sz="190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TPC can provide large-volume high-precision 3D track measurement with stringent material budget </a:t>
            </a:r>
          </a:p>
          <a:p>
            <a:pPr marL="684000" lvl="0" algn="just">
              <a:defRPr/>
            </a:pPr>
            <a:r>
              <a:rPr lang="en-US" altLang="zh-CN" sz="190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In order to achieve high spatial resolution, small pads (e.g. </a:t>
            </a:r>
            <a:r>
              <a:rPr lang="en-US" altLang="zh-CN" sz="1900" dirty="0" smtClea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1 mm </a:t>
            </a:r>
            <a:r>
              <a:rPr lang="en-US" altLang="zh-CN" sz="190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x 6mm) are needed, resulting </a:t>
            </a:r>
            <a:r>
              <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~1 million </a:t>
            </a:r>
            <a:r>
              <a:rPr lang="en-US" altLang="zh-CN" sz="190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channel of </a:t>
            </a:r>
            <a:r>
              <a:rPr lang="en-US" altLang="zh-CN" sz="1900" dirty="0" smtClea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readout </a:t>
            </a:r>
            <a:r>
              <a:rPr lang="en-US" altLang="zh-CN" sz="190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electronics</a:t>
            </a:r>
          </a:p>
          <a:p>
            <a:pPr marL="684000" lvl="0" algn="just">
              <a:defRPr/>
            </a:pPr>
            <a:r>
              <a:rPr lang="en-US" altLang="zh-CN" sz="1900" dirty="0" smtClean="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rPr>
              <a:t>Need low power consumption readout electronics </a:t>
            </a:r>
            <a:r>
              <a:rPr lang="en-US" altLang="zh-CN" sz="1900"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working at continuous mode</a:t>
            </a:r>
            <a:endParaRPr lang="en-US" altLang="zh-CN" sz="19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marL="0" lvl="0" indent="0" algn="just">
              <a:buNone/>
              <a:defRPr/>
            </a:pPr>
            <a:endParaRPr lang="en-US" altLang="zh-CN" sz="200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altLang="zh-CN" sz="1800" dirty="0" smtClean="0">
              <a:solidFill>
                <a:sysClr val="windowText" lastClr="000000"/>
              </a:solidFill>
              <a:latin typeface="楷体" panose="02010609060101010101" pitchFamily="49" charset="-122"/>
              <a:ea typeface="楷体" panose="02010609060101010101" pitchFamily="49" charset="-122"/>
            </a:endParaRPr>
          </a:p>
        </p:txBody>
      </p:sp>
      <p:pic>
        <p:nvPicPr>
          <p:cNvPr id="10" name="图片 9"/>
          <p:cNvPicPr>
            <a:picLocks noChangeAspect="1"/>
          </p:cNvPicPr>
          <p:nvPr/>
        </p:nvPicPr>
        <p:blipFill>
          <a:blip r:embed="rId3"/>
          <a:stretch>
            <a:fillRect/>
          </a:stretch>
        </p:blipFill>
        <p:spPr>
          <a:xfrm>
            <a:off x="-1" y="1331654"/>
            <a:ext cx="4101737" cy="3522465"/>
          </a:xfrm>
          <a:prstGeom prst="rect">
            <a:avLst/>
          </a:prstGeom>
        </p:spPr>
      </p:pic>
      <mc:AlternateContent xmlns:mc="http://schemas.openxmlformats.org/markup-compatibility/2006" xmlns:a14="http://schemas.microsoft.com/office/drawing/2010/main">
        <mc:Choice Requires="a14">
          <p:graphicFrame>
            <p:nvGraphicFramePr>
              <p:cNvPr id="15" name="表格 14"/>
              <p:cNvGraphicFramePr>
                <a:graphicFrameLocks noGrp="1"/>
              </p:cNvGraphicFramePr>
              <p:nvPr>
                <p:extLst>
                  <p:ext uri="{D42A27DB-BD31-4B8C-83A1-F6EECF244321}">
                    <p14:modId xmlns:p14="http://schemas.microsoft.com/office/powerpoint/2010/main" val="1418537133"/>
                  </p:ext>
                </p:extLst>
              </p:nvPr>
            </p:nvGraphicFramePr>
            <p:xfrm>
              <a:off x="4015648" y="1096381"/>
              <a:ext cx="5112568" cy="4003040"/>
            </p:xfrm>
            <a:graphic>
              <a:graphicData uri="http://schemas.openxmlformats.org/drawingml/2006/table">
                <a:tbl>
                  <a:tblPr firstRow="1" bandRow="1">
                    <a:tableStyleId>{9D7B26C5-4107-4FEC-AEDC-1716B250A1EF}</a:tableStyleId>
                  </a:tblPr>
                  <a:tblGrid>
                    <a:gridCol w="2515781">
                      <a:extLst>
                        <a:ext uri="{9D8B030D-6E8A-4147-A177-3AD203B41FA5}">
                          <a16:colId xmlns:a16="http://schemas.microsoft.com/office/drawing/2014/main" val="1533830091"/>
                        </a:ext>
                      </a:extLst>
                    </a:gridCol>
                    <a:gridCol w="2596787">
                      <a:extLst>
                        <a:ext uri="{9D8B030D-6E8A-4147-A177-3AD203B41FA5}">
                          <a16:colId xmlns:a16="http://schemas.microsoft.com/office/drawing/2014/main" val="2463090125"/>
                        </a:ext>
                      </a:extLst>
                    </a:gridCol>
                  </a:tblGrid>
                  <a:tr h="370840">
                    <a:tc>
                      <a:txBody>
                        <a:bodyPr/>
                        <a:lstStyle/>
                        <a:p>
                          <a:r>
                            <a:rPr lang="en-US" altLang="zh-CN" sz="1400" b="0" kern="1200" dirty="0" smtClean="0">
                              <a:solidFill>
                                <a:schemeClr val="tx1"/>
                              </a:solidFill>
                              <a:latin typeface="Times New Roman" panose="02020603050405020304" pitchFamily="18" charset="0"/>
                              <a:ea typeface="+mn-ea"/>
                              <a:cs typeface="Times New Roman" panose="02020603050405020304" pitchFamily="18" charset="0"/>
                            </a:rPr>
                            <a:t>Momentum resolution (B=3.5T)</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tc>
                    <a:tc>
                      <a:txBody>
                        <a:bodyPr/>
                        <a:lstStyle/>
                        <a:p>
                          <a14:m>
                            <m:oMath xmlns:m="http://schemas.openxmlformats.org/officeDocument/2006/math">
                              <m:r>
                                <a:rPr lang="zh-CN" altLang="en-US" sz="1400" b="1" i="1" kern="1200" smtClean="0">
                                  <a:solidFill>
                                    <a:schemeClr val="tx1"/>
                                  </a:solidFill>
                                  <a:latin typeface="Cambria Math" panose="02040503050406030204" pitchFamily="18" charset="0"/>
                                  <a:ea typeface="+mn-ea"/>
                                  <a:cs typeface="+mn-cs"/>
                                </a:rPr>
                                <m:t>𝜹</m:t>
                              </m:r>
                              <m:r>
                                <a:rPr lang="en-US" altLang="zh-CN" sz="1400" b="1" kern="1200" smtClean="0">
                                  <a:solidFill>
                                    <a:schemeClr val="tx1"/>
                                  </a:solidFill>
                                  <a:latin typeface="Cambria Math" panose="02040503050406030204" pitchFamily="18" charset="0"/>
                                  <a:ea typeface="+mn-ea"/>
                                  <a:cs typeface="+mn-cs"/>
                                </a:rPr>
                                <m:t>(</m:t>
                              </m:r>
                              <m:f>
                                <m:fPr>
                                  <m:type m:val="skw"/>
                                  <m:ctrlPr>
                                    <a:rPr lang="en-US" altLang="zh-CN" sz="1400" b="1" i="1" kern="1200" smtClean="0">
                                      <a:solidFill>
                                        <a:schemeClr val="tx1"/>
                                      </a:solidFill>
                                      <a:latin typeface="Cambria Math" panose="02040503050406030204" pitchFamily="18" charset="0"/>
                                      <a:ea typeface="+mn-ea"/>
                                      <a:cs typeface="+mn-cs"/>
                                    </a:rPr>
                                  </m:ctrlPr>
                                </m:fPr>
                                <m:num>
                                  <m:r>
                                    <a:rPr lang="en-US" altLang="zh-CN" sz="1400" b="1" i="1" kern="1200" smtClean="0">
                                      <a:solidFill>
                                        <a:schemeClr val="tx1"/>
                                      </a:solidFill>
                                      <a:latin typeface="Cambria Math" panose="02040503050406030204" pitchFamily="18" charset="0"/>
                                      <a:ea typeface="+mn-ea"/>
                                      <a:cs typeface="+mn-cs"/>
                                    </a:rPr>
                                    <m:t>𝟏</m:t>
                                  </m:r>
                                </m:num>
                                <m:den>
                                  <m:sSub>
                                    <m:sSubPr>
                                      <m:ctrlPr>
                                        <a:rPr lang="en-US" altLang="zh-CN" sz="1400" b="1" i="1" kern="1200" smtClean="0">
                                          <a:solidFill>
                                            <a:schemeClr val="tx1"/>
                                          </a:solidFill>
                                          <a:latin typeface="Cambria Math" panose="02040503050406030204" pitchFamily="18" charset="0"/>
                                          <a:ea typeface="+mn-ea"/>
                                          <a:cs typeface="+mn-cs"/>
                                        </a:rPr>
                                      </m:ctrlPr>
                                    </m:sSubPr>
                                    <m:e>
                                      <m:r>
                                        <a:rPr lang="en-US" altLang="zh-CN" sz="1400" b="1" i="1" kern="1200" smtClean="0">
                                          <a:solidFill>
                                            <a:schemeClr val="tx1"/>
                                          </a:solidFill>
                                          <a:latin typeface="Cambria Math" panose="02040503050406030204" pitchFamily="18" charset="0"/>
                                          <a:ea typeface="+mn-ea"/>
                                          <a:cs typeface="+mn-cs"/>
                                        </a:rPr>
                                        <m:t>𝒑</m:t>
                                      </m:r>
                                    </m:e>
                                    <m:sub>
                                      <m:r>
                                        <a:rPr lang="en-US" altLang="zh-CN" sz="1400" b="1" i="1" kern="1200" smtClean="0">
                                          <a:solidFill>
                                            <a:schemeClr val="tx1"/>
                                          </a:solidFill>
                                          <a:latin typeface="Cambria Math" panose="02040503050406030204" pitchFamily="18" charset="0"/>
                                          <a:ea typeface="+mn-ea"/>
                                          <a:cs typeface="+mn-cs"/>
                                        </a:rPr>
                                        <m:t>𝒕</m:t>
                                      </m:r>
                                    </m:sub>
                                  </m:sSub>
                                </m:den>
                              </m:f>
                              <m:r>
                                <a:rPr lang="en-US" altLang="zh-CN" sz="1400" b="1" kern="1200" smtClean="0">
                                  <a:solidFill>
                                    <a:schemeClr val="tx1"/>
                                  </a:solidFill>
                                  <a:latin typeface="Cambria Math" panose="02040503050406030204" pitchFamily="18" charset="0"/>
                                  <a:ea typeface="+mn-ea"/>
                                  <a:cs typeface="+mn-cs"/>
                                </a:rPr>
                                <m:t>≈</m:t>
                              </m:r>
                              <m:sSup>
                                <m:sSupPr>
                                  <m:ctrlPr>
                                    <a:rPr lang="en-US" altLang="zh-CN" sz="1400" b="1" i="1" kern="1200" smtClean="0">
                                      <a:solidFill>
                                        <a:schemeClr val="tx1"/>
                                      </a:solidFill>
                                      <a:latin typeface="Cambria Math" panose="02040503050406030204" pitchFamily="18" charset="0"/>
                                      <a:ea typeface="+mn-ea"/>
                                      <a:cs typeface="+mn-cs"/>
                                    </a:rPr>
                                  </m:ctrlPr>
                                </m:sSupPr>
                                <m:e>
                                  <m:r>
                                    <a:rPr lang="en-US" altLang="zh-CN" sz="1400" b="1" i="1" kern="1200" smtClean="0">
                                      <a:solidFill>
                                        <a:schemeClr val="tx1"/>
                                      </a:solidFill>
                                      <a:latin typeface="Cambria Math" panose="02040503050406030204" pitchFamily="18" charset="0"/>
                                      <a:ea typeface="+mn-ea"/>
                                      <a:cs typeface="+mn-cs"/>
                                    </a:rPr>
                                    <m:t>𝟏𝟎</m:t>
                                  </m:r>
                                </m:e>
                                <m:sup>
                                  <m:r>
                                    <a:rPr lang="en-US" altLang="zh-CN" sz="1400" b="1" kern="1200" smtClean="0">
                                      <a:solidFill>
                                        <a:schemeClr val="tx1"/>
                                      </a:solidFill>
                                      <a:latin typeface="Cambria Math" panose="02040503050406030204" pitchFamily="18" charset="0"/>
                                      <a:ea typeface="+mn-ea"/>
                                      <a:cs typeface="+mn-cs"/>
                                    </a:rPr>
                                    <m:t>−</m:t>
                                  </m:r>
                                  <m:r>
                                    <a:rPr lang="en-US" altLang="zh-CN" sz="1400" b="1" i="1" kern="1200" smtClean="0">
                                      <a:solidFill>
                                        <a:schemeClr val="tx1"/>
                                      </a:solidFill>
                                      <a:latin typeface="Cambria Math" panose="02040503050406030204" pitchFamily="18" charset="0"/>
                                      <a:ea typeface="+mn-ea"/>
                                      <a:cs typeface="+mn-cs"/>
                                    </a:rPr>
                                    <m:t>𝟒</m:t>
                                  </m:r>
                                </m:sup>
                              </m:sSup>
                              <m:r>
                                <a:rPr lang="en-US" altLang="zh-CN" sz="1400" b="1" kern="1200" smtClean="0">
                                  <a:solidFill>
                                    <a:schemeClr val="tx1"/>
                                  </a:solidFill>
                                  <a:latin typeface="Cambria Math" panose="02040503050406030204" pitchFamily="18" charset="0"/>
                                  <a:ea typeface="+mn-ea"/>
                                  <a:cs typeface="+mn-cs"/>
                                </a:rPr>
                                <m:t>/</m:t>
                              </m:r>
                              <m:r>
                                <a:rPr lang="en-US" altLang="zh-CN" sz="1400" b="1" i="1" kern="1200" smtClean="0">
                                  <a:solidFill>
                                    <a:schemeClr val="tx1"/>
                                  </a:solidFill>
                                  <a:latin typeface="Cambria Math" panose="02040503050406030204" pitchFamily="18" charset="0"/>
                                  <a:ea typeface="+mn-ea"/>
                                  <a:cs typeface="+mn-cs"/>
                                </a:rPr>
                                <m:t>𝑮𝒆𝑽</m:t>
                              </m:r>
                              <m:r>
                                <a:rPr lang="en-US" altLang="zh-CN" sz="1400" b="1" kern="1200" smtClean="0">
                                  <a:solidFill>
                                    <a:schemeClr val="tx1"/>
                                  </a:solidFill>
                                  <a:latin typeface="Cambria Math" panose="02040503050406030204" pitchFamily="18" charset="0"/>
                                  <a:ea typeface="+mn-ea"/>
                                  <a:cs typeface="+mn-cs"/>
                                </a:rPr>
                                <m:t>/</m:t>
                              </m:r>
                              <m:r>
                                <a:rPr lang="en-US" altLang="zh-CN" sz="1400" b="1" i="1" kern="1200" smtClean="0">
                                  <a:solidFill>
                                    <a:schemeClr val="tx1"/>
                                  </a:solidFill>
                                  <a:latin typeface="Cambria Math" panose="02040503050406030204" pitchFamily="18" charset="0"/>
                                  <a:ea typeface="+mn-ea"/>
                                  <a:cs typeface="+mn-cs"/>
                                </a:rPr>
                                <m:t>𝒄</m:t>
                              </m:r>
                              <m:r>
                                <a:rPr lang="en-US" altLang="zh-CN" sz="1400" b="1" kern="1200" smtClean="0">
                                  <a:solidFill>
                                    <a:schemeClr val="tx1"/>
                                  </a:solidFill>
                                  <a:latin typeface="Cambria Math" panose="02040503050406030204" pitchFamily="18" charset="0"/>
                                  <a:ea typeface="+mn-ea"/>
                                  <a:cs typeface="+mn-cs"/>
                                </a:rPr>
                                <m:t>)</m:t>
                              </m:r>
                            </m:oMath>
                          </a14:m>
                          <a:r>
                            <a:rPr lang="zh-CN" altLang="en-US" sz="1400" b="1" kern="1200" dirty="0" smtClean="0">
                              <a:solidFill>
                                <a:schemeClr val="tx1"/>
                              </a:solidFill>
                              <a:latin typeface="Times New Roman" panose="02020603050405020304" pitchFamily="18" charset="0"/>
                              <a:ea typeface="+mn-ea"/>
                              <a:cs typeface="Times New Roman" panose="02020603050405020304" pitchFamily="18" charset="0"/>
                            </a:rPr>
                            <a:t> </a:t>
                          </a:r>
                          <a:endParaRPr lang="zh-CN" altLang="en-US" sz="1400" b="1" kern="1200" dirty="0">
                            <a:solidFill>
                              <a:schemeClr val="tx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49469175"/>
                      </a:ext>
                    </a:extLst>
                  </a:tr>
                  <a:tr h="370840">
                    <a:tc>
                      <a:txBody>
                        <a:bodyPr/>
                        <a:lstStyle/>
                        <a:p>
                          <a14:m>
                            <m:oMath xmlns:m="http://schemas.openxmlformats.org/officeDocument/2006/math">
                              <m:sSub>
                                <m:sSubPr>
                                  <m:ctrlPr>
                                    <a:rPr lang="en-US" altLang="zh-CN" sz="1400" i="1" smtClean="0">
                                      <a:latin typeface="Cambria Math" panose="02040503050406030204" pitchFamily="18" charset="0"/>
                                    </a:rPr>
                                  </m:ctrlPr>
                                </m:sSubPr>
                                <m:e>
                                  <m:r>
                                    <a:rPr lang="zh-CN" altLang="en-US" sz="1400" i="1" smtClean="0">
                                      <a:latin typeface="Cambria Math" panose="02040503050406030204" pitchFamily="18" charset="0"/>
                                    </a:rPr>
                                    <m:t>𝛿</m:t>
                                  </m:r>
                                </m:e>
                                <m:sub>
                                  <m:r>
                                    <a:rPr lang="en-US" altLang="zh-CN" sz="1400" b="0" i="1" smtClean="0">
                                      <a:latin typeface="Cambria Math" panose="02040503050406030204" pitchFamily="18" charset="0"/>
                                    </a:rPr>
                                    <m:t>𝑝𝑜𝑖𝑛𝑡</m:t>
                                  </m:r>
                                </m:sub>
                              </m:sSub>
                            </m:oMath>
                          </a14:m>
                          <a:r>
                            <a:rPr lang="zh-CN" altLang="en-US" sz="1400" dirty="0" smtClean="0">
                              <a:latin typeface="Times New Roman" panose="02020603050405020304" pitchFamily="18" charset="0"/>
                              <a:cs typeface="Times New Roman" panose="02020603050405020304" pitchFamily="18" charset="0"/>
                            </a:rPr>
                            <a:t> </a:t>
                          </a:r>
                          <a:r>
                            <a:rPr lang="en-US" altLang="zh-CN" sz="1400" dirty="0" smtClean="0">
                              <a:latin typeface="Times New Roman" panose="02020603050405020304" pitchFamily="18" charset="0"/>
                              <a:cs typeface="Times New Roman" panose="02020603050405020304" pitchFamily="18" charset="0"/>
                            </a:rPr>
                            <a:t>in </a:t>
                          </a:r>
                          <a14:m>
                            <m:oMath xmlns:m="http://schemas.openxmlformats.org/officeDocument/2006/math">
                              <m:r>
                                <a:rPr lang="en-US" altLang="zh-CN" sz="1400" b="0" i="1" smtClean="0">
                                  <a:latin typeface="Cambria Math" panose="02040503050406030204" pitchFamily="18" charset="0"/>
                                </a:rPr>
                                <m:t>𝑟</m:t>
                              </m:r>
                              <m:r>
                                <a:rPr lang="el-GR" altLang="zh-CN" sz="1400" b="0" i="1" smtClean="0">
                                  <a:latin typeface="Cambria Math" panose="02040503050406030204" pitchFamily="18" charset="0"/>
                                  <a:ea typeface="Cambria Math" panose="02040503050406030204" pitchFamily="18" charset="0"/>
                                </a:rPr>
                                <m:t>𝛷</m:t>
                              </m:r>
                            </m:oMath>
                          </a14:m>
                          <a:endParaRPr lang="zh-CN" altLang="en-US" sz="1400" i="1" dirty="0">
                            <a:latin typeface="Times New Roman" panose="02020603050405020304" pitchFamily="18" charset="0"/>
                            <a:cs typeface="Times New Roman" panose="02020603050405020304" pitchFamily="18" charset="0"/>
                          </a:endParaRPr>
                        </a:p>
                      </a:txBody>
                      <a:tcPr/>
                    </a:tc>
                    <a:tc>
                      <a:txBody>
                        <a:bodyPr/>
                        <a:lstStyle/>
                        <a:p>
                          <a:r>
                            <a:rPr lang="en-US" altLang="zh-CN" sz="1400" dirty="0" smtClean="0">
                              <a:latin typeface="Times New Roman" panose="02020603050405020304" pitchFamily="18" charset="0"/>
                              <a:cs typeface="Times New Roman" panose="02020603050405020304" pitchFamily="18" charset="0"/>
                            </a:rPr>
                            <a:t>&lt;100 </a:t>
                          </a:r>
                          <a14:m>
                            <m:oMath xmlns:m="http://schemas.openxmlformats.org/officeDocument/2006/math">
                              <m:r>
                                <m:rPr>
                                  <m:sty m:val="p"/>
                                </m:rPr>
                                <a:rPr lang="zh-CN" altLang="en-US" sz="1400" smtClean="0">
                                  <a:latin typeface="Cambria Math" panose="02040503050406030204" pitchFamily="18" charset="0"/>
                                </a:rPr>
                                <m:t>μ</m:t>
                              </m:r>
                              <m:r>
                                <m:rPr>
                                  <m:sty m:val="p"/>
                                </m:rPr>
                                <a:rPr lang="en-US" altLang="zh-CN" sz="1400" smtClean="0">
                                  <a:latin typeface="Cambria Math" panose="02040503050406030204" pitchFamily="18" charset="0"/>
                                </a:rPr>
                                <m:t>m</m:t>
                              </m:r>
                            </m:oMath>
                          </a14:m>
                          <a:r>
                            <a:rPr lang="en-US" altLang="zh-CN" sz="1400" dirty="0" smtClean="0">
                              <a:latin typeface="Times New Roman" panose="02020603050405020304" pitchFamily="18" charset="0"/>
                              <a:cs typeface="Times New Roman" panose="02020603050405020304" pitchFamily="18" charset="0"/>
                            </a:rPr>
                            <a:t> </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0392692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altLang="zh-CN" sz="1600" i="1" smtClean="0">
                                      <a:latin typeface="Cambria Math" panose="02040503050406030204" pitchFamily="18" charset="0"/>
                                    </a:rPr>
                                  </m:ctrlPr>
                                </m:sSubPr>
                                <m:e>
                                  <m:r>
                                    <a:rPr lang="zh-CN" altLang="en-US" sz="1600" i="1" smtClean="0">
                                      <a:latin typeface="Cambria Math" panose="02040503050406030204" pitchFamily="18" charset="0"/>
                                    </a:rPr>
                                    <m:t>𝛿</m:t>
                                  </m:r>
                                </m:e>
                                <m:sub>
                                  <m:r>
                                    <a:rPr lang="en-US" altLang="zh-CN" sz="1600" b="0" i="1" smtClean="0">
                                      <a:latin typeface="Cambria Math" panose="02040503050406030204" pitchFamily="18" charset="0"/>
                                    </a:rPr>
                                    <m:t>𝑝𝑜𝑖𝑛𝑡</m:t>
                                  </m:r>
                                </m:sub>
                              </m:sSub>
                            </m:oMath>
                          </a14:m>
                          <a:r>
                            <a:rPr lang="zh-CN" altLang="en-US" sz="1600" dirty="0" smtClean="0">
                              <a:latin typeface="Times New Roman" panose="02020603050405020304" pitchFamily="18" charset="0"/>
                              <a:cs typeface="Times New Roman" panose="02020603050405020304" pitchFamily="18" charset="0"/>
                            </a:rPr>
                            <a:t> </a:t>
                          </a:r>
                          <a:r>
                            <a:rPr lang="en-US" altLang="zh-CN" sz="1600" dirty="0" smtClean="0">
                              <a:latin typeface="Times New Roman" panose="02020603050405020304" pitchFamily="18" charset="0"/>
                              <a:cs typeface="Times New Roman" panose="02020603050405020304" pitchFamily="18" charset="0"/>
                            </a:rPr>
                            <a:t>in </a:t>
                          </a:r>
                          <a14:m>
                            <m:oMath xmlns:m="http://schemas.openxmlformats.org/officeDocument/2006/math">
                              <m:r>
                                <a:rPr lang="en-US" altLang="zh-CN" sz="1600" b="0" i="1" smtClean="0">
                                  <a:latin typeface="Cambria Math" panose="02040503050406030204" pitchFamily="18" charset="0"/>
                                </a:rPr>
                                <m:t>𝑟𝑧</m:t>
                              </m:r>
                            </m:oMath>
                          </a14:m>
                          <a:endParaRPr lang="zh-CN" altLang="en-US" sz="1600" i="1" dirty="0">
                            <a:latin typeface="Times New Roman" panose="02020603050405020304" pitchFamily="18" charset="0"/>
                            <a:cs typeface="Times New Roman" panose="02020603050405020304" pitchFamily="18" charset="0"/>
                          </a:endParaRPr>
                        </a:p>
                      </a:txBody>
                      <a:tcPr/>
                    </a:tc>
                    <a:tc>
                      <a:txBody>
                        <a:bodyPr/>
                        <a:lstStyle/>
                        <a:p>
                          <a:r>
                            <a:rPr lang="en-US" altLang="zh-CN" sz="1400" dirty="0" smtClean="0">
                              <a:latin typeface="Times New Roman" panose="02020603050405020304" pitchFamily="18" charset="0"/>
                              <a:cs typeface="Times New Roman" panose="02020603050405020304" pitchFamily="18" charset="0"/>
                            </a:rPr>
                            <a:t>0.4-1.4</a:t>
                          </a:r>
                          <a:r>
                            <a:rPr lang="en-US" altLang="zh-CN" sz="1400" baseline="0" dirty="0" smtClean="0">
                              <a:latin typeface="Times New Roman" panose="02020603050405020304" pitchFamily="18" charset="0"/>
                              <a:cs typeface="Times New Roman" panose="02020603050405020304" pitchFamily="18" charset="0"/>
                            </a:rPr>
                            <a:t> mm</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30914134"/>
                      </a:ext>
                    </a:extLst>
                  </a:tr>
                  <a:tr h="370840">
                    <a:tc>
                      <a:txBody>
                        <a:bodyPr/>
                        <a:lstStyle/>
                        <a:p>
                          <a:r>
                            <a:rPr lang="en-US" altLang="zh-CN" sz="1400" dirty="0" smtClean="0">
                              <a:latin typeface="Times New Roman" panose="02020603050405020304" pitchFamily="18" charset="0"/>
                              <a:cs typeface="Times New Roman" panose="02020603050405020304" pitchFamily="18" charset="0"/>
                            </a:rPr>
                            <a:t>Inner radius</a:t>
                          </a:r>
                          <a:endParaRPr lang="zh-CN" altLang="en-US" sz="1400" dirty="0">
                            <a:latin typeface="Times New Roman" panose="02020603050405020304" pitchFamily="18" charset="0"/>
                            <a:cs typeface="Times New Roman" panose="02020603050405020304" pitchFamily="18" charset="0"/>
                          </a:endParaRPr>
                        </a:p>
                      </a:txBody>
                      <a:tcPr/>
                    </a:tc>
                    <a:tc>
                      <a:txBody>
                        <a:bodyPr/>
                        <a:lstStyle/>
                        <a:p>
                          <a:r>
                            <a:rPr lang="en-US" altLang="zh-CN" sz="1400" dirty="0" smtClean="0">
                              <a:latin typeface="Times New Roman" panose="02020603050405020304" pitchFamily="18" charset="0"/>
                              <a:cs typeface="Times New Roman" panose="02020603050405020304" pitchFamily="18" charset="0"/>
                            </a:rPr>
                            <a:t>329 mm</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12682640"/>
                      </a:ext>
                    </a:extLst>
                  </a:tr>
                  <a:tr h="370840">
                    <a:tc>
                      <a:txBody>
                        <a:bodyPr/>
                        <a:lstStyle/>
                        <a:p>
                          <a:r>
                            <a:rPr lang="en-US" altLang="zh-CN" sz="1400" dirty="0" smtClean="0">
                              <a:latin typeface="Times New Roman" panose="02020603050405020304" pitchFamily="18" charset="0"/>
                              <a:cs typeface="Times New Roman" panose="02020603050405020304" pitchFamily="18" charset="0"/>
                            </a:rPr>
                            <a:t>Outer</a:t>
                          </a:r>
                          <a:r>
                            <a:rPr lang="en-US" altLang="zh-CN" sz="1400" baseline="0" dirty="0" smtClean="0">
                              <a:latin typeface="Times New Roman" panose="02020603050405020304" pitchFamily="18" charset="0"/>
                              <a:cs typeface="Times New Roman" panose="02020603050405020304" pitchFamily="18" charset="0"/>
                            </a:rPr>
                            <a:t> radius</a:t>
                          </a:r>
                          <a:endParaRPr lang="zh-CN" altLang="en-US" sz="1400" dirty="0">
                            <a:latin typeface="Times New Roman" panose="02020603050405020304" pitchFamily="18" charset="0"/>
                            <a:cs typeface="Times New Roman" panose="02020603050405020304" pitchFamily="18" charset="0"/>
                          </a:endParaRPr>
                        </a:p>
                      </a:txBody>
                      <a:tcPr/>
                    </a:tc>
                    <a:tc>
                      <a:txBody>
                        <a:bodyPr/>
                        <a:lstStyle/>
                        <a:p>
                          <a:r>
                            <a:rPr lang="en-US" altLang="zh-CN" sz="1400" dirty="0" smtClean="0">
                              <a:latin typeface="Times New Roman" panose="02020603050405020304" pitchFamily="18" charset="0"/>
                              <a:cs typeface="Times New Roman" panose="02020603050405020304" pitchFamily="18" charset="0"/>
                            </a:rPr>
                            <a:t>1800 mm</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77184562"/>
                      </a:ext>
                    </a:extLst>
                  </a:tr>
                  <a:tr h="370840">
                    <a:tc>
                      <a:txBody>
                        <a:bodyPr/>
                        <a:lstStyle/>
                        <a:p>
                          <a:r>
                            <a:rPr lang="en-US" altLang="zh-CN" sz="1400" dirty="0" smtClean="0">
                              <a:latin typeface="Times New Roman" panose="02020603050405020304" pitchFamily="18" charset="0"/>
                              <a:cs typeface="Times New Roman" panose="02020603050405020304" pitchFamily="18" charset="0"/>
                            </a:rPr>
                            <a:t>Drift length</a:t>
                          </a:r>
                          <a:endParaRPr lang="zh-CN" altLang="en-US" sz="1400" dirty="0">
                            <a:latin typeface="Times New Roman" panose="02020603050405020304" pitchFamily="18" charset="0"/>
                            <a:cs typeface="Times New Roman" panose="02020603050405020304" pitchFamily="18" charset="0"/>
                          </a:endParaRPr>
                        </a:p>
                      </a:txBody>
                      <a:tcPr/>
                    </a:tc>
                    <a:tc>
                      <a:txBody>
                        <a:bodyPr/>
                        <a:lstStyle/>
                        <a:p>
                          <a:r>
                            <a:rPr lang="en-US" altLang="zh-CN" sz="1400" dirty="0" smtClean="0">
                              <a:latin typeface="Times New Roman" panose="02020603050405020304" pitchFamily="18" charset="0"/>
                              <a:cs typeface="Times New Roman" panose="02020603050405020304" pitchFamily="18" charset="0"/>
                            </a:rPr>
                            <a:t>2350</a:t>
                          </a:r>
                          <a:r>
                            <a:rPr lang="en-US" altLang="zh-CN" sz="1400" baseline="0" dirty="0" smtClean="0">
                              <a:latin typeface="Times New Roman" panose="02020603050405020304" pitchFamily="18" charset="0"/>
                              <a:cs typeface="Times New Roman" panose="02020603050405020304" pitchFamily="18" charset="0"/>
                            </a:rPr>
                            <a:t> mm</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58403959"/>
                      </a:ext>
                    </a:extLst>
                  </a:tr>
                  <a:tr h="370840">
                    <a:tc>
                      <a:txBody>
                        <a:bodyPr/>
                        <a:lstStyle/>
                        <a:p>
                          <a:r>
                            <a:rPr lang="en-US" altLang="zh-CN" sz="1400" dirty="0" smtClean="0">
                              <a:latin typeface="Times New Roman" panose="02020603050405020304" pitchFamily="18" charset="0"/>
                              <a:cs typeface="Times New Roman" panose="02020603050405020304" pitchFamily="18" charset="0"/>
                            </a:rPr>
                            <a:t>TPC material budget</a:t>
                          </a:r>
                          <a:endParaRPr lang="zh-CN" altLang="en-US" sz="1400" dirty="0">
                            <a:latin typeface="Times New Roman" panose="02020603050405020304" pitchFamily="18" charset="0"/>
                            <a:cs typeface="Times New Roman" panose="02020603050405020304" pitchFamily="18" charset="0"/>
                          </a:endParaRPr>
                        </a:p>
                      </a:txBody>
                      <a:tcPr/>
                    </a:tc>
                    <a:tc>
                      <a:txBody>
                        <a:bodyPr/>
                        <a:lstStyle/>
                        <a:p>
                          <a14:m>
                            <m:oMath xmlns:m="http://schemas.openxmlformats.org/officeDocument/2006/math">
                              <m:r>
                                <a:rPr lang="zh-CN" altLang="en-US" sz="1400" i="1" smtClean="0">
                                  <a:latin typeface="Cambria Math" panose="02040503050406030204" pitchFamily="18" charset="0"/>
                                </a:rPr>
                                <m:t>≈</m:t>
                              </m:r>
                              <m:r>
                                <a:rPr lang="en-US" altLang="zh-CN" sz="1400" b="0" i="1" smtClean="0">
                                  <a:latin typeface="Cambria Math" panose="02040503050406030204" pitchFamily="18" charset="0"/>
                                </a:rPr>
                                <m:t>0.05</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𝑋</m:t>
                                  </m:r>
                                </m:e>
                                <m:sub>
                                  <m:r>
                                    <a:rPr lang="en-US" altLang="zh-CN" sz="1400" b="0" i="1" smtClean="0">
                                      <a:latin typeface="Cambria Math" panose="02040503050406030204" pitchFamily="18" charset="0"/>
                                    </a:rPr>
                                    <m:t>0</m:t>
                                  </m:r>
                                </m:sub>
                              </m:sSub>
                            </m:oMath>
                          </a14:m>
                          <a:r>
                            <a:rPr lang="zh-CN" altLang="en-US" sz="1400" dirty="0" smtClean="0">
                              <a:latin typeface="Times New Roman" panose="02020603050405020304" pitchFamily="18" charset="0"/>
                              <a:cs typeface="Times New Roman" panose="02020603050405020304" pitchFamily="18" charset="0"/>
                            </a:rPr>
                            <a:t> </a:t>
                          </a:r>
                          <a:r>
                            <a:rPr lang="en-US" altLang="zh-CN" sz="1400" dirty="0" smtClean="0">
                              <a:latin typeface="Times New Roman" panose="02020603050405020304" pitchFamily="18" charset="0"/>
                              <a:cs typeface="Times New Roman" panose="02020603050405020304" pitchFamily="18" charset="0"/>
                            </a:rPr>
                            <a:t>incl.</a:t>
                          </a:r>
                          <a:r>
                            <a:rPr lang="en-US" altLang="zh-CN" sz="1400" baseline="0" dirty="0" smtClean="0">
                              <a:latin typeface="Times New Roman" panose="02020603050405020304" pitchFamily="18" charset="0"/>
                              <a:cs typeface="Times New Roman" panose="02020603050405020304" pitchFamily="18" charset="0"/>
                            </a:rPr>
                            <a:t> field cage</a:t>
                          </a:r>
                          <a:endParaRPr lang="en-US" altLang="zh-CN" sz="1400" dirty="0" smtClean="0">
                            <a:latin typeface="Times New Roman" panose="02020603050405020304" pitchFamily="18" charset="0"/>
                            <a:cs typeface="Times New Roman" panose="02020603050405020304" pitchFamily="18" charset="0"/>
                          </a:endParaRPr>
                        </a:p>
                        <a:p>
                          <a14:m>
                            <m:oMath xmlns:m="http://schemas.openxmlformats.org/officeDocument/2006/math">
                              <m:r>
                                <a:rPr lang="en-US" altLang="zh-CN" sz="1400" b="0" i="1" smtClean="0">
                                  <a:latin typeface="Cambria Math" panose="02040503050406030204" pitchFamily="18" charset="0"/>
                                </a:rPr>
                                <m:t>&lt;0.25</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𝑋</m:t>
                                  </m:r>
                                </m:e>
                                <m:sub>
                                  <m:r>
                                    <a:rPr lang="en-US" altLang="zh-CN" sz="1400" b="0" i="1" smtClean="0">
                                      <a:latin typeface="Cambria Math" panose="02040503050406030204" pitchFamily="18" charset="0"/>
                                    </a:rPr>
                                    <m:t>0</m:t>
                                  </m:r>
                                </m:sub>
                              </m:sSub>
                            </m:oMath>
                          </a14:m>
                          <a:r>
                            <a:rPr lang="zh-CN" altLang="en-US" sz="1400" dirty="0" smtClean="0">
                              <a:latin typeface="Times New Roman" panose="02020603050405020304" pitchFamily="18" charset="0"/>
                              <a:cs typeface="Times New Roman" panose="02020603050405020304" pitchFamily="18" charset="0"/>
                            </a:rPr>
                            <a:t> </a:t>
                          </a:r>
                          <a:r>
                            <a:rPr lang="en-US" altLang="zh-CN" sz="1400" dirty="0" smtClean="0">
                              <a:latin typeface="Times New Roman" panose="02020603050405020304" pitchFamily="18" charset="0"/>
                              <a:cs typeface="Times New Roman" panose="02020603050405020304" pitchFamily="18" charset="0"/>
                            </a:rPr>
                            <a:t>for</a:t>
                          </a:r>
                          <a:r>
                            <a:rPr lang="en-US" altLang="zh-CN" sz="1400" baseline="0" dirty="0" smtClean="0">
                              <a:latin typeface="Times New Roman" panose="02020603050405020304" pitchFamily="18" charset="0"/>
                              <a:cs typeface="Times New Roman" panose="02020603050405020304" pitchFamily="18" charset="0"/>
                            </a:rPr>
                            <a:t> readout endcap</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97696308"/>
                      </a:ext>
                    </a:extLst>
                  </a:tr>
                  <a:tr h="370840">
                    <a:tc>
                      <a:txBody>
                        <a:bodyPr/>
                        <a:lstStyle/>
                        <a:p>
                          <a:r>
                            <a:rPr lang="en-US" altLang="zh-CN" sz="1400" dirty="0" smtClean="0">
                              <a:latin typeface="Times New Roman" panose="02020603050405020304" pitchFamily="18" charset="0"/>
                              <a:cs typeface="Times New Roman" panose="02020603050405020304" pitchFamily="18" charset="0"/>
                            </a:rPr>
                            <a:t>Pad</a:t>
                          </a:r>
                          <a:r>
                            <a:rPr lang="en-US" altLang="zh-CN" sz="1400" baseline="0" dirty="0" smtClean="0">
                              <a:latin typeface="Times New Roman" panose="02020603050405020304" pitchFamily="18" charset="0"/>
                              <a:cs typeface="Times New Roman" panose="02020603050405020304" pitchFamily="18" charset="0"/>
                            </a:rPr>
                            <a:t> pitch/no. </a:t>
                          </a:r>
                          <a:r>
                            <a:rPr lang="en-US" altLang="zh-CN" sz="1400" baseline="0" dirty="0" err="1" smtClean="0">
                              <a:latin typeface="Times New Roman" panose="02020603050405020304" pitchFamily="18" charset="0"/>
                              <a:cs typeface="Times New Roman" panose="02020603050405020304" pitchFamily="18" charset="0"/>
                            </a:rPr>
                            <a:t>padrows</a:t>
                          </a:r>
                          <a:endParaRPr lang="zh-CN" altLang="en-US" sz="1400" dirty="0">
                            <a:latin typeface="Times New Roman" panose="02020603050405020304" pitchFamily="18" charset="0"/>
                            <a:cs typeface="Times New Roman" panose="02020603050405020304" pitchFamily="18" charset="0"/>
                          </a:endParaRPr>
                        </a:p>
                      </a:txBody>
                      <a:tcPr/>
                    </a:tc>
                    <a:tc>
                      <a:txBody>
                        <a:bodyPr/>
                        <a:lstStyle/>
                        <a:p>
                          <a14:m>
                            <m:oMath xmlns:m="http://schemas.openxmlformats.org/officeDocument/2006/math">
                              <m:r>
                                <a:rPr lang="zh-CN" altLang="en-US" sz="1400" i="1" smtClean="0">
                                  <a:latin typeface="Cambria Math" panose="02040503050406030204" pitchFamily="18" charset="0"/>
                                </a:rPr>
                                <m:t>≈</m:t>
                              </m:r>
                              <m:r>
                                <a:rPr lang="en-US" altLang="zh-CN" sz="1400" b="0" i="1" smtClean="0">
                                  <a:latin typeface="Cambria Math" panose="02040503050406030204" pitchFamily="18" charset="0"/>
                                </a:rPr>
                                <m:t>1 </m:t>
                              </m:r>
                              <m:r>
                                <m:rPr>
                                  <m:sty m:val="p"/>
                                </m:rPr>
                                <a:rPr lang="en-US" altLang="zh-CN" sz="1400" b="0" i="0" smtClean="0">
                                  <a:latin typeface="Cambria Math" panose="02040503050406030204" pitchFamily="18" charset="0"/>
                                </a:rPr>
                                <m:t>mm</m:t>
                              </m:r>
                              <m:r>
                                <a:rPr lang="en-US" altLang="zh-CN" sz="1400" b="0" i="1" smtClean="0">
                                  <a:latin typeface="Cambria Math" panose="02040503050406030204" pitchFamily="18" charset="0"/>
                                  <a:ea typeface="Cambria Math" panose="02040503050406030204" pitchFamily="18" charset="0"/>
                                </a:rPr>
                                <m:t>×(4~10</m:t>
                              </m:r>
                              <m:r>
                                <m:rPr>
                                  <m:sty m:val="p"/>
                                </m:rPr>
                                <a:rPr lang="en-US" altLang="zh-CN" sz="1400" b="0" i="0" smtClean="0">
                                  <a:latin typeface="Cambria Math" panose="02040503050406030204" pitchFamily="18" charset="0"/>
                                </a:rPr>
                                <m:t>mm</m:t>
                              </m:r>
                              <m:r>
                                <a:rPr lang="en-US" altLang="zh-CN" sz="1400" b="0" i="1" smtClean="0">
                                  <a:latin typeface="Cambria Math" panose="02040503050406030204" pitchFamily="18" charset="0"/>
                                  <a:ea typeface="Cambria Math" panose="02040503050406030204" pitchFamily="18" charset="0"/>
                                </a:rPr>
                                <m:t>)</m:t>
                              </m:r>
                            </m:oMath>
                          </a14:m>
                          <a:r>
                            <a:rPr lang="zh-CN" altLang="en-US" sz="1400" i="0" dirty="0" smtClean="0">
                              <a:latin typeface="Times New Roman" panose="02020603050405020304" pitchFamily="18" charset="0"/>
                              <a:cs typeface="Times New Roman" panose="02020603050405020304" pitchFamily="18" charset="0"/>
                            </a:rPr>
                            <a:t> </a:t>
                          </a:r>
                          <a:r>
                            <a:rPr lang="en-US" altLang="zh-CN" sz="1400" i="0" dirty="0" smtClean="0">
                              <a:latin typeface="Times New Roman" panose="02020603050405020304" pitchFamily="18" charset="0"/>
                              <a:cs typeface="Times New Roman" panose="02020603050405020304" pitchFamily="18" charset="0"/>
                            </a:rPr>
                            <a:t>/</a:t>
                          </a:r>
                          <a14:m>
                            <m:oMath xmlns:m="http://schemas.openxmlformats.org/officeDocument/2006/math">
                              <m:r>
                                <a:rPr lang="en-US" altLang="zh-CN" sz="1400" i="1" dirty="0" smtClean="0">
                                  <a:latin typeface="Cambria Math" panose="02040503050406030204" pitchFamily="18" charset="0"/>
                                  <a:ea typeface="Cambria Math" panose="02040503050406030204" pitchFamily="18" charset="0"/>
                                </a:rPr>
                                <m:t>≈</m:t>
                              </m:r>
                              <m:r>
                                <a:rPr lang="en-US" altLang="zh-CN" sz="1400" b="0" i="1" dirty="0" smtClean="0">
                                  <a:latin typeface="Cambria Math" panose="02040503050406030204" pitchFamily="18" charset="0"/>
                                  <a:ea typeface="Cambria Math" panose="02040503050406030204" pitchFamily="18" charset="0"/>
                                </a:rPr>
                                <m:t>200</m:t>
                              </m:r>
                            </m:oMath>
                          </a14:m>
                          <a:endParaRPr lang="zh-CN" altLang="en-US" sz="1400" i="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3590363"/>
                      </a:ext>
                    </a:extLst>
                  </a:tr>
                  <a:tr h="370840">
                    <a:tc>
                      <a:txBody>
                        <a:bodyPr/>
                        <a:lstStyle/>
                        <a:p>
                          <a:r>
                            <a:rPr lang="en-US" altLang="zh-CN" sz="1400" dirty="0" smtClean="0">
                              <a:latin typeface="Times New Roman" panose="02020603050405020304" pitchFamily="18" charset="0"/>
                              <a:cs typeface="Times New Roman" panose="02020603050405020304" pitchFamily="18" charset="0"/>
                            </a:rPr>
                            <a:t>2-hit resolution</a:t>
                          </a:r>
                          <a:r>
                            <a:rPr lang="en-US" altLang="zh-CN" sz="1400" baseline="0" dirty="0" smtClean="0">
                              <a:latin typeface="Times New Roman" panose="02020603050405020304" pitchFamily="18" charset="0"/>
                              <a:cs typeface="Times New Roman" panose="02020603050405020304" pitchFamily="18" charset="0"/>
                            </a:rPr>
                            <a:t> </a:t>
                          </a:r>
                          <a:endParaRPr lang="zh-CN" altLang="en-US" sz="1400" dirty="0">
                            <a:latin typeface="Times New Roman" panose="02020603050405020304" pitchFamily="18" charset="0"/>
                            <a:cs typeface="Times New Roman" panose="02020603050405020304" pitchFamily="18" charset="0"/>
                          </a:endParaRPr>
                        </a:p>
                      </a:txBody>
                      <a:tcPr/>
                    </a:tc>
                    <a:tc>
                      <a:txBody>
                        <a:bodyPr/>
                        <a:lstStyle/>
                        <a:p>
                          <a14:m>
                            <m:oMath xmlns:m="http://schemas.openxmlformats.org/officeDocument/2006/math">
                              <m:r>
                                <a:rPr lang="zh-CN" altLang="en-US" sz="1400" i="1" smtClean="0">
                                  <a:latin typeface="Cambria Math" panose="02040503050406030204" pitchFamily="18" charset="0"/>
                                </a:rPr>
                                <m:t>≈</m:t>
                              </m:r>
                              <m:r>
                                <a:rPr lang="en-US" altLang="zh-CN" sz="1400" b="0" i="1" smtClean="0">
                                  <a:latin typeface="Cambria Math" panose="02040503050406030204" pitchFamily="18" charset="0"/>
                                </a:rPr>
                                <m:t>2 </m:t>
                              </m:r>
                              <m:r>
                                <m:rPr>
                                  <m:sty m:val="p"/>
                                </m:rPr>
                                <a:rPr lang="en-US" altLang="zh-CN" sz="1400" b="0" i="0" smtClean="0">
                                  <a:latin typeface="Cambria Math" panose="02040503050406030204" pitchFamily="18" charset="0"/>
                                </a:rPr>
                                <m:t>mm</m:t>
                              </m:r>
                            </m:oMath>
                          </a14:m>
                          <a:r>
                            <a:rPr lang="zh-CN" altLang="en-US" sz="1400" i="0" dirty="0" smtClean="0">
                              <a:latin typeface="Times New Roman" panose="02020603050405020304" pitchFamily="18" charset="0"/>
                              <a:cs typeface="Times New Roman" panose="02020603050405020304" pitchFamily="18" charset="0"/>
                            </a:rPr>
                            <a:t> </a:t>
                          </a:r>
                          <a:endParaRPr lang="zh-CN" altLang="en-US" sz="1400" i="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30198259"/>
                      </a:ext>
                    </a:extLst>
                  </a:tr>
                  <a:tr h="370840">
                    <a:tc>
                      <a:txBody>
                        <a:bodyPr/>
                        <a:lstStyle/>
                        <a:p>
                          <a:r>
                            <a:rPr lang="en-US" altLang="zh-CN" sz="1400" kern="1200" dirty="0" smtClean="0">
                              <a:solidFill>
                                <a:schemeClr val="tx1"/>
                              </a:solidFill>
                              <a:latin typeface="Times New Roman" panose="02020603050405020304" pitchFamily="18" charset="0"/>
                              <a:ea typeface="+mn-ea"/>
                              <a:cs typeface="Times New Roman" panose="02020603050405020304" pitchFamily="18" charset="0"/>
                            </a:rPr>
                            <a:t>Efficiency</a:t>
                          </a:r>
                          <a:endParaRPr lang="zh-CN" altLang="en-US" sz="1400" kern="1200" dirty="0">
                            <a:solidFill>
                              <a:schemeClr val="tx1"/>
                            </a:solidFill>
                            <a:latin typeface="Times New Roman" panose="02020603050405020304" pitchFamily="18" charset="0"/>
                            <a:ea typeface="+mn-ea"/>
                            <a:cs typeface="Times New Roman" panose="02020603050405020304" pitchFamily="18" charset="0"/>
                          </a:endParaRPr>
                        </a:p>
                      </a:txBody>
                      <a:tcPr/>
                    </a:tc>
                    <a:tc>
                      <a:txBody>
                        <a:bodyPr/>
                        <a:lstStyle/>
                        <a:p>
                          <a:r>
                            <a:rPr lang="en-US" altLang="zh-CN" sz="1400" kern="1200" dirty="0" smtClean="0">
                              <a:solidFill>
                                <a:schemeClr val="tx1"/>
                              </a:solidFill>
                              <a:latin typeface="Times New Roman" panose="02020603050405020304" pitchFamily="18" charset="0"/>
                              <a:ea typeface="+mn-ea"/>
                              <a:cs typeface="Times New Roman" panose="02020603050405020304" pitchFamily="18" charset="0"/>
                            </a:rPr>
                            <a:t>&gt;97%</a:t>
                          </a:r>
                          <a:r>
                            <a:rPr lang="en-US" altLang="zh-CN" sz="1400" kern="1200" baseline="0" dirty="0" smtClean="0">
                              <a:solidFill>
                                <a:schemeClr val="tx1"/>
                              </a:solidFill>
                              <a:latin typeface="Times New Roman" panose="02020603050405020304" pitchFamily="18" charset="0"/>
                              <a:ea typeface="+mn-ea"/>
                              <a:cs typeface="Times New Roman" panose="02020603050405020304" pitchFamily="18" charset="0"/>
                            </a:rPr>
                            <a:t> for TPC only (</a:t>
                          </a:r>
                          <a14:m>
                            <m:oMath xmlns:m="http://schemas.openxmlformats.org/officeDocument/2006/math">
                              <m:sSub>
                                <m:sSubPr>
                                  <m:ctrlPr>
                                    <a:rPr lang="en-US" altLang="zh-CN" sz="1400" i="1" kern="1200" baseline="0" smtClean="0">
                                      <a:solidFill>
                                        <a:schemeClr val="tx1"/>
                                      </a:solidFill>
                                      <a:latin typeface="Cambria Math" panose="02040503050406030204" pitchFamily="18" charset="0"/>
                                      <a:ea typeface="+mn-ea"/>
                                      <a:cs typeface="+mn-cs"/>
                                    </a:rPr>
                                  </m:ctrlPr>
                                </m:sSubPr>
                                <m:e>
                                  <m:r>
                                    <a:rPr lang="en-US" altLang="zh-CN" sz="1400" b="0" i="1" kern="1200" baseline="0" smtClean="0">
                                      <a:solidFill>
                                        <a:schemeClr val="tx1"/>
                                      </a:solidFill>
                                      <a:latin typeface="Cambria Math" panose="02040503050406030204" pitchFamily="18" charset="0"/>
                                      <a:ea typeface="+mn-ea"/>
                                      <a:cs typeface="+mn-cs"/>
                                    </a:rPr>
                                    <m:t>𝑝</m:t>
                                  </m:r>
                                </m:e>
                                <m:sub>
                                  <m:r>
                                    <a:rPr lang="en-US" altLang="zh-CN" sz="1400" b="0" i="1" kern="1200" baseline="0" smtClean="0">
                                      <a:solidFill>
                                        <a:schemeClr val="tx1"/>
                                      </a:solidFill>
                                      <a:latin typeface="Cambria Math" panose="02040503050406030204" pitchFamily="18" charset="0"/>
                                      <a:ea typeface="+mn-ea"/>
                                      <a:cs typeface="+mn-cs"/>
                                    </a:rPr>
                                    <m:t>𝑡</m:t>
                                  </m:r>
                                </m:sub>
                              </m:sSub>
                              <m:r>
                                <a:rPr lang="en-US" altLang="zh-CN" sz="1400" b="0" i="1" kern="1200" baseline="0" smtClean="0">
                                  <a:solidFill>
                                    <a:schemeClr val="tx1"/>
                                  </a:solidFill>
                                  <a:latin typeface="Cambria Math" panose="02040503050406030204" pitchFamily="18" charset="0"/>
                                  <a:ea typeface="+mn-ea"/>
                                  <a:cs typeface="+mn-cs"/>
                                </a:rPr>
                                <m:t>&gt;1</m:t>
                              </m:r>
                              <m:r>
                                <a:rPr lang="en-US" altLang="zh-CN" sz="1400" b="0" i="1" kern="1200" baseline="0" smtClean="0">
                                  <a:solidFill>
                                    <a:schemeClr val="tx1"/>
                                  </a:solidFill>
                                  <a:latin typeface="Cambria Math" panose="02040503050406030204" pitchFamily="18" charset="0"/>
                                  <a:ea typeface="+mn-ea"/>
                                  <a:cs typeface="+mn-cs"/>
                                </a:rPr>
                                <m:t>𝐺𝑒𝑉</m:t>
                              </m:r>
                            </m:oMath>
                          </a14:m>
                          <a:r>
                            <a:rPr lang="en-US" altLang="zh-CN" sz="1400" kern="1200" baseline="0" dirty="0" smtClean="0">
                              <a:solidFill>
                                <a:schemeClr val="tx1"/>
                              </a:solidFill>
                              <a:latin typeface="Times New Roman" panose="02020603050405020304" pitchFamily="18" charset="0"/>
                              <a:ea typeface="+mn-ea"/>
                              <a:cs typeface="Times New Roman" panose="02020603050405020304" pitchFamily="18" charset="0"/>
                            </a:rPr>
                            <a:t>)</a:t>
                          </a:r>
                        </a:p>
                        <a:p>
                          <a:r>
                            <a:rPr lang="en-US" altLang="zh-CN" sz="1400" kern="1200" baseline="0" dirty="0" smtClean="0">
                              <a:solidFill>
                                <a:schemeClr val="tx1"/>
                              </a:solidFill>
                              <a:latin typeface="Times New Roman" panose="02020603050405020304" pitchFamily="18" charset="0"/>
                              <a:ea typeface="+mn-ea"/>
                              <a:cs typeface="Times New Roman" panose="02020603050405020304" pitchFamily="18" charset="0"/>
                            </a:rPr>
                            <a:t>&gt;99% all tracking (</a:t>
                          </a:r>
                          <a14:m>
                            <m:oMath xmlns:m="http://schemas.openxmlformats.org/officeDocument/2006/math">
                              <m:sSub>
                                <m:sSubPr>
                                  <m:ctrlPr>
                                    <a:rPr lang="en-US" altLang="zh-CN" sz="1400" i="1" kern="1200" baseline="0" smtClean="0">
                                      <a:solidFill>
                                        <a:schemeClr val="tx1"/>
                                      </a:solidFill>
                                      <a:latin typeface="Cambria Math" panose="02040503050406030204" pitchFamily="18" charset="0"/>
                                      <a:ea typeface="+mn-ea"/>
                                      <a:cs typeface="+mn-cs"/>
                                    </a:rPr>
                                  </m:ctrlPr>
                                </m:sSubPr>
                                <m:e>
                                  <m:r>
                                    <a:rPr lang="en-US" altLang="zh-CN" sz="1400" b="0" i="1" kern="1200" baseline="0" smtClean="0">
                                      <a:solidFill>
                                        <a:schemeClr val="tx1"/>
                                      </a:solidFill>
                                      <a:latin typeface="Cambria Math" panose="02040503050406030204" pitchFamily="18" charset="0"/>
                                      <a:ea typeface="+mn-ea"/>
                                      <a:cs typeface="+mn-cs"/>
                                    </a:rPr>
                                    <m:t>𝑝</m:t>
                                  </m:r>
                                </m:e>
                                <m:sub>
                                  <m:r>
                                    <a:rPr lang="en-US" altLang="zh-CN" sz="1400" b="0" i="1" kern="1200" baseline="0" smtClean="0">
                                      <a:solidFill>
                                        <a:schemeClr val="tx1"/>
                                      </a:solidFill>
                                      <a:latin typeface="Cambria Math" panose="02040503050406030204" pitchFamily="18" charset="0"/>
                                      <a:ea typeface="+mn-ea"/>
                                      <a:cs typeface="+mn-cs"/>
                                    </a:rPr>
                                    <m:t>𝑡</m:t>
                                  </m:r>
                                </m:sub>
                              </m:sSub>
                              <m:r>
                                <a:rPr lang="en-US" altLang="zh-CN" sz="1400" b="0" i="1" kern="1200" baseline="0" smtClean="0">
                                  <a:solidFill>
                                    <a:schemeClr val="tx1"/>
                                  </a:solidFill>
                                  <a:latin typeface="Cambria Math" panose="02040503050406030204" pitchFamily="18" charset="0"/>
                                  <a:ea typeface="+mn-ea"/>
                                  <a:cs typeface="+mn-cs"/>
                                </a:rPr>
                                <m:t>&gt;1</m:t>
                              </m:r>
                              <m:r>
                                <a:rPr lang="en-US" altLang="zh-CN" sz="1400" b="0" i="1" kern="1200" baseline="0" smtClean="0">
                                  <a:solidFill>
                                    <a:schemeClr val="tx1"/>
                                  </a:solidFill>
                                  <a:latin typeface="Cambria Math" panose="02040503050406030204" pitchFamily="18" charset="0"/>
                                  <a:ea typeface="+mn-ea"/>
                                  <a:cs typeface="+mn-cs"/>
                                </a:rPr>
                                <m:t>𝐺𝑒𝑉</m:t>
                              </m:r>
                            </m:oMath>
                          </a14:m>
                          <a:r>
                            <a:rPr lang="en-US" altLang="zh-CN" sz="1400" kern="1200" baseline="0" dirty="0" smtClean="0">
                              <a:solidFill>
                                <a:schemeClr val="tx1"/>
                              </a:solidFill>
                              <a:latin typeface="Times New Roman" panose="02020603050405020304" pitchFamily="18" charset="0"/>
                              <a:ea typeface="+mn-ea"/>
                              <a:cs typeface="Times New Roman" panose="02020603050405020304" pitchFamily="18" charset="0"/>
                            </a:rPr>
                            <a:t>)</a:t>
                          </a:r>
                          <a:endParaRPr lang="zh-CN" altLang="en-US" sz="1400" kern="1200" dirty="0">
                            <a:solidFill>
                              <a:schemeClr val="tx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892623800"/>
                      </a:ext>
                    </a:extLst>
                  </a:tr>
                </a:tbl>
              </a:graphicData>
            </a:graphic>
          </p:graphicFrame>
        </mc:Choice>
        <mc:Fallback xmlns="">
          <p:graphicFrame>
            <p:nvGraphicFramePr>
              <p:cNvPr id="15" name="表格 14"/>
              <p:cNvGraphicFramePr>
                <a:graphicFrameLocks noGrp="1"/>
              </p:cNvGraphicFramePr>
              <p:nvPr>
                <p:extLst>
                  <p:ext uri="{D42A27DB-BD31-4B8C-83A1-F6EECF244321}">
                    <p14:modId xmlns:p14="http://schemas.microsoft.com/office/powerpoint/2010/main" val="1418537133"/>
                  </p:ext>
                </p:extLst>
              </p:nvPr>
            </p:nvGraphicFramePr>
            <p:xfrm>
              <a:off x="4015648" y="1096381"/>
              <a:ext cx="5112568" cy="4003040"/>
            </p:xfrm>
            <a:graphic>
              <a:graphicData uri="http://schemas.openxmlformats.org/drawingml/2006/table">
                <a:tbl>
                  <a:tblPr firstRow="1" bandRow="1">
                    <a:tableStyleId>{9D7B26C5-4107-4FEC-AEDC-1716B250A1EF}</a:tableStyleId>
                  </a:tblPr>
                  <a:tblGrid>
                    <a:gridCol w="2515781">
                      <a:extLst>
                        <a:ext uri="{9D8B030D-6E8A-4147-A177-3AD203B41FA5}">
                          <a16:colId xmlns:a16="http://schemas.microsoft.com/office/drawing/2014/main" xmlns="" xmlns:a14="http://schemas.microsoft.com/office/drawing/2010/main" val="1533830091"/>
                        </a:ext>
                      </a:extLst>
                    </a:gridCol>
                    <a:gridCol w="2596787">
                      <a:extLst>
                        <a:ext uri="{9D8B030D-6E8A-4147-A177-3AD203B41FA5}">
                          <a16:colId xmlns:a16="http://schemas.microsoft.com/office/drawing/2014/main" xmlns="" xmlns:a14="http://schemas.microsoft.com/office/drawing/2010/main" val="2463090125"/>
                        </a:ext>
                      </a:extLst>
                    </a:gridCol>
                  </a:tblGrid>
                  <a:tr h="370840">
                    <a:tc>
                      <a:txBody>
                        <a:bodyPr/>
                        <a:lstStyle/>
                        <a:p>
                          <a:r>
                            <a:rPr lang="en-US" altLang="zh-CN" sz="1400" b="0" kern="1200" dirty="0" smtClean="0">
                              <a:solidFill>
                                <a:schemeClr val="tx1"/>
                              </a:solidFill>
                              <a:latin typeface="Times New Roman" panose="02020603050405020304" pitchFamily="18" charset="0"/>
                              <a:ea typeface="+mn-ea"/>
                              <a:cs typeface="Times New Roman" panose="02020603050405020304" pitchFamily="18" charset="0"/>
                            </a:rPr>
                            <a:t>Momentum resolution (B=3.5T)</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tc>
                    <a:tc>
                      <a:txBody>
                        <a:bodyPr/>
                        <a:lstStyle/>
                        <a:p>
                          <a:endParaRPr lang="zh-CN"/>
                        </a:p>
                      </a:txBody>
                      <a:tcPr>
                        <a:blipFill rotWithShape="0">
                          <a:blip r:embed="rId4"/>
                          <a:stretch>
                            <a:fillRect l="-96721" t="-73770" r="-234" b="-995082"/>
                          </a:stretch>
                        </a:blipFill>
                      </a:tcPr>
                    </a:tc>
                    <a:extLst>
                      <a:ext uri="{0D108BD9-81ED-4DB2-BD59-A6C34878D82A}">
                        <a16:rowId xmlns:a16="http://schemas.microsoft.com/office/drawing/2014/main" xmlns="" xmlns:a14="http://schemas.microsoft.com/office/drawing/2010/main" val="149469175"/>
                      </a:ext>
                    </a:extLst>
                  </a:tr>
                  <a:tr h="370840">
                    <a:tc>
                      <a:txBody>
                        <a:bodyPr/>
                        <a:lstStyle/>
                        <a:p>
                          <a:endParaRPr lang="zh-CN"/>
                        </a:p>
                      </a:txBody>
                      <a:tcPr>
                        <a:blipFill rotWithShape="0">
                          <a:blip r:embed="rId4"/>
                          <a:stretch>
                            <a:fillRect t="-173770" r="-103632" b="-895082"/>
                          </a:stretch>
                        </a:blipFill>
                      </a:tcPr>
                    </a:tc>
                    <a:tc>
                      <a:txBody>
                        <a:bodyPr/>
                        <a:lstStyle/>
                        <a:p>
                          <a:endParaRPr lang="zh-CN"/>
                        </a:p>
                      </a:txBody>
                      <a:tcPr>
                        <a:blipFill rotWithShape="0">
                          <a:blip r:embed="rId4"/>
                          <a:stretch>
                            <a:fillRect l="-96721" t="-173770" r="-234" b="-895082"/>
                          </a:stretch>
                        </a:blipFill>
                      </a:tcPr>
                    </a:tc>
                    <a:extLst>
                      <a:ext uri="{0D108BD9-81ED-4DB2-BD59-A6C34878D82A}">
                        <a16:rowId xmlns:a16="http://schemas.microsoft.com/office/drawing/2014/main" xmlns="" xmlns:a14="http://schemas.microsoft.com/office/drawing/2010/main" val="503926928"/>
                      </a:ext>
                    </a:extLst>
                  </a:tr>
                  <a:tr h="370840">
                    <a:tc>
                      <a:txBody>
                        <a:bodyPr/>
                        <a:lstStyle/>
                        <a:p>
                          <a:endParaRPr lang="zh-CN"/>
                        </a:p>
                      </a:txBody>
                      <a:tcPr>
                        <a:blipFill rotWithShape="0">
                          <a:blip r:embed="rId4"/>
                          <a:stretch>
                            <a:fillRect t="-273770" r="-103632" b="-795082"/>
                          </a:stretch>
                        </a:blipFill>
                      </a:tcPr>
                    </a:tc>
                    <a:tc>
                      <a:txBody>
                        <a:bodyPr/>
                        <a:lstStyle/>
                        <a:p>
                          <a:r>
                            <a:rPr lang="en-US" altLang="zh-CN" sz="1400" dirty="0" smtClean="0">
                              <a:latin typeface="Times New Roman" panose="02020603050405020304" pitchFamily="18" charset="0"/>
                              <a:cs typeface="Times New Roman" panose="02020603050405020304" pitchFamily="18" charset="0"/>
                            </a:rPr>
                            <a:t>0.4-1.4</a:t>
                          </a:r>
                          <a:r>
                            <a:rPr lang="en-US" altLang="zh-CN" sz="1400" baseline="0" dirty="0" smtClean="0">
                              <a:latin typeface="Times New Roman" panose="02020603050405020304" pitchFamily="18" charset="0"/>
                              <a:cs typeface="Times New Roman" panose="02020603050405020304" pitchFamily="18" charset="0"/>
                            </a:rPr>
                            <a:t> mm</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xmlns:a14="http://schemas.microsoft.com/office/drawing/2010/main" val="430914134"/>
                      </a:ext>
                    </a:extLst>
                  </a:tr>
                  <a:tr h="370840">
                    <a:tc>
                      <a:txBody>
                        <a:bodyPr/>
                        <a:lstStyle/>
                        <a:p>
                          <a:r>
                            <a:rPr lang="en-US" altLang="zh-CN" sz="1400" dirty="0" smtClean="0">
                              <a:latin typeface="Times New Roman" panose="02020603050405020304" pitchFamily="18" charset="0"/>
                              <a:cs typeface="Times New Roman" panose="02020603050405020304" pitchFamily="18" charset="0"/>
                            </a:rPr>
                            <a:t>Inner radius</a:t>
                          </a:r>
                          <a:endParaRPr lang="zh-CN" altLang="en-US" sz="1400" dirty="0">
                            <a:latin typeface="Times New Roman" panose="02020603050405020304" pitchFamily="18" charset="0"/>
                            <a:cs typeface="Times New Roman" panose="02020603050405020304" pitchFamily="18" charset="0"/>
                          </a:endParaRPr>
                        </a:p>
                      </a:txBody>
                      <a:tcPr/>
                    </a:tc>
                    <a:tc>
                      <a:txBody>
                        <a:bodyPr/>
                        <a:lstStyle/>
                        <a:p>
                          <a:r>
                            <a:rPr lang="en-US" altLang="zh-CN" sz="1400" dirty="0" smtClean="0">
                              <a:latin typeface="Times New Roman" panose="02020603050405020304" pitchFamily="18" charset="0"/>
                              <a:cs typeface="Times New Roman" panose="02020603050405020304" pitchFamily="18" charset="0"/>
                            </a:rPr>
                            <a:t>329 mm</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xmlns:a14="http://schemas.microsoft.com/office/drawing/2010/main" val="3312682640"/>
                      </a:ext>
                    </a:extLst>
                  </a:tr>
                  <a:tr h="370840">
                    <a:tc>
                      <a:txBody>
                        <a:bodyPr/>
                        <a:lstStyle/>
                        <a:p>
                          <a:r>
                            <a:rPr lang="en-US" altLang="zh-CN" sz="1400" dirty="0" smtClean="0">
                              <a:latin typeface="Times New Roman" panose="02020603050405020304" pitchFamily="18" charset="0"/>
                              <a:cs typeface="Times New Roman" panose="02020603050405020304" pitchFamily="18" charset="0"/>
                            </a:rPr>
                            <a:t>Outer</a:t>
                          </a:r>
                          <a:r>
                            <a:rPr lang="en-US" altLang="zh-CN" sz="1400" baseline="0" dirty="0" smtClean="0">
                              <a:latin typeface="Times New Roman" panose="02020603050405020304" pitchFamily="18" charset="0"/>
                              <a:cs typeface="Times New Roman" panose="02020603050405020304" pitchFamily="18" charset="0"/>
                            </a:rPr>
                            <a:t> radius</a:t>
                          </a:r>
                          <a:endParaRPr lang="zh-CN" altLang="en-US" sz="1400" dirty="0">
                            <a:latin typeface="Times New Roman" panose="02020603050405020304" pitchFamily="18" charset="0"/>
                            <a:cs typeface="Times New Roman" panose="02020603050405020304" pitchFamily="18" charset="0"/>
                          </a:endParaRPr>
                        </a:p>
                      </a:txBody>
                      <a:tcPr/>
                    </a:tc>
                    <a:tc>
                      <a:txBody>
                        <a:bodyPr/>
                        <a:lstStyle/>
                        <a:p>
                          <a:r>
                            <a:rPr lang="en-US" altLang="zh-CN" sz="1400" dirty="0" smtClean="0">
                              <a:latin typeface="Times New Roman" panose="02020603050405020304" pitchFamily="18" charset="0"/>
                              <a:cs typeface="Times New Roman" panose="02020603050405020304" pitchFamily="18" charset="0"/>
                            </a:rPr>
                            <a:t>1800 mm</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xmlns:a14="http://schemas.microsoft.com/office/drawing/2010/main" val="2477184562"/>
                      </a:ext>
                    </a:extLst>
                  </a:tr>
                  <a:tr h="370840">
                    <a:tc>
                      <a:txBody>
                        <a:bodyPr/>
                        <a:lstStyle/>
                        <a:p>
                          <a:r>
                            <a:rPr lang="en-US" altLang="zh-CN" sz="1400" dirty="0" smtClean="0">
                              <a:latin typeface="Times New Roman" panose="02020603050405020304" pitchFamily="18" charset="0"/>
                              <a:cs typeface="Times New Roman" panose="02020603050405020304" pitchFamily="18" charset="0"/>
                            </a:rPr>
                            <a:t>Drift length</a:t>
                          </a:r>
                          <a:endParaRPr lang="zh-CN" altLang="en-US" sz="1400" dirty="0">
                            <a:latin typeface="Times New Roman" panose="02020603050405020304" pitchFamily="18" charset="0"/>
                            <a:cs typeface="Times New Roman" panose="02020603050405020304" pitchFamily="18" charset="0"/>
                          </a:endParaRPr>
                        </a:p>
                      </a:txBody>
                      <a:tcPr/>
                    </a:tc>
                    <a:tc>
                      <a:txBody>
                        <a:bodyPr/>
                        <a:lstStyle/>
                        <a:p>
                          <a:r>
                            <a:rPr lang="en-US" altLang="zh-CN" sz="1400" dirty="0" smtClean="0">
                              <a:latin typeface="Times New Roman" panose="02020603050405020304" pitchFamily="18" charset="0"/>
                              <a:cs typeface="Times New Roman" panose="02020603050405020304" pitchFamily="18" charset="0"/>
                            </a:rPr>
                            <a:t>2350</a:t>
                          </a:r>
                          <a:r>
                            <a:rPr lang="en-US" altLang="zh-CN" sz="1400" baseline="0" dirty="0" smtClean="0">
                              <a:latin typeface="Times New Roman" panose="02020603050405020304" pitchFamily="18" charset="0"/>
                              <a:cs typeface="Times New Roman" panose="02020603050405020304" pitchFamily="18" charset="0"/>
                            </a:rPr>
                            <a:t> mm</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xmlns:a14="http://schemas.microsoft.com/office/drawing/2010/main" val="3058403959"/>
                      </a:ext>
                    </a:extLst>
                  </a:tr>
                  <a:tr h="518160">
                    <a:tc>
                      <a:txBody>
                        <a:bodyPr/>
                        <a:lstStyle/>
                        <a:p>
                          <a:r>
                            <a:rPr lang="en-US" altLang="zh-CN" sz="1400" dirty="0" smtClean="0">
                              <a:latin typeface="Times New Roman" panose="02020603050405020304" pitchFamily="18" charset="0"/>
                              <a:cs typeface="Times New Roman" panose="02020603050405020304" pitchFamily="18" charset="0"/>
                            </a:rPr>
                            <a:t>TPC material budget</a:t>
                          </a:r>
                          <a:endParaRPr lang="zh-CN" altLang="en-US" sz="1400" dirty="0">
                            <a:latin typeface="Times New Roman" panose="02020603050405020304" pitchFamily="18" charset="0"/>
                            <a:cs typeface="Times New Roman" panose="02020603050405020304" pitchFamily="18" charset="0"/>
                          </a:endParaRPr>
                        </a:p>
                      </a:txBody>
                      <a:tcPr/>
                    </a:tc>
                    <a:tc>
                      <a:txBody>
                        <a:bodyPr/>
                        <a:lstStyle/>
                        <a:p>
                          <a:endParaRPr lang="zh-CN"/>
                        </a:p>
                      </a:txBody>
                      <a:tcPr>
                        <a:blipFill rotWithShape="0">
                          <a:blip r:embed="rId4"/>
                          <a:stretch>
                            <a:fillRect l="-96721" t="-483529" r="-234" b="-255294"/>
                          </a:stretch>
                        </a:blipFill>
                      </a:tcPr>
                    </a:tc>
                    <a:extLst>
                      <a:ext uri="{0D108BD9-81ED-4DB2-BD59-A6C34878D82A}">
                        <a16:rowId xmlns:a16="http://schemas.microsoft.com/office/drawing/2014/main" xmlns="" xmlns:a14="http://schemas.microsoft.com/office/drawing/2010/main" val="2797696308"/>
                      </a:ext>
                    </a:extLst>
                  </a:tr>
                  <a:tr h="370840">
                    <a:tc>
                      <a:txBody>
                        <a:bodyPr/>
                        <a:lstStyle/>
                        <a:p>
                          <a:r>
                            <a:rPr lang="en-US" altLang="zh-CN" sz="1400" dirty="0" smtClean="0">
                              <a:latin typeface="Times New Roman" panose="02020603050405020304" pitchFamily="18" charset="0"/>
                              <a:cs typeface="Times New Roman" panose="02020603050405020304" pitchFamily="18" charset="0"/>
                            </a:rPr>
                            <a:t>Pad</a:t>
                          </a:r>
                          <a:r>
                            <a:rPr lang="en-US" altLang="zh-CN" sz="1400" baseline="0" dirty="0" smtClean="0">
                              <a:latin typeface="Times New Roman" panose="02020603050405020304" pitchFamily="18" charset="0"/>
                              <a:cs typeface="Times New Roman" panose="02020603050405020304" pitchFamily="18" charset="0"/>
                            </a:rPr>
                            <a:t> pitch/no. </a:t>
                          </a:r>
                          <a:r>
                            <a:rPr lang="en-US" altLang="zh-CN" sz="1400" baseline="0" dirty="0" err="1" smtClean="0">
                              <a:latin typeface="Times New Roman" panose="02020603050405020304" pitchFamily="18" charset="0"/>
                              <a:cs typeface="Times New Roman" panose="02020603050405020304" pitchFamily="18" charset="0"/>
                            </a:rPr>
                            <a:t>padrows</a:t>
                          </a:r>
                          <a:endParaRPr lang="zh-CN" altLang="en-US" sz="1400" dirty="0">
                            <a:latin typeface="Times New Roman" panose="02020603050405020304" pitchFamily="18" charset="0"/>
                            <a:cs typeface="Times New Roman" panose="02020603050405020304" pitchFamily="18" charset="0"/>
                          </a:endParaRPr>
                        </a:p>
                      </a:txBody>
                      <a:tcPr/>
                    </a:tc>
                    <a:tc>
                      <a:txBody>
                        <a:bodyPr/>
                        <a:lstStyle/>
                        <a:p>
                          <a:endParaRPr lang="zh-CN"/>
                        </a:p>
                      </a:txBody>
                      <a:tcPr>
                        <a:blipFill rotWithShape="0">
                          <a:blip r:embed="rId4"/>
                          <a:stretch>
                            <a:fillRect l="-96721" t="-813115" r="-234" b="-255738"/>
                          </a:stretch>
                        </a:blipFill>
                      </a:tcPr>
                    </a:tc>
                    <a:extLst>
                      <a:ext uri="{0D108BD9-81ED-4DB2-BD59-A6C34878D82A}">
                        <a16:rowId xmlns:a16="http://schemas.microsoft.com/office/drawing/2014/main" xmlns="" xmlns:a14="http://schemas.microsoft.com/office/drawing/2010/main" val="123590363"/>
                      </a:ext>
                    </a:extLst>
                  </a:tr>
                  <a:tr h="370840">
                    <a:tc>
                      <a:txBody>
                        <a:bodyPr/>
                        <a:lstStyle/>
                        <a:p>
                          <a:r>
                            <a:rPr lang="en-US" altLang="zh-CN" sz="1400" dirty="0" smtClean="0">
                              <a:latin typeface="Times New Roman" panose="02020603050405020304" pitchFamily="18" charset="0"/>
                              <a:cs typeface="Times New Roman" panose="02020603050405020304" pitchFamily="18" charset="0"/>
                            </a:rPr>
                            <a:t>2-hit resolution</a:t>
                          </a:r>
                          <a:r>
                            <a:rPr lang="en-US" altLang="zh-CN" sz="1400" baseline="0" dirty="0" smtClean="0">
                              <a:latin typeface="Times New Roman" panose="02020603050405020304" pitchFamily="18" charset="0"/>
                              <a:cs typeface="Times New Roman" panose="02020603050405020304" pitchFamily="18" charset="0"/>
                            </a:rPr>
                            <a:t> </a:t>
                          </a:r>
                          <a:endParaRPr lang="zh-CN" altLang="en-US" sz="1400" dirty="0">
                            <a:latin typeface="Times New Roman" panose="02020603050405020304" pitchFamily="18" charset="0"/>
                            <a:cs typeface="Times New Roman" panose="02020603050405020304" pitchFamily="18" charset="0"/>
                          </a:endParaRPr>
                        </a:p>
                      </a:txBody>
                      <a:tcPr/>
                    </a:tc>
                    <a:tc>
                      <a:txBody>
                        <a:bodyPr/>
                        <a:lstStyle/>
                        <a:p>
                          <a:endParaRPr lang="zh-CN"/>
                        </a:p>
                      </a:txBody>
                      <a:tcPr>
                        <a:blipFill rotWithShape="0">
                          <a:blip r:embed="rId4"/>
                          <a:stretch>
                            <a:fillRect l="-96721" t="-913115" r="-234" b="-155738"/>
                          </a:stretch>
                        </a:blipFill>
                      </a:tcPr>
                    </a:tc>
                    <a:extLst>
                      <a:ext uri="{0D108BD9-81ED-4DB2-BD59-A6C34878D82A}">
                        <a16:rowId xmlns:a16="http://schemas.microsoft.com/office/drawing/2014/main" xmlns="" xmlns:a14="http://schemas.microsoft.com/office/drawing/2010/main" val="3730198259"/>
                      </a:ext>
                    </a:extLst>
                  </a:tr>
                  <a:tr h="518160">
                    <a:tc>
                      <a:txBody>
                        <a:bodyPr/>
                        <a:lstStyle/>
                        <a:p>
                          <a:r>
                            <a:rPr lang="en-US" altLang="zh-CN" sz="1400" kern="1200" dirty="0" smtClean="0">
                              <a:solidFill>
                                <a:schemeClr val="tx1"/>
                              </a:solidFill>
                              <a:latin typeface="Times New Roman" panose="02020603050405020304" pitchFamily="18" charset="0"/>
                              <a:ea typeface="+mn-ea"/>
                              <a:cs typeface="Times New Roman" panose="02020603050405020304" pitchFamily="18" charset="0"/>
                            </a:rPr>
                            <a:t>Efficiency</a:t>
                          </a:r>
                          <a:endParaRPr lang="zh-CN" altLang="en-US" sz="1400" kern="1200" dirty="0">
                            <a:solidFill>
                              <a:schemeClr val="tx1"/>
                            </a:solidFill>
                            <a:latin typeface="Times New Roman" panose="02020603050405020304" pitchFamily="18" charset="0"/>
                            <a:ea typeface="+mn-ea"/>
                            <a:cs typeface="Times New Roman" panose="02020603050405020304" pitchFamily="18" charset="0"/>
                          </a:endParaRPr>
                        </a:p>
                      </a:txBody>
                      <a:tcPr/>
                    </a:tc>
                    <a:tc>
                      <a:txBody>
                        <a:bodyPr/>
                        <a:lstStyle/>
                        <a:p>
                          <a:endParaRPr lang="zh-CN"/>
                        </a:p>
                      </a:txBody>
                      <a:tcPr>
                        <a:blipFill rotWithShape="0">
                          <a:blip r:embed="rId4"/>
                          <a:stretch>
                            <a:fillRect l="-96721" t="-727059" r="-234" b="-11765"/>
                          </a:stretch>
                        </a:blipFill>
                      </a:tcPr>
                    </a:tc>
                    <a:extLst>
                      <a:ext uri="{0D108BD9-81ED-4DB2-BD59-A6C34878D82A}">
                        <a16:rowId xmlns:a16="http://schemas.microsoft.com/office/drawing/2014/main" xmlns="" xmlns:a14="http://schemas.microsoft.com/office/drawing/2010/main" val="3892623800"/>
                      </a:ext>
                    </a:extLst>
                  </a:tr>
                </a:tbl>
              </a:graphicData>
            </a:graphic>
          </p:graphicFrame>
        </mc:Fallback>
      </mc:AlternateContent>
    </p:spTree>
    <p:extLst>
      <p:ext uri="{BB962C8B-B14F-4D97-AF65-F5344CB8AC3E}">
        <p14:creationId xmlns:p14="http://schemas.microsoft.com/office/powerpoint/2010/main" val="33656372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p:txBody>
          <a:bodyPr/>
          <a:lstStyle/>
          <a:p>
            <a:fld id="{F822D0B3-86C0-48A6-87B1-903C1698B4B1}" type="slidenum">
              <a:rPr lang="zh-CN" altLang="en-US" smtClean="0"/>
              <a:pPr/>
              <a:t>4</a:t>
            </a:fld>
            <a:endParaRPr lang="zh-CN" altLang="en-US"/>
          </a:p>
        </p:txBody>
      </p:sp>
      <p:sp>
        <p:nvSpPr>
          <p:cNvPr id="8" name="Rectangle 16"/>
          <p:cNvSpPr>
            <a:spLocks noChangeArrowheads="1"/>
          </p:cNvSpPr>
          <p:nvPr/>
        </p:nvSpPr>
        <p:spPr bwMode="auto">
          <a:xfrm>
            <a:off x="0" y="-21658"/>
            <a:ext cx="5355771" cy="76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Current TPC</a:t>
            </a:r>
            <a:r>
              <a:rPr lang="zh-CN" altLang="en-US"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 </a:t>
            </a:r>
            <a:r>
              <a:rPr lang="en-US" altLang="zh-CN"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R</a:t>
            </a: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eadout ASICs</a:t>
            </a:r>
            <a:endParaRPr lang="zh-CN" altLang="en-US"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endParaRPr>
          </a:p>
        </p:txBody>
      </p:sp>
      <p:graphicFrame>
        <p:nvGraphicFramePr>
          <p:cNvPr id="9" name="表格 8"/>
          <p:cNvGraphicFramePr>
            <a:graphicFrameLocks noGrp="1"/>
          </p:cNvGraphicFramePr>
          <p:nvPr>
            <p:extLst>
              <p:ext uri="{D42A27DB-BD31-4B8C-83A1-F6EECF244321}">
                <p14:modId xmlns:p14="http://schemas.microsoft.com/office/powerpoint/2010/main" val="992637287"/>
              </p:ext>
            </p:extLst>
          </p:nvPr>
        </p:nvGraphicFramePr>
        <p:xfrm>
          <a:off x="71592" y="1205430"/>
          <a:ext cx="8639174" cy="3576313"/>
        </p:xfrm>
        <a:graphic>
          <a:graphicData uri="http://schemas.openxmlformats.org/drawingml/2006/table">
            <a:tbl>
              <a:tblPr firstRow="1" firstCol="1" bandRow="1">
                <a:tableStyleId>{C083E6E3-FA7D-4D7B-A595-EF9225AFEA82}</a:tableStyleId>
              </a:tblPr>
              <a:tblGrid>
                <a:gridCol w="2088134">
                  <a:extLst>
                    <a:ext uri="{9D8B030D-6E8A-4147-A177-3AD203B41FA5}">
                      <a16:colId xmlns:a16="http://schemas.microsoft.com/office/drawing/2014/main" val="20000"/>
                    </a:ext>
                  </a:extLst>
                </a:gridCol>
                <a:gridCol w="1410788">
                  <a:extLst>
                    <a:ext uri="{9D8B030D-6E8A-4147-A177-3AD203B41FA5}">
                      <a16:colId xmlns:a16="http://schemas.microsoft.com/office/drawing/2014/main" val="20001"/>
                    </a:ext>
                  </a:extLst>
                </a:gridCol>
                <a:gridCol w="1451732">
                  <a:extLst>
                    <a:ext uri="{9D8B030D-6E8A-4147-A177-3AD203B41FA5}">
                      <a16:colId xmlns:a16="http://schemas.microsoft.com/office/drawing/2014/main" val="20002"/>
                    </a:ext>
                  </a:extLst>
                </a:gridCol>
                <a:gridCol w="1844260">
                  <a:extLst>
                    <a:ext uri="{9D8B030D-6E8A-4147-A177-3AD203B41FA5}">
                      <a16:colId xmlns:a16="http://schemas.microsoft.com/office/drawing/2014/main" val="20003"/>
                    </a:ext>
                  </a:extLst>
                </a:gridCol>
                <a:gridCol w="1844260">
                  <a:extLst>
                    <a:ext uri="{9D8B030D-6E8A-4147-A177-3AD203B41FA5}">
                      <a16:colId xmlns:a16="http://schemas.microsoft.com/office/drawing/2014/main" val="20004"/>
                    </a:ext>
                  </a:extLst>
                </a:gridCol>
              </a:tblGrid>
              <a:tr h="253717">
                <a:tc>
                  <a:txBody>
                    <a:bodyPr/>
                    <a:lstStyle/>
                    <a:p>
                      <a:pPr algn="ctr">
                        <a:spcAft>
                          <a:spcPts val="0"/>
                        </a:spcAft>
                      </a:pPr>
                      <a:r>
                        <a:rPr lang="en-US" sz="1600" kern="100" dirty="0">
                          <a:effectLst/>
                          <a:latin typeface="Times New Roman" panose="02020603050405020304" pitchFamily="18" charset="0"/>
                          <a:cs typeface="Times New Roman" panose="02020603050405020304" pitchFamily="18" charset="0"/>
                        </a:rPr>
                        <a:t> </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dirty="0">
                          <a:effectLst/>
                          <a:latin typeface="Times New Roman" panose="02020603050405020304" pitchFamily="18" charset="0"/>
                          <a:cs typeface="Times New Roman" panose="02020603050405020304" pitchFamily="18" charset="0"/>
                        </a:rPr>
                        <a:t>PASA/ALTRO</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dirty="0" smtClean="0">
                          <a:solidFill>
                            <a:schemeClr val="tx1"/>
                          </a:solidFill>
                          <a:effectLst/>
                          <a:latin typeface="Times New Roman" panose="02020603050405020304" pitchFamily="18" charset="0"/>
                          <a:cs typeface="Times New Roman" panose="02020603050405020304" pitchFamily="18" charset="0"/>
                        </a:rPr>
                        <a:t>AGET</a:t>
                      </a:r>
                      <a:endParaRPr lang="zh-CN" sz="16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600" kern="100" dirty="0">
                          <a:effectLst/>
                          <a:latin typeface="Times New Roman" panose="02020603050405020304" pitchFamily="18" charset="0"/>
                          <a:cs typeface="Times New Roman" panose="02020603050405020304" pitchFamily="18" charset="0"/>
                        </a:rPr>
                        <a:t>Super-ALTRO</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600" kern="100" dirty="0">
                          <a:effectLst/>
                          <a:latin typeface="Times New Roman" panose="02020603050405020304" pitchFamily="18" charset="0"/>
                          <a:cs typeface="Times New Roman" panose="02020603050405020304" pitchFamily="18" charset="0"/>
                        </a:rPr>
                        <a:t>SAMPA</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53717">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TPC</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ALICE</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T2K</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a:effectLst/>
                          <a:latin typeface="Times New Roman" panose="02020603050405020304" pitchFamily="18" charset="0"/>
                          <a:cs typeface="Times New Roman" panose="02020603050405020304" pitchFamily="18" charset="0"/>
                        </a:rPr>
                        <a:t>ILC</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altLang="zh-CN" sz="1600" kern="100" dirty="0">
                          <a:effectLst/>
                          <a:latin typeface="Times New Roman" panose="02020603050405020304" pitchFamily="18" charset="0"/>
                          <a:cs typeface="Times New Roman" panose="02020603050405020304" pitchFamily="18" charset="0"/>
                        </a:rPr>
                        <a:t>ALICE upgrade</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3717">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Pad size</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4x7.5 mm</a:t>
                      </a:r>
                      <a:r>
                        <a:rPr lang="en-US" sz="1600" kern="100" baseline="30000" dirty="0">
                          <a:effectLst/>
                          <a:latin typeface="Times New Roman" panose="02020603050405020304" pitchFamily="18" charset="0"/>
                          <a:cs typeface="Times New Roman" panose="02020603050405020304" pitchFamily="18" charset="0"/>
                        </a:rPr>
                        <a:t>2</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6.9x9.7 mm</a:t>
                      </a:r>
                      <a:r>
                        <a:rPr lang="en-US" sz="1600" kern="100" baseline="30000" dirty="0">
                          <a:effectLst/>
                          <a:latin typeface="Times New Roman" panose="02020603050405020304" pitchFamily="18" charset="0"/>
                          <a:cs typeface="Times New Roman" panose="02020603050405020304" pitchFamily="18" charset="0"/>
                        </a:rPr>
                        <a:t>2</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1x6 mm</a:t>
                      </a:r>
                      <a:r>
                        <a:rPr lang="en-US" sz="1600" kern="100" baseline="30000" dirty="0">
                          <a:effectLst/>
                          <a:latin typeface="Times New Roman" panose="02020603050405020304" pitchFamily="18" charset="0"/>
                          <a:cs typeface="Times New Roman" panose="02020603050405020304" pitchFamily="18" charset="0"/>
                        </a:rPr>
                        <a:t>2</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4x7.5 mm</a:t>
                      </a:r>
                      <a:r>
                        <a:rPr lang="en-US" sz="1600" kern="100" baseline="30000" dirty="0">
                          <a:effectLst/>
                          <a:latin typeface="Times New Roman" panose="02020603050405020304" pitchFamily="18" charset="0"/>
                          <a:cs typeface="Times New Roman" panose="02020603050405020304" pitchFamily="18" charset="0"/>
                        </a:rPr>
                        <a:t>2</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53717">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Pad channels</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5.7 x 10</a:t>
                      </a:r>
                      <a:r>
                        <a:rPr lang="en-US" sz="1600" kern="100" baseline="30000" dirty="0">
                          <a:effectLst/>
                          <a:latin typeface="Times New Roman" panose="02020603050405020304" pitchFamily="18" charset="0"/>
                          <a:cs typeface="Times New Roman" panose="02020603050405020304" pitchFamily="18" charset="0"/>
                        </a:rPr>
                        <a:t>5</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1.25 x 10</a:t>
                      </a:r>
                      <a:r>
                        <a:rPr lang="en-US" sz="1600" kern="100" baseline="30000" dirty="0">
                          <a:effectLst/>
                          <a:latin typeface="Times New Roman" panose="02020603050405020304" pitchFamily="18" charset="0"/>
                          <a:cs typeface="Times New Roman" panose="02020603050405020304" pitchFamily="18" charset="0"/>
                        </a:rPr>
                        <a:t>5</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1-2 x 10</a:t>
                      </a:r>
                      <a:r>
                        <a:rPr lang="en-US" sz="1600" kern="100" baseline="30000" dirty="0">
                          <a:effectLst/>
                          <a:latin typeface="Times New Roman" panose="02020603050405020304" pitchFamily="18" charset="0"/>
                          <a:cs typeface="Times New Roman" panose="02020603050405020304" pitchFamily="18" charset="0"/>
                        </a:rPr>
                        <a:t>6</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5.7 x 10</a:t>
                      </a:r>
                      <a:r>
                        <a:rPr lang="en-US" sz="1600" kern="100" baseline="30000" dirty="0">
                          <a:effectLst/>
                          <a:latin typeface="Times New Roman" panose="02020603050405020304" pitchFamily="18" charset="0"/>
                          <a:cs typeface="Times New Roman" panose="02020603050405020304" pitchFamily="18" charset="0"/>
                        </a:rPr>
                        <a:t>5</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53717">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Readout Chamber</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MWPC</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err="1">
                          <a:effectLst/>
                          <a:latin typeface="Times New Roman" panose="02020603050405020304" pitchFamily="18" charset="0"/>
                          <a:cs typeface="Times New Roman" panose="02020603050405020304" pitchFamily="18" charset="0"/>
                        </a:rPr>
                        <a:t>MicroMegas</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a:effectLst/>
                          <a:latin typeface="Times New Roman" panose="02020603050405020304" pitchFamily="18" charset="0"/>
                          <a:cs typeface="Times New Roman" panose="02020603050405020304" pitchFamily="18" charset="0"/>
                        </a:rPr>
                        <a:t>GEM/MicroMegas</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GEM</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53717">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Gain</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smtClean="0">
                          <a:effectLst/>
                          <a:latin typeface="Times New Roman" panose="02020603050405020304" pitchFamily="18" charset="0"/>
                          <a:cs typeface="Times New Roman" panose="02020603050405020304" pitchFamily="18" charset="0"/>
                        </a:rPr>
                        <a:t>12 mV/</a:t>
                      </a:r>
                      <a:r>
                        <a:rPr lang="en-US" sz="1600" kern="100" dirty="0" err="1" smtClean="0">
                          <a:effectLst/>
                          <a:latin typeface="Times New Roman" panose="02020603050405020304" pitchFamily="18" charset="0"/>
                          <a:cs typeface="Times New Roman" panose="02020603050405020304" pitchFamily="18" charset="0"/>
                        </a:rPr>
                        <a:t>fC</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smtClean="0">
                          <a:effectLst/>
                          <a:latin typeface="Times New Roman" panose="02020603050405020304" pitchFamily="18" charset="0"/>
                          <a:cs typeface="Times New Roman" panose="02020603050405020304" pitchFamily="18" charset="0"/>
                        </a:rPr>
                        <a:t>0.2-17 mV/</a:t>
                      </a:r>
                      <a:r>
                        <a:rPr lang="en-US" sz="1600" kern="100" dirty="0" err="1" smtClean="0">
                          <a:effectLst/>
                          <a:latin typeface="Times New Roman" panose="02020603050405020304" pitchFamily="18" charset="0"/>
                          <a:cs typeface="Times New Roman" panose="02020603050405020304" pitchFamily="18" charset="0"/>
                        </a:rPr>
                        <a:t>fC</a:t>
                      </a:r>
                      <a:r>
                        <a:rPr lang="en-US" sz="1600" kern="100" dirty="0" smtClean="0">
                          <a:effectLst/>
                          <a:latin typeface="Times New Roman" panose="02020603050405020304" pitchFamily="18" charset="0"/>
                          <a:cs typeface="Times New Roman" panose="02020603050405020304" pitchFamily="18" charset="0"/>
                        </a:rPr>
                        <a:t> </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12-27 mV/</a:t>
                      </a:r>
                      <a:r>
                        <a:rPr lang="en-US" sz="1600" kern="100" dirty="0" err="1">
                          <a:effectLst/>
                          <a:latin typeface="Times New Roman" panose="02020603050405020304" pitchFamily="18" charset="0"/>
                          <a:cs typeface="Times New Roman" panose="02020603050405020304" pitchFamily="18" charset="0"/>
                        </a:rPr>
                        <a:t>fC</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20/30 mV/</a:t>
                      </a:r>
                      <a:r>
                        <a:rPr lang="en-US" altLang="zh-CN" sz="1600" kern="100" dirty="0" err="1">
                          <a:effectLst/>
                          <a:latin typeface="Times New Roman" panose="02020603050405020304" pitchFamily="18" charset="0"/>
                          <a:ea typeface="宋体" panose="02010600030101010101" pitchFamily="2" charset="-122"/>
                          <a:cs typeface="Times New Roman" panose="02020603050405020304" pitchFamily="18" charset="0"/>
                        </a:rPr>
                        <a:t>fC</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53717">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Shaper</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CR-(RC)</a:t>
                      </a:r>
                      <a:r>
                        <a:rPr lang="en-US" sz="1600" kern="100" baseline="30000" dirty="0">
                          <a:effectLst/>
                          <a:latin typeface="Times New Roman" panose="02020603050405020304" pitchFamily="18" charset="0"/>
                          <a:cs typeface="Times New Roman" panose="02020603050405020304" pitchFamily="18" charset="0"/>
                        </a:rPr>
                        <a:t>4</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CR-(RC)</a:t>
                      </a:r>
                      <a:r>
                        <a:rPr lang="en-US" sz="1600" kern="100" baseline="30000" dirty="0">
                          <a:effectLst/>
                          <a:latin typeface="Times New Roman" panose="02020603050405020304" pitchFamily="18" charset="0"/>
                          <a:cs typeface="Times New Roman" panose="02020603050405020304" pitchFamily="18" charset="0"/>
                        </a:rPr>
                        <a:t>2</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CR-(RC)</a:t>
                      </a:r>
                      <a:r>
                        <a:rPr lang="en-US" sz="1600" kern="100" baseline="30000" dirty="0">
                          <a:effectLst/>
                          <a:latin typeface="Times New Roman" panose="02020603050405020304" pitchFamily="18" charset="0"/>
                          <a:cs typeface="Times New Roman" panose="02020603050405020304" pitchFamily="18" charset="0"/>
                        </a:rPr>
                        <a:t>4</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CR-(RC)</a:t>
                      </a:r>
                      <a:r>
                        <a:rPr lang="en-US" altLang="zh-CN" sz="1600" kern="100" baseline="30000" dirty="0">
                          <a:effectLst/>
                          <a:latin typeface="Times New Roman" panose="02020603050405020304" pitchFamily="18" charset="0"/>
                          <a:ea typeface="宋体" panose="02010600030101010101" pitchFamily="2" charset="-122"/>
                          <a:cs typeface="Times New Roman" panose="02020603050405020304" pitchFamily="18" charset="0"/>
                        </a:rPr>
                        <a:t>4</a:t>
                      </a:r>
                      <a:endParaRPr lang="zh-CN" sz="1600" kern="100" baseline="300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53717">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Peaking time</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200 ns</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altLang="zh-CN" sz="1600" kern="100" dirty="0" smtClean="0">
                          <a:effectLst/>
                          <a:latin typeface="Times New Roman" panose="02020603050405020304" pitchFamily="18" charset="0"/>
                          <a:cs typeface="Times New Roman" panose="02020603050405020304" pitchFamily="18" charset="0"/>
                        </a:rPr>
                        <a:t>50</a:t>
                      </a:r>
                      <a:r>
                        <a:rPr lang="en-US" sz="1600" kern="100" dirty="0" smtClean="0">
                          <a:effectLst/>
                          <a:latin typeface="Times New Roman" panose="02020603050405020304" pitchFamily="18" charset="0"/>
                          <a:cs typeface="Times New Roman" panose="02020603050405020304" pitchFamily="18" charset="0"/>
                        </a:rPr>
                        <a:t> ns</a:t>
                      </a:r>
                      <a:r>
                        <a:rPr lang="en-US" altLang="zh-CN" sz="1600" kern="100" dirty="0" smtClean="0">
                          <a:effectLst/>
                          <a:latin typeface="Times New Roman" panose="02020603050405020304" pitchFamily="18" charset="0"/>
                          <a:cs typeface="Times New Roman" panose="02020603050405020304" pitchFamily="18" charset="0"/>
                        </a:rPr>
                        <a:t>-1us</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30-120 ns</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80/160 ns</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53717">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ENC</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385 e</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smtClean="0">
                          <a:effectLst/>
                          <a:latin typeface="Times New Roman" panose="02020603050405020304" pitchFamily="18" charset="0"/>
                          <a:cs typeface="Times New Roman" panose="02020603050405020304" pitchFamily="18" charset="0"/>
                        </a:rPr>
                        <a:t>850 e @ 200ns </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520 e</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482 e @ 180ns</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7799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600" kern="100" dirty="0">
                          <a:effectLst/>
                          <a:latin typeface="Times New Roman" panose="02020603050405020304" pitchFamily="18" charset="0"/>
                          <a:cs typeface="Times New Roman" panose="02020603050405020304" pitchFamily="18" charset="0"/>
                        </a:rPr>
                        <a:t>Waveform Sampler</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ADC</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SCA</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ADC</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ADC</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53717">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Sampling frequency</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altLang="zh-CN" sz="1600" kern="100" dirty="0" smtClean="0">
                          <a:effectLst/>
                          <a:latin typeface="Times New Roman" panose="02020603050405020304" pitchFamily="18" charset="0"/>
                          <a:cs typeface="Times New Roman" panose="02020603050405020304" pitchFamily="18" charset="0"/>
                        </a:rPr>
                        <a:t>10 </a:t>
                      </a:r>
                      <a:r>
                        <a:rPr lang="en-US" sz="1600" kern="100" dirty="0" smtClean="0">
                          <a:effectLst/>
                          <a:latin typeface="Times New Roman" panose="02020603050405020304" pitchFamily="18" charset="0"/>
                          <a:cs typeface="Times New Roman" panose="02020603050405020304" pitchFamily="18" charset="0"/>
                        </a:rPr>
                        <a:t>MSPS</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altLang="zh-CN" sz="1600" kern="100" dirty="0" smtClean="0">
                          <a:effectLst/>
                          <a:latin typeface="Times New Roman" panose="02020603050405020304" pitchFamily="18" charset="0"/>
                          <a:cs typeface="Times New Roman" panose="02020603050405020304" pitchFamily="18" charset="0"/>
                        </a:rPr>
                        <a:t>1-100 </a:t>
                      </a:r>
                      <a:r>
                        <a:rPr lang="en-US" sz="1600" kern="100" dirty="0" smtClean="0">
                          <a:effectLst/>
                          <a:latin typeface="Times New Roman" panose="02020603050405020304" pitchFamily="18" charset="0"/>
                          <a:cs typeface="Times New Roman" panose="02020603050405020304" pitchFamily="18" charset="0"/>
                        </a:rPr>
                        <a:t>MSPS</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smtClean="0">
                          <a:effectLst/>
                          <a:latin typeface="Times New Roman" panose="02020603050405020304" pitchFamily="18" charset="0"/>
                          <a:cs typeface="Times New Roman" panose="02020603050405020304" pitchFamily="18" charset="0"/>
                        </a:rPr>
                        <a:t>40 MSPS</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altLang="zh-CN" sz="1600" kern="100" dirty="0" smtClean="0">
                          <a:effectLst/>
                          <a:latin typeface="Times New Roman" panose="02020603050405020304" pitchFamily="18" charset="0"/>
                          <a:ea typeface="宋体" panose="02010600030101010101" pitchFamily="2" charset="-122"/>
                          <a:cs typeface="Times New Roman" panose="02020603050405020304" pitchFamily="18" charset="0"/>
                        </a:rPr>
                        <a:t>20 MSPS</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53717">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Dynamic range</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smtClean="0">
                          <a:effectLst/>
                          <a:latin typeface="Times New Roman" panose="02020603050405020304" pitchFamily="18" charset="0"/>
                          <a:cs typeface="Times New Roman" panose="02020603050405020304" pitchFamily="18" charset="0"/>
                        </a:rPr>
                        <a:t>10 bit</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altLang="zh-CN" sz="1600" kern="100" dirty="0" smtClean="0">
                          <a:effectLst/>
                          <a:latin typeface="Times New Roman" panose="02020603050405020304" pitchFamily="18" charset="0"/>
                          <a:ea typeface="+mn-ea"/>
                          <a:cs typeface="Times New Roman" panose="02020603050405020304" pitchFamily="18" charset="0"/>
                        </a:rPr>
                        <a:t>12 bit(external)</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smtClean="0">
                          <a:effectLst/>
                          <a:latin typeface="Times New Roman" panose="02020603050405020304" pitchFamily="18" charset="0"/>
                          <a:cs typeface="Times New Roman" panose="02020603050405020304" pitchFamily="18" charset="0"/>
                        </a:rPr>
                        <a:t>10 bit</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altLang="zh-CN" sz="1600" kern="100" dirty="0" smtClean="0">
                          <a:effectLst/>
                          <a:latin typeface="Times New Roman" panose="02020603050405020304" pitchFamily="18" charset="0"/>
                          <a:ea typeface="宋体" panose="02010600030101010101" pitchFamily="2" charset="-122"/>
                          <a:cs typeface="Times New Roman" panose="02020603050405020304" pitchFamily="18" charset="0"/>
                        </a:rPr>
                        <a:t>10 bit</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253717">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Power consumption</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smtClean="0">
                          <a:effectLst/>
                          <a:latin typeface="Times New Roman" panose="02020603050405020304" pitchFamily="18" charset="0"/>
                          <a:cs typeface="Times New Roman" panose="02020603050405020304" pitchFamily="18" charset="0"/>
                        </a:rPr>
                        <a:t>32 mW/</a:t>
                      </a:r>
                      <a:r>
                        <a:rPr lang="en-US" sz="1600" kern="100" dirty="0" err="1" smtClean="0">
                          <a:effectLst/>
                          <a:latin typeface="Times New Roman" panose="02020603050405020304" pitchFamily="18" charset="0"/>
                          <a:cs typeface="Times New Roman" panose="02020603050405020304" pitchFamily="18" charset="0"/>
                        </a:rPr>
                        <a:t>ch</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altLang="zh-CN" sz="1600" kern="100" dirty="0" smtClean="0">
                          <a:effectLst/>
                          <a:latin typeface="Times New Roman" panose="02020603050405020304" pitchFamily="18" charset="0"/>
                          <a:cs typeface="Times New Roman" panose="02020603050405020304" pitchFamily="18" charset="0"/>
                        </a:rPr>
                        <a:t>10.0 </a:t>
                      </a:r>
                      <a:r>
                        <a:rPr lang="en-US" sz="1600" kern="100" dirty="0" smtClean="0">
                          <a:effectLst/>
                          <a:latin typeface="Times New Roman" panose="02020603050405020304" pitchFamily="18" charset="0"/>
                          <a:cs typeface="Times New Roman" panose="02020603050405020304" pitchFamily="18" charset="0"/>
                        </a:rPr>
                        <a:t>mW/</a:t>
                      </a:r>
                      <a:r>
                        <a:rPr lang="en-US" sz="1600" kern="100" dirty="0" err="1" smtClean="0">
                          <a:effectLst/>
                          <a:latin typeface="Times New Roman" panose="02020603050405020304" pitchFamily="18" charset="0"/>
                          <a:cs typeface="Times New Roman" panose="02020603050405020304" pitchFamily="18" charset="0"/>
                        </a:rPr>
                        <a:t>ch</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altLang="zh-CN" sz="1600" kern="100" dirty="0" smtClean="0">
                          <a:effectLst/>
                          <a:latin typeface="Times New Roman" panose="02020603050405020304" pitchFamily="18" charset="0"/>
                          <a:cs typeface="Times New Roman" panose="02020603050405020304" pitchFamily="18" charset="0"/>
                        </a:rPr>
                        <a:t>47.3 </a:t>
                      </a:r>
                      <a:r>
                        <a:rPr lang="en-US" sz="1600" kern="100" dirty="0" smtClean="0">
                          <a:effectLst/>
                          <a:latin typeface="Times New Roman" panose="02020603050405020304" pitchFamily="18" charset="0"/>
                          <a:cs typeface="Times New Roman" panose="02020603050405020304" pitchFamily="18" charset="0"/>
                        </a:rPr>
                        <a:t>mW/</a:t>
                      </a:r>
                      <a:r>
                        <a:rPr lang="en-US" sz="1600" kern="100" dirty="0" err="1" smtClean="0">
                          <a:effectLst/>
                          <a:latin typeface="Times New Roman" panose="02020603050405020304" pitchFamily="18" charset="0"/>
                          <a:cs typeface="Times New Roman" panose="02020603050405020304" pitchFamily="18" charset="0"/>
                        </a:rPr>
                        <a:t>ch</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altLang="zh-CN" sz="1600" kern="100" dirty="0" smtClean="0">
                          <a:effectLst/>
                          <a:latin typeface="Times New Roman" panose="02020603050405020304" pitchFamily="18" charset="0"/>
                          <a:ea typeface="宋体" panose="02010600030101010101" pitchFamily="2" charset="-122"/>
                          <a:cs typeface="Times New Roman" panose="02020603050405020304" pitchFamily="18" charset="0"/>
                        </a:rPr>
                        <a:t>8 mW/</a:t>
                      </a:r>
                      <a:r>
                        <a:rPr lang="en-US" altLang="zh-CN" sz="1600" kern="100" dirty="0" err="1" smtClean="0">
                          <a:effectLst/>
                          <a:latin typeface="Times New Roman" panose="02020603050405020304" pitchFamily="18" charset="0"/>
                          <a:ea typeface="宋体" panose="02010600030101010101" pitchFamily="2" charset="-122"/>
                          <a:cs typeface="Times New Roman" panose="02020603050405020304" pitchFamily="18" charset="0"/>
                        </a:rPr>
                        <a:t>ch</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53717">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CMOS Process</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a:effectLst/>
                          <a:latin typeface="Times New Roman" panose="02020603050405020304" pitchFamily="18" charset="0"/>
                          <a:cs typeface="Times New Roman" panose="02020603050405020304" pitchFamily="18" charset="0"/>
                        </a:rPr>
                        <a:t>250 nm</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350 nm</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sz="1600" kern="100" dirty="0">
                          <a:effectLst/>
                          <a:latin typeface="Times New Roman" panose="02020603050405020304" pitchFamily="18" charset="0"/>
                          <a:cs typeface="Times New Roman" panose="02020603050405020304" pitchFamily="18" charset="0"/>
                        </a:rPr>
                        <a:t>130 nm</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0"/>
                        </a:spcAft>
                      </a:pPr>
                      <a:r>
                        <a:rPr lang="en-US" altLang="zh-CN" sz="1600" kern="100" dirty="0" smtClean="0">
                          <a:effectLst/>
                          <a:latin typeface="Times New Roman" panose="02020603050405020304" pitchFamily="18" charset="0"/>
                          <a:cs typeface="Times New Roman" panose="02020603050405020304" pitchFamily="18" charset="0"/>
                        </a:rPr>
                        <a:t>130 nm</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bl>
          </a:graphicData>
        </a:graphic>
      </p:graphicFrame>
      <p:sp>
        <p:nvSpPr>
          <p:cNvPr id="10" name="圆角矩形 9"/>
          <p:cNvSpPr/>
          <p:nvPr/>
        </p:nvSpPr>
        <p:spPr>
          <a:xfrm>
            <a:off x="0" y="4245964"/>
            <a:ext cx="8639174" cy="27307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sp>
        <p:nvSpPr>
          <p:cNvPr id="11" name="文本框 10"/>
          <p:cNvSpPr txBox="1"/>
          <p:nvPr/>
        </p:nvSpPr>
        <p:spPr>
          <a:xfrm>
            <a:off x="-313237" y="4920631"/>
            <a:ext cx="8952411" cy="1034129"/>
          </a:xfrm>
          <a:prstGeom prst="rect">
            <a:avLst/>
          </a:prstGeom>
          <a:noFill/>
        </p:spPr>
        <p:txBody>
          <a:bodyPr wrap="square" rtlCol="0">
            <a:spAutoFit/>
          </a:bodyPr>
          <a:lstStyle/>
          <a:p>
            <a:pPr marL="284400"/>
            <a:r>
              <a:rPr lang="en-US" altLang="zh-CN" dirty="0" smtClean="0">
                <a:latin typeface="Times New Roman" panose="02020603050405020304" pitchFamily="18" charset="0"/>
                <a:cs typeface="Times New Roman" panose="02020603050405020304" pitchFamily="18" charset="0"/>
              </a:rPr>
              <a:t>No current chips can meet the readout requirement for the CEPC TPC</a:t>
            </a:r>
          </a:p>
          <a:p>
            <a:pPr marL="684000" lvl="0" indent="-285750" algn="just" defTabSz="914400">
              <a:spcBef>
                <a:spcPct val="20000"/>
              </a:spcBef>
              <a:buFont typeface="Arial" panose="020B0604020202020204" pitchFamily="34" charset="0"/>
              <a:buChar char="•"/>
              <a:defRPr/>
            </a:pPr>
            <a:r>
              <a:rPr lang="en-US" altLang="zh-CN" dirty="0" smtClean="0">
                <a:solidFill>
                  <a:sysClr val="windowText" lastClr="000000"/>
                </a:solidFill>
                <a:latin typeface="Times New Roman" panose="02020603050405020304" pitchFamily="18" charset="0"/>
                <a:ea typeface="楷体" panose="02010609060101010101" pitchFamily="49" charset="-122"/>
                <a:cs typeface="Times New Roman" panose="02020603050405020304" pitchFamily="18" charset="0"/>
                <a:sym typeface="Wingdings" panose="05000000000000000000" pitchFamily="2" charset="2"/>
              </a:rPr>
              <a:t>More advanced 65nm process</a:t>
            </a:r>
          </a:p>
          <a:p>
            <a:pPr marL="684000" lvl="0" indent="-285750" algn="just" defTabSz="914400">
              <a:spcBef>
                <a:spcPct val="20000"/>
              </a:spcBef>
              <a:buFont typeface="Arial" panose="020B0604020202020204" pitchFamily="34" charset="0"/>
              <a:buChar char="•"/>
              <a:defRPr/>
            </a:pPr>
            <a:r>
              <a:rPr lang="en-US" altLang="zh-CN" dirty="0" smtClean="0">
                <a:latin typeface="Times New Roman" panose="02020603050405020304" pitchFamily="18" charset="0"/>
                <a:cs typeface="Times New Roman" panose="02020603050405020304" pitchFamily="18" charset="0"/>
              </a:rPr>
              <a:t>Adopt simplified </a:t>
            </a:r>
            <a:r>
              <a:rPr lang="en-US" altLang="zh-CN" dirty="0">
                <a:latin typeface="Times New Roman" panose="02020603050405020304" pitchFamily="18" charset="0"/>
                <a:cs typeface="Times New Roman" panose="02020603050405020304" pitchFamily="18" charset="0"/>
              </a:rPr>
              <a:t>circuit structure such as </a:t>
            </a:r>
            <a:r>
              <a:rPr lang="en-US" altLang="zh-CN" dirty="0" smtClean="0">
                <a:latin typeface="Times New Roman" panose="02020603050405020304" pitchFamily="18" charset="0"/>
                <a:cs typeface="Times New Roman" panose="02020603050405020304" pitchFamily="18" charset="0"/>
              </a:rPr>
              <a:t>SAR-ADC,CR-RC shaper</a:t>
            </a:r>
            <a:endParaRPr lang="en-US" altLang="zh-C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204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p:txBody>
          <a:bodyPr/>
          <a:lstStyle/>
          <a:p>
            <a:fld id="{F822D0B3-86C0-48A6-87B1-903C1698B4B1}" type="slidenum">
              <a:rPr lang="zh-CN" altLang="en-US" smtClean="0"/>
              <a:pPr/>
              <a:t>5</a:t>
            </a:fld>
            <a:endParaRPr lang="zh-CN" altLang="en-US"/>
          </a:p>
        </p:txBody>
      </p:sp>
      <p:grpSp>
        <p:nvGrpSpPr>
          <p:cNvPr id="6" name="组合 5"/>
          <p:cNvGrpSpPr>
            <a:grpSpLocks noChangeAspect="1"/>
          </p:cNvGrpSpPr>
          <p:nvPr/>
        </p:nvGrpSpPr>
        <p:grpSpPr>
          <a:xfrm>
            <a:off x="95795" y="1207278"/>
            <a:ext cx="6901946" cy="2633637"/>
            <a:chOff x="5177915" y="2840920"/>
            <a:chExt cx="3800475" cy="1450181"/>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7915" y="2840920"/>
              <a:ext cx="3800475" cy="1450181"/>
            </a:xfrm>
            <a:prstGeom prst="rect">
              <a:avLst/>
            </a:prstGeom>
            <a:noFill/>
            <a:ln>
              <a:noFill/>
            </a:ln>
          </p:spPr>
        </p:pic>
        <p:sp>
          <p:nvSpPr>
            <p:cNvPr id="9" name="圆角矩形 8"/>
            <p:cNvSpPr/>
            <p:nvPr/>
          </p:nvSpPr>
          <p:spPr>
            <a:xfrm>
              <a:off x="5999260" y="3385766"/>
              <a:ext cx="757361" cy="5247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p>
          </p:txBody>
        </p:sp>
      </p:grpSp>
      <p:graphicFrame>
        <p:nvGraphicFramePr>
          <p:cNvPr id="10" name="表格 9"/>
          <p:cNvGraphicFramePr>
            <a:graphicFrameLocks noGrp="1"/>
          </p:cNvGraphicFramePr>
          <p:nvPr>
            <p:extLst>
              <p:ext uri="{D42A27DB-BD31-4B8C-83A1-F6EECF244321}">
                <p14:modId xmlns:p14="http://schemas.microsoft.com/office/powerpoint/2010/main" val="4028596819"/>
              </p:ext>
            </p:extLst>
          </p:nvPr>
        </p:nvGraphicFramePr>
        <p:xfrm>
          <a:off x="0" y="3943004"/>
          <a:ext cx="4536504" cy="2346960"/>
        </p:xfrm>
        <a:graphic>
          <a:graphicData uri="http://schemas.openxmlformats.org/drawingml/2006/table">
            <a:tbl>
              <a:tblPr firstRow="1" firstCol="1" bandRow="1"/>
              <a:tblGrid>
                <a:gridCol w="2744280">
                  <a:extLst>
                    <a:ext uri="{9D8B030D-6E8A-4147-A177-3AD203B41FA5}">
                      <a16:colId xmlns:a16="http://schemas.microsoft.com/office/drawing/2014/main" val="20000"/>
                    </a:ext>
                  </a:extLst>
                </a:gridCol>
                <a:gridCol w="1792224">
                  <a:extLst>
                    <a:ext uri="{9D8B030D-6E8A-4147-A177-3AD203B41FA5}">
                      <a16:colId xmlns:a16="http://schemas.microsoft.com/office/drawing/2014/main" val="20001"/>
                    </a:ext>
                  </a:extLst>
                </a:gridCol>
              </a:tblGrid>
              <a:tr h="213360">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spcAft>
                          <a:spcPts val="0"/>
                        </a:spcAft>
                      </a:pPr>
                      <a:r>
                        <a:rPr lang="en-US" sz="1400" b="0" kern="100" dirty="0" smtClean="0">
                          <a:solidFill>
                            <a:schemeClr val="tx1"/>
                          </a:solidFill>
                          <a:effectLst/>
                          <a:latin typeface="Times New Roman" panose="02020603050405020304" pitchFamily="18" charset="0"/>
                          <a:cs typeface="Times New Roman" panose="02020603050405020304" pitchFamily="18" charset="0"/>
                        </a:rPr>
                        <a:t>AFE(Analog Front-End)</a:t>
                      </a:r>
                      <a:endParaRPr lang="zh-CN" sz="14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extLst>
                  <a:ext uri="{0D108BD9-81ED-4DB2-BD59-A6C34878D82A}">
                    <a16:rowId xmlns:a16="http://schemas.microsoft.com/office/drawing/2014/main" val="10000"/>
                  </a:ext>
                </a:extLst>
              </a:tr>
              <a:tr h="2133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Signal Polarity</a:t>
                      </a:r>
                      <a:endParaRPr lang="zh-CN" sz="14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spcAft>
                          <a:spcPts val="0"/>
                        </a:spcAft>
                      </a:pPr>
                      <a:r>
                        <a:rPr lang="en-US" sz="1400" b="0" kern="100" dirty="0" smtClean="0">
                          <a:solidFill>
                            <a:schemeClr val="tx1"/>
                          </a:solidFill>
                          <a:effectLst/>
                          <a:latin typeface="Times New Roman" panose="02020603050405020304" pitchFamily="18" charset="0"/>
                          <a:cs typeface="Times New Roman" panose="02020603050405020304" pitchFamily="18" charset="0"/>
                        </a:rPr>
                        <a:t>Negative</a:t>
                      </a:r>
                      <a:endParaRPr lang="zh-CN" sz="14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33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Detector Capacitance</a:t>
                      </a:r>
                      <a:endParaRPr lang="zh-CN" sz="14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spcAft>
                          <a:spcPts val="0"/>
                        </a:spcAft>
                      </a:pPr>
                      <a:r>
                        <a:rPr lang="en-US" sz="1400" b="0" kern="100" dirty="0" smtClean="0">
                          <a:solidFill>
                            <a:schemeClr val="tx1"/>
                          </a:solidFill>
                          <a:effectLst/>
                          <a:latin typeface="Times New Roman" panose="02020603050405020304" pitchFamily="18" charset="0"/>
                          <a:cs typeface="Times New Roman" panose="02020603050405020304" pitchFamily="18" charset="0"/>
                        </a:rPr>
                        <a:t>5-20 pF</a:t>
                      </a:r>
                      <a:endParaRPr lang="zh-CN" sz="14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3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Shaper</a:t>
                      </a:r>
                      <a:endParaRPr lang="zh-CN" sz="14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CR-RC</a:t>
                      </a:r>
                      <a:endParaRPr lang="zh-CN" sz="14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133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Shaping Time</a:t>
                      </a:r>
                      <a:endParaRPr lang="zh-CN" sz="14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spcAft>
                          <a:spcPts val="0"/>
                        </a:spcAft>
                      </a:pPr>
                      <a:r>
                        <a:rPr lang="en-US" sz="1400" b="0" kern="100" dirty="0" smtClean="0">
                          <a:solidFill>
                            <a:schemeClr val="tx1"/>
                          </a:solidFill>
                          <a:effectLst/>
                          <a:latin typeface="Times New Roman" panose="02020603050405020304" pitchFamily="18" charset="0"/>
                          <a:cs typeface="Times New Roman" panose="02020603050405020304" pitchFamily="18" charset="0"/>
                        </a:rPr>
                        <a:t>160 ns</a:t>
                      </a:r>
                      <a:endParaRPr lang="zh-CN" sz="14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133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ENC (Equivalent Noise Charge)</a:t>
                      </a:r>
                      <a:endParaRPr lang="zh-CN" sz="14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&lt;</a:t>
                      </a:r>
                      <a:r>
                        <a:rPr lang="en-US" sz="1400" b="0" kern="100" dirty="0" smtClean="0">
                          <a:solidFill>
                            <a:schemeClr val="tx1"/>
                          </a:solidFill>
                          <a:effectLst/>
                          <a:latin typeface="Times New Roman" panose="02020603050405020304" pitchFamily="18" charset="0"/>
                          <a:cs typeface="Times New Roman" panose="02020603050405020304" pitchFamily="18" charset="0"/>
                        </a:rPr>
                        <a:t>500 e </a:t>
                      </a:r>
                      <a:r>
                        <a:rPr lang="en-US" sz="1400" b="0" kern="100" dirty="0">
                          <a:solidFill>
                            <a:schemeClr val="tx1"/>
                          </a:solidFill>
                          <a:effectLst/>
                          <a:latin typeface="Times New Roman" panose="02020603050405020304" pitchFamily="18" charset="0"/>
                          <a:cs typeface="Times New Roman" panose="02020603050405020304" pitchFamily="18" charset="0"/>
                        </a:rPr>
                        <a:t>@ 10pF</a:t>
                      </a:r>
                      <a:endParaRPr lang="zh-CN" sz="14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133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Dynamic Range</a:t>
                      </a:r>
                      <a:endParaRPr lang="zh-CN" sz="14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spcAft>
                          <a:spcPts val="0"/>
                        </a:spcAft>
                      </a:pPr>
                      <a:r>
                        <a:rPr lang="en-US" sz="1400" b="0" kern="100" dirty="0" smtClean="0">
                          <a:solidFill>
                            <a:schemeClr val="tx1"/>
                          </a:solidFill>
                          <a:effectLst/>
                          <a:latin typeface="Times New Roman" panose="02020603050405020304" pitchFamily="18" charset="0"/>
                          <a:cs typeface="Times New Roman" panose="02020603050405020304" pitchFamily="18" charset="0"/>
                        </a:rPr>
                        <a:t>120 </a:t>
                      </a:r>
                      <a:r>
                        <a:rPr lang="en-US" sz="1400" b="0" kern="100" dirty="0" err="1" smtClean="0">
                          <a:solidFill>
                            <a:schemeClr val="tx1"/>
                          </a:solidFill>
                          <a:effectLst/>
                          <a:latin typeface="Times New Roman" panose="02020603050405020304" pitchFamily="18" charset="0"/>
                          <a:cs typeface="Times New Roman" panose="02020603050405020304" pitchFamily="18" charset="0"/>
                        </a:rPr>
                        <a:t>fC</a:t>
                      </a:r>
                      <a:endParaRPr lang="zh-CN" sz="14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133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Gain</a:t>
                      </a:r>
                      <a:endParaRPr lang="zh-CN" sz="14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spcAft>
                          <a:spcPts val="0"/>
                        </a:spcAft>
                      </a:pPr>
                      <a:r>
                        <a:rPr lang="en-US" sz="1400" b="0" kern="100" dirty="0" smtClean="0">
                          <a:solidFill>
                            <a:schemeClr val="tx1"/>
                          </a:solidFill>
                          <a:effectLst/>
                          <a:latin typeface="Times New Roman" panose="02020603050405020304" pitchFamily="18" charset="0"/>
                          <a:cs typeface="Times New Roman" panose="02020603050405020304" pitchFamily="18" charset="0"/>
                        </a:rPr>
                        <a:t>10 mV/</a:t>
                      </a:r>
                      <a:r>
                        <a:rPr lang="en-US" sz="1400" b="0" kern="100" dirty="0" err="1" smtClean="0">
                          <a:solidFill>
                            <a:schemeClr val="tx1"/>
                          </a:solidFill>
                          <a:effectLst/>
                          <a:latin typeface="Times New Roman" panose="02020603050405020304" pitchFamily="18" charset="0"/>
                          <a:cs typeface="Times New Roman" panose="02020603050405020304" pitchFamily="18" charset="0"/>
                        </a:rPr>
                        <a:t>fC</a:t>
                      </a:r>
                      <a:endParaRPr lang="zh-CN" sz="14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133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INL (Integrated Non-Linearity)</a:t>
                      </a:r>
                      <a:endParaRPr lang="zh-CN" sz="14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&lt;1%</a:t>
                      </a:r>
                      <a:endParaRPr lang="zh-CN" sz="14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133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spcAft>
                          <a:spcPts val="0"/>
                        </a:spcAft>
                      </a:pPr>
                      <a:r>
                        <a:rPr lang="en-US" sz="1400" b="0" kern="100" dirty="0">
                          <a:solidFill>
                            <a:schemeClr val="tx1"/>
                          </a:solidFill>
                          <a:effectLst/>
                          <a:latin typeface="Times New Roman" panose="02020603050405020304" pitchFamily="18" charset="0"/>
                          <a:cs typeface="Times New Roman" panose="02020603050405020304" pitchFamily="18" charset="0"/>
                        </a:rPr>
                        <a:t>Crosstalk</a:t>
                      </a:r>
                      <a:endParaRPr lang="zh-CN" sz="14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spcAft>
                          <a:spcPts val="0"/>
                        </a:spcAft>
                      </a:pPr>
                      <a:r>
                        <a:rPr lang="en-US" sz="1400" b="0" kern="100" dirty="0" smtClean="0">
                          <a:solidFill>
                            <a:schemeClr val="tx1"/>
                          </a:solidFill>
                          <a:effectLst/>
                          <a:latin typeface="Times New Roman" panose="02020603050405020304" pitchFamily="18" charset="0"/>
                          <a:cs typeface="Times New Roman" panose="02020603050405020304" pitchFamily="18" charset="0"/>
                        </a:rPr>
                        <a:t>&lt;1%</a:t>
                      </a:r>
                      <a:endParaRPr lang="zh-CN" sz="1400" b="0" kern="10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133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spcAft>
                          <a:spcPts val="0"/>
                        </a:spcAft>
                      </a:pPr>
                      <a:r>
                        <a:rPr lang="en-US" sz="1400" b="0" kern="100" dirty="0">
                          <a:solidFill>
                            <a:srgbClr val="FF0000"/>
                          </a:solidFill>
                          <a:effectLst/>
                          <a:latin typeface="Times New Roman" panose="02020603050405020304" pitchFamily="18" charset="0"/>
                          <a:cs typeface="Times New Roman" panose="02020603050405020304" pitchFamily="18" charset="0"/>
                        </a:rPr>
                        <a:t>Power Consumption (AFE)</a:t>
                      </a:r>
                      <a:endParaRPr lang="zh-CN" sz="1400" b="0" kern="100" dirty="0">
                        <a:solidFill>
                          <a:srgbClr val="FF0000"/>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spcAft>
                          <a:spcPts val="0"/>
                        </a:spcAft>
                      </a:pPr>
                      <a:r>
                        <a:rPr lang="en-US" sz="1400" b="0" kern="100" dirty="0">
                          <a:solidFill>
                            <a:srgbClr val="FF0000"/>
                          </a:solidFill>
                          <a:effectLst/>
                          <a:latin typeface="Times New Roman" panose="02020603050405020304" pitchFamily="18" charset="0"/>
                          <a:cs typeface="Times New Roman" panose="02020603050405020304" pitchFamily="18" charset="0"/>
                        </a:rPr>
                        <a:t>&lt;</a:t>
                      </a:r>
                      <a:r>
                        <a:rPr lang="en-US" sz="1400" b="0" kern="100" dirty="0" smtClean="0">
                          <a:solidFill>
                            <a:srgbClr val="FF0000"/>
                          </a:solidFill>
                          <a:effectLst/>
                          <a:latin typeface="Times New Roman" panose="02020603050405020304" pitchFamily="18" charset="0"/>
                          <a:cs typeface="Times New Roman" panose="02020603050405020304" pitchFamily="18" charset="0"/>
                        </a:rPr>
                        <a:t>2.5 mW/</a:t>
                      </a:r>
                      <a:r>
                        <a:rPr lang="en-US" sz="1400" b="0" kern="100" dirty="0" err="1" smtClean="0">
                          <a:solidFill>
                            <a:srgbClr val="FF0000"/>
                          </a:solidFill>
                          <a:effectLst/>
                          <a:latin typeface="Times New Roman" panose="02020603050405020304" pitchFamily="18" charset="0"/>
                          <a:cs typeface="Times New Roman" panose="02020603050405020304" pitchFamily="18" charset="0"/>
                        </a:rPr>
                        <a:t>ch</a:t>
                      </a:r>
                      <a:endParaRPr lang="zh-CN" sz="1400" b="0" kern="100" dirty="0">
                        <a:solidFill>
                          <a:srgbClr val="FF0000"/>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graphicFrame>
        <p:nvGraphicFramePr>
          <p:cNvPr id="11" name="表格 10"/>
          <p:cNvGraphicFramePr>
            <a:graphicFrameLocks noGrp="1"/>
          </p:cNvGraphicFramePr>
          <p:nvPr>
            <p:extLst>
              <p:ext uri="{D42A27DB-BD31-4B8C-83A1-F6EECF244321}">
                <p14:modId xmlns:p14="http://schemas.microsoft.com/office/powerpoint/2010/main" val="1363704835"/>
              </p:ext>
            </p:extLst>
          </p:nvPr>
        </p:nvGraphicFramePr>
        <p:xfrm>
          <a:off x="4589417" y="3942642"/>
          <a:ext cx="4392488" cy="2312850"/>
        </p:xfrm>
        <a:graphic>
          <a:graphicData uri="http://schemas.openxmlformats.org/drawingml/2006/table">
            <a:tbl>
              <a:tblPr firstRow="1" firstCol="1" bandRow="1">
                <a:tableStyleId>{5C22544A-7EE6-4342-B048-85BDC9FD1C3A}</a:tableStyleId>
              </a:tblPr>
              <a:tblGrid>
                <a:gridCol w="2664296">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tblGrid>
              <a:tr h="231285">
                <a:tc gridSpan="2">
                  <a:txBody>
                    <a:bodyPr/>
                    <a:lstStyle/>
                    <a:p>
                      <a:pPr algn="ctr">
                        <a:spcAft>
                          <a:spcPts val="0"/>
                        </a:spcAft>
                      </a:pPr>
                      <a:r>
                        <a:rPr lang="en-US" sz="1400" b="0" kern="100" baseline="0" dirty="0" smtClean="0">
                          <a:solidFill>
                            <a:schemeClr val="tx1"/>
                          </a:solidFill>
                          <a:effectLst/>
                          <a:latin typeface="Times New Roman" panose="02020603050405020304" pitchFamily="18" charset="0"/>
                          <a:cs typeface="Times New Roman" panose="02020603050405020304" pitchFamily="18" charset="0"/>
                        </a:rPr>
                        <a:t>SAR-ADC</a:t>
                      </a:r>
                      <a:endParaRPr lang="zh-CN" sz="1400" b="0" kern="100" baseline="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extLst>
                  <a:ext uri="{0D108BD9-81ED-4DB2-BD59-A6C34878D82A}">
                    <a16:rowId xmlns:a16="http://schemas.microsoft.com/office/drawing/2014/main" val="10000"/>
                  </a:ext>
                </a:extLst>
              </a:tr>
              <a:tr h="231285">
                <a:tc>
                  <a:txBody>
                    <a:bodyPr/>
                    <a:lstStyle/>
                    <a:p>
                      <a:pPr algn="just">
                        <a:spcAft>
                          <a:spcPts val="0"/>
                        </a:spcAft>
                      </a:pPr>
                      <a:r>
                        <a:rPr lang="en-US" sz="1400" b="0" kern="100" baseline="0" dirty="0">
                          <a:solidFill>
                            <a:schemeClr val="tx1"/>
                          </a:solidFill>
                          <a:effectLst/>
                          <a:latin typeface="Times New Roman" panose="02020603050405020304" pitchFamily="18" charset="0"/>
                          <a:cs typeface="Times New Roman" panose="02020603050405020304" pitchFamily="18" charset="0"/>
                        </a:rPr>
                        <a:t>Input Range</a:t>
                      </a:r>
                      <a:endParaRPr lang="zh-CN" sz="1400" b="0" kern="100" baseline="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en-US" sz="1400" b="0" kern="100" baseline="0" dirty="0">
                          <a:solidFill>
                            <a:schemeClr val="tx1"/>
                          </a:solidFill>
                          <a:effectLst/>
                          <a:latin typeface="Times New Roman" panose="02020603050405020304" pitchFamily="18" charset="0"/>
                          <a:cs typeface="Times New Roman" panose="02020603050405020304" pitchFamily="18" charset="0"/>
                        </a:rPr>
                        <a:t>-</a:t>
                      </a:r>
                      <a:r>
                        <a:rPr lang="en-US" sz="1400" b="0" kern="100" baseline="0" dirty="0" smtClean="0">
                          <a:solidFill>
                            <a:schemeClr val="tx1"/>
                          </a:solidFill>
                          <a:effectLst/>
                          <a:latin typeface="Times New Roman" panose="02020603050405020304" pitchFamily="18" charset="0"/>
                          <a:cs typeface="Times New Roman" panose="02020603050405020304" pitchFamily="18" charset="0"/>
                        </a:rPr>
                        <a:t>0.6 V </a:t>
                      </a:r>
                      <a:r>
                        <a:rPr lang="en-US" sz="1400" b="0" kern="100" baseline="0" dirty="0">
                          <a:solidFill>
                            <a:schemeClr val="tx1"/>
                          </a:solidFill>
                          <a:effectLst/>
                          <a:latin typeface="Times New Roman" panose="02020603050405020304" pitchFamily="18" charset="0"/>
                          <a:cs typeface="Times New Roman" panose="02020603050405020304" pitchFamily="18" charset="0"/>
                        </a:rPr>
                        <a:t>~ </a:t>
                      </a:r>
                      <a:r>
                        <a:rPr lang="en-US" sz="1400" b="0" kern="100" baseline="0" dirty="0" smtClean="0">
                          <a:solidFill>
                            <a:schemeClr val="tx1"/>
                          </a:solidFill>
                          <a:effectLst/>
                          <a:latin typeface="Times New Roman" panose="02020603050405020304" pitchFamily="18" charset="0"/>
                          <a:cs typeface="Times New Roman" panose="02020603050405020304" pitchFamily="18" charset="0"/>
                        </a:rPr>
                        <a:t>0.6 V </a:t>
                      </a:r>
                      <a:r>
                        <a:rPr lang="en-US" sz="1400" b="0" kern="100" baseline="0" dirty="0">
                          <a:solidFill>
                            <a:schemeClr val="tx1"/>
                          </a:solidFill>
                          <a:effectLst/>
                          <a:latin typeface="Times New Roman" panose="02020603050405020304" pitchFamily="18" charset="0"/>
                          <a:cs typeface="Times New Roman" panose="02020603050405020304" pitchFamily="18" charset="0"/>
                        </a:rPr>
                        <a:t>diff.</a:t>
                      </a:r>
                      <a:endParaRPr lang="zh-CN" sz="1400" b="0" kern="100" baseline="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1285">
                <a:tc>
                  <a:txBody>
                    <a:bodyPr/>
                    <a:lstStyle/>
                    <a:p>
                      <a:pPr algn="just">
                        <a:spcAft>
                          <a:spcPts val="0"/>
                        </a:spcAft>
                      </a:pPr>
                      <a:r>
                        <a:rPr lang="en-US" sz="1400" b="0" kern="100" baseline="0" dirty="0">
                          <a:solidFill>
                            <a:schemeClr val="tx1"/>
                          </a:solidFill>
                          <a:effectLst/>
                          <a:latin typeface="Times New Roman" panose="02020603050405020304" pitchFamily="18" charset="0"/>
                          <a:cs typeface="Times New Roman" panose="02020603050405020304" pitchFamily="18" charset="0"/>
                        </a:rPr>
                        <a:t>Resolution</a:t>
                      </a:r>
                      <a:endParaRPr lang="zh-CN" sz="1400" b="0" kern="100" baseline="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en-US" sz="1400" b="0" kern="100" baseline="0" dirty="0" smtClean="0">
                          <a:solidFill>
                            <a:schemeClr val="tx1"/>
                          </a:solidFill>
                          <a:effectLst/>
                          <a:latin typeface="Times New Roman" panose="02020603050405020304" pitchFamily="18" charset="0"/>
                          <a:cs typeface="Times New Roman" panose="02020603050405020304" pitchFamily="18" charset="0"/>
                        </a:rPr>
                        <a:t>10 bit</a:t>
                      </a:r>
                      <a:endParaRPr lang="zh-CN" sz="1400" b="0" kern="100" baseline="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31285">
                <a:tc>
                  <a:txBody>
                    <a:bodyPr/>
                    <a:lstStyle/>
                    <a:p>
                      <a:pPr algn="just">
                        <a:spcAft>
                          <a:spcPts val="0"/>
                        </a:spcAft>
                      </a:pPr>
                      <a:r>
                        <a:rPr lang="en-US" sz="1400" b="0" kern="100" baseline="0" dirty="0">
                          <a:solidFill>
                            <a:schemeClr val="tx1"/>
                          </a:solidFill>
                          <a:effectLst/>
                          <a:latin typeface="Times New Roman" panose="02020603050405020304" pitchFamily="18" charset="0"/>
                          <a:cs typeface="Times New Roman" panose="02020603050405020304" pitchFamily="18" charset="0"/>
                        </a:rPr>
                        <a:t>Sampling Rate</a:t>
                      </a:r>
                      <a:endParaRPr lang="zh-CN" sz="1400" b="0" kern="100" baseline="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en-US" sz="1400" b="0" kern="100" baseline="0" dirty="0" smtClean="0">
                          <a:solidFill>
                            <a:schemeClr val="tx1"/>
                          </a:solidFill>
                          <a:effectLst/>
                          <a:latin typeface="Times New Roman" panose="02020603050405020304" pitchFamily="18" charset="0"/>
                          <a:cs typeface="Times New Roman" panose="02020603050405020304" pitchFamily="18" charset="0"/>
                        </a:rPr>
                        <a:t>40 MS/s</a:t>
                      </a:r>
                      <a:endParaRPr lang="zh-CN" sz="1400" b="0" kern="100" baseline="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1285">
                <a:tc>
                  <a:txBody>
                    <a:bodyPr/>
                    <a:lstStyle/>
                    <a:p>
                      <a:pPr algn="just">
                        <a:spcAft>
                          <a:spcPts val="0"/>
                        </a:spcAft>
                      </a:pPr>
                      <a:r>
                        <a:rPr lang="en-US" sz="1400" b="0" kern="100" baseline="0" dirty="0">
                          <a:solidFill>
                            <a:schemeClr val="tx1"/>
                          </a:solidFill>
                          <a:effectLst/>
                          <a:latin typeface="Times New Roman" panose="02020603050405020304" pitchFamily="18" charset="0"/>
                          <a:cs typeface="Times New Roman" panose="02020603050405020304" pitchFamily="18" charset="0"/>
                        </a:rPr>
                        <a:t>DNL</a:t>
                      </a:r>
                      <a:endParaRPr lang="zh-CN" sz="1400" b="0" kern="100" baseline="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en-US" sz="1400" b="0" kern="100" baseline="0" dirty="0">
                          <a:solidFill>
                            <a:schemeClr val="tx1"/>
                          </a:solidFill>
                          <a:effectLst/>
                          <a:latin typeface="Times New Roman" panose="02020603050405020304" pitchFamily="18" charset="0"/>
                          <a:cs typeface="Times New Roman" panose="02020603050405020304" pitchFamily="18" charset="0"/>
                        </a:rPr>
                        <a:t>&lt;</a:t>
                      </a:r>
                      <a:r>
                        <a:rPr lang="en-US" sz="1400" b="0" kern="100" baseline="0" dirty="0" smtClean="0">
                          <a:solidFill>
                            <a:schemeClr val="tx1"/>
                          </a:solidFill>
                          <a:effectLst/>
                          <a:latin typeface="Times New Roman" panose="02020603050405020304" pitchFamily="18" charset="0"/>
                          <a:cs typeface="Times New Roman" panose="02020603050405020304" pitchFamily="18" charset="0"/>
                        </a:rPr>
                        <a:t>0.6 LSB</a:t>
                      </a:r>
                      <a:endParaRPr lang="zh-CN" sz="1400" b="0" kern="100" baseline="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31285">
                <a:tc>
                  <a:txBody>
                    <a:bodyPr/>
                    <a:lstStyle/>
                    <a:p>
                      <a:pPr algn="just">
                        <a:spcAft>
                          <a:spcPts val="0"/>
                        </a:spcAft>
                      </a:pPr>
                      <a:r>
                        <a:rPr lang="en-US" sz="1400" b="0" kern="100" baseline="0" dirty="0">
                          <a:solidFill>
                            <a:schemeClr val="tx1"/>
                          </a:solidFill>
                          <a:effectLst/>
                          <a:latin typeface="Times New Roman" panose="02020603050405020304" pitchFamily="18" charset="0"/>
                          <a:cs typeface="Times New Roman" panose="02020603050405020304" pitchFamily="18" charset="0"/>
                        </a:rPr>
                        <a:t>INL</a:t>
                      </a:r>
                      <a:endParaRPr lang="zh-CN" sz="1400" b="0" kern="100" baseline="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en-US" sz="1400" b="0" kern="100" baseline="0" dirty="0">
                          <a:solidFill>
                            <a:schemeClr val="tx1"/>
                          </a:solidFill>
                          <a:effectLst/>
                          <a:latin typeface="Times New Roman" panose="02020603050405020304" pitchFamily="18" charset="0"/>
                          <a:cs typeface="Times New Roman" panose="02020603050405020304" pitchFamily="18" charset="0"/>
                        </a:rPr>
                        <a:t>&lt;</a:t>
                      </a:r>
                      <a:r>
                        <a:rPr lang="en-US" sz="1400" b="0" kern="100" baseline="0" dirty="0" smtClean="0">
                          <a:solidFill>
                            <a:schemeClr val="tx1"/>
                          </a:solidFill>
                          <a:effectLst/>
                          <a:latin typeface="Times New Roman" panose="02020603050405020304" pitchFamily="18" charset="0"/>
                          <a:cs typeface="Times New Roman" panose="02020603050405020304" pitchFamily="18" charset="0"/>
                        </a:rPr>
                        <a:t>0.6 LSB</a:t>
                      </a:r>
                      <a:endParaRPr lang="zh-CN" sz="1400" b="0" kern="100" baseline="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1285">
                <a:tc>
                  <a:txBody>
                    <a:bodyPr/>
                    <a:lstStyle/>
                    <a:p>
                      <a:pPr algn="just">
                        <a:spcAft>
                          <a:spcPts val="0"/>
                        </a:spcAft>
                      </a:pPr>
                      <a:r>
                        <a:rPr lang="en-US" sz="1400" b="0" kern="100" baseline="0" dirty="0">
                          <a:solidFill>
                            <a:schemeClr val="tx1"/>
                          </a:solidFill>
                          <a:effectLst/>
                          <a:latin typeface="Times New Roman" panose="02020603050405020304" pitchFamily="18" charset="0"/>
                          <a:cs typeface="Times New Roman" panose="02020603050405020304" pitchFamily="18" charset="0"/>
                        </a:rPr>
                        <a:t>SFDR @ 2MHz, 40MSPS</a:t>
                      </a:r>
                      <a:endParaRPr lang="zh-CN" sz="1400" b="0" kern="100" baseline="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en-US" sz="1400" b="0" kern="100" baseline="0" dirty="0" smtClean="0">
                          <a:solidFill>
                            <a:schemeClr val="tx1"/>
                          </a:solidFill>
                          <a:effectLst/>
                          <a:latin typeface="Times New Roman" panose="02020603050405020304" pitchFamily="18" charset="0"/>
                          <a:cs typeface="Times New Roman" panose="02020603050405020304" pitchFamily="18" charset="0"/>
                        </a:rPr>
                        <a:t>68 </a:t>
                      </a:r>
                      <a:r>
                        <a:rPr lang="en-US" sz="1400" b="0" kern="100" baseline="0" dirty="0" err="1" smtClean="0">
                          <a:solidFill>
                            <a:schemeClr val="tx1"/>
                          </a:solidFill>
                          <a:effectLst/>
                          <a:latin typeface="Times New Roman" panose="02020603050405020304" pitchFamily="18" charset="0"/>
                          <a:cs typeface="Times New Roman" panose="02020603050405020304" pitchFamily="18" charset="0"/>
                        </a:rPr>
                        <a:t>dBc</a:t>
                      </a:r>
                      <a:endParaRPr lang="zh-CN" sz="1400" b="0" kern="100" baseline="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31285">
                <a:tc>
                  <a:txBody>
                    <a:bodyPr/>
                    <a:lstStyle/>
                    <a:p>
                      <a:pPr algn="just">
                        <a:spcAft>
                          <a:spcPts val="0"/>
                        </a:spcAft>
                      </a:pPr>
                      <a:r>
                        <a:rPr lang="en-US" sz="1400" b="0" kern="100" baseline="0" dirty="0">
                          <a:solidFill>
                            <a:schemeClr val="tx1"/>
                          </a:solidFill>
                          <a:effectLst/>
                          <a:latin typeface="Times New Roman" panose="02020603050405020304" pitchFamily="18" charset="0"/>
                          <a:cs typeface="Times New Roman" panose="02020603050405020304" pitchFamily="18" charset="0"/>
                        </a:rPr>
                        <a:t>SINAD</a:t>
                      </a:r>
                      <a:endParaRPr lang="zh-CN" sz="1400" b="0" kern="100" baseline="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en-US" sz="1400" b="0" kern="100" baseline="0" dirty="0" smtClean="0">
                          <a:solidFill>
                            <a:schemeClr val="tx1"/>
                          </a:solidFill>
                          <a:effectLst/>
                          <a:latin typeface="Times New Roman" panose="02020603050405020304" pitchFamily="18" charset="0"/>
                          <a:cs typeface="Times New Roman" panose="02020603050405020304" pitchFamily="18" charset="0"/>
                        </a:rPr>
                        <a:t>57 dB</a:t>
                      </a:r>
                      <a:endParaRPr lang="zh-CN" sz="1400" b="0" kern="100" baseline="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31285">
                <a:tc>
                  <a:txBody>
                    <a:bodyPr/>
                    <a:lstStyle/>
                    <a:p>
                      <a:pPr algn="just">
                        <a:spcAft>
                          <a:spcPts val="0"/>
                        </a:spcAft>
                      </a:pPr>
                      <a:r>
                        <a:rPr lang="en-US" sz="1400" b="0" kern="100" baseline="0" dirty="0">
                          <a:solidFill>
                            <a:schemeClr val="tx1"/>
                          </a:solidFill>
                          <a:effectLst/>
                          <a:latin typeface="Times New Roman" panose="02020603050405020304" pitchFamily="18" charset="0"/>
                          <a:cs typeface="Times New Roman" panose="02020603050405020304" pitchFamily="18" charset="0"/>
                        </a:rPr>
                        <a:t>ENOB</a:t>
                      </a:r>
                      <a:endParaRPr lang="zh-CN" sz="1400" b="0" kern="100" baseline="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en-US" sz="1400" b="0" kern="100" baseline="0" dirty="0">
                          <a:solidFill>
                            <a:schemeClr val="tx1"/>
                          </a:solidFill>
                          <a:effectLst/>
                          <a:latin typeface="Times New Roman" panose="02020603050405020304" pitchFamily="18" charset="0"/>
                          <a:cs typeface="Times New Roman" panose="02020603050405020304" pitchFamily="18" charset="0"/>
                        </a:rPr>
                        <a:t>&gt;</a:t>
                      </a:r>
                      <a:r>
                        <a:rPr lang="en-US" sz="1400" b="0" kern="100" baseline="0" dirty="0" smtClean="0">
                          <a:solidFill>
                            <a:schemeClr val="tx1"/>
                          </a:solidFill>
                          <a:effectLst/>
                          <a:latin typeface="Times New Roman" panose="02020603050405020304" pitchFamily="18" charset="0"/>
                          <a:cs typeface="Times New Roman" panose="02020603050405020304" pitchFamily="18" charset="0"/>
                        </a:rPr>
                        <a:t>9.2 bit </a:t>
                      </a:r>
                      <a:r>
                        <a:rPr lang="en-US" sz="1400" b="0" kern="100" baseline="0" dirty="0">
                          <a:solidFill>
                            <a:schemeClr val="tx1"/>
                          </a:solidFill>
                          <a:effectLst/>
                          <a:latin typeface="Times New Roman" panose="02020603050405020304" pitchFamily="18" charset="0"/>
                          <a:cs typeface="Times New Roman" panose="02020603050405020304" pitchFamily="18" charset="0"/>
                        </a:rPr>
                        <a:t>@ 2MHz </a:t>
                      </a:r>
                      <a:endParaRPr lang="zh-CN" sz="1400" b="0" kern="100" baseline="0" dirty="0">
                        <a:solidFill>
                          <a:schemeClr val="tx1"/>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31285">
                <a:tc>
                  <a:txBody>
                    <a:bodyPr/>
                    <a:lstStyle/>
                    <a:p>
                      <a:pPr algn="just">
                        <a:spcAft>
                          <a:spcPts val="0"/>
                        </a:spcAft>
                      </a:pPr>
                      <a:r>
                        <a:rPr lang="en-US" sz="1400" b="0" kern="100" baseline="0" dirty="0">
                          <a:solidFill>
                            <a:srgbClr val="FF0000"/>
                          </a:solidFill>
                          <a:effectLst/>
                          <a:latin typeface="Times New Roman" panose="02020603050405020304" pitchFamily="18" charset="0"/>
                          <a:cs typeface="Times New Roman" panose="02020603050405020304" pitchFamily="18" charset="0"/>
                        </a:rPr>
                        <a:t>Power Consumption (ADC)</a:t>
                      </a:r>
                      <a:endParaRPr lang="zh-CN" sz="1400" b="0" kern="100" baseline="0" dirty="0">
                        <a:solidFill>
                          <a:srgbClr val="FF0000"/>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en-US" sz="1400" b="0" kern="100" baseline="0" dirty="0" smtClean="0">
                          <a:solidFill>
                            <a:srgbClr val="FF0000"/>
                          </a:solidFill>
                          <a:effectLst/>
                          <a:latin typeface="Times New Roman" panose="02020603050405020304" pitchFamily="18" charset="0"/>
                          <a:cs typeface="Times New Roman" panose="02020603050405020304" pitchFamily="18" charset="0"/>
                        </a:rPr>
                        <a:t>&lt;2.5 mW/</a:t>
                      </a:r>
                      <a:r>
                        <a:rPr lang="en-US" sz="1400" b="0" kern="100" baseline="0" dirty="0" err="1" smtClean="0">
                          <a:solidFill>
                            <a:srgbClr val="FF0000"/>
                          </a:solidFill>
                          <a:effectLst/>
                          <a:latin typeface="Times New Roman" panose="02020603050405020304" pitchFamily="18" charset="0"/>
                          <a:cs typeface="Times New Roman" panose="02020603050405020304" pitchFamily="18" charset="0"/>
                        </a:rPr>
                        <a:t>ch</a:t>
                      </a:r>
                      <a:endParaRPr lang="zh-CN" sz="1400" b="0" kern="100" baseline="0" dirty="0">
                        <a:solidFill>
                          <a:srgbClr val="FF0000"/>
                        </a:solidFill>
                        <a:effectLst/>
                        <a:latin typeface="Times New Roman" panose="02020603050405020304" pitchFamily="18" charset="0"/>
                        <a:ea typeface="宋体"/>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13" name="Rectangle 16"/>
          <p:cNvSpPr>
            <a:spLocks noChangeArrowheads="1"/>
          </p:cNvSpPr>
          <p:nvPr/>
        </p:nvSpPr>
        <p:spPr bwMode="auto">
          <a:xfrm>
            <a:off x="0" y="134406"/>
            <a:ext cx="7811589" cy="76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Architecture and Specifications of FEE</a:t>
            </a:r>
            <a:endParaRPr lang="zh-CN" altLang="en-US"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endParaRPr>
          </a:p>
        </p:txBody>
      </p:sp>
    </p:spTree>
    <p:extLst>
      <p:ext uri="{BB962C8B-B14F-4D97-AF65-F5344CB8AC3E}">
        <p14:creationId xmlns:p14="http://schemas.microsoft.com/office/powerpoint/2010/main" val="29455223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p:txBody>
          <a:bodyPr/>
          <a:lstStyle/>
          <a:p>
            <a:fld id="{F822D0B3-86C0-48A6-87B1-903C1698B4B1}" type="slidenum">
              <a:rPr lang="zh-CN" altLang="en-US" smtClean="0"/>
              <a:pPr/>
              <a:t>6</a:t>
            </a:fld>
            <a:endParaRPr lang="zh-CN" altLang="en-US"/>
          </a:p>
        </p:txBody>
      </p:sp>
      <p:sp>
        <p:nvSpPr>
          <p:cNvPr id="6" name="矩形 5"/>
          <p:cNvSpPr/>
          <p:nvPr/>
        </p:nvSpPr>
        <p:spPr>
          <a:xfrm>
            <a:off x="-267942" y="1005924"/>
            <a:ext cx="8583222" cy="1338828"/>
          </a:xfrm>
          <a:prstGeom prst="rect">
            <a:avLst/>
          </a:prstGeom>
        </p:spPr>
        <p:txBody>
          <a:bodyPr wrap="square">
            <a:spAutoFit/>
          </a:bodyPr>
          <a:lstStyle/>
          <a:p>
            <a:pPr marL="284400">
              <a:lnSpc>
                <a:spcPct val="150000"/>
              </a:lnSpc>
            </a:pPr>
            <a:r>
              <a:rPr lang="en-US" altLang="zh-CN" dirty="0">
                <a:latin typeface="Times New Roman" panose="02020603050405020304" pitchFamily="18" charset="0"/>
                <a:cs typeface="Times New Roman" panose="02020603050405020304" pitchFamily="18" charset="0"/>
              </a:rPr>
              <a:t>Three prototype chips have been </a:t>
            </a:r>
            <a:r>
              <a:rPr lang="en-US" altLang="zh-CN" dirty="0" smtClean="0">
                <a:latin typeface="Times New Roman" panose="02020603050405020304" pitchFamily="18" charset="0"/>
                <a:cs typeface="Times New Roman" panose="02020603050405020304" pitchFamily="18" charset="0"/>
              </a:rPr>
              <a:t>taped out  and evaluated  during 2017</a:t>
            </a:r>
            <a:r>
              <a:rPr lang="en-US" altLang="zh-CN" dirty="0" smtClean="0">
                <a:latin typeface="Times New Roman" panose="02020603050405020304" pitchFamily="18" charset="0"/>
                <a:cs typeface="Times New Roman" panose="02020603050405020304" pitchFamily="18" charset="0"/>
                <a:sym typeface="Wingdings 3" panose="05040102010807070707" pitchFamily="18" charset="2"/>
              </a:rPr>
              <a:t></a:t>
            </a:r>
            <a:r>
              <a:rPr lang="en-US" altLang="zh-CN" dirty="0" smtClean="0">
                <a:latin typeface="Times New Roman" panose="02020603050405020304" pitchFamily="18" charset="0"/>
                <a:cs typeface="Times New Roman" panose="02020603050405020304" pitchFamily="18" charset="0"/>
              </a:rPr>
              <a:t> 2018</a:t>
            </a:r>
            <a:endParaRPr lang="en-US" altLang="zh-CN" dirty="0">
              <a:latin typeface="Times New Roman" panose="02020603050405020304" pitchFamily="18" charset="0"/>
              <a:cs typeface="Times New Roman" panose="02020603050405020304" pitchFamily="18" charset="0"/>
            </a:endParaRPr>
          </a:p>
          <a:p>
            <a:pPr marL="684000" indent="-171450">
              <a:buFont typeface="Arial" panose="020B0604020202020204" pitchFamily="34" charset="0"/>
              <a:buChar char="•"/>
            </a:pPr>
            <a:r>
              <a:rPr lang="en-US" altLang="zh-CN" dirty="0" smtClean="0">
                <a:latin typeface="Times New Roman" panose="02020603050405020304" pitchFamily="18" charset="0"/>
                <a:cs typeface="Times New Roman" panose="02020603050405020304" pitchFamily="18" charset="0"/>
              </a:rPr>
              <a:t>5 channel Analog </a:t>
            </a:r>
            <a:r>
              <a:rPr lang="en-US" altLang="zh-CN" dirty="0" smtClean="0">
                <a:latin typeface="Times New Roman" panose="02020603050405020304" pitchFamily="18" charset="0"/>
                <a:cs typeface="Times New Roman" panose="02020603050405020304" pitchFamily="18" charset="0"/>
              </a:rPr>
              <a:t>Front-End  </a:t>
            </a:r>
            <a:r>
              <a:rPr lang="en-US" altLang="zh-CN" dirty="0">
                <a:latin typeface="Times New Roman" panose="02020603050405020304" pitchFamily="18" charset="0"/>
                <a:cs typeface="Times New Roman" panose="02020603050405020304" pitchFamily="18" charset="0"/>
              </a:rPr>
              <a:t>ASIC</a:t>
            </a:r>
          </a:p>
          <a:p>
            <a:pPr marL="684000" indent="-171450">
              <a:buFont typeface="Arial" panose="020B0604020202020204" pitchFamily="34" charset="0"/>
              <a:buChar char="•"/>
            </a:pPr>
            <a:r>
              <a:rPr lang="en-US" altLang="zh-CN" dirty="0" smtClean="0">
                <a:latin typeface="Times New Roman" panose="02020603050405020304" pitchFamily="18" charset="0"/>
                <a:cs typeface="Times New Roman" panose="02020603050405020304" pitchFamily="18" charset="0"/>
              </a:rPr>
              <a:t>Single channel </a:t>
            </a:r>
            <a:r>
              <a:rPr lang="en-US" altLang="zh-CN" dirty="0">
                <a:latin typeface="Times New Roman" panose="02020603050405020304" pitchFamily="18" charset="0"/>
                <a:cs typeface="Times New Roman" panose="02020603050405020304" pitchFamily="18" charset="0"/>
              </a:rPr>
              <a:t>SAR-ADC ASIC</a:t>
            </a:r>
          </a:p>
          <a:p>
            <a:pPr marL="684000" indent="-171450">
              <a:buFont typeface="Arial" panose="020B0604020202020204" pitchFamily="34" charset="0"/>
              <a:buChar char="•"/>
            </a:pPr>
            <a:r>
              <a:rPr lang="en-US" altLang="zh-CN" dirty="0" smtClean="0">
                <a:latin typeface="Times New Roman" panose="02020603050405020304" pitchFamily="18" charset="0"/>
                <a:cs typeface="Times New Roman" panose="02020603050405020304" pitchFamily="18" charset="0"/>
              </a:rPr>
              <a:t>Single channel Analog </a:t>
            </a:r>
            <a:r>
              <a:rPr lang="en-US" altLang="zh-CN" dirty="0" smtClean="0">
                <a:latin typeface="Times New Roman" panose="02020603050405020304" pitchFamily="18" charset="0"/>
                <a:cs typeface="Times New Roman" panose="02020603050405020304" pitchFamily="18" charset="0"/>
              </a:rPr>
              <a:t>Front-End </a:t>
            </a:r>
            <a:r>
              <a:rPr lang="en-US" altLang="zh-CN" dirty="0">
                <a:latin typeface="Times New Roman" panose="02020603050405020304" pitchFamily="18" charset="0"/>
                <a:cs typeface="Times New Roman" panose="02020603050405020304" pitchFamily="18" charset="0"/>
              </a:rPr>
              <a:t>+SAR-ADC ASIC</a:t>
            </a:r>
            <a:endParaRPr lang="zh-CN" altLang="en-US"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25" y="2183889"/>
            <a:ext cx="8538846" cy="3058427"/>
          </a:xfrm>
          <a:prstGeom prst="rect">
            <a:avLst/>
          </a:prstGeom>
        </p:spPr>
      </p:pic>
      <p:sp>
        <p:nvSpPr>
          <p:cNvPr id="9" name="文本框 8"/>
          <p:cNvSpPr txBox="1"/>
          <p:nvPr/>
        </p:nvSpPr>
        <p:spPr>
          <a:xfrm>
            <a:off x="0" y="4218966"/>
            <a:ext cx="1871025" cy="276999"/>
          </a:xfrm>
          <a:prstGeom prst="rect">
            <a:avLst/>
          </a:prstGeom>
          <a:noFill/>
        </p:spPr>
        <p:txBody>
          <a:bodyPr wrap="none" rtlCol="0">
            <a:spAutoFit/>
          </a:bodyPr>
          <a:lstStyle/>
          <a:p>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Charge sensitive amplifier</a:t>
            </a:r>
            <a:endParaRPr lang="zh-CN" altLang="en-US" sz="12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0" name="文本框 9"/>
          <p:cNvSpPr txBox="1"/>
          <p:nvPr/>
        </p:nvSpPr>
        <p:spPr>
          <a:xfrm>
            <a:off x="42489" y="4643416"/>
            <a:ext cx="1251818" cy="276999"/>
          </a:xfrm>
          <a:prstGeom prst="rect">
            <a:avLst/>
          </a:prstGeom>
          <a:noFill/>
        </p:spPr>
        <p:txBody>
          <a:bodyPr wrap="none" rtlCol="0">
            <a:spAutoFit/>
          </a:bodyPr>
          <a:lstStyle/>
          <a:p>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Shaper amplifier</a:t>
            </a:r>
            <a:endParaRPr lang="zh-CN" altLang="en-US" sz="12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1" name="文本框 10"/>
          <p:cNvSpPr txBox="1"/>
          <p:nvPr/>
        </p:nvSpPr>
        <p:spPr>
          <a:xfrm>
            <a:off x="1073373" y="5037056"/>
            <a:ext cx="1829347" cy="276999"/>
          </a:xfrm>
          <a:prstGeom prst="rect">
            <a:avLst/>
          </a:prstGeom>
          <a:noFill/>
        </p:spPr>
        <p:txBody>
          <a:bodyPr wrap="none" rtlCol="0">
            <a:spAutoFit/>
          </a:bodyPr>
          <a:lstStyle/>
          <a:p>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Full differential amplifier</a:t>
            </a:r>
            <a:endParaRPr lang="zh-CN" altLang="en-US" sz="1200" dirty="0">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12" name="直接箭头连接符 11"/>
          <p:cNvCxnSpPr/>
          <p:nvPr/>
        </p:nvCxnSpPr>
        <p:spPr>
          <a:xfrm flipV="1">
            <a:off x="294277" y="3721337"/>
            <a:ext cx="237745" cy="4600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V="1">
            <a:off x="856847" y="3636895"/>
            <a:ext cx="968089" cy="104103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1944350" y="3955916"/>
            <a:ext cx="1050760" cy="108721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267942" y="5360297"/>
            <a:ext cx="8783292" cy="1200329"/>
          </a:xfrm>
          <a:prstGeom prst="rect">
            <a:avLst/>
          </a:prstGeom>
          <a:noFill/>
        </p:spPr>
        <p:txBody>
          <a:bodyPr wrap="square" rtlCol="0">
            <a:spAutoFit/>
          </a:bodyPr>
          <a:lstStyle/>
          <a:p>
            <a:pPr marL="284400"/>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The test results of main specifications of 5 channel Analog </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Front-End </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ASIC</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a:p>
            <a:pPr marL="684000" indent="-285750">
              <a:buFont typeface="Arial" panose="020B0604020202020204" pitchFamily="34" charset="0"/>
              <a:buChar char="•"/>
            </a:pP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Power consumption</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2.02 mW/channel</a:t>
            </a:r>
          </a:p>
          <a:p>
            <a:pPr marL="684000" indent="-285750">
              <a:buFont typeface="Arial" panose="020B0604020202020204" pitchFamily="34" charset="0"/>
              <a:buChar char="•"/>
            </a:pPr>
            <a:r>
              <a:rPr lang="en-US" altLang="zh-CN" dirty="0">
                <a:latin typeface="Times New Roman" panose="02020603050405020304" pitchFamily="18" charset="0"/>
                <a:ea typeface="楷体" panose="02010609060101010101" pitchFamily="49" charset="-122"/>
                <a:cs typeface="Times New Roman" panose="02020603050405020304" pitchFamily="18" charset="0"/>
              </a:rPr>
              <a:t>G</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ain</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9.8 mV/</a:t>
            </a:r>
            <a:r>
              <a:rPr lang="en-US" altLang="zh-CN" dirty="0" err="1" smtClean="0">
                <a:latin typeface="Times New Roman" panose="02020603050405020304" pitchFamily="18" charset="0"/>
                <a:cs typeface="Times New Roman" panose="02020603050405020304" pitchFamily="18" charset="0"/>
              </a:rPr>
              <a:t>fC</a:t>
            </a:r>
            <a:endParaRPr lang="en-US" altLang="zh-CN" dirty="0" smtClean="0">
              <a:latin typeface="Times New Roman" panose="02020603050405020304" pitchFamily="18" charset="0"/>
              <a:cs typeface="Times New Roman" panose="02020603050405020304" pitchFamily="18" charset="0"/>
            </a:endParaRPr>
          </a:p>
          <a:p>
            <a:pPr marL="684000" indent="-285750">
              <a:buFont typeface="Arial" panose="020B0604020202020204" pitchFamily="34" charset="0"/>
              <a:buChar char="•"/>
            </a:pPr>
            <a:r>
              <a:rPr lang="en-US" altLang="zh-CN" dirty="0" smtClean="0">
                <a:latin typeface="Times New Roman" panose="02020603050405020304" pitchFamily="18" charset="0"/>
                <a:cs typeface="Times New Roman" panose="02020603050405020304" pitchFamily="18" charset="0"/>
              </a:rPr>
              <a:t>ENC(equivalent </a:t>
            </a:r>
            <a:r>
              <a:rPr lang="en-US" altLang="zh-CN" dirty="0">
                <a:latin typeface="Times New Roman" panose="02020603050405020304" pitchFamily="18" charset="0"/>
                <a:cs typeface="Times New Roman" panose="02020603050405020304" pitchFamily="18" charset="0"/>
              </a:rPr>
              <a:t>n</a:t>
            </a:r>
            <a:r>
              <a:rPr lang="en-US" altLang="zh-CN" dirty="0" smtClean="0">
                <a:latin typeface="Times New Roman" panose="02020603050405020304" pitchFamily="18" charset="0"/>
                <a:cs typeface="Times New Roman" panose="02020603050405020304" pitchFamily="18" charset="0"/>
              </a:rPr>
              <a:t>oise charge)</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589 e </a:t>
            </a:r>
            <a:r>
              <a:rPr lang="en-US" altLang="zh-CN" dirty="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10pF</a:t>
            </a:r>
            <a:endParaRPr lang="zh-CN" altLang="en-US" dirty="0">
              <a:latin typeface="Times New Roman" panose="02020603050405020304" pitchFamily="18" charset="0"/>
              <a:cs typeface="Times New Roman" panose="02020603050405020304" pitchFamily="18" charset="0"/>
            </a:endParaRPr>
          </a:p>
        </p:txBody>
      </p:sp>
      <p:sp>
        <p:nvSpPr>
          <p:cNvPr id="16" name="Rectangle 16"/>
          <p:cNvSpPr>
            <a:spLocks noChangeArrowheads="1"/>
          </p:cNvSpPr>
          <p:nvPr/>
        </p:nvSpPr>
        <p:spPr bwMode="auto">
          <a:xfrm>
            <a:off x="-53816" y="125750"/>
            <a:ext cx="9037574" cy="76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Current Status : Analog Front-End ASIC</a:t>
            </a:r>
            <a:endParaRPr lang="zh-CN" altLang="en-US"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endParaRPr>
          </a:p>
        </p:txBody>
      </p:sp>
      <p:sp>
        <p:nvSpPr>
          <p:cNvPr id="2" name="文本框 1"/>
          <p:cNvSpPr txBox="1"/>
          <p:nvPr/>
        </p:nvSpPr>
        <p:spPr>
          <a:xfrm>
            <a:off x="6248400" y="2137994"/>
            <a:ext cx="963725" cy="369332"/>
          </a:xfrm>
          <a:prstGeom prst="rect">
            <a:avLst/>
          </a:prstGeom>
          <a:solidFill>
            <a:schemeClr val="bg1"/>
          </a:solid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1320</a:t>
            </a:r>
            <a:r>
              <a:rPr lang="el-GR" altLang="zh-CN" dirty="0" smtClean="0">
                <a:latin typeface="Times New Roman" panose="02020603050405020304" pitchFamily="18" charset="0"/>
                <a:cs typeface="Times New Roman" panose="02020603050405020304" pitchFamily="18" charset="0"/>
              </a:rPr>
              <a:t>μ</a:t>
            </a:r>
            <a:r>
              <a:rPr lang="en-US" altLang="zh-CN" dirty="0" smtClean="0">
                <a:latin typeface="Times New Roman" panose="02020603050405020304" pitchFamily="18" charset="0"/>
                <a:cs typeface="Times New Roman" panose="02020603050405020304" pitchFamily="18" charset="0"/>
              </a:rPr>
              <a:t>m</a:t>
            </a:r>
            <a:endParaRPr lang="zh-CN" altLang="en-US" dirty="0">
              <a:latin typeface="Times New Roman" panose="02020603050405020304" pitchFamily="18" charset="0"/>
              <a:cs typeface="Times New Roman" panose="02020603050405020304" pitchFamily="18" charset="0"/>
            </a:endParaRPr>
          </a:p>
        </p:txBody>
      </p:sp>
      <p:sp>
        <p:nvSpPr>
          <p:cNvPr id="3" name="文本框 2"/>
          <p:cNvSpPr txBox="1"/>
          <p:nvPr/>
        </p:nvSpPr>
        <p:spPr>
          <a:xfrm>
            <a:off x="4188470" y="3350562"/>
            <a:ext cx="461665" cy="741550"/>
          </a:xfrm>
          <a:prstGeom prst="rect">
            <a:avLst/>
          </a:prstGeom>
          <a:solidFill>
            <a:schemeClr val="bg1"/>
          </a:solidFill>
        </p:spPr>
        <p:txBody>
          <a:bodyPr vert="eaVert" wrap="none" rtlCol="0">
            <a:spAutoFit/>
          </a:bodyPr>
          <a:lstStyle/>
          <a:p>
            <a:r>
              <a:rPr lang="en-US" altLang="zh-CN" dirty="0" smtClean="0">
                <a:latin typeface="Times New Roman" panose="02020603050405020304" pitchFamily="18" charset="0"/>
                <a:cs typeface="Times New Roman" panose="02020603050405020304" pitchFamily="18" charset="0"/>
              </a:rPr>
              <a:t>838</a:t>
            </a:r>
            <a:r>
              <a:rPr lang="el-GR" altLang="zh-CN" dirty="0" smtClean="0">
                <a:latin typeface="Times New Roman" panose="02020603050405020304" pitchFamily="18" charset="0"/>
                <a:cs typeface="Times New Roman" panose="02020603050405020304" pitchFamily="18" charset="0"/>
              </a:rPr>
              <a:t>μ</a:t>
            </a:r>
            <a:r>
              <a:rPr lang="en-US" altLang="zh-CN" dirty="0" smtClean="0">
                <a:latin typeface="Times New Roman" panose="02020603050405020304" pitchFamily="18" charset="0"/>
                <a:cs typeface="Times New Roman" panose="02020603050405020304" pitchFamily="18" charset="0"/>
              </a:rPr>
              <a:t>m</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83964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p:txBody>
          <a:bodyPr/>
          <a:lstStyle/>
          <a:p>
            <a:fld id="{F822D0B3-86C0-48A6-87B1-903C1698B4B1}" type="slidenum">
              <a:rPr lang="zh-CN" altLang="en-US" smtClean="0"/>
              <a:pPr/>
              <a:t>7</a:t>
            </a:fld>
            <a:endParaRPr lang="zh-CN" altLang="en-US"/>
          </a:p>
        </p:txBody>
      </p:sp>
      <p:sp>
        <p:nvSpPr>
          <p:cNvPr id="11" name="Rectangle 16"/>
          <p:cNvSpPr>
            <a:spLocks noChangeArrowheads="1"/>
          </p:cNvSpPr>
          <p:nvPr/>
        </p:nvSpPr>
        <p:spPr bwMode="auto">
          <a:xfrm>
            <a:off x="0" y="104503"/>
            <a:ext cx="8772525" cy="76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Current </a:t>
            </a:r>
            <a:r>
              <a:rPr lang="en-US" altLang="zh-CN"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Status :TID Tests for Analog Front-End </a:t>
            </a:r>
            <a:endParaRPr lang="zh-CN" altLang="en-US"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endParaRPr>
          </a:p>
        </p:txBody>
      </p:sp>
      <p:sp>
        <p:nvSpPr>
          <p:cNvPr id="6" name="内容占位符 2">
            <a:extLst>
              <a:ext uri="{FF2B5EF4-FFF2-40B4-BE49-F238E27FC236}">
                <a16:creationId xmlns:a16="http://schemas.microsoft.com/office/drawing/2014/main" id="{63B43739-717E-4EFA-80F4-8FEEE26DF2A9}"/>
              </a:ext>
            </a:extLst>
          </p:cNvPr>
          <p:cNvSpPr txBox="1">
            <a:spLocks/>
          </p:cNvSpPr>
          <p:nvPr/>
        </p:nvSpPr>
        <p:spPr>
          <a:xfrm>
            <a:off x="-352426" y="1175483"/>
            <a:ext cx="5108551" cy="29514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4400" indent="0">
              <a:spcBef>
                <a:spcPts val="0"/>
              </a:spcBef>
              <a:buNone/>
            </a:pPr>
            <a:r>
              <a:rPr lang="en-US" altLang="zh-CN" sz="2000" dirty="0" smtClean="0">
                <a:latin typeface="Times New Roman" panose="02020603050405020304" pitchFamily="18" charset="0"/>
                <a:cs typeface="Times New Roman" panose="02020603050405020304" pitchFamily="18" charset="0"/>
              </a:rPr>
              <a:t>Test setup:</a:t>
            </a:r>
          </a:p>
          <a:p>
            <a:pPr marL="684000" lvl="1">
              <a:spcBef>
                <a:spcPts val="0"/>
              </a:spcBef>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Radiation Source: Co-60</a:t>
            </a:r>
          </a:p>
          <a:p>
            <a:pPr marL="684000" lvl="1">
              <a:spcBef>
                <a:spcPts val="0"/>
              </a:spcBef>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Does rate:</a:t>
            </a:r>
            <a:r>
              <a:rPr lang="zh-CN" altLang="en-US" sz="2000" dirty="0" smtClean="0">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cs typeface="Times New Roman" panose="02020603050405020304" pitchFamily="18" charset="0"/>
              </a:rPr>
              <a:t>50 rad(Si)/s 	        </a:t>
            </a:r>
          </a:p>
          <a:p>
            <a:pPr marL="684000" lvl="1">
              <a:spcBef>
                <a:spcPts val="0"/>
              </a:spcBef>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TID(total ionizing dose): 1 Mrad (Si)</a:t>
            </a:r>
          </a:p>
          <a:p>
            <a:pPr marL="684000" lvl="1">
              <a:spcBef>
                <a:spcPts val="0"/>
              </a:spcBef>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Sample no.: 3</a:t>
            </a:r>
          </a:p>
          <a:p>
            <a:pPr marL="684000" lvl="1">
              <a:spcBef>
                <a:spcPts val="0"/>
              </a:spcBef>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Chip working condition:  1.2 V supply voltage with 25 uA mater bias current</a:t>
            </a:r>
            <a:endParaRPr lang="zh-CN" altLang="en-US" sz="2000"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8551" y="1218739"/>
            <a:ext cx="3749414" cy="2804621"/>
          </a:xfrm>
          <a:prstGeom prst="rect">
            <a:avLst/>
          </a:prstGeom>
        </p:spPr>
      </p:pic>
      <p:sp>
        <p:nvSpPr>
          <p:cNvPr id="3" name="矩形 2"/>
          <p:cNvSpPr/>
          <p:nvPr/>
        </p:nvSpPr>
        <p:spPr>
          <a:xfrm>
            <a:off x="-314752" y="3801805"/>
            <a:ext cx="6229350" cy="2554545"/>
          </a:xfrm>
          <a:prstGeom prst="rect">
            <a:avLst/>
          </a:prstGeom>
        </p:spPr>
        <p:txBody>
          <a:bodyPr wrap="square">
            <a:spAutoFit/>
          </a:bodyPr>
          <a:lstStyle/>
          <a:p>
            <a:pPr marL="284400" lvl="0"/>
            <a:r>
              <a:rPr lang="en-US" altLang="zh-CN" sz="2000" dirty="0" smtClean="0">
                <a:solidFill>
                  <a:prstClr val="black"/>
                </a:solidFill>
                <a:latin typeface="Times New Roman" panose="02020603050405020304" pitchFamily="18" charset="0"/>
                <a:cs typeface="Times New Roman" panose="02020603050405020304" pitchFamily="18" charset="0"/>
              </a:rPr>
              <a:t>TID test results:</a:t>
            </a:r>
          </a:p>
          <a:p>
            <a:pPr marL="684000" lvl="0" indent="-285750">
              <a:buFont typeface="Arial" panose="020B0604020202020204" pitchFamily="34" charset="0"/>
              <a:buChar char="•"/>
            </a:pPr>
            <a:r>
              <a:rPr lang="en-US" altLang="zh-CN" sz="2000" dirty="0" smtClean="0">
                <a:solidFill>
                  <a:prstClr val="black"/>
                </a:solidFill>
                <a:latin typeface="Times New Roman" panose="02020603050405020304" pitchFamily="18" charset="0"/>
                <a:cs typeface="Times New Roman" panose="02020603050405020304" pitchFamily="18" charset="0"/>
              </a:rPr>
              <a:t>The </a:t>
            </a:r>
            <a:r>
              <a:rPr lang="en-US" altLang="zh-CN" sz="2000" dirty="0">
                <a:solidFill>
                  <a:prstClr val="black"/>
                </a:solidFill>
                <a:latin typeface="Times New Roman" panose="02020603050405020304" pitchFamily="18" charset="0"/>
                <a:cs typeface="Times New Roman" panose="02020603050405020304" pitchFamily="18" charset="0"/>
              </a:rPr>
              <a:t>power </a:t>
            </a:r>
            <a:r>
              <a:rPr lang="en-US" altLang="zh-CN" sz="2000" dirty="0" smtClean="0">
                <a:solidFill>
                  <a:prstClr val="black"/>
                </a:solidFill>
                <a:latin typeface="Times New Roman" panose="02020603050405020304" pitchFamily="18" charset="0"/>
                <a:cs typeface="Times New Roman" panose="02020603050405020304" pitchFamily="18" charset="0"/>
              </a:rPr>
              <a:t>consumption </a:t>
            </a:r>
            <a:r>
              <a:rPr lang="en-US" altLang="zh-CN" sz="2000" dirty="0">
                <a:solidFill>
                  <a:prstClr val="black"/>
                </a:solidFill>
                <a:latin typeface="Times New Roman" panose="02020603050405020304" pitchFamily="18" charset="0"/>
                <a:cs typeface="Times New Roman" panose="02020603050405020304" pitchFamily="18" charset="0"/>
              </a:rPr>
              <a:t>remained  basically unchanged before and after TID test</a:t>
            </a:r>
            <a:r>
              <a:rPr lang="en-US" altLang="zh-CN" sz="2000" dirty="0" smtClean="0">
                <a:solidFill>
                  <a:prstClr val="black"/>
                </a:solidFill>
                <a:latin typeface="Times New Roman" panose="02020603050405020304" pitchFamily="18" charset="0"/>
                <a:cs typeface="Times New Roman" panose="02020603050405020304" pitchFamily="18" charset="0"/>
              </a:rPr>
              <a:t>.</a:t>
            </a:r>
          </a:p>
          <a:p>
            <a:pPr marL="684000" lvl="0" indent="-285750">
              <a:buFont typeface="Arial" panose="020B0604020202020204" pitchFamily="34" charset="0"/>
              <a:buChar char="•"/>
            </a:pPr>
            <a:r>
              <a:rPr lang="en-US" altLang="zh-CN" sz="2000" dirty="0">
                <a:solidFill>
                  <a:prstClr val="black"/>
                </a:solidFill>
                <a:latin typeface="Times New Roman" panose="02020603050405020304" pitchFamily="18" charset="0"/>
                <a:cs typeface="Times New Roman" panose="02020603050405020304" pitchFamily="18" charset="0"/>
              </a:rPr>
              <a:t>The </a:t>
            </a:r>
            <a:r>
              <a:rPr lang="en-US" altLang="zh-CN" sz="2000" dirty="0" smtClean="0">
                <a:solidFill>
                  <a:prstClr val="black"/>
                </a:solidFill>
                <a:latin typeface="Times New Roman" panose="02020603050405020304" pitchFamily="18" charset="0"/>
                <a:cs typeface="Times New Roman" panose="02020603050405020304" pitchFamily="18" charset="0"/>
              </a:rPr>
              <a:t>gain increased </a:t>
            </a:r>
            <a:r>
              <a:rPr lang="en-US" altLang="zh-CN" sz="2000" dirty="0">
                <a:solidFill>
                  <a:prstClr val="black"/>
                </a:solidFill>
                <a:latin typeface="Times New Roman" panose="02020603050405020304" pitchFamily="18" charset="0"/>
                <a:cs typeface="Times New Roman" panose="02020603050405020304" pitchFamily="18" charset="0"/>
              </a:rPr>
              <a:t>slightly </a:t>
            </a:r>
            <a:r>
              <a:rPr lang="zh-CN" altLang="en-US" sz="2000" dirty="0" smtClean="0">
                <a:solidFill>
                  <a:prstClr val="black"/>
                </a:solidFill>
                <a:latin typeface="Times New Roman" panose="02020603050405020304" pitchFamily="18" charset="0"/>
                <a:cs typeface="Times New Roman" panose="02020603050405020304" pitchFamily="18" charset="0"/>
              </a:rPr>
              <a:t>（</a:t>
            </a:r>
            <a:r>
              <a:rPr lang="en-US" altLang="zh-CN" sz="2000" dirty="0" smtClean="0">
                <a:solidFill>
                  <a:prstClr val="black"/>
                </a:solidFill>
                <a:latin typeface="Times New Roman" panose="02020603050405020304" pitchFamily="18" charset="0"/>
                <a:cs typeface="Times New Roman" panose="02020603050405020304" pitchFamily="18" charset="0"/>
              </a:rPr>
              <a:t>9.8 mV/fC</a:t>
            </a:r>
            <a:r>
              <a:rPr lang="en-US" altLang="zh-CN" sz="2000" dirty="0" smtClean="0">
                <a:solidFill>
                  <a:prstClr val="black"/>
                </a:solidFill>
                <a:latin typeface="Times New Roman" panose="02020603050405020304" pitchFamily="18" charset="0"/>
                <a:cs typeface="Times New Roman" panose="02020603050405020304" pitchFamily="18" charset="0"/>
                <a:sym typeface="Wingdings 3" panose="05040102010807070707" pitchFamily="18" charset="2"/>
              </a:rPr>
              <a:t>10.4 mV/</a:t>
            </a:r>
            <a:r>
              <a:rPr lang="en-US" altLang="zh-CN" sz="2000" dirty="0" err="1" smtClean="0">
                <a:solidFill>
                  <a:prstClr val="black"/>
                </a:solidFill>
                <a:latin typeface="Times New Roman" panose="02020603050405020304" pitchFamily="18" charset="0"/>
                <a:cs typeface="Times New Roman" panose="02020603050405020304" pitchFamily="18" charset="0"/>
                <a:sym typeface="Wingdings 3" panose="05040102010807070707" pitchFamily="18" charset="2"/>
              </a:rPr>
              <a:t>fC</a:t>
            </a:r>
            <a:r>
              <a:rPr lang="zh-CN" altLang="en-US" sz="2000" dirty="0" smtClean="0">
                <a:solidFill>
                  <a:prstClr val="black"/>
                </a:solidFill>
                <a:latin typeface="Times New Roman" panose="02020603050405020304" pitchFamily="18" charset="0"/>
                <a:cs typeface="Times New Roman" panose="02020603050405020304" pitchFamily="18" charset="0"/>
              </a:rPr>
              <a:t>）</a:t>
            </a:r>
            <a:r>
              <a:rPr lang="en-US" altLang="zh-CN" sz="2000" dirty="0" smtClean="0">
                <a:solidFill>
                  <a:prstClr val="black"/>
                </a:solidFill>
                <a:latin typeface="Times New Roman" panose="02020603050405020304" pitchFamily="18" charset="0"/>
                <a:cs typeface="Times New Roman" panose="02020603050405020304" pitchFamily="18" charset="0"/>
              </a:rPr>
              <a:t>and </a:t>
            </a:r>
            <a:r>
              <a:rPr lang="en-US" altLang="zh-CN" sz="2000" dirty="0">
                <a:solidFill>
                  <a:prstClr val="black"/>
                </a:solidFill>
                <a:latin typeface="Times New Roman" panose="02020603050405020304" pitchFamily="18" charset="0"/>
                <a:cs typeface="Times New Roman" panose="02020603050405020304" pitchFamily="18" charset="0"/>
              </a:rPr>
              <a:t>the maximum integral non-linearity of there chips remained basically unchanged</a:t>
            </a:r>
            <a:r>
              <a:rPr lang="en-US" altLang="zh-CN" sz="2000" dirty="0" smtClean="0">
                <a:solidFill>
                  <a:prstClr val="black"/>
                </a:solidFill>
                <a:latin typeface="Times New Roman" panose="02020603050405020304" pitchFamily="18" charset="0"/>
                <a:cs typeface="Times New Roman" panose="02020603050405020304" pitchFamily="18" charset="0"/>
              </a:rPr>
              <a:t>.</a:t>
            </a:r>
          </a:p>
          <a:p>
            <a:pPr marL="684000" lvl="0" indent="-285750">
              <a:buFont typeface="Arial" panose="020B0604020202020204" pitchFamily="34" charset="0"/>
              <a:buChar char="•"/>
            </a:pPr>
            <a:r>
              <a:rPr lang="en-US" altLang="zh-CN" sz="2000" dirty="0">
                <a:solidFill>
                  <a:prstClr val="black"/>
                </a:solidFill>
                <a:latin typeface="Times New Roman" panose="02020603050405020304" pitchFamily="18" charset="0"/>
                <a:cs typeface="Times New Roman" panose="02020603050405020304" pitchFamily="18" charset="0"/>
              </a:rPr>
              <a:t>The ENC increased </a:t>
            </a:r>
            <a:r>
              <a:rPr lang="en-US" altLang="zh-CN" sz="2000" dirty="0" smtClean="0">
                <a:solidFill>
                  <a:prstClr val="black"/>
                </a:solidFill>
                <a:latin typeface="Times New Roman" panose="02020603050405020304" pitchFamily="18" charset="0"/>
                <a:cs typeface="Times New Roman" panose="02020603050405020304" pitchFamily="18" charset="0"/>
              </a:rPr>
              <a:t>slightly</a:t>
            </a:r>
            <a:r>
              <a:rPr lang="zh-CN" altLang="en-US" sz="2000" dirty="0" smtClean="0">
                <a:solidFill>
                  <a:prstClr val="black"/>
                </a:solidFill>
                <a:latin typeface="Times New Roman" panose="02020603050405020304" pitchFamily="18" charset="0"/>
                <a:cs typeface="Times New Roman" panose="02020603050405020304" pitchFamily="18" charset="0"/>
              </a:rPr>
              <a:t>（</a:t>
            </a:r>
            <a:r>
              <a:rPr lang="en-US" altLang="zh-CN" sz="2000" dirty="0" smtClean="0">
                <a:solidFill>
                  <a:prstClr val="black"/>
                </a:solidFill>
                <a:latin typeface="Times New Roman" panose="02020603050405020304" pitchFamily="18" charset="0"/>
                <a:cs typeface="Times New Roman" panose="02020603050405020304" pitchFamily="18" charset="0"/>
              </a:rPr>
              <a:t>589 e</a:t>
            </a:r>
            <a:r>
              <a:rPr lang="en-US" altLang="zh-CN" sz="2000" dirty="0" smtClean="0">
                <a:solidFill>
                  <a:prstClr val="black"/>
                </a:solidFill>
                <a:latin typeface="Times New Roman" panose="02020603050405020304" pitchFamily="18" charset="0"/>
                <a:cs typeface="Times New Roman" panose="02020603050405020304" pitchFamily="18" charset="0"/>
                <a:sym typeface="Wingdings 3" panose="05040102010807070707" pitchFamily="18" charset="2"/>
              </a:rPr>
              <a:t>605 e @ 10pF</a:t>
            </a:r>
            <a:r>
              <a:rPr lang="zh-CN" altLang="en-US" sz="2000" dirty="0" smtClean="0">
                <a:solidFill>
                  <a:prstClr val="black"/>
                </a:solidFill>
                <a:latin typeface="Times New Roman" panose="02020603050405020304" pitchFamily="18" charset="0"/>
                <a:cs typeface="Times New Roman" panose="02020603050405020304" pitchFamily="18" charset="0"/>
              </a:rPr>
              <a:t>）</a:t>
            </a:r>
            <a:r>
              <a:rPr lang="en-US" altLang="zh-CN" sz="2000" dirty="0" smtClean="0">
                <a:solidFill>
                  <a:prstClr val="black"/>
                </a:solidFill>
                <a:latin typeface="Times New Roman" panose="02020603050405020304" pitchFamily="18" charset="0"/>
                <a:cs typeface="Times New Roman" panose="02020603050405020304" pitchFamily="18" charset="0"/>
              </a:rPr>
              <a:t> </a:t>
            </a:r>
            <a:r>
              <a:rPr lang="en-US" altLang="zh-CN" sz="2000" dirty="0">
                <a:solidFill>
                  <a:prstClr val="black"/>
                </a:solidFill>
                <a:latin typeface="Times New Roman" panose="02020603050405020304" pitchFamily="18" charset="0"/>
                <a:cs typeface="Times New Roman" panose="02020603050405020304" pitchFamily="18" charset="0"/>
              </a:rPr>
              <a:t>before and after TID test. </a:t>
            </a:r>
          </a:p>
        </p:txBody>
      </p:sp>
      <p:pic>
        <p:nvPicPr>
          <p:cNvPr id="9" name="图片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7010" y="4540150"/>
            <a:ext cx="2560955" cy="1998762"/>
          </a:xfrm>
          <a:prstGeom prst="rect">
            <a:avLst/>
          </a:prstGeom>
          <a:noFill/>
          <a:ln>
            <a:noFill/>
          </a:ln>
        </p:spPr>
      </p:pic>
    </p:spTree>
    <p:extLst>
      <p:ext uri="{BB962C8B-B14F-4D97-AF65-F5344CB8AC3E}">
        <p14:creationId xmlns:p14="http://schemas.microsoft.com/office/powerpoint/2010/main" val="7672842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p:txBody>
          <a:bodyPr/>
          <a:lstStyle/>
          <a:p>
            <a:fld id="{F822D0B3-86C0-48A6-87B1-903C1698B4B1}" type="slidenum">
              <a:rPr lang="zh-CN" altLang="en-US" smtClean="0"/>
              <a:pPr/>
              <a:t>8</a:t>
            </a:fld>
            <a:endParaRPr lang="zh-CN" altLang="en-US"/>
          </a:p>
        </p:txBody>
      </p:sp>
      <p:graphicFrame>
        <p:nvGraphicFramePr>
          <p:cNvPr id="6" name="对象 5"/>
          <p:cNvGraphicFramePr>
            <a:graphicFrameLocks noChangeAspect="1"/>
          </p:cNvGraphicFramePr>
          <p:nvPr>
            <p:extLst>
              <p:ext uri="{D42A27DB-BD31-4B8C-83A1-F6EECF244321}">
                <p14:modId xmlns:p14="http://schemas.microsoft.com/office/powerpoint/2010/main" val="1472293908"/>
              </p:ext>
            </p:extLst>
          </p:nvPr>
        </p:nvGraphicFramePr>
        <p:xfrm>
          <a:off x="0" y="1281756"/>
          <a:ext cx="4666825" cy="2455868"/>
        </p:xfrm>
        <a:graphic>
          <a:graphicData uri="http://schemas.openxmlformats.org/presentationml/2006/ole">
            <mc:AlternateContent xmlns:mc="http://schemas.openxmlformats.org/markup-compatibility/2006">
              <mc:Choice xmlns:v="urn:schemas-microsoft-com:vml" Requires="v">
                <p:oleObj spid="_x0000_s2249" name="Visio" r:id="rId4" imgW="7477010" imgH="3933757" progId="Visio.Drawing.15">
                  <p:embed/>
                </p:oleObj>
              </mc:Choice>
              <mc:Fallback>
                <p:oleObj name="Visio" r:id="rId4" imgW="7477010" imgH="3933757" progId="Visio.Drawing.15">
                  <p:embed/>
                  <p:pic>
                    <p:nvPicPr>
                      <p:cNvPr id="0" name=""/>
                      <p:cNvPicPr>
                        <a:picLocks noChangeAspect="1" noChangeArrowheads="1"/>
                      </p:cNvPicPr>
                      <p:nvPr/>
                    </p:nvPicPr>
                    <p:blipFill>
                      <a:blip r:embed="rId5"/>
                      <a:srcRect/>
                      <a:stretch>
                        <a:fillRect/>
                      </a:stretch>
                    </p:blipFill>
                    <p:spPr bwMode="auto">
                      <a:xfrm>
                        <a:off x="0" y="1281756"/>
                        <a:ext cx="4666825" cy="2455868"/>
                      </a:xfrm>
                      <a:prstGeom prst="rect">
                        <a:avLst/>
                      </a:prstGeom>
                      <a:noFill/>
                      <a:ln>
                        <a:noFill/>
                      </a:ln>
                    </p:spPr>
                  </p:pic>
                </p:oleObj>
              </mc:Fallback>
            </mc:AlternateContent>
          </a:graphicData>
        </a:graphic>
      </p:graphicFrame>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1666" y="1198396"/>
            <a:ext cx="2532568" cy="2622588"/>
          </a:xfrm>
          <a:prstGeom prst="rect">
            <a:avLst/>
          </a:prstGeom>
        </p:spPr>
      </p:pic>
      <p:graphicFrame>
        <p:nvGraphicFramePr>
          <p:cNvPr id="9" name="表格 8"/>
          <p:cNvGraphicFramePr>
            <a:graphicFrameLocks noGrp="1"/>
          </p:cNvGraphicFramePr>
          <p:nvPr>
            <p:extLst>
              <p:ext uri="{D42A27DB-BD31-4B8C-83A1-F6EECF244321}">
                <p14:modId xmlns:p14="http://schemas.microsoft.com/office/powerpoint/2010/main" val="1700956692"/>
              </p:ext>
            </p:extLst>
          </p:nvPr>
        </p:nvGraphicFramePr>
        <p:xfrm>
          <a:off x="0" y="3957106"/>
          <a:ext cx="5231765" cy="1066800"/>
        </p:xfrm>
        <a:graphic>
          <a:graphicData uri="http://schemas.openxmlformats.org/drawingml/2006/table">
            <a:tbl>
              <a:tblPr firstRow="1" firstCol="1" bandRow="1"/>
              <a:tblGrid>
                <a:gridCol w="3129280">
                  <a:extLst>
                    <a:ext uri="{9D8B030D-6E8A-4147-A177-3AD203B41FA5}">
                      <a16:colId xmlns:a16="http://schemas.microsoft.com/office/drawing/2014/main" val="20000"/>
                    </a:ext>
                  </a:extLst>
                </a:gridCol>
                <a:gridCol w="2102485">
                  <a:extLst>
                    <a:ext uri="{9D8B030D-6E8A-4147-A177-3AD203B41FA5}">
                      <a16:colId xmlns:a16="http://schemas.microsoft.com/office/drawing/2014/main" val="20001"/>
                    </a:ext>
                  </a:extLst>
                </a:gridCol>
              </a:tblGrid>
              <a:tr h="0">
                <a:tc>
                  <a:txBody>
                    <a:bodyPr/>
                    <a:lstStyle/>
                    <a:p>
                      <a:pPr algn="just">
                        <a:spcAft>
                          <a:spcPts val="0"/>
                        </a:spcAft>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Module Name</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Power(mW)</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a:spcAft>
                          <a:spcPts val="0"/>
                        </a:spcAft>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Chip</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spcAft>
                          <a:spcPts val="0"/>
                        </a:spcAft>
                      </a:pPr>
                      <a:r>
                        <a:rPr lang="en-US" sz="1400" kern="100">
                          <a:effectLst/>
                          <a:latin typeface="Times New Roman" panose="02020603050405020304" pitchFamily="18" charset="0"/>
                          <a:ea typeface="宋体" panose="02010600030101010101" pitchFamily="2" charset="-122"/>
                          <a:cs typeface="Times New Roman" panose="02020603050405020304" pitchFamily="18" charset="0"/>
                        </a:rPr>
                        <a:t>4.0</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0">
                <a:tc>
                  <a:txBody>
                    <a:bodyPr/>
                    <a:lstStyle/>
                    <a:p>
                      <a:pPr algn="just">
                        <a:spcAft>
                          <a:spcPts val="0"/>
                        </a:spcAft>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Referred Buffer Module</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just">
                        <a:spcAft>
                          <a:spcPts val="0"/>
                        </a:spcAft>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0.25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002"/>
                  </a:ext>
                </a:extLst>
              </a:tr>
              <a:tr h="0">
                <a:tc>
                  <a:txBody>
                    <a:bodyPr/>
                    <a:lstStyle/>
                    <a:p>
                      <a:pPr algn="just">
                        <a:spcAft>
                          <a:spcPts val="0"/>
                        </a:spcAft>
                      </a:pPr>
                      <a:r>
                        <a:rPr lang="en-US" sz="14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SAR ADC Core Module</a:t>
                      </a:r>
                      <a:endParaRPr lang="zh-CN" sz="14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just">
                        <a:spcAft>
                          <a:spcPts val="0"/>
                        </a:spcAft>
                      </a:pPr>
                      <a:r>
                        <a:rPr lang="en-US" sz="14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1.0</a:t>
                      </a:r>
                      <a:endParaRPr lang="zh-CN" sz="14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003"/>
                  </a:ext>
                </a:extLst>
              </a:tr>
              <a:tr h="0">
                <a:tc>
                  <a:txBody>
                    <a:bodyPr/>
                    <a:lstStyle/>
                    <a:p>
                      <a:pPr algn="just">
                        <a:spcAft>
                          <a:spcPts val="0"/>
                        </a:spcAft>
                      </a:pPr>
                      <a:r>
                        <a:rPr lang="en-US" sz="1400" dirty="0" smtClean="0">
                          <a:latin typeface="Times New Roman" panose="02020603050405020304" pitchFamily="18" charset="0"/>
                          <a:cs typeface="Times New Roman" panose="02020603050405020304" pitchFamily="18" charset="0"/>
                        </a:rPr>
                        <a:t>Clock </a:t>
                      </a:r>
                      <a:r>
                        <a:rPr lang="en-US" sz="1400" dirty="0">
                          <a:latin typeface="Times New Roman" panose="02020603050405020304" pitchFamily="18" charset="0"/>
                          <a:cs typeface="Times New Roman" panose="02020603050405020304" pitchFamily="18" charset="0"/>
                        </a:rPr>
                        <a:t>G</a:t>
                      </a:r>
                      <a:r>
                        <a:rPr lang="en-US" sz="1400" dirty="0" smtClean="0">
                          <a:latin typeface="Times New Roman" panose="02020603050405020304" pitchFamily="18" charset="0"/>
                          <a:cs typeface="Times New Roman" panose="02020603050405020304" pitchFamily="18" charset="0"/>
                        </a:rPr>
                        <a:t>eneration Module , etc</a:t>
                      </a:r>
                      <a:endParaRPr lang="zh-CN" sz="1400" dirty="0">
                        <a:latin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2.75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 name="文本框 9"/>
          <p:cNvSpPr txBox="1"/>
          <p:nvPr/>
        </p:nvSpPr>
        <p:spPr>
          <a:xfrm>
            <a:off x="-352425" y="5300414"/>
            <a:ext cx="9054402" cy="1200329"/>
          </a:xfrm>
          <a:prstGeom prst="rect">
            <a:avLst/>
          </a:prstGeom>
          <a:noFill/>
        </p:spPr>
        <p:txBody>
          <a:bodyPr wrap="none" rtlCol="0">
            <a:spAutoFit/>
          </a:bodyPr>
          <a:lstStyle/>
          <a:p>
            <a:pPr marL="284400"/>
            <a:r>
              <a:rPr lang="en-US" altLang="zh-CN" dirty="0">
                <a:latin typeface="Times New Roman" panose="02020603050405020304" pitchFamily="18" charset="0"/>
                <a:ea typeface="楷体" panose="02010609060101010101" pitchFamily="49" charset="-122"/>
                <a:cs typeface="Times New Roman" panose="02020603050405020304" pitchFamily="18" charset="0"/>
              </a:rPr>
              <a:t>The test results of main specifications of </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single SAR ADC</a:t>
            </a:r>
          </a:p>
          <a:p>
            <a:pPr marL="684000" indent="-285750">
              <a:buFont typeface="Arial" panose="020B0604020202020204" pitchFamily="34" charset="0"/>
              <a:buChar char="•"/>
            </a:pP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The core power consumption of SAR ADC</a:t>
            </a:r>
            <a:r>
              <a:rPr lang="en-US" altLang="zh-CN"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1 mW</a:t>
            </a:r>
          </a:p>
          <a:p>
            <a:pPr marL="684000" indent="-285750">
              <a:buFont typeface="Arial" panose="020B0604020202020204" pitchFamily="34" charset="0"/>
              <a:buChar char="•"/>
            </a:pP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Maximum </a:t>
            </a:r>
            <a:r>
              <a:rPr lang="en-US" altLang="zh-CN" dirty="0" smtClean="0">
                <a:latin typeface="Times New Roman" panose="02020603050405020304" pitchFamily="18" charset="0"/>
                <a:cs typeface="Times New Roman" panose="02020603050405020304" pitchFamily="18" charset="0"/>
              </a:rPr>
              <a:t>INL(integral non-linearity),DNL(differential nonlinearity)=0.6 LSB</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a:p>
            <a:pPr marL="684000" indent="-285750">
              <a:buFont typeface="Arial" panose="020B0604020202020204" pitchFamily="34" charset="0"/>
              <a:buChar char="•"/>
            </a:pPr>
            <a:r>
              <a:rPr lang="en-US" altLang="zh-CN" dirty="0" smtClean="0">
                <a:latin typeface="Times New Roman" panose="02020603050405020304" pitchFamily="18" charset="0"/>
                <a:cs typeface="Times New Roman" panose="02020603050405020304" pitchFamily="18" charset="0"/>
              </a:rPr>
              <a:t>ENOB=9.15 bit</a:t>
            </a:r>
            <a:r>
              <a:rPr lang="zh-CN" altLang="en-US" dirty="0" smtClean="0">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under 50 MS/s </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sampling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rate  with 2.4 MHz differential sinewave input </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1" name="Rectangle 16"/>
          <p:cNvSpPr>
            <a:spLocks noChangeArrowheads="1"/>
          </p:cNvSpPr>
          <p:nvPr/>
        </p:nvSpPr>
        <p:spPr bwMode="auto">
          <a:xfrm>
            <a:off x="0" y="121920"/>
            <a:ext cx="7724234" cy="76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Current Status : SAR ADC</a:t>
            </a:r>
            <a:endParaRPr lang="zh-CN" altLang="en-US"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endParaRPr>
          </a:p>
        </p:txBody>
      </p:sp>
      <p:pic>
        <p:nvPicPr>
          <p:cNvPr id="12" name="图片 11">
            <a:extLst>
              <a:ext uri="{FF2B5EF4-FFF2-40B4-BE49-F238E27FC236}">
                <a16:creationId xmlns:a16="http://schemas.microsoft.com/office/drawing/2014/main" id="{2617FF3D-5CC8-4FE5-8394-E466C397C500}"/>
              </a:ext>
            </a:extLst>
          </p:cNvPr>
          <p:cNvPicPr>
            <a:picLocks noChangeAspect="1"/>
          </p:cNvPicPr>
          <p:nvPr/>
        </p:nvPicPr>
        <p:blipFill>
          <a:blip r:embed="rId7"/>
          <a:stretch>
            <a:fillRect/>
          </a:stretch>
        </p:blipFill>
        <p:spPr>
          <a:xfrm>
            <a:off x="5323006" y="3854631"/>
            <a:ext cx="2585272" cy="1941045"/>
          </a:xfrm>
          <a:prstGeom prst="rect">
            <a:avLst/>
          </a:prstGeom>
        </p:spPr>
      </p:pic>
      <p:sp>
        <p:nvSpPr>
          <p:cNvPr id="13" name="文本框 12"/>
          <p:cNvSpPr txBox="1"/>
          <p:nvPr/>
        </p:nvSpPr>
        <p:spPr>
          <a:xfrm>
            <a:off x="6345375" y="1154926"/>
            <a:ext cx="540533" cy="276999"/>
          </a:xfrm>
          <a:prstGeom prst="rect">
            <a:avLst/>
          </a:prstGeom>
          <a:solidFill>
            <a:schemeClr val="bg1"/>
          </a:solidFill>
        </p:spPr>
        <p:txBody>
          <a:bodyPr wrap="none" rtlCol="0">
            <a:spAutoFit/>
          </a:bodyPr>
          <a:lstStyle/>
          <a:p>
            <a:r>
              <a:rPr lang="en-US" altLang="zh-CN" sz="1200" dirty="0">
                <a:latin typeface="Times New Roman" panose="02020603050405020304" pitchFamily="18" charset="0"/>
                <a:cs typeface="Times New Roman" panose="02020603050405020304" pitchFamily="18" charset="0"/>
              </a:rPr>
              <a:t>9</a:t>
            </a:r>
            <a:r>
              <a:rPr lang="en-US" altLang="zh-CN" sz="1200" dirty="0" smtClean="0">
                <a:latin typeface="Times New Roman" panose="02020603050405020304" pitchFamily="18" charset="0"/>
                <a:cs typeface="Times New Roman" panose="02020603050405020304" pitchFamily="18" charset="0"/>
              </a:rPr>
              <a:t>0</a:t>
            </a:r>
            <a:r>
              <a:rPr lang="el-GR" altLang="zh-CN" sz="1200" dirty="0" smtClean="0">
                <a:latin typeface="Times New Roman" panose="02020603050405020304" pitchFamily="18" charset="0"/>
                <a:cs typeface="Times New Roman" panose="02020603050405020304" pitchFamily="18" charset="0"/>
              </a:rPr>
              <a:t>μ</a:t>
            </a:r>
            <a:r>
              <a:rPr lang="en-US" altLang="zh-CN" sz="1200" dirty="0" smtClean="0">
                <a:latin typeface="Times New Roman" panose="02020603050405020304" pitchFamily="18" charset="0"/>
                <a:cs typeface="Times New Roman" panose="02020603050405020304" pitchFamily="18" charset="0"/>
              </a:rPr>
              <a:t>m</a:t>
            </a:r>
            <a:endParaRPr lang="zh-CN" altLang="en-US" sz="12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5114527" y="2365909"/>
            <a:ext cx="369332" cy="448200"/>
          </a:xfrm>
          <a:prstGeom prst="rect">
            <a:avLst/>
          </a:prstGeom>
          <a:solidFill>
            <a:schemeClr val="bg1"/>
          </a:solidFill>
        </p:spPr>
        <p:txBody>
          <a:bodyPr vert="eaVert" wrap="none" rtlCol="0">
            <a:spAutoFit/>
          </a:bodyPr>
          <a:lstStyle/>
          <a:p>
            <a:r>
              <a:rPr lang="en-US" altLang="zh-CN" sz="1200" dirty="0" smtClean="0">
                <a:latin typeface="Times New Roman" panose="02020603050405020304" pitchFamily="18" charset="0"/>
                <a:cs typeface="Times New Roman" panose="02020603050405020304" pitchFamily="18" charset="0"/>
              </a:rPr>
              <a:t>97</a:t>
            </a:r>
            <a:r>
              <a:rPr lang="el-GR" altLang="zh-CN" sz="1200" dirty="0" smtClean="0">
                <a:latin typeface="Times New Roman" panose="02020603050405020304" pitchFamily="18" charset="0"/>
                <a:cs typeface="Times New Roman" panose="02020603050405020304" pitchFamily="18" charset="0"/>
              </a:rPr>
              <a:t>μ</a:t>
            </a:r>
            <a:r>
              <a:rPr lang="en-US" altLang="zh-CN" sz="1200" dirty="0" smtClean="0">
                <a:latin typeface="Times New Roman" panose="02020603050405020304" pitchFamily="18" charset="0"/>
                <a:cs typeface="Times New Roman" panose="02020603050405020304" pitchFamily="18" charset="0"/>
              </a:rPr>
              <a:t>m</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7527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p:txBody>
          <a:bodyPr/>
          <a:lstStyle/>
          <a:p>
            <a:fld id="{F822D0B3-86C0-48A6-87B1-903C1698B4B1}" type="slidenum">
              <a:rPr lang="zh-CN" altLang="en-US" smtClean="0"/>
              <a:pPr/>
              <a:t>9</a:t>
            </a:fld>
            <a:endParaRPr lang="zh-CN" altLang="en-US"/>
          </a:p>
        </p:txBody>
      </p:sp>
      <p:sp>
        <p:nvSpPr>
          <p:cNvPr id="11" name="Rectangle 16"/>
          <p:cNvSpPr>
            <a:spLocks noChangeArrowheads="1"/>
          </p:cNvSpPr>
          <p:nvPr/>
        </p:nvSpPr>
        <p:spPr bwMode="auto">
          <a:xfrm>
            <a:off x="0" y="104503"/>
            <a:ext cx="7933509" cy="76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altLang="zh-CN" sz="32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Current Status : TID Tests </a:t>
            </a:r>
            <a:r>
              <a:rPr lang="en-US" altLang="zh-CN"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for SAR ADC </a:t>
            </a:r>
            <a:endParaRPr lang="zh-CN" altLang="en-US" sz="32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endParaRPr>
          </a:p>
        </p:txBody>
      </p:sp>
      <p:sp>
        <p:nvSpPr>
          <p:cNvPr id="6" name="内容占位符 2">
            <a:extLst>
              <a:ext uri="{FF2B5EF4-FFF2-40B4-BE49-F238E27FC236}">
                <a16:creationId xmlns:a16="http://schemas.microsoft.com/office/drawing/2014/main" id="{63B43739-717E-4EFA-80F4-8FEEE26DF2A9}"/>
              </a:ext>
            </a:extLst>
          </p:cNvPr>
          <p:cNvSpPr txBox="1">
            <a:spLocks/>
          </p:cNvSpPr>
          <p:nvPr/>
        </p:nvSpPr>
        <p:spPr>
          <a:xfrm>
            <a:off x="0" y="1186887"/>
            <a:ext cx="4735916" cy="27540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4400" marR="0" lvl="0" indent="0" algn="l" defTabSz="914400" rtl="0" eaLnBrk="1" fontAlgn="auto" latinLnBrk="0" hangingPunct="1">
              <a:lnSpc>
                <a:spcPct val="100000"/>
              </a:lnSpc>
              <a:spcBef>
                <a:spcPts val="0"/>
              </a:spcBef>
              <a:spcAft>
                <a:spcPts val="0"/>
              </a:spcAft>
              <a:buClrTx/>
              <a:buSzTx/>
              <a:buNone/>
              <a:tabLst/>
              <a:defRPr/>
            </a:pPr>
            <a:r>
              <a:rPr kumimoji="0" lang="en-US" altLang="zh-CN"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Test setup:</a:t>
            </a:r>
          </a:p>
          <a:p>
            <a:pPr marL="684000"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Radiation Source: Co-60</a:t>
            </a:r>
          </a:p>
          <a:p>
            <a:pPr marL="684000"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Does rate:</a:t>
            </a:r>
            <a:r>
              <a:rPr kumimoji="0" lang="zh-CN" altLang="en-US"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50 rad(Si)/s 	        </a:t>
            </a:r>
          </a:p>
          <a:p>
            <a:pPr marL="684000"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TID: 1Mrad (Si)</a:t>
            </a:r>
          </a:p>
          <a:p>
            <a:pPr marL="684000"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Sample no.: 3</a:t>
            </a:r>
          </a:p>
          <a:p>
            <a:pPr marL="684000"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Chip working condition: CLK=50</a:t>
            </a:r>
            <a:r>
              <a:rPr kumimoji="0" lang="en-US" altLang="zh-CN" sz="2000" b="0" i="0" u="none" strike="noStrike" kern="1200" cap="none" spc="0" normalizeH="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 fed with 2.4 MHz sine input signal</a:t>
            </a:r>
            <a:endParaRPr kumimoji="0" lang="zh-CN" altLang="en-US" sz="2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id="{10C11B87-F478-452C-84C0-435D3576DB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2600" y="1186887"/>
            <a:ext cx="3621861" cy="2709210"/>
          </a:xfrm>
          <a:prstGeom prst="rect">
            <a:avLst/>
          </a:prstGeom>
        </p:spPr>
      </p:pic>
      <p:sp>
        <p:nvSpPr>
          <p:cNvPr id="9" name="矩形 8"/>
          <p:cNvSpPr/>
          <p:nvPr/>
        </p:nvSpPr>
        <p:spPr>
          <a:xfrm>
            <a:off x="0" y="3896097"/>
            <a:ext cx="4689181" cy="1938992"/>
          </a:xfrm>
          <a:prstGeom prst="rect">
            <a:avLst/>
          </a:prstGeom>
        </p:spPr>
        <p:txBody>
          <a:bodyPr wrap="square">
            <a:spAutoFit/>
          </a:bodyPr>
          <a:lstStyle/>
          <a:p>
            <a:pPr marL="284400" lvl="0"/>
            <a:r>
              <a:rPr lang="en-US" altLang="zh-CN" sz="2000" dirty="0" smtClean="0">
                <a:solidFill>
                  <a:prstClr val="black"/>
                </a:solidFill>
                <a:latin typeface="Times New Roman" panose="02020603050405020304" pitchFamily="18" charset="0"/>
                <a:cs typeface="Times New Roman" panose="02020603050405020304" pitchFamily="18" charset="0"/>
              </a:rPr>
              <a:t>TID test results:</a:t>
            </a:r>
          </a:p>
          <a:p>
            <a:pPr marL="684000" lvl="0" indent="-285750">
              <a:buFont typeface="Arial" panose="020B0604020202020204" pitchFamily="34" charset="0"/>
              <a:buChar char="•"/>
            </a:pPr>
            <a:r>
              <a:rPr lang="en-US" altLang="zh-CN" sz="2000" dirty="0" smtClean="0">
                <a:solidFill>
                  <a:prstClr val="black"/>
                </a:solidFill>
                <a:latin typeface="Times New Roman" panose="02020603050405020304" pitchFamily="18" charset="0"/>
                <a:cs typeface="Times New Roman" panose="02020603050405020304" pitchFamily="18" charset="0"/>
              </a:rPr>
              <a:t>The ENOB decreased slightly before </a:t>
            </a:r>
            <a:r>
              <a:rPr lang="en-US" altLang="zh-CN" sz="2000" dirty="0">
                <a:solidFill>
                  <a:prstClr val="black"/>
                </a:solidFill>
                <a:latin typeface="Times New Roman" panose="02020603050405020304" pitchFamily="18" charset="0"/>
                <a:cs typeface="Times New Roman" panose="02020603050405020304" pitchFamily="18" charset="0"/>
              </a:rPr>
              <a:t>and after TID </a:t>
            </a:r>
            <a:r>
              <a:rPr lang="en-US" altLang="zh-CN" sz="2000" dirty="0" smtClean="0">
                <a:solidFill>
                  <a:prstClr val="black"/>
                </a:solidFill>
                <a:latin typeface="Times New Roman" panose="02020603050405020304" pitchFamily="18" charset="0"/>
                <a:cs typeface="Times New Roman" panose="02020603050405020304" pitchFamily="18" charset="0"/>
              </a:rPr>
              <a:t>test.</a:t>
            </a:r>
          </a:p>
          <a:p>
            <a:pPr marL="684000" lvl="0" indent="-285750">
              <a:buFont typeface="Arial" panose="020B0604020202020204" pitchFamily="34" charset="0"/>
              <a:buChar char="•"/>
            </a:pPr>
            <a:r>
              <a:rPr lang="en-US" altLang="zh-CN" sz="2000" dirty="0" smtClean="0">
                <a:solidFill>
                  <a:prstClr val="black"/>
                </a:solidFill>
                <a:latin typeface="Times New Roman" panose="02020603050405020304" pitchFamily="18" charset="0"/>
                <a:cs typeface="Times New Roman" panose="02020603050405020304" pitchFamily="18" charset="0"/>
              </a:rPr>
              <a:t>The INL and DNL remained  </a:t>
            </a:r>
            <a:r>
              <a:rPr lang="en-US" altLang="zh-CN" sz="2000" dirty="0">
                <a:solidFill>
                  <a:prstClr val="black"/>
                </a:solidFill>
                <a:latin typeface="Times New Roman" panose="02020603050405020304" pitchFamily="18" charset="0"/>
                <a:cs typeface="Times New Roman" panose="02020603050405020304" pitchFamily="18" charset="0"/>
              </a:rPr>
              <a:t>basically unchanged before and after TID test</a:t>
            </a:r>
            <a:r>
              <a:rPr lang="en-US" altLang="zh-CN" sz="2000" dirty="0" smtClean="0">
                <a:solidFill>
                  <a:prstClr val="black"/>
                </a:solidFill>
                <a:latin typeface="Times New Roman" panose="02020603050405020304" pitchFamily="18" charset="0"/>
                <a:cs typeface="Times New Roman" panose="02020603050405020304" pitchFamily="18" charset="0"/>
              </a:rPr>
              <a:t>.</a:t>
            </a:r>
            <a:endParaRPr lang="en-US" altLang="zh-CN" sz="2000" dirty="0">
              <a:solidFill>
                <a:prstClr val="black"/>
              </a:solidFill>
              <a:latin typeface="Times New Roman" panose="02020603050405020304" pitchFamily="18" charset="0"/>
              <a:cs typeface="Times New Roman" panose="02020603050405020304" pitchFamily="18" charset="0"/>
            </a:endParaRPr>
          </a:p>
        </p:txBody>
      </p:sp>
      <p:pic>
        <p:nvPicPr>
          <p:cNvPr id="10" name="内容占位符 4">
            <a:extLst>
              <a:ext uri="{FF2B5EF4-FFF2-40B4-BE49-F238E27FC236}">
                <a16:creationId xmlns:a16="http://schemas.microsoft.com/office/drawing/2014/main" id="{B862C8FB-6B86-41B2-AFD8-A37C1614E256}"/>
              </a:ext>
            </a:extLst>
          </p:cNvPr>
          <p:cNvPicPr>
            <a:picLocks noChangeAspect="1"/>
          </p:cNvPicPr>
          <p:nvPr/>
        </p:nvPicPr>
        <p:blipFill>
          <a:blip r:embed="rId4"/>
          <a:stretch>
            <a:fillRect/>
          </a:stretch>
        </p:blipFill>
        <p:spPr>
          <a:xfrm>
            <a:off x="5272783" y="3997897"/>
            <a:ext cx="3666940" cy="2439389"/>
          </a:xfrm>
          <a:prstGeom prst="rect">
            <a:avLst/>
          </a:prstGeom>
        </p:spPr>
      </p:pic>
    </p:spTree>
    <p:extLst>
      <p:ext uri="{BB962C8B-B14F-4D97-AF65-F5344CB8AC3E}">
        <p14:creationId xmlns:p14="http://schemas.microsoft.com/office/powerpoint/2010/main" val="3492099285"/>
      </p:ext>
    </p:extLst>
  </p:cSld>
  <p:clrMapOvr>
    <a:masterClrMapping/>
  </p:clrMapOvr>
  <p:timing>
    <p:tnLst>
      <p:par>
        <p:cTn id="1" dur="indefinite" restart="never" nodeType="tmRoot"/>
      </p:par>
    </p:tnLst>
  </p:timing>
</p:sld>
</file>

<file path=ppt/theme/theme1.xml><?xml version="1.0" encoding="utf-8"?>
<a:theme xmlns:a="http://schemas.openxmlformats.org/drawingml/2006/main" name="主题1">
  <a:themeElements>
    <a:clrScheme name="穿越">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中性">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主题1" id="{AB813CEE-752D-4525-B879-ACE037555118}" vid="{18959E1F-8E60-493D-983E-9247EF34BFB5}"/>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6559</TotalTime>
  <Words>2111</Words>
  <Application>Microsoft Office PowerPoint</Application>
  <PresentationFormat>全屏显示(4:3)</PresentationFormat>
  <Paragraphs>367</Paragraphs>
  <Slides>22</Slides>
  <Notes>22</Notes>
  <HiddenSlides>0</HiddenSlides>
  <MMClips>0</MMClips>
  <ScaleCrop>false</ScaleCrop>
  <HeadingPairs>
    <vt:vector size="8" baseType="variant">
      <vt:variant>
        <vt:lpstr>已用的字体</vt:lpstr>
      </vt:variant>
      <vt:variant>
        <vt:i4>15</vt:i4>
      </vt:variant>
      <vt:variant>
        <vt:lpstr>主题</vt:lpstr>
      </vt:variant>
      <vt:variant>
        <vt:i4>2</vt:i4>
      </vt:variant>
      <vt:variant>
        <vt:lpstr>嵌入 OLE 服务器</vt:lpstr>
      </vt:variant>
      <vt:variant>
        <vt:i4>1</vt:i4>
      </vt:variant>
      <vt:variant>
        <vt:lpstr>幻灯片标题</vt:lpstr>
      </vt:variant>
      <vt:variant>
        <vt:i4>22</vt:i4>
      </vt:variant>
    </vt:vector>
  </HeadingPairs>
  <TitlesOfParts>
    <vt:vector size="40" baseType="lpstr">
      <vt:lpstr>黑体</vt:lpstr>
      <vt:lpstr>华文行楷</vt:lpstr>
      <vt:lpstr>华文楷体</vt:lpstr>
      <vt:lpstr>楷体</vt:lpstr>
      <vt:lpstr>宋体</vt:lpstr>
      <vt:lpstr>微软雅黑</vt:lpstr>
      <vt:lpstr>Arial</vt:lpstr>
      <vt:lpstr>Calibri</vt:lpstr>
      <vt:lpstr>Calibri Light</vt:lpstr>
      <vt:lpstr>Cambria Math</vt:lpstr>
      <vt:lpstr>Franklin Gothic Demi</vt:lpstr>
      <vt:lpstr>Times New Roman</vt:lpstr>
      <vt:lpstr>Wingdings</vt:lpstr>
      <vt:lpstr>Wingdings 2</vt:lpstr>
      <vt:lpstr>Wingdings 3</vt:lpstr>
      <vt:lpstr>主题1</vt:lpstr>
      <vt:lpstr>自定义设计方案</vt:lpstr>
      <vt:lpstr>Visio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hy Zhang</dc:creator>
  <cp:lastModifiedBy>liu wei</cp:lastModifiedBy>
  <cp:revision>406</cp:revision>
  <dcterms:created xsi:type="dcterms:W3CDTF">2015-03-07T08:28:41Z</dcterms:created>
  <dcterms:modified xsi:type="dcterms:W3CDTF">2019-11-17T17:18:06Z</dcterms:modified>
</cp:coreProperties>
</file>