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713" r:id="rId1"/>
  </p:sldMasterIdLst>
  <p:notesMasterIdLst>
    <p:notesMasterId r:id="rId30"/>
  </p:notesMasterIdLst>
  <p:handoutMasterIdLst>
    <p:handoutMasterId r:id="rId31"/>
  </p:handoutMasterIdLst>
  <p:sldIdLst>
    <p:sldId id="1020" r:id="rId2"/>
    <p:sldId id="1054" r:id="rId3"/>
    <p:sldId id="1165" r:id="rId4"/>
    <p:sldId id="1166" r:id="rId5"/>
    <p:sldId id="1167" r:id="rId6"/>
    <p:sldId id="1201" r:id="rId7"/>
    <p:sldId id="1204" r:id="rId8"/>
    <p:sldId id="1215" r:id="rId9"/>
    <p:sldId id="1219" r:id="rId10"/>
    <p:sldId id="1202" r:id="rId11"/>
    <p:sldId id="1220" r:id="rId12"/>
    <p:sldId id="1179" r:id="rId13"/>
    <p:sldId id="1217" r:id="rId14"/>
    <p:sldId id="1210" r:id="rId15"/>
    <p:sldId id="1211" r:id="rId16"/>
    <p:sldId id="1212" r:id="rId17"/>
    <p:sldId id="1209" r:id="rId18"/>
    <p:sldId id="1221" r:id="rId19"/>
    <p:sldId id="1214" r:id="rId20"/>
    <p:sldId id="1194" r:id="rId21"/>
    <p:sldId id="1218" r:id="rId22"/>
    <p:sldId id="1158" r:id="rId23"/>
    <p:sldId id="1203" r:id="rId24"/>
    <p:sldId id="1205" r:id="rId25"/>
    <p:sldId id="1153" r:id="rId26"/>
    <p:sldId id="1207" r:id="rId27"/>
    <p:sldId id="1216" r:id="rId28"/>
    <p:sldId id="1160" r:id="rId29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276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682BA"/>
    <a:srgbClr val="FF00FF"/>
    <a:srgbClr val="0000FF"/>
    <a:srgbClr val="009500"/>
    <a:srgbClr val="0BB5B5"/>
    <a:srgbClr val="0066FF"/>
    <a:srgbClr val="A4DEF2"/>
    <a:srgbClr val="4560AB"/>
    <a:srgbClr val="FFFFFF"/>
    <a:srgbClr val="2222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中度样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D083AE6-46FA-4A59-8FB0-9F97EB10719F}" styleName="浅色样式 3 - 强调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E3FDE45-AF77-4B5C-9715-49D594BDF05E}" styleName="浅色样式 1 - 强调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93" autoAdjust="0"/>
    <p:restoredTop sz="94686" autoAdjust="0"/>
  </p:normalViewPr>
  <p:slideViewPr>
    <p:cSldViewPr snapToGrid="0" showGuides="1">
      <p:cViewPr varScale="1">
        <p:scale>
          <a:sx n="90" d="100"/>
          <a:sy n="90" d="100"/>
        </p:scale>
        <p:origin x="1386" y="96"/>
      </p:cViewPr>
      <p:guideLst>
        <p:guide orient="horz" pos="2183"/>
        <p:guide pos="276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77"/>
    </p:cViewPr>
  </p:sorterViewPr>
  <p:notesViewPr>
    <p:cSldViewPr snapToGrid="0" showGuides="1">
      <p:cViewPr varScale="1">
        <p:scale>
          <a:sx n="52" d="100"/>
          <a:sy n="52" d="100"/>
        </p:scale>
        <p:origin x="-1230" y="-108"/>
      </p:cViewPr>
      <p:guideLst>
        <p:guide orient="horz" pos="3024"/>
        <p:guide pos="2304"/>
      </p:guideLst>
    </p:cSldViewPr>
  </p:notesViewPr>
  <p:gridSpacing cx="45720" cy="4572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0" tIns="48330" rIns="96660" bIns="48330" numCol="1" anchor="t" anchorCtr="0" compatLnSpc="1">
            <a:prstTxWarp prst="textNoShape">
              <a:avLst/>
            </a:prstTxWarp>
          </a:bodyPr>
          <a:lstStyle>
            <a:lvl1pPr defTabSz="966788" eaLnBrk="1" hangingPunct="1">
              <a:defRPr sz="1300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3" y="0"/>
            <a:ext cx="3170237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0" tIns="48330" rIns="96660" bIns="48330" numCol="1" anchor="t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0" tIns="48330" rIns="96660" bIns="48330" numCol="1" anchor="b" anchorCtr="0" compatLnSpc="1">
            <a:prstTxWarp prst="textNoShape">
              <a:avLst/>
            </a:prstTxWarp>
          </a:bodyPr>
          <a:lstStyle>
            <a:lvl1pPr defTabSz="966788" eaLnBrk="1" hangingPunct="1">
              <a:defRPr sz="1300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0" tIns="48330" rIns="96660" bIns="48330" numCol="1" anchor="b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83A51256-4D64-44EA-AE5D-97CDD5B487D6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6475070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0" tIns="48330" rIns="96660" bIns="48330" numCol="1" anchor="t" anchorCtr="0" compatLnSpc="1">
            <a:prstTxWarp prst="textNoShape">
              <a:avLst/>
            </a:prstTxWarp>
          </a:bodyPr>
          <a:lstStyle>
            <a:lvl1pPr defTabSz="966788" eaLnBrk="1" hangingPunct="1">
              <a:defRPr sz="1300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0" tIns="48330" rIns="96660" bIns="48330" numCol="1" anchor="t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8888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6313" y="4560888"/>
            <a:ext cx="536257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0" tIns="48330" rIns="96660" bIns="4833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noProof="0"/>
              <a:t>Click to edit Master text styles</a:t>
            </a:r>
          </a:p>
          <a:p>
            <a:pPr lvl="1"/>
            <a:r>
              <a:rPr lang="en-US" altLang="zh-CN" noProof="0"/>
              <a:t>Second level</a:t>
            </a:r>
          </a:p>
          <a:p>
            <a:pPr lvl="2"/>
            <a:r>
              <a:rPr lang="en-US" altLang="zh-CN" noProof="0"/>
              <a:t>Third level</a:t>
            </a:r>
          </a:p>
          <a:p>
            <a:pPr lvl="3"/>
            <a:r>
              <a:rPr lang="en-US" altLang="zh-CN" noProof="0"/>
              <a:t>Fourth level</a:t>
            </a:r>
          </a:p>
          <a:p>
            <a:pPr lvl="4"/>
            <a:r>
              <a:rPr lang="en-US" altLang="zh-CN" noProof="0"/>
              <a:t>Fifth level</a:t>
            </a: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0" tIns="48330" rIns="96660" bIns="48330" numCol="1" anchor="b" anchorCtr="0" compatLnSpc="1">
            <a:prstTxWarp prst="textNoShape">
              <a:avLst/>
            </a:prstTxWarp>
          </a:bodyPr>
          <a:lstStyle>
            <a:lvl1pPr defTabSz="966788" eaLnBrk="1" hangingPunct="1">
              <a:defRPr sz="1300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84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0" tIns="48330" rIns="96660" bIns="48330" numCol="1" anchor="b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BD169E98-6137-48E1-AF5B-33BA4790BBA6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3583819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A5B01D-7ACB-4C8A-A2F1-F61FF608C03C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70946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A5B01D-7ACB-4C8A-A2F1-F61FF608C03C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66869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A5B01D-7ACB-4C8A-A2F1-F61FF608C03C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83549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A5B01D-7ACB-4C8A-A2F1-F61FF608C03C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729126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A5B01D-7ACB-4C8A-A2F1-F61FF608C03C}" type="slidenum">
              <a:rPr lang="zh-CN" altLang="en-US" smtClean="0"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3169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CEPC2019, Zhiyong Zhang (USTC)</a:t>
            </a: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3A2104-4FA8-4F12-92E7-8D778605835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2019/11/18</a:t>
            </a: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2613146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CEPC2019, Zhiyong Zhang (USTC)</a:t>
            </a: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B12220-FD26-43F2-BF25-04ED375E50B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2019/11/18</a:t>
            </a: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6238356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32575" y="188913"/>
            <a:ext cx="2054225" cy="5976937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66725" y="188913"/>
            <a:ext cx="6013450" cy="5976937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CEPC2019, Zhiyong Zhang (USTC)</a:t>
            </a: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650ECA-0282-4237-BFE0-5D406D35358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2019/11/18</a:t>
            </a: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7918980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466725" y="188913"/>
            <a:ext cx="8220075" cy="5976937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CEPC2019, Zhiyong Zhang (USTC)</a:t>
            </a:r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E58666-B34F-43C9-9049-3CF3F4E9695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2019/11/18</a:t>
            </a: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597698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CEPC2019, Zhiyong Zhang (USTC)</a:t>
            </a: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277C42-22DC-4044-8CC3-676A4B03B89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2019/11/18</a:t>
            </a: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5315298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CEPC2019, Zhiyong Zhang (USTC)</a:t>
            </a: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AD0065-03EC-4E7D-80B9-006D9BB3D2A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2019/11/18</a:t>
            </a: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081689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55650" y="1052513"/>
            <a:ext cx="3852863" cy="51133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760913" y="1052513"/>
            <a:ext cx="3854450" cy="51133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CEPC2019, Zhiyong Zhang (USTC)</a:t>
            </a: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2E79C3-B26E-4FA1-A128-0D0C15A7E809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2019/11/18</a:t>
            </a: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3258937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CEPC2019, Zhiyong Zhang (USTC)</a:t>
            </a:r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D054B0-4284-44BB-87CA-B029C5AA708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9" name="Rectangle 15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2019/11/18</a:t>
            </a: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6606789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CEPC2019, Zhiyong Zhang (USTC)</a:t>
            </a:r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694EA5-06C2-4B58-9782-A9B89212151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2019/11/18</a:t>
            </a: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6474407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CEPC2019, Zhiyong Zhang (USTC)</a:t>
            </a:r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C668F7-9F5F-4A0C-A1FE-D693EAAE93E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2019/11/18</a:t>
            </a: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8620346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CEPC2019, Zhiyong Zhang (USTC)</a:t>
            </a: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FBD022-ED79-4E06-BA44-DFB2C8E12C4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2019/11/18</a:t>
            </a: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8423822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CEPC2019, Zhiyong Zhang (USTC)</a:t>
            </a: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EB75C0-2DB3-43C6-8BAF-38988B2B780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2019/11/18</a:t>
            </a: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6938853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6725" y="188913"/>
            <a:ext cx="8220075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endParaRPr lang="zh-CN" alt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5650" y="1052513"/>
            <a:ext cx="7859713" cy="511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3"/>
            <a:endParaRPr lang="zh-CN" altLang="en-US"/>
          </a:p>
        </p:txBody>
      </p:sp>
      <p:sp>
        <p:nvSpPr>
          <p:cNvPr id="612356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55875" y="6392863"/>
            <a:ext cx="4465638" cy="42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ea typeface="宋体" pitchFamily="2" charset="-122"/>
              </a:defRPr>
            </a:lvl1pPr>
          </a:lstStyle>
          <a:p>
            <a:pPr>
              <a:defRPr/>
            </a:pPr>
            <a:r>
              <a:rPr lang="en-US" altLang="zh-CN" smtClean="0"/>
              <a:t>CEPC2019, Zhiyong Zhang (USTC)</a:t>
            </a:r>
            <a:endParaRPr lang="en-US" altLang="zh-CN"/>
          </a:p>
        </p:txBody>
      </p:sp>
      <p:sp>
        <p:nvSpPr>
          <p:cNvPr id="612357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56550" y="6356350"/>
            <a:ext cx="730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99D8D753-2534-44F7-BF74-F10DC8AD46C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1030" name="Line 6"/>
          <p:cNvSpPr>
            <a:spLocks noChangeShapeType="1"/>
          </p:cNvSpPr>
          <p:nvPr userDrawn="1"/>
        </p:nvSpPr>
        <p:spPr bwMode="auto">
          <a:xfrm>
            <a:off x="735013" y="836613"/>
            <a:ext cx="7883525" cy="0"/>
          </a:xfrm>
          <a:prstGeom prst="line">
            <a:avLst/>
          </a:prstGeom>
          <a:noFill/>
          <a:ln w="19050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31" name="Line 8"/>
          <p:cNvSpPr>
            <a:spLocks noChangeShapeType="1"/>
          </p:cNvSpPr>
          <p:nvPr/>
        </p:nvSpPr>
        <p:spPr bwMode="auto">
          <a:xfrm flipV="1">
            <a:off x="323850" y="6308725"/>
            <a:ext cx="8459788" cy="0"/>
          </a:xfrm>
          <a:prstGeom prst="line">
            <a:avLst/>
          </a:prstGeom>
          <a:noFill/>
          <a:ln w="19050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32" name="Text Box 14"/>
          <p:cNvSpPr txBox="1">
            <a:spLocks noChangeArrowheads="1"/>
          </p:cNvSpPr>
          <p:nvPr/>
        </p:nvSpPr>
        <p:spPr bwMode="auto">
          <a:xfrm>
            <a:off x="250825" y="6446838"/>
            <a:ext cx="17287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endParaRPr lang="zh-CN" altLang="en-US"/>
          </a:p>
        </p:txBody>
      </p:sp>
      <p:sp>
        <p:nvSpPr>
          <p:cNvPr id="612367" name="Rectangle 1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66725" y="6381750"/>
            <a:ext cx="1944688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r>
              <a:rPr lang="en-US" altLang="zh-CN" smtClean="0"/>
              <a:t>2019/11/18</a:t>
            </a:r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3366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3366"/>
          </a:solidFill>
          <a:latin typeface="Times New Roman" pitchFamily="18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3366"/>
          </a:solidFill>
          <a:latin typeface="Times New Roman" pitchFamily="18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3366"/>
          </a:solidFill>
          <a:latin typeface="Times New Roman" pitchFamily="18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3366"/>
          </a:solidFill>
          <a:latin typeface="Times New Roman" pitchFamily="18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rgbClr val="003366"/>
          </a:solidFill>
          <a:latin typeface="Times New Roman" pitchFamily="18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rgbClr val="003366"/>
          </a:solidFill>
          <a:latin typeface="Times New Roman" pitchFamily="18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rgbClr val="003366"/>
          </a:solidFill>
          <a:latin typeface="Times New Roman" pitchFamily="18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rgbClr val="003366"/>
          </a:solidFill>
          <a:latin typeface="Times New Roman" pitchFamily="18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anose="05000000000000000000" pitchFamily="2" charset="2"/>
        <a:buChar char="p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anose="05000000000000000000" pitchFamily="2" charset="2"/>
        <a:buChar char="n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p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anose="05000000000000000000" pitchFamily="2" charset="2"/>
        <a:defRPr>
          <a:solidFill>
            <a:schemeClr val="tx1"/>
          </a:solidFill>
          <a:latin typeface="+mj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anose="05000000000000000000" pitchFamily="2" charset="2"/>
        <a:buChar char="§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tmp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tm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04952" y="860614"/>
            <a:ext cx="7934093" cy="1645920"/>
          </a:xfrm>
        </p:spPr>
        <p:txBody>
          <a:bodyPr/>
          <a:lstStyle/>
          <a:p>
            <a:r>
              <a:rPr lang="en-US" altLang="zh-CN" sz="3200" dirty="0" smtClean="0">
                <a:solidFill>
                  <a:srgbClr val="FF0000"/>
                </a:solidFill>
                <a:latin typeface="+mj-ea"/>
              </a:rPr>
              <a:t>DMM &amp; TMM</a:t>
            </a:r>
            <a:r>
              <a:rPr lang="en-US" altLang="zh-CN" sz="3200" dirty="0" smtClean="0">
                <a:latin typeface="+mj-ea"/>
              </a:rPr>
              <a:t>: the Double and Triple Micro-Mesh gaseous structures for ultra-low ion-backflow applications</a:t>
            </a:r>
            <a:endParaRPr lang="zh-CN" altLang="en-US" sz="3200" dirty="0">
              <a:latin typeface="+mj-ea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29094" y="3572065"/>
            <a:ext cx="9085811" cy="2326930"/>
          </a:xfrm>
        </p:spPr>
        <p:txBody>
          <a:bodyPr>
            <a:noAutofit/>
          </a:bodyPr>
          <a:lstStyle/>
          <a:p>
            <a:r>
              <a:rPr lang="en-US" altLang="zh-CN" sz="1800" dirty="0" err="1" smtClean="0">
                <a:latin typeface="+mj-lt"/>
                <a:ea typeface="华文楷体" panose="02010600040101010101" pitchFamily="2" charset="-122"/>
              </a:rPr>
              <a:t>Zhiyong</a:t>
            </a:r>
            <a:r>
              <a:rPr lang="en-US" altLang="zh-CN" sz="1800" dirty="0" smtClean="0">
                <a:latin typeface="+mj-lt"/>
                <a:ea typeface="华文楷体" panose="02010600040101010101" pitchFamily="2" charset="-122"/>
              </a:rPr>
              <a:t> Zhang</a:t>
            </a:r>
            <a:endParaRPr lang="en-US" altLang="zh-CN" sz="1800" dirty="0">
              <a:latin typeface="+mj-lt"/>
              <a:ea typeface="华文楷体" panose="02010600040101010101" pitchFamily="2" charset="-122"/>
            </a:endParaRPr>
          </a:p>
          <a:p>
            <a:r>
              <a:rPr lang="en-US" altLang="zh-CN" sz="1800" dirty="0" smtClean="0">
                <a:latin typeface="+mj-lt"/>
                <a:ea typeface="华文楷体" panose="02010600040101010101" pitchFamily="2" charset="-122"/>
              </a:rPr>
              <a:t>For </a:t>
            </a:r>
            <a:r>
              <a:rPr lang="en-US" altLang="zh-CN" sz="1800" dirty="0">
                <a:latin typeface="+mj-lt"/>
                <a:ea typeface="华文楷体" panose="02010600040101010101" pitchFamily="2" charset="-122"/>
              </a:rPr>
              <a:t>the USTC MPGD group</a:t>
            </a:r>
          </a:p>
          <a:p>
            <a:pPr>
              <a:spcBef>
                <a:spcPts val="1080"/>
              </a:spcBef>
            </a:pPr>
            <a:r>
              <a:rPr lang="en-US" altLang="zh-CN" sz="1800" dirty="0">
                <a:latin typeface="+mj-lt"/>
                <a:ea typeface="华文楷体" panose="02010600040101010101" pitchFamily="2" charset="-122"/>
              </a:rPr>
              <a:t>State Key Laboratory of Particle Detection and </a:t>
            </a:r>
            <a:r>
              <a:rPr lang="en-US" altLang="zh-CN" sz="1800" dirty="0" smtClean="0">
                <a:latin typeface="+mj-lt"/>
                <a:ea typeface="华文楷体" panose="02010600040101010101" pitchFamily="2" charset="-122"/>
              </a:rPr>
              <a:t>Electronics</a:t>
            </a:r>
            <a:r>
              <a:rPr lang="en-US" altLang="zh-CN" sz="1800" dirty="0">
                <a:latin typeface="+mj-lt"/>
                <a:ea typeface="华文楷体" panose="02010600040101010101" pitchFamily="2" charset="-122"/>
              </a:rPr>
              <a:t>, China</a:t>
            </a:r>
          </a:p>
          <a:p>
            <a:r>
              <a:rPr lang="en-US" altLang="zh-CN" sz="1800" dirty="0">
                <a:latin typeface="+mj-lt"/>
                <a:ea typeface="华文楷体" panose="02010600040101010101" pitchFamily="2" charset="-122"/>
              </a:rPr>
              <a:t>University of Science and Technology of China</a:t>
            </a:r>
          </a:p>
          <a:p>
            <a:pPr>
              <a:spcBef>
                <a:spcPts val="1632"/>
              </a:spcBef>
            </a:pPr>
            <a:r>
              <a:rPr lang="en-US" altLang="zh-CN" sz="1800" dirty="0" smtClean="0">
                <a:latin typeface="+mj-lt"/>
                <a:ea typeface="华文楷体" panose="02010600040101010101" pitchFamily="2" charset="-122"/>
              </a:rPr>
              <a:t>CEPC </a:t>
            </a:r>
            <a:r>
              <a:rPr lang="en-US" altLang="zh-CN" sz="1800" dirty="0">
                <a:latin typeface="+mj-lt"/>
                <a:ea typeface="华文楷体" panose="02010600040101010101" pitchFamily="2" charset="-122"/>
              </a:rPr>
              <a:t>2019, </a:t>
            </a:r>
            <a:r>
              <a:rPr lang="en-HK" sz="1800" dirty="0" smtClean="0">
                <a:latin typeface="+mj-lt"/>
                <a:ea typeface="华文楷体" panose="02010600040101010101" pitchFamily="2" charset="-122"/>
              </a:rPr>
              <a:t>Beijing</a:t>
            </a:r>
            <a:endParaRPr lang="en-HK" sz="1800" dirty="0">
              <a:latin typeface="+mj-lt"/>
              <a:ea typeface="华文楷体" panose="02010600040101010101" pitchFamily="2" charset="-122"/>
            </a:endParaRPr>
          </a:p>
          <a:p>
            <a:r>
              <a:rPr lang="en-HK" altLang="zh-CN" sz="1800" dirty="0" smtClean="0">
                <a:latin typeface="+mj-lt"/>
                <a:ea typeface="华文楷体" panose="02010600040101010101" pitchFamily="2" charset="-122"/>
              </a:rPr>
              <a:t>Nov.18, </a:t>
            </a:r>
            <a:r>
              <a:rPr lang="en-HK" altLang="zh-CN" sz="1800" dirty="0">
                <a:latin typeface="+mj-lt"/>
                <a:ea typeface="华文楷体" panose="02010600040101010101" pitchFamily="2" charset="-122"/>
              </a:rPr>
              <a:t>2019</a:t>
            </a:r>
            <a:endParaRPr lang="en-US" altLang="zh-CN" sz="1800" dirty="0">
              <a:latin typeface="+mj-lt"/>
              <a:ea typeface="华文楷体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55553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017"/>
    </mc:Choice>
    <mc:Fallback xmlns="">
      <p:transition spd="slow" advTm="34017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62BDB1-16F2-8B4C-8BEE-F757EB4EB6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500" kern="1200" dirty="0">
                <a:latin typeface="华文楷体" panose="02010600040101010101" pitchFamily="2" charset="-122"/>
                <a:ea typeface="华文楷体" panose="02010600040101010101" pitchFamily="2" charset="-122"/>
              </a:rPr>
              <a:t>Optimization </a:t>
            </a:r>
            <a:r>
              <a:rPr lang="en-US" sz="3500" kern="12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for </a:t>
            </a:r>
            <a:r>
              <a:rPr lang="en-US" sz="3500" kern="1200" dirty="0">
                <a:latin typeface="华文楷体" panose="02010600040101010101" pitchFamily="2" charset="-122"/>
                <a:ea typeface="华文楷体" panose="02010600040101010101" pitchFamily="2" charset="-122"/>
              </a:rPr>
              <a:t>Low IBF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23F941-2B7F-EA4F-9D1D-C987577AC9E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CEPC2019, Zhiyong Zhang (USTC)</a:t>
            </a:r>
            <a:endParaRPr lang="en-US" altLang="zh-C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2CFBEC-5D06-714E-AF9D-D0A2BEB9A7E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A277C42-22DC-4044-8CC3-676A4B03B895}" type="slidenum">
              <a:rPr lang="en-US" altLang="zh-CN" smtClean="0"/>
              <a:pPr>
                <a:defRPr/>
              </a:pPr>
              <a:t>10</a:t>
            </a:fld>
            <a:endParaRPr lang="en-US" altLang="zh-CN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BAF2377-0F85-824D-9D39-B3AE77C05DB9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2019/11/18</a:t>
            </a:r>
            <a:endParaRPr lang="en-US" altLang="zh-CN"/>
          </a:p>
        </p:txBody>
      </p:sp>
      <p:sp>
        <p:nvSpPr>
          <p:cNvPr id="16" name="文本框 13">
            <a:extLst>
              <a:ext uri="{FF2B5EF4-FFF2-40B4-BE49-F238E27FC236}">
                <a16:creationId xmlns:a16="http://schemas.microsoft.com/office/drawing/2014/main" id="{EF52D34D-3EB2-0447-80A2-F8C991D96EDF}"/>
              </a:ext>
            </a:extLst>
          </p:cNvPr>
          <p:cNvSpPr txBox="1"/>
          <p:nvPr/>
        </p:nvSpPr>
        <p:spPr>
          <a:xfrm>
            <a:off x="4769933" y="3295833"/>
            <a:ext cx="405624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altLang="zh-CN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It’s impractical to make any precise alignment of the two meshes. So setting the two meshes with a crossing angle is a practical way to ensure their mis-alignment.  </a:t>
            </a:r>
            <a:endParaRPr lang="zh-CN" altLang="en-US" sz="24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grpSp>
        <p:nvGrpSpPr>
          <p:cNvPr id="17" name="组合 180">
            <a:extLst>
              <a:ext uri="{FF2B5EF4-FFF2-40B4-BE49-F238E27FC236}">
                <a16:creationId xmlns:a16="http://schemas.microsoft.com/office/drawing/2014/main" id="{533EC68B-9A4D-294C-A494-BAD5B6774397}"/>
              </a:ext>
            </a:extLst>
          </p:cNvPr>
          <p:cNvGrpSpPr/>
          <p:nvPr/>
        </p:nvGrpSpPr>
        <p:grpSpPr>
          <a:xfrm>
            <a:off x="5273749" y="1232494"/>
            <a:ext cx="3289259" cy="1563869"/>
            <a:chOff x="5029348" y="3163482"/>
            <a:chExt cx="3435426" cy="1404394"/>
          </a:xfrm>
        </p:grpSpPr>
        <p:grpSp>
          <p:nvGrpSpPr>
            <p:cNvPr id="18" name="组合 45">
              <a:extLst>
                <a:ext uri="{FF2B5EF4-FFF2-40B4-BE49-F238E27FC236}">
                  <a16:creationId xmlns:a16="http://schemas.microsoft.com/office/drawing/2014/main" id="{E94A6F6B-B5CB-1C4E-A5A7-9DE88D07B5B3}"/>
                </a:ext>
              </a:extLst>
            </p:cNvPr>
            <p:cNvGrpSpPr/>
            <p:nvPr/>
          </p:nvGrpSpPr>
          <p:grpSpPr>
            <a:xfrm>
              <a:off x="6945688" y="3168151"/>
              <a:ext cx="1519086" cy="1399725"/>
              <a:chOff x="4681184" y="1095686"/>
              <a:chExt cx="4232651" cy="4261599"/>
            </a:xfrm>
          </p:grpSpPr>
          <p:grpSp>
            <p:nvGrpSpPr>
              <p:cNvPr id="87" name="组合 46">
                <a:extLst>
                  <a:ext uri="{FF2B5EF4-FFF2-40B4-BE49-F238E27FC236}">
                    <a16:creationId xmlns:a16="http://schemas.microsoft.com/office/drawing/2014/main" id="{E3BAFF25-A38A-8D4D-89F7-05324DB5DA0F}"/>
                  </a:ext>
                </a:extLst>
              </p:cNvPr>
              <p:cNvGrpSpPr/>
              <p:nvPr/>
            </p:nvGrpSpPr>
            <p:grpSpPr>
              <a:xfrm>
                <a:off x="4755429" y="1198879"/>
                <a:ext cx="4158406" cy="4158406"/>
                <a:chOff x="3338617" y="946338"/>
                <a:chExt cx="4158406" cy="4158406"/>
              </a:xfrm>
            </p:grpSpPr>
            <p:cxnSp>
              <p:nvCxnSpPr>
                <p:cNvPr id="121" name="直接连接符 80">
                  <a:extLst>
                    <a:ext uri="{FF2B5EF4-FFF2-40B4-BE49-F238E27FC236}">
                      <a16:creationId xmlns:a16="http://schemas.microsoft.com/office/drawing/2014/main" id="{FB3A51CD-F385-5348-9A1A-99CD6E455F94}"/>
                    </a:ext>
                  </a:extLst>
                </p:cNvPr>
                <p:cNvCxnSpPr/>
                <p:nvPr/>
              </p:nvCxnSpPr>
              <p:spPr>
                <a:xfrm>
                  <a:off x="3506724" y="946341"/>
                  <a:ext cx="0" cy="4158403"/>
                </a:xfrm>
                <a:prstGeom prst="line">
                  <a:avLst/>
                </a:prstGeom>
                <a:ln w="19050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2" name="直接连接符 81">
                  <a:extLst>
                    <a:ext uri="{FF2B5EF4-FFF2-40B4-BE49-F238E27FC236}">
                      <a16:creationId xmlns:a16="http://schemas.microsoft.com/office/drawing/2014/main" id="{6688664C-F5B0-874E-AF2B-BD5406A64B0A}"/>
                    </a:ext>
                  </a:extLst>
                </p:cNvPr>
                <p:cNvCxnSpPr/>
                <p:nvPr/>
              </p:nvCxnSpPr>
              <p:spPr>
                <a:xfrm>
                  <a:off x="3759708" y="946341"/>
                  <a:ext cx="0" cy="4158403"/>
                </a:xfrm>
                <a:prstGeom prst="line">
                  <a:avLst/>
                </a:prstGeom>
                <a:ln w="19050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3" name="直接连接符 82">
                  <a:extLst>
                    <a:ext uri="{FF2B5EF4-FFF2-40B4-BE49-F238E27FC236}">
                      <a16:creationId xmlns:a16="http://schemas.microsoft.com/office/drawing/2014/main" id="{DC7D38BE-B7A3-4B4E-9C1D-6904B912B6E4}"/>
                    </a:ext>
                  </a:extLst>
                </p:cNvPr>
                <p:cNvCxnSpPr/>
                <p:nvPr/>
              </p:nvCxnSpPr>
              <p:spPr>
                <a:xfrm>
                  <a:off x="4015740" y="946340"/>
                  <a:ext cx="0" cy="4158403"/>
                </a:xfrm>
                <a:prstGeom prst="line">
                  <a:avLst/>
                </a:prstGeom>
                <a:ln w="19050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4" name="直接连接符 83">
                  <a:extLst>
                    <a:ext uri="{FF2B5EF4-FFF2-40B4-BE49-F238E27FC236}">
                      <a16:creationId xmlns:a16="http://schemas.microsoft.com/office/drawing/2014/main" id="{D2E56A75-A3F6-0142-BC33-138C499313F8}"/>
                    </a:ext>
                  </a:extLst>
                </p:cNvPr>
                <p:cNvCxnSpPr/>
                <p:nvPr/>
              </p:nvCxnSpPr>
              <p:spPr>
                <a:xfrm>
                  <a:off x="4268724" y="946340"/>
                  <a:ext cx="0" cy="4158403"/>
                </a:xfrm>
                <a:prstGeom prst="line">
                  <a:avLst/>
                </a:prstGeom>
                <a:ln w="19050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5" name="直接连接符 84">
                  <a:extLst>
                    <a:ext uri="{FF2B5EF4-FFF2-40B4-BE49-F238E27FC236}">
                      <a16:creationId xmlns:a16="http://schemas.microsoft.com/office/drawing/2014/main" id="{8D9474E3-212A-4F4B-BF41-44FD82FE932C}"/>
                    </a:ext>
                  </a:extLst>
                </p:cNvPr>
                <p:cNvCxnSpPr/>
                <p:nvPr/>
              </p:nvCxnSpPr>
              <p:spPr>
                <a:xfrm>
                  <a:off x="4518660" y="946340"/>
                  <a:ext cx="0" cy="4158403"/>
                </a:xfrm>
                <a:prstGeom prst="line">
                  <a:avLst/>
                </a:prstGeom>
                <a:ln w="19050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6" name="直接连接符 85">
                  <a:extLst>
                    <a:ext uri="{FF2B5EF4-FFF2-40B4-BE49-F238E27FC236}">
                      <a16:creationId xmlns:a16="http://schemas.microsoft.com/office/drawing/2014/main" id="{B639C8E3-C751-9641-986E-A4C008CBADB0}"/>
                    </a:ext>
                  </a:extLst>
                </p:cNvPr>
                <p:cNvCxnSpPr/>
                <p:nvPr/>
              </p:nvCxnSpPr>
              <p:spPr>
                <a:xfrm>
                  <a:off x="4771644" y="946340"/>
                  <a:ext cx="0" cy="4158403"/>
                </a:xfrm>
                <a:prstGeom prst="line">
                  <a:avLst/>
                </a:prstGeom>
                <a:ln w="19050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7" name="直接连接符 86">
                  <a:extLst>
                    <a:ext uri="{FF2B5EF4-FFF2-40B4-BE49-F238E27FC236}">
                      <a16:creationId xmlns:a16="http://schemas.microsoft.com/office/drawing/2014/main" id="{9CAAE733-E9E5-1F40-9BC1-3B0003BFFBA2}"/>
                    </a:ext>
                  </a:extLst>
                </p:cNvPr>
                <p:cNvCxnSpPr/>
                <p:nvPr/>
              </p:nvCxnSpPr>
              <p:spPr>
                <a:xfrm>
                  <a:off x="5027676" y="946339"/>
                  <a:ext cx="0" cy="4158403"/>
                </a:xfrm>
                <a:prstGeom prst="line">
                  <a:avLst/>
                </a:prstGeom>
                <a:ln w="19050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8" name="直接连接符 87">
                  <a:extLst>
                    <a:ext uri="{FF2B5EF4-FFF2-40B4-BE49-F238E27FC236}">
                      <a16:creationId xmlns:a16="http://schemas.microsoft.com/office/drawing/2014/main" id="{0BE7E65C-AE78-DC49-A936-EFF737F271B7}"/>
                    </a:ext>
                  </a:extLst>
                </p:cNvPr>
                <p:cNvCxnSpPr/>
                <p:nvPr/>
              </p:nvCxnSpPr>
              <p:spPr>
                <a:xfrm>
                  <a:off x="5280660" y="946339"/>
                  <a:ext cx="0" cy="4158403"/>
                </a:xfrm>
                <a:prstGeom prst="line">
                  <a:avLst/>
                </a:prstGeom>
                <a:ln w="19050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" name="直接连接符 88">
                  <a:extLst>
                    <a:ext uri="{FF2B5EF4-FFF2-40B4-BE49-F238E27FC236}">
                      <a16:creationId xmlns:a16="http://schemas.microsoft.com/office/drawing/2014/main" id="{6BB655D8-12E2-0845-AAE6-1764293C26D6}"/>
                    </a:ext>
                  </a:extLst>
                </p:cNvPr>
                <p:cNvCxnSpPr/>
                <p:nvPr/>
              </p:nvCxnSpPr>
              <p:spPr>
                <a:xfrm>
                  <a:off x="5542788" y="946340"/>
                  <a:ext cx="0" cy="4158403"/>
                </a:xfrm>
                <a:prstGeom prst="line">
                  <a:avLst/>
                </a:prstGeom>
                <a:ln w="19050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0" name="直接连接符 89">
                  <a:extLst>
                    <a:ext uri="{FF2B5EF4-FFF2-40B4-BE49-F238E27FC236}">
                      <a16:creationId xmlns:a16="http://schemas.microsoft.com/office/drawing/2014/main" id="{9FEC340B-4D8E-E14A-B992-234536F3B746}"/>
                    </a:ext>
                  </a:extLst>
                </p:cNvPr>
                <p:cNvCxnSpPr/>
                <p:nvPr/>
              </p:nvCxnSpPr>
              <p:spPr>
                <a:xfrm>
                  <a:off x="5795772" y="946340"/>
                  <a:ext cx="0" cy="4158403"/>
                </a:xfrm>
                <a:prstGeom prst="line">
                  <a:avLst/>
                </a:prstGeom>
                <a:ln w="19050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1" name="直接连接符 90">
                  <a:extLst>
                    <a:ext uri="{FF2B5EF4-FFF2-40B4-BE49-F238E27FC236}">
                      <a16:creationId xmlns:a16="http://schemas.microsoft.com/office/drawing/2014/main" id="{899AB015-F387-F147-B7D9-5C1E7ADDD179}"/>
                    </a:ext>
                  </a:extLst>
                </p:cNvPr>
                <p:cNvCxnSpPr/>
                <p:nvPr/>
              </p:nvCxnSpPr>
              <p:spPr>
                <a:xfrm>
                  <a:off x="6051804" y="946339"/>
                  <a:ext cx="0" cy="4158403"/>
                </a:xfrm>
                <a:prstGeom prst="line">
                  <a:avLst/>
                </a:prstGeom>
                <a:ln w="19050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2" name="直接连接符 91">
                  <a:extLst>
                    <a:ext uri="{FF2B5EF4-FFF2-40B4-BE49-F238E27FC236}">
                      <a16:creationId xmlns:a16="http://schemas.microsoft.com/office/drawing/2014/main" id="{4A57B77C-7DD8-8A48-9CE7-A9D040C7F7DB}"/>
                    </a:ext>
                  </a:extLst>
                </p:cNvPr>
                <p:cNvCxnSpPr/>
                <p:nvPr/>
              </p:nvCxnSpPr>
              <p:spPr>
                <a:xfrm>
                  <a:off x="6304788" y="946339"/>
                  <a:ext cx="0" cy="4158403"/>
                </a:xfrm>
                <a:prstGeom prst="line">
                  <a:avLst/>
                </a:prstGeom>
                <a:ln w="19050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3" name="直接连接符 92">
                  <a:extLst>
                    <a:ext uri="{FF2B5EF4-FFF2-40B4-BE49-F238E27FC236}">
                      <a16:creationId xmlns:a16="http://schemas.microsoft.com/office/drawing/2014/main" id="{A0C100D3-B7A6-EE4A-AE53-2A61DE0F3146}"/>
                    </a:ext>
                  </a:extLst>
                </p:cNvPr>
                <p:cNvCxnSpPr/>
                <p:nvPr/>
              </p:nvCxnSpPr>
              <p:spPr>
                <a:xfrm>
                  <a:off x="6554724" y="946339"/>
                  <a:ext cx="0" cy="4158403"/>
                </a:xfrm>
                <a:prstGeom prst="line">
                  <a:avLst/>
                </a:prstGeom>
                <a:ln w="19050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4" name="直接连接符 93">
                  <a:extLst>
                    <a:ext uri="{FF2B5EF4-FFF2-40B4-BE49-F238E27FC236}">
                      <a16:creationId xmlns:a16="http://schemas.microsoft.com/office/drawing/2014/main" id="{9C40B224-4746-0440-8C58-619A0E6390FD}"/>
                    </a:ext>
                  </a:extLst>
                </p:cNvPr>
                <p:cNvCxnSpPr/>
                <p:nvPr/>
              </p:nvCxnSpPr>
              <p:spPr>
                <a:xfrm>
                  <a:off x="6807708" y="946339"/>
                  <a:ext cx="0" cy="4158403"/>
                </a:xfrm>
                <a:prstGeom prst="line">
                  <a:avLst/>
                </a:prstGeom>
                <a:ln w="19050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5" name="直接连接符 94">
                  <a:extLst>
                    <a:ext uri="{FF2B5EF4-FFF2-40B4-BE49-F238E27FC236}">
                      <a16:creationId xmlns:a16="http://schemas.microsoft.com/office/drawing/2014/main" id="{A4FFCF09-F373-9146-B319-A53E706C83DA}"/>
                    </a:ext>
                  </a:extLst>
                </p:cNvPr>
                <p:cNvCxnSpPr/>
                <p:nvPr/>
              </p:nvCxnSpPr>
              <p:spPr>
                <a:xfrm>
                  <a:off x="7063740" y="946338"/>
                  <a:ext cx="0" cy="4158403"/>
                </a:xfrm>
                <a:prstGeom prst="line">
                  <a:avLst/>
                </a:prstGeom>
                <a:ln w="19050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6" name="直接连接符 95">
                  <a:extLst>
                    <a:ext uri="{FF2B5EF4-FFF2-40B4-BE49-F238E27FC236}">
                      <a16:creationId xmlns:a16="http://schemas.microsoft.com/office/drawing/2014/main" id="{9D947233-359B-7B44-B6D0-A54298A6A10B}"/>
                    </a:ext>
                  </a:extLst>
                </p:cNvPr>
                <p:cNvCxnSpPr/>
                <p:nvPr/>
              </p:nvCxnSpPr>
              <p:spPr>
                <a:xfrm>
                  <a:off x="7316724" y="946338"/>
                  <a:ext cx="0" cy="4158403"/>
                </a:xfrm>
                <a:prstGeom prst="line">
                  <a:avLst/>
                </a:prstGeom>
                <a:ln w="19050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7" name="直接连接符 96">
                  <a:extLst>
                    <a:ext uri="{FF2B5EF4-FFF2-40B4-BE49-F238E27FC236}">
                      <a16:creationId xmlns:a16="http://schemas.microsoft.com/office/drawing/2014/main" id="{6FE062CB-3C0D-AE47-AF44-E95D8C88A1EF}"/>
                    </a:ext>
                  </a:extLst>
                </p:cNvPr>
                <p:cNvCxnSpPr/>
                <p:nvPr/>
              </p:nvCxnSpPr>
              <p:spPr>
                <a:xfrm rot="5400000">
                  <a:off x="5417819" y="-958663"/>
                  <a:ext cx="0" cy="4158403"/>
                </a:xfrm>
                <a:prstGeom prst="line">
                  <a:avLst/>
                </a:prstGeom>
                <a:ln w="19050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8" name="直接连接符 97">
                  <a:extLst>
                    <a:ext uri="{FF2B5EF4-FFF2-40B4-BE49-F238E27FC236}">
                      <a16:creationId xmlns:a16="http://schemas.microsoft.com/office/drawing/2014/main" id="{5939E3FB-A56C-E84D-BE7C-A443153BD820}"/>
                    </a:ext>
                  </a:extLst>
                </p:cNvPr>
                <p:cNvCxnSpPr/>
                <p:nvPr/>
              </p:nvCxnSpPr>
              <p:spPr>
                <a:xfrm rot="5400000">
                  <a:off x="5417819" y="-705679"/>
                  <a:ext cx="0" cy="4158403"/>
                </a:xfrm>
                <a:prstGeom prst="line">
                  <a:avLst/>
                </a:prstGeom>
                <a:ln w="19050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9" name="直接连接符 98">
                  <a:extLst>
                    <a:ext uri="{FF2B5EF4-FFF2-40B4-BE49-F238E27FC236}">
                      <a16:creationId xmlns:a16="http://schemas.microsoft.com/office/drawing/2014/main" id="{D06FE511-448B-0B48-BA25-EA3494CCBB59}"/>
                    </a:ext>
                  </a:extLst>
                </p:cNvPr>
                <p:cNvCxnSpPr/>
                <p:nvPr/>
              </p:nvCxnSpPr>
              <p:spPr>
                <a:xfrm rot="5400000">
                  <a:off x="5417820" y="-449647"/>
                  <a:ext cx="0" cy="4158403"/>
                </a:xfrm>
                <a:prstGeom prst="line">
                  <a:avLst/>
                </a:prstGeom>
                <a:ln w="19050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0" name="直接连接符 99">
                  <a:extLst>
                    <a:ext uri="{FF2B5EF4-FFF2-40B4-BE49-F238E27FC236}">
                      <a16:creationId xmlns:a16="http://schemas.microsoft.com/office/drawing/2014/main" id="{E01738CB-7329-8F48-8262-6398C2567E63}"/>
                    </a:ext>
                  </a:extLst>
                </p:cNvPr>
                <p:cNvCxnSpPr/>
                <p:nvPr/>
              </p:nvCxnSpPr>
              <p:spPr>
                <a:xfrm rot="5400000">
                  <a:off x="5417820" y="-196663"/>
                  <a:ext cx="0" cy="4158403"/>
                </a:xfrm>
                <a:prstGeom prst="line">
                  <a:avLst/>
                </a:prstGeom>
                <a:ln w="19050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1" name="直接连接符 100">
                  <a:extLst>
                    <a:ext uri="{FF2B5EF4-FFF2-40B4-BE49-F238E27FC236}">
                      <a16:creationId xmlns:a16="http://schemas.microsoft.com/office/drawing/2014/main" id="{C5F2D9DD-E326-F14D-B046-78C0494C5955}"/>
                    </a:ext>
                  </a:extLst>
                </p:cNvPr>
                <p:cNvCxnSpPr/>
                <p:nvPr/>
              </p:nvCxnSpPr>
              <p:spPr>
                <a:xfrm rot="5400000">
                  <a:off x="5417820" y="53274"/>
                  <a:ext cx="0" cy="4158403"/>
                </a:xfrm>
                <a:prstGeom prst="line">
                  <a:avLst/>
                </a:prstGeom>
                <a:ln w="19050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2" name="直接连接符 101">
                  <a:extLst>
                    <a:ext uri="{FF2B5EF4-FFF2-40B4-BE49-F238E27FC236}">
                      <a16:creationId xmlns:a16="http://schemas.microsoft.com/office/drawing/2014/main" id="{A04DB2B0-EFD5-914D-8253-2EF433D985EB}"/>
                    </a:ext>
                  </a:extLst>
                </p:cNvPr>
                <p:cNvCxnSpPr/>
                <p:nvPr/>
              </p:nvCxnSpPr>
              <p:spPr>
                <a:xfrm rot="5400000">
                  <a:off x="5417820" y="306258"/>
                  <a:ext cx="0" cy="4158403"/>
                </a:xfrm>
                <a:prstGeom prst="line">
                  <a:avLst/>
                </a:prstGeom>
                <a:ln w="19050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3" name="直接连接符 102">
                  <a:extLst>
                    <a:ext uri="{FF2B5EF4-FFF2-40B4-BE49-F238E27FC236}">
                      <a16:creationId xmlns:a16="http://schemas.microsoft.com/office/drawing/2014/main" id="{2BCC3365-5A77-064B-B10C-2A1BE282F38B}"/>
                    </a:ext>
                  </a:extLst>
                </p:cNvPr>
                <p:cNvCxnSpPr/>
                <p:nvPr/>
              </p:nvCxnSpPr>
              <p:spPr>
                <a:xfrm rot="5400000">
                  <a:off x="5417821" y="562290"/>
                  <a:ext cx="0" cy="4158403"/>
                </a:xfrm>
                <a:prstGeom prst="line">
                  <a:avLst/>
                </a:prstGeom>
                <a:ln w="19050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4" name="直接连接符 103">
                  <a:extLst>
                    <a:ext uri="{FF2B5EF4-FFF2-40B4-BE49-F238E27FC236}">
                      <a16:creationId xmlns:a16="http://schemas.microsoft.com/office/drawing/2014/main" id="{2A038307-F94C-CB43-BD99-5267BCDB9A34}"/>
                    </a:ext>
                  </a:extLst>
                </p:cNvPr>
                <p:cNvCxnSpPr/>
                <p:nvPr/>
              </p:nvCxnSpPr>
              <p:spPr>
                <a:xfrm rot="5400000">
                  <a:off x="5417821" y="815274"/>
                  <a:ext cx="0" cy="4158403"/>
                </a:xfrm>
                <a:prstGeom prst="line">
                  <a:avLst/>
                </a:prstGeom>
                <a:ln w="19050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5" name="直接连接符 104">
                  <a:extLst>
                    <a:ext uri="{FF2B5EF4-FFF2-40B4-BE49-F238E27FC236}">
                      <a16:creationId xmlns:a16="http://schemas.microsoft.com/office/drawing/2014/main" id="{EB405296-6C3B-2946-8BDB-AB17D24D1D01}"/>
                    </a:ext>
                  </a:extLst>
                </p:cNvPr>
                <p:cNvCxnSpPr/>
                <p:nvPr/>
              </p:nvCxnSpPr>
              <p:spPr>
                <a:xfrm rot="5400000">
                  <a:off x="5417820" y="1077402"/>
                  <a:ext cx="0" cy="4158403"/>
                </a:xfrm>
                <a:prstGeom prst="line">
                  <a:avLst/>
                </a:prstGeom>
                <a:ln w="19050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6" name="直接连接符 105">
                  <a:extLst>
                    <a:ext uri="{FF2B5EF4-FFF2-40B4-BE49-F238E27FC236}">
                      <a16:creationId xmlns:a16="http://schemas.microsoft.com/office/drawing/2014/main" id="{F6181FA6-7DA1-2C40-BD0B-0800268E0F3D}"/>
                    </a:ext>
                  </a:extLst>
                </p:cNvPr>
                <p:cNvCxnSpPr/>
                <p:nvPr/>
              </p:nvCxnSpPr>
              <p:spPr>
                <a:xfrm rot="5400000">
                  <a:off x="5417820" y="1330386"/>
                  <a:ext cx="0" cy="4158403"/>
                </a:xfrm>
                <a:prstGeom prst="line">
                  <a:avLst/>
                </a:prstGeom>
                <a:ln w="19050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7" name="直接连接符 106">
                  <a:extLst>
                    <a:ext uri="{FF2B5EF4-FFF2-40B4-BE49-F238E27FC236}">
                      <a16:creationId xmlns:a16="http://schemas.microsoft.com/office/drawing/2014/main" id="{1802FD3D-7C7F-FE4B-8989-FDD47D0B2F0D}"/>
                    </a:ext>
                  </a:extLst>
                </p:cNvPr>
                <p:cNvCxnSpPr/>
                <p:nvPr/>
              </p:nvCxnSpPr>
              <p:spPr>
                <a:xfrm rot="5400000">
                  <a:off x="5417821" y="1586418"/>
                  <a:ext cx="0" cy="4158403"/>
                </a:xfrm>
                <a:prstGeom prst="line">
                  <a:avLst/>
                </a:prstGeom>
                <a:ln w="19050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8" name="直接连接符 107">
                  <a:extLst>
                    <a:ext uri="{FF2B5EF4-FFF2-40B4-BE49-F238E27FC236}">
                      <a16:creationId xmlns:a16="http://schemas.microsoft.com/office/drawing/2014/main" id="{AFB1FE76-6DEB-9A44-8647-09BE5300162B}"/>
                    </a:ext>
                  </a:extLst>
                </p:cNvPr>
                <p:cNvCxnSpPr/>
                <p:nvPr/>
              </p:nvCxnSpPr>
              <p:spPr>
                <a:xfrm rot="5400000">
                  <a:off x="5417821" y="1839402"/>
                  <a:ext cx="0" cy="4158403"/>
                </a:xfrm>
                <a:prstGeom prst="line">
                  <a:avLst/>
                </a:prstGeom>
                <a:ln w="19050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9" name="直接连接符 108">
                  <a:extLst>
                    <a:ext uri="{FF2B5EF4-FFF2-40B4-BE49-F238E27FC236}">
                      <a16:creationId xmlns:a16="http://schemas.microsoft.com/office/drawing/2014/main" id="{48861212-FE3B-2E44-BAD7-E09D7F3107C0}"/>
                    </a:ext>
                  </a:extLst>
                </p:cNvPr>
                <p:cNvCxnSpPr/>
                <p:nvPr/>
              </p:nvCxnSpPr>
              <p:spPr>
                <a:xfrm rot="5400000">
                  <a:off x="5417821" y="2089338"/>
                  <a:ext cx="0" cy="4158403"/>
                </a:xfrm>
                <a:prstGeom prst="line">
                  <a:avLst/>
                </a:prstGeom>
                <a:ln w="19050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0" name="直接连接符 109">
                  <a:extLst>
                    <a:ext uri="{FF2B5EF4-FFF2-40B4-BE49-F238E27FC236}">
                      <a16:creationId xmlns:a16="http://schemas.microsoft.com/office/drawing/2014/main" id="{586310A9-7218-D145-960E-2ECC59ABBF0E}"/>
                    </a:ext>
                  </a:extLst>
                </p:cNvPr>
                <p:cNvCxnSpPr/>
                <p:nvPr/>
              </p:nvCxnSpPr>
              <p:spPr>
                <a:xfrm rot="5400000">
                  <a:off x="5417821" y="2342322"/>
                  <a:ext cx="0" cy="4158403"/>
                </a:xfrm>
                <a:prstGeom prst="line">
                  <a:avLst/>
                </a:prstGeom>
                <a:ln w="19050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1" name="直接连接符 110">
                  <a:extLst>
                    <a:ext uri="{FF2B5EF4-FFF2-40B4-BE49-F238E27FC236}">
                      <a16:creationId xmlns:a16="http://schemas.microsoft.com/office/drawing/2014/main" id="{F7B239EB-C6BC-6343-A77E-A70BD883F53E}"/>
                    </a:ext>
                  </a:extLst>
                </p:cNvPr>
                <p:cNvCxnSpPr/>
                <p:nvPr/>
              </p:nvCxnSpPr>
              <p:spPr>
                <a:xfrm rot="5400000">
                  <a:off x="5417822" y="2598354"/>
                  <a:ext cx="0" cy="4158403"/>
                </a:xfrm>
                <a:prstGeom prst="line">
                  <a:avLst/>
                </a:prstGeom>
                <a:ln w="19050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2" name="直接连接符 111">
                  <a:extLst>
                    <a:ext uri="{FF2B5EF4-FFF2-40B4-BE49-F238E27FC236}">
                      <a16:creationId xmlns:a16="http://schemas.microsoft.com/office/drawing/2014/main" id="{92486191-D68B-5C4D-B190-F7D8CB1EED16}"/>
                    </a:ext>
                  </a:extLst>
                </p:cNvPr>
                <p:cNvCxnSpPr/>
                <p:nvPr/>
              </p:nvCxnSpPr>
              <p:spPr>
                <a:xfrm rot="5400000">
                  <a:off x="5417822" y="2851338"/>
                  <a:ext cx="0" cy="4158403"/>
                </a:xfrm>
                <a:prstGeom prst="line">
                  <a:avLst/>
                </a:prstGeom>
                <a:ln w="19050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8" name="组合 47">
                <a:extLst>
                  <a:ext uri="{FF2B5EF4-FFF2-40B4-BE49-F238E27FC236}">
                    <a16:creationId xmlns:a16="http://schemas.microsoft.com/office/drawing/2014/main" id="{FF3293E0-553C-374A-B70F-65745116FF2C}"/>
                  </a:ext>
                </a:extLst>
              </p:cNvPr>
              <p:cNvGrpSpPr/>
              <p:nvPr/>
            </p:nvGrpSpPr>
            <p:grpSpPr>
              <a:xfrm rot="900000">
                <a:off x="4681184" y="1095686"/>
                <a:ext cx="4158406" cy="4158406"/>
                <a:chOff x="3338617" y="946338"/>
                <a:chExt cx="4158406" cy="4158406"/>
              </a:xfrm>
            </p:grpSpPr>
            <p:cxnSp>
              <p:nvCxnSpPr>
                <p:cNvPr id="89" name="直接连接符 48">
                  <a:extLst>
                    <a:ext uri="{FF2B5EF4-FFF2-40B4-BE49-F238E27FC236}">
                      <a16:creationId xmlns:a16="http://schemas.microsoft.com/office/drawing/2014/main" id="{A140B56E-CA6D-C349-B013-88C8010CB8FF}"/>
                    </a:ext>
                  </a:extLst>
                </p:cNvPr>
                <p:cNvCxnSpPr/>
                <p:nvPr/>
              </p:nvCxnSpPr>
              <p:spPr>
                <a:xfrm>
                  <a:off x="3506724" y="946341"/>
                  <a:ext cx="0" cy="4158403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0" name="直接连接符 49">
                  <a:extLst>
                    <a:ext uri="{FF2B5EF4-FFF2-40B4-BE49-F238E27FC236}">
                      <a16:creationId xmlns:a16="http://schemas.microsoft.com/office/drawing/2014/main" id="{3DD56886-35AE-6344-90FF-A453E1EB7CB5}"/>
                    </a:ext>
                  </a:extLst>
                </p:cNvPr>
                <p:cNvCxnSpPr/>
                <p:nvPr/>
              </p:nvCxnSpPr>
              <p:spPr>
                <a:xfrm>
                  <a:off x="3759708" y="946341"/>
                  <a:ext cx="0" cy="4158403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1" name="直接连接符 50">
                  <a:extLst>
                    <a:ext uri="{FF2B5EF4-FFF2-40B4-BE49-F238E27FC236}">
                      <a16:creationId xmlns:a16="http://schemas.microsoft.com/office/drawing/2014/main" id="{B6C1AB9F-DB41-A94F-A5F3-F6AF2FE9B889}"/>
                    </a:ext>
                  </a:extLst>
                </p:cNvPr>
                <p:cNvCxnSpPr/>
                <p:nvPr/>
              </p:nvCxnSpPr>
              <p:spPr>
                <a:xfrm>
                  <a:off x="4015740" y="946340"/>
                  <a:ext cx="0" cy="4158403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" name="直接连接符 51">
                  <a:extLst>
                    <a:ext uri="{FF2B5EF4-FFF2-40B4-BE49-F238E27FC236}">
                      <a16:creationId xmlns:a16="http://schemas.microsoft.com/office/drawing/2014/main" id="{2033C274-D4FB-8B4C-AC27-E936155125C6}"/>
                    </a:ext>
                  </a:extLst>
                </p:cNvPr>
                <p:cNvCxnSpPr/>
                <p:nvPr/>
              </p:nvCxnSpPr>
              <p:spPr>
                <a:xfrm>
                  <a:off x="4268724" y="946340"/>
                  <a:ext cx="0" cy="4158403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3" name="直接连接符 52">
                  <a:extLst>
                    <a:ext uri="{FF2B5EF4-FFF2-40B4-BE49-F238E27FC236}">
                      <a16:creationId xmlns:a16="http://schemas.microsoft.com/office/drawing/2014/main" id="{2A7E6FF8-5737-424B-A335-E86A82ED2718}"/>
                    </a:ext>
                  </a:extLst>
                </p:cNvPr>
                <p:cNvCxnSpPr/>
                <p:nvPr/>
              </p:nvCxnSpPr>
              <p:spPr>
                <a:xfrm>
                  <a:off x="4518660" y="946340"/>
                  <a:ext cx="0" cy="4158403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4" name="直接连接符 53">
                  <a:extLst>
                    <a:ext uri="{FF2B5EF4-FFF2-40B4-BE49-F238E27FC236}">
                      <a16:creationId xmlns:a16="http://schemas.microsoft.com/office/drawing/2014/main" id="{E7F958DF-40D4-E54B-9AD3-C0B308104A76}"/>
                    </a:ext>
                  </a:extLst>
                </p:cNvPr>
                <p:cNvCxnSpPr/>
                <p:nvPr/>
              </p:nvCxnSpPr>
              <p:spPr>
                <a:xfrm>
                  <a:off x="4771644" y="946340"/>
                  <a:ext cx="0" cy="4158403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5" name="直接连接符 54">
                  <a:extLst>
                    <a:ext uri="{FF2B5EF4-FFF2-40B4-BE49-F238E27FC236}">
                      <a16:creationId xmlns:a16="http://schemas.microsoft.com/office/drawing/2014/main" id="{B06D2DEC-D234-174B-AF55-632DA55AEC33}"/>
                    </a:ext>
                  </a:extLst>
                </p:cNvPr>
                <p:cNvCxnSpPr/>
                <p:nvPr/>
              </p:nvCxnSpPr>
              <p:spPr>
                <a:xfrm>
                  <a:off x="5027676" y="946339"/>
                  <a:ext cx="0" cy="4158403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6" name="直接连接符 55">
                  <a:extLst>
                    <a:ext uri="{FF2B5EF4-FFF2-40B4-BE49-F238E27FC236}">
                      <a16:creationId xmlns:a16="http://schemas.microsoft.com/office/drawing/2014/main" id="{246D47CF-E43D-6049-B07B-D36F6308E8D1}"/>
                    </a:ext>
                  </a:extLst>
                </p:cNvPr>
                <p:cNvCxnSpPr/>
                <p:nvPr/>
              </p:nvCxnSpPr>
              <p:spPr>
                <a:xfrm>
                  <a:off x="5280660" y="946339"/>
                  <a:ext cx="0" cy="4158403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7" name="直接连接符 56">
                  <a:extLst>
                    <a:ext uri="{FF2B5EF4-FFF2-40B4-BE49-F238E27FC236}">
                      <a16:creationId xmlns:a16="http://schemas.microsoft.com/office/drawing/2014/main" id="{17496C3A-9E7E-C04D-A629-16AD28977B81}"/>
                    </a:ext>
                  </a:extLst>
                </p:cNvPr>
                <p:cNvCxnSpPr/>
                <p:nvPr/>
              </p:nvCxnSpPr>
              <p:spPr>
                <a:xfrm>
                  <a:off x="5542788" y="946340"/>
                  <a:ext cx="0" cy="4158403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8" name="直接连接符 57">
                  <a:extLst>
                    <a:ext uri="{FF2B5EF4-FFF2-40B4-BE49-F238E27FC236}">
                      <a16:creationId xmlns:a16="http://schemas.microsoft.com/office/drawing/2014/main" id="{EA2C4FA7-5FA0-9F40-B5F5-559F312AEC93}"/>
                    </a:ext>
                  </a:extLst>
                </p:cNvPr>
                <p:cNvCxnSpPr/>
                <p:nvPr/>
              </p:nvCxnSpPr>
              <p:spPr>
                <a:xfrm>
                  <a:off x="5795772" y="946340"/>
                  <a:ext cx="0" cy="4158403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" name="直接连接符 58">
                  <a:extLst>
                    <a:ext uri="{FF2B5EF4-FFF2-40B4-BE49-F238E27FC236}">
                      <a16:creationId xmlns:a16="http://schemas.microsoft.com/office/drawing/2014/main" id="{F4DCE9F6-BF26-E14B-8B0F-3F397B3E0257}"/>
                    </a:ext>
                  </a:extLst>
                </p:cNvPr>
                <p:cNvCxnSpPr/>
                <p:nvPr/>
              </p:nvCxnSpPr>
              <p:spPr>
                <a:xfrm>
                  <a:off x="6051804" y="946339"/>
                  <a:ext cx="0" cy="4158403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0" name="直接连接符 59">
                  <a:extLst>
                    <a:ext uri="{FF2B5EF4-FFF2-40B4-BE49-F238E27FC236}">
                      <a16:creationId xmlns:a16="http://schemas.microsoft.com/office/drawing/2014/main" id="{78940866-C850-594F-ADD9-19F761A4174E}"/>
                    </a:ext>
                  </a:extLst>
                </p:cNvPr>
                <p:cNvCxnSpPr/>
                <p:nvPr/>
              </p:nvCxnSpPr>
              <p:spPr>
                <a:xfrm>
                  <a:off x="6304788" y="946339"/>
                  <a:ext cx="0" cy="4158403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1" name="直接连接符 60">
                  <a:extLst>
                    <a:ext uri="{FF2B5EF4-FFF2-40B4-BE49-F238E27FC236}">
                      <a16:creationId xmlns:a16="http://schemas.microsoft.com/office/drawing/2014/main" id="{B251F284-0584-2146-B436-768CF88C7811}"/>
                    </a:ext>
                  </a:extLst>
                </p:cNvPr>
                <p:cNvCxnSpPr/>
                <p:nvPr/>
              </p:nvCxnSpPr>
              <p:spPr>
                <a:xfrm>
                  <a:off x="6554724" y="946339"/>
                  <a:ext cx="0" cy="4158403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2" name="直接连接符 61">
                  <a:extLst>
                    <a:ext uri="{FF2B5EF4-FFF2-40B4-BE49-F238E27FC236}">
                      <a16:creationId xmlns:a16="http://schemas.microsoft.com/office/drawing/2014/main" id="{F3EDCB32-D012-C443-ADBA-DF1C0943760D}"/>
                    </a:ext>
                  </a:extLst>
                </p:cNvPr>
                <p:cNvCxnSpPr/>
                <p:nvPr/>
              </p:nvCxnSpPr>
              <p:spPr>
                <a:xfrm>
                  <a:off x="6807708" y="946339"/>
                  <a:ext cx="0" cy="4158403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3" name="直接连接符 62">
                  <a:extLst>
                    <a:ext uri="{FF2B5EF4-FFF2-40B4-BE49-F238E27FC236}">
                      <a16:creationId xmlns:a16="http://schemas.microsoft.com/office/drawing/2014/main" id="{7A8540D5-7B0E-1745-9CCB-EB70FFD0A34B}"/>
                    </a:ext>
                  </a:extLst>
                </p:cNvPr>
                <p:cNvCxnSpPr/>
                <p:nvPr/>
              </p:nvCxnSpPr>
              <p:spPr>
                <a:xfrm>
                  <a:off x="7063740" y="946338"/>
                  <a:ext cx="0" cy="4158403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" name="直接连接符 63">
                  <a:extLst>
                    <a:ext uri="{FF2B5EF4-FFF2-40B4-BE49-F238E27FC236}">
                      <a16:creationId xmlns:a16="http://schemas.microsoft.com/office/drawing/2014/main" id="{E5BB5360-18F0-814E-9A03-C0E176D9CFC9}"/>
                    </a:ext>
                  </a:extLst>
                </p:cNvPr>
                <p:cNvCxnSpPr/>
                <p:nvPr/>
              </p:nvCxnSpPr>
              <p:spPr>
                <a:xfrm>
                  <a:off x="7316724" y="946338"/>
                  <a:ext cx="0" cy="4158403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" name="直接连接符 64">
                  <a:extLst>
                    <a:ext uri="{FF2B5EF4-FFF2-40B4-BE49-F238E27FC236}">
                      <a16:creationId xmlns:a16="http://schemas.microsoft.com/office/drawing/2014/main" id="{365163B9-BB40-CF49-AB07-CF89219A33D3}"/>
                    </a:ext>
                  </a:extLst>
                </p:cNvPr>
                <p:cNvCxnSpPr/>
                <p:nvPr/>
              </p:nvCxnSpPr>
              <p:spPr>
                <a:xfrm rot="5400000">
                  <a:off x="5417819" y="-958663"/>
                  <a:ext cx="0" cy="4158403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6" name="直接连接符 65">
                  <a:extLst>
                    <a:ext uri="{FF2B5EF4-FFF2-40B4-BE49-F238E27FC236}">
                      <a16:creationId xmlns:a16="http://schemas.microsoft.com/office/drawing/2014/main" id="{7C9129F3-1070-354A-88FB-3BABFF16A617}"/>
                    </a:ext>
                  </a:extLst>
                </p:cNvPr>
                <p:cNvCxnSpPr/>
                <p:nvPr/>
              </p:nvCxnSpPr>
              <p:spPr>
                <a:xfrm rot="5400000">
                  <a:off x="5417819" y="-705679"/>
                  <a:ext cx="0" cy="4158403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7" name="直接连接符 66">
                  <a:extLst>
                    <a:ext uri="{FF2B5EF4-FFF2-40B4-BE49-F238E27FC236}">
                      <a16:creationId xmlns:a16="http://schemas.microsoft.com/office/drawing/2014/main" id="{7E496170-4213-C64D-A403-746706FBF5BC}"/>
                    </a:ext>
                  </a:extLst>
                </p:cNvPr>
                <p:cNvCxnSpPr/>
                <p:nvPr/>
              </p:nvCxnSpPr>
              <p:spPr>
                <a:xfrm rot="5400000">
                  <a:off x="5417820" y="-449647"/>
                  <a:ext cx="0" cy="4158403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8" name="直接连接符 67">
                  <a:extLst>
                    <a:ext uri="{FF2B5EF4-FFF2-40B4-BE49-F238E27FC236}">
                      <a16:creationId xmlns:a16="http://schemas.microsoft.com/office/drawing/2014/main" id="{7AF5D6C8-FC71-1B4E-9738-929565C82D14}"/>
                    </a:ext>
                  </a:extLst>
                </p:cNvPr>
                <p:cNvCxnSpPr/>
                <p:nvPr/>
              </p:nvCxnSpPr>
              <p:spPr>
                <a:xfrm rot="5400000">
                  <a:off x="5417820" y="-196663"/>
                  <a:ext cx="0" cy="4158403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9" name="直接连接符 68">
                  <a:extLst>
                    <a:ext uri="{FF2B5EF4-FFF2-40B4-BE49-F238E27FC236}">
                      <a16:creationId xmlns:a16="http://schemas.microsoft.com/office/drawing/2014/main" id="{2C00FD39-E7D9-3348-8A41-8CED6D6AAE89}"/>
                    </a:ext>
                  </a:extLst>
                </p:cNvPr>
                <p:cNvCxnSpPr/>
                <p:nvPr/>
              </p:nvCxnSpPr>
              <p:spPr>
                <a:xfrm rot="5400000">
                  <a:off x="5417820" y="53274"/>
                  <a:ext cx="0" cy="4158403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0" name="直接连接符 69">
                  <a:extLst>
                    <a:ext uri="{FF2B5EF4-FFF2-40B4-BE49-F238E27FC236}">
                      <a16:creationId xmlns:a16="http://schemas.microsoft.com/office/drawing/2014/main" id="{7A6E0558-DFA0-C94A-AB87-315DC4E1B9BD}"/>
                    </a:ext>
                  </a:extLst>
                </p:cNvPr>
                <p:cNvCxnSpPr/>
                <p:nvPr/>
              </p:nvCxnSpPr>
              <p:spPr>
                <a:xfrm rot="5400000">
                  <a:off x="5417820" y="306258"/>
                  <a:ext cx="0" cy="4158403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1" name="直接连接符 70">
                  <a:extLst>
                    <a:ext uri="{FF2B5EF4-FFF2-40B4-BE49-F238E27FC236}">
                      <a16:creationId xmlns:a16="http://schemas.microsoft.com/office/drawing/2014/main" id="{9C053364-6802-224E-8346-4E0AD24272C8}"/>
                    </a:ext>
                  </a:extLst>
                </p:cNvPr>
                <p:cNvCxnSpPr/>
                <p:nvPr/>
              </p:nvCxnSpPr>
              <p:spPr>
                <a:xfrm rot="5400000">
                  <a:off x="5417821" y="562290"/>
                  <a:ext cx="0" cy="4158403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2" name="直接连接符 71">
                  <a:extLst>
                    <a:ext uri="{FF2B5EF4-FFF2-40B4-BE49-F238E27FC236}">
                      <a16:creationId xmlns:a16="http://schemas.microsoft.com/office/drawing/2014/main" id="{030D3ECA-9D52-0047-9883-DDD6723659FC}"/>
                    </a:ext>
                  </a:extLst>
                </p:cNvPr>
                <p:cNvCxnSpPr/>
                <p:nvPr/>
              </p:nvCxnSpPr>
              <p:spPr>
                <a:xfrm rot="5400000">
                  <a:off x="5417821" y="815274"/>
                  <a:ext cx="0" cy="4158403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3" name="直接连接符 72">
                  <a:extLst>
                    <a:ext uri="{FF2B5EF4-FFF2-40B4-BE49-F238E27FC236}">
                      <a16:creationId xmlns:a16="http://schemas.microsoft.com/office/drawing/2014/main" id="{A3D6B543-F6D8-1843-BC5D-36D4528E897C}"/>
                    </a:ext>
                  </a:extLst>
                </p:cNvPr>
                <p:cNvCxnSpPr/>
                <p:nvPr/>
              </p:nvCxnSpPr>
              <p:spPr>
                <a:xfrm rot="5400000">
                  <a:off x="5417820" y="1077402"/>
                  <a:ext cx="0" cy="4158403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4" name="直接连接符 73">
                  <a:extLst>
                    <a:ext uri="{FF2B5EF4-FFF2-40B4-BE49-F238E27FC236}">
                      <a16:creationId xmlns:a16="http://schemas.microsoft.com/office/drawing/2014/main" id="{2EC7389D-7D9E-6E43-955D-4C51A6841BEB}"/>
                    </a:ext>
                  </a:extLst>
                </p:cNvPr>
                <p:cNvCxnSpPr/>
                <p:nvPr/>
              </p:nvCxnSpPr>
              <p:spPr>
                <a:xfrm rot="5400000">
                  <a:off x="5417820" y="1330386"/>
                  <a:ext cx="0" cy="4158403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5" name="直接连接符 74">
                  <a:extLst>
                    <a:ext uri="{FF2B5EF4-FFF2-40B4-BE49-F238E27FC236}">
                      <a16:creationId xmlns:a16="http://schemas.microsoft.com/office/drawing/2014/main" id="{AD79F90F-6F79-2647-AC7E-4374F0E121BD}"/>
                    </a:ext>
                  </a:extLst>
                </p:cNvPr>
                <p:cNvCxnSpPr/>
                <p:nvPr/>
              </p:nvCxnSpPr>
              <p:spPr>
                <a:xfrm rot="5400000">
                  <a:off x="5417821" y="1586418"/>
                  <a:ext cx="0" cy="4158403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6" name="直接连接符 75">
                  <a:extLst>
                    <a:ext uri="{FF2B5EF4-FFF2-40B4-BE49-F238E27FC236}">
                      <a16:creationId xmlns:a16="http://schemas.microsoft.com/office/drawing/2014/main" id="{CEDEC706-FB73-1444-97F3-A6B375FD810B}"/>
                    </a:ext>
                  </a:extLst>
                </p:cNvPr>
                <p:cNvCxnSpPr/>
                <p:nvPr/>
              </p:nvCxnSpPr>
              <p:spPr>
                <a:xfrm rot="5400000">
                  <a:off x="5417821" y="1839402"/>
                  <a:ext cx="0" cy="4158403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7" name="直接连接符 76">
                  <a:extLst>
                    <a:ext uri="{FF2B5EF4-FFF2-40B4-BE49-F238E27FC236}">
                      <a16:creationId xmlns:a16="http://schemas.microsoft.com/office/drawing/2014/main" id="{3E8B976C-3E52-464A-981E-17F97FB443AC}"/>
                    </a:ext>
                  </a:extLst>
                </p:cNvPr>
                <p:cNvCxnSpPr/>
                <p:nvPr/>
              </p:nvCxnSpPr>
              <p:spPr>
                <a:xfrm rot="5400000">
                  <a:off x="5417821" y="2089338"/>
                  <a:ext cx="0" cy="4158403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8" name="直接连接符 77">
                  <a:extLst>
                    <a:ext uri="{FF2B5EF4-FFF2-40B4-BE49-F238E27FC236}">
                      <a16:creationId xmlns:a16="http://schemas.microsoft.com/office/drawing/2014/main" id="{42EC76BD-9FA8-CE4D-9DA3-504E5F3575F6}"/>
                    </a:ext>
                  </a:extLst>
                </p:cNvPr>
                <p:cNvCxnSpPr/>
                <p:nvPr/>
              </p:nvCxnSpPr>
              <p:spPr>
                <a:xfrm rot="5400000">
                  <a:off x="5417821" y="2342322"/>
                  <a:ext cx="0" cy="4158403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9" name="直接连接符 78">
                  <a:extLst>
                    <a:ext uri="{FF2B5EF4-FFF2-40B4-BE49-F238E27FC236}">
                      <a16:creationId xmlns:a16="http://schemas.microsoft.com/office/drawing/2014/main" id="{C00EF270-70EE-544C-BA55-1D9790E3210D}"/>
                    </a:ext>
                  </a:extLst>
                </p:cNvPr>
                <p:cNvCxnSpPr/>
                <p:nvPr/>
              </p:nvCxnSpPr>
              <p:spPr>
                <a:xfrm rot="5400000">
                  <a:off x="5417822" y="2598354"/>
                  <a:ext cx="0" cy="4158403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0" name="直接连接符 79">
                  <a:extLst>
                    <a:ext uri="{FF2B5EF4-FFF2-40B4-BE49-F238E27FC236}">
                      <a16:creationId xmlns:a16="http://schemas.microsoft.com/office/drawing/2014/main" id="{4E6068A4-86BA-C643-85F3-AF9A9A18A4C1}"/>
                    </a:ext>
                  </a:extLst>
                </p:cNvPr>
                <p:cNvCxnSpPr/>
                <p:nvPr/>
              </p:nvCxnSpPr>
              <p:spPr>
                <a:xfrm rot="5400000">
                  <a:off x="5417822" y="2851338"/>
                  <a:ext cx="0" cy="4158403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9" name="组合 112">
              <a:extLst>
                <a:ext uri="{FF2B5EF4-FFF2-40B4-BE49-F238E27FC236}">
                  <a16:creationId xmlns:a16="http://schemas.microsoft.com/office/drawing/2014/main" id="{6C77652A-E6CB-C245-B9FA-C26493D55E3F}"/>
                </a:ext>
              </a:extLst>
            </p:cNvPr>
            <p:cNvGrpSpPr/>
            <p:nvPr/>
          </p:nvGrpSpPr>
          <p:grpSpPr>
            <a:xfrm>
              <a:off x="5029348" y="3163482"/>
              <a:ext cx="1555383" cy="1404393"/>
              <a:chOff x="6923272" y="1021874"/>
              <a:chExt cx="4232651" cy="4261599"/>
            </a:xfrm>
          </p:grpSpPr>
          <p:grpSp>
            <p:nvGrpSpPr>
              <p:cNvPr id="21" name="组合 113">
                <a:extLst>
                  <a:ext uri="{FF2B5EF4-FFF2-40B4-BE49-F238E27FC236}">
                    <a16:creationId xmlns:a16="http://schemas.microsoft.com/office/drawing/2014/main" id="{C0C0CEBA-36AF-EF42-9C90-39C7579B0534}"/>
                  </a:ext>
                </a:extLst>
              </p:cNvPr>
              <p:cNvGrpSpPr/>
              <p:nvPr/>
            </p:nvGrpSpPr>
            <p:grpSpPr>
              <a:xfrm>
                <a:off x="6997517" y="1125067"/>
                <a:ext cx="4158406" cy="4158406"/>
                <a:chOff x="3338617" y="946338"/>
                <a:chExt cx="4158406" cy="4158406"/>
              </a:xfrm>
            </p:grpSpPr>
            <p:cxnSp>
              <p:nvCxnSpPr>
                <p:cNvPr id="55" name="直接连接符 147">
                  <a:extLst>
                    <a:ext uri="{FF2B5EF4-FFF2-40B4-BE49-F238E27FC236}">
                      <a16:creationId xmlns:a16="http://schemas.microsoft.com/office/drawing/2014/main" id="{0CC490A3-81DF-CF4C-B0E1-8704511AAF58}"/>
                    </a:ext>
                  </a:extLst>
                </p:cNvPr>
                <p:cNvCxnSpPr/>
                <p:nvPr/>
              </p:nvCxnSpPr>
              <p:spPr>
                <a:xfrm>
                  <a:off x="3506724" y="946341"/>
                  <a:ext cx="0" cy="4158403"/>
                </a:xfrm>
                <a:prstGeom prst="line">
                  <a:avLst/>
                </a:prstGeom>
                <a:ln w="19050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直接连接符 148">
                  <a:extLst>
                    <a:ext uri="{FF2B5EF4-FFF2-40B4-BE49-F238E27FC236}">
                      <a16:creationId xmlns:a16="http://schemas.microsoft.com/office/drawing/2014/main" id="{F5B3EF31-3D83-334C-9A0C-28CA80D3BDF5}"/>
                    </a:ext>
                  </a:extLst>
                </p:cNvPr>
                <p:cNvCxnSpPr/>
                <p:nvPr/>
              </p:nvCxnSpPr>
              <p:spPr>
                <a:xfrm>
                  <a:off x="3759708" y="946341"/>
                  <a:ext cx="0" cy="4158403"/>
                </a:xfrm>
                <a:prstGeom prst="line">
                  <a:avLst/>
                </a:prstGeom>
                <a:ln w="19050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直接连接符 149">
                  <a:extLst>
                    <a:ext uri="{FF2B5EF4-FFF2-40B4-BE49-F238E27FC236}">
                      <a16:creationId xmlns:a16="http://schemas.microsoft.com/office/drawing/2014/main" id="{C64BB207-5F75-A044-A083-376DE4193904}"/>
                    </a:ext>
                  </a:extLst>
                </p:cNvPr>
                <p:cNvCxnSpPr/>
                <p:nvPr/>
              </p:nvCxnSpPr>
              <p:spPr>
                <a:xfrm>
                  <a:off x="4015740" y="946340"/>
                  <a:ext cx="0" cy="4158403"/>
                </a:xfrm>
                <a:prstGeom prst="line">
                  <a:avLst/>
                </a:prstGeom>
                <a:ln w="19050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直接连接符 150">
                  <a:extLst>
                    <a:ext uri="{FF2B5EF4-FFF2-40B4-BE49-F238E27FC236}">
                      <a16:creationId xmlns:a16="http://schemas.microsoft.com/office/drawing/2014/main" id="{D59CAA20-58EF-8A40-B44F-79F77121E022}"/>
                    </a:ext>
                  </a:extLst>
                </p:cNvPr>
                <p:cNvCxnSpPr/>
                <p:nvPr/>
              </p:nvCxnSpPr>
              <p:spPr>
                <a:xfrm>
                  <a:off x="4268724" y="946340"/>
                  <a:ext cx="0" cy="4158403"/>
                </a:xfrm>
                <a:prstGeom prst="line">
                  <a:avLst/>
                </a:prstGeom>
                <a:ln w="19050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直接连接符 151">
                  <a:extLst>
                    <a:ext uri="{FF2B5EF4-FFF2-40B4-BE49-F238E27FC236}">
                      <a16:creationId xmlns:a16="http://schemas.microsoft.com/office/drawing/2014/main" id="{2283FB17-4139-8A45-9475-C5F38E4F7ADD}"/>
                    </a:ext>
                  </a:extLst>
                </p:cNvPr>
                <p:cNvCxnSpPr/>
                <p:nvPr/>
              </p:nvCxnSpPr>
              <p:spPr>
                <a:xfrm>
                  <a:off x="4518660" y="946340"/>
                  <a:ext cx="0" cy="4158403"/>
                </a:xfrm>
                <a:prstGeom prst="line">
                  <a:avLst/>
                </a:prstGeom>
                <a:ln w="19050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直接连接符 152">
                  <a:extLst>
                    <a:ext uri="{FF2B5EF4-FFF2-40B4-BE49-F238E27FC236}">
                      <a16:creationId xmlns:a16="http://schemas.microsoft.com/office/drawing/2014/main" id="{79734270-B6E2-064B-995C-19B0AF26EA21}"/>
                    </a:ext>
                  </a:extLst>
                </p:cNvPr>
                <p:cNvCxnSpPr/>
                <p:nvPr/>
              </p:nvCxnSpPr>
              <p:spPr>
                <a:xfrm>
                  <a:off x="4771644" y="946340"/>
                  <a:ext cx="0" cy="4158403"/>
                </a:xfrm>
                <a:prstGeom prst="line">
                  <a:avLst/>
                </a:prstGeom>
                <a:ln w="19050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直接连接符 153">
                  <a:extLst>
                    <a:ext uri="{FF2B5EF4-FFF2-40B4-BE49-F238E27FC236}">
                      <a16:creationId xmlns:a16="http://schemas.microsoft.com/office/drawing/2014/main" id="{B3A1021E-B28F-3D4B-A9E6-3989671CAA95}"/>
                    </a:ext>
                  </a:extLst>
                </p:cNvPr>
                <p:cNvCxnSpPr/>
                <p:nvPr/>
              </p:nvCxnSpPr>
              <p:spPr>
                <a:xfrm>
                  <a:off x="5027676" y="946339"/>
                  <a:ext cx="0" cy="4158403"/>
                </a:xfrm>
                <a:prstGeom prst="line">
                  <a:avLst/>
                </a:prstGeom>
                <a:ln w="19050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直接连接符 154">
                  <a:extLst>
                    <a:ext uri="{FF2B5EF4-FFF2-40B4-BE49-F238E27FC236}">
                      <a16:creationId xmlns:a16="http://schemas.microsoft.com/office/drawing/2014/main" id="{D8A04A57-C4E6-4C4E-95AF-ED578A973EB2}"/>
                    </a:ext>
                  </a:extLst>
                </p:cNvPr>
                <p:cNvCxnSpPr/>
                <p:nvPr/>
              </p:nvCxnSpPr>
              <p:spPr>
                <a:xfrm>
                  <a:off x="5280660" y="946339"/>
                  <a:ext cx="0" cy="4158403"/>
                </a:xfrm>
                <a:prstGeom prst="line">
                  <a:avLst/>
                </a:prstGeom>
                <a:ln w="19050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直接连接符 155">
                  <a:extLst>
                    <a:ext uri="{FF2B5EF4-FFF2-40B4-BE49-F238E27FC236}">
                      <a16:creationId xmlns:a16="http://schemas.microsoft.com/office/drawing/2014/main" id="{CE03CE68-DEED-844B-A6B7-3D307904654D}"/>
                    </a:ext>
                  </a:extLst>
                </p:cNvPr>
                <p:cNvCxnSpPr/>
                <p:nvPr/>
              </p:nvCxnSpPr>
              <p:spPr>
                <a:xfrm>
                  <a:off x="5542788" y="946340"/>
                  <a:ext cx="0" cy="4158403"/>
                </a:xfrm>
                <a:prstGeom prst="line">
                  <a:avLst/>
                </a:prstGeom>
                <a:ln w="19050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直接连接符 156">
                  <a:extLst>
                    <a:ext uri="{FF2B5EF4-FFF2-40B4-BE49-F238E27FC236}">
                      <a16:creationId xmlns:a16="http://schemas.microsoft.com/office/drawing/2014/main" id="{E9F14BEC-EABF-2E4C-A3FD-EAB55E53C886}"/>
                    </a:ext>
                  </a:extLst>
                </p:cNvPr>
                <p:cNvCxnSpPr/>
                <p:nvPr/>
              </p:nvCxnSpPr>
              <p:spPr>
                <a:xfrm>
                  <a:off x="5795772" y="946340"/>
                  <a:ext cx="0" cy="4158403"/>
                </a:xfrm>
                <a:prstGeom prst="line">
                  <a:avLst/>
                </a:prstGeom>
                <a:ln w="19050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" name="直接连接符 157">
                  <a:extLst>
                    <a:ext uri="{FF2B5EF4-FFF2-40B4-BE49-F238E27FC236}">
                      <a16:creationId xmlns:a16="http://schemas.microsoft.com/office/drawing/2014/main" id="{3A1D1EBB-7E98-AA45-A914-61CDDC481D1D}"/>
                    </a:ext>
                  </a:extLst>
                </p:cNvPr>
                <p:cNvCxnSpPr/>
                <p:nvPr/>
              </p:nvCxnSpPr>
              <p:spPr>
                <a:xfrm>
                  <a:off x="6051804" y="946339"/>
                  <a:ext cx="0" cy="4158403"/>
                </a:xfrm>
                <a:prstGeom prst="line">
                  <a:avLst/>
                </a:prstGeom>
                <a:ln w="19050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直接连接符 158">
                  <a:extLst>
                    <a:ext uri="{FF2B5EF4-FFF2-40B4-BE49-F238E27FC236}">
                      <a16:creationId xmlns:a16="http://schemas.microsoft.com/office/drawing/2014/main" id="{A271D774-EADA-CB4C-993F-34EAE39CA631}"/>
                    </a:ext>
                  </a:extLst>
                </p:cNvPr>
                <p:cNvCxnSpPr/>
                <p:nvPr/>
              </p:nvCxnSpPr>
              <p:spPr>
                <a:xfrm>
                  <a:off x="6304788" y="946339"/>
                  <a:ext cx="0" cy="4158403"/>
                </a:xfrm>
                <a:prstGeom prst="line">
                  <a:avLst/>
                </a:prstGeom>
                <a:ln w="19050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直接连接符 159">
                  <a:extLst>
                    <a:ext uri="{FF2B5EF4-FFF2-40B4-BE49-F238E27FC236}">
                      <a16:creationId xmlns:a16="http://schemas.microsoft.com/office/drawing/2014/main" id="{CCDCA6A0-B1F2-CD4E-ACE3-835B21E44F52}"/>
                    </a:ext>
                  </a:extLst>
                </p:cNvPr>
                <p:cNvCxnSpPr/>
                <p:nvPr/>
              </p:nvCxnSpPr>
              <p:spPr>
                <a:xfrm>
                  <a:off x="6554724" y="946339"/>
                  <a:ext cx="0" cy="4158403"/>
                </a:xfrm>
                <a:prstGeom prst="line">
                  <a:avLst/>
                </a:prstGeom>
                <a:ln w="19050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直接连接符 160">
                  <a:extLst>
                    <a:ext uri="{FF2B5EF4-FFF2-40B4-BE49-F238E27FC236}">
                      <a16:creationId xmlns:a16="http://schemas.microsoft.com/office/drawing/2014/main" id="{8F984546-7534-A444-8C91-8236F7B8D039}"/>
                    </a:ext>
                  </a:extLst>
                </p:cNvPr>
                <p:cNvCxnSpPr/>
                <p:nvPr/>
              </p:nvCxnSpPr>
              <p:spPr>
                <a:xfrm>
                  <a:off x="6807708" y="946339"/>
                  <a:ext cx="0" cy="4158403"/>
                </a:xfrm>
                <a:prstGeom prst="line">
                  <a:avLst/>
                </a:prstGeom>
                <a:ln w="19050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直接连接符 161">
                  <a:extLst>
                    <a:ext uri="{FF2B5EF4-FFF2-40B4-BE49-F238E27FC236}">
                      <a16:creationId xmlns:a16="http://schemas.microsoft.com/office/drawing/2014/main" id="{F50DAFFD-82CF-1349-A168-F8FD02FA7ADC}"/>
                    </a:ext>
                  </a:extLst>
                </p:cNvPr>
                <p:cNvCxnSpPr/>
                <p:nvPr/>
              </p:nvCxnSpPr>
              <p:spPr>
                <a:xfrm>
                  <a:off x="7063740" y="946338"/>
                  <a:ext cx="0" cy="4158403"/>
                </a:xfrm>
                <a:prstGeom prst="line">
                  <a:avLst/>
                </a:prstGeom>
                <a:ln w="19050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" name="直接连接符 162">
                  <a:extLst>
                    <a:ext uri="{FF2B5EF4-FFF2-40B4-BE49-F238E27FC236}">
                      <a16:creationId xmlns:a16="http://schemas.microsoft.com/office/drawing/2014/main" id="{780EE4E8-0EA9-2E4A-BA80-05CF80FFE49B}"/>
                    </a:ext>
                  </a:extLst>
                </p:cNvPr>
                <p:cNvCxnSpPr/>
                <p:nvPr/>
              </p:nvCxnSpPr>
              <p:spPr>
                <a:xfrm>
                  <a:off x="7316724" y="946338"/>
                  <a:ext cx="0" cy="4158403"/>
                </a:xfrm>
                <a:prstGeom prst="line">
                  <a:avLst/>
                </a:prstGeom>
                <a:ln w="19050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" name="直接连接符 163">
                  <a:extLst>
                    <a:ext uri="{FF2B5EF4-FFF2-40B4-BE49-F238E27FC236}">
                      <a16:creationId xmlns:a16="http://schemas.microsoft.com/office/drawing/2014/main" id="{E5A47083-7671-4343-BF2D-9DEC88E74375}"/>
                    </a:ext>
                  </a:extLst>
                </p:cNvPr>
                <p:cNvCxnSpPr/>
                <p:nvPr/>
              </p:nvCxnSpPr>
              <p:spPr>
                <a:xfrm rot="5400000">
                  <a:off x="5417819" y="-958663"/>
                  <a:ext cx="0" cy="4158403"/>
                </a:xfrm>
                <a:prstGeom prst="line">
                  <a:avLst/>
                </a:prstGeom>
                <a:ln w="19050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" name="直接连接符 164">
                  <a:extLst>
                    <a:ext uri="{FF2B5EF4-FFF2-40B4-BE49-F238E27FC236}">
                      <a16:creationId xmlns:a16="http://schemas.microsoft.com/office/drawing/2014/main" id="{FB6F9CD1-52D0-AA42-ADBB-FA8A65296A5D}"/>
                    </a:ext>
                  </a:extLst>
                </p:cNvPr>
                <p:cNvCxnSpPr/>
                <p:nvPr/>
              </p:nvCxnSpPr>
              <p:spPr>
                <a:xfrm rot="5400000">
                  <a:off x="5417819" y="-705679"/>
                  <a:ext cx="0" cy="4158403"/>
                </a:xfrm>
                <a:prstGeom prst="line">
                  <a:avLst/>
                </a:prstGeom>
                <a:ln w="19050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" name="直接连接符 165">
                  <a:extLst>
                    <a:ext uri="{FF2B5EF4-FFF2-40B4-BE49-F238E27FC236}">
                      <a16:creationId xmlns:a16="http://schemas.microsoft.com/office/drawing/2014/main" id="{DA98EBDF-3A66-2A4F-9A5A-A2ACFD0E4117}"/>
                    </a:ext>
                  </a:extLst>
                </p:cNvPr>
                <p:cNvCxnSpPr/>
                <p:nvPr/>
              </p:nvCxnSpPr>
              <p:spPr>
                <a:xfrm rot="5400000">
                  <a:off x="5417820" y="-449647"/>
                  <a:ext cx="0" cy="4158403"/>
                </a:xfrm>
                <a:prstGeom prst="line">
                  <a:avLst/>
                </a:prstGeom>
                <a:ln w="19050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" name="直接连接符 166">
                  <a:extLst>
                    <a:ext uri="{FF2B5EF4-FFF2-40B4-BE49-F238E27FC236}">
                      <a16:creationId xmlns:a16="http://schemas.microsoft.com/office/drawing/2014/main" id="{C838EC1D-BC35-6940-9187-D7E0465286D3}"/>
                    </a:ext>
                  </a:extLst>
                </p:cNvPr>
                <p:cNvCxnSpPr/>
                <p:nvPr/>
              </p:nvCxnSpPr>
              <p:spPr>
                <a:xfrm rot="5400000">
                  <a:off x="5417820" y="-196663"/>
                  <a:ext cx="0" cy="4158403"/>
                </a:xfrm>
                <a:prstGeom prst="line">
                  <a:avLst/>
                </a:prstGeom>
                <a:ln w="19050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直接连接符 167">
                  <a:extLst>
                    <a:ext uri="{FF2B5EF4-FFF2-40B4-BE49-F238E27FC236}">
                      <a16:creationId xmlns:a16="http://schemas.microsoft.com/office/drawing/2014/main" id="{F01390F6-324E-384A-A764-F1247C5DDC59}"/>
                    </a:ext>
                  </a:extLst>
                </p:cNvPr>
                <p:cNvCxnSpPr/>
                <p:nvPr/>
              </p:nvCxnSpPr>
              <p:spPr>
                <a:xfrm rot="5400000">
                  <a:off x="5417820" y="53274"/>
                  <a:ext cx="0" cy="4158403"/>
                </a:xfrm>
                <a:prstGeom prst="line">
                  <a:avLst/>
                </a:prstGeom>
                <a:ln w="19050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直接连接符 168">
                  <a:extLst>
                    <a:ext uri="{FF2B5EF4-FFF2-40B4-BE49-F238E27FC236}">
                      <a16:creationId xmlns:a16="http://schemas.microsoft.com/office/drawing/2014/main" id="{25EA6B19-C95B-974D-AB8C-E2E881CE4B86}"/>
                    </a:ext>
                  </a:extLst>
                </p:cNvPr>
                <p:cNvCxnSpPr/>
                <p:nvPr/>
              </p:nvCxnSpPr>
              <p:spPr>
                <a:xfrm rot="5400000">
                  <a:off x="5417820" y="306258"/>
                  <a:ext cx="0" cy="4158403"/>
                </a:xfrm>
                <a:prstGeom prst="line">
                  <a:avLst/>
                </a:prstGeom>
                <a:ln w="19050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" name="直接连接符 169">
                  <a:extLst>
                    <a:ext uri="{FF2B5EF4-FFF2-40B4-BE49-F238E27FC236}">
                      <a16:creationId xmlns:a16="http://schemas.microsoft.com/office/drawing/2014/main" id="{2D7306D2-79AC-134B-9B0B-E7AAF694ED00}"/>
                    </a:ext>
                  </a:extLst>
                </p:cNvPr>
                <p:cNvCxnSpPr/>
                <p:nvPr/>
              </p:nvCxnSpPr>
              <p:spPr>
                <a:xfrm rot="5400000">
                  <a:off x="5417821" y="562290"/>
                  <a:ext cx="0" cy="4158403"/>
                </a:xfrm>
                <a:prstGeom prst="line">
                  <a:avLst/>
                </a:prstGeom>
                <a:ln w="19050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" name="直接连接符 170">
                  <a:extLst>
                    <a:ext uri="{FF2B5EF4-FFF2-40B4-BE49-F238E27FC236}">
                      <a16:creationId xmlns:a16="http://schemas.microsoft.com/office/drawing/2014/main" id="{27F3301F-3DE7-4F47-9F7F-F8C7B037E8AF}"/>
                    </a:ext>
                  </a:extLst>
                </p:cNvPr>
                <p:cNvCxnSpPr/>
                <p:nvPr/>
              </p:nvCxnSpPr>
              <p:spPr>
                <a:xfrm rot="5400000">
                  <a:off x="5417821" y="815274"/>
                  <a:ext cx="0" cy="4158403"/>
                </a:xfrm>
                <a:prstGeom prst="line">
                  <a:avLst/>
                </a:prstGeom>
                <a:ln w="19050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直接连接符 171">
                  <a:extLst>
                    <a:ext uri="{FF2B5EF4-FFF2-40B4-BE49-F238E27FC236}">
                      <a16:creationId xmlns:a16="http://schemas.microsoft.com/office/drawing/2014/main" id="{6E91DDF4-6CE4-394F-9100-CBF9A56CB8D4}"/>
                    </a:ext>
                  </a:extLst>
                </p:cNvPr>
                <p:cNvCxnSpPr/>
                <p:nvPr/>
              </p:nvCxnSpPr>
              <p:spPr>
                <a:xfrm rot="5400000">
                  <a:off x="5417820" y="1077402"/>
                  <a:ext cx="0" cy="4158403"/>
                </a:xfrm>
                <a:prstGeom prst="line">
                  <a:avLst/>
                </a:prstGeom>
                <a:ln w="19050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" name="直接连接符 172">
                  <a:extLst>
                    <a:ext uri="{FF2B5EF4-FFF2-40B4-BE49-F238E27FC236}">
                      <a16:creationId xmlns:a16="http://schemas.microsoft.com/office/drawing/2014/main" id="{52406BD4-AE29-0347-965A-889184906880}"/>
                    </a:ext>
                  </a:extLst>
                </p:cNvPr>
                <p:cNvCxnSpPr/>
                <p:nvPr/>
              </p:nvCxnSpPr>
              <p:spPr>
                <a:xfrm rot="5400000">
                  <a:off x="5417820" y="1330386"/>
                  <a:ext cx="0" cy="4158403"/>
                </a:xfrm>
                <a:prstGeom prst="line">
                  <a:avLst/>
                </a:prstGeom>
                <a:ln w="19050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" name="直接连接符 173">
                  <a:extLst>
                    <a:ext uri="{FF2B5EF4-FFF2-40B4-BE49-F238E27FC236}">
                      <a16:creationId xmlns:a16="http://schemas.microsoft.com/office/drawing/2014/main" id="{FB839D0B-F360-BD40-9D46-E31258F6C20B}"/>
                    </a:ext>
                  </a:extLst>
                </p:cNvPr>
                <p:cNvCxnSpPr/>
                <p:nvPr/>
              </p:nvCxnSpPr>
              <p:spPr>
                <a:xfrm rot="5400000">
                  <a:off x="5417821" y="1586418"/>
                  <a:ext cx="0" cy="4158403"/>
                </a:xfrm>
                <a:prstGeom prst="line">
                  <a:avLst/>
                </a:prstGeom>
                <a:ln w="19050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" name="直接连接符 174">
                  <a:extLst>
                    <a:ext uri="{FF2B5EF4-FFF2-40B4-BE49-F238E27FC236}">
                      <a16:creationId xmlns:a16="http://schemas.microsoft.com/office/drawing/2014/main" id="{A63284F9-484B-5A49-9AFA-BAD6445CCE54}"/>
                    </a:ext>
                  </a:extLst>
                </p:cNvPr>
                <p:cNvCxnSpPr/>
                <p:nvPr/>
              </p:nvCxnSpPr>
              <p:spPr>
                <a:xfrm rot="5400000">
                  <a:off x="5417821" y="1839402"/>
                  <a:ext cx="0" cy="4158403"/>
                </a:xfrm>
                <a:prstGeom prst="line">
                  <a:avLst/>
                </a:prstGeom>
                <a:ln w="19050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3" name="直接连接符 175">
                  <a:extLst>
                    <a:ext uri="{FF2B5EF4-FFF2-40B4-BE49-F238E27FC236}">
                      <a16:creationId xmlns:a16="http://schemas.microsoft.com/office/drawing/2014/main" id="{07ECC60F-AD00-9448-A700-60F84AF07EAB}"/>
                    </a:ext>
                  </a:extLst>
                </p:cNvPr>
                <p:cNvCxnSpPr/>
                <p:nvPr/>
              </p:nvCxnSpPr>
              <p:spPr>
                <a:xfrm rot="5400000">
                  <a:off x="5417821" y="2089338"/>
                  <a:ext cx="0" cy="4158403"/>
                </a:xfrm>
                <a:prstGeom prst="line">
                  <a:avLst/>
                </a:prstGeom>
                <a:ln w="19050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4" name="直接连接符 176">
                  <a:extLst>
                    <a:ext uri="{FF2B5EF4-FFF2-40B4-BE49-F238E27FC236}">
                      <a16:creationId xmlns:a16="http://schemas.microsoft.com/office/drawing/2014/main" id="{761BFD11-E2E6-FF47-8A1A-2043C96706F9}"/>
                    </a:ext>
                  </a:extLst>
                </p:cNvPr>
                <p:cNvCxnSpPr/>
                <p:nvPr/>
              </p:nvCxnSpPr>
              <p:spPr>
                <a:xfrm rot="5400000">
                  <a:off x="5417821" y="2342322"/>
                  <a:ext cx="0" cy="4158403"/>
                </a:xfrm>
                <a:prstGeom prst="line">
                  <a:avLst/>
                </a:prstGeom>
                <a:ln w="19050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" name="直接连接符 177">
                  <a:extLst>
                    <a:ext uri="{FF2B5EF4-FFF2-40B4-BE49-F238E27FC236}">
                      <a16:creationId xmlns:a16="http://schemas.microsoft.com/office/drawing/2014/main" id="{306E347B-B637-0842-981C-D5DA768313F4}"/>
                    </a:ext>
                  </a:extLst>
                </p:cNvPr>
                <p:cNvCxnSpPr/>
                <p:nvPr/>
              </p:nvCxnSpPr>
              <p:spPr>
                <a:xfrm rot="5400000">
                  <a:off x="5417822" y="2598354"/>
                  <a:ext cx="0" cy="4158403"/>
                </a:xfrm>
                <a:prstGeom prst="line">
                  <a:avLst/>
                </a:prstGeom>
                <a:ln w="19050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" name="直接连接符 178">
                  <a:extLst>
                    <a:ext uri="{FF2B5EF4-FFF2-40B4-BE49-F238E27FC236}">
                      <a16:creationId xmlns:a16="http://schemas.microsoft.com/office/drawing/2014/main" id="{0ACFCAD7-485A-854C-89EE-6FF59FD004C8}"/>
                    </a:ext>
                  </a:extLst>
                </p:cNvPr>
                <p:cNvCxnSpPr/>
                <p:nvPr/>
              </p:nvCxnSpPr>
              <p:spPr>
                <a:xfrm rot="5400000">
                  <a:off x="5417822" y="2851338"/>
                  <a:ext cx="0" cy="4158403"/>
                </a:xfrm>
                <a:prstGeom prst="line">
                  <a:avLst/>
                </a:prstGeom>
                <a:ln w="19050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2" name="组合 114">
                <a:extLst>
                  <a:ext uri="{FF2B5EF4-FFF2-40B4-BE49-F238E27FC236}">
                    <a16:creationId xmlns:a16="http://schemas.microsoft.com/office/drawing/2014/main" id="{078046DA-5B65-5941-952D-05B4695E584A}"/>
                  </a:ext>
                </a:extLst>
              </p:cNvPr>
              <p:cNvGrpSpPr/>
              <p:nvPr/>
            </p:nvGrpSpPr>
            <p:grpSpPr>
              <a:xfrm>
                <a:off x="6923272" y="1021874"/>
                <a:ext cx="4158406" cy="4158406"/>
                <a:chOff x="3338617" y="946338"/>
                <a:chExt cx="4158406" cy="4158406"/>
              </a:xfrm>
            </p:grpSpPr>
            <p:cxnSp>
              <p:nvCxnSpPr>
                <p:cNvPr id="23" name="直接连接符 115">
                  <a:extLst>
                    <a:ext uri="{FF2B5EF4-FFF2-40B4-BE49-F238E27FC236}">
                      <a16:creationId xmlns:a16="http://schemas.microsoft.com/office/drawing/2014/main" id="{A468D275-4DBD-9D4D-B5B9-2D9BA26B4439}"/>
                    </a:ext>
                  </a:extLst>
                </p:cNvPr>
                <p:cNvCxnSpPr/>
                <p:nvPr/>
              </p:nvCxnSpPr>
              <p:spPr>
                <a:xfrm>
                  <a:off x="3506724" y="946341"/>
                  <a:ext cx="0" cy="4158403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直接连接符 116">
                  <a:extLst>
                    <a:ext uri="{FF2B5EF4-FFF2-40B4-BE49-F238E27FC236}">
                      <a16:creationId xmlns:a16="http://schemas.microsoft.com/office/drawing/2014/main" id="{5B84A13B-FC2B-4A41-AD80-A4AD2E8E85FA}"/>
                    </a:ext>
                  </a:extLst>
                </p:cNvPr>
                <p:cNvCxnSpPr/>
                <p:nvPr/>
              </p:nvCxnSpPr>
              <p:spPr>
                <a:xfrm>
                  <a:off x="3759708" y="946341"/>
                  <a:ext cx="0" cy="4158403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直接连接符 117">
                  <a:extLst>
                    <a:ext uri="{FF2B5EF4-FFF2-40B4-BE49-F238E27FC236}">
                      <a16:creationId xmlns:a16="http://schemas.microsoft.com/office/drawing/2014/main" id="{14E24E35-98AC-E34E-81CC-16D502E6E909}"/>
                    </a:ext>
                  </a:extLst>
                </p:cNvPr>
                <p:cNvCxnSpPr/>
                <p:nvPr/>
              </p:nvCxnSpPr>
              <p:spPr>
                <a:xfrm>
                  <a:off x="4015740" y="946340"/>
                  <a:ext cx="0" cy="4158403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直接连接符 118">
                  <a:extLst>
                    <a:ext uri="{FF2B5EF4-FFF2-40B4-BE49-F238E27FC236}">
                      <a16:creationId xmlns:a16="http://schemas.microsoft.com/office/drawing/2014/main" id="{DFBFED2D-F566-A04F-B593-C5C5D4DEAADA}"/>
                    </a:ext>
                  </a:extLst>
                </p:cNvPr>
                <p:cNvCxnSpPr/>
                <p:nvPr/>
              </p:nvCxnSpPr>
              <p:spPr>
                <a:xfrm>
                  <a:off x="4268724" y="946340"/>
                  <a:ext cx="0" cy="4158403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直接连接符 119">
                  <a:extLst>
                    <a:ext uri="{FF2B5EF4-FFF2-40B4-BE49-F238E27FC236}">
                      <a16:creationId xmlns:a16="http://schemas.microsoft.com/office/drawing/2014/main" id="{0CDC266D-A6C2-3144-A094-EB99EEA659AB}"/>
                    </a:ext>
                  </a:extLst>
                </p:cNvPr>
                <p:cNvCxnSpPr/>
                <p:nvPr/>
              </p:nvCxnSpPr>
              <p:spPr>
                <a:xfrm>
                  <a:off x="4518660" y="946340"/>
                  <a:ext cx="0" cy="4158403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直接连接符 120">
                  <a:extLst>
                    <a:ext uri="{FF2B5EF4-FFF2-40B4-BE49-F238E27FC236}">
                      <a16:creationId xmlns:a16="http://schemas.microsoft.com/office/drawing/2014/main" id="{BF1CD2BB-F5B9-3A44-B28C-A97454753C63}"/>
                    </a:ext>
                  </a:extLst>
                </p:cNvPr>
                <p:cNvCxnSpPr/>
                <p:nvPr/>
              </p:nvCxnSpPr>
              <p:spPr>
                <a:xfrm>
                  <a:off x="4771644" y="946340"/>
                  <a:ext cx="0" cy="4158403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直接连接符 121">
                  <a:extLst>
                    <a:ext uri="{FF2B5EF4-FFF2-40B4-BE49-F238E27FC236}">
                      <a16:creationId xmlns:a16="http://schemas.microsoft.com/office/drawing/2014/main" id="{1C46446F-01CA-944B-BF51-6EAA23EC5FE1}"/>
                    </a:ext>
                  </a:extLst>
                </p:cNvPr>
                <p:cNvCxnSpPr/>
                <p:nvPr/>
              </p:nvCxnSpPr>
              <p:spPr>
                <a:xfrm>
                  <a:off x="5027676" y="946339"/>
                  <a:ext cx="0" cy="4158403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直接连接符 122">
                  <a:extLst>
                    <a:ext uri="{FF2B5EF4-FFF2-40B4-BE49-F238E27FC236}">
                      <a16:creationId xmlns:a16="http://schemas.microsoft.com/office/drawing/2014/main" id="{244A3FA5-06F2-C547-98B0-224A04AB0802}"/>
                    </a:ext>
                  </a:extLst>
                </p:cNvPr>
                <p:cNvCxnSpPr/>
                <p:nvPr/>
              </p:nvCxnSpPr>
              <p:spPr>
                <a:xfrm>
                  <a:off x="5280660" y="946339"/>
                  <a:ext cx="0" cy="4158403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直接连接符 123">
                  <a:extLst>
                    <a:ext uri="{FF2B5EF4-FFF2-40B4-BE49-F238E27FC236}">
                      <a16:creationId xmlns:a16="http://schemas.microsoft.com/office/drawing/2014/main" id="{D99C8F37-4A62-F14C-9DDD-E4EB918EE128}"/>
                    </a:ext>
                  </a:extLst>
                </p:cNvPr>
                <p:cNvCxnSpPr/>
                <p:nvPr/>
              </p:nvCxnSpPr>
              <p:spPr>
                <a:xfrm>
                  <a:off x="5542788" y="946340"/>
                  <a:ext cx="0" cy="4158403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直接连接符 124">
                  <a:extLst>
                    <a:ext uri="{FF2B5EF4-FFF2-40B4-BE49-F238E27FC236}">
                      <a16:creationId xmlns:a16="http://schemas.microsoft.com/office/drawing/2014/main" id="{D4D54A54-B312-4640-91A9-82FD70F26348}"/>
                    </a:ext>
                  </a:extLst>
                </p:cNvPr>
                <p:cNvCxnSpPr/>
                <p:nvPr/>
              </p:nvCxnSpPr>
              <p:spPr>
                <a:xfrm>
                  <a:off x="5795772" y="946340"/>
                  <a:ext cx="0" cy="4158403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直接连接符 125">
                  <a:extLst>
                    <a:ext uri="{FF2B5EF4-FFF2-40B4-BE49-F238E27FC236}">
                      <a16:creationId xmlns:a16="http://schemas.microsoft.com/office/drawing/2014/main" id="{06642E41-9C84-994B-ACEB-DDB9C7AE9943}"/>
                    </a:ext>
                  </a:extLst>
                </p:cNvPr>
                <p:cNvCxnSpPr/>
                <p:nvPr/>
              </p:nvCxnSpPr>
              <p:spPr>
                <a:xfrm>
                  <a:off x="6051804" y="946339"/>
                  <a:ext cx="0" cy="4158403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直接连接符 126">
                  <a:extLst>
                    <a:ext uri="{FF2B5EF4-FFF2-40B4-BE49-F238E27FC236}">
                      <a16:creationId xmlns:a16="http://schemas.microsoft.com/office/drawing/2014/main" id="{34799986-D85A-9446-B516-7C453971CD0D}"/>
                    </a:ext>
                  </a:extLst>
                </p:cNvPr>
                <p:cNvCxnSpPr/>
                <p:nvPr/>
              </p:nvCxnSpPr>
              <p:spPr>
                <a:xfrm>
                  <a:off x="6304788" y="946339"/>
                  <a:ext cx="0" cy="4158403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直接连接符 127">
                  <a:extLst>
                    <a:ext uri="{FF2B5EF4-FFF2-40B4-BE49-F238E27FC236}">
                      <a16:creationId xmlns:a16="http://schemas.microsoft.com/office/drawing/2014/main" id="{940CB430-61CA-F04D-A531-CF0613A6AB5F}"/>
                    </a:ext>
                  </a:extLst>
                </p:cNvPr>
                <p:cNvCxnSpPr/>
                <p:nvPr/>
              </p:nvCxnSpPr>
              <p:spPr>
                <a:xfrm>
                  <a:off x="6554724" y="946339"/>
                  <a:ext cx="0" cy="4158403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直接连接符 128">
                  <a:extLst>
                    <a:ext uri="{FF2B5EF4-FFF2-40B4-BE49-F238E27FC236}">
                      <a16:creationId xmlns:a16="http://schemas.microsoft.com/office/drawing/2014/main" id="{5C0E447E-6D9C-0E4A-946E-7461AC281B96}"/>
                    </a:ext>
                  </a:extLst>
                </p:cNvPr>
                <p:cNvCxnSpPr/>
                <p:nvPr/>
              </p:nvCxnSpPr>
              <p:spPr>
                <a:xfrm>
                  <a:off x="6807708" y="946339"/>
                  <a:ext cx="0" cy="4158403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直接连接符 129">
                  <a:extLst>
                    <a:ext uri="{FF2B5EF4-FFF2-40B4-BE49-F238E27FC236}">
                      <a16:creationId xmlns:a16="http://schemas.microsoft.com/office/drawing/2014/main" id="{74E55B11-1387-804C-B825-918D89F9979B}"/>
                    </a:ext>
                  </a:extLst>
                </p:cNvPr>
                <p:cNvCxnSpPr/>
                <p:nvPr/>
              </p:nvCxnSpPr>
              <p:spPr>
                <a:xfrm>
                  <a:off x="7063740" y="946338"/>
                  <a:ext cx="0" cy="4158403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直接连接符 130">
                  <a:extLst>
                    <a:ext uri="{FF2B5EF4-FFF2-40B4-BE49-F238E27FC236}">
                      <a16:creationId xmlns:a16="http://schemas.microsoft.com/office/drawing/2014/main" id="{1280693B-17C7-AC4D-AD6F-B10B30BA22E6}"/>
                    </a:ext>
                  </a:extLst>
                </p:cNvPr>
                <p:cNvCxnSpPr/>
                <p:nvPr/>
              </p:nvCxnSpPr>
              <p:spPr>
                <a:xfrm>
                  <a:off x="7316724" y="946338"/>
                  <a:ext cx="0" cy="4158403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直接连接符 131">
                  <a:extLst>
                    <a:ext uri="{FF2B5EF4-FFF2-40B4-BE49-F238E27FC236}">
                      <a16:creationId xmlns:a16="http://schemas.microsoft.com/office/drawing/2014/main" id="{E383B645-7212-B948-AEE6-81D73B8D1810}"/>
                    </a:ext>
                  </a:extLst>
                </p:cNvPr>
                <p:cNvCxnSpPr/>
                <p:nvPr/>
              </p:nvCxnSpPr>
              <p:spPr>
                <a:xfrm rot="5400000">
                  <a:off x="5417819" y="-958663"/>
                  <a:ext cx="0" cy="4158403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直接连接符 132">
                  <a:extLst>
                    <a:ext uri="{FF2B5EF4-FFF2-40B4-BE49-F238E27FC236}">
                      <a16:creationId xmlns:a16="http://schemas.microsoft.com/office/drawing/2014/main" id="{5C05413C-6108-5845-8CC0-17F55DC5F8AC}"/>
                    </a:ext>
                  </a:extLst>
                </p:cNvPr>
                <p:cNvCxnSpPr/>
                <p:nvPr/>
              </p:nvCxnSpPr>
              <p:spPr>
                <a:xfrm rot="5400000">
                  <a:off x="5417819" y="-705679"/>
                  <a:ext cx="0" cy="4158403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直接连接符 133">
                  <a:extLst>
                    <a:ext uri="{FF2B5EF4-FFF2-40B4-BE49-F238E27FC236}">
                      <a16:creationId xmlns:a16="http://schemas.microsoft.com/office/drawing/2014/main" id="{FD1E479C-8D7D-F146-BB54-EE6A11B960CE}"/>
                    </a:ext>
                  </a:extLst>
                </p:cNvPr>
                <p:cNvCxnSpPr/>
                <p:nvPr/>
              </p:nvCxnSpPr>
              <p:spPr>
                <a:xfrm rot="5400000">
                  <a:off x="5417820" y="-449647"/>
                  <a:ext cx="0" cy="4158403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直接连接符 134">
                  <a:extLst>
                    <a:ext uri="{FF2B5EF4-FFF2-40B4-BE49-F238E27FC236}">
                      <a16:creationId xmlns:a16="http://schemas.microsoft.com/office/drawing/2014/main" id="{E2D1A5F9-211B-7D4D-983F-74049E7D02C9}"/>
                    </a:ext>
                  </a:extLst>
                </p:cNvPr>
                <p:cNvCxnSpPr/>
                <p:nvPr/>
              </p:nvCxnSpPr>
              <p:spPr>
                <a:xfrm rot="5400000">
                  <a:off x="5417820" y="-196663"/>
                  <a:ext cx="0" cy="4158403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直接连接符 135">
                  <a:extLst>
                    <a:ext uri="{FF2B5EF4-FFF2-40B4-BE49-F238E27FC236}">
                      <a16:creationId xmlns:a16="http://schemas.microsoft.com/office/drawing/2014/main" id="{2C5B8535-2E73-844D-8E82-C757A8F873ED}"/>
                    </a:ext>
                  </a:extLst>
                </p:cNvPr>
                <p:cNvCxnSpPr/>
                <p:nvPr/>
              </p:nvCxnSpPr>
              <p:spPr>
                <a:xfrm rot="5400000">
                  <a:off x="5417820" y="53274"/>
                  <a:ext cx="0" cy="4158403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直接连接符 136">
                  <a:extLst>
                    <a:ext uri="{FF2B5EF4-FFF2-40B4-BE49-F238E27FC236}">
                      <a16:creationId xmlns:a16="http://schemas.microsoft.com/office/drawing/2014/main" id="{54A39C7C-DD34-0B49-9C7F-526EC1450695}"/>
                    </a:ext>
                  </a:extLst>
                </p:cNvPr>
                <p:cNvCxnSpPr/>
                <p:nvPr/>
              </p:nvCxnSpPr>
              <p:spPr>
                <a:xfrm rot="5400000">
                  <a:off x="5417820" y="306258"/>
                  <a:ext cx="0" cy="4158403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直接连接符 137">
                  <a:extLst>
                    <a:ext uri="{FF2B5EF4-FFF2-40B4-BE49-F238E27FC236}">
                      <a16:creationId xmlns:a16="http://schemas.microsoft.com/office/drawing/2014/main" id="{871CF43F-539E-BF41-A3C5-B2CDB9DF3E92}"/>
                    </a:ext>
                  </a:extLst>
                </p:cNvPr>
                <p:cNvCxnSpPr/>
                <p:nvPr/>
              </p:nvCxnSpPr>
              <p:spPr>
                <a:xfrm rot="5400000">
                  <a:off x="5417821" y="562290"/>
                  <a:ext cx="0" cy="4158403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直接连接符 138">
                  <a:extLst>
                    <a:ext uri="{FF2B5EF4-FFF2-40B4-BE49-F238E27FC236}">
                      <a16:creationId xmlns:a16="http://schemas.microsoft.com/office/drawing/2014/main" id="{A29E4745-B66A-7841-8039-0C489E9D9A1F}"/>
                    </a:ext>
                  </a:extLst>
                </p:cNvPr>
                <p:cNvCxnSpPr/>
                <p:nvPr/>
              </p:nvCxnSpPr>
              <p:spPr>
                <a:xfrm rot="5400000">
                  <a:off x="5417821" y="815274"/>
                  <a:ext cx="0" cy="4158403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直接连接符 139">
                  <a:extLst>
                    <a:ext uri="{FF2B5EF4-FFF2-40B4-BE49-F238E27FC236}">
                      <a16:creationId xmlns:a16="http://schemas.microsoft.com/office/drawing/2014/main" id="{1E68BC99-135B-974F-BC17-017ADE1C5ECE}"/>
                    </a:ext>
                  </a:extLst>
                </p:cNvPr>
                <p:cNvCxnSpPr/>
                <p:nvPr/>
              </p:nvCxnSpPr>
              <p:spPr>
                <a:xfrm rot="5400000">
                  <a:off x="5417820" y="1077402"/>
                  <a:ext cx="0" cy="4158403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直接连接符 140">
                  <a:extLst>
                    <a:ext uri="{FF2B5EF4-FFF2-40B4-BE49-F238E27FC236}">
                      <a16:creationId xmlns:a16="http://schemas.microsoft.com/office/drawing/2014/main" id="{DF47B533-47D3-D44E-B78F-00F366D1638A}"/>
                    </a:ext>
                  </a:extLst>
                </p:cNvPr>
                <p:cNvCxnSpPr/>
                <p:nvPr/>
              </p:nvCxnSpPr>
              <p:spPr>
                <a:xfrm rot="5400000">
                  <a:off x="5417820" y="1330386"/>
                  <a:ext cx="0" cy="4158403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直接连接符 141">
                  <a:extLst>
                    <a:ext uri="{FF2B5EF4-FFF2-40B4-BE49-F238E27FC236}">
                      <a16:creationId xmlns:a16="http://schemas.microsoft.com/office/drawing/2014/main" id="{2B029BF0-356C-4D4F-8F5D-A7271A2876BA}"/>
                    </a:ext>
                  </a:extLst>
                </p:cNvPr>
                <p:cNvCxnSpPr/>
                <p:nvPr/>
              </p:nvCxnSpPr>
              <p:spPr>
                <a:xfrm rot="5400000">
                  <a:off x="5417821" y="1586418"/>
                  <a:ext cx="0" cy="4158403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直接连接符 142">
                  <a:extLst>
                    <a:ext uri="{FF2B5EF4-FFF2-40B4-BE49-F238E27FC236}">
                      <a16:creationId xmlns:a16="http://schemas.microsoft.com/office/drawing/2014/main" id="{6DAE5684-525F-9F4C-BCC9-157D0BE66180}"/>
                    </a:ext>
                  </a:extLst>
                </p:cNvPr>
                <p:cNvCxnSpPr/>
                <p:nvPr/>
              </p:nvCxnSpPr>
              <p:spPr>
                <a:xfrm rot="5400000">
                  <a:off x="5417821" y="1839402"/>
                  <a:ext cx="0" cy="4158403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直接连接符 143">
                  <a:extLst>
                    <a:ext uri="{FF2B5EF4-FFF2-40B4-BE49-F238E27FC236}">
                      <a16:creationId xmlns:a16="http://schemas.microsoft.com/office/drawing/2014/main" id="{B31E5FA2-A5D0-B04D-A0C9-C1DA492722B4}"/>
                    </a:ext>
                  </a:extLst>
                </p:cNvPr>
                <p:cNvCxnSpPr/>
                <p:nvPr/>
              </p:nvCxnSpPr>
              <p:spPr>
                <a:xfrm rot="5400000">
                  <a:off x="5417821" y="2089338"/>
                  <a:ext cx="0" cy="4158403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直接连接符 144">
                  <a:extLst>
                    <a:ext uri="{FF2B5EF4-FFF2-40B4-BE49-F238E27FC236}">
                      <a16:creationId xmlns:a16="http://schemas.microsoft.com/office/drawing/2014/main" id="{D224913B-B9D9-DC40-98BF-5B9B4853E41C}"/>
                    </a:ext>
                  </a:extLst>
                </p:cNvPr>
                <p:cNvCxnSpPr/>
                <p:nvPr/>
              </p:nvCxnSpPr>
              <p:spPr>
                <a:xfrm rot="5400000">
                  <a:off x="5417821" y="2342322"/>
                  <a:ext cx="0" cy="4158403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直接连接符 145">
                  <a:extLst>
                    <a:ext uri="{FF2B5EF4-FFF2-40B4-BE49-F238E27FC236}">
                      <a16:creationId xmlns:a16="http://schemas.microsoft.com/office/drawing/2014/main" id="{755C80C3-DEA9-7046-8C5A-685D4915ADD7}"/>
                    </a:ext>
                  </a:extLst>
                </p:cNvPr>
                <p:cNvCxnSpPr/>
                <p:nvPr/>
              </p:nvCxnSpPr>
              <p:spPr>
                <a:xfrm rot="5400000">
                  <a:off x="5417822" y="2598354"/>
                  <a:ext cx="0" cy="4158403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直接连接符 146">
                  <a:extLst>
                    <a:ext uri="{FF2B5EF4-FFF2-40B4-BE49-F238E27FC236}">
                      <a16:creationId xmlns:a16="http://schemas.microsoft.com/office/drawing/2014/main" id="{E8BF0D13-8FE0-864D-B624-06116995D678}"/>
                    </a:ext>
                  </a:extLst>
                </p:cNvPr>
                <p:cNvCxnSpPr/>
                <p:nvPr/>
              </p:nvCxnSpPr>
              <p:spPr>
                <a:xfrm rot="5400000">
                  <a:off x="5417822" y="2851338"/>
                  <a:ext cx="0" cy="4158403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20" name="下箭头 179">
              <a:extLst>
                <a:ext uri="{FF2B5EF4-FFF2-40B4-BE49-F238E27FC236}">
                  <a16:creationId xmlns:a16="http://schemas.microsoft.com/office/drawing/2014/main" id="{C6252FAF-C713-3842-AB9B-1F558E902716}"/>
                </a:ext>
              </a:extLst>
            </p:cNvPr>
            <p:cNvSpPr/>
            <p:nvPr/>
          </p:nvSpPr>
          <p:spPr>
            <a:xfrm rot="16200000">
              <a:off x="6343053" y="3761926"/>
              <a:ext cx="839625" cy="249939"/>
            </a:xfrm>
            <a:prstGeom prst="downArrow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</p:grpSp>
      <p:pic>
        <p:nvPicPr>
          <p:cNvPr id="155" name="图片 15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546" y="2908299"/>
            <a:ext cx="4311227" cy="30008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图片 15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546" y="1232493"/>
            <a:ext cx="4627655" cy="142846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14770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483"/>
    </mc:Choice>
    <mc:Fallback xmlns="">
      <p:transition spd="slow" advTm="12483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62BDB1-16F2-8B4C-8BEE-F757EB4EB6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500" kern="1200" dirty="0">
                <a:latin typeface="华文楷体" panose="02010600040101010101" pitchFamily="2" charset="-122"/>
                <a:ea typeface="华文楷体" panose="02010600040101010101" pitchFamily="2" charset="-122"/>
              </a:rPr>
              <a:t>Optimization for Extremely Low IBF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23F941-2B7F-EA4F-9D1D-C987577AC9E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CEPC2019, Zhiyong Zhang (USTC)</a:t>
            </a:r>
            <a:endParaRPr lang="en-US" altLang="zh-C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2CFBEC-5D06-714E-AF9D-D0A2BEB9A7E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A277C42-22DC-4044-8CC3-676A4B03B895}" type="slidenum">
              <a:rPr lang="en-US" altLang="zh-CN" smtClean="0"/>
              <a:pPr>
                <a:defRPr/>
              </a:pPr>
              <a:t>11</a:t>
            </a:fld>
            <a:endParaRPr lang="en-US" altLang="zh-CN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BAF2377-0F85-824D-9D39-B3AE77C05DB9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2019/11/18</a:t>
            </a:r>
            <a:endParaRPr lang="en-US" altLang="zh-CN"/>
          </a:p>
        </p:txBody>
      </p:sp>
      <p:pic>
        <p:nvPicPr>
          <p:cNvPr id="153" name="图片 15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1411" y="1707819"/>
            <a:ext cx="3849756" cy="3076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图片 15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058" y="1707818"/>
            <a:ext cx="3801694" cy="3076080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文本框 156"/>
          <p:cNvSpPr txBox="1"/>
          <p:nvPr/>
        </p:nvSpPr>
        <p:spPr>
          <a:xfrm>
            <a:off x="4168170" y="1111597"/>
            <a:ext cx="47498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rgbClr val="C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500 vs. </a:t>
            </a:r>
            <a:r>
              <a:rPr lang="en-US" altLang="zh-CN" sz="2400" dirty="0" smtClean="0">
                <a:solidFill>
                  <a:srgbClr val="C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650 </a:t>
            </a:r>
            <a:r>
              <a:rPr lang="en-US" altLang="zh-CN" sz="2400" dirty="0">
                <a:solidFill>
                  <a:srgbClr val="C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LPI </a:t>
            </a:r>
            <a:r>
              <a:rPr lang="en-US" altLang="zh-CN" sz="24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(</a:t>
            </a:r>
            <a:r>
              <a:rPr lang="en-US" altLang="zh-CN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same opening rate)</a:t>
            </a:r>
            <a:endParaRPr lang="zh-CN" altLang="en-US" sz="2400" dirty="0">
              <a:solidFill>
                <a:srgbClr val="C0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58" name="文本框 157"/>
          <p:cNvSpPr txBox="1"/>
          <p:nvPr/>
        </p:nvSpPr>
        <p:spPr>
          <a:xfrm>
            <a:off x="715017" y="1103317"/>
            <a:ext cx="38617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PA gap: </a:t>
            </a:r>
            <a:r>
              <a:rPr lang="en-US" altLang="zh-CN" sz="24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from </a:t>
            </a:r>
            <a:r>
              <a:rPr lang="en-US" altLang="zh-CN" sz="2400" dirty="0" smtClean="0">
                <a:solidFill>
                  <a:srgbClr val="C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160 </a:t>
            </a:r>
            <a:r>
              <a:rPr lang="en-US" altLang="zh-CN" sz="2400" dirty="0">
                <a:solidFill>
                  <a:srgbClr val="C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to</a:t>
            </a:r>
            <a:r>
              <a:rPr lang="en-US" altLang="zh-CN" sz="2400" dirty="0" smtClean="0">
                <a:solidFill>
                  <a:srgbClr val="C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 </a:t>
            </a:r>
            <a:r>
              <a:rPr lang="en-US" altLang="zh-CN" sz="2400" dirty="0">
                <a:solidFill>
                  <a:srgbClr val="C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240 </a:t>
            </a:r>
            <a:r>
              <a:rPr lang="el-GR" altLang="zh-CN" sz="2400" dirty="0">
                <a:solidFill>
                  <a:srgbClr val="C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μ</a:t>
            </a:r>
            <a:r>
              <a:rPr lang="en-US" altLang="zh-CN" sz="2400" dirty="0">
                <a:solidFill>
                  <a:srgbClr val="C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m</a:t>
            </a:r>
            <a:endParaRPr lang="zh-CN" altLang="en-US" sz="2400" dirty="0">
              <a:solidFill>
                <a:srgbClr val="C0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874509" y="4880342"/>
            <a:ext cx="34531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+mj-lt"/>
              </a:rPr>
              <a:t>Larger gap increase the transverse diffusion of avalanche  </a:t>
            </a:r>
            <a:endParaRPr lang="zh-CN" altLang="en-US" dirty="0">
              <a:latin typeface="+mj-lt"/>
            </a:endParaRPr>
          </a:p>
        </p:txBody>
      </p:sp>
      <p:sp>
        <p:nvSpPr>
          <p:cNvPr id="159" name="文本框 158"/>
          <p:cNvSpPr txBox="1"/>
          <p:nvPr/>
        </p:nvSpPr>
        <p:spPr>
          <a:xfrm>
            <a:off x="5017381" y="4826430"/>
            <a:ext cx="34531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+mj-lt"/>
              </a:rPr>
              <a:t>Higher mesh density decrease the mesh pitch  </a:t>
            </a:r>
            <a:endParaRPr lang="zh-CN" altLang="en-US" dirty="0">
              <a:latin typeface="+mj-lt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874509" y="5638975"/>
            <a:ext cx="74720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+mj-lt"/>
              </a:rPr>
              <a:t>Both of these  increase the </a:t>
            </a:r>
            <a:r>
              <a:rPr lang="el-GR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/l value, optimizing the IBF as a consequent.   </a:t>
            </a:r>
            <a:endParaRPr lang="zh-CN" alt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25342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483"/>
    </mc:Choice>
    <mc:Fallback xmlns="">
      <p:transition spd="slow" advTm="12483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/>
          <p:cNvSpPr txBox="1"/>
          <p:nvPr/>
        </p:nvSpPr>
        <p:spPr>
          <a:xfrm>
            <a:off x="5464885" y="1419532"/>
            <a:ext cx="3297735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altLang="zh-CN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To push IBF down to an extremely low level: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zh-CN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 low PA electric field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zh-CN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 large PA gap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zh-CN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 high mesh density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zh-CN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 crossing mesh setting</a:t>
            </a:r>
            <a:endParaRPr lang="zh-CN" altLang="en-US" sz="24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2019/11/18</a:t>
            </a:r>
            <a:endParaRPr lang="en-US" altLang="zh-CN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CEPC2019, Zhiyong Zhang (USTC)</a:t>
            </a:r>
            <a:endParaRPr lang="en-US" altLang="zh-CN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A277C42-22DC-4044-8CC3-676A4B03B895}" type="slidenum">
              <a:rPr lang="en-US" altLang="zh-CN" smtClean="0"/>
              <a:pPr>
                <a:defRPr/>
              </a:pPr>
              <a:t>12</a:t>
            </a:fld>
            <a:endParaRPr lang="en-US" altLang="zh-CN"/>
          </a:p>
        </p:txBody>
      </p:sp>
      <p:sp>
        <p:nvSpPr>
          <p:cNvPr id="13" name="标题 1"/>
          <p:cNvSpPr>
            <a:spLocks noGrp="1"/>
          </p:cNvSpPr>
          <p:nvPr>
            <p:ph type="title"/>
          </p:nvPr>
        </p:nvSpPr>
        <p:spPr>
          <a:xfrm>
            <a:off x="466725" y="188913"/>
            <a:ext cx="8220075" cy="576262"/>
          </a:xfrm>
        </p:spPr>
        <p:txBody>
          <a:bodyPr/>
          <a:lstStyle/>
          <a:p>
            <a:r>
              <a:rPr lang="en-US" altLang="zh-CN" dirty="0">
                <a:latin typeface="华文楷体" panose="02010600040101010101" pitchFamily="2" charset="-122"/>
                <a:ea typeface="华文楷体" panose="02010600040101010101" pitchFamily="2" charset="-122"/>
              </a:rPr>
              <a:t>Optimization </a:t>
            </a:r>
            <a:r>
              <a:rPr lang="en-US" altLang="zh-CN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Outcome For DMM</a:t>
            </a:r>
            <a:endParaRPr lang="zh-CN" alt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C3401DD-F27F-B240-823A-5A8A505F9660}"/>
              </a:ext>
            </a:extLst>
          </p:cNvPr>
          <p:cNvSpPr/>
          <p:nvPr/>
        </p:nvSpPr>
        <p:spPr>
          <a:xfrm>
            <a:off x="234919" y="5203750"/>
            <a:ext cx="890908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A IBF ratio down to </a:t>
            </a:r>
            <a:r>
              <a:rPr lang="en-US" altLang="zh-CN" sz="28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~0.025%, which has been improved with a factor of </a:t>
            </a:r>
            <a:r>
              <a:rPr lang="en-US" altLang="zh-CN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2</a:t>
            </a:r>
            <a:r>
              <a:rPr lang="en-US" altLang="zh-CN" sz="28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 compared with that before optimization.</a:t>
            </a:r>
            <a:endParaRPr lang="en-US" sz="2800" dirty="0"/>
          </a:p>
        </p:txBody>
      </p:sp>
      <p:pic>
        <p:nvPicPr>
          <p:cNvPr id="11" name="图片 10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19" y="1137360"/>
            <a:ext cx="5229966" cy="40663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1779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305"/>
    </mc:Choice>
    <mc:Fallback xmlns="">
      <p:transition spd="slow" advTm="18305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5566355" y="2958326"/>
            <a:ext cx="3318537" cy="707886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altLang="zh-CN" sz="2000" dirty="0" smtClean="0">
                <a:solidFill>
                  <a:srgbClr val="FF00FF"/>
                </a:solidFill>
                <a:latin typeface="+mj-lt"/>
                <a:ea typeface="华文楷体" panose="02010600040101010101" pitchFamily="2" charset="-122"/>
                <a:cs typeface="Times New Roman" panose="02020603050405020304" pitchFamily="18" charset="0"/>
              </a:rPr>
              <a:t>Define IBF ratio ×gain as</a:t>
            </a:r>
            <a:r>
              <a:rPr lang="el-GR" altLang="zh-CN" sz="2000" dirty="0">
                <a:solidFill>
                  <a:srgbClr val="FF00FF"/>
                </a:solidFill>
                <a:ea typeface="华文楷体" panose="02010600040101010101" pitchFamily="2" charset="-122"/>
                <a:cs typeface="Times New Roman" panose="02020603050405020304" pitchFamily="18" charset="0"/>
              </a:rPr>
              <a:t> </a:t>
            </a:r>
            <a:r>
              <a:rPr lang="el-GR" altLang="zh-CN" sz="2000" dirty="0" smtClean="0">
                <a:solidFill>
                  <a:srgbClr val="FF00FF"/>
                </a:solidFill>
                <a:ea typeface="华文楷体" panose="02010600040101010101" pitchFamily="2" charset="-122"/>
                <a:cs typeface="Times New Roman" panose="02020603050405020304" pitchFamily="18" charset="0"/>
              </a:rPr>
              <a:t>ε</a:t>
            </a:r>
            <a:r>
              <a:rPr lang="en-US" altLang="zh-CN" sz="2000" dirty="0" smtClean="0">
                <a:solidFill>
                  <a:srgbClr val="FF00FF"/>
                </a:solidFill>
                <a:ea typeface="华文楷体" panose="02010600040101010101" pitchFamily="2" charset="-122"/>
                <a:cs typeface="Times New Roman" panose="02020603050405020304" pitchFamily="18" charset="0"/>
              </a:rPr>
              <a:t>:</a:t>
            </a:r>
            <a:r>
              <a:rPr lang="en-US" altLang="zh-CN" sz="2000" dirty="0" smtClean="0">
                <a:solidFill>
                  <a:srgbClr val="FF00FF"/>
                </a:solidFill>
                <a:latin typeface="+mj-lt"/>
                <a:ea typeface="华文楷体" panose="02010600040101010101" pitchFamily="2" charset="-122"/>
                <a:cs typeface="Times New Roman" panose="02020603050405020304" pitchFamily="18" charset="0"/>
              </a:rPr>
              <a:t> </a:t>
            </a:r>
          </a:p>
          <a:p>
            <a:r>
              <a:rPr lang="el-GR" altLang="zh-CN" sz="2000" dirty="0" smtClean="0">
                <a:solidFill>
                  <a:srgbClr val="FF00FF"/>
                </a:solidFill>
                <a:latin typeface="+mj-lt"/>
                <a:ea typeface="华文楷体" panose="02010600040101010101" pitchFamily="2" charset="-122"/>
                <a:cs typeface="Times New Roman" panose="02020603050405020304" pitchFamily="18" charset="0"/>
              </a:rPr>
              <a:t>ε</a:t>
            </a:r>
            <a:r>
              <a:rPr lang="en-US" altLang="zh-CN" sz="2000" dirty="0" smtClean="0">
                <a:solidFill>
                  <a:srgbClr val="FF00FF"/>
                </a:solidFill>
                <a:latin typeface="+mj-lt"/>
                <a:ea typeface="华文楷体" panose="02010600040101010101" pitchFamily="2" charset="-122"/>
                <a:cs typeface="Times New Roman" panose="02020603050405020304" pitchFamily="18" charset="0"/>
              </a:rPr>
              <a:t>  = 5</a:t>
            </a:r>
            <a:endParaRPr lang="zh-CN" altLang="en-US" sz="2000" dirty="0">
              <a:solidFill>
                <a:srgbClr val="FF00FF"/>
              </a:solidFill>
              <a:latin typeface="+mj-lt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华文楷体" panose="02010600040101010101" pitchFamily="2" charset="-122"/>
                <a:ea typeface="华文楷体" panose="02010600040101010101" pitchFamily="2" charset="-122"/>
              </a:rPr>
              <a:t>Optimization </a:t>
            </a:r>
            <a:r>
              <a:rPr lang="en-US" altLang="zh-CN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Outcome for DMM</a:t>
            </a: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CEPC2019, Zhiyong Zhang (USTC)</a:t>
            </a:r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A277C42-22DC-4044-8CC3-676A4B03B895}" type="slidenum">
              <a:rPr lang="en-US" altLang="zh-CN" smtClean="0"/>
              <a:pPr>
                <a:defRPr/>
              </a:pPr>
              <a:t>13</a:t>
            </a:fld>
            <a:endParaRPr lang="en-US" altLang="zh-CN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2019/11/18</a:t>
            </a:r>
            <a:endParaRPr lang="en-US" altLang="zh-CN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725" y="1000512"/>
            <a:ext cx="5105736" cy="4053846"/>
          </a:xfrm>
          <a:prstGeom prst="rect">
            <a:avLst/>
          </a:prstGeom>
        </p:spPr>
      </p:pic>
      <p:cxnSp>
        <p:nvCxnSpPr>
          <p:cNvPr id="9" name="直接连接符 8"/>
          <p:cNvCxnSpPr/>
          <p:nvPr/>
        </p:nvCxnSpPr>
        <p:spPr bwMode="auto">
          <a:xfrm flipV="1">
            <a:off x="1056331" y="3711389"/>
            <a:ext cx="5776857" cy="0"/>
          </a:xfrm>
          <a:prstGeom prst="line">
            <a:avLst/>
          </a:prstGeom>
          <a:ln>
            <a:solidFill>
              <a:srgbClr val="FF00FF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矩形 10"/>
          <p:cNvSpPr/>
          <p:nvPr/>
        </p:nvSpPr>
        <p:spPr>
          <a:xfrm>
            <a:off x="1045574" y="3744875"/>
            <a:ext cx="2056616" cy="738634"/>
          </a:xfrm>
          <a:prstGeom prst="rect">
            <a:avLst/>
          </a:prstGeom>
          <a:noFill/>
          <a:ln>
            <a:solidFill>
              <a:srgbClr val="FF00F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351080" y="5020651"/>
            <a:ext cx="84513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latin typeface="+mj-lt"/>
              </a:rPr>
              <a:t>This result fulfill the requirement of </a:t>
            </a:r>
            <a:r>
              <a:rPr lang="el-GR" altLang="zh-CN" sz="2400" dirty="0">
                <a:solidFill>
                  <a:srgbClr val="FF00FF"/>
                </a:solidFill>
                <a:latin typeface="+mj-lt"/>
                <a:ea typeface="华文楷体" panose="02010600040101010101" pitchFamily="2" charset="-122"/>
                <a:cs typeface="Times New Roman" panose="02020603050405020304" pitchFamily="18" charset="0"/>
              </a:rPr>
              <a:t>ε</a:t>
            </a:r>
            <a:r>
              <a:rPr lang="en-US" altLang="zh-CN" sz="2400" dirty="0">
                <a:solidFill>
                  <a:srgbClr val="FF00FF"/>
                </a:solidFill>
                <a:latin typeface="+mj-lt"/>
                <a:ea typeface="华文楷体" panose="02010600040101010101" pitchFamily="2" charset="-122"/>
                <a:cs typeface="Times New Roman" panose="02020603050405020304" pitchFamily="18" charset="0"/>
              </a:rPr>
              <a:t>  </a:t>
            </a:r>
            <a:r>
              <a:rPr lang="en-US" altLang="zh-CN" sz="2400" dirty="0" smtClean="0">
                <a:solidFill>
                  <a:srgbClr val="FF00FF"/>
                </a:solidFill>
                <a:latin typeface="+mj-lt"/>
                <a:ea typeface="华文楷体" panose="02010600040101010101" pitchFamily="2" charset="-122"/>
                <a:cs typeface="Times New Roman" panose="02020603050405020304" pitchFamily="18" charset="0"/>
              </a:rPr>
              <a:t>&lt; 5 </a:t>
            </a:r>
            <a:r>
              <a:rPr lang="en-US" altLang="zh-CN" sz="2400" dirty="0" smtClean="0">
                <a:latin typeface="+mj-lt"/>
                <a:ea typeface="华文楷体" panose="02010600040101010101" pitchFamily="2" charset="-122"/>
                <a:cs typeface="Times New Roman" panose="02020603050405020304" pitchFamily="18" charset="0"/>
              </a:rPr>
              <a:t>in the R&amp;D of CEPC  TPC</a:t>
            </a:r>
            <a:r>
              <a:rPr lang="zh-CN" altLang="en-US" sz="2400" dirty="0" smtClean="0">
                <a:latin typeface="+mj-lt"/>
                <a:ea typeface="华文楷体" panose="02010600040101010101" pitchFamily="2" charset="-122"/>
                <a:cs typeface="Times New Roman" panose="02020603050405020304" pitchFamily="18" charset="0"/>
              </a:rPr>
              <a:t>， </a:t>
            </a:r>
            <a:r>
              <a:rPr lang="en-US" altLang="zh-CN" sz="2400" dirty="0" smtClean="0">
                <a:latin typeface="+mj-lt"/>
                <a:ea typeface="华文楷体" panose="02010600040101010101" pitchFamily="2" charset="-122"/>
                <a:cs typeface="Times New Roman" panose="02020603050405020304" pitchFamily="18" charset="0"/>
              </a:rPr>
              <a:t>even operated in higher gain of &gt;10000 is possible to improve the S/N.</a:t>
            </a:r>
            <a:endParaRPr lang="zh-CN" altLang="en-US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16061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690"/>
    </mc:Choice>
    <mc:Fallback xmlns="">
      <p:transition spd="slow" advTm="569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0" dirty="0" smtClean="0"/>
              <a:t>Can the IBF be lower?</a:t>
            </a:r>
            <a:endParaRPr lang="zh-CN" altLang="en-US" b="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55650" y="1020856"/>
            <a:ext cx="7859713" cy="988636"/>
          </a:xfrm>
        </p:spPr>
        <p:txBody>
          <a:bodyPr/>
          <a:lstStyle/>
          <a:p>
            <a:r>
              <a:rPr lang="en-US" altLang="zh-CN" sz="2400" dirty="0" smtClean="0">
                <a:latin typeface="+mj-lt"/>
              </a:rPr>
              <a:t>For the case of DMM, when we set PA at 550V and switch off SA, the </a:t>
            </a:r>
            <a:r>
              <a:rPr lang="en-US" altLang="zh-CN" sz="2400" dirty="0" err="1" smtClean="0">
                <a:solidFill>
                  <a:srgbClr val="00B0F0"/>
                </a:solidFill>
                <a:latin typeface="+mj-lt"/>
              </a:rPr>
              <a:t>I</a:t>
            </a:r>
            <a:r>
              <a:rPr lang="en-US" altLang="zh-CN" sz="2400" baseline="-25000" dirty="0" err="1" smtClean="0">
                <a:solidFill>
                  <a:srgbClr val="00B0F0"/>
                </a:solidFill>
                <a:latin typeface="+mj-lt"/>
              </a:rPr>
              <a:t>drift</a:t>
            </a:r>
            <a:r>
              <a:rPr lang="en-US" altLang="zh-CN" sz="2400" dirty="0" smtClean="0">
                <a:solidFill>
                  <a:srgbClr val="00B0F0"/>
                </a:solidFill>
                <a:latin typeface="+mj-lt"/>
              </a:rPr>
              <a:t>/</a:t>
            </a:r>
            <a:r>
              <a:rPr lang="en-US" altLang="zh-CN" sz="2400" dirty="0" err="1" smtClean="0">
                <a:solidFill>
                  <a:srgbClr val="00B0F0"/>
                </a:solidFill>
                <a:latin typeface="+mj-lt"/>
              </a:rPr>
              <a:t>I</a:t>
            </a:r>
            <a:r>
              <a:rPr lang="en-US" altLang="zh-CN" sz="2400" baseline="-25000" dirty="0" err="1" smtClean="0">
                <a:solidFill>
                  <a:srgbClr val="00B0F0"/>
                </a:solidFill>
                <a:latin typeface="+mj-lt"/>
              </a:rPr>
              <a:t>primary</a:t>
            </a:r>
            <a:r>
              <a:rPr lang="en-US" altLang="zh-CN" sz="2400" dirty="0" smtClean="0">
                <a:solidFill>
                  <a:srgbClr val="00B0F0"/>
                </a:solidFill>
                <a:latin typeface="+mj-lt"/>
              </a:rPr>
              <a:t> was measured at ~1.3</a:t>
            </a:r>
            <a:endParaRPr lang="en-US" altLang="zh-CN" sz="2400" dirty="0" smtClean="0">
              <a:latin typeface="+mj-lt"/>
            </a:endParaRPr>
          </a:p>
          <a:p>
            <a:pPr marL="0" indent="0">
              <a:buNone/>
            </a:pPr>
            <a:endParaRPr lang="en-US" altLang="zh-CN" sz="2400" dirty="0" smtClean="0">
              <a:latin typeface="+mj-lt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CEPC2019, Zhiyong Zhang (USTC)</a:t>
            </a:r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A277C42-22DC-4044-8CC3-676A4B03B895}" type="slidenum">
              <a:rPr lang="en-US" altLang="zh-CN" smtClean="0"/>
              <a:pPr>
                <a:defRPr/>
              </a:pPr>
              <a:t>14</a:t>
            </a:fld>
            <a:endParaRPr lang="en-US" altLang="zh-CN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2019/11/18</a:t>
            </a:r>
            <a:endParaRPr lang="en-US" altLang="zh-CN"/>
          </a:p>
        </p:txBody>
      </p:sp>
      <p:grpSp>
        <p:nvGrpSpPr>
          <p:cNvPr id="28" name="组合 27"/>
          <p:cNvGrpSpPr/>
          <p:nvPr/>
        </p:nvGrpSpPr>
        <p:grpSpPr>
          <a:xfrm>
            <a:off x="755650" y="2285860"/>
            <a:ext cx="3827108" cy="1966168"/>
            <a:chOff x="750579" y="2800263"/>
            <a:chExt cx="3658221" cy="1966168"/>
          </a:xfrm>
        </p:grpSpPr>
        <p:grpSp>
          <p:nvGrpSpPr>
            <p:cNvPr id="8" name="组合 53">
              <a:extLst>
                <a:ext uri="{FF2B5EF4-FFF2-40B4-BE49-F238E27FC236}">
                  <a16:creationId xmlns:a16="http://schemas.microsoft.com/office/drawing/2014/main" id="{35FC82C1-991C-1042-A6F8-6E337EB82231}"/>
                </a:ext>
              </a:extLst>
            </p:cNvPr>
            <p:cNvGrpSpPr/>
            <p:nvPr/>
          </p:nvGrpSpPr>
          <p:grpSpPr>
            <a:xfrm>
              <a:off x="750579" y="2800263"/>
              <a:ext cx="3658221" cy="1584555"/>
              <a:chOff x="2110284" y="2117987"/>
              <a:chExt cx="4778121" cy="2586693"/>
            </a:xfrm>
          </p:grpSpPr>
          <p:sp>
            <p:nvSpPr>
              <p:cNvPr id="9" name="矩形 54">
                <a:extLst>
                  <a:ext uri="{FF2B5EF4-FFF2-40B4-BE49-F238E27FC236}">
                    <a16:creationId xmlns:a16="http://schemas.microsoft.com/office/drawing/2014/main" id="{7652B38D-1670-DB4A-8276-CE76945B7703}"/>
                  </a:ext>
                </a:extLst>
              </p:cNvPr>
              <p:cNvSpPr/>
              <p:nvPr/>
            </p:nvSpPr>
            <p:spPr>
              <a:xfrm>
                <a:off x="2189321" y="3742974"/>
                <a:ext cx="173007" cy="774671"/>
              </a:xfrm>
              <a:prstGeom prst="rect">
                <a:avLst/>
              </a:prstGeom>
              <a:pattFill prst="pct60">
                <a:fgClr>
                  <a:schemeClr val="bg1">
                    <a:lumMod val="65000"/>
                  </a:schemeClr>
                </a:fgClr>
                <a:bgClr>
                  <a:schemeClr val="bg1"/>
                </a:bgClr>
              </a:patt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sz="2000">
                  <a:latin typeface="+mj-lt"/>
                  <a:ea typeface="华文楷体" panose="0201060004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" name="矩形 55">
                <a:extLst>
                  <a:ext uri="{FF2B5EF4-FFF2-40B4-BE49-F238E27FC236}">
                    <a16:creationId xmlns:a16="http://schemas.microsoft.com/office/drawing/2014/main" id="{7EE3251C-B286-BA4D-8D42-0740DB4EED2D}"/>
                  </a:ext>
                </a:extLst>
              </p:cNvPr>
              <p:cNvSpPr/>
              <p:nvPr/>
            </p:nvSpPr>
            <p:spPr>
              <a:xfrm>
                <a:off x="6678244" y="3748435"/>
                <a:ext cx="173007" cy="774671"/>
              </a:xfrm>
              <a:prstGeom prst="rect">
                <a:avLst/>
              </a:prstGeom>
              <a:pattFill prst="pct60">
                <a:fgClr>
                  <a:schemeClr val="bg1">
                    <a:lumMod val="65000"/>
                  </a:schemeClr>
                </a:fgClr>
                <a:bgClr>
                  <a:schemeClr val="bg1"/>
                </a:bgClr>
              </a:patt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sz="2000">
                  <a:latin typeface="+mj-lt"/>
                  <a:ea typeface="华文楷体" panose="02010600040101010101" pitchFamily="2" charset="-122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11" name="直接连接符 56">
                <a:extLst>
                  <a:ext uri="{FF2B5EF4-FFF2-40B4-BE49-F238E27FC236}">
                    <a16:creationId xmlns:a16="http://schemas.microsoft.com/office/drawing/2014/main" id="{99D9CB75-7607-F341-91FB-60EE40B2106A}"/>
                  </a:ext>
                </a:extLst>
              </p:cNvPr>
              <p:cNvCxnSpPr/>
              <p:nvPr/>
            </p:nvCxnSpPr>
            <p:spPr>
              <a:xfrm>
                <a:off x="2189819" y="4258676"/>
                <a:ext cx="4698586" cy="0"/>
              </a:xfrm>
              <a:prstGeom prst="line">
                <a:avLst/>
              </a:prstGeom>
              <a:ln w="19050">
                <a:solidFill>
                  <a:schemeClr val="dk1"/>
                </a:solidFill>
                <a:prstDash val="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" name="直接连接符 57">
                <a:extLst>
                  <a:ext uri="{FF2B5EF4-FFF2-40B4-BE49-F238E27FC236}">
                    <a16:creationId xmlns:a16="http://schemas.microsoft.com/office/drawing/2014/main" id="{6279EDF7-DCC8-3147-B324-10BC4851B151}"/>
                  </a:ext>
                </a:extLst>
              </p:cNvPr>
              <p:cNvCxnSpPr/>
              <p:nvPr/>
            </p:nvCxnSpPr>
            <p:spPr>
              <a:xfrm>
                <a:off x="2189817" y="3802843"/>
                <a:ext cx="4698588" cy="0"/>
              </a:xfrm>
              <a:prstGeom prst="line">
                <a:avLst/>
              </a:prstGeom>
              <a:ln w="19050">
                <a:solidFill>
                  <a:schemeClr val="dk1"/>
                </a:solidFill>
                <a:prstDash val="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3" name="矩形 58">
                <a:extLst>
                  <a:ext uri="{FF2B5EF4-FFF2-40B4-BE49-F238E27FC236}">
                    <a16:creationId xmlns:a16="http://schemas.microsoft.com/office/drawing/2014/main" id="{93C548B3-859C-CB42-A3EE-9C25CAB5D516}"/>
                  </a:ext>
                </a:extLst>
              </p:cNvPr>
              <p:cNvSpPr/>
              <p:nvPr/>
            </p:nvSpPr>
            <p:spPr>
              <a:xfrm>
                <a:off x="2189320" y="4517646"/>
                <a:ext cx="4661931" cy="187034"/>
              </a:xfrm>
              <a:prstGeom prst="rect">
                <a:avLst/>
              </a:prstGeom>
              <a:pattFill prst="pct75">
                <a:fgClr>
                  <a:schemeClr val="accent1"/>
                </a:fgClr>
                <a:bgClr>
                  <a:schemeClr val="bg1"/>
                </a:bgClr>
              </a:patt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68580" tIns="34291" rIns="68580" bIns="34291" numCol="1" spcCol="0" rtlCol="0" fromWordArt="0" anchor="ctr" anchorCtr="0" forceAA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sz="2000">
                  <a:solidFill>
                    <a:schemeClr val="bg2">
                      <a:lumMod val="75000"/>
                    </a:schemeClr>
                  </a:solidFill>
                  <a:latin typeface="+mj-lt"/>
                  <a:ea typeface="华文楷体" panose="02010600040101010101" pitchFamily="2" charset="-122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14" name="直接连接符 59">
                <a:extLst>
                  <a:ext uri="{FF2B5EF4-FFF2-40B4-BE49-F238E27FC236}">
                    <a16:creationId xmlns:a16="http://schemas.microsoft.com/office/drawing/2014/main" id="{80D13A8E-617C-0146-84C0-2265D459F23A}"/>
                  </a:ext>
                </a:extLst>
              </p:cNvPr>
              <p:cNvCxnSpPr/>
              <p:nvPr/>
            </p:nvCxnSpPr>
            <p:spPr>
              <a:xfrm>
                <a:off x="2189817" y="2722450"/>
                <a:ext cx="4698588" cy="0"/>
              </a:xfrm>
              <a:prstGeom prst="line">
                <a:avLst/>
              </a:prstGeom>
              <a:ln>
                <a:solidFill>
                  <a:schemeClr val="dk1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5" name="文本框 28">
                <a:extLst>
                  <a:ext uri="{FF2B5EF4-FFF2-40B4-BE49-F238E27FC236}">
                    <a16:creationId xmlns:a16="http://schemas.microsoft.com/office/drawing/2014/main" id="{F316E357-F0CE-FB46-99DC-FF11B6F70B41}"/>
                  </a:ext>
                </a:extLst>
              </p:cNvPr>
              <p:cNvSpPr txBox="1"/>
              <p:nvPr/>
            </p:nvSpPr>
            <p:spPr>
              <a:xfrm>
                <a:off x="2110284" y="2117987"/>
                <a:ext cx="2550833" cy="11555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zh-CN" sz="2000" dirty="0">
                    <a:latin typeface="+mj-lt"/>
                    <a:ea typeface="华文楷体" panose="02010600040101010101" pitchFamily="2" charset="-122"/>
                    <a:cs typeface="Times New Roman" panose="02020603050405020304" pitchFamily="18" charset="0"/>
                  </a:rPr>
                  <a:t>Drift cathode (0V) </a:t>
                </a:r>
                <a:endParaRPr lang="zh-CN" altLang="en-US" sz="2000" dirty="0">
                  <a:latin typeface="+mj-lt"/>
                  <a:ea typeface="华文楷体" panose="02010600040101010101" pitchFamily="2" charset="-122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16" name="组合 61">
                <a:extLst>
                  <a:ext uri="{FF2B5EF4-FFF2-40B4-BE49-F238E27FC236}">
                    <a16:creationId xmlns:a16="http://schemas.microsoft.com/office/drawing/2014/main" id="{B6400D31-5E42-8649-B652-E9B70982A58F}"/>
                  </a:ext>
                </a:extLst>
              </p:cNvPr>
              <p:cNvGrpSpPr/>
              <p:nvPr/>
            </p:nvGrpSpPr>
            <p:grpSpPr>
              <a:xfrm>
                <a:off x="2436572" y="4463623"/>
                <a:ext cx="4153502" cy="55089"/>
                <a:chOff x="2461456" y="5132611"/>
                <a:chExt cx="4418564" cy="107128"/>
              </a:xfrm>
              <a:pattFill prst="pct90">
                <a:fgClr>
                  <a:schemeClr val="accent4"/>
                </a:fgClr>
                <a:bgClr>
                  <a:schemeClr val="bg1"/>
                </a:bgClr>
              </a:pattFill>
            </p:grpSpPr>
            <p:sp>
              <p:nvSpPr>
                <p:cNvPr id="17" name="矩形 62">
                  <a:extLst>
                    <a:ext uri="{FF2B5EF4-FFF2-40B4-BE49-F238E27FC236}">
                      <a16:creationId xmlns:a16="http://schemas.microsoft.com/office/drawing/2014/main" id="{8C1DE152-264C-034F-9699-BABAAC47B706}"/>
                    </a:ext>
                  </a:extLst>
                </p:cNvPr>
                <p:cNvSpPr/>
                <p:nvPr/>
              </p:nvSpPr>
              <p:spPr>
                <a:xfrm>
                  <a:off x="2461456" y="5132614"/>
                  <a:ext cx="449187" cy="105149"/>
                </a:xfrm>
                <a:prstGeom prst="rect">
                  <a:avLst/>
                </a:prstGeom>
                <a:solidFill>
                  <a:srgbClr val="FFC000"/>
                </a:soli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 sz="2000">
                    <a:latin typeface="+mj-lt"/>
                    <a:ea typeface="华文楷体" panose="02010600040101010101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8" name="矩形 63">
                  <a:extLst>
                    <a:ext uri="{FF2B5EF4-FFF2-40B4-BE49-F238E27FC236}">
                      <a16:creationId xmlns:a16="http://schemas.microsoft.com/office/drawing/2014/main" id="{8DEF5FB7-C48E-7340-AB66-F330A018A2C8}"/>
                    </a:ext>
                  </a:extLst>
                </p:cNvPr>
                <p:cNvSpPr/>
                <p:nvPr/>
              </p:nvSpPr>
              <p:spPr>
                <a:xfrm>
                  <a:off x="3028950" y="5132613"/>
                  <a:ext cx="449187" cy="105149"/>
                </a:xfrm>
                <a:prstGeom prst="rect">
                  <a:avLst/>
                </a:prstGeom>
                <a:solidFill>
                  <a:srgbClr val="FFC000"/>
                </a:soli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 sz="2000">
                    <a:latin typeface="+mj-lt"/>
                    <a:ea typeface="华文楷体" panose="02010600040101010101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9" name="矩形 64">
                  <a:extLst>
                    <a:ext uri="{FF2B5EF4-FFF2-40B4-BE49-F238E27FC236}">
                      <a16:creationId xmlns:a16="http://schemas.microsoft.com/office/drawing/2014/main" id="{403707E4-E9AA-514D-9F5A-E4C759708848}"/>
                    </a:ext>
                  </a:extLst>
                </p:cNvPr>
                <p:cNvSpPr/>
                <p:nvPr/>
              </p:nvSpPr>
              <p:spPr>
                <a:xfrm>
                  <a:off x="3596444" y="5132613"/>
                  <a:ext cx="449187" cy="105149"/>
                </a:xfrm>
                <a:prstGeom prst="rect">
                  <a:avLst/>
                </a:prstGeom>
                <a:solidFill>
                  <a:srgbClr val="FFC000"/>
                </a:soli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 sz="2000">
                    <a:latin typeface="+mj-lt"/>
                    <a:ea typeface="华文楷体" panose="02010600040101010101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0" name="矩形 65">
                  <a:extLst>
                    <a:ext uri="{FF2B5EF4-FFF2-40B4-BE49-F238E27FC236}">
                      <a16:creationId xmlns:a16="http://schemas.microsoft.com/office/drawing/2014/main" id="{CEEFF4F9-7737-0543-807B-99E8DF694BCB}"/>
                    </a:ext>
                  </a:extLst>
                </p:cNvPr>
                <p:cNvSpPr/>
                <p:nvPr/>
              </p:nvSpPr>
              <p:spPr>
                <a:xfrm>
                  <a:off x="4163938" y="5132612"/>
                  <a:ext cx="449187" cy="105149"/>
                </a:xfrm>
                <a:prstGeom prst="rect">
                  <a:avLst/>
                </a:prstGeom>
                <a:solidFill>
                  <a:srgbClr val="FFC000"/>
                </a:soli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 sz="2000">
                    <a:latin typeface="+mj-lt"/>
                    <a:ea typeface="华文楷体" panose="02010600040101010101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1" name="矩形 66">
                  <a:extLst>
                    <a:ext uri="{FF2B5EF4-FFF2-40B4-BE49-F238E27FC236}">
                      <a16:creationId xmlns:a16="http://schemas.microsoft.com/office/drawing/2014/main" id="{36C4F35D-469C-3C49-BC7D-A55CFEE2C95F}"/>
                    </a:ext>
                  </a:extLst>
                </p:cNvPr>
                <p:cNvSpPr/>
                <p:nvPr/>
              </p:nvSpPr>
              <p:spPr>
                <a:xfrm>
                  <a:off x="4731432" y="5132612"/>
                  <a:ext cx="449187" cy="105149"/>
                </a:xfrm>
                <a:prstGeom prst="rect">
                  <a:avLst/>
                </a:prstGeom>
                <a:solidFill>
                  <a:srgbClr val="FFC000"/>
                </a:soli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 sz="2000">
                    <a:latin typeface="+mj-lt"/>
                    <a:ea typeface="华文楷体" panose="02010600040101010101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2" name="矩形 67">
                  <a:extLst>
                    <a:ext uri="{FF2B5EF4-FFF2-40B4-BE49-F238E27FC236}">
                      <a16:creationId xmlns:a16="http://schemas.microsoft.com/office/drawing/2014/main" id="{6F72100A-7314-3B49-B69D-03D10A58E1DA}"/>
                    </a:ext>
                  </a:extLst>
                </p:cNvPr>
                <p:cNvSpPr/>
                <p:nvPr/>
              </p:nvSpPr>
              <p:spPr>
                <a:xfrm>
                  <a:off x="5298926" y="5132611"/>
                  <a:ext cx="449187" cy="105149"/>
                </a:xfrm>
                <a:prstGeom prst="rect">
                  <a:avLst/>
                </a:prstGeom>
                <a:solidFill>
                  <a:srgbClr val="FFC000"/>
                </a:soli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 sz="2000">
                    <a:latin typeface="+mj-lt"/>
                    <a:ea typeface="华文楷体" panose="02010600040101010101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3" name="矩形 68">
                  <a:extLst>
                    <a:ext uri="{FF2B5EF4-FFF2-40B4-BE49-F238E27FC236}">
                      <a16:creationId xmlns:a16="http://schemas.microsoft.com/office/drawing/2014/main" id="{D5F25A84-393C-B749-8E42-D7CD405568E0}"/>
                    </a:ext>
                  </a:extLst>
                </p:cNvPr>
                <p:cNvSpPr/>
                <p:nvPr/>
              </p:nvSpPr>
              <p:spPr>
                <a:xfrm>
                  <a:off x="5863339" y="5134590"/>
                  <a:ext cx="449187" cy="105149"/>
                </a:xfrm>
                <a:prstGeom prst="rect">
                  <a:avLst/>
                </a:prstGeom>
                <a:solidFill>
                  <a:srgbClr val="FFC000"/>
                </a:soli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 sz="2000">
                    <a:latin typeface="+mj-lt"/>
                    <a:ea typeface="华文楷体" panose="02010600040101010101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4" name="矩形 69">
                  <a:extLst>
                    <a:ext uri="{FF2B5EF4-FFF2-40B4-BE49-F238E27FC236}">
                      <a16:creationId xmlns:a16="http://schemas.microsoft.com/office/drawing/2014/main" id="{F13F468F-B0D1-D946-A441-1BC6BA5134D0}"/>
                    </a:ext>
                  </a:extLst>
                </p:cNvPr>
                <p:cNvSpPr/>
                <p:nvPr/>
              </p:nvSpPr>
              <p:spPr>
                <a:xfrm>
                  <a:off x="6430833" y="5134589"/>
                  <a:ext cx="449187" cy="105149"/>
                </a:xfrm>
                <a:prstGeom prst="rect">
                  <a:avLst/>
                </a:prstGeom>
                <a:solidFill>
                  <a:srgbClr val="FFC000"/>
                </a:soli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 sz="2000">
                    <a:latin typeface="+mj-lt"/>
                    <a:ea typeface="华文楷体" panose="02010600040101010101" pitchFamily="2" charset="-122"/>
                    <a:cs typeface="Times New Roman" panose="02020603050405020304" pitchFamily="18" charset="0"/>
                  </a:endParaRPr>
                </a:p>
              </p:txBody>
            </p:sp>
          </p:grpSp>
        </p:grpSp>
        <p:sp>
          <p:nvSpPr>
            <p:cNvPr id="25" name="文本框 28">
              <a:extLst>
                <a:ext uri="{FF2B5EF4-FFF2-40B4-BE49-F238E27FC236}">
                  <a16:creationId xmlns:a16="http://schemas.microsoft.com/office/drawing/2014/main" id="{DFBA497D-B9E3-694B-A006-EBC14C27EB56}"/>
                </a:ext>
              </a:extLst>
            </p:cNvPr>
            <p:cNvSpPr txBox="1"/>
            <p:nvPr/>
          </p:nvSpPr>
          <p:spPr>
            <a:xfrm>
              <a:off x="868588" y="3508149"/>
              <a:ext cx="178580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2000" dirty="0">
                  <a:latin typeface="+mj-lt"/>
                  <a:ea typeface="华文楷体" panose="02010600040101010101" pitchFamily="2" charset="-122"/>
                  <a:cs typeface="Times New Roman" panose="02020603050405020304" pitchFamily="18" charset="0"/>
                </a:rPr>
                <a:t>Pre-mesh </a:t>
              </a:r>
              <a:r>
                <a:rPr lang="en-US" altLang="zh-CN" sz="2000" dirty="0" smtClean="0">
                  <a:latin typeface="+mj-lt"/>
                  <a:ea typeface="华文楷体" panose="02010600040101010101" pitchFamily="2" charset="-122"/>
                  <a:cs typeface="Times New Roman" panose="02020603050405020304" pitchFamily="18" charset="0"/>
                </a:rPr>
                <a:t>(+HV)</a:t>
              </a:r>
              <a:endParaRPr lang="zh-CN" altLang="en-US" sz="2000" dirty="0">
                <a:latin typeface="+mj-lt"/>
                <a:ea typeface="华文楷体" panose="0201060004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26" name="文本框 28">
              <a:extLst>
                <a:ext uri="{FF2B5EF4-FFF2-40B4-BE49-F238E27FC236}">
                  <a16:creationId xmlns:a16="http://schemas.microsoft.com/office/drawing/2014/main" id="{6548EE36-6170-974D-BE13-A4E0DCDE6F72}"/>
                </a:ext>
              </a:extLst>
            </p:cNvPr>
            <p:cNvSpPr txBox="1"/>
            <p:nvPr/>
          </p:nvSpPr>
          <p:spPr>
            <a:xfrm>
              <a:off x="895907" y="3809849"/>
              <a:ext cx="203354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2000" dirty="0">
                  <a:latin typeface="+mj-lt"/>
                  <a:ea typeface="华文楷体" panose="02010600040101010101" pitchFamily="2" charset="-122"/>
                  <a:cs typeface="Times New Roman" panose="02020603050405020304" pitchFamily="18" charset="0"/>
                </a:rPr>
                <a:t>Sec-mesh (+HV)</a:t>
              </a:r>
              <a:endParaRPr lang="zh-CN" altLang="en-US" sz="2000" dirty="0">
                <a:latin typeface="+mj-lt"/>
                <a:ea typeface="华文楷体" panose="0201060004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27" name="文本框 28">
              <a:extLst>
                <a:ext uri="{FF2B5EF4-FFF2-40B4-BE49-F238E27FC236}">
                  <a16:creationId xmlns:a16="http://schemas.microsoft.com/office/drawing/2014/main" id="{6B8D782A-DC71-FE46-AE3F-8F201E3465B3}"/>
                </a:ext>
              </a:extLst>
            </p:cNvPr>
            <p:cNvSpPr txBox="1"/>
            <p:nvPr/>
          </p:nvSpPr>
          <p:spPr>
            <a:xfrm>
              <a:off x="841615" y="4366321"/>
              <a:ext cx="301550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2000" dirty="0">
                  <a:latin typeface="+mj-lt"/>
                  <a:ea typeface="华文楷体" panose="02010600040101010101" pitchFamily="2" charset="-122"/>
                  <a:cs typeface="Times New Roman" panose="02020603050405020304" pitchFamily="18" charset="0"/>
                </a:rPr>
                <a:t>Anode  </a:t>
              </a:r>
              <a:r>
                <a:rPr lang="en-US" altLang="zh-CN" sz="2000" dirty="0" smtClean="0">
                  <a:latin typeface="+mj-lt"/>
                  <a:ea typeface="华文楷体" panose="02010600040101010101" pitchFamily="2" charset="-122"/>
                  <a:cs typeface="Times New Roman" panose="02020603050405020304" pitchFamily="18" charset="0"/>
                </a:rPr>
                <a:t>(</a:t>
              </a:r>
              <a:r>
                <a:rPr lang="en-US" altLang="zh-CN" sz="2000" dirty="0" smtClean="0">
                  <a:solidFill>
                    <a:srgbClr val="00B0F0"/>
                  </a:solidFill>
                  <a:latin typeface="+mj-lt"/>
                  <a:ea typeface="华文楷体" panose="02010600040101010101" pitchFamily="2" charset="-122"/>
                  <a:cs typeface="Times New Roman" panose="02020603050405020304" pitchFamily="18" charset="0"/>
                </a:rPr>
                <a:t>same to Sec-mesh</a:t>
              </a:r>
              <a:r>
                <a:rPr lang="en-US" altLang="zh-CN" sz="2000" dirty="0" smtClean="0">
                  <a:latin typeface="+mj-lt"/>
                  <a:ea typeface="华文楷体" panose="02010600040101010101" pitchFamily="2" charset="-122"/>
                  <a:cs typeface="Times New Roman" panose="02020603050405020304" pitchFamily="18" charset="0"/>
                </a:rPr>
                <a:t>)</a:t>
              </a:r>
              <a:endParaRPr lang="zh-CN" altLang="en-US" sz="2000" dirty="0">
                <a:latin typeface="+mj-lt"/>
                <a:ea typeface="华文楷体" panose="02010600040101010101" pitchFamily="2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30" name="矩形 29"/>
          <p:cNvSpPr/>
          <p:nvPr/>
        </p:nvSpPr>
        <p:spPr>
          <a:xfrm>
            <a:off x="755651" y="4468164"/>
            <a:ext cx="7859712" cy="1274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p"/>
            </a:pPr>
            <a:r>
              <a:rPr lang="en-US" altLang="zh-CN" sz="2400" dirty="0">
                <a:latin typeface="+mj-lt"/>
                <a:ea typeface="+mn-ea"/>
              </a:rPr>
              <a:t>So, </a:t>
            </a:r>
            <a:r>
              <a:rPr lang="en-US" altLang="zh-CN" sz="2400" dirty="0" smtClean="0">
                <a:latin typeface="+mj-lt"/>
                <a:ea typeface="+mn-ea"/>
              </a:rPr>
              <a:t>adding another mesh on the DMM to suppress the SA ions is a easy option. </a:t>
            </a:r>
          </a:p>
          <a:p>
            <a:pPr algn="just">
              <a:spcBef>
                <a:spcPct val="20000"/>
              </a:spcBef>
              <a:buClr>
                <a:schemeClr val="bg2"/>
              </a:buClr>
              <a:buSzPct val="75000"/>
            </a:pPr>
            <a:r>
              <a:rPr lang="en-US" altLang="zh-CN" sz="2400" dirty="0">
                <a:solidFill>
                  <a:srgbClr val="FF0000"/>
                </a:solidFill>
                <a:latin typeface="+mj-lt"/>
                <a:ea typeface="+mn-ea"/>
                <a:sym typeface="Wingdings" panose="05000000000000000000" pitchFamily="2" charset="2"/>
              </a:rPr>
              <a:t> </a:t>
            </a:r>
            <a:r>
              <a:rPr lang="en-US" altLang="zh-CN" sz="2400" dirty="0" smtClean="0">
                <a:solidFill>
                  <a:srgbClr val="FF0000"/>
                </a:solidFill>
                <a:latin typeface="+mj-lt"/>
                <a:ea typeface="+mn-ea"/>
                <a:sym typeface="Wingdings" panose="05000000000000000000" pitchFamily="2" charset="2"/>
              </a:rPr>
              <a:t></a:t>
            </a:r>
            <a:r>
              <a:rPr lang="en-US" altLang="zh-CN" sz="2400" dirty="0">
                <a:solidFill>
                  <a:srgbClr val="FF0000"/>
                </a:solidFill>
                <a:latin typeface="+mj-lt"/>
                <a:ea typeface="+mn-ea"/>
                <a:sym typeface="Wingdings" panose="05000000000000000000" pitchFamily="2" charset="2"/>
              </a:rPr>
              <a:t>L</a:t>
            </a:r>
            <a:r>
              <a:rPr lang="en-US" altLang="zh-CN" sz="2400" dirty="0" smtClean="0">
                <a:solidFill>
                  <a:srgbClr val="FF0000"/>
                </a:solidFill>
                <a:latin typeface="+mj-lt"/>
                <a:ea typeface="+mn-ea"/>
                <a:sym typeface="Wingdings" panose="05000000000000000000" pitchFamily="2" charset="2"/>
              </a:rPr>
              <a:t>et’s </a:t>
            </a:r>
            <a:r>
              <a:rPr lang="en-US" altLang="zh-CN" sz="2000" dirty="0" smtClean="0">
                <a:solidFill>
                  <a:srgbClr val="FF0000"/>
                </a:solidFill>
                <a:latin typeface="+mj-lt"/>
                <a:ea typeface="+mn-ea"/>
                <a:sym typeface="Wingdings" panose="05000000000000000000" pitchFamily="2" charset="2"/>
              </a:rPr>
              <a:t>go </a:t>
            </a:r>
            <a:r>
              <a:rPr lang="en-US" altLang="zh-CN" sz="2000" dirty="0">
                <a:solidFill>
                  <a:srgbClr val="FF0000"/>
                </a:solidFill>
                <a:latin typeface="+mj-lt"/>
                <a:ea typeface="+mn-ea"/>
                <a:sym typeface="Wingdings" panose="05000000000000000000" pitchFamily="2" charset="2"/>
              </a:rPr>
              <a:t>to TMM</a:t>
            </a:r>
            <a:r>
              <a:rPr lang="en-US" altLang="zh-CN" sz="2000" dirty="0">
                <a:solidFill>
                  <a:srgbClr val="FF0000"/>
                </a:solidFill>
                <a:latin typeface="+mj-lt"/>
                <a:ea typeface="+mn-ea"/>
              </a:rPr>
              <a:t> </a:t>
            </a:r>
          </a:p>
        </p:txBody>
      </p:sp>
      <p:sp>
        <p:nvSpPr>
          <p:cNvPr id="31" name="矩形 30"/>
          <p:cNvSpPr/>
          <p:nvPr/>
        </p:nvSpPr>
        <p:spPr>
          <a:xfrm>
            <a:off x="4758596" y="2447207"/>
            <a:ext cx="387879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>
                <a:latin typeface="+mj-lt"/>
                <a:sym typeface="Wingdings" panose="05000000000000000000" pitchFamily="2" charset="2"/>
              </a:rPr>
              <a:t></a:t>
            </a:r>
            <a:r>
              <a:rPr lang="en-US" altLang="zh-CN" sz="2400" dirty="0">
                <a:latin typeface="+mj-lt"/>
              </a:rPr>
              <a:t>It means that the PA only </a:t>
            </a:r>
            <a:r>
              <a:rPr lang="en-US" altLang="zh-CN" sz="2400" dirty="0" smtClean="0">
                <a:latin typeface="+mj-lt"/>
              </a:rPr>
              <a:t>contributes </a:t>
            </a:r>
            <a:r>
              <a:rPr lang="en-US" altLang="zh-CN" sz="2400" dirty="0">
                <a:solidFill>
                  <a:srgbClr val="0070C0"/>
                </a:solidFill>
                <a:latin typeface="+mj-lt"/>
              </a:rPr>
              <a:t>~0.3 </a:t>
            </a:r>
            <a:r>
              <a:rPr lang="en-US" altLang="zh-CN" sz="2400" dirty="0">
                <a:latin typeface="+mj-lt"/>
              </a:rPr>
              <a:t>for the </a:t>
            </a:r>
            <a:r>
              <a:rPr lang="el-GR" altLang="zh-CN" sz="2400" dirty="0">
                <a:latin typeface="+mj-lt"/>
              </a:rPr>
              <a:t>ε</a:t>
            </a:r>
            <a:r>
              <a:rPr lang="en-US" altLang="zh-CN" sz="2400" dirty="0">
                <a:latin typeface="+mj-lt"/>
              </a:rPr>
              <a:t> factor, the SA dominates the total IBF</a:t>
            </a:r>
          </a:p>
        </p:txBody>
      </p:sp>
    </p:spTree>
    <p:extLst>
      <p:ext uri="{BB962C8B-B14F-4D97-AF65-F5344CB8AC3E}">
        <p14:creationId xmlns:p14="http://schemas.microsoft.com/office/powerpoint/2010/main" val="2033246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14"/>
    </mc:Choice>
    <mc:Fallback xmlns="">
      <p:transition spd="slow" advTm="60014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标题 1"/>
          <p:cNvSpPr txBox="1">
            <a:spLocks/>
          </p:cNvSpPr>
          <p:nvPr/>
        </p:nvSpPr>
        <p:spPr bwMode="auto">
          <a:xfrm>
            <a:off x="0" y="84258"/>
            <a:ext cx="914400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 fontScale="97500"/>
          </a:bodyPr>
          <a:lstStyle>
            <a:lvl1pPr algn="ctr">
              <a:defRPr sz="3600" b="1">
                <a:solidFill>
                  <a:srgbClr val="003366"/>
                </a:solidFill>
                <a:latin typeface="+mj-lt"/>
                <a:ea typeface="黑体" panose="02010609060101010101" pitchFamily="49" charset="-122"/>
                <a:cs typeface="+mj-cs"/>
              </a:defRPr>
            </a:lvl1pPr>
            <a:lvl2pPr algn="ctr">
              <a:defRPr sz="3600" b="1">
                <a:solidFill>
                  <a:srgbClr val="003366"/>
                </a:solidFill>
                <a:latin typeface="Times New Roman" pitchFamily="18" charset="0"/>
              </a:defRPr>
            </a:lvl2pPr>
            <a:lvl3pPr algn="ctr">
              <a:defRPr sz="3600" b="1">
                <a:solidFill>
                  <a:srgbClr val="003366"/>
                </a:solidFill>
                <a:latin typeface="Times New Roman" pitchFamily="18" charset="0"/>
              </a:defRPr>
            </a:lvl3pPr>
            <a:lvl4pPr algn="ctr">
              <a:defRPr sz="3600" b="1">
                <a:solidFill>
                  <a:srgbClr val="003366"/>
                </a:solidFill>
                <a:latin typeface="Times New Roman" pitchFamily="18" charset="0"/>
              </a:defRPr>
            </a:lvl4pPr>
            <a:lvl5pPr algn="ctr">
              <a:defRPr sz="3600" b="1">
                <a:solidFill>
                  <a:srgbClr val="003366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366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366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366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366"/>
                </a:solidFill>
                <a:latin typeface="Times New Roman" pitchFamily="18" charset="0"/>
              </a:defRPr>
            </a:lvl9pPr>
          </a:lstStyle>
          <a:p>
            <a:r>
              <a:rPr lang="en-US" altLang="zh-CN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TMM </a:t>
            </a:r>
            <a:r>
              <a:rPr lang="en-US" altLang="zh-CN" dirty="0">
                <a:latin typeface="华文楷体" panose="02010600040101010101" pitchFamily="2" charset="-122"/>
                <a:ea typeface="华文楷体" panose="02010600040101010101" pitchFamily="2" charset="-122"/>
              </a:rPr>
              <a:t>Design</a:t>
            </a:r>
            <a:endParaRPr lang="zh-CN" altLang="en-US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2019/11/18</a:t>
            </a:r>
            <a:endParaRPr lang="en-US" altLang="zh-CN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CEPC2019, Zhiyong Zhang (USTC)</a:t>
            </a:r>
            <a:endParaRPr lang="en-US" altLang="zh-CN"/>
          </a:p>
        </p:txBody>
      </p:sp>
      <p:sp>
        <p:nvSpPr>
          <p:cNvPr id="99" name="矩形 98"/>
          <p:cNvSpPr/>
          <p:nvPr/>
        </p:nvSpPr>
        <p:spPr>
          <a:xfrm>
            <a:off x="527423" y="986222"/>
            <a:ext cx="78118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zh-CN" sz="2800" dirty="0" smtClean="0">
                <a:latin typeface="华文楷体" panose="02010600040101010101" pitchFamily="2" charset="-122"/>
                <a:ea typeface="华文楷体" panose="02010600040101010101" pitchFamily="2" charset="-122"/>
                <a:cs typeface="Century Gothic" panose="020B0502020202020204" pitchFamily="34" charset="0"/>
              </a:rPr>
              <a:t>TMM</a:t>
            </a:r>
            <a:r>
              <a:rPr lang="en-US" altLang="zh-CN" sz="2800" dirty="0">
                <a:latin typeface="华文楷体" panose="02010600040101010101" pitchFamily="2" charset="-122"/>
                <a:ea typeface="华文楷体" panose="02010600040101010101" pitchFamily="2" charset="-122"/>
                <a:cs typeface="Century Gothic" panose="020B0502020202020204" pitchFamily="34" charset="0"/>
              </a:rPr>
              <a:t>: </a:t>
            </a:r>
            <a:r>
              <a:rPr lang="en-US" altLang="zh-CN" sz="2800" dirty="0" smtClean="0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Century Gothic" panose="020B0502020202020204" pitchFamily="34" charset="0"/>
              </a:rPr>
              <a:t>Triple </a:t>
            </a:r>
            <a:r>
              <a:rPr lang="en-US" altLang="zh-CN" sz="2800" dirty="0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Century Gothic" panose="020B0502020202020204" pitchFamily="34" charset="0"/>
              </a:rPr>
              <a:t>Micro-Mesh gaseous structure</a:t>
            </a:r>
            <a:endParaRPr lang="zh-CN" altLang="en-US" sz="2800" dirty="0">
              <a:solidFill>
                <a:srgbClr val="0000FF"/>
              </a:solidFill>
              <a:latin typeface="华文楷体" panose="02010600040101010101" pitchFamily="2" charset="-122"/>
              <a:ea typeface="华文楷体" panose="02010600040101010101" pitchFamily="2" charset="-122"/>
              <a:cs typeface="Century Gothic" panose="020B0502020202020204" pitchFamily="34" charset="0"/>
            </a:endParaRPr>
          </a:p>
        </p:txBody>
      </p:sp>
      <p:sp>
        <p:nvSpPr>
          <p:cNvPr id="100" name="矩形 99"/>
          <p:cNvSpPr/>
          <p:nvPr/>
        </p:nvSpPr>
        <p:spPr>
          <a:xfrm>
            <a:off x="884170" y="1436001"/>
            <a:ext cx="70983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altLang="zh-CN" sz="24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One more mesh on the DMM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altLang="zh-CN" sz="2400" dirty="0" smtClean="0">
                <a:latin typeface="华文楷体" panose="02010600040101010101" pitchFamily="2" charset="-122"/>
                <a:ea typeface="华文楷体" panose="02010600040101010101" pitchFamily="2" charset="-122"/>
                <a:sym typeface="Wingdings" panose="05000000000000000000" pitchFamily="2" charset="2"/>
              </a:rPr>
              <a:t>More stable gain, lower IBF from second avalanche…</a:t>
            </a:r>
            <a:endParaRPr lang="en-US" altLang="zh-CN" sz="2400" dirty="0">
              <a:latin typeface="华文楷体" panose="02010600040101010101" pitchFamily="2" charset="-122"/>
              <a:ea typeface="华文楷体" panose="02010600040101010101" pitchFamily="2" charset="-122"/>
              <a:sym typeface="Wingdings" panose="05000000000000000000" pitchFamily="2" charset="2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A277C42-22DC-4044-8CC3-676A4B03B895}" type="slidenum">
              <a:rPr lang="en-US" altLang="zh-CN" smtClean="0"/>
              <a:pPr>
                <a:defRPr/>
              </a:pPr>
              <a:t>15</a:t>
            </a:fld>
            <a:endParaRPr lang="en-US" altLang="zh-CN"/>
          </a:p>
        </p:txBody>
      </p:sp>
      <p:sp>
        <p:nvSpPr>
          <p:cNvPr id="40" name="文本框 74"/>
          <p:cNvSpPr txBox="1"/>
          <p:nvPr/>
        </p:nvSpPr>
        <p:spPr>
          <a:xfrm>
            <a:off x="438630" y="4671207"/>
            <a:ext cx="847119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  <a:cs typeface="+mn-cs"/>
              </a:defRPr>
            </a:lvl9pPr>
          </a:lstStyle>
          <a:p>
            <a:r>
              <a:rPr lang="en-US" altLang="zh-CN" sz="2400" dirty="0">
                <a:latin typeface="+mj-lt"/>
              </a:rPr>
              <a:t>Stacked </a:t>
            </a:r>
            <a:r>
              <a:rPr lang="en-US" altLang="zh-CN" sz="2400" dirty="0" smtClean="0">
                <a:latin typeface="+mj-lt"/>
              </a:rPr>
              <a:t>three </a:t>
            </a:r>
            <a:r>
              <a:rPr lang="en-US" altLang="zh-CN" sz="2400" dirty="0">
                <a:latin typeface="+mj-lt"/>
              </a:rPr>
              <a:t>meshes</a:t>
            </a:r>
          </a:p>
          <a:p>
            <a:pPr marL="361942" indent="-361942">
              <a:buFont typeface="Wingdings" pitchFamily="2" charset="2"/>
              <a:buChar char="§"/>
            </a:pPr>
            <a:r>
              <a:rPr lang="en-US" altLang="zh-CN" dirty="0">
                <a:latin typeface="+mj-lt"/>
              </a:rPr>
              <a:t>Gap between the </a:t>
            </a:r>
            <a:r>
              <a:rPr lang="en-US" altLang="zh-CN" dirty="0" smtClean="0">
                <a:latin typeface="+mj-lt"/>
              </a:rPr>
              <a:t>1</a:t>
            </a:r>
            <a:r>
              <a:rPr lang="en-US" altLang="zh-CN" baseline="30000" dirty="0" smtClean="0">
                <a:latin typeface="+mj-lt"/>
              </a:rPr>
              <a:t>st</a:t>
            </a:r>
            <a:r>
              <a:rPr lang="en-US" altLang="zh-CN" dirty="0" smtClean="0">
                <a:latin typeface="+mj-lt"/>
              </a:rPr>
              <a:t> and 2</a:t>
            </a:r>
            <a:r>
              <a:rPr lang="en-US" altLang="zh-CN" baseline="30000" dirty="0" smtClean="0">
                <a:latin typeface="+mj-lt"/>
              </a:rPr>
              <a:t>nd</a:t>
            </a:r>
            <a:r>
              <a:rPr lang="en-US" altLang="zh-CN" dirty="0" smtClean="0">
                <a:latin typeface="+mj-lt"/>
              </a:rPr>
              <a:t> </a:t>
            </a:r>
            <a:r>
              <a:rPr lang="en-US" altLang="zh-CN" dirty="0">
                <a:latin typeface="+mj-lt"/>
              </a:rPr>
              <a:t>meshes: </a:t>
            </a:r>
            <a:r>
              <a:rPr lang="en-US" altLang="zh-CN" dirty="0">
                <a:solidFill>
                  <a:srgbClr val="00B0F0"/>
                </a:solidFill>
                <a:latin typeface="+mj-lt"/>
              </a:rPr>
              <a:t>200-300um</a:t>
            </a:r>
            <a:r>
              <a:rPr lang="en-US" altLang="zh-CN" dirty="0">
                <a:latin typeface="+mj-lt"/>
              </a:rPr>
              <a:t>, serving as pre-amplification (PA) </a:t>
            </a:r>
          </a:p>
          <a:p>
            <a:pPr marL="361942" indent="-361942">
              <a:buFont typeface="Wingdings" pitchFamily="2" charset="2"/>
              <a:buChar char="§"/>
            </a:pPr>
            <a:r>
              <a:rPr lang="en-US" altLang="zh-CN" dirty="0">
                <a:latin typeface="+mj-lt"/>
              </a:rPr>
              <a:t>Gap between the </a:t>
            </a:r>
            <a:r>
              <a:rPr lang="en-US" altLang="zh-CN" dirty="0" smtClean="0">
                <a:latin typeface="+mj-lt"/>
              </a:rPr>
              <a:t>2</a:t>
            </a:r>
            <a:r>
              <a:rPr lang="en-US" altLang="zh-CN" baseline="30000" dirty="0" smtClean="0">
                <a:latin typeface="+mj-lt"/>
              </a:rPr>
              <a:t>nd</a:t>
            </a:r>
            <a:r>
              <a:rPr lang="en-US" altLang="zh-CN" dirty="0" smtClean="0">
                <a:latin typeface="+mj-lt"/>
              </a:rPr>
              <a:t> </a:t>
            </a:r>
            <a:r>
              <a:rPr lang="en-US" altLang="zh-CN" dirty="0">
                <a:latin typeface="+mj-lt"/>
              </a:rPr>
              <a:t>and </a:t>
            </a:r>
            <a:r>
              <a:rPr lang="en-US" altLang="zh-CN" dirty="0" smtClean="0">
                <a:latin typeface="+mj-lt"/>
              </a:rPr>
              <a:t>3</a:t>
            </a:r>
            <a:r>
              <a:rPr lang="en-US" altLang="zh-CN" baseline="30000" dirty="0" smtClean="0">
                <a:latin typeface="+mj-lt"/>
              </a:rPr>
              <a:t>rd</a:t>
            </a:r>
            <a:r>
              <a:rPr lang="en-US" altLang="zh-CN" dirty="0" smtClean="0">
                <a:latin typeface="+mj-lt"/>
              </a:rPr>
              <a:t> meshes </a:t>
            </a:r>
            <a:r>
              <a:rPr lang="en-US" altLang="zh-CN" dirty="0">
                <a:latin typeface="+mj-lt"/>
              </a:rPr>
              <a:t>: </a:t>
            </a:r>
            <a:r>
              <a:rPr lang="en-US" altLang="zh-CN" dirty="0">
                <a:solidFill>
                  <a:srgbClr val="00B0F0"/>
                </a:solidFill>
                <a:latin typeface="+mj-lt"/>
              </a:rPr>
              <a:t>200-300um</a:t>
            </a:r>
            <a:r>
              <a:rPr lang="en-US" altLang="zh-CN" dirty="0" smtClean="0">
                <a:latin typeface="+mj-lt"/>
              </a:rPr>
              <a:t> </a:t>
            </a:r>
            <a:r>
              <a:rPr lang="en-US" altLang="zh-CN" dirty="0">
                <a:latin typeface="+mj-lt"/>
              </a:rPr>
              <a:t>as secondary amplification (SA)</a:t>
            </a:r>
          </a:p>
          <a:p>
            <a:pPr marL="361942" indent="-361942">
              <a:buFont typeface="Wingdings" pitchFamily="2" charset="2"/>
              <a:buChar char="§"/>
            </a:pPr>
            <a:r>
              <a:rPr lang="en-US" altLang="zh-CN" dirty="0" smtClean="0">
                <a:latin typeface="+mj-lt"/>
              </a:rPr>
              <a:t>Gap </a:t>
            </a:r>
            <a:r>
              <a:rPr lang="en-US" altLang="zh-CN" dirty="0">
                <a:latin typeface="+mj-lt"/>
              </a:rPr>
              <a:t>between the bottom mesh and anode: </a:t>
            </a:r>
            <a:r>
              <a:rPr lang="en-US" altLang="zh-CN" dirty="0">
                <a:solidFill>
                  <a:srgbClr val="00B0F0"/>
                </a:solidFill>
                <a:latin typeface="+mj-lt"/>
              </a:rPr>
              <a:t>50-100um</a:t>
            </a:r>
            <a:r>
              <a:rPr lang="en-US" altLang="zh-CN" dirty="0">
                <a:latin typeface="+mj-lt"/>
              </a:rPr>
              <a:t> as secondary amplification </a:t>
            </a:r>
            <a:r>
              <a:rPr lang="en-US" altLang="zh-CN" dirty="0" smtClean="0">
                <a:latin typeface="+mj-lt"/>
              </a:rPr>
              <a:t>(TA)</a:t>
            </a:r>
            <a:endParaRPr lang="en-US" altLang="zh-CN" dirty="0">
              <a:latin typeface="+mj-lt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1580829" y="2433724"/>
            <a:ext cx="4352427" cy="2090722"/>
            <a:chOff x="2613563" y="2423741"/>
            <a:chExt cx="4352427" cy="2090722"/>
          </a:xfrm>
        </p:grpSpPr>
        <p:grpSp>
          <p:nvGrpSpPr>
            <p:cNvPr id="8" name="组合 7"/>
            <p:cNvGrpSpPr/>
            <p:nvPr/>
          </p:nvGrpSpPr>
          <p:grpSpPr>
            <a:xfrm>
              <a:off x="2613563" y="2423741"/>
              <a:ext cx="4352427" cy="2090722"/>
              <a:chOff x="1988747" y="1773808"/>
              <a:chExt cx="4612613" cy="2897399"/>
            </a:xfrm>
          </p:grpSpPr>
          <p:sp>
            <p:nvSpPr>
              <p:cNvPr id="74" name="矩形 73"/>
              <p:cNvSpPr/>
              <p:nvPr/>
            </p:nvSpPr>
            <p:spPr bwMode="auto">
              <a:xfrm>
                <a:off x="2005904" y="3318494"/>
                <a:ext cx="156912" cy="1143832"/>
              </a:xfrm>
              <a:prstGeom prst="rect">
                <a:avLst/>
              </a:prstGeom>
              <a:pattFill prst="pct60">
                <a:fgClr>
                  <a:schemeClr val="bg1">
                    <a:lumMod val="65000"/>
                  </a:schemeClr>
                </a:fgClr>
                <a:bgClr>
                  <a:schemeClr val="bg1"/>
                </a:bgClr>
              </a:patt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zh-CN" altLang="en-US" sz="16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5" name="矩形 74"/>
              <p:cNvSpPr/>
              <p:nvPr/>
            </p:nvSpPr>
            <p:spPr bwMode="auto">
              <a:xfrm>
                <a:off x="6429929" y="3318495"/>
                <a:ext cx="145359" cy="1150496"/>
              </a:xfrm>
              <a:prstGeom prst="rect">
                <a:avLst/>
              </a:prstGeom>
              <a:pattFill prst="pct60">
                <a:fgClr>
                  <a:schemeClr val="bg1">
                    <a:lumMod val="65000"/>
                  </a:schemeClr>
                </a:fgClr>
                <a:bgClr>
                  <a:schemeClr val="bg1"/>
                </a:bgClr>
              </a:patt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zh-CN" altLang="en-US" sz="16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76" name="直接连接符 75"/>
              <p:cNvCxnSpPr/>
              <p:nvPr/>
            </p:nvCxnSpPr>
            <p:spPr bwMode="auto">
              <a:xfrm>
                <a:off x="1993907" y="4194958"/>
                <a:ext cx="4597299" cy="0"/>
              </a:xfrm>
              <a:prstGeom prst="line">
                <a:avLst/>
              </a:prstGeom>
              <a:ln w="19050">
                <a:solidFill>
                  <a:schemeClr val="dk1"/>
                </a:solidFill>
                <a:prstDash val="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7" name="直接连接符 76"/>
              <p:cNvCxnSpPr/>
              <p:nvPr/>
            </p:nvCxnSpPr>
            <p:spPr bwMode="auto">
              <a:xfrm>
                <a:off x="1993907" y="3763613"/>
                <a:ext cx="4597299" cy="0"/>
              </a:xfrm>
              <a:prstGeom prst="line">
                <a:avLst/>
              </a:prstGeom>
              <a:ln w="19050">
                <a:solidFill>
                  <a:schemeClr val="dk1"/>
                </a:solidFill>
                <a:prstDash val="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78" name="矩形 77"/>
              <p:cNvSpPr/>
              <p:nvPr/>
            </p:nvSpPr>
            <p:spPr bwMode="auto">
              <a:xfrm>
                <a:off x="2005904" y="4462323"/>
                <a:ext cx="4595456" cy="208884"/>
              </a:xfrm>
              <a:prstGeom prst="rect">
                <a:avLst/>
              </a:prstGeom>
              <a:pattFill prst="pct75">
                <a:fgClr>
                  <a:schemeClr val="accent1"/>
                </a:fgClr>
                <a:bgClr>
                  <a:schemeClr val="bg1"/>
                </a:bgClr>
              </a:patt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80" tIns="34291" rIns="68580" bIns="34291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zh-CN" altLang="en-US" sz="1600">
                  <a:solidFill>
                    <a:schemeClr val="bg2">
                      <a:lumMod val="75000"/>
                    </a:schemeClr>
                  </a:solidFill>
                </a:endParaRPr>
              </a:p>
            </p:txBody>
          </p:sp>
          <p:cxnSp>
            <p:nvCxnSpPr>
              <p:cNvPr id="79" name="直接箭头连接符 78"/>
              <p:cNvCxnSpPr/>
              <p:nvPr/>
            </p:nvCxnSpPr>
            <p:spPr bwMode="auto">
              <a:xfrm>
                <a:off x="6160056" y="1773808"/>
                <a:ext cx="4431" cy="1555672"/>
              </a:xfrm>
              <a:prstGeom prst="straightConnector1">
                <a:avLst/>
              </a:prstGeom>
              <a:ln>
                <a:headEnd type="stealth"/>
                <a:tailEnd type="stealt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80" name="文本框 52"/>
              <p:cNvSpPr txBox="1">
                <a:spLocks noChangeArrowheads="1"/>
              </p:cNvSpPr>
              <p:nvPr/>
            </p:nvSpPr>
            <p:spPr bwMode="auto">
              <a:xfrm>
                <a:off x="4786462" y="3742200"/>
                <a:ext cx="1259943" cy="4691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514350" indent="-17145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857250" indent="-17145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200150" indent="-17145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1543050" indent="-17145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000250" indent="-17145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457450" indent="-17145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2914650" indent="-17145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371850" indent="-17145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~0.2 mm</a:t>
                </a:r>
                <a:endParaRPr lang="zh-CN" alt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1" name="矩形 37"/>
              <p:cNvSpPr>
                <a:spLocks noChangeArrowheads="1"/>
              </p:cNvSpPr>
              <p:nvPr/>
            </p:nvSpPr>
            <p:spPr bwMode="auto">
              <a:xfrm>
                <a:off x="4949363" y="4053495"/>
                <a:ext cx="1389720" cy="4691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514350" indent="-17145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857250" indent="-17145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200150" indent="-17145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1543050" indent="-17145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000250" indent="-17145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457450" indent="-17145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2914650" indent="-17145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371850" indent="-17145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~0.1 mm</a:t>
                </a:r>
                <a:endParaRPr lang="zh-CN" altLang="en-US" sz="1600" dirty="0"/>
              </a:p>
            </p:txBody>
          </p:sp>
          <p:cxnSp>
            <p:nvCxnSpPr>
              <p:cNvPr id="82" name="直接箭头连接符 81"/>
              <p:cNvCxnSpPr/>
              <p:nvPr/>
            </p:nvCxnSpPr>
            <p:spPr bwMode="auto">
              <a:xfrm>
                <a:off x="6164487" y="3740414"/>
                <a:ext cx="0" cy="459695"/>
              </a:xfrm>
              <a:prstGeom prst="straightConnector1">
                <a:avLst/>
              </a:prstGeom>
              <a:ln>
                <a:headEnd type="stealth"/>
                <a:tailEnd type="stealt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3" name="直接箭头连接符 82"/>
              <p:cNvCxnSpPr/>
              <p:nvPr/>
            </p:nvCxnSpPr>
            <p:spPr bwMode="auto">
              <a:xfrm>
                <a:off x="6164487" y="4200109"/>
                <a:ext cx="0" cy="197772"/>
              </a:xfrm>
              <a:prstGeom prst="straightConnector1">
                <a:avLst/>
              </a:prstGeom>
              <a:ln>
                <a:headEnd type="stealth"/>
                <a:tailEnd type="stealt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84" name="组合 83"/>
              <p:cNvGrpSpPr/>
              <p:nvPr/>
            </p:nvGrpSpPr>
            <p:grpSpPr bwMode="auto">
              <a:xfrm>
                <a:off x="2249588" y="4402514"/>
                <a:ext cx="4093569" cy="61376"/>
                <a:chOff x="2461456" y="5132611"/>
                <a:chExt cx="4418564" cy="107128"/>
              </a:xfrm>
              <a:pattFill prst="pct90">
                <a:fgClr>
                  <a:schemeClr val="accent4"/>
                </a:fgClr>
                <a:bgClr>
                  <a:schemeClr val="bg1"/>
                </a:bgClr>
              </a:pattFill>
            </p:grpSpPr>
            <p:sp>
              <p:nvSpPr>
                <p:cNvPr id="91" name="矩形 90"/>
                <p:cNvSpPr/>
                <p:nvPr/>
              </p:nvSpPr>
              <p:spPr>
                <a:xfrm>
                  <a:off x="2461456" y="5132614"/>
                  <a:ext cx="449187" cy="105149"/>
                </a:xfrm>
                <a:prstGeom prst="rect">
                  <a:avLst/>
                </a:prstGeom>
                <a:solidFill>
                  <a:srgbClr val="FFC000"/>
                </a:soli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/>
                  <a:endParaRPr lang="zh-CN" altLang="en-US" sz="16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92" name="矩形 91"/>
                <p:cNvSpPr/>
                <p:nvPr/>
              </p:nvSpPr>
              <p:spPr>
                <a:xfrm>
                  <a:off x="3028950" y="5132613"/>
                  <a:ext cx="449187" cy="105149"/>
                </a:xfrm>
                <a:prstGeom prst="rect">
                  <a:avLst/>
                </a:prstGeom>
                <a:solidFill>
                  <a:srgbClr val="FFC000"/>
                </a:soli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/>
                  <a:endParaRPr lang="zh-CN" altLang="en-US" sz="16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93" name="矩形 92"/>
                <p:cNvSpPr/>
                <p:nvPr/>
              </p:nvSpPr>
              <p:spPr>
                <a:xfrm>
                  <a:off x="3596444" y="5132613"/>
                  <a:ext cx="449187" cy="105149"/>
                </a:xfrm>
                <a:prstGeom prst="rect">
                  <a:avLst/>
                </a:prstGeom>
                <a:solidFill>
                  <a:srgbClr val="FFC000"/>
                </a:soli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/>
                  <a:endParaRPr lang="zh-CN" altLang="en-US" sz="16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94" name="矩形 93"/>
                <p:cNvSpPr/>
                <p:nvPr/>
              </p:nvSpPr>
              <p:spPr>
                <a:xfrm>
                  <a:off x="4163938" y="5132612"/>
                  <a:ext cx="449187" cy="105149"/>
                </a:xfrm>
                <a:prstGeom prst="rect">
                  <a:avLst/>
                </a:prstGeom>
                <a:solidFill>
                  <a:srgbClr val="FFC000"/>
                </a:soli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/>
                  <a:endParaRPr lang="zh-CN" altLang="en-US" sz="16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95" name="矩形 94"/>
                <p:cNvSpPr/>
                <p:nvPr/>
              </p:nvSpPr>
              <p:spPr>
                <a:xfrm>
                  <a:off x="4731432" y="5132612"/>
                  <a:ext cx="449187" cy="105149"/>
                </a:xfrm>
                <a:prstGeom prst="rect">
                  <a:avLst/>
                </a:prstGeom>
                <a:solidFill>
                  <a:srgbClr val="FFC000"/>
                </a:soli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/>
                  <a:endParaRPr lang="zh-CN" altLang="en-US" sz="16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96" name="矩形 95"/>
                <p:cNvSpPr/>
                <p:nvPr/>
              </p:nvSpPr>
              <p:spPr>
                <a:xfrm>
                  <a:off x="5298926" y="5132611"/>
                  <a:ext cx="449187" cy="105149"/>
                </a:xfrm>
                <a:prstGeom prst="rect">
                  <a:avLst/>
                </a:prstGeom>
                <a:solidFill>
                  <a:srgbClr val="FFC000"/>
                </a:soli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zh-CN" altLang="en-US" sz="16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97" name="矩形 96"/>
                <p:cNvSpPr/>
                <p:nvPr/>
              </p:nvSpPr>
              <p:spPr>
                <a:xfrm>
                  <a:off x="5863339" y="5134590"/>
                  <a:ext cx="449187" cy="105149"/>
                </a:xfrm>
                <a:prstGeom prst="rect">
                  <a:avLst/>
                </a:prstGeom>
                <a:solidFill>
                  <a:srgbClr val="FFC000"/>
                </a:soli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/>
                  <a:endParaRPr lang="zh-CN" altLang="en-US" sz="16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98" name="矩形 97"/>
                <p:cNvSpPr/>
                <p:nvPr/>
              </p:nvSpPr>
              <p:spPr>
                <a:xfrm>
                  <a:off x="6430833" y="5134589"/>
                  <a:ext cx="449187" cy="105149"/>
                </a:xfrm>
                <a:prstGeom prst="rect">
                  <a:avLst/>
                </a:prstGeom>
                <a:solidFill>
                  <a:srgbClr val="FFC000"/>
                </a:soli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/>
                  <a:endParaRPr lang="zh-CN" altLang="en-US" sz="16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85" name="文本框 65"/>
              <p:cNvSpPr txBox="1">
                <a:spLocks noChangeArrowheads="1"/>
              </p:cNvSpPr>
              <p:nvPr/>
            </p:nvSpPr>
            <p:spPr bwMode="auto">
              <a:xfrm>
                <a:off x="2146151" y="3314552"/>
                <a:ext cx="2074228" cy="4691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514350" indent="-17145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857250" indent="-17145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200150" indent="-17145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1543050" indent="-17145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000250" indent="-17145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457450" indent="-17145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2914650" indent="-17145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371850" indent="-17145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zh-CN" sz="1600" dirty="0"/>
                  <a:t>PA </a:t>
                </a:r>
                <a:endParaRPr lang="zh-CN" altLang="en-US" sz="1600" dirty="0"/>
              </a:p>
            </p:txBody>
          </p:sp>
          <p:sp>
            <p:nvSpPr>
              <p:cNvPr id="86" name="文本框 66"/>
              <p:cNvSpPr txBox="1">
                <a:spLocks noChangeArrowheads="1"/>
              </p:cNvSpPr>
              <p:nvPr/>
            </p:nvSpPr>
            <p:spPr bwMode="auto">
              <a:xfrm>
                <a:off x="2137745" y="4125004"/>
                <a:ext cx="2244631" cy="327789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algn="ctr" eaLnBrk="1" hangingPunct="1">
                  <a:defRPr sz="14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</a:lstStyle>
              <a:p>
                <a:pPr algn="l"/>
                <a:r>
                  <a:rPr lang="en-US" altLang="zh-CN" sz="1600" dirty="0">
                    <a:solidFill>
                      <a:schemeClr val="tx1"/>
                    </a:solidFill>
                  </a:rPr>
                  <a:t>T</a:t>
                </a:r>
                <a:r>
                  <a:rPr lang="en-US" altLang="zh-CN" sz="1600" dirty="0" smtClean="0">
                    <a:solidFill>
                      <a:schemeClr val="tx1"/>
                    </a:solidFill>
                  </a:rPr>
                  <a:t>A</a:t>
                </a:r>
                <a:endParaRPr lang="zh-CN" altLang="en-US" sz="1600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87" name="直接连接符 86"/>
              <p:cNvCxnSpPr/>
              <p:nvPr/>
            </p:nvCxnSpPr>
            <p:spPr bwMode="auto">
              <a:xfrm>
                <a:off x="1988747" y="1773808"/>
                <a:ext cx="4597300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88" name="文本框 110"/>
              <p:cNvSpPr txBox="1">
                <a:spLocks noChangeArrowheads="1"/>
              </p:cNvSpPr>
              <p:nvPr/>
            </p:nvSpPr>
            <p:spPr bwMode="auto">
              <a:xfrm>
                <a:off x="2005904" y="2024949"/>
                <a:ext cx="2244631" cy="4691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514350" indent="-17145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857250" indent="-17145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200150" indent="-17145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1543050" indent="-17145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000250" indent="-17145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457450" indent="-17145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2914650" indent="-17145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371850" indent="-17145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zh-CN" sz="1600" dirty="0"/>
                  <a:t>Drift region </a:t>
                </a:r>
                <a:endParaRPr lang="zh-CN" altLang="en-US" sz="1600" dirty="0"/>
              </a:p>
            </p:txBody>
          </p:sp>
          <p:sp>
            <p:nvSpPr>
              <p:cNvPr id="89" name="Freeform 18"/>
              <p:cNvSpPr/>
              <p:nvPr/>
            </p:nvSpPr>
            <p:spPr bwMode="auto">
              <a:xfrm rot="10800000">
                <a:off x="3875055" y="4186776"/>
                <a:ext cx="315212" cy="255548"/>
              </a:xfrm>
              <a:custGeom>
                <a:avLst/>
                <a:gdLst>
                  <a:gd name="T0" fmla="*/ 336 w 651"/>
                  <a:gd name="T1" fmla="*/ 1964 h 1969"/>
                  <a:gd name="T2" fmla="*/ 225 w 651"/>
                  <a:gd name="T3" fmla="*/ 1543 h 1969"/>
                  <a:gd name="T4" fmla="*/ 114 w 651"/>
                  <a:gd name="T5" fmla="*/ 1017 h 1969"/>
                  <a:gd name="T6" fmla="*/ 3 w 651"/>
                  <a:gd name="T7" fmla="*/ 275 h 1969"/>
                  <a:gd name="T8" fmla="*/ 131 w 651"/>
                  <a:gd name="T9" fmla="*/ 48 h 1969"/>
                  <a:gd name="T10" fmla="*/ 535 w 651"/>
                  <a:gd name="T11" fmla="*/ 42 h 1969"/>
                  <a:gd name="T12" fmla="*/ 646 w 651"/>
                  <a:gd name="T13" fmla="*/ 297 h 1969"/>
                  <a:gd name="T14" fmla="*/ 563 w 651"/>
                  <a:gd name="T15" fmla="*/ 989 h 1969"/>
                  <a:gd name="T16" fmla="*/ 468 w 651"/>
                  <a:gd name="T17" fmla="*/ 1554 h 1969"/>
                  <a:gd name="T18" fmla="*/ 402 w 651"/>
                  <a:gd name="T19" fmla="*/ 1969 h 196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51"/>
                  <a:gd name="T31" fmla="*/ 0 h 1969"/>
                  <a:gd name="T32" fmla="*/ 651 w 651"/>
                  <a:gd name="T33" fmla="*/ 1969 h 1969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51" h="1969">
                    <a:moveTo>
                      <a:pt x="336" y="1964"/>
                    </a:moveTo>
                    <a:cubicBezTo>
                      <a:pt x="300" y="1833"/>
                      <a:pt x="262" y="1701"/>
                      <a:pt x="225" y="1543"/>
                    </a:cubicBezTo>
                    <a:cubicBezTo>
                      <a:pt x="188" y="1385"/>
                      <a:pt x="151" y="1228"/>
                      <a:pt x="114" y="1017"/>
                    </a:cubicBezTo>
                    <a:cubicBezTo>
                      <a:pt x="77" y="806"/>
                      <a:pt x="0" y="436"/>
                      <a:pt x="3" y="275"/>
                    </a:cubicBezTo>
                    <a:cubicBezTo>
                      <a:pt x="6" y="114"/>
                      <a:pt x="43" y="87"/>
                      <a:pt x="131" y="48"/>
                    </a:cubicBezTo>
                    <a:cubicBezTo>
                      <a:pt x="219" y="9"/>
                      <a:pt x="449" y="0"/>
                      <a:pt x="535" y="42"/>
                    </a:cubicBezTo>
                    <a:cubicBezTo>
                      <a:pt x="621" y="84"/>
                      <a:pt x="641" y="139"/>
                      <a:pt x="646" y="297"/>
                    </a:cubicBezTo>
                    <a:cubicBezTo>
                      <a:pt x="651" y="455"/>
                      <a:pt x="593" y="780"/>
                      <a:pt x="563" y="989"/>
                    </a:cubicBezTo>
                    <a:cubicBezTo>
                      <a:pt x="533" y="1198"/>
                      <a:pt x="495" y="1391"/>
                      <a:pt x="468" y="1554"/>
                    </a:cubicBezTo>
                    <a:cubicBezTo>
                      <a:pt x="441" y="1717"/>
                      <a:pt x="413" y="1900"/>
                      <a:pt x="402" y="1969"/>
                    </a:cubicBezTo>
                  </a:path>
                </a:pathLst>
              </a:custGeom>
              <a:gradFill rotWithShape="1">
                <a:gsLst>
                  <a:gs pos="0">
                    <a:srgbClr val="C00000"/>
                  </a:gs>
                  <a:gs pos="100000">
                    <a:srgbClr val="FFFF00"/>
                  </a:gs>
                </a:gsLst>
                <a:lin ang="5400000" scaled="1"/>
              </a:gradFill>
              <a:ln w="9525" cap="flat" cmpd="sng">
                <a:solidFill>
                  <a:srgbClr val="FFFF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wrap="none"/>
              <a:lstStyle/>
              <a:p>
                <a:pPr>
                  <a:defRPr/>
                </a:pPr>
                <a:endParaRPr lang="zh-CN" altLang="en-US" sz="16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90" name="Freeform 18"/>
              <p:cNvSpPr/>
              <p:nvPr/>
            </p:nvSpPr>
            <p:spPr bwMode="auto">
              <a:xfrm rot="10800000">
                <a:off x="3973091" y="3690872"/>
                <a:ext cx="107580" cy="478125"/>
              </a:xfrm>
              <a:custGeom>
                <a:avLst/>
                <a:gdLst>
                  <a:gd name="T0" fmla="*/ 336 w 651"/>
                  <a:gd name="T1" fmla="*/ 1964 h 1969"/>
                  <a:gd name="T2" fmla="*/ 225 w 651"/>
                  <a:gd name="T3" fmla="*/ 1543 h 1969"/>
                  <a:gd name="T4" fmla="*/ 114 w 651"/>
                  <a:gd name="T5" fmla="*/ 1017 h 1969"/>
                  <a:gd name="T6" fmla="*/ 3 w 651"/>
                  <a:gd name="T7" fmla="*/ 275 h 1969"/>
                  <a:gd name="T8" fmla="*/ 131 w 651"/>
                  <a:gd name="T9" fmla="*/ 48 h 1969"/>
                  <a:gd name="T10" fmla="*/ 535 w 651"/>
                  <a:gd name="T11" fmla="*/ 42 h 1969"/>
                  <a:gd name="T12" fmla="*/ 646 w 651"/>
                  <a:gd name="T13" fmla="*/ 297 h 1969"/>
                  <a:gd name="T14" fmla="*/ 563 w 651"/>
                  <a:gd name="T15" fmla="*/ 989 h 1969"/>
                  <a:gd name="T16" fmla="*/ 468 w 651"/>
                  <a:gd name="T17" fmla="*/ 1554 h 1969"/>
                  <a:gd name="T18" fmla="*/ 402 w 651"/>
                  <a:gd name="T19" fmla="*/ 1969 h 196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51"/>
                  <a:gd name="T31" fmla="*/ 0 h 1969"/>
                  <a:gd name="T32" fmla="*/ 651 w 651"/>
                  <a:gd name="T33" fmla="*/ 1969 h 1969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51" h="1969">
                    <a:moveTo>
                      <a:pt x="336" y="1964"/>
                    </a:moveTo>
                    <a:cubicBezTo>
                      <a:pt x="300" y="1833"/>
                      <a:pt x="262" y="1701"/>
                      <a:pt x="225" y="1543"/>
                    </a:cubicBezTo>
                    <a:cubicBezTo>
                      <a:pt x="188" y="1385"/>
                      <a:pt x="151" y="1228"/>
                      <a:pt x="114" y="1017"/>
                    </a:cubicBezTo>
                    <a:cubicBezTo>
                      <a:pt x="77" y="806"/>
                      <a:pt x="0" y="436"/>
                      <a:pt x="3" y="275"/>
                    </a:cubicBezTo>
                    <a:cubicBezTo>
                      <a:pt x="6" y="114"/>
                      <a:pt x="43" y="87"/>
                      <a:pt x="131" y="48"/>
                    </a:cubicBezTo>
                    <a:cubicBezTo>
                      <a:pt x="219" y="9"/>
                      <a:pt x="449" y="0"/>
                      <a:pt x="535" y="42"/>
                    </a:cubicBezTo>
                    <a:cubicBezTo>
                      <a:pt x="621" y="84"/>
                      <a:pt x="641" y="139"/>
                      <a:pt x="646" y="297"/>
                    </a:cubicBezTo>
                    <a:cubicBezTo>
                      <a:pt x="651" y="455"/>
                      <a:pt x="593" y="780"/>
                      <a:pt x="563" y="989"/>
                    </a:cubicBezTo>
                    <a:cubicBezTo>
                      <a:pt x="533" y="1198"/>
                      <a:pt x="495" y="1391"/>
                      <a:pt x="468" y="1554"/>
                    </a:cubicBezTo>
                    <a:cubicBezTo>
                      <a:pt x="441" y="1717"/>
                      <a:pt x="413" y="1900"/>
                      <a:pt x="402" y="1969"/>
                    </a:cubicBezTo>
                  </a:path>
                </a:pathLst>
              </a:custGeom>
              <a:gradFill rotWithShape="1">
                <a:gsLst>
                  <a:gs pos="0">
                    <a:srgbClr val="C00000"/>
                  </a:gs>
                  <a:gs pos="100000">
                    <a:srgbClr val="FFFF00"/>
                  </a:gs>
                </a:gsLst>
                <a:lin ang="5400000" scaled="0"/>
              </a:gradFill>
              <a:ln w="9525" cap="flat" cmpd="sng">
                <a:solidFill>
                  <a:srgbClr val="FFFF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wrap="none"/>
              <a:lstStyle/>
              <a:p>
                <a:pPr>
                  <a:defRPr/>
                </a:pPr>
                <a:endParaRPr lang="zh-CN" altLang="en-US" sz="16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9" name="文本框 52">
                <a:extLst>
                  <a:ext uri="{FF2B5EF4-FFF2-40B4-BE49-F238E27FC236}">
                    <a16:creationId xmlns:a16="http://schemas.microsoft.com/office/drawing/2014/main" id="{A73787E4-D4CB-6242-92F2-795F320F69E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764002" y="2036255"/>
                <a:ext cx="1561522" cy="5118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514350" indent="-17145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857250" indent="-17145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200150" indent="-17145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1543050" indent="-17145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000250" indent="-17145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457450" indent="-17145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2914650" indent="-17145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371850" indent="-17145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zh-CN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~3-5 mm</a:t>
                </a:r>
                <a:endParaRPr lang="zh-CN" altLang="en-US" sz="1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41" name="直接连接符 40"/>
              <p:cNvCxnSpPr/>
              <p:nvPr/>
            </p:nvCxnSpPr>
            <p:spPr bwMode="auto">
              <a:xfrm>
                <a:off x="1988747" y="3329481"/>
                <a:ext cx="4597299" cy="0"/>
              </a:xfrm>
              <a:prstGeom prst="line">
                <a:avLst/>
              </a:prstGeom>
              <a:ln w="19050">
                <a:solidFill>
                  <a:schemeClr val="dk1"/>
                </a:solidFill>
                <a:prstDash val="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42" name="文本框 65"/>
              <p:cNvSpPr txBox="1">
                <a:spLocks noChangeArrowheads="1"/>
              </p:cNvSpPr>
              <p:nvPr/>
            </p:nvSpPr>
            <p:spPr bwMode="auto">
              <a:xfrm>
                <a:off x="2149588" y="3741805"/>
                <a:ext cx="891010" cy="4691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514350" indent="-17145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857250" indent="-17145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200150" indent="-17145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1543050" indent="-17145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000250" indent="-17145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457450" indent="-17145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2914650" indent="-17145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371850" indent="-17145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zh-CN" sz="1600" dirty="0" smtClean="0"/>
                  <a:t>SA </a:t>
                </a:r>
                <a:endParaRPr lang="zh-CN" altLang="en-US" sz="1600" dirty="0"/>
              </a:p>
            </p:txBody>
          </p:sp>
          <p:cxnSp>
            <p:nvCxnSpPr>
              <p:cNvPr id="43" name="直接箭头连接符 42"/>
              <p:cNvCxnSpPr/>
              <p:nvPr/>
            </p:nvCxnSpPr>
            <p:spPr bwMode="auto">
              <a:xfrm flipH="1">
                <a:off x="6160056" y="3307929"/>
                <a:ext cx="0" cy="449376"/>
              </a:xfrm>
              <a:prstGeom prst="straightConnector1">
                <a:avLst/>
              </a:prstGeom>
              <a:ln>
                <a:headEnd type="stealth"/>
                <a:tailEnd type="stealt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48" name="文本框 52"/>
            <p:cNvSpPr txBox="1">
              <a:spLocks noChangeArrowheads="1"/>
            </p:cNvSpPr>
            <p:nvPr/>
          </p:nvSpPr>
          <p:spPr bwMode="auto">
            <a:xfrm>
              <a:off x="5253465" y="3574006"/>
              <a:ext cx="1188875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514350" indent="-17145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857250" indent="-17145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200150" indent="-17145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1543050" indent="-17145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000250" indent="-17145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457450" indent="-17145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2914650" indent="-17145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371850" indent="-17145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~0.2 mm</a:t>
              </a:r>
              <a:endPara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9" name="Freeform 18"/>
            <p:cNvSpPr/>
            <p:nvPr/>
          </p:nvSpPr>
          <p:spPr bwMode="auto">
            <a:xfrm rot="10800000">
              <a:off x="4465696" y="3525531"/>
              <a:ext cx="128714" cy="326749"/>
            </a:xfrm>
            <a:custGeom>
              <a:avLst/>
              <a:gdLst>
                <a:gd name="T0" fmla="*/ 336 w 651"/>
                <a:gd name="T1" fmla="*/ 1964 h 1969"/>
                <a:gd name="T2" fmla="*/ 225 w 651"/>
                <a:gd name="T3" fmla="*/ 1543 h 1969"/>
                <a:gd name="T4" fmla="*/ 114 w 651"/>
                <a:gd name="T5" fmla="*/ 1017 h 1969"/>
                <a:gd name="T6" fmla="*/ 3 w 651"/>
                <a:gd name="T7" fmla="*/ 275 h 1969"/>
                <a:gd name="T8" fmla="*/ 131 w 651"/>
                <a:gd name="T9" fmla="*/ 48 h 1969"/>
                <a:gd name="T10" fmla="*/ 535 w 651"/>
                <a:gd name="T11" fmla="*/ 42 h 1969"/>
                <a:gd name="T12" fmla="*/ 646 w 651"/>
                <a:gd name="T13" fmla="*/ 297 h 1969"/>
                <a:gd name="T14" fmla="*/ 563 w 651"/>
                <a:gd name="T15" fmla="*/ 989 h 1969"/>
                <a:gd name="T16" fmla="*/ 468 w 651"/>
                <a:gd name="T17" fmla="*/ 1554 h 1969"/>
                <a:gd name="T18" fmla="*/ 402 w 651"/>
                <a:gd name="T19" fmla="*/ 1969 h 196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51"/>
                <a:gd name="T31" fmla="*/ 0 h 1969"/>
                <a:gd name="T32" fmla="*/ 651 w 651"/>
                <a:gd name="T33" fmla="*/ 1969 h 196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51" h="1969">
                  <a:moveTo>
                    <a:pt x="336" y="1964"/>
                  </a:moveTo>
                  <a:cubicBezTo>
                    <a:pt x="300" y="1833"/>
                    <a:pt x="262" y="1701"/>
                    <a:pt x="225" y="1543"/>
                  </a:cubicBezTo>
                  <a:cubicBezTo>
                    <a:pt x="188" y="1385"/>
                    <a:pt x="151" y="1228"/>
                    <a:pt x="114" y="1017"/>
                  </a:cubicBezTo>
                  <a:cubicBezTo>
                    <a:pt x="77" y="806"/>
                    <a:pt x="0" y="436"/>
                    <a:pt x="3" y="275"/>
                  </a:cubicBezTo>
                  <a:cubicBezTo>
                    <a:pt x="6" y="114"/>
                    <a:pt x="43" y="87"/>
                    <a:pt x="131" y="48"/>
                  </a:cubicBezTo>
                  <a:cubicBezTo>
                    <a:pt x="219" y="9"/>
                    <a:pt x="449" y="0"/>
                    <a:pt x="535" y="42"/>
                  </a:cubicBezTo>
                  <a:cubicBezTo>
                    <a:pt x="621" y="84"/>
                    <a:pt x="641" y="139"/>
                    <a:pt x="646" y="297"/>
                  </a:cubicBezTo>
                  <a:cubicBezTo>
                    <a:pt x="651" y="455"/>
                    <a:pt x="593" y="780"/>
                    <a:pt x="563" y="989"/>
                  </a:cubicBezTo>
                  <a:cubicBezTo>
                    <a:pt x="533" y="1198"/>
                    <a:pt x="495" y="1391"/>
                    <a:pt x="468" y="1554"/>
                  </a:cubicBezTo>
                  <a:cubicBezTo>
                    <a:pt x="441" y="1717"/>
                    <a:pt x="413" y="1900"/>
                    <a:pt x="402" y="1969"/>
                  </a:cubicBezTo>
                </a:path>
              </a:pathLst>
            </a:custGeom>
            <a:gradFill rotWithShape="1">
              <a:gsLst>
                <a:gs pos="0">
                  <a:srgbClr val="C00000"/>
                </a:gs>
                <a:gs pos="100000">
                  <a:srgbClr val="FFFF00"/>
                </a:gs>
              </a:gsLst>
              <a:lin ang="5400000" scaled="1"/>
            </a:gradFill>
            <a:ln w="9525" cap="flat" cmpd="sng">
              <a:solidFill>
                <a:srgbClr val="FFFF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wrap="none"/>
            <a:lstStyle/>
            <a:p>
              <a:pPr>
                <a:defRPr/>
              </a:pPr>
              <a:endParaRPr lang="zh-CN" altLang="en-US" sz="1600" kern="0">
                <a:solidFill>
                  <a:sysClr val="windowText" lastClr="000000"/>
                </a:solidFill>
              </a:endParaRPr>
            </a:p>
          </p:txBody>
        </p:sp>
      </p:grpSp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3159" y="2584608"/>
            <a:ext cx="1355182" cy="1916821"/>
          </a:xfrm>
          <a:prstGeom prst="rect">
            <a:avLst/>
          </a:prstGeom>
        </p:spPr>
      </p:pic>
      <p:sp>
        <p:nvSpPr>
          <p:cNvPr id="54" name="文本框 60"/>
          <p:cNvSpPr txBox="1">
            <a:spLocks noChangeArrowheads="1"/>
          </p:cNvSpPr>
          <p:nvPr/>
        </p:nvSpPr>
        <p:spPr bwMode="auto">
          <a:xfrm>
            <a:off x="2532998" y="3037586"/>
            <a:ext cx="226784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1800" dirty="0">
                <a:latin typeface="华文楷体" panose="02010600040101010101" pitchFamily="2" charset="-122"/>
                <a:ea typeface="华文楷体" panose="02010600040101010101" pitchFamily="2" charset="-122"/>
              </a:rPr>
              <a:t>“</a:t>
            </a:r>
            <a:r>
              <a:rPr lang="en-US" altLang="zh-CN" sz="1800" dirty="0" smtClean="0">
                <a:solidFill>
                  <a:srgbClr val="FF99CC"/>
                </a:solidFill>
                <a:latin typeface="华文彩云" panose="02010800040101010101" pitchFamily="2" charset="-122"/>
                <a:ea typeface="华文彩云" panose="02010800040101010101" pitchFamily="2" charset="-122"/>
              </a:rPr>
              <a:t>Piggyback +</a:t>
            </a:r>
            <a:r>
              <a:rPr lang="en-US" altLang="zh-CN" sz="18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”</a:t>
            </a:r>
            <a:endParaRPr lang="zh-CN" altLang="en-US" sz="18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37329357"/>
      </p:ext>
    </p:extLst>
  </p:cSld>
  <p:clrMapOvr>
    <a:masterClrMapping/>
  </p:clrMapOvr>
  <p:transition spd="slow" advTm="1264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Gain and energy resolution </a:t>
            </a: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CEPC2019, Zhiyong Zhang (USTC)</a:t>
            </a:r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A277C42-22DC-4044-8CC3-676A4B03B895}" type="slidenum">
              <a:rPr lang="en-US" altLang="zh-CN" smtClean="0"/>
              <a:pPr>
                <a:defRPr/>
              </a:pPr>
              <a:t>16</a:t>
            </a:fld>
            <a:endParaRPr lang="en-US" altLang="zh-CN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2019/11/18</a:t>
            </a:r>
            <a:endParaRPr lang="en-US" altLang="zh-CN"/>
          </a:p>
        </p:txBody>
      </p:sp>
      <p:pic>
        <p:nvPicPr>
          <p:cNvPr id="7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64359" y="985428"/>
            <a:ext cx="4965356" cy="3797300"/>
          </a:xfrm>
          <a:prstGeom prst="rect">
            <a:avLst/>
          </a:prstGeom>
        </p:spPr>
      </p:pic>
      <p:pic>
        <p:nvPicPr>
          <p:cNvPr id="8" name="Content Placeholder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5" t="4618" r="7478" b="1433"/>
          <a:stretch/>
        </p:blipFill>
        <p:spPr>
          <a:xfrm>
            <a:off x="4845808" y="1351335"/>
            <a:ext cx="3840992" cy="272258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10"/>
              <p:cNvSpPr txBox="1"/>
              <p:nvPr/>
            </p:nvSpPr>
            <p:spPr>
              <a:xfrm>
                <a:off x="721482" y="4650555"/>
                <a:ext cx="7631943" cy="17851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2000" dirty="0" smtClean="0">
                    <a:solidFill>
                      <a:schemeClr val="tx1"/>
                    </a:solidFill>
                  </a:rPr>
                  <a:t>Gas gain reaches up to </a:t>
                </a:r>
                <a14:m>
                  <m:oMath xmlns:m="http://schemas.openxmlformats.org/officeDocument/2006/math">
                    <m:r>
                      <a:rPr lang="en-US" altLang="zh-CN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7</m:t>
                    </m:r>
                    <m:r>
                      <a:rPr lang="en-US" altLang="zh-CN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altLang="zh-CN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altLang="zh-CN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altLang="zh-CN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US" altLang="zh-CN" sz="2000" dirty="0" smtClean="0">
                    <a:solidFill>
                      <a:schemeClr val="tx1"/>
                    </a:solidFill>
                  </a:rPr>
                  <a:t> for 5.9 </a:t>
                </a:r>
                <a:r>
                  <a:rPr lang="en-US" altLang="zh-CN" sz="2000" dirty="0" err="1" smtClean="0">
                    <a:solidFill>
                      <a:schemeClr val="tx1"/>
                    </a:solidFill>
                  </a:rPr>
                  <a:t>keV</a:t>
                </a:r>
                <a:r>
                  <a:rPr lang="en-US" altLang="zh-CN" sz="2000" dirty="0" smtClean="0">
                    <a:solidFill>
                      <a:schemeClr val="tx1"/>
                    </a:solidFill>
                  </a:rPr>
                  <a:t> X-rays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2000" dirty="0" smtClean="0">
                    <a:solidFill>
                      <a:schemeClr val="tx1"/>
                    </a:solidFill>
                  </a:rPr>
                  <a:t>Energy resolution at ~21% (FWHM) indicates a high collection efficiency of the primary electrons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zh-CN" alt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482" y="4650555"/>
                <a:ext cx="7631943" cy="1785104"/>
              </a:xfrm>
              <a:prstGeom prst="rect">
                <a:avLst/>
              </a:prstGeom>
              <a:blipFill>
                <a:blip r:embed="rId4"/>
                <a:stretch>
                  <a:fillRect l="-71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51496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79"/>
    </mc:Choice>
    <mc:Fallback xmlns="">
      <p:transition spd="slow" advTm="879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IBF measurement for TMM</a:t>
            </a: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CEPC2019, Zhiyong Zhang (USTC)</a:t>
            </a:r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A277C42-22DC-4044-8CC3-676A4B03B895}" type="slidenum">
              <a:rPr lang="en-US" altLang="zh-CN" smtClean="0"/>
              <a:pPr>
                <a:defRPr/>
              </a:pPr>
              <a:t>17</a:t>
            </a:fld>
            <a:endParaRPr lang="en-US" altLang="zh-CN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2019/11/18</a:t>
            </a:r>
            <a:endParaRPr lang="en-US" altLang="zh-CN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1814" y="765175"/>
            <a:ext cx="6594736" cy="459354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308344" y="5031119"/>
            <a:ext cx="846351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2" algn="just">
              <a:spcBef>
                <a:spcPts val="800"/>
              </a:spcBef>
            </a:pPr>
            <a:r>
              <a:rPr lang="en-US" altLang="zh-CN" sz="2000" dirty="0" smtClean="0">
                <a:latin typeface="+mn-lt"/>
                <a:ea typeface="华文楷体" panose="02010600040101010101" pitchFamily="2" charset="-122"/>
              </a:rPr>
              <a:t>The back-flow ions (at </a:t>
            </a:r>
            <a:r>
              <a:rPr lang="el-GR" altLang="zh-CN" sz="2000" b="1" dirty="0" smtClean="0">
                <a:latin typeface="+mn-lt"/>
                <a:ea typeface="华文楷体" panose="02010600040101010101" pitchFamily="2" charset="-122"/>
                <a:cs typeface="Times New Roman" panose="02020603050405020304" pitchFamily="18" charset="0"/>
              </a:rPr>
              <a:t>ε</a:t>
            </a:r>
            <a:r>
              <a:rPr lang="en-US" altLang="zh-CN" sz="2000" b="1" dirty="0" smtClean="0">
                <a:latin typeface="+mn-lt"/>
                <a:ea typeface="华文楷体" panose="02010600040101010101" pitchFamily="2" charset="-122"/>
                <a:cs typeface="Times New Roman" panose="02020603050405020304" pitchFamily="18" charset="0"/>
              </a:rPr>
              <a:t>  </a:t>
            </a:r>
            <a:r>
              <a:rPr lang="en-US" altLang="zh-CN" sz="2000" b="1" dirty="0">
                <a:latin typeface="+mn-lt"/>
                <a:ea typeface="华文楷体" panose="02010600040101010101" pitchFamily="2" charset="-122"/>
                <a:cs typeface="Times New Roman" panose="02020603050405020304" pitchFamily="18" charset="0"/>
              </a:rPr>
              <a:t>= ~</a:t>
            </a:r>
            <a:r>
              <a:rPr lang="en-US" altLang="zh-CN" sz="2000" b="1" dirty="0" smtClean="0">
                <a:latin typeface="+mn-lt"/>
                <a:ea typeface="华文楷体" panose="02010600040101010101" pitchFamily="2" charset="-122"/>
                <a:cs typeface="Times New Roman" panose="02020603050405020304" pitchFamily="18" charset="0"/>
              </a:rPr>
              <a:t>0.3)</a:t>
            </a:r>
            <a:r>
              <a:rPr lang="en-US" altLang="zh-CN" sz="2000" dirty="0" smtClean="0">
                <a:latin typeface="+mn-lt"/>
                <a:ea typeface="华文楷体" panose="02010600040101010101" pitchFamily="2" charset="-122"/>
              </a:rPr>
              <a:t> is mainly from PA,  concluding that the IBF can not be further reduced by adding more meshes, the </a:t>
            </a:r>
            <a:r>
              <a:rPr lang="en-US" altLang="zh-CN" sz="2000" dirty="0">
                <a:latin typeface="+mn-lt"/>
                <a:ea typeface="华文楷体" panose="02010600040101010101" pitchFamily="2" charset="-122"/>
              </a:rPr>
              <a:t>TMM reaches the lowest IBF level for the mesh-type </a:t>
            </a:r>
            <a:r>
              <a:rPr lang="en-US" altLang="zh-CN" sz="2000" dirty="0" smtClean="0">
                <a:latin typeface="+mn-lt"/>
                <a:ea typeface="华文楷体" panose="02010600040101010101" pitchFamily="2" charset="-122"/>
              </a:rPr>
              <a:t>structure.</a:t>
            </a:r>
            <a:endParaRPr lang="en-US" altLang="zh-CN" sz="2000" dirty="0">
              <a:solidFill>
                <a:srgbClr val="0070C0"/>
              </a:solidFill>
              <a:latin typeface="+mn-lt"/>
              <a:ea typeface="华文楷体" panose="02010600040101010101" pitchFamily="2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760254" y="2519303"/>
            <a:ext cx="1112805" cy="40011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l-GR" altLang="zh-CN" sz="2000" b="1" dirty="0" smtClean="0">
                <a:solidFill>
                  <a:srgbClr val="FF00FF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ε</a:t>
            </a:r>
            <a:r>
              <a:rPr lang="en-US" altLang="zh-CN" sz="2000" b="1" dirty="0" smtClean="0">
                <a:solidFill>
                  <a:srgbClr val="FF00FF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  = ~0.3</a:t>
            </a:r>
            <a:endParaRPr lang="zh-CN" altLang="en-US" sz="2000" b="1" dirty="0">
              <a:solidFill>
                <a:srgbClr val="FF00FF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277750" y="3731900"/>
            <a:ext cx="1595309" cy="407163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altLang="zh-CN" sz="2046" b="1" dirty="0" smtClean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~0.003% IBF</a:t>
            </a:r>
            <a:endParaRPr lang="zh-CN" altLang="en-US" sz="2046" b="1" dirty="0"/>
          </a:p>
        </p:txBody>
      </p:sp>
    </p:spTree>
    <p:extLst>
      <p:ext uri="{BB962C8B-B14F-4D97-AF65-F5344CB8AC3E}">
        <p14:creationId xmlns:p14="http://schemas.microsoft.com/office/powerpoint/2010/main" val="1839252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10"/>
    </mc:Choice>
    <mc:Fallback xmlns="">
      <p:transition spd="slow" advTm="61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07950" y="1812073"/>
            <a:ext cx="5221806" cy="403093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54748" y="3542689"/>
            <a:ext cx="3598487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 smtClean="0">
                <a:solidFill>
                  <a:srgbClr val="0070C0"/>
                </a:solidFill>
              </a:rPr>
              <a:t>PA and TA voltages </a:t>
            </a:r>
            <a:r>
              <a:rPr lang="en-US" altLang="zh-CN" dirty="0" smtClean="0"/>
              <a:t>are fixed at 650V and 530V, this plot shows the combined gain changes with the variation of SA voltages </a:t>
            </a:r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To optimize </a:t>
            </a:r>
            <a:endParaRPr lang="zh-CN" altLang="en-US" dirty="0"/>
          </a:p>
        </p:txBody>
      </p:sp>
      <p:grpSp>
        <p:nvGrpSpPr>
          <p:cNvPr id="10" name="组合 9"/>
          <p:cNvGrpSpPr/>
          <p:nvPr/>
        </p:nvGrpSpPr>
        <p:grpSpPr>
          <a:xfrm>
            <a:off x="466725" y="1706612"/>
            <a:ext cx="3169360" cy="1618144"/>
            <a:chOff x="2613563" y="2423741"/>
            <a:chExt cx="4352427" cy="2090722"/>
          </a:xfrm>
        </p:grpSpPr>
        <p:grpSp>
          <p:nvGrpSpPr>
            <p:cNvPr id="11" name="组合 10"/>
            <p:cNvGrpSpPr/>
            <p:nvPr/>
          </p:nvGrpSpPr>
          <p:grpSpPr>
            <a:xfrm>
              <a:off x="2613563" y="2423741"/>
              <a:ext cx="4352427" cy="2090722"/>
              <a:chOff x="1988747" y="1773808"/>
              <a:chExt cx="4612613" cy="2897399"/>
            </a:xfrm>
          </p:grpSpPr>
          <p:sp>
            <p:nvSpPr>
              <p:cNvPr id="14" name="矩形 13"/>
              <p:cNvSpPr/>
              <p:nvPr/>
            </p:nvSpPr>
            <p:spPr bwMode="auto">
              <a:xfrm>
                <a:off x="2005904" y="3318494"/>
                <a:ext cx="156912" cy="1143832"/>
              </a:xfrm>
              <a:prstGeom prst="rect">
                <a:avLst/>
              </a:prstGeom>
              <a:pattFill prst="pct60">
                <a:fgClr>
                  <a:schemeClr val="bg1">
                    <a:lumMod val="65000"/>
                  </a:schemeClr>
                </a:fgClr>
                <a:bgClr>
                  <a:schemeClr val="bg1"/>
                </a:bgClr>
              </a:patt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zh-CN" altLang="en-US" sz="1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" name="矩形 14"/>
              <p:cNvSpPr/>
              <p:nvPr/>
            </p:nvSpPr>
            <p:spPr bwMode="auto">
              <a:xfrm>
                <a:off x="6429929" y="3318495"/>
                <a:ext cx="145359" cy="1150496"/>
              </a:xfrm>
              <a:prstGeom prst="rect">
                <a:avLst/>
              </a:prstGeom>
              <a:pattFill prst="pct60">
                <a:fgClr>
                  <a:schemeClr val="bg1">
                    <a:lumMod val="65000"/>
                  </a:schemeClr>
                </a:fgClr>
                <a:bgClr>
                  <a:schemeClr val="bg1"/>
                </a:bgClr>
              </a:patt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zh-CN" altLang="en-US" sz="1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16" name="直接连接符 15"/>
              <p:cNvCxnSpPr/>
              <p:nvPr/>
            </p:nvCxnSpPr>
            <p:spPr bwMode="auto">
              <a:xfrm>
                <a:off x="1993907" y="4194958"/>
                <a:ext cx="4597299" cy="0"/>
              </a:xfrm>
              <a:prstGeom prst="line">
                <a:avLst/>
              </a:prstGeom>
              <a:ln w="19050">
                <a:solidFill>
                  <a:schemeClr val="dk1"/>
                </a:solidFill>
                <a:prstDash val="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" name="直接连接符 16"/>
              <p:cNvCxnSpPr/>
              <p:nvPr/>
            </p:nvCxnSpPr>
            <p:spPr bwMode="auto">
              <a:xfrm>
                <a:off x="1993907" y="3763613"/>
                <a:ext cx="4597299" cy="0"/>
              </a:xfrm>
              <a:prstGeom prst="line">
                <a:avLst/>
              </a:prstGeom>
              <a:ln w="19050">
                <a:solidFill>
                  <a:schemeClr val="dk1"/>
                </a:solidFill>
                <a:prstDash val="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8" name="矩形 17"/>
              <p:cNvSpPr/>
              <p:nvPr/>
            </p:nvSpPr>
            <p:spPr bwMode="auto">
              <a:xfrm>
                <a:off x="2005904" y="4462323"/>
                <a:ext cx="4595456" cy="208884"/>
              </a:xfrm>
              <a:prstGeom prst="rect">
                <a:avLst/>
              </a:prstGeom>
              <a:pattFill prst="pct75">
                <a:fgClr>
                  <a:schemeClr val="accent1"/>
                </a:fgClr>
                <a:bgClr>
                  <a:schemeClr val="bg1"/>
                </a:bgClr>
              </a:patt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80" tIns="34291" rIns="68580" bIns="34291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zh-CN" altLang="en-US" sz="1400">
                  <a:solidFill>
                    <a:schemeClr val="bg2">
                      <a:lumMod val="75000"/>
                    </a:schemeClr>
                  </a:solidFill>
                </a:endParaRPr>
              </a:p>
            </p:txBody>
          </p:sp>
          <p:cxnSp>
            <p:nvCxnSpPr>
              <p:cNvPr id="19" name="直接箭头连接符 18"/>
              <p:cNvCxnSpPr/>
              <p:nvPr/>
            </p:nvCxnSpPr>
            <p:spPr bwMode="auto">
              <a:xfrm>
                <a:off x="6160056" y="1773808"/>
                <a:ext cx="4431" cy="1555672"/>
              </a:xfrm>
              <a:prstGeom prst="straightConnector1">
                <a:avLst/>
              </a:prstGeom>
              <a:ln>
                <a:headEnd type="stealth"/>
                <a:tailEnd type="stealt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" name="直接箭头连接符 21"/>
              <p:cNvCxnSpPr/>
              <p:nvPr/>
            </p:nvCxnSpPr>
            <p:spPr bwMode="auto">
              <a:xfrm>
                <a:off x="6164487" y="3740414"/>
                <a:ext cx="0" cy="459695"/>
              </a:xfrm>
              <a:prstGeom prst="straightConnector1">
                <a:avLst/>
              </a:prstGeom>
              <a:ln>
                <a:headEnd type="stealth"/>
                <a:tailEnd type="stealt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3" name="直接箭头连接符 22"/>
              <p:cNvCxnSpPr/>
              <p:nvPr/>
            </p:nvCxnSpPr>
            <p:spPr bwMode="auto">
              <a:xfrm>
                <a:off x="6160056" y="4125005"/>
                <a:ext cx="4430" cy="272876"/>
              </a:xfrm>
              <a:prstGeom prst="straightConnector1">
                <a:avLst/>
              </a:prstGeom>
              <a:ln>
                <a:headEnd type="stealth"/>
                <a:tailEnd type="stealt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24" name="组合 23"/>
              <p:cNvGrpSpPr/>
              <p:nvPr/>
            </p:nvGrpSpPr>
            <p:grpSpPr bwMode="auto">
              <a:xfrm>
                <a:off x="2249588" y="4402514"/>
                <a:ext cx="4093569" cy="61376"/>
                <a:chOff x="2461456" y="5132611"/>
                <a:chExt cx="4418564" cy="107128"/>
              </a:xfrm>
              <a:pattFill prst="pct90">
                <a:fgClr>
                  <a:schemeClr val="accent4"/>
                </a:fgClr>
                <a:bgClr>
                  <a:schemeClr val="bg1"/>
                </a:bgClr>
              </a:pattFill>
            </p:grpSpPr>
            <p:sp>
              <p:nvSpPr>
                <p:cNvPr id="35" name="矩形 34"/>
                <p:cNvSpPr/>
                <p:nvPr/>
              </p:nvSpPr>
              <p:spPr>
                <a:xfrm>
                  <a:off x="2461456" y="5132614"/>
                  <a:ext cx="449187" cy="105149"/>
                </a:xfrm>
                <a:prstGeom prst="rect">
                  <a:avLst/>
                </a:prstGeom>
                <a:solidFill>
                  <a:srgbClr val="FFC000"/>
                </a:soli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/>
                  <a:endParaRPr lang="zh-CN" altLang="en-US" sz="1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6" name="矩形 35"/>
                <p:cNvSpPr/>
                <p:nvPr/>
              </p:nvSpPr>
              <p:spPr>
                <a:xfrm>
                  <a:off x="3028950" y="5132613"/>
                  <a:ext cx="449187" cy="105149"/>
                </a:xfrm>
                <a:prstGeom prst="rect">
                  <a:avLst/>
                </a:prstGeom>
                <a:solidFill>
                  <a:srgbClr val="FFC000"/>
                </a:soli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/>
                  <a:endParaRPr lang="zh-CN" altLang="en-US" sz="1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7" name="矩形 36"/>
                <p:cNvSpPr/>
                <p:nvPr/>
              </p:nvSpPr>
              <p:spPr>
                <a:xfrm>
                  <a:off x="3596444" y="5132613"/>
                  <a:ext cx="449187" cy="105149"/>
                </a:xfrm>
                <a:prstGeom prst="rect">
                  <a:avLst/>
                </a:prstGeom>
                <a:solidFill>
                  <a:srgbClr val="FFC000"/>
                </a:soli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/>
                  <a:endParaRPr lang="zh-CN" altLang="en-US" sz="1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8" name="矩形 37"/>
                <p:cNvSpPr/>
                <p:nvPr/>
              </p:nvSpPr>
              <p:spPr>
                <a:xfrm>
                  <a:off x="4163938" y="5132612"/>
                  <a:ext cx="449187" cy="105149"/>
                </a:xfrm>
                <a:prstGeom prst="rect">
                  <a:avLst/>
                </a:prstGeom>
                <a:solidFill>
                  <a:srgbClr val="FFC000"/>
                </a:soli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/>
                  <a:endParaRPr lang="zh-CN" altLang="en-US" sz="1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9" name="矩形 38"/>
                <p:cNvSpPr/>
                <p:nvPr/>
              </p:nvSpPr>
              <p:spPr>
                <a:xfrm>
                  <a:off x="4731432" y="5132612"/>
                  <a:ext cx="449187" cy="105149"/>
                </a:xfrm>
                <a:prstGeom prst="rect">
                  <a:avLst/>
                </a:prstGeom>
                <a:solidFill>
                  <a:srgbClr val="FFC000"/>
                </a:soli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/>
                  <a:endParaRPr lang="zh-CN" altLang="en-US" sz="1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0" name="矩形 39"/>
                <p:cNvSpPr/>
                <p:nvPr/>
              </p:nvSpPr>
              <p:spPr>
                <a:xfrm>
                  <a:off x="5298926" y="5132611"/>
                  <a:ext cx="449187" cy="105149"/>
                </a:xfrm>
                <a:prstGeom prst="rect">
                  <a:avLst/>
                </a:prstGeom>
                <a:solidFill>
                  <a:srgbClr val="FFC000"/>
                </a:soli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zh-CN" altLang="en-US" sz="1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1" name="矩形 40"/>
                <p:cNvSpPr/>
                <p:nvPr/>
              </p:nvSpPr>
              <p:spPr>
                <a:xfrm>
                  <a:off x="5863339" y="5134590"/>
                  <a:ext cx="449187" cy="105149"/>
                </a:xfrm>
                <a:prstGeom prst="rect">
                  <a:avLst/>
                </a:prstGeom>
                <a:solidFill>
                  <a:srgbClr val="FFC000"/>
                </a:soli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/>
                  <a:endParaRPr lang="zh-CN" altLang="en-US" sz="1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2" name="矩形 41"/>
                <p:cNvSpPr/>
                <p:nvPr/>
              </p:nvSpPr>
              <p:spPr>
                <a:xfrm>
                  <a:off x="6430833" y="5134589"/>
                  <a:ext cx="449187" cy="105149"/>
                </a:xfrm>
                <a:prstGeom prst="rect">
                  <a:avLst/>
                </a:prstGeom>
                <a:solidFill>
                  <a:srgbClr val="FFC000"/>
                </a:soli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/>
                  <a:endParaRPr lang="zh-CN" altLang="en-US" sz="1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25" name="文本框 65"/>
              <p:cNvSpPr txBox="1">
                <a:spLocks noChangeArrowheads="1"/>
              </p:cNvSpPr>
              <p:nvPr/>
            </p:nvSpPr>
            <p:spPr bwMode="auto">
              <a:xfrm>
                <a:off x="2146151" y="3138378"/>
                <a:ext cx="2074228" cy="4481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514350" indent="-17145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857250" indent="-17145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200150" indent="-17145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1543050" indent="-17145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000250" indent="-17145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457450" indent="-17145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2914650" indent="-17145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371850" indent="-17145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zh-CN" sz="1400" dirty="0"/>
                  <a:t>PA </a:t>
                </a:r>
                <a:endParaRPr lang="zh-CN" altLang="en-US" sz="1400" dirty="0"/>
              </a:p>
            </p:txBody>
          </p:sp>
          <p:sp>
            <p:nvSpPr>
              <p:cNvPr id="26" name="文本框 66"/>
              <p:cNvSpPr txBox="1">
                <a:spLocks noChangeArrowheads="1"/>
              </p:cNvSpPr>
              <p:nvPr/>
            </p:nvSpPr>
            <p:spPr bwMode="auto">
              <a:xfrm>
                <a:off x="2137745" y="4125004"/>
                <a:ext cx="2244631" cy="327789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algn="ctr" eaLnBrk="1" hangingPunct="1">
                  <a:defRPr sz="14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</a:lstStyle>
              <a:p>
                <a:pPr algn="l"/>
                <a:r>
                  <a:rPr lang="en-US" altLang="zh-CN" dirty="0">
                    <a:solidFill>
                      <a:schemeClr val="tx1"/>
                    </a:solidFill>
                  </a:rPr>
                  <a:t>T</a:t>
                </a:r>
                <a:r>
                  <a:rPr lang="en-US" altLang="zh-CN" dirty="0" smtClean="0">
                    <a:solidFill>
                      <a:schemeClr val="tx1"/>
                    </a:solidFill>
                  </a:rPr>
                  <a:t>A</a:t>
                </a:r>
                <a:endParaRPr lang="zh-CN" altLang="en-US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27" name="直接连接符 26"/>
              <p:cNvCxnSpPr/>
              <p:nvPr/>
            </p:nvCxnSpPr>
            <p:spPr bwMode="auto">
              <a:xfrm>
                <a:off x="1988747" y="1773808"/>
                <a:ext cx="4597300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8" name="文本框 110"/>
              <p:cNvSpPr txBox="1">
                <a:spLocks noChangeArrowheads="1"/>
              </p:cNvSpPr>
              <p:nvPr/>
            </p:nvSpPr>
            <p:spPr bwMode="auto">
              <a:xfrm>
                <a:off x="2005904" y="2173654"/>
                <a:ext cx="2244631" cy="4308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514350" indent="-17145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857250" indent="-17145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200150" indent="-17145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1543050" indent="-17145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000250" indent="-17145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457450" indent="-17145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2914650" indent="-17145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371850" indent="-17145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zh-CN" sz="1400" dirty="0"/>
                  <a:t>Drift region </a:t>
                </a:r>
                <a:endParaRPr lang="zh-CN" altLang="en-US" sz="1400" dirty="0"/>
              </a:p>
            </p:txBody>
          </p:sp>
          <p:sp>
            <p:nvSpPr>
              <p:cNvPr id="29" name="Freeform 18"/>
              <p:cNvSpPr/>
              <p:nvPr/>
            </p:nvSpPr>
            <p:spPr bwMode="auto">
              <a:xfrm rot="10800000">
                <a:off x="3875055" y="4186776"/>
                <a:ext cx="315212" cy="255548"/>
              </a:xfrm>
              <a:custGeom>
                <a:avLst/>
                <a:gdLst>
                  <a:gd name="T0" fmla="*/ 336 w 651"/>
                  <a:gd name="T1" fmla="*/ 1964 h 1969"/>
                  <a:gd name="T2" fmla="*/ 225 w 651"/>
                  <a:gd name="T3" fmla="*/ 1543 h 1969"/>
                  <a:gd name="T4" fmla="*/ 114 w 651"/>
                  <a:gd name="T5" fmla="*/ 1017 h 1969"/>
                  <a:gd name="T6" fmla="*/ 3 w 651"/>
                  <a:gd name="T7" fmla="*/ 275 h 1969"/>
                  <a:gd name="T8" fmla="*/ 131 w 651"/>
                  <a:gd name="T9" fmla="*/ 48 h 1969"/>
                  <a:gd name="T10" fmla="*/ 535 w 651"/>
                  <a:gd name="T11" fmla="*/ 42 h 1969"/>
                  <a:gd name="T12" fmla="*/ 646 w 651"/>
                  <a:gd name="T13" fmla="*/ 297 h 1969"/>
                  <a:gd name="T14" fmla="*/ 563 w 651"/>
                  <a:gd name="T15" fmla="*/ 989 h 1969"/>
                  <a:gd name="T16" fmla="*/ 468 w 651"/>
                  <a:gd name="T17" fmla="*/ 1554 h 1969"/>
                  <a:gd name="T18" fmla="*/ 402 w 651"/>
                  <a:gd name="T19" fmla="*/ 1969 h 196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51"/>
                  <a:gd name="T31" fmla="*/ 0 h 1969"/>
                  <a:gd name="T32" fmla="*/ 651 w 651"/>
                  <a:gd name="T33" fmla="*/ 1969 h 1969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51" h="1969">
                    <a:moveTo>
                      <a:pt x="336" y="1964"/>
                    </a:moveTo>
                    <a:cubicBezTo>
                      <a:pt x="300" y="1833"/>
                      <a:pt x="262" y="1701"/>
                      <a:pt x="225" y="1543"/>
                    </a:cubicBezTo>
                    <a:cubicBezTo>
                      <a:pt x="188" y="1385"/>
                      <a:pt x="151" y="1228"/>
                      <a:pt x="114" y="1017"/>
                    </a:cubicBezTo>
                    <a:cubicBezTo>
                      <a:pt x="77" y="806"/>
                      <a:pt x="0" y="436"/>
                      <a:pt x="3" y="275"/>
                    </a:cubicBezTo>
                    <a:cubicBezTo>
                      <a:pt x="6" y="114"/>
                      <a:pt x="43" y="87"/>
                      <a:pt x="131" y="48"/>
                    </a:cubicBezTo>
                    <a:cubicBezTo>
                      <a:pt x="219" y="9"/>
                      <a:pt x="449" y="0"/>
                      <a:pt x="535" y="42"/>
                    </a:cubicBezTo>
                    <a:cubicBezTo>
                      <a:pt x="621" y="84"/>
                      <a:pt x="641" y="139"/>
                      <a:pt x="646" y="297"/>
                    </a:cubicBezTo>
                    <a:cubicBezTo>
                      <a:pt x="651" y="455"/>
                      <a:pt x="593" y="780"/>
                      <a:pt x="563" y="989"/>
                    </a:cubicBezTo>
                    <a:cubicBezTo>
                      <a:pt x="533" y="1198"/>
                      <a:pt x="495" y="1391"/>
                      <a:pt x="468" y="1554"/>
                    </a:cubicBezTo>
                    <a:cubicBezTo>
                      <a:pt x="441" y="1717"/>
                      <a:pt x="413" y="1900"/>
                      <a:pt x="402" y="1969"/>
                    </a:cubicBezTo>
                  </a:path>
                </a:pathLst>
              </a:custGeom>
              <a:gradFill rotWithShape="1">
                <a:gsLst>
                  <a:gs pos="0">
                    <a:srgbClr val="C00000"/>
                  </a:gs>
                  <a:gs pos="100000">
                    <a:srgbClr val="FFFF00"/>
                  </a:gs>
                </a:gsLst>
                <a:lin ang="5400000" scaled="1"/>
              </a:gradFill>
              <a:ln w="9525" cap="flat" cmpd="sng">
                <a:solidFill>
                  <a:srgbClr val="FFFF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wrap="none"/>
              <a:lstStyle/>
              <a:p>
                <a:pPr>
                  <a:defRPr/>
                </a:pPr>
                <a:endParaRPr lang="zh-CN" altLang="en-US" sz="14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0" name="Freeform 18"/>
              <p:cNvSpPr/>
              <p:nvPr/>
            </p:nvSpPr>
            <p:spPr bwMode="auto">
              <a:xfrm rot="10800000">
                <a:off x="3973091" y="3690872"/>
                <a:ext cx="107580" cy="478125"/>
              </a:xfrm>
              <a:custGeom>
                <a:avLst/>
                <a:gdLst>
                  <a:gd name="T0" fmla="*/ 336 w 651"/>
                  <a:gd name="T1" fmla="*/ 1964 h 1969"/>
                  <a:gd name="T2" fmla="*/ 225 w 651"/>
                  <a:gd name="T3" fmla="*/ 1543 h 1969"/>
                  <a:gd name="T4" fmla="*/ 114 w 651"/>
                  <a:gd name="T5" fmla="*/ 1017 h 1969"/>
                  <a:gd name="T6" fmla="*/ 3 w 651"/>
                  <a:gd name="T7" fmla="*/ 275 h 1969"/>
                  <a:gd name="T8" fmla="*/ 131 w 651"/>
                  <a:gd name="T9" fmla="*/ 48 h 1969"/>
                  <a:gd name="T10" fmla="*/ 535 w 651"/>
                  <a:gd name="T11" fmla="*/ 42 h 1969"/>
                  <a:gd name="T12" fmla="*/ 646 w 651"/>
                  <a:gd name="T13" fmla="*/ 297 h 1969"/>
                  <a:gd name="T14" fmla="*/ 563 w 651"/>
                  <a:gd name="T15" fmla="*/ 989 h 1969"/>
                  <a:gd name="T16" fmla="*/ 468 w 651"/>
                  <a:gd name="T17" fmla="*/ 1554 h 1969"/>
                  <a:gd name="T18" fmla="*/ 402 w 651"/>
                  <a:gd name="T19" fmla="*/ 1969 h 196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51"/>
                  <a:gd name="T31" fmla="*/ 0 h 1969"/>
                  <a:gd name="T32" fmla="*/ 651 w 651"/>
                  <a:gd name="T33" fmla="*/ 1969 h 1969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51" h="1969">
                    <a:moveTo>
                      <a:pt x="336" y="1964"/>
                    </a:moveTo>
                    <a:cubicBezTo>
                      <a:pt x="300" y="1833"/>
                      <a:pt x="262" y="1701"/>
                      <a:pt x="225" y="1543"/>
                    </a:cubicBezTo>
                    <a:cubicBezTo>
                      <a:pt x="188" y="1385"/>
                      <a:pt x="151" y="1228"/>
                      <a:pt x="114" y="1017"/>
                    </a:cubicBezTo>
                    <a:cubicBezTo>
                      <a:pt x="77" y="806"/>
                      <a:pt x="0" y="436"/>
                      <a:pt x="3" y="275"/>
                    </a:cubicBezTo>
                    <a:cubicBezTo>
                      <a:pt x="6" y="114"/>
                      <a:pt x="43" y="87"/>
                      <a:pt x="131" y="48"/>
                    </a:cubicBezTo>
                    <a:cubicBezTo>
                      <a:pt x="219" y="9"/>
                      <a:pt x="449" y="0"/>
                      <a:pt x="535" y="42"/>
                    </a:cubicBezTo>
                    <a:cubicBezTo>
                      <a:pt x="621" y="84"/>
                      <a:pt x="641" y="139"/>
                      <a:pt x="646" y="297"/>
                    </a:cubicBezTo>
                    <a:cubicBezTo>
                      <a:pt x="651" y="455"/>
                      <a:pt x="593" y="780"/>
                      <a:pt x="563" y="989"/>
                    </a:cubicBezTo>
                    <a:cubicBezTo>
                      <a:pt x="533" y="1198"/>
                      <a:pt x="495" y="1391"/>
                      <a:pt x="468" y="1554"/>
                    </a:cubicBezTo>
                    <a:cubicBezTo>
                      <a:pt x="441" y="1717"/>
                      <a:pt x="413" y="1900"/>
                      <a:pt x="402" y="1969"/>
                    </a:cubicBezTo>
                  </a:path>
                </a:pathLst>
              </a:custGeom>
              <a:gradFill rotWithShape="1">
                <a:gsLst>
                  <a:gs pos="0">
                    <a:srgbClr val="C00000"/>
                  </a:gs>
                  <a:gs pos="100000">
                    <a:srgbClr val="FFFF00"/>
                  </a:gs>
                </a:gsLst>
                <a:lin ang="5400000" scaled="0"/>
              </a:gradFill>
              <a:ln w="9525" cap="flat" cmpd="sng">
                <a:solidFill>
                  <a:srgbClr val="FFFF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wrap="none"/>
              <a:lstStyle/>
              <a:p>
                <a:pPr>
                  <a:defRPr/>
                </a:pPr>
                <a:endParaRPr lang="zh-CN" altLang="en-US" sz="1400" kern="0">
                  <a:solidFill>
                    <a:sysClr val="windowText" lastClr="000000"/>
                  </a:solidFill>
                </a:endParaRPr>
              </a:p>
            </p:txBody>
          </p:sp>
          <p:cxnSp>
            <p:nvCxnSpPr>
              <p:cNvPr id="32" name="直接连接符 31"/>
              <p:cNvCxnSpPr/>
              <p:nvPr/>
            </p:nvCxnSpPr>
            <p:spPr bwMode="auto">
              <a:xfrm>
                <a:off x="1988747" y="3329481"/>
                <a:ext cx="4597299" cy="0"/>
              </a:xfrm>
              <a:prstGeom prst="line">
                <a:avLst/>
              </a:prstGeom>
              <a:ln w="19050">
                <a:solidFill>
                  <a:schemeClr val="dk1"/>
                </a:solidFill>
                <a:prstDash val="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3" name="文本框 65"/>
              <p:cNvSpPr txBox="1">
                <a:spLocks noChangeArrowheads="1"/>
              </p:cNvSpPr>
              <p:nvPr/>
            </p:nvSpPr>
            <p:spPr bwMode="auto">
              <a:xfrm>
                <a:off x="2636531" y="3733452"/>
                <a:ext cx="891009" cy="4265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514350" indent="-17145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857250" indent="-17145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200150" indent="-17145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1543050" indent="-17145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000250" indent="-17145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457450" indent="-17145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2914650" indent="-17145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371850" indent="-17145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zh-CN" sz="1400" dirty="0" smtClean="0"/>
                  <a:t>SA </a:t>
                </a:r>
                <a:endParaRPr lang="zh-CN" altLang="en-US" sz="1400" dirty="0"/>
              </a:p>
            </p:txBody>
          </p:sp>
          <p:cxnSp>
            <p:nvCxnSpPr>
              <p:cNvPr id="34" name="直接箭头连接符 33"/>
              <p:cNvCxnSpPr/>
              <p:nvPr/>
            </p:nvCxnSpPr>
            <p:spPr bwMode="auto">
              <a:xfrm flipH="1">
                <a:off x="6160056" y="3307929"/>
                <a:ext cx="0" cy="449376"/>
              </a:xfrm>
              <a:prstGeom prst="straightConnector1">
                <a:avLst/>
              </a:prstGeom>
              <a:ln>
                <a:headEnd type="stealth"/>
                <a:tailEnd type="stealt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3" name="Freeform 18"/>
            <p:cNvSpPr/>
            <p:nvPr/>
          </p:nvSpPr>
          <p:spPr bwMode="auto">
            <a:xfrm rot="10800000">
              <a:off x="4465696" y="3525531"/>
              <a:ext cx="128714" cy="326749"/>
            </a:xfrm>
            <a:custGeom>
              <a:avLst/>
              <a:gdLst>
                <a:gd name="T0" fmla="*/ 336 w 651"/>
                <a:gd name="T1" fmla="*/ 1964 h 1969"/>
                <a:gd name="T2" fmla="*/ 225 w 651"/>
                <a:gd name="T3" fmla="*/ 1543 h 1969"/>
                <a:gd name="T4" fmla="*/ 114 w 651"/>
                <a:gd name="T5" fmla="*/ 1017 h 1969"/>
                <a:gd name="T6" fmla="*/ 3 w 651"/>
                <a:gd name="T7" fmla="*/ 275 h 1969"/>
                <a:gd name="T8" fmla="*/ 131 w 651"/>
                <a:gd name="T9" fmla="*/ 48 h 1969"/>
                <a:gd name="T10" fmla="*/ 535 w 651"/>
                <a:gd name="T11" fmla="*/ 42 h 1969"/>
                <a:gd name="T12" fmla="*/ 646 w 651"/>
                <a:gd name="T13" fmla="*/ 297 h 1969"/>
                <a:gd name="T14" fmla="*/ 563 w 651"/>
                <a:gd name="T15" fmla="*/ 989 h 1969"/>
                <a:gd name="T16" fmla="*/ 468 w 651"/>
                <a:gd name="T17" fmla="*/ 1554 h 1969"/>
                <a:gd name="T18" fmla="*/ 402 w 651"/>
                <a:gd name="T19" fmla="*/ 1969 h 196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51"/>
                <a:gd name="T31" fmla="*/ 0 h 1969"/>
                <a:gd name="T32" fmla="*/ 651 w 651"/>
                <a:gd name="T33" fmla="*/ 1969 h 196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51" h="1969">
                  <a:moveTo>
                    <a:pt x="336" y="1964"/>
                  </a:moveTo>
                  <a:cubicBezTo>
                    <a:pt x="300" y="1833"/>
                    <a:pt x="262" y="1701"/>
                    <a:pt x="225" y="1543"/>
                  </a:cubicBezTo>
                  <a:cubicBezTo>
                    <a:pt x="188" y="1385"/>
                    <a:pt x="151" y="1228"/>
                    <a:pt x="114" y="1017"/>
                  </a:cubicBezTo>
                  <a:cubicBezTo>
                    <a:pt x="77" y="806"/>
                    <a:pt x="0" y="436"/>
                    <a:pt x="3" y="275"/>
                  </a:cubicBezTo>
                  <a:cubicBezTo>
                    <a:pt x="6" y="114"/>
                    <a:pt x="43" y="87"/>
                    <a:pt x="131" y="48"/>
                  </a:cubicBezTo>
                  <a:cubicBezTo>
                    <a:pt x="219" y="9"/>
                    <a:pt x="449" y="0"/>
                    <a:pt x="535" y="42"/>
                  </a:cubicBezTo>
                  <a:cubicBezTo>
                    <a:pt x="621" y="84"/>
                    <a:pt x="641" y="139"/>
                    <a:pt x="646" y="297"/>
                  </a:cubicBezTo>
                  <a:cubicBezTo>
                    <a:pt x="651" y="455"/>
                    <a:pt x="593" y="780"/>
                    <a:pt x="563" y="989"/>
                  </a:cubicBezTo>
                  <a:cubicBezTo>
                    <a:pt x="533" y="1198"/>
                    <a:pt x="495" y="1391"/>
                    <a:pt x="468" y="1554"/>
                  </a:cubicBezTo>
                  <a:cubicBezTo>
                    <a:pt x="441" y="1717"/>
                    <a:pt x="413" y="1900"/>
                    <a:pt x="402" y="1969"/>
                  </a:cubicBezTo>
                </a:path>
              </a:pathLst>
            </a:custGeom>
            <a:gradFill rotWithShape="1">
              <a:gsLst>
                <a:gs pos="0">
                  <a:srgbClr val="C00000"/>
                </a:gs>
                <a:gs pos="100000">
                  <a:srgbClr val="FFFF00"/>
                </a:gs>
              </a:gsLst>
              <a:lin ang="5400000" scaled="1"/>
            </a:gradFill>
            <a:ln w="9525" cap="flat" cmpd="sng">
              <a:solidFill>
                <a:srgbClr val="FFFF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wrap="none"/>
            <a:lstStyle/>
            <a:p>
              <a:pPr>
                <a:defRPr/>
              </a:pPr>
              <a:endParaRPr lang="zh-CN" altLang="en-US" sz="1400" kern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2" name="矩形 1"/>
          <p:cNvSpPr/>
          <p:nvPr/>
        </p:nvSpPr>
        <p:spPr>
          <a:xfrm>
            <a:off x="421271" y="1088569"/>
            <a:ext cx="851123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2">
              <a:spcBef>
                <a:spcPts val="800"/>
              </a:spcBef>
            </a:pPr>
            <a:r>
              <a:rPr lang="en-US" altLang="zh-CN" sz="2000" dirty="0">
                <a:latin typeface="华文楷体" panose="02010600040101010101" pitchFamily="2" charset="-122"/>
                <a:ea typeface="华文楷体" panose="02010600040101010101" pitchFamily="2" charset="-122"/>
              </a:rPr>
              <a:t>Combined gain = </a:t>
            </a:r>
            <a:r>
              <a:rPr lang="en-US" altLang="zh-CN" sz="2000" dirty="0">
                <a:solidFill>
                  <a:srgbClr val="0070C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PA gain </a:t>
            </a:r>
            <a:r>
              <a:rPr lang="en-US" altLang="zh-CN" sz="2000" dirty="0">
                <a:latin typeface="华文楷体" panose="02010600040101010101" pitchFamily="2" charset="-122"/>
                <a:ea typeface="华文楷体" panose="02010600040101010101" pitchFamily="2" charset="-122"/>
              </a:rPr>
              <a:t>× SA trans × SA </a:t>
            </a:r>
            <a:r>
              <a:rPr lang="en-US" altLang="zh-CN" sz="20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gain</a:t>
            </a:r>
            <a:r>
              <a:rPr lang="en-US" altLang="zh-CN" sz="2000" dirty="0">
                <a:latin typeface="华文楷体" panose="02010600040101010101" pitchFamily="2" charset="-122"/>
                <a:ea typeface="华文楷体" panose="02010600040101010101" pitchFamily="2" charset="-122"/>
              </a:rPr>
              <a:t> × </a:t>
            </a:r>
            <a:r>
              <a:rPr lang="en-US" altLang="zh-CN" sz="20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TA </a:t>
            </a:r>
            <a:r>
              <a:rPr lang="en-US" altLang="zh-CN" sz="2000" dirty="0">
                <a:latin typeface="华文楷体" panose="02010600040101010101" pitchFamily="2" charset="-122"/>
                <a:ea typeface="华文楷体" panose="02010600040101010101" pitchFamily="2" charset="-122"/>
              </a:rPr>
              <a:t>trans × </a:t>
            </a:r>
            <a:r>
              <a:rPr lang="en-US" altLang="zh-CN" sz="2000" dirty="0" smtClean="0">
                <a:solidFill>
                  <a:srgbClr val="0070C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TA gain</a:t>
            </a:r>
            <a:endParaRPr lang="en-US" altLang="zh-CN" sz="2000" dirty="0">
              <a:solidFill>
                <a:srgbClr val="0070C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9" name="日期占位符 8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2019/11/18</a:t>
            </a:r>
            <a:endParaRPr lang="en-US" altLang="zh-CN"/>
          </a:p>
        </p:txBody>
      </p:sp>
      <p:sp>
        <p:nvSpPr>
          <p:cNvPr id="12" name="页脚占位符 1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CEPC2019, Zhiyong Zhang (USTC)</a:t>
            </a:r>
            <a:endParaRPr lang="en-US" altLang="zh-CN"/>
          </a:p>
        </p:txBody>
      </p:sp>
      <p:sp>
        <p:nvSpPr>
          <p:cNvPr id="20" name="灯片编号占位符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A277C42-22DC-4044-8CC3-676A4B03B895}" type="slidenum">
              <a:rPr lang="en-US" altLang="zh-CN" smtClean="0"/>
              <a:pPr>
                <a:defRPr/>
              </a:pPr>
              <a:t>18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928204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45"/>
    </mc:Choice>
    <mc:Fallback xmlns="">
      <p:transition spd="slow" advTm="4445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Towards large area 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55650" y="1052514"/>
            <a:ext cx="7859713" cy="2462064"/>
          </a:xfrm>
        </p:spPr>
        <p:txBody>
          <a:bodyPr/>
          <a:lstStyle/>
          <a:p>
            <a:r>
              <a:rPr lang="en-US" altLang="zh-CN" sz="2400" dirty="0" smtClean="0">
                <a:latin typeface="+mj-lt"/>
              </a:rPr>
              <a:t>It is a crucial issue for the DMM (TMM) is to make a large area for real experiments </a:t>
            </a:r>
          </a:p>
          <a:p>
            <a:r>
              <a:rPr lang="en-US" altLang="zh-CN" sz="2400" dirty="0" smtClean="0">
                <a:latin typeface="+mj-lt"/>
              </a:rPr>
              <a:t>Bulk etching method does not work well in the DMM due to the large thickness of  100um (SA) + 200um(PA) regions, but it will not be a problem for the thermal bonding method</a:t>
            </a:r>
            <a:endParaRPr lang="zh-CN" altLang="en-US" sz="2400" dirty="0">
              <a:latin typeface="+mj-lt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CEPC2019, Zhiyong Zhang (USTC)</a:t>
            </a:r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A277C42-22DC-4044-8CC3-676A4B03B895}" type="slidenum">
              <a:rPr lang="en-US" altLang="zh-CN" smtClean="0"/>
              <a:pPr>
                <a:defRPr/>
              </a:pPr>
              <a:t>19</a:t>
            </a:fld>
            <a:endParaRPr lang="en-US" altLang="zh-CN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2019/11/18</a:t>
            </a:r>
            <a:endParaRPr lang="en-US" altLang="zh-CN"/>
          </a:p>
        </p:txBody>
      </p:sp>
      <p:grpSp>
        <p:nvGrpSpPr>
          <p:cNvPr id="7" name="组合 53">
            <a:extLst>
              <a:ext uri="{FF2B5EF4-FFF2-40B4-BE49-F238E27FC236}">
                <a16:creationId xmlns:a16="http://schemas.microsoft.com/office/drawing/2014/main" id="{35FC82C1-991C-1042-A6F8-6E337EB82231}"/>
              </a:ext>
            </a:extLst>
          </p:cNvPr>
          <p:cNvGrpSpPr/>
          <p:nvPr/>
        </p:nvGrpSpPr>
        <p:grpSpPr>
          <a:xfrm>
            <a:off x="800491" y="5077713"/>
            <a:ext cx="2345742" cy="493749"/>
            <a:chOff x="2189320" y="3742974"/>
            <a:chExt cx="4699085" cy="961706"/>
          </a:xfrm>
        </p:grpSpPr>
        <p:sp>
          <p:nvSpPr>
            <p:cNvPr id="8" name="矩形 54">
              <a:extLst>
                <a:ext uri="{FF2B5EF4-FFF2-40B4-BE49-F238E27FC236}">
                  <a16:creationId xmlns:a16="http://schemas.microsoft.com/office/drawing/2014/main" id="{7652B38D-1670-DB4A-8276-CE76945B7703}"/>
                </a:ext>
              </a:extLst>
            </p:cNvPr>
            <p:cNvSpPr/>
            <p:nvPr/>
          </p:nvSpPr>
          <p:spPr>
            <a:xfrm>
              <a:off x="2189321" y="3742974"/>
              <a:ext cx="173007" cy="774671"/>
            </a:xfrm>
            <a:prstGeom prst="rect">
              <a:avLst/>
            </a:prstGeom>
            <a:pattFill prst="pct60">
              <a:fgClr>
                <a:schemeClr val="bg1">
                  <a:lumMod val="65000"/>
                </a:schemeClr>
              </a:fgClr>
              <a:bgClr>
                <a:schemeClr val="bg1"/>
              </a:bgClr>
            </a:patt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9" name="矩形 55">
              <a:extLst>
                <a:ext uri="{FF2B5EF4-FFF2-40B4-BE49-F238E27FC236}">
                  <a16:creationId xmlns:a16="http://schemas.microsoft.com/office/drawing/2014/main" id="{7EE3251C-B286-BA4D-8D42-0740DB4EED2D}"/>
                </a:ext>
              </a:extLst>
            </p:cNvPr>
            <p:cNvSpPr/>
            <p:nvPr/>
          </p:nvSpPr>
          <p:spPr>
            <a:xfrm>
              <a:off x="6678244" y="3748435"/>
              <a:ext cx="173007" cy="774671"/>
            </a:xfrm>
            <a:prstGeom prst="rect">
              <a:avLst/>
            </a:prstGeom>
            <a:pattFill prst="pct60">
              <a:fgClr>
                <a:schemeClr val="bg1">
                  <a:lumMod val="65000"/>
                </a:schemeClr>
              </a:fgClr>
              <a:bgClr>
                <a:schemeClr val="bg1"/>
              </a:bgClr>
            </a:patt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endParaRPr>
            </a:p>
          </p:txBody>
        </p:sp>
        <p:cxnSp>
          <p:nvCxnSpPr>
            <p:cNvPr id="10" name="直接连接符 56">
              <a:extLst>
                <a:ext uri="{FF2B5EF4-FFF2-40B4-BE49-F238E27FC236}">
                  <a16:creationId xmlns:a16="http://schemas.microsoft.com/office/drawing/2014/main" id="{99D9CB75-7607-F341-91FB-60EE40B2106A}"/>
                </a:ext>
              </a:extLst>
            </p:cNvPr>
            <p:cNvCxnSpPr/>
            <p:nvPr/>
          </p:nvCxnSpPr>
          <p:spPr>
            <a:xfrm>
              <a:off x="2189819" y="4258676"/>
              <a:ext cx="4698586" cy="0"/>
            </a:xfrm>
            <a:prstGeom prst="line">
              <a:avLst/>
            </a:prstGeom>
            <a:ln w="19050">
              <a:solidFill>
                <a:schemeClr val="dk1"/>
              </a:solidFill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直接连接符 57">
              <a:extLst>
                <a:ext uri="{FF2B5EF4-FFF2-40B4-BE49-F238E27FC236}">
                  <a16:creationId xmlns:a16="http://schemas.microsoft.com/office/drawing/2014/main" id="{6279EDF7-DCC8-3147-B324-10BC4851B151}"/>
                </a:ext>
              </a:extLst>
            </p:cNvPr>
            <p:cNvCxnSpPr/>
            <p:nvPr/>
          </p:nvCxnSpPr>
          <p:spPr>
            <a:xfrm>
              <a:off x="2189817" y="3802843"/>
              <a:ext cx="4698588" cy="0"/>
            </a:xfrm>
            <a:prstGeom prst="line">
              <a:avLst/>
            </a:prstGeom>
            <a:ln w="19050">
              <a:solidFill>
                <a:schemeClr val="dk1"/>
              </a:solidFill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2" name="矩形 58">
              <a:extLst>
                <a:ext uri="{FF2B5EF4-FFF2-40B4-BE49-F238E27FC236}">
                  <a16:creationId xmlns:a16="http://schemas.microsoft.com/office/drawing/2014/main" id="{93C548B3-859C-CB42-A3EE-9C25CAB5D516}"/>
                </a:ext>
              </a:extLst>
            </p:cNvPr>
            <p:cNvSpPr/>
            <p:nvPr/>
          </p:nvSpPr>
          <p:spPr>
            <a:xfrm>
              <a:off x="2189320" y="4517646"/>
              <a:ext cx="4661931" cy="187034"/>
            </a:xfrm>
            <a:prstGeom prst="rect">
              <a:avLst/>
            </a:prstGeom>
            <a:pattFill prst="pct75">
              <a:fgClr>
                <a:schemeClr val="accent1"/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1" rIns="68580" bIns="34291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bg2">
                    <a:lumMod val="7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endParaRPr>
            </a:p>
          </p:txBody>
        </p:sp>
        <p:grpSp>
          <p:nvGrpSpPr>
            <p:cNvPr id="15" name="组合 61">
              <a:extLst>
                <a:ext uri="{FF2B5EF4-FFF2-40B4-BE49-F238E27FC236}">
                  <a16:creationId xmlns:a16="http://schemas.microsoft.com/office/drawing/2014/main" id="{B6400D31-5E42-8649-B652-E9B70982A58F}"/>
                </a:ext>
              </a:extLst>
            </p:cNvPr>
            <p:cNvGrpSpPr/>
            <p:nvPr/>
          </p:nvGrpSpPr>
          <p:grpSpPr>
            <a:xfrm>
              <a:off x="2436572" y="4463623"/>
              <a:ext cx="4153502" cy="55089"/>
              <a:chOff x="2461456" y="5132611"/>
              <a:chExt cx="4418564" cy="107128"/>
            </a:xfrm>
            <a:pattFill prst="pct90">
              <a:fgClr>
                <a:schemeClr val="accent4"/>
              </a:fgClr>
              <a:bgClr>
                <a:schemeClr val="bg1"/>
              </a:bgClr>
            </a:pattFill>
          </p:grpSpPr>
          <p:sp>
            <p:nvSpPr>
              <p:cNvPr id="16" name="矩形 62">
                <a:extLst>
                  <a:ext uri="{FF2B5EF4-FFF2-40B4-BE49-F238E27FC236}">
                    <a16:creationId xmlns:a16="http://schemas.microsoft.com/office/drawing/2014/main" id="{8C1DE152-264C-034F-9699-BABAAC47B706}"/>
                  </a:ext>
                </a:extLst>
              </p:cNvPr>
              <p:cNvSpPr/>
              <p:nvPr/>
            </p:nvSpPr>
            <p:spPr>
              <a:xfrm>
                <a:off x="2461456" y="5132614"/>
                <a:ext cx="449187" cy="105149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>
                  <a:latin typeface="华文楷体" panose="02010600040101010101" pitchFamily="2" charset="-122"/>
                  <a:ea typeface="华文楷体" panose="0201060004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" name="矩形 63">
                <a:extLst>
                  <a:ext uri="{FF2B5EF4-FFF2-40B4-BE49-F238E27FC236}">
                    <a16:creationId xmlns:a16="http://schemas.microsoft.com/office/drawing/2014/main" id="{8DEF5FB7-C48E-7340-AB66-F330A018A2C8}"/>
                  </a:ext>
                </a:extLst>
              </p:cNvPr>
              <p:cNvSpPr/>
              <p:nvPr/>
            </p:nvSpPr>
            <p:spPr>
              <a:xfrm>
                <a:off x="3028950" y="5132613"/>
                <a:ext cx="449187" cy="105149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>
                  <a:latin typeface="华文楷体" panose="02010600040101010101" pitchFamily="2" charset="-122"/>
                  <a:ea typeface="华文楷体" panose="0201060004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" name="矩形 64">
                <a:extLst>
                  <a:ext uri="{FF2B5EF4-FFF2-40B4-BE49-F238E27FC236}">
                    <a16:creationId xmlns:a16="http://schemas.microsoft.com/office/drawing/2014/main" id="{403707E4-E9AA-514D-9F5A-E4C759708848}"/>
                  </a:ext>
                </a:extLst>
              </p:cNvPr>
              <p:cNvSpPr/>
              <p:nvPr/>
            </p:nvSpPr>
            <p:spPr>
              <a:xfrm>
                <a:off x="3596444" y="5132613"/>
                <a:ext cx="449187" cy="105149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>
                  <a:latin typeface="华文楷体" panose="02010600040101010101" pitchFamily="2" charset="-122"/>
                  <a:ea typeface="华文楷体" panose="0201060004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" name="矩形 65">
                <a:extLst>
                  <a:ext uri="{FF2B5EF4-FFF2-40B4-BE49-F238E27FC236}">
                    <a16:creationId xmlns:a16="http://schemas.microsoft.com/office/drawing/2014/main" id="{CEEFF4F9-7737-0543-807B-99E8DF694BCB}"/>
                  </a:ext>
                </a:extLst>
              </p:cNvPr>
              <p:cNvSpPr/>
              <p:nvPr/>
            </p:nvSpPr>
            <p:spPr>
              <a:xfrm>
                <a:off x="4163938" y="5132612"/>
                <a:ext cx="449187" cy="105149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>
                  <a:latin typeface="华文楷体" panose="02010600040101010101" pitchFamily="2" charset="-122"/>
                  <a:ea typeface="华文楷体" panose="0201060004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" name="矩形 66">
                <a:extLst>
                  <a:ext uri="{FF2B5EF4-FFF2-40B4-BE49-F238E27FC236}">
                    <a16:creationId xmlns:a16="http://schemas.microsoft.com/office/drawing/2014/main" id="{36C4F35D-469C-3C49-BC7D-A55CFEE2C95F}"/>
                  </a:ext>
                </a:extLst>
              </p:cNvPr>
              <p:cNvSpPr/>
              <p:nvPr/>
            </p:nvSpPr>
            <p:spPr>
              <a:xfrm>
                <a:off x="4731432" y="5132612"/>
                <a:ext cx="449187" cy="105149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>
                  <a:latin typeface="华文楷体" panose="02010600040101010101" pitchFamily="2" charset="-122"/>
                  <a:ea typeface="华文楷体" panose="0201060004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21" name="矩形 67">
                <a:extLst>
                  <a:ext uri="{FF2B5EF4-FFF2-40B4-BE49-F238E27FC236}">
                    <a16:creationId xmlns:a16="http://schemas.microsoft.com/office/drawing/2014/main" id="{6F72100A-7314-3B49-B69D-03D10A58E1DA}"/>
                  </a:ext>
                </a:extLst>
              </p:cNvPr>
              <p:cNvSpPr/>
              <p:nvPr/>
            </p:nvSpPr>
            <p:spPr>
              <a:xfrm>
                <a:off x="5298926" y="5132611"/>
                <a:ext cx="449187" cy="105149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>
                  <a:latin typeface="华文楷体" panose="02010600040101010101" pitchFamily="2" charset="-122"/>
                  <a:ea typeface="华文楷体" panose="0201060004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" name="矩形 68">
                <a:extLst>
                  <a:ext uri="{FF2B5EF4-FFF2-40B4-BE49-F238E27FC236}">
                    <a16:creationId xmlns:a16="http://schemas.microsoft.com/office/drawing/2014/main" id="{D5F25A84-393C-B749-8E42-D7CD405568E0}"/>
                  </a:ext>
                </a:extLst>
              </p:cNvPr>
              <p:cNvSpPr/>
              <p:nvPr/>
            </p:nvSpPr>
            <p:spPr>
              <a:xfrm>
                <a:off x="5863339" y="5134590"/>
                <a:ext cx="449187" cy="105149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>
                  <a:latin typeface="华文楷体" panose="02010600040101010101" pitchFamily="2" charset="-122"/>
                  <a:ea typeface="华文楷体" panose="0201060004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23" name="矩形 69">
                <a:extLst>
                  <a:ext uri="{FF2B5EF4-FFF2-40B4-BE49-F238E27FC236}">
                    <a16:creationId xmlns:a16="http://schemas.microsoft.com/office/drawing/2014/main" id="{F13F468F-B0D1-D946-A441-1BC6BA5134D0}"/>
                  </a:ext>
                </a:extLst>
              </p:cNvPr>
              <p:cNvSpPr/>
              <p:nvPr/>
            </p:nvSpPr>
            <p:spPr>
              <a:xfrm>
                <a:off x="6430833" y="5134589"/>
                <a:ext cx="449187" cy="105149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>
                  <a:latin typeface="华文楷体" panose="02010600040101010101" pitchFamily="2" charset="-122"/>
                  <a:ea typeface="华文楷体" panose="02010600040101010101" pitchFamily="2" charset="-122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24" name="矩形 23"/>
          <p:cNvSpPr/>
          <p:nvPr/>
        </p:nvSpPr>
        <p:spPr>
          <a:xfrm>
            <a:off x="800491" y="5156336"/>
            <a:ext cx="2327196" cy="15159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矩形 24"/>
          <p:cNvSpPr/>
          <p:nvPr/>
        </p:nvSpPr>
        <p:spPr>
          <a:xfrm>
            <a:off x="800490" y="5369692"/>
            <a:ext cx="2327196" cy="4894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800368" y="5015218"/>
            <a:ext cx="2327196" cy="5786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1" name="组合 30"/>
          <p:cNvGrpSpPr/>
          <p:nvPr/>
        </p:nvGrpSpPr>
        <p:grpSpPr>
          <a:xfrm>
            <a:off x="800368" y="4645892"/>
            <a:ext cx="2345865" cy="137832"/>
            <a:chOff x="978895" y="5045336"/>
            <a:chExt cx="3310526" cy="147811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27" name="矩形 26"/>
            <p:cNvSpPr/>
            <p:nvPr/>
          </p:nvSpPr>
          <p:spPr>
            <a:xfrm>
              <a:off x="978895" y="5045336"/>
              <a:ext cx="773978" cy="147227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矩形 27"/>
            <p:cNvSpPr/>
            <p:nvPr/>
          </p:nvSpPr>
          <p:spPr>
            <a:xfrm>
              <a:off x="1824411" y="5045920"/>
              <a:ext cx="773978" cy="147227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矩形 28"/>
            <p:cNvSpPr/>
            <p:nvPr/>
          </p:nvSpPr>
          <p:spPr>
            <a:xfrm>
              <a:off x="2669927" y="5045920"/>
              <a:ext cx="773978" cy="147227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矩形 29"/>
            <p:cNvSpPr/>
            <p:nvPr/>
          </p:nvSpPr>
          <p:spPr>
            <a:xfrm>
              <a:off x="3515443" y="5045336"/>
              <a:ext cx="773978" cy="147227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2" name="下箭头 31"/>
          <p:cNvSpPr/>
          <p:nvPr/>
        </p:nvSpPr>
        <p:spPr>
          <a:xfrm>
            <a:off x="1204991" y="3823737"/>
            <a:ext cx="321809" cy="564270"/>
          </a:xfrm>
          <a:prstGeom prst="downArrow">
            <a:avLst/>
          </a:prstGeom>
          <a:solidFill>
            <a:srgbClr val="7030A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下箭头 32"/>
          <p:cNvSpPr/>
          <p:nvPr/>
        </p:nvSpPr>
        <p:spPr>
          <a:xfrm>
            <a:off x="1803060" y="3823736"/>
            <a:ext cx="321809" cy="564270"/>
          </a:xfrm>
          <a:prstGeom prst="downArrow">
            <a:avLst/>
          </a:prstGeom>
          <a:solidFill>
            <a:srgbClr val="7030A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下箭头 33"/>
          <p:cNvSpPr/>
          <p:nvPr/>
        </p:nvSpPr>
        <p:spPr>
          <a:xfrm>
            <a:off x="2409316" y="3823735"/>
            <a:ext cx="321809" cy="564270"/>
          </a:xfrm>
          <a:prstGeom prst="downArrow">
            <a:avLst/>
          </a:prstGeom>
          <a:solidFill>
            <a:srgbClr val="7030A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文本框 34"/>
          <p:cNvSpPr txBox="1"/>
          <p:nvPr/>
        </p:nvSpPr>
        <p:spPr>
          <a:xfrm>
            <a:off x="1247750" y="5724384"/>
            <a:ext cx="16522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latin typeface="+mj-lt"/>
              </a:rPr>
              <a:t>Bulk etching</a:t>
            </a:r>
            <a:endParaRPr lang="zh-CN" altLang="en-US" sz="2000" dirty="0">
              <a:latin typeface="+mj-lt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247750" y="4272914"/>
            <a:ext cx="2080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+mj-lt"/>
              </a:rPr>
              <a:t>UV light  exposure</a:t>
            </a:r>
            <a:endParaRPr lang="zh-CN" altLang="en-US" dirty="0">
              <a:latin typeface="+mj-lt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3973" y="3289808"/>
            <a:ext cx="1948749" cy="1956061"/>
          </a:xfrm>
          <a:prstGeom prst="rect">
            <a:avLst/>
          </a:prstGeom>
        </p:spPr>
      </p:pic>
      <p:grpSp>
        <p:nvGrpSpPr>
          <p:cNvPr id="36" name="组合 35"/>
          <p:cNvGrpSpPr/>
          <p:nvPr/>
        </p:nvGrpSpPr>
        <p:grpSpPr>
          <a:xfrm>
            <a:off x="3540140" y="3045168"/>
            <a:ext cx="2338790" cy="2637241"/>
            <a:chOff x="3548412" y="3051544"/>
            <a:chExt cx="2364288" cy="3100275"/>
          </a:xfrm>
        </p:grpSpPr>
        <p:sp>
          <p:nvSpPr>
            <p:cNvPr id="54" name="矩形 54">
              <a:extLst>
                <a:ext uri="{FF2B5EF4-FFF2-40B4-BE49-F238E27FC236}">
                  <a16:creationId xmlns:a16="http://schemas.microsoft.com/office/drawing/2014/main" id="{7652B38D-1670-DB4A-8276-CE76945B7703}"/>
                </a:ext>
              </a:extLst>
            </p:cNvPr>
            <p:cNvSpPr/>
            <p:nvPr/>
          </p:nvSpPr>
          <p:spPr>
            <a:xfrm>
              <a:off x="3566958" y="5658070"/>
              <a:ext cx="86364" cy="397723"/>
            </a:xfrm>
            <a:prstGeom prst="rect">
              <a:avLst/>
            </a:prstGeom>
            <a:pattFill prst="pct60">
              <a:fgClr>
                <a:schemeClr val="bg1">
                  <a:lumMod val="65000"/>
                </a:schemeClr>
              </a:fgClr>
              <a:bgClr>
                <a:schemeClr val="bg1"/>
              </a:bgClr>
            </a:patt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55" name="矩形 55">
              <a:extLst>
                <a:ext uri="{FF2B5EF4-FFF2-40B4-BE49-F238E27FC236}">
                  <a16:creationId xmlns:a16="http://schemas.microsoft.com/office/drawing/2014/main" id="{7EE3251C-B286-BA4D-8D42-0740DB4EED2D}"/>
                </a:ext>
              </a:extLst>
            </p:cNvPr>
            <p:cNvSpPr/>
            <p:nvPr/>
          </p:nvSpPr>
          <p:spPr>
            <a:xfrm>
              <a:off x="5807789" y="5660874"/>
              <a:ext cx="86364" cy="397723"/>
            </a:xfrm>
            <a:prstGeom prst="rect">
              <a:avLst/>
            </a:prstGeom>
            <a:pattFill prst="pct60">
              <a:fgClr>
                <a:schemeClr val="bg1">
                  <a:lumMod val="65000"/>
                </a:schemeClr>
              </a:fgClr>
              <a:bgClr>
                <a:schemeClr val="bg1"/>
              </a:bgClr>
            </a:patt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endParaRPr>
            </a:p>
          </p:txBody>
        </p:sp>
        <p:cxnSp>
          <p:nvCxnSpPr>
            <p:cNvPr id="56" name="直接连接符 56">
              <a:extLst>
                <a:ext uri="{FF2B5EF4-FFF2-40B4-BE49-F238E27FC236}">
                  <a16:creationId xmlns:a16="http://schemas.microsoft.com/office/drawing/2014/main" id="{99D9CB75-7607-F341-91FB-60EE40B2106A}"/>
                </a:ext>
              </a:extLst>
            </p:cNvPr>
            <p:cNvCxnSpPr/>
            <p:nvPr/>
          </p:nvCxnSpPr>
          <p:spPr>
            <a:xfrm>
              <a:off x="3567207" y="5922836"/>
              <a:ext cx="2345493" cy="0"/>
            </a:xfrm>
            <a:prstGeom prst="line">
              <a:avLst/>
            </a:prstGeom>
            <a:ln w="19050">
              <a:solidFill>
                <a:schemeClr val="dk1"/>
              </a:solidFill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7" name="直接连接符 57">
              <a:extLst>
                <a:ext uri="{FF2B5EF4-FFF2-40B4-BE49-F238E27FC236}">
                  <a16:creationId xmlns:a16="http://schemas.microsoft.com/office/drawing/2014/main" id="{6279EDF7-DCC8-3147-B324-10BC4851B151}"/>
                </a:ext>
              </a:extLst>
            </p:cNvPr>
            <p:cNvCxnSpPr/>
            <p:nvPr/>
          </p:nvCxnSpPr>
          <p:spPr>
            <a:xfrm>
              <a:off x="3567206" y="5688807"/>
              <a:ext cx="2345494" cy="0"/>
            </a:xfrm>
            <a:prstGeom prst="line">
              <a:avLst/>
            </a:prstGeom>
            <a:ln w="19050">
              <a:solidFill>
                <a:schemeClr val="dk1"/>
              </a:solidFill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8" name="矩形 58">
              <a:extLst>
                <a:ext uri="{FF2B5EF4-FFF2-40B4-BE49-F238E27FC236}">
                  <a16:creationId xmlns:a16="http://schemas.microsoft.com/office/drawing/2014/main" id="{93C548B3-859C-CB42-A3EE-9C25CAB5D516}"/>
                </a:ext>
              </a:extLst>
            </p:cNvPr>
            <p:cNvSpPr/>
            <p:nvPr/>
          </p:nvSpPr>
          <p:spPr>
            <a:xfrm>
              <a:off x="3566958" y="6055794"/>
              <a:ext cx="2327195" cy="96025"/>
            </a:xfrm>
            <a:prstGeom prst="rect">
              <a:avLst/>
            </a:prstGeom>
            <a:pattFill prst="pct75">
              <a:fgClr>
                <a:schemeClr val="accent1"/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1" rIns="68580" bIns="34291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bg2">
                    <a:lumMod val="7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endParaRPr>
            </a:p>
          </p:txBody>
        </p:sp>
        <p:grpSp>
          <p:nvGrpSpPr>
            <p:cNvPr id="59" name="组合 61">
              <a:extLst>
                <a:ext uri="{FF2B5EF4-FFF2-40B4-BE49-F238E27FC236}">
                  <a16:creationId xmlns:a16="http://schemas.microsoft.com/office/drawing/2014/main" id="{B6400D31-5E42-8649-B652-E9B70982A58F}"/>
                </a:ext>
              </a:extLst>
            </p:cNvPr>
            <p:cNvGrpSpPr/>
            <p:nvPr/>
          </p:nvGrpSpPr>
          <p:grpSpPr>
            <a:xfrm>
              <a:off x="3690384" y="6028058"/>
              <a:ext cx="2073392" cy="28283"/>
              <a:chOff x="2461456" y="5132611"/>
              <a:chExt cx="4418564" cy="107128"/>
            </a:xfrm>
            <a:pattFill prst="pct90">
              <a:fgClr>
                <a:schemeClr val="accent4"/>
              </a:fgClr>
              <a:bgClr>
                <a:schemeClr val="bg1"/>
              </a:bgClr>
            </a:pattFill>
          </p:grpSpPr>
          <p:sp>
            <p:nvSpPr>
              <p:cNvPr id="60" name="矩形 62">
                <a:extLst>
                  <a:ext uri="{FF2B5EF4-FFF2-40B4-BE49-F238E27FC236}">
                    <a16:creationId xmlns:a16="http://schemas.microsoft.com/office/drawing/2014/main" id="{8C1DE152-264C-034F-9699-BABAAC47B706}"/>
                  </a:ext>
                </a:extLst>
              </p:cNvPr>
              <p:cNvSpPr/>
              <p:nvPr/>
            </p:nvSpPr>
            <p:spPr>
              <a:xfrm>
                <a:off x="2461456" y="5132614"/>
                <a:ext cx="449187" cy="105149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>
                  <a:latin typeface="华文楷体" panose="02010600040101010101" pitchFamily="2" charset="-122"/>
                  <a:ea typeface="华文楷体" panose="0201060004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61" name="矩形 63">
                <a:extLst>
                  <a:ext uri="{FF2B5EF4-FFF2-40B4-BE49-F238E27FC236}">
                    <a16:creationId xmlns:a16="http://schemas.microsoft.com/office/drawing/2014/main" id="{8DEF5FB7-C48E-7340-AB66-F330A018A2C8}"/>
                  </a:ext>
                </a:extLst>
              </p:cNvPr>
              <p:cNvSpPr/>
              <p:nvPr/>
            </p:nvSpPr>
            <p:spPr>
              <a:xfrm>
                <a:off x="3028950" y="5132613"/>
                <a:ext cx="449187" cy="105149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>
                  <a:latin typeface="华文楷体" panose="02010600040101010101" pitchFamily="2" charset="-122"/>
                  <a:ea typeface="华文楷体" panose="0201060004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62" name="矩形 64">
                <a:extLst>
                  <a:ext uri="{FF2B5EF4-FFF2-40B4-BE49-F238E27FC236}">
                    <a16:creationId xmlns:a16="http://schemas.microsoft.com/office/drawing/2014/main" id="{403707E4-E9AA-514D-9F5A-E4C759708848}"/>
                  </a:ext>
                </a:extLst>
              </p:cNvPr>
              <p:cNvSpPr/>
              <p:nvPr/>
            </p:nvSpPr>
            <p:spPr>
              <a:xfrm>
                <a:off x="3596444" y="5132613"/>
                <a:ext cx="449187" cy="105149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>
                  <a:latin typeface="华文楷体" panose="02010600040101010101" pitchFamily="2" charset="-122"/>
                  <a:ea typeface="华文楷体" panose="0201060004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63" name="矩形 65">
                <a:extLst>
                  <a:ext uri="{FF2B5EF4-FFF2-40B4-BE49-F238E27FC236}">
                    <a16:creationId xmlns:a16="http://schemas.microsoft.com/office/drawing/2014/main" id="{CEEFF4F9-7737-0543-807B-99E8DF694BCB}"/>
                  </a:ext>
                </a:extLst>
              </p:cNvPr>
              <p:cNvSpPr/>
              <p:nvPr/>
            </p:nvSpPr>
            <p:spPr>
              <a:xfrm>
                <a:off x="4163938" y="5132612"/>
                <a:ext cx="449187" cy="105149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>
                  <a:latin typeface="华文楷体" panose="02010600040101010101" pitchFamily="2" charset="-122"/>
                  <a:ea typeface="华文楷体" panose="0201060004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64" name="矩形 66">
                <a:extLst>
                  <a:ext uri="{FF2B5EF4-FFF2-40B4-BE49-F238E27FC236}">
                    <a16:creationId xmlns:a16="http://schemas.microsoft.com/office/drawing/2014/main" id="{36C4F35D-469C-3C49-BC7D-A55CFEE2C95F}"/>
                  </a:ext>
                </a:extLst>
              </p:cNvPr>
              <p:cNvSpPr/>
              <p:nvPr/>
            </p:nvSpPr>
            <p:spPr>
              <a:xfrm>
                <a:off x="4731432" y="5132612"/>
                <a:ext cx="449187" cy="105149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>
                  <a:latin typeface="华文楷体" panose="02010600040101010101" pitchFamily="2" charset="-122"/>
                  <a:ea typeface="华文楷体" panose="0201060004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65" name="矩形 67">
                <a:extLst>
                  <a:ext uri="{FF2B5EF4-FFF2-40B4-BE49-F238E27FC236}">
                    <a16:creationId xmlns:a16="http://schemas.microsoft.com/office/drawing/2014/main" id="{6F72100A-7314-3B49-B69D-03D10A58E1DA}"/>
                  </a:ext>
                </a:extLst>
              </p:cNvPr>
              <p:cNvSpPr/>
              <p:nvPr/>
            </p:nvSpPr>
            <p:spPr>
              <a:xfrm>
                <a:off x="5298926" y="5132611"/>
                <a:ext cx="449187" cy="105149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>
                  <a:latin typeface="华文楷体" panose="02010600040101010101" pitchFamily="2" charset="-122"/>
                  <a:ea typeface="华文楷体" panose="0201060004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66" name="矩形 68">
                <a:extLst>
                  <a:ext uri="{FF2B5EF4-FFF2-40B4-BE49-F238E27FC236}">
                    <a16:creationId xmlns:a16="http://schemas.microsoft.com/office/drawing/2014/main" id="{D5F25A84-393C-B749-8E42-D7CD405568E0}"/>
                  </a:ext>
                </a:extLst>
              </p:cNvPr>
              <p:cNvSpPr/>
              <p:nvPr/>
            </p:nvSpPr>
            <p:spPr>
              <a:xfrm>
                <a:off x="5863339" y="5134590"/>
                <a:ext cx="449187" cy="105149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>
                  <a:latin typeface="华文楷体" panose="02010600040101010101" pitchFamily="2" charset="-122"/>
                  <a:ea typeface="华文楷体" panose="0201060004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67" name="矩形 69">
                <a:extLst>
                  <a:ext uri="{FF2B5EF4-FFF2-40B4-BE49-F238E27FC236}">
                    <a16:creationId xmlns:a16="http://schemas.microsoft.com/office/drawing/2014/main" id="{F13F468F-B0D1-D946-A441-1BC6BA5134D0}"/>
                  </a:ext>
                </a:extLst>
              </p:cNvPr>
              <p:cNvSpPr/>
              <p:nvPr/>
            </p:nvSpPr>
            <p:spPr>
              <a:xfrm>
                <a:off x="6430833" y="5134589"/>
                <a:ext cx="449187" cy="105149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>
                  <a:latin typeface="华文楷体" panose="02010600040101010101" pitchFamily="2" charset="-122"/>
                  <a:ea typeface="华文楷体" panose="02010600040101010101" pitchFamily="2" charset="-122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69" name="矩形 54">
              <a:extLst>
                <a:ext uri="{FF2B5EF4-FFF2-40B4-BE49-F238E27FC236}">
                  <a16:creationId xmlns:a16="http://schemas.microsoft.com/office/drawing/2014/main" id="{7652B38D-1670-DB4A-8276-CE76945B7703}"/>
                </a:ext>
              </a:extLst>
            </p:cNvPr>
            <p:cNvSpPr/>
            <p:nvPr/>
          </p:nvSpPr>
          <p:spPr>
            <a:xfrm>
              <a:off x="3572540" y="4205429"/>
              <a:ext cx="99298" cy="135759"/>
            </a:xfrm>
            <a:prstGeom prst="rect">
              <a:avLst/>
            </a:prstGeom>
            <a:pattFill prst="pct60">
              <a:fgClr>
                <a:schemeClr val="bg1">
                  <a:lumMod val="65000"/>
                </a:schemeClr>
              </a:fgClr>
              <a:bgClr>
                <a:schemeClr val="bg1"/>
              </a:bgClr>
            </a:patt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70" name="矩形 55">
              <a:extLst>
                <a:ext uri="{FF2B5EF4-FFF2-40B4-BE49-F238E27FC236}">
                  <a16:creationId xmlns:a16="http://schemas.microsoft.com/office/drawing/2014/main" id="{7EE3251C-B286-BA4D-8D42-0740DB4EED2D}"/>
                </a:ext>
              </a:extLst>
            </p:cNvPr>
            <p:cNvSpPr/>
            <p:nvPr/>
          </p:nvSpPr>
          <p:spPr>
            <a:xfrm>
              <a:off x="5789243" y="4235446"/>
              <a:ext cx="67019" cy="108546"/>
            </a:xfrm>
            <a:prstGeom prst="rect">
              <a:avLst/>
            </a:prstGeom>
            <a:pattFill prst="pct60">
              <a:fgClr>
                <a:schemeClr val="bg1">
                  <a:lumMod val="65000"/>
                </a:schemeClr>
              </a:fgClr>
              <a:bgClr>
                <a:schemeClr val="bg1"/>
              </a:bgClr>
            </a:patt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endParaRPr>
            </a:p>
          </p:txBody>
        </p:sp>
        <p:cxnSp>
          <p:nvCxnSpPr>
            <p:cNvPr id="71" name="直接连接符 56">
              <a:extLst>
                <a:ext uri="{FF2B5EF4-FFF2-40B4-BE49-F238E27FC236}">
                  <a16:creationId xmlns:a16="http://schemas.microsoft.com/office/drawing/2014/main" id="{99D9CB75-7607-F341-91FB-60EE40B2106A}"/>
                </a:ext>
              </a:extLst>
            </p:cNvPr>
            <p:cNvCxnSpPr/>
            <p:nvPr/>
          </p:nvCxnSpPr>
          <p:spPr>
            <a:xfrm>
              <a:off x="3548661" y="4208231"/>
              <a:ext cx="2345493" cy="0"/>
            </a:xfrm>
            <a:prstGeom prst="line">
              <a:avLst/>
            </a:prstGeom>
            <a:ln w="19050">
              <a:solidFill>
                <a:schemeClr val="dk1"/>
              </a:solidFill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3" name="矩形 58">
              <a:extLst>
                <a:ext uri="{FF2B5EF4-FFF2-40B4-BE49-F238E27FC236}">
                  <a16:creationId xmlns:a16="http://schemas.microsoft.com/office/drawing/2014/main" id="{93C548B3-859C-CB42-A3EE-9C25CAB5D516}"/>
                </a:ext>
              </a:extLst>
            </p:cNvPr>
            <p:cNvSpPr/>
            <p:nvPr/>
          </p:nvSpPr>
          <p:spPr>
            <a:xfrm>
              <a:off x="3548412" y="4341189"/>
              <a:ext cx="2327195" cy="96025"/>
            </a:xfrm>
            <a:prstGeom prst="rect">
              <a:avLst/>
            </a:prstGeom>
            <a:pattFill prst="pct75">
              <a:fgClr>
                <a:schemeClr val="accent1"/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1" rIns="68580" bIns="34291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bg2">
                    <a:lumMod val="7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endParaRPr>
            </a:p>
          </p:txBody>
        </p:sp>
        <p:grpSp>
          <p:nvGrpSpPr>
            <p:cNvPr id="74" name="组合 61">
              <a:extLst>
                <a:ext uri="{FF2B5EF4-FFF2-40B4-BE49-F238E27FC236}">
                  <a16:creationId xmlns:a16="http://schemas.microsoft.com/office/drawing/2014/main" id="{B6400D31-5E42-8649-B652-E9B70982A58F}"/>
                </a:ext>
              </a:extLst>
            </p:cNvPr>
            <p:cNvGrpSpPr/>
            <p:nvPr/>
          </p:nvGrpSpPr>
          <p:grpSpPr>
            <a:xfrm>
              <a:off x="3671838" y="4313453"/>
              <a:ext cx="2073392" cy="28283"/>
              <a:chOff x="2461456" y="5132611"/>
              <a:chExt cx="4418564" cy="107128"/>
            </a:xfrm>
            <a:pattFill prst="pct90">
              <a:fgClr>
                <a:schemeClr val="accent4"/>
              </a:fgClr>
              <a:bgClr>
                <a:schemeClr val="bg1"/>
              </a:bgClr>
            </a:pattFill>
          </p:grpSpPr>
          <p:sp>
            <p:nvSpPr>
              <p:cNvPr id="75" name="矩形 62">
                <a:extLst>
                  <a:ext uri="{FF2B5EF4-FFF2-40B4-BE49-F238E27FC236}">
                    <a16:creationId xmlns:a16="http://schemas.microsoft.com/office/drawing/2014/main" id="{8C1DE152-264C-034F-9699-BABAAC47B706}"/>
                  </a:ext>
                </a:extLst>
              </p:cNvPr>
              <p:cNvSpPr/>
              <p:nvPr/>
            </p:nvSpPr>
            <p:spPr>
              <a:xfrm>
                <a:off x="2461456" y="5132614"/>
                <a:ext cx="449187" cy="105149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>
                  <a:latin typeface="华文楷体" panose="02010600040101010101" pitchFamily="2" charset="-122"/>
                  <a:ea typeface="华文楷体" panose="0201060004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76" name="矩形 63">
                <a:extLst>
                  <a:ext uri="{FF2B5EF4-FFF2-40B4-BE49-F238E27FC236}">
                    <a16:creationId xmlns:a16="http://schemas.microsoft.com/office/drawing/2014/main" id="{8DEF5FB7-C48E-7340-AB66-F330A018A2C8}"/>
                  </a:ext>
                </a:extLst>
              </p:cNvPr>
              <p:cNvSpPr/>
              <p:nvPr/>
            </p:nvSpPr>
            <p:spPr>
              <a:xfrm>
                <a:off x="3028950" y="5132613"/>
                <a:ext cx="449187" cy="105149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>
                  <a:latin typeface="华文楷体" panose="02010600040101010101" pitchFamily="2" charset="-122"/>
                  <a:ea typeface="华文楷体" panose="0201060004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77" name="矩形 64">
                <a:extLst>
                  <a:ext uri="{FF2B5EF4-FFF2-40B4-BE49-F238E27FC236}">
                    <a16:creationId xmlns:a16="http://schemas.microsoft.com/office/drawing/2014/main" id="{403707E4-E9AA-514D-9F5A-E4C759708848}"/>
                  </a:ext>
                </a:extLst>
              </p:cNvPr>
              <p:cNvSpPr/>
              <p:nvPr/>
            </p:nvSpPr>
            <p:spPr>
              <a:xfrm>
                <a:off x="3596444" y="5132613"/>
                <a:ext cx="449187" cy="105149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>
                  <a:latin typeface="华文楷体" panose="02010600040101010101" pitchFamily="2" charset="-122"/>
                  <a:ea typeface="华文楷体" panose="0201060004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78" name="矩形 65">
                <a:extLst>
                  <a:ext uri="{FF2B5EF4-FFF2-40B4-BE49-F238E27FC236}">
                    <a16:creationId xmlns:a16="http://schemas.microsoft.com/office/drawing/2014/main" id="{CEEFF4F9-7737-0543-807B-99E8DF694BCB}"/>
                  </a:ext>
                </a:extLst>
              </p:cNvPr>
              <p:cNvSpPr/>
              <p:nvPr/>
            </p:nvSpPr>
            <p:spPr>
              <a:xfrm>
                <a:off x="4163938" y="5132612"/>
                <a:ext cx="449187" cy="105149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>
                  <a:latin typeface="华文楷体" panose="02010600040101010101" pitchFamily="2" charset="-122"/>
                  <a:ea typeface="华文楷体" panose="0201060004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79" name="矩形 66">
                <a:extLst>
                  <a:ext uri="{FF2B5EF4-FFF2-40B4-BE49-F238E27FC236}">
                    <a16:creationId xmlns:a16="http://schemas.microsoft.com/office/drawing/2014/main" id="{36C4F35D-469C-3C49-BC7D-A55CFEE2C95F}"/>
                  </a:ext>
                </a:extLst>
              </p:cNvPr>
              <p:cNvSpPr/>
              <p:nvPr/>
            </p:nvSpPr>
            <p:spPr>
              <a:xfrm>
                <a:off x="4731432" y="5132612"/>
                <a:ext cx="449187" cy="105149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>
                  <a:latin typeface="华文楷体" panose="02010600040101010101" pitchFamily="2" charset="-122"/>
                  <a:ea typeface="华文楷体" panose="0201060004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80" name="矩形 67">
                <a:extLst>
                  <a:ext uri="{FF2B5EF4-FFF2-40B4-BE49-F238E27FC236}">
                    <a16:creationId xmlns:a16="http://schemas.microsoft.com/office/drawing/2014/main" id="{6F72100A-7314-3B49-B69D-03D10A58E1DA}"/>
                  </a:ext>
                </a:extLst>
              </p:cNvPr>
              <p:cNvSpPr/>
              <p:nvPr/>
            </p:nvSpPr>
            <p:spPr>
              <a:xfrm>
                <a:off x="5298926" y="5132611"/>
                <a:ext cx="449187" cy="105149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>
                  <a:latin typeface="华文楷体" panose="02010600040101010101" pitchFamily="2" charset="-122"/>
                  <a:ea typeface="华文楷体" panose="0201060004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81" name="矩形 68">
                <a:extLst>
                  <a:ext uri="{FF2B5EF4-FFF2-40B4-BE49-F238E27FC236}">
                    <a16:creationId xmlns:a16="http://schemas.microsoft.com/office/drawing/2014/main" id="{D5F25A84-393C-B749-8E42-D7CD405568E0}"/>
                  </a:ext>
                </a:extLst>
              </p:cNvPr>
              <p:cNvSpPr/>
              <p:nvPr/>
            </p:nvSpPr>
            <p:spPr>
              <a:xfrm>
                <a:off x="5863339" y="5134590"/>
                <a:ext cx="449187" cy="105149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>
                  <a:latin typeface="华文楷体" panose="02010600040101010101" pitchFamily="2" charset="-122"/>
                  <a:ea typeface="华文楷体" panose="0201060004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82" name="矩形 69">
                <a:extLst>
                  <a:ext uri="{FF2B5EF4-FFF2-40B4-BE49-F238E27FC236}">
                    <a16:creationId xmlns:a16="http://schemas.microsoft.com/office/drawing/2014/main" id="{F13F468F-B0D1-D946-A441-1BC6BA5134D0}"/>
                  </a:ext>
                </a:extLst>
              </p:cNvPr>
              <p:cNvSpPr/>
              <p:nvPr/>
            </p:nvSpPr>
            <p:spPr>
              <a:xfrm>
                <a:off x="6430833" y="5134589"/>
                <a:ext cx="449187" cy="105149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>
                  <a:latin typeface="华文楷体" panose="02010600040101010101" pitchFamily="2" charset="-122"/>
                  <a:ea typeface="华文楷体" panose="02010600040101010101" pitchFamily="2" charset="-122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83" name="矩形 55">
              <a:extLst>
                <a:ext uri="{FF2B5EF4-FFF2-40B4-BE49-F238E27FC236}">
                  <a16:creationId xmlns:a16="http://schemas.microsoft.com/office/drawing/2014/main" id="{7EE3251C-B286-BA4D-8D42-0740DB4EED2D}"/>
                </a:ext>
              </a:extLst>
            </p:cNvPr>
            <p:cNvSpPr/>
            <p:nvPr/>
          </p:nvSpPr>
          <p:spPr>
            <a:xfrm>
              <a:off x="4134103" y="4217721"/>
              <a:ext cx="67019" cy="108546"/>
            </a:xfrm>
            <a:prstGeom prst="rect">
              <a:avLst/>
            </a:prstGeom>
            <a:pattFill prst="pct60">
              <a:fgClr>
                <a:schemeClr val="bg1">
                  <a:lumMod val="65000"/>
                </a:schemeClr>
              </a:fgClr>
              <a:bgClr>
                <a:schemeClr val="bg1"/>
              </a:bgClr>
            </a:patt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84" name="矩形 55">
              <a:extLst>
                <a:ext uri="{FF2B5EF4-FFF2-40B4-BE49-F238E27FC236}">
                  <a16:creationId xmlns:a16="http://schemas.microsoft.com/office/drawing/2014/main" id="{7EE3251C-B286-BA4D-8D42-0740DB4EED2D}"/>
                </a:ext>
              </a:extLst>
            </p:cNvPr>
            <p:cNvSpPr/>
            <p:nvPr/>
          </p:nvSpPr>
          <p:spPr>
            <a:xfrm>
              <a:off x="5190275" y="4221264"/>
              <a:ext cx="67019" cy="108546"/>
            </a:xfrm>
            <a:prstGeom prst="rect">
              <a:avLst/>
            </a:prstGeom>
            <a:pattFill prst="pct60">
              <a:fgClr>
                <a:schemeClr val="bg1">
                  <a:lumMod val="65000"/>
                </a:schemeClr>
              </a:fgClr>
              <a:bgClr>
                <a:schemeClr val="bg1"/>
              </a:bgClr>
            </a:patt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85" name="矩形 55">
              <a:extLst>
                <a:ext uri="{FF2B5EF4-FFF2-40B4-BE49-F238E27FC236}">
                  <a16:creationId xmlns:a16="http://schemas.microsoft.com/office/drawing/2014/main" id="{7EE3251C-B286-BA4D-8D42-0740DB4EED2D}"/>
                </a:ext>
              </a:extLst>
            </p:cNvPr>
            <p:cNvSpPr/>
            <p:nvPr/>
          </p:nvSpPr>
          <p:spPr>
            <a:xfrm>
              <a:off x="4655104" y="4207088"/>
              <a:ext cx="67019" cy="108546"/>
            </a:xfrm>
            <a:prstGeom prst="rect">
              <a:avLst/>
            </a:prstGeom>
            <a:pattFill prst="pct60">
              <a:fgClr>
                <a:schemeClr val="bg1">
                  <a:lumMod val="65000"/>
                </a:schemeClr>
              </a:fgClr>
              <a:bgClr>
                <a:schemeClr val="bg1"/>
              </a:bgClr>
            </a:patt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86" name="矩形 54">
              <a:extLst>
                <a:ext uri="{FF2B5EF4-FFF2-40B4-BE49-F238E27FC236}">
                  <a16:creationId xmlns:a16="http://schemas.microsoft.com/office/drawing/2014/main" id="{7652B38D-1670-DB4A-8276-CE76945B7703}"/>
                </a:ext>
              </a:extLst>
            </p:cNvPr>
            <p:cNvSpPr/>
            <p:nvPr/>
          </p:nvSpPr>
          <p:spPr>
            <a:xfrm>
              <a:off x="3586129" y="3475067"/>
              <a:ext cx="99298" cy="135759"/>
            </a:xfrm>
            <a:prstGeom prst="rect">
              <a:avLst/>
            </a:prstGeom>
            <a:pattFill prst="pct60">
              <a:fgClr>
                <a:schemeClr val="bg1">
                  <a:lumMod val="65000"/>
                </a:schemeClr>
              </a:fgClr>
              <a:bgClr>
                <a:schemeClr val="bg1"/>
              </a:bgClr>
            </a:patt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87" name="矩形 55">
              <a:extLst>
                <a:ext uri="{FF2B5EF4-FFF2-40B4-BE49-F238E27FC236}">
                  <a16:creationId xmlns:a16="http://schemas.microsoft.com/office/drawing/2014/main" id="{7EE3251C-B286-BA4D-8D42-0740DB4EED2D}"/>
                </a:ext>
              </a:extLst>
            </p:cNvPr>
            <p:cNvSpPr/>
            <p:nvPr/>
          </p:nvSpPr>
          <p:spPr>
            <a:xfrm>
              <a:off x="5802832" y="3505084"/>
              <a:ext cx="67019" cy="108546"/>
            </a:xfrm>
            <a:prstGeom prst="rect">
              <a:avLst/>
            </a:prstGeom>
            <a:pattFill prst="pct60">
              <a:fgClr>
                <a:schemeClr val="bg1">
                  <a:lumMod val="65000"/>
                </a:schemeClr>
              </a:fgClr>
              <a:bgClr>
                <a:schemeClr val="bg1"/>
              </a:bgClr>
            </a:patt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89" name="矩形 58">
              <a:extLst>
                <a:ext uri="{FF2B5EF4-FFF2-40B4-BE49-F238E27FC236}">
                  <a16:creationId xmlns:a16="http://schemas.microsoft.com/office/drawing/2014/main" id="{93C548B3-859C-CB42-A3EE-9C25CAB5D516}"/>
                </a:ext>
              </a:extLst>
            </p:cNvPr>
            <p:cNvSpPr/>
            <p:nvPr/>
          </p:nvSpPr>
          <p:spPr>
            <a:xfrm>
              <a:off x="3562001" y="3610827"/>
              <a:ext cx="2327195" cy="96025"/>
            </a:xfrm>
            <a:prstGeom prst="rect">
              <a:avLst/>
            </a:prstGeom>
            <a:pattFill prst="pct75">
              <a:fgClr>
                <a:schemeClr val="accent1"/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1" rIns="68580" bIns="34291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bg2">
                    <a:lumMod val="7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endParaRPr>
            </a:p>
          </p:txBody>
        </p:sp>
        <p:grpSp>
          <p:nvGrpSpPr>
            <p:cNvPr id="90" name="组合 61">
              <a:extLst>
                <a:ext uri="{FF2B5EF4-FFF2-40B4-BE49-F238E27FC236}">
                  <a16:creationId xmlns:a16="http://schemas.microsoft.com/office/drawing/2014/main" id="{B6400D31-5E42-8649-B652-E9B70982A58F}"/>
                </a:ext>
              </a:extLst>
            </p:cNvPr>
            <p:cNvGrpSpPr/>
            <p:nvPr/>
          </p:nvGrpSpPr>
          <p:grpSpPr>
            <a:xfrm>
              <a:off x="3685427" y="3583091"/>
              <a:ext cx="2073392" cy="28283"/>
              <a:chOff x="2461456" y="5132611"/>
              <a:chExt cx="4418564" cy="107128"/>
            </a:xfrm>
            <a:pattFill prst="pct90">
              <a:fgClr>
                <a:schemeClr val="accent4"/>
              </a:fgClr>
              <a:bgClr>
                <a:schemeClr val="bg1"/>
              </a:bgClr>
            </a:pattFill>
          </p:grpSpPr>
          <p:sp>
            <p:nvSpPr>
              <p:cNvPr id="91" name="矩形 62">
                <a:extLst>
                  <a:ext uri="{FF2B5EF4-FFF2-40B4-BE49-F238E27FC236}">
                    <a16:creationId xmlns:a16="http://schemas.microsoft.com/office/drawing/2014/main" id="{8C1DE152-264C-034F-9699-BABAAC47B706}"/>
                  </a:ext>
                </a:extLst>
              </p:cNvPr>
              <p:cNvSpPr/>
              <p:nvPr/>
            </p:nvSpPr>
            <p:spPr>
              <a:xfrm>
                <a:off x="2461456" y="5132614"/>
                <a:ext cx="449187" cy="105149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>
                  <a:latin typeface="华文楷体" panose="02010600040101010101" pitchFamily="2" charset="-122"/>
                  <a:ea typeface="华文楷体" panose="0201060004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92" name="矩形 63">
                <a:extLst>
                  <a:ext uri="{FF2B5EF4-FFF2-40B4-BE49-F238E27FC236}">
                    <a16:creationId xmlns:a16="http://schemas.microsoft.com/office/drawing/2014/main" id="{8DEF5FB7-C48E-7340-AB66-F330A018A2C8}"/>
                  </a:ext>
                </a:extLst>
              </p:cNvPr>
              <p:cNvSpPr/>
              <p:nvPr/>
            </p:nvSpPr>
            <p:spPr>
              <a:xfrm>
                <a:off x="3028950" y="5132613"/>
                <a:ext cx="449187" cy="105149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>
                  <a:latin typeface="华文楷体" panose="02010600040101010101" pitchFamily="2" charset="-122"/>
                  <a:ea typeface="华文楷体" panose="0201060004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93" name="矩形 64">
                <a:extLst>
                  <a:ext uri="{FF2B5EF4-FFF2-40B4-BE49-F238E27FC236}">
                    <a16:creationId xmlns:a16="http://schemas.microsoft.com/office/drawing/2014/main" id="{403707E4-E9AA-514D-9F5A-E4C759708848}"/>
                  </a:ext>
                </a:extLst>
              </p:cNvPr>
              <p:cNvSpPr/>
              <p:nvPr/>
            </p:nvSpPr>
            <p:spPr>
              <a:xfrm>
                <a:off x="3596444" y="5132613"/>
                <a:ext cx="449187" cy="105149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>
                  <a:latin typeface="华文楷体" panose="02010600040101010101" pitchFamily="2" charset="-122"/>
                  <a:ea typeface="华文楷体" panose="0201060004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94" name="矩形 65">
                <a:extLst>
                  <a:ext uri="{FF2B5EF4-FFF2-40B4-BE49-F238E27FC236}">
                    <a16:creationId xmlns:a16="http://schemas.microsoft.com/office/drawing/2014/main" id="{CEEFF4F9-7737-0543-807B-99E8DF694BCB}"/>
                  </a:ext>
                </a:extLst>
              </p:cNvPr>
              <p:cNvSpPr/>
              <p:nvPr/>
            </p:nvSpPr>
            <p:spPr>
              <a:xfrm>
                <a:off x="4163938" y="5132612"/>
                <a:ext cx="449187" cy="105149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>
                  <a:latin typeface="华文楷体" panose="02010600040101010101" pitchFamily="2" charset="-122"/>
                  <a:ea typeface="华文楷体" panose="0201060004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95" name="矩形 66">
                <a:extLst>
                  <a:ext uri="{FF2B5EF4-FFF2-40B4-BE49-F238E27FC236}">
                    <a16:creationId xmlns:a16="http://schemas.microsoft.com/office/drawing/2014/main" id="{36C4F35D-469C-3C49-BC7D-A55CFEE2C95F}"/>
                  </a:ext>
                </a:extLst>
              </p:cNvPr>
              <p:cNvSpPr/>
              <p:nvPr/>
            </p:nvSpPr>
            <p:spPr>
              <a:xfrm>
                <a:off x="4731432" y="5132612"/>
                <a:ext cx="449187" cy="105149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>
                  <a:latin typeface="华文楷体" panose="02010600040101010101" pitchFamily="2" charset="-122"/>
                  <a:ea typeface="华文楷体" panose="0201060004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96" name="矩形 67">
                <a:extLst>
                  <a:ext uri="{FF2B5EF4-FFF2-40B4-BE49-F238E27FC236}">
                    <a16:creationId xmlns:a16="http://schemas.microsoft.com/office/drawing/2014/main" id="{6F72100A-7314-3B49-B69D-03D10A58E1DA}"/>
                  </a:ext>
                </a:extLst>
              </p:cNvPr>
              <p:cNvSpPr/>
              <p:nvPr/>
            </p:nvSpPr>
            <p:spPr>
              <a:xfrm>
                <a:off x="5298926" y="5132611"/>
                <a:ext cx="449187" cy="105149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>
                  <a:latin typeface="华文楷体" panose="02010600040101010101" pitchFamily="2" charset="-122"/>
                  <a:ea typeface="华文楷体" panose="0201060004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97" name="矩形 68">
                <a:extLst>
                  <a:ext uri="{FF2B5EF4-FFF2-40B4-BE49-F238E27FC236}">
                    <a16:creationId xmlns:a16="http://schemas.microsoft.com/office/drawing/2014/main" id="{D5F25A84-393C-B749-8E42-D7CD405568E0}"/>
                  </a:ext>
                </a:extLst>
              </p:cNvPr>
              <p:cNvSpPr/>
              <p:nvPr/>
            </p:nvSpPr>
            <p:spPr>
              <a:xfrm>
                <a:off x="5863339" y="5134590"/>
                <a:ext cx="449187" cy="105149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>
                  <a:latin typeface="华文楷体" panose="02010600040101010101" pitchFamily="2" charset="-122"/>
                  <a:ea typeface="华文楷体" panose="0201060004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98" name="矩形 69">
                <a:extLst>
                  <a:ext uri="{FF2B5EF4-FFF2-40B4-BE49-F238E27FC236}">
                    <a16:creationId xmlns:a16="http://schemas.microsoft.com/office/drawing/2014/main" id="{F13F468F-B0D1-D946-A441-1BC6BA5134D0}"/>
                  </a:ext>
                </a:extLst>
              </p:cNvPr>
              <p:cNvSpPr/>
              <p:nvPr/>
            </p:nvSpPr>
            <p:spPr>
              <a:xfrm>
                <a:off x="6430833" y="5134589"/>
                <a:ext cx="449187" cy="105149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>
                  <a:latin typeface="华文楷体" panose="02010600040101010101" pitchFamily="2" charset="-122"/>
                  <a:ea typeface="华文楷体" panose="02010600040101010101" pitchFamily="2" charset="-122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99" name="矩形 55">
              <a:extLst>
                <a:ext uri="{FF2B5EF4-FFF2-40B4-BE49-F238E27FC236}">
                  <a16:creationId xmlns:a16="http://schemas.microsoft.com/office/drawing/2014/main" id="{7EE3251C-B286-BA4D-8D42-0740DB4EED2D}"/>
                </a:ext>
              </a:extLst>
            </p:cNvPr>
            <p:cNvSpPr/>
            <p:nvPr/>
          </p:nvSpPr>
          <p:spPr>
            <a:xfrm>
              <a:off x="4147692" y="3497992"/>
              <a:ext cx="67019" cy="108546"/>
            </a:xfrm>
            <a:prstGeom prst="rect">
              <a:avLst/>
            </a:prstGeom>
            <a:pattFill prst="pct60">
              <a:fgClr>
                <a:schemeClr val="bg1">
                  <a:lumMod val="65000"/>
                </a:schemeClr>
              </a:fgClr>
              <a:bgClr>
                <a:schemeClr val="bg1"/>
              </a:bgClr>
            </a:patt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00" name="矩形 55">
              <a:extLst>
                <a:ext uri="{FF2B5EF4-FFF2-40B4-BE49-F238E27FC236}">
                  <a16:creationId xmlns:a16="http://schemas.microsoft.com/office/drawing/2014/main" id="{7EE3251C-B286-BA4D-8D42-0740DB4EED2D}"/>
                </a:ext>
              </a:extLst>
            </p:cNvPr>
            <p:cNvSpPr/>
            <p:nvPr/>
          </p:nvSpPr>
          <p:spPr>
            <a:xfrm>
              <a:off x="5203864" y="3501535"/>
              <a:ext cx="67019" cy="108546"/>
            </a:xfrm>
            <a:prstGeom prst="rect">
              <a:avLst/>
            </a:prstGeom>
            <a:pattFill prst="pct60">
              <a:fgClr>
                <a:schemeClr val="bg1">
                  <a:lumMod val="65000"/>
                </a:schemeClr>
              </a:fgClr>
              <a:bgClr>
                <a:schemeClr val="bg1"/>
              </a:bgClr>
            </a:patt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01" name="矩形 55">
              <a:extLst>
                <a:ext uri="{FF2B5EF4-FFF2-40B4-BE49-F238E27FC236}">
                  <a16:creationId xmlns:a16="http://schemas.microsoft.com/office/drawing/2014/main" id="{7EE3251C-B286-BA4D-8D42-0740DB4EED2D}"/>
                </a:ext>
              </a:extLst>
            </p:cNvPr>
            <p:cNvSpPr/>
            <p:nvPr/>
          </p:nvSpPr>
          <p:spPr>
            <a:xfrm>
              <a:off x="4668693" y="3487359"/>
              <a:ext cx="67019" cy="108546"/>
            </a:xfrm>
            <a:prstGeom prst="rect">
              <a:avLst/>
            </a:prstGeom>
            <a:pattFill prst="pct60">
              <a:fgClr>
                <a:schemeClr val="bg1">
                  <a:lumMod val="65000"/>
                </a:schemeClr>
              </a:fgClr>
              <a:bgClr>
                <a:schemeClr val="bg1"/>
              </a:bgClr>
            </a:patt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02" name="矩形 55">
              <a:extLst>
                <a:ext uri="{FF2B5EF4-FFF2-40B4-BE49-F238E27FC236}">
                  <a16:creationId xmlns:a16="http://schemas.microsoft.com/office/drawing/2014/main" id="{7EE3251C-B286-BA4D-8D42-0740DB4EED2D}"/>
                </a:ext>
              </a:extLst>
            </p:cNvPr>
            <p:cNvSpPr/>
            <p:nvPr/>
          </p:nvSpPr>
          <p:spPr>
            <a:xfrm>
              <a:off x="4084482" y="5699209"/>
              <a:ext cx="63210" cy="342641"/>
            </a:xfrm>
            <a:prstGeom prst="rect">
              <a:avLst/>
            </a:prstGeom>
            <a:pattFill prst="pct60">
              <a:fgClr>
                <a:schemeClr val="bg1">
                  <a:lumMod val="65000"/>
                </a:schemeClr>
              </a:fgClr>
              <a:bgClr>
                <a:schemeClr val="bg1"/>
              </a:bgClr>
            </a:patt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03" name="矩形 55">
              <a:extLst>
                <a:ext uri="{FF2B5EF4-FFF2-40B4-BE49-F238E27FC236}">
                  <a16:creationId xmlns:a16="http://schemas.microsoft.com/office/drawing/2014/main" id="{7EE3251C-B286-BA4D-8D42-0740DB4EED2D}"/>
                </a:ext>
              </a:extLst>
            </p:cNvPr>
            <p:cNvSpPr/>
            <p:nvPr/>
          </p:nvSpPr>
          <p:spPr>
            <a:xfrm>
              <a:off x="5140654" y="5702752"/>
              <a:ext cx="63210" cy="342641"/>
            </a:xfrm>
            <a:prstGeom prst="rect">
              <a:avLst/>
            </a:prstGeom>
            <a:pattFill prst="pct60">
              <a:fgClr>
                <a:schemeClr val="bg1">
                  <a:lumMod val="65000"/>
                </a:schemeClr>
              </a:fgClr>
              <a:bgClr>
                <a:schemeClr val="bg1"/>
              </a:bgClr>
            </a:patt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04" name="矩形 55">
              <a:extLst>
                <a:ext uri="{FF2B5EF4-FFF2-40B4-BE49-F238E27FC236}">
                  <a16:creationId xmlns:a16="http://schemas.microsoft.com/office/drawing/2014/main" id="{7EE3251C-B286-BA4D-8D42-0740DB4EED2D}"/>
                </a:ext>
              </a:extLst>
            </p:cNvPr>
            <p:cNvSpPr/>
            <p:nvPr/>
          </p:nvSpPr>
          <p:spPr>
            <a:xfrm>
              <a:off x="4613589" y="5699209"/>
              <a:ext cx="58912" cy="332008"/>
            </a:xfrm>
            <a:prstGeom prst="rect">
              <a:avLst/>
            </a:prstGeom>
            <a:pattFill prst="pct60">
              <a:fgClr>
                <a:schemeClr val="bg1">
                  <a:lumMod val="65000"/>
                </a:schemeClr>
              </a:fgClr>
              <a:bgClr>
                <a:schemeClr val="bg1"/>
              </a:bgClr>
            </a:patt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08" name="矩形 107">
              <a:extLst>
                <a:ext uri="{FF2B5EF4-FFF2-40B4-BE49-F238E27FC236}">
                  <a16:creationId xmlns:a16="http://schemas.microsoft.com/office/drawing/2014/main" id="{7652B38D-1670-DB4A-8276-CE76945B7703}"/>
                </a:ext>
              </a:extLst>
            </p:cNvPr>
            <p:cNvSpPr/>
            <p:nvPr/>
          </p:nvSpPr>
          <p:spPr>
            <a:xfrm>
              <a:off x="3557641" y="4852087"/>
              <a:ext cx="86364" cy="397723"/>
            </a:xfrm>
            <a:prstGeom prst="rect">
              <a:avLst/>
            </a:prstGeom>
            <a:pattFill prst="pct60">
              <a:fgClr>
                <a:schemeClr val="bg1">
                  <a:lumMod val="65000"/>
                </a:schemeClr>
              </a:fgClr>
              <a:bgClr>
                <a:schemeClr val="bg1"/>
              </a:bgClr>
            </a:patt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09" name="矩形 108">
              <a:extLst>
                <a:ext uri="{FF2B5EF4-FFF2-40B4-BE49-F238E27FC236}">
                  <a16:creationId xmlns:a16="http://schemas.microsoft.com/office/drawing/2014/main" id="{7EE3251C-B286-BA4D-8D42-0740DB4EED2D}"/>
                </a:ext>
              </a:extLst>
            </p:cNvPr>
            <p:cNvSpPr/>
            <p:nvPr/>
          </p:nvSpPr>
          <p:spPr>
            <a:xfrm>
              <a:off x="5798472" y="4854891"/>
              <a:ext cx="86364" cy="397723"/>
            </a:xfrm>
            <a:prstGeom prst="rect">
              <a:avLst/>
            </a:prstGeom>
            <a:pattFill prst="pct60">
              <a:fgClr>
                <a:schemeClr val="bg1">
                  <a:lumMod val="65000"/>
                </a:schemeClr>
              </a:fgClr>
              <a:bgClr>
                <a:schemeClr val="bg1"/>
              </a:bgClr>
            </a:patt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endParaRPr>
            </a:p>
          </p:txBody>
        </p:sp>
        <p:cxnSp>
          <p:nvCxnSpPr>
            <p:cNvPr id="110" name="直接连接符 109">
              <a:extLst>
                <a:ext uri="{FF2B5EF4-FFF2-40B4-BE49-F238E27FC236}">
                  <a16:creationId xmlns:a16="http://schemas.microsoft.com/office/drawing/2014/main" id="{99D9CB75-7607-F341-91FB-60EE40B2106A}"/>
                </a:ext>
              </a:extLst>
            </p:cNvPr>
            <p:cNvCxnSpPr/>
            <p:nvPr/>
          </p:nvCxnSpPr>
          <p:spPr>
            <a:xfrm>
              <a:off x="3557890" y="5116853"/>
              <a:ext cx="2345493" cy="0"/>
            </a:xfrm>
            <a:prstGeom prst="line">
              <a:avLst/>
            </a:prstGeom>
            <a:ln w="19050">
              <a:solidFill>
                <a:schemeClr val="dk1"/>
              </a:solidFill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12" name="矩形 111">
              <a:extLst>
                <a:ext uri="{FF2B5EF4-FFF2-40B4-BE49-F238E27FC236}">
                  <a16:creationId xmlns:a16="http://schemas.microsoft.com/office/drawing/2014/main" id="{93C548B3-859C-CB42-A3EE-9C25CAB5D516}"/>
                </a:ext>
              </a:extLst>
            </p:cNvPr>
            <p:cNvSpPr/>
            <p:nvPr/>
          </p:nvSpPr>
          <p:spPr>
            <a:xfrm>
              <a:off x="3557641" y="5249811"/>
              <a:ext cx="2327195" cy="96025"/>
            </a:xfrm>
            <a:prstGeom prst="rect">
              <a:avLst/>
            </a:prstGeom>
            <a:pattFill prst="pct75">
              <a:fgClr>
                <a:schemeClr val="accent1"/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1" rIns="68580" bIns="34291" numCol="1" spcCol="0" rtlCol="0" fromWordArt="0" anchor="ctr" anchorCtr="0" forceAA="0" compatLnSpc="1">
              <a:no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bg2">
                    <a:lumMod val="7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endParaRPr>
            </a:p>
          </p:txBody>
        </p:sp>
        <p:grpSp>
          <p:nvGrpSpPr>
            <p:cNvPr id="113" name="组合 112">
              <a:extLst>
                <a:ext uri="{FF2B5EF4-FFF2-40B4-BE49-F238E27FC236}">
                  <a16:creationId xmlns:a16="http://schemas.microsoft.com/office/drawing/2014/main" id="{B6400D31-5E42-8649-B652-E9B70982A58F}"/>
                </a:ext>
              </a:extLst>
            </p:cNvPr>
            <p:cNvGrpSpPr/>
            <p:nvPr/>
          </p:nvGrpSpPr>
          <p:grpSpPr>
            <a:xfrm>
              <a:off x="3681067" y="5222075"/>
              <a:ext cx="2073391" cy="28283"/>
              <a:chOff x="2461456" y="5132611"/>
              <a:chExt cx="4418564" cy="107128"/>
            </a:xfrm>
            <a:pattFill prst="pct90">
              <a:fgClr>
                <a:schemeClr val="accent4"/>
              </a:fgClr>
              <a:bgClr>
                <a:schemeClr val="bg1"/>
              </a:bgClr>
            </a:pattFill>
          </p:grpSpPr>
          <p:sp>
            <p:nvSpPr>
              <p:cNvPr id="117" name="矩形 116">
                <a:extLst>
                  <a:ext uri="{FF2B5EF4-FFF2-40B4-BE49-F238E27FC236}">
                    <a16:creationId xmlns:a16="http://schemas.microsoft.com/office/drawing/2014/main" id="{8C1DE152-264C-034F-9699-BABAAC47B706}"/>
                  </a:ext>
                </a:extLst>
              </p:cNvPr>
              <p:cNvSpPr/>
              <p:nvPr/>
            </p:nvSpPr>
            <p:spPr>
              <a:xfrm>
                <a:off x="2461456" y="5132614"/>
                <a:ext cx="449187" cy="105149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>
                  <a:latin typeface="华文楷体" panose="02010600040101010101" pitchFamily="2" charset="-122"/>
                  <a:ea typeface="华文楷体" panose="0201060004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8" name="矩形 117">
                <a:extLst>
                  <a:ext uri="{FF2B5EF4-FFF2-40B4-BE49-F238E27FC236}">
                    <a16:creationId xmlns:a16="http://schemas.microsoft.com/office/drawing/2014/main" id="{8DEF5FB7-C48E-7340-AB66-F330A018A2C8}"/>
                  </a:ext>
                </a:extLst>
              </p:cNvPr>
              <p:cNvSpPr/>
              <p:nvPr/>
            </p:nvSpPr>
            <p:spPr>
              <a:xfrm>
                <a:off x="3028950" y="5132613"/>
                <a:ext cx="449187" cy="105149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>
                  <a:latin typeface="华文楷体" panose="02010600040101010101" pitchFamily="2" charset="-122"/>
                  <a:ea typeface="华文楷体" panose="0201060004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9" name="矩形 118">
                <a:extLst>
                  <a:ext uri="{FF2B5EF4-FFF2-40B4-BE49-F238E27FC236}">
                    <a16:creationId xmlns:a16="http://schemas.microsoft.com/office/drawing/2014/main" id="{403707E4-E9AA-514D-9F5A-E4C759708848}"/>
                  </a:ext>
                </a:extLst>
              </p:cNvPr>
              <p:cNvSpPr/>
              <p:nvPr/>
            </p:nvSpPr>
            <p:spPr>
              <a:xfrm>
                <a:off x="3596444" y="5132613"/>
                <a:ext cx="449187" cy="105149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>
                  <a:latin typeface="华文楷体" panose="02010600040101010101" pitchFamily="2" charset="-122"/>
                  <a:ea typeface="华文楷体" panose="0201060004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0" name="矩形 119">
                <a:extLst>
                  <a:ext uri="{FF2B5EF4-FFF2-40B4-BE49-F238E27FC236}">
                    <a16:creationId xmlns:a16="http://schemas.microsoft.com/office/drawing/2014/main" id="{CEEFF4F9-7737-0543-807B-99E8DF694BCB}"/>
                  </a:ext>
                </a:extLst>
              </p:cNvPr>
              <p:cNvSpPr/>
              <p:nvPr/>
            </p:nvSpPr>
            <p:spPr>
              <a:xfrm>
                <a:off x="4163938" y="5132612"/>
                <a:ext cx="449187" cy="105149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>
                  <a:latin typeface="华文楷体" panose="02010600040101010101" pitchFamily="2" charset="-122"/>
                  <a:ea typeface="华文楷体" panose="0201060004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1" name="矩形 120">
                <a:extLst>
                  <a:ext uri="{FF2B5EF4-FFF2-40B4-BE49-F238E27FC236}">
                    <a16:creationId xmlns:a16="http://schemas.microsoft.com/office/drawing/2014/main" id="{36C4F35D-469C-3C49-BC7D-A55CFEE2C95F}"/>
                  </a:ext>
                </a:extLst>
              </p:cNvPr>
              <p:cNvSpPr/>
              <p:nvPr/>
            </p:nvSpPr>
            <p:spPr>
              <a:xfrm>
                <a:off x="4731432" y="5132612"/>
                <a:ext cx="449187" cy="105149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>
                  <a:latin typeface="华文楷体" panose="02010600040101010101" pitchFamily="2" charset="-122"/>
                  <a:ea typeface="华文楷体" panose="0201060004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2" name="矩形 121">
                <a:extLst>
                  <a:ext uri="{FF2B5EF4-FFF2-40B4-BE49-F238E27FC236}">
                    <a16:creationId xmlns:a16="http://schemas.microsoft.com/office/drawing/2014/main" id="{6F72100A-7314-3B49-B69D-03D10A58E1DA}"/>
                  </a:ext>
                </a:extLst>
              </p:cNvPr>
              <p:cNvSpPr/>
              <p:nvPr/>
            </p:nvSpPr>
            <p:spPr>
              <a:xfrm>
                <a:off x="5298926" y="5132611"/>
                <a:ext cx="449187" cy="105149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>
                  <a:latin typeface="华文楷体" panose="02010600040101010101" pitchFamily="2" charset="-122"/>
                  <a:ea typeface="华文楷体" panose="0201060004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3" name="矩形 122">
                <a:extLst>
                  <a:ext uri="{FF2B5EF4-FFF2-40B4-BE49-F238E27FC236}">
                    <a16:creationId xmlns:a16="http://schemas.microsoft.com/office/drawing/2014/main" id="{D5F25A84-393C-B749-8E42-D7CD405568E0}"/>
                  </a:ext>
                </a:extLst>
              </p:cNvPr>
              <p:cNvSpPr/>
              <p:nvPr/>
            </p:nvSpPr>
            <p:spPr>
              <a:xfrm>
                <a:off x="5863339" y="5134590"/>
                <a:ext cx="449187" cy="105149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>
                  <a:latin typeface="华文楷体" panose="02010600040101010101" pitchFamily="2" charset="-122"/>
                  <a:ea typeface="华文楷体" panose="0201060004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4" name="矩形 123">
                <a:extLst>
                  <a:ext uri="{FF2B5EF4-FFF2-40B4-BE49-F238E27FC236}">
                    <a16:creationId xmlns:a16="http://schemas.microsoft.com/office/drawing/2014/main" id="{F13F468F-B0D1-D946-A441-1BC6BA5134D0}"/>
                  </a:ext>
                </a:extLst>
              </p:cNvPr>
              <p:cNvSpPr/>
              <p:nvPr/>
            </p:nvSpPr>
            <p:spPr>
              <a:xfrm>
                <a:off x="6430833" y="5134589"/>
                <a:ext cx="449187" cy="105149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>
                  <a:latin typeface="华文楷体" panose="02010600040101010101" pitchFamily="2" charset="-122"/>
                  <a:ea typeface="华文楷体" panose="02010600040101010101" pitchFamily="2" charset="-122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14" name="矩形 113">
              <a:extLst>
                <a:ext uri="{FF2B5EF4-FFF2-40B4-BE49-F238E27FC236}">
                  <a16:creationId xmlns:a16="http://schemas.microsoft.com/office/drawing/2014/main" id="{7EE3251C-B286-BA4D-8D42-0740DB4EED2D}"/>
                </a:ext>
              </a:extLst>
            </p:cNvPr>
            <p:cNvSpPr/>
            <p:nvPr/>
          </p:nvSpPr>
          <p:spPr>
            <a:xfrm>
              <a:off x="4075165" y="4893226"/>
              <a:ext cx="63210" cy="342641"/>
            </a:xfrm>
            <a:prstGeom prst="rect">
              <a:avLst/>
            </a:prstGeom>
            <a:pattFill prst="pct60">
              <a:fgClr>
                <a:schemeClr val="bg1">
                  <a:lumMod val="65000"/>
                </a:schemeClr>
              </a:fgClr>
              <a:bgClr>
                <a:schemeClr val="bg1"/>
              </a:bgClr>
            </a:patt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15" name="矩形 114">
              <a:extLst>
                <a:ext uri="{FF2B5EF4-FFF2-40B4-BE49-F238E27FC236}">
                  <a16:creationId xmlns:a16="http://schemas.microsoft.com/office/drawing/2014/main" id="{7EE3251C-B286-BA4D-8D42-0740DB4EED2D}"/>
                </a:ext>
              </a:extLst>
            </p:cNvPr>
            <p:cNvSpPr/>
            <p:nvPr/>
          </p:nvSpPr>
          <p:spPr>
            <a:xfrm>
              <a:off x="5131337" y="4896769"/>
              <a:ext cx="63210" cy="342641"/>
            </a:xfrm>
            <a:prstGeom prst="rect">
              <a:avLst/>
            </a:prstGeom>
            <a:pattFill prst="pct60">
              <a:fgClr>
                <a:schemeClr val="bg1">
                  <a:lumMod val="65000"/>
                </a:schemeClr>
              </a:fgClr>
              <a:bgClr>
                <a:schemeClr val="bg1"/>
              </a:bgClr>
            </a:patt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16" name="矩形 115">
              <a:extLst>
                <a:ext uri="{FF2B5EF4-FFF2-40B4-BE49-F238E27FC236}">
                  <a16:creationId xmlns:a16="http://schemas.microsoft.com/office/drawing/2014/main" id="{7EE3251C-B286-BA4D-8D42-0740DB4EED2D}"/>
                </a:ext>
              </a:extLst>
            </p:cNvPr>
            <p:cNvSpPr/>
            <p:nvPr/>
          </p:nvSpPr>
          <p:spPr>
            <a:xfrm>
              <a:off x="4604272" y="4893226"/>
              <a:ext cx="58912" cy="332008"/>
            </a:xfrm>
            <a:prstGeom prst="rect">
              <a:avLst/>
            </a:prstGeom>
            <a:pattFill prst="pct60">
              <a:fgClr>
                <a:schemeClr val="bg1">
                  <a:lumMod val="65000"/>
                </a:schemeClr>
              </a:fgClr>
              <a:bgClr>
                <a:schemeClr val="bg1"/>
              </a:bgClr>
            </a:patt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25" name="文本框 124"/>
            <p:cNvSpPr txBox="1"/>
            <p:nvPr/>
          </p:nvSpPr>
          <p:spPr>
            <a:xfrm>
              <a:off x="3956678" y="3051544"/>
              <a:ext cx="152225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>
                  <a:latin typeface="+mj-lt"/>
                </a:rPr>
                <a:t>Spacer setting </a:t>
              </a:r>
              <a:endParaRPr lang="zh-CN" altLang="en-US" dirty="0">
                <a:latin typeface="+mj-lt"/>
              </a:endParaRPr>
            </a:p>
          </p:txBody>
        </p:sp>
        <p:sp>
          <p:nvSpPr>
            <p:cNvPr id="126" name="文本框 125"/>
            <p:cNvSpPr txBox="1"/>
            <p:nvPr/>
          </p:nvSpPr>
          <p:spPr>
            <a:xfrm>
              <a:off x="3927484" y="3756138"/>
              <a:ext cx="152225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>
                  <a:latin typeface="+mj-lt"/>
                </a:rPr>
                <a:t>Mesh bonding</a:t>
              </a:r>
              <a:endParaRPr lang="zh-CN" altLang="en-US" dirty="0">
                <a:latin typeface="+mj-lt"/>
              </a:endParaRPr>
            </a:p>
          </p:txBody>
        </p:sp>
        <p:sp>
          <p:nvSpPr>
            <p:cNvPr id="127" name="文本框 126"/>
            <p:cNvSpPr txBox="1"/>
            <p:nvPr/>
          </p:nvSpPr>
          <p:spPr>
            <a:xfrm>
              <a:off x="3947361" y="4584388"/>
              <a:ext cx="152225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>
                  <a:latin typeface="+mj-lt"/>
                </a:rPr>
                <a:t>Spacer setting </a:t>
              </a:r>
              <a:endParaRPr lang="zh-CN" altLang="en-US" dirty="0">
                <a:latin typeface="+mj-lt"/>
              </a:endParaRPr>
            </a:p>
          </p:txBody>
        </p:sp>
        <p:sp>
          <p:nvSpPr>
            <p:cNvPr id="128" name="文本框 127"/>
            <p:cNvSpPr txBox="1"/>
            <p:nvPr/>
          </p:nvSpPr>
          <p:spPr>
            <a:xfrm>
              <a:off x="3918020" y="5343434"/>
              <a:ext cx="152225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>
                  <a:latin typeface="+mj-lt"/>
                </a:rPr>
                <a:t>Mesh bonding</a:t>
              </a:r>
              <a:endParaRPr lang="zh-CN" altLang="en-US" dirty="0">
                <a:latin typeface="+mj-lt"/>
              </a:endParaRPr>
            </a:p>
          </p:txBody>
        </p:sp>
      </p:grpSp>
      <p:sp>
        <p:nvSpPr>
          <p:cNvPr id="129" name="文本框 128"/>
          <p:cNvSpPr txBox="1"/>
          <p:nvPr/>
        </p:nvSpPr>
        <p:spPr>
          <a:xfrm>
            <a:off x="6149534" y="5287610"/>
            <a:ext cx="27072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+mj-lt"/>
              </a:rPr>
              <a:t>A 150mm ×150mm DMM  prototype is fabricated and under testing… </a:t>
            </a:r>
            <a:endParaRPr lang="zh-CN" altLang="en-US" dirty="0">
              <a:latin typeface="+mj-lt"/>
            </a:endParaRPr>
          </a:p>
        </p:txBody>
      </p:sp>
      <p:sp>
        <p:nvSpPr>
          <p:cNvPr id="106" name="文本框 105"/>
          <p:cNvSpPr txBox="1"/>
          <p:nvPr/>
        </p:nvSpPr>
        <p:spPr>
          <a:xfrm>
            <a:off x="3766488" y="5767562"/>
            <a:ext cx="20086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latin typeface="+mj-lt"/>
              </a:rPr>
              <a:t>Thermal bonding </a:t>
            </a:r>
            <a:endParaRPr lang="zh-CN" altLang="en-US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5916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0" dirty="0"/>
              <a:t>Outline </a:t>
            </a:r>
            <a:endParaRPr lang="zh-CN" altLang="en-US" b="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47337" y="1476463"/>
            <a:ext cx="7859713" cy="3901872"/>
          </a:xfrm>
        </p:spPr>
        <p:txBody>
          <a:bodyPr/>
          <a:lstStyle/>
          <a:p>
            <a:pPr marL="457200" lvl="1" indent="-457200">
              <a:buClr>
                <a:schemeClr val="bg2"/>
              </a:buClr>
              <a:buSzPct val="80000"/>
              <a:buFont typeface="Wingdings" pitchFamily="2" charset="2"/>
              <a:buChar char="§"/>
            </a:pPr>
            <a:r>
              <a:rPr lang="en-US" altLang="zh-CN" sz="2800" dirty="0"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rPr>
              <a:t>Motivation</a:t>
            </a:r>
            <a:endParaRPr lang="en-US" altLang="zh-CN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>
              <a:buSzPct val="80000"/>
              <a:buFont typeface="Wingdings" pitchFamily="2" charset="2"/>
              <a:buChar char="§"/>
            </a:pPr>
            <a:r>
              <a:rPr lang="en-US" altLang="zh-CN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Double Micro-Mesh gaseous structure </a:t>
            </a:r>
          </a:p>
          <a:p>
            <a:pPr lvl="1">
              <a:buSzPct val="80000"/>
              <a:buFont typeface="Wingdings" pitchFamily="2" charset="2"/>
              <a:buChar char="§"/>
            </a:pPr>
            <a:r>
              <a:rPr lang="en-US" altLang="zh-CN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Design </a:t>
            </a:r>
            <a:r>
              <a:rPr lang="en-US" altLang="zh-CN" dirty="0">
                <a:latin typeface="华文楷体" panose="02010600040101010101" pitchFamily="2" charset="-122"/>
                <a:ea typeface="华文楷体" panose="02010600040101010101" pitchFamily="2" charset="-122"/>
              </a:rPr>
              <a:t>and </a:t>
            </a:r>
            <a:r>
              <a:rPr lang="en-US" altLang="zh-CN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Fabrication</a:t>
            </a:r>
          </a:p>
          <a:p>
            <a:pPr lvl="1">
              <a:buSzPct val="80000"/>
              <a:buFont typeface="Wingdings" pitchFamily="2" charset="2"/>
              <a:buChar char="§"/>
            </a:pPr>
            <a:r>
              <a:rPr lang="en-US" altLang="zh-CN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Performance Characterization</a:t>
            </a:r>
          </a:p>
          <a:p>
            <a:pPr lvl="1">
              <a:buSzPct val="80000"/>
              <a:buFont typeface="Wingdings" pitchFamily="2" charset="2"/>
              <a:buChar char="§"/>
            </a:pPr>
            <a:r>
              <a:rPr lang="en-US" altLang="zh-CN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 </a:t>
            </a:r>
            <a:r>
              <a:rPr lang="en-US" altLang="zh-CN" dirty="0">
                <a:latin typeface="华文楷体" panose="02010600040101010101" pitchFamily="2" charset="-122"/>
                <a:ea typeface="华文楷体" panose="02010600040101010101" pitchFamily="2" charset="-122"/>
              </a:rPr>
              <a:t>Optimization for further IBF suppression </a:t>
            </a:r>
          </a:p>
          <a:p>
            <a:pPr marL="457200" lvl="1" indent="-457200">
              <a:buClr>
                <a:schemeClr val="bg2"/>
              </a:buClr>
              <a:buSzPct val="80000"/>
              <a:buFont typeface="Wingdings" pitchFamily="2" charset="2"/>
              <a:buChar char="§"/>
            </a:pPr>
            <a:r>
              <a:rPr lang="en-US" altLang="zh-CN" sz="28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Triple Micro-Mesh gaseous structure </a:t>
            </a:r>
          </a:p>
          <a:p>
            <a:pPr marL="857250" lvl="2" indent="-457200">
              <a:buClr>
                <a:schemeClr val="bg2"/>
              </a:buClr>
              <a:buSzPct val="80000"/>
              <a:buFont typeface="Wingdings" pitchFamily="2" charset="2"/>
              <a:buChar char="§"/>
            </a:pPr>
            <a:r>
              <a:rPr lang="en-US" altLang="zh-CN" sz="24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Design</a:t>
            </a:r>
            <a:r>
              <a:rPr lang="en-US" altLang="zh-CN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 </a:t>
            </a:r>
            <a:r>
              <a:rPr lang="en-US" altLang="zh-CN" sz="24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and performance study</a:t>
            </a:r>
          </a:p>
          <a:p>
            <a:pPr marL="457200" lvl="1" indent="-457200">
              <a:buClr>
                <a:schemeClr val="bg2"/>
              </a:buClr>
              <a:buSzPct val="80000"/>
              <a:buFont typeface="Wingdings" pitchFamily="2" charset="2"/>
              <a:buChar char="§"/>
            </a:pPr>
            <a:r>
              <a:rPr lang="en-US" altLang="zh-CN" sz="28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Summary </a:t>
            </a:r>
            <a:endParaRPr lang="en-US" altLang="zh-CN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CEPC2019, Zhiyong Zhang (USTC)</a:t>
            </a:r>
            <a:endParaRPr lang="en-US" altLang="zh-CN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2019/11/18</a:t>
            </a:r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A277C42-22DC-4044-8CC3-676A4B03B895}" type="slidenum">
              <a:rPr lang="en-US" altLang="zh-CN" smtClean="0"/>
              <a:pPr>
                <a:defRPr/>
              </a:pPr>
              <a:t>2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407695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502"/>
    </mc:Choice>
    <mc:Fallback xmlns="">
      <p:transition spd="slow" advTm="25502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1"/>
          <p:cNvSpPr>
            <a:spLocks noGrp="1"/>
          </p:cNvSpPr>
          <p:nvPr>
            <p:ph type="title"/>
          </p:nvPr>
        </p:nvSpPr>
        <p:spPr>
          <a:xfrm>
            <a:off x="466725" y="188913"/>
            <a:ext cx="8220075" cy="576262"/>
          </a:xfrm>
        </p:spPr>
        <p:txBody>
          <a:bodyPr/>
          <a:lstStyle/>
          <a:p>
            <a:r>
              <a:rPr lang="en-US" altLang="zh-CN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Summary</a:t>
            </a:r>
            <a:endParaRPr lang="zh-CN" altLang="en-US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2019/11/18</a:t>
            </a:r>
            <a:endParaRPr lang="en-US" altLang="zh-CN"/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CEPC2019, Zhiyong Zhang (USTC)</a:t>
            </a:r>
            <a:endParaRPr lang="en-US" altLang="zh-CN"/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A277C42-22DC-4044-8CC3-676A4B03B895}" type="slidenum">
              <a:rPr lang="en-US" altLang="zh-CN" smtClean="0"/>
              <a:pPr>
                <a:defRPr/>
              </a:pPr>
              <a:t>20</a:t>
            </a:fld>
            <a:endParaRPr lang="en-US" altLang="zh-CN"/>
          </a:p>
        </p:txBody>
      </p:sp>
      <p:sp>
        <p:nvSpPr>
          <p:cNvPr id="11" name="内容占位符 2">
            <a:extLst>
              <a:ext uri="{FF2B5EF4-FFF2-40B4-BE49-F238E27FC236}">
                <a16:creationId xmlns:a16="http://schemas.microsoft.com/office/drawing/2014/main" id="{B4B8B892-60B2-6642-AA77-062E17B558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6725" y="1148977"/>
            <a:ext cx="8451364" cy="4823198"/>
          </a:xfrm>
        </p:spPr>
        <p:txBody>
          <a:bodyPr/>
          <a:lstStyle/>
          <a:p>
            <a:pPr>
              <a:buSzPct val="80000"/>
              <a:buFont typeface="Wingdings" pitchFamily="2" charset="2"/>
              <a:buChar char="§"/>
            </a:pPr>
            <a:r>
              <a:rPr lang="en-US" altLang="zh-CN" dirty="0">
                <a:latin typeface="华文楷体" panose="02010600040101010101" pitchFamily="2" charset="-122"/>
                <a:ea typeface="华文楷体" panose="02010600040101010101" pitchFamily="2" charset="-122"/>
              </a:rPr>
              <a:t>Developed </a:t>
            </a:r>
            <a:r>
              <a:rPr lang="en-US" altLang="zh-CN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the DMM &amp;TMM </a:t>
            </a:r>
            <a:r>
              <a:rPr lang="en-US" altLang="zh-CN" dirty="0">
                <a:latin typeface="华文楷体" panose="02010600040101010101" pitchFamily="2" charset="-122"/>
                <a:ea typeface="华文楷体" panose="02010600040101010101" pitchFamily="2" charset="-122"/>
              </a:rPr>
              <a:t>featuring high gain and low IBF</a:t>
            </a:r>
          </a:p>
          <a:p>
            <a:pPr>
              <a:buSzPct val="80000"/>
              <a:buFont typeface="Wingdings" pitchFamily="2" charset="2"/>
              <a:buChar char="§"/>
            </a:pPr>
            <a:r>
              <a:rPr lang="en-US" altLang="zh-CN" dirty="0">
                <a:latin typeface="华文楷体" panose="02010600040101010101" pitchFamily="2" charset="-122"/>
                <a:ea typeface="华文楷体" panose="02010600040101010101" pitchFamily="2" charset="-122"/>
              </a:rPr>
              <a:t>Demonstrated the performance of </a:t>
            </a:r>
            <a:r>
              <a:rPr lang="en-US" altLang="zh-CN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DMM &amp;TMM </a:t>
            </a:r>
            <a:r>
              <a:rPr lang="en-US" altLang="zh-CN" dirty="0">
                <a:latin typeface="华文楷体" panose="02010600040101010101" pitchFamily="2" charset="-122"/>
                <a:ea typeface="华文楷体" panose="02010600040101010101" pitchFamily="2" charset="-122"/>
              </a:rPr>
              <a:t>with small-size prototypes:</a:t>
            </a:r>
          </a:p>
          <a:p>
            <a:pPr lvl="1">
              <a:buSzPct val="80000"/>
              <a:buFont typeface="Wingdings" pitchFamily="2" charset="2"/>
              <a:buChar char="§"/>
            </a:pPr>
            <a:r>
              <a:rPr lang="en-US" altLang="zh-CN" sz="2000" dirty="0">
                <a:latin typeface="华文楷体" panose="02010600040101010101" pitchFamily="2" charset="-122"/>
                <a:ea typeface="华文楷体" panose="02010600040101010101" pitchFamily="2" charset="-122"/>
              </a:rPr>
              <a:t>Gain</a:t>
            </a:r>
            <a:r>
              <a:rPr lang="en-US" altLang="zh-CN" sz="2000" dirty="0"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rPr>
              <a:t>: </a:t>
            </a:r>
            <a:r>
              <a:rPr lang="en-US" sz="2000" dirty="0">
                <a:latin typeface="华文楷体" panose="02010600040101010101" pitchFamily="2" charset="-122"/>
                <a:ea typeface="华文楷体" panose="02010600040101010101" pitchFamily="2" charset="-122"/>
              </a:rPr>
              <a:t>7×10</a:t>
            </a:r>
            <a:r>
              <a:rPr lang="en-US" sz="2000" baseline="30000" dirty="0">
                <a:latin typeface="华文楷体" panose="02010600040101010101" pitchFamily="2" charset="-122"/>
                <a:ea typeface="华文楷体" panose="02010600040101010101" pitchFamily="2" charset="-122"/>
              </a:rPr>
              <a:t>4</a:t>
            </a:r>
            <a:r>
              <a:rPr lang="en-US" sz="2000" dirty="0">
                <a:latin typeface="华文楷体" panose="02010600040101010101" pitchFamily="2" charset="-122"/>
                <a:ea typeface="华文楷体" panose="02010600040101010101" pitchFamily="2" charset="-122"/>
              </a:rPr>
              <a:t> for 5.9 </a:t>
            </a:r>
            <a:r>
              <a:rPr lang="en-US" sz="2000" dirty="0" err="1">
                <a:latin typeface="华文楷体" panose="02010600040101010101" pitchFamily="2" charset="-122"/>
                <a:ea typeface="华文楷体" panose="02010600040101010101" pitchFamily="2" charset="-122"/>
              </a:rPr>
              <a:t>keV</a:t>
            </a:r>
            <a:r>
              <a:rPr lang="en-US" sz="2000" dirty="0">
                <a:latin typeface="华文楷体" panose="02010600040101010101" pitchFamily="2" charset="-122"/>
                <a:ea typeface="华文楷体" panose="02010600040101010101" pitchFamily="2" charset="-122"/>
              </a:rPr>
              <a:t> X-rays and 3×10</a:t>
            </a:r>
            <a:r>
              <a:rPr lang="en-US" sz="2000" baseline="30000" dirty="0">
                <a:latin typeface="华文楷体" panose="02010600040101010101" pitchFamily="2" charset="-122"/>
                <a:ea typeface="华文楷体" panose="02010600040101010101" pitchFamily="2" charset="-122"/>
              </a:rPr>
              <a:t>6</a:t>
            </a:r>
            <a:r>
              <a:rPr lang="en-US" sz="2000" dirty="0">
                <a:latin typeface="华文楷体" panose="02010600040101010101" pitchFamily="2" charset="-122"/>
                <a:ea typeface="华文楷体" panose="02010600040101010101" pitchFamily="2" charset="-122"/>
              </a:rPr>
              <a:t> for single electrons. </a:t>
            </a:r>
            <a:endParaRPr lang="en-US" altLang="zh-CN" sz="20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lvl="1">
              <a:buSzPct val="80000"/>
              <a:buFont typeface="Wingdings" pitchFamily="2" charset="2"/>
              <a:buChar char="§"/>
            </a:pPr>
            <a:r>
              <a:rPr lang="en-US" altLang="zh-CN" sz="2000" dirty="0">
                <a:latin typeface="华文楷体" panose="02010600040101010101" pitchFamily="2" charset="-122"/>
                <a:ea typeface="华文楷体" panose="02010600040101010101" pitchFamily="2" charset="-122"/>
              </a:rPr>
              <a:t>IBF ratio:  </a:t>
            </a:r>
            <a:r>
              <a:rPr lang="en-US" altLang="zh-CN" sz="2000" dirty="0">
                <a:solidFill>
                  <a:srgbClr val="FF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down to ~ 0.03% </a:t>
            </a:r>
            <a:r>
              <a:rPr lang="en-US" altLang="zh-CN" sz="2000" dirty="0" smtClean="0">
                <a:solidFill>
                  <a:srgbClr val="FF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for DMM, </a:t>
            </a:r>
            <a:r>
              <a:rPr lang="en-US" altLang="zh-CN" sz="2000" dirty="0">
                <a:solidFill>
                  <a:srgbClr val="FF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~ </a:t>
            </a:r>
            <a:r>
              <a:rPr lang="en-US" altLang="zh-CN" sz="2000" dirty="0" smtClean="0">
                <a:solidFill>
                  <a:srgbClr val="FF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0.003</a:t>
            </a:r>
            <a:r>
              <a:rPr lang="en-US" altLang="zh-CN" sz="2000" dirty="0">
                <a:solidFill>
                  <a:srgbClr val="FF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% for </a:t>
            </a:r>
            <a:r>
              <a:rPr lang="en-US" altLang="zh-CN" sz="2000" dirty="0" smtClean="0">
                <a:solidFill>
                  <a:srgbClr val="FF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TMM </a:t>
            </a:r>
          </a:p>
          <a:p>
            <a:pPr marL="342900" lvl="1" indent="-342900">
              <a:buClr>
                <a:schemeClr val="bg2"/>
              </a:buClr>
              <a:buSzPct val="80000"/>
              <a:buFont typeface="Wingdings" pitchFamily="2" charset="2"/>
              <a:buChar char="§"/>
            </a:pPr>
            <a:r>
              <a:rPr lang="en-US" altLang="zh-CN" sz="2800" dirty="0" smtClean="0"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rPr>
              <a:t>Verified the feasibility of fabricating large area detectors  </a:t>
            </a:r>
            <a:endParaRPr lang="en-US" altLang="zh-CN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>
              <a:buSzPct val="80000"/>
              <a:buFont typeface="Wingdings" pitchFamily="2" charset="2"/>
              <a:buChar char="§"/>
            </a:pPr>
            <a:r>
              <a:rPr lang="en-US" altLang="zh-CN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Potential </a:t>
            </a:r>
            <a:r>
              <a:rPr lang="en-US" altLang="zh-CN" dirty="0">
                <a:latin typeface="华文楷体" panose="02010600040101010101" pitchFamily="2" charset="-122"/>
                <a:ea typeface="华文楷体" panose="02010600040101010101" pitchFamily="2" charset="-122"/>
              </a:rPr>
              <a:t>applications</a:t>
            </a:r>
          </a:p>
          <a:p>
            <a:pPr lvl="1">
              <a:buSzPct val="80000"/>
              <a:buFont typeface="Wingdings" pitchFamily="2" charset="2"/>
              <a:buChar char="§"/>
            </a:pPr>
            <a:r>
              <a:rPr lang="en-US" altLang="zh-CN" sz="2000" dirty="0">
                <a:latin typeface="华文楷体" panose="02010600040101010101" pitchFamily="2" charset="-122"/>
                <a:ea typeface="华文楷体" panose="02010600040101010101" pitchFamily="2" charset="-122"/>
              </a:rPr>
              <a:t>Gaseous photon detectors</a:t>
            </a:r>
          </a:p>
          <a:p>
            <a:pPr lvl="1">
              <a:buSzPct val="80000"/>
              <a:buFont typeface="Wingdings" pitchFamily="2" charset="2"/>
              <a:buChar char="§"/>
            </a:pPr>
            <a:r>
              <a:rPr lang="en-US" altLang="zh-CN" sz="2000" dirty="0">
                <a:latin typeface="华文楷体" panose="02010600040101010101" pitchFamily="2" charset="-122"/>
                <a:ea typeface="华文楷体" panose="02010600040101010101" pitchFamily="2" charset="-122"/>
              </a:rPr>
              <a:t>High-rate TPC readout</a:t>
            </a:r>
          </a:p>
          <a:p>
            <a:pPr lvl="1">
              <a:buSzPct val="80000"/>
              <a:buFont typeface="Wingdings" pitchFamily="2" charset="2"/>
              <a:buChar char="§"/>
            </a:pPr>
            <a:r>
              <a:rPr lang="en-US" altLang="zh-CN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Many others…</a:t>
            </a:r>
            <a:endParaRPr lang="en-US" altLang="zh-CN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85805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1"/>
          <p:cNvSpPr>
            <a:spLocks noGrp="1"/>
          </p:cNvSpPr>
          <p:nvPr>
            <p:ph type="title"/>
          </p:nvPr>
        </p:nvSpPr>
        <p:spPr>
          <a:xfrm>
            <a:off x="466725" y="188913"/>
            <a:ext cx="8220075" cy="576262"/>
          </a:xfrm>
        </p:spPr>
        <p:txBody>
          <a:bodyPr/>
          <a:lstStyle/>
          <a:p>
            <a:r>
              <a:rPr lang="en-US" altLang="zh-CN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Summary</a:t>
            </a:r>
            <a:endParaRPr lang="zh-CN" altLang="en-US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2019/11/18</a:t>
            </a:r>
            <a:endParaRPr lang="en-US" altLang="zh-CN"/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CEPC2019, Zhiyong Zhang (USTC)</a:t>
            </a:r>
            <a:endParaRPr lang="en-US" altLang="zh-CN"/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A277C42-22DC-4044-8CC3-676A4B03B895}" type="slidenum">
              <a:rPr lang="en-US" altLang="zh-CN" smtClean="0"/>
              <a:pPr>
                <a:defRPr/>
              </a:pPr>
              <a:t>21</a:t>
            </a:fld>
            <a:endParaRPr lang="en-US" altLang="zh-CN"/>
          </a:p>
        </p:txBody>
      </p:sp>
      <p:sp>
        <p:nvSpPr>
          <p:cNvPr id="11" name="内容占位符 2">
            <a:extLst>
              <a:ext uri="{FF2B5EF4-FFF2-40B4-BE49-F238E27FC236}">
                <a16:creationId xmlns:a16="http://schemas.microsoft.com/office/drawing/2014/main" id="{B4B8B892-60B2-6642-AA77-062E17B558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6725" y="1148977"/>
            <a:ext cx="8451364" cy="4823198"/>
          </a:xfrm>
        </p:spPr>
        <p:txBody>
          <a:bodyPr/>
          <a:lstStyle/>
          <a:p>
            <a:pPr>
              <a:buSzPct val="80000"/>
              <a:buFont typeface="Wingdings" pitchFamily="2" charset="2"/>
              <a:buChar char="§"/>
            </a:pPr>
            <a:r>
              <a:rPr lang="en-US" altLang="zh-CN" dirty="0">
                <a:latin typeface="华文楷体" panose="02010600040101010101" pitchFamily="2" charset="-122"/>
                <a:ea typeface="华文楷体" panose="02010600040101010101" pitchFamily="2" charset="-122"/>
              </a:rPr>
              <a:t>Developed </a:t>
            </a:r>
            <a:r>
              <a:rPr lang="en-US" altLang="zh-CN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the DMM &amp;TMM </a:t>
            </a:r>
            <a:r>
              <a:rPr lang="en-US" altLang="zh-CN" dirty="0">
                <a:latin typeface="华文楷体" panose="02010600040101010101" pitchFamily="2" charset="-122"/>
                <a:ea typeface="华文楷体" panose="02010600040101010101" pitchFamily="2" charset="-122"/>
              </a:rPr>
              <a:t>featuring high gain and low IBF</a:t>
            </a:r>
          </a:p>
          <a:p>
            <a:pPr>
              <a:buSzPct val="80000"/>
              <a:buFont typeface="Wingdings" pitchFamily="2" charset="2"/>
              <a:buChar char="§"/>
            </a:pPr>
            <a:r>
              <a:rPr lang="en-US" altLang="zh-CN" dirty="0">
                <a:latin typeface="华文楷体" panose="02010600040101010101" pitchFamily="2" charset="-122"/>
                <a:ea typeface="华文楷体" panose="02010600040101010101" pitchFamily="2" charset="-122"/>
              </a:rPr>
              <a:t>Demonstrated the performance of </a:t>
            </a:r>
            <a:r>
              <a:rPr lang="en-US" altLang="zh-CN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DMM &amp;TMM </a:t>
            </a:r>
            <a:r>
              <a:rPr lang="en-US" altLang="zh-CN" dirty="0">
                <a:latin typeface="华文楷体" panose="02010600040101010101" pitchFamily="2" charset="-122"/>
                <a:ea typeface="华文楷体" panose="02010600040101010101" pitchFamily="2" charset="-122"/>
              </a:rPr>
              <a:t>with small-size prototypes:</a:t>
            </a:r>
          </a:p>
          <a:p>
            <a:pPr lvl="1">
              <a:buSzPct val="80000"/>
              <a:buFont typeface="Wingdings" pitchFamily="2" charset="2"/>
              <a:buChar char="§"/>
            </a:pPr>
            <a:r>
              <a:rPr lang="en-US" altLang="zh-CN" sz="2000" dirty="0">
                <a:latin typeface="华文楷体" panose="02010600040101010101" pitchFamily="2" charset="-122"/>
                <a:ea typeface="华文楷体" panose="02010600040101010101" pitchFamily="2" charset="-122"/>
              </a:rPr>
              <a:t>Gain</a:t>
            </a:r>
            <a:r>
              <a:rPr lang="en-US" altLang="zh-CN" sz="2000" dirty="0"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rPr>
              <a:t>: </a:t>
            </a:r>
            <a:r>
              <a:rPr lang="en-US" sz="2000" dirty="0">
                <a:latin typeface="华文楷体" panose="02010600040101010101" pitchFamily="2" charset="-122"/>
                <a:ea typeface="华文楷体" panose="02010600040101010101" pitchFamily="2" charset="-122"/>
              </a:rPr>
              <a:t>7×10</a:t>
            </a:r>
            <a:r>
              <a:rPr lang="en-US" sz="2000" baseline="30000" dirty="0">
                <a:latin typeface="华文楷体" panose="02010600040101010101" pitchFamily="2" charset="-122"/>
                <a:ea typeface="华文楷体" panose="02010600040101010101" pitchFamily="2" charset="-122"/>
              </a:rPr>
              <a:t>4</a:t>
            </a:r>
            <a:r>
              <a:rPr lang="en-US" sz="2000" dirty="0">
                <a:latin typeface="华文楷体" panose="02010600040101010101" pitchFamily="2" charset="-122"/>
                <a:ea typeface="华文楷体" panose="02010600040101010101" pitchFamily="2" charset="-122"/>
              </a:rPr>
              <a:t> for 5.9 </a:t>
            </a:r>
            <a:r>
              <a:rPr lang="en-US" sz="2000" dirty="0" err="1">
                <a:latin typeface="华文楷体" panose="02010600040101010101" pitchFamily="2" charset="-122"/>
                <a:ea typeface="华文楷体" panose="02010600040101010101" pitchFamily="2" charset="-122"/>
              </a:rPr>
              <a:t>keV</a:t>
            </a:r>
            <a:r>
              <a:rPr lang="en-US" sz="2000" dirty="0">
                <a:latin typeface="华文楷体" panose="02010600040101010101" pitchFamily="2" charset="-122"/>
                <a:ea typeface="华文楷体" panose="02010600040101010101" pitchFamily="2" charset="-122"/>
              </a:rPr>
              <a:t> X-rays and 3×10</a:t>
            </a:r>
            <a:r>
              <a:rPr lang="en-US" sz="2000" baseline="30000" dirty="0">
                <a:latin typeface="华文楷体" panose="02010600040101010101" pitchFamily="2" charset="-122"/>
                <a:ea typeface="华文楷体" panose="02010600040101010101" pitchFamily="2" charset="-122"/>
              </a:rPr>
              <a:t>6</a:t>
            </a:r>
            <a:r>
              <a:rPr lang="en-US" sz="2000" dirty="0">
                <a:latin typeface="华文楷体" panose="02010600040101010101" pitchFamily="2" charset="-122"/>
                <a:ea typeface="华文楷体" panose="02010600040101010101" pitchFamily="2" charset="-122"/>
              </a:rPr>
              <a:t> for single electrons. </a:t>
            </a:r>
            <a:endParaRPr lang="en-US" altLang="zh-CN" sz="20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lvl="1">
              <a:buSzPct val="80000"/>
              <a:buFont typeface="Wingdings" pitchFamily="2" charset="2"/>
              <a:buChar char="§"/>
            </a:pPr>
            <a:r>
              <a:rPr lang="en-US" altLang="zh-CN" sz="2000" dirty="0">
                <a:latin typeface="华文楷体" panose="02010600040101010101" pitchFamily="2" charset="-122"/>
                <a:ea typeface="华文楷体" panose="02010600040101010101" pitchFamily="2" charset="-122"/>
              </a:rPr>
              <a:t>IBF ratio:  </a:t>
            </a:r>
            <a:r>
              <a:rPr lang="en-US" altLang="zh-CN" sz="2000" dirty="0">
                <a:solidFill>
                  <a:srgbClr val="FF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down to ~ 0.03% </a:t>
            </a:r>
            <a:r>
              <a:rPr lang="en-US" altLang="zh-CN" sz="2000" dirty="0" smtClean="0">
                <a:solidFill>
                  <a:srgbClr val="FF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for DMM, </a:t>
            </a:r>
            <a:r>
              <a:rPr lang="en-US" altLang="zh-CN" sz="2000" dirty="0">
                <a:solidFill>
                  <a:srgbClr val="FF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~ </a:t>
            </a:r>
            <a:r>
              <a:rPr lang="en-US" altLang="zh-CN" sz="2000" dirty="0" smtClean="0">
                <a:solidFill>
                  <a:srgbClr val="FF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0.003</a:t>
            </a:r>
            <a:r>
              <a:rPr lang="en-US" altLang="zh-CN" sz="2000" dirty="0">
                <a:solidFill>
                  <a:srgbClr val="FF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% for </a:t>
            </a:r>
            <a:r>
              <a:rPr lang="en-US" altLang="zh-CN" sz="2000" dirty="0" smtClean="0">
                <a:solidFill>
                  <a:srgbClr val="FF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TMM </a:t>
            </a:r>
          </a:p>
          <a:p>
            <a:pPr marL="342900" lvl="1" indent="-342900">
              <a:buClr>
                <a:schemeClr val="bg2"/>
              </a:buClr>
              <a:buSzPct val="80000"/>
              <a:buFont typeface="Wingdings" pitchFamily="2" charset="2"/>
              <a:buChar char="§"/>
            </a:pPr>
            <a:r>
              <a:rPr lang="en-US" altLang="zh-CN" sz="2800" dirty="0" smtClean="0"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rPr>
              <a:t>Verified the feasibility of fabricating large area detectors  </a:t>
            </a:r>
            <a:endParaRPr lang="en-US" altLang="zh-CN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>
              <a:buSzPct val="80000"/>
              <a:buFont typeface="Wingdings" pitchFamily="2" charset="2"/>
              <a:buChar char="§"/>
            </a:pPr>
            <a:r>
              <a:rPr lang="en-US" altLang="zh-CN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Potential </a:t>
            </a:r>
            <a:r>
              <a:rPr lang="en-US" altLang="zh-CN" dirty="0">
                <a:latin typeface="华文楷体" panose="02010600040101010101" pitchFamily="2" charset="-122"/>
                <a:ea typeface="华文楷体" panose="02010600040101010101" pitchFamily="2" charset="-122"/>
              </a:rPr>
              <a:t>applications</a:t>
            </a:r>
          </a:p>
          <a:p>
            <a:pPr lvl="1">
              <a:buSzPct val="80000"/>
              <a:buFont typeface="Wingdings" pitchFamily="2" charset="2"/>
              <a:buChar char="§"/>
            </a:pPr>
            <a:r>
              <a:rPr lang="en-US" altLang="zh-CN" sz="2000" dirty="0">
                <a:latin typeface="华文楷体" panose="02010600040101010101" pitchFamily="2" charset="-122"/>
                <a:ea typeface="华文楷体" panose="02010600040101010101" pitchFamily="2" charset="-122"/>
              </a:rPr>
              <a:t>Gaseous photon detectors</a:t>
            </a:r>
          </a:p>
          <a:p>
            <a:pPr lvl="1">
              <a:buSzPct val="80000"/>
              <a:buFont typeface="Wingdings" pitchFamily="2" charset="2"/>
              <a:buChar char="§"/>
            </a:pPr>
            <a:r>
              <a:rPr lang="en-US" altLang="zh-CN" sz="2000" dirty="0">
                <a:latin typeface="华文楷体" panose="02010600040101010101" pitchFamily="2" charset="-122"/>
                <a:ea typeface="华文楷体" panose="02010600040101010101" pitchFamily="2" charset="-122"/>
              </a:rPr>
              <a:t>High-rate TPC readout</a:t>
            </a:r>
          </a:p>
          <a:p>
            <a:pPr lvl="1">
              <a:buSzPct val="80000"/>
              <a:buFont typeface="Wingdings" pitchFamily="2" charset="2"/>
              <a:buChar char="§"/>
            </a:pPr>
            <a:r>
              <a:rPr lang="en-US" altLang="zh-CN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Many others…</a:t>
            </a:r>
            <a:endParaRPr lang="en-US" altLang="zh-CN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970033" y="4919554"/>
            <a:ext cx="34962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dirty="0" smtClean="0">
                <a:solidFill>
                  <a:srgbClr val="0682BA"/>
                </a:solidFill>
                <a:latin typeface="+mj-lt"/>
              </a:rPr>
              <a:t>Thank you!</a:t>
            </a:r>
            <a:endParaRPr lang="zh-CN" altLang="en-US" sz="5400" dirty="0">
              <a:solidFill>
                <a:srgbClr val="0682BA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908410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6725" y="2742542"/>
            <a:ext cx="8220075" cy="848151"/>
          </a:xfrm>
        </p:spPr>
        <p:txBody>
          <a:bodyPr/>
          <a:lstStyle/>
          <a:p>
            <a:r>
              <a:rPr lang="en-US" altLang="zh-CN" sz="4400" dirty="0"/>
              <a:t>Back-up</a:t>
            </a:r>
            <a:endParaRPr lang="zh-CN" altLang="en-US" sz="4400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2019/11/18</a:t>
            </a:r>
            <a:endParaRPr lang="en-US" altLang="zh-CN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CEPC2019, Zhiyong Zhang (USTC)</a:t>
            </a:r>
            <a:endParaRPr lang="en-US" altLang="zh-CN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A277C42-22DC-4044-8CC3-676A4B03B895}" type="slidenum">
              <a:rPr lang="en-US" altLang="zh-CN" smtClean="0"/>
              <a:pPr>
                <a:defRPr/>
              </a:pPr>
              <a:t>22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1105195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62BDB1-16F2-8B4C-8BEE-F757EB4EB6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500" kern="1200" dirty="0">
                <a:latin typeface="华文楷体" panose="02010600040101010101" pitchFamily="2" charset="-122"/>
                <a:ea typeface="华文楷体" panose="02010600040101010101" pitchFamily="2" charset="-122"/>
              </a:rPr>
              <a:t>Electron Transparency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23F941-2B7F-EA4F-9D1D-C987577AC9E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CEPC2019, Zhiyong Zhang (USTC)</a:t>
            </a:r>
            <a:endParaRPr lang="en-US" altLang="zh-C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2CFBEC-5D06-714E-AF9D-D0A2BEB9A7E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A277C42-22DC-4044-8CC3-676A4B03B895}" type="slidenum">
              <a:rPr lang="en-US" altLang="zh-CN" smtClean="0"/>
              <a:pPr>
                <a:defRPr/>
              </a:pPr>
              <a:t>23</a:t>
            </a:fld>
            <a:endParaRPr lang="en-US" altLang="zh-CN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BAF2377-0F85-824D-9D39-B3AE77C05DB9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2019/11/18</a:t>
            </a:r>
            <a:endParaRPr lang="en-US" altLang="zh-CN"/>
          </a:p>
        </p:txBody>
      </p:sp>
      <p:sp>
        <p:nvSpPr>
          <p:cNvPr id="7" name="文本框 16">
            <a:extLst>
              <a:ext uri="{FF2B5EF4-FFF2-40B4-BE49-F238E27FC236}">
                <a16:creationId xmlns:a16="http://schemas.microsoft.com/office/drawing/2014/main" id="{CBA96CED-EBDD-F544-805F-41FD46AC8B94}"/>
              </a:ext>
            </a:extLst>
          </p:cNvPr>
          <p:cNvSpPr txBox="1"/>
          <p:nvPr/>
        </p:nvSpPr>
        <p:spPr>
          <a:xfrm>
            <a:off x="702060" y="1087939"/>
            <a:ext cx="8073950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altLang="zh-CN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Transparencies for electrons passing through PA and SA meshes are extracted by measuring PA, SA and total (PA and SA combined, DMM) gas gains</a:t>
            </a:r>
          </a:p>
          <a:p>
            <a:pPr marL="800100" lvl="2" indent="-342900">
              <a:spcBef>
                <a:spcPts val="800"/>
              </a:spcBef>
              <a:buFont typeface="Wingdings" pitchFamily="2" charset="2"/>
              <a:buChar char="§"/>
            </a:pPr>
            <a:r>
              <a:rPr lang="en-US" altLang="zh-CN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Combined gain = PA gain × SA trans × SA gain</a:t>
            </a:r>
          </a:p>
        </p:txBody>
      </p:sp>
      <p:pic>
        <p:nvPicPr>
          <p:cNvPr id="37" name="内容占位符 6">
            <a:extLst>
              <a:ext uri="{FF2B5EF4-FFF2-40B4-BE49-F238E27FC236}">
                <a16:creationId xmlns:a16="http://schemas.microsoft.com/office/drawing/2014/main" id="{1B5176E7-A3E8-6141-B804-F0432EDB6E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43257" y="3551704"/>
            <a:ext cx="3449974" cy="2051686"/>
          </a:xfrm>
          <a:prstGeom prst="rect">
            <a:avLst/>
          </a:prstGeom>
        </p:spPr>
      </p:pic>
      <p:pic>
        <p:nvPicPr>
          <p:cNvPr id="72" name="图片 11">
            <a:extLst>
              <a:ext uri="{FF2B5EF4-FFF2-40B4-BE49-F238E27FC236}">
                <a16:creationId xmlns:a16="http://schemas.microsoft.com/office/drawing/2014/main" id="{4F912313-877C-944A-B311-FBF0CE0ECC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9035" y="3545556"/>
            <a:ext cx="3277626" cy="2057834"/>
          </a:xfrm>
          <a:prstGeom prst="rect">
            <a:avLst/>
          </a:prstGeom>
        </p:spPr>
      </p:pic>
      <p:sp>
        <p:nvSpPr>
          <p:cNvPr id="73" name="文本框 8">
            <a:extLst>
              <a:ext uri="{FF2B5EF4-FFF2-40B4-BE49-F238E27FC236}">
                <a16:creationId xmlns:a16="http://schemas.microsoft.com/office/drawing/2014/main" id="{EE6555AB-E024-464E-987B-AC148AAFD607}"/>
              </a:ext>
            </a:extLst>
          </p:cNvPr>
          <p:cNvSpPr txBox="1"/>
          <p:nvPr/>
        </p:nvSpPr>
        <p:spPr>
          <a:xfrm>
            <a:off x="4954863" y="5691654"/>
            <a:ext cx="3140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+mj-lt"/>
              </a:rPr>
              <a:t>SA trans ~ 15%  @ E</a:t>
            </a:r>
            <a:r>
              <a:rPr lang="en-US" altLang="zh-CN" baseline="-25000" dirty="0">
                <a:latin typeface="+mj-lt"/>
              </a:rPr>
              <a:t>SA</a:t>
            </a:r>
            <a:r>
              <a:rPr lang="en-US" altLang="zh-CN" dirty="0">
                <a:latin typeface="+mj-lt"/>
              </a:rPr>
              <a:t>/E</a:t>
            </a:r>
            <a:r>
              <a:rPr lang="en-US" altLang="zh-CN" baseline="-25000" dirty="0">
                <a:latin typeface="+mj-lt"/>
              </a:rPr>
              <a:t>PA</a:t>
            </a:r>
            <a:r>
              <a:rPr lang="en-US" altLang="zh-CN" dirty="0">
                <a:latin typeface="+mj-lt"/>
              </a:rPr>
              <a:t> ~ 1</a:t>
            </a:r>
            <a:endParaRPr lang="zh-CN" altLang="en-US" dirty="0">
              <a:latin typeface="+mj-lt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DC6B22F4-3F11-D34A-80EE-0B0E060637F8}"/>
              </a:ext>
            </a:extLst>
          </p:cNvPr>
          <p:cNvSpPr txBox="1"/>
          <p:nvPr/>
        </p:nvSpPr>
        <p:spPr>
          <a:xfrm>
            <a:off x="1439069" y="3173352"/>
            <a:ext cx="27327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+mj-lt"/>
              </a:rPr>
              <a:t>PA relative transparency 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E0C66F07-D09A-014E-B31E-781FC632BE20}"/>
              </a:ext>
            </a:extLst>
          </p:cNvPr>
          <p:cNvSpPr txBox="1"/>
          <p:nvPr/>
        </p:nvSpPr>
        <p:spPr>
          <a:xfrm>
            <a:off x="5341239" y="3219672"/>
            <a:ext cx="19852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+mj-lt"/>
              </a:rPr>
              <a:t>SA transparency 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31FE9629-54B7-804B-8595-3F000D3077CD}"/>
              </a:ext>
            </a:extLst>
          </p:cNvPr>
          <p:cNvSpPr txBox="1"/>
          <p:nvPr/>
        </p:nvSpPr>
        <p:spPr>
          <a:xfrm>
            <a:off x="889799" y="5603390"/>
            <a:ext cx="34145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j-lt"/>
              </a:rPr>
              <a:t>E</a:t>
            </a:r>
            <a:r>
              <a:rPr lang="en-US" baseline="-25000" dirty="0">
                <a:latin typeface="+mj-lt"/>
              </a:rPr>
              <a:t>PA</a:t>
            </a:r>
            <a:r>
              <a:rPr lang="en-US" dirty="0">
                <a:latin typeface="+mj-lt"/>
              </a:rPr>
              <a:t>/</a:t>
            </a:r>
            <a:r>
              <a:rPr lang="en-US" dirty="0" err="1">
                <a:latin typeface="+mj-lt"/>
              </a:rPr>
              <a:t>E</a:t>
            </a:r>
            <a:r>
              <a:rPr lang="en-US" baseline="-25000" dirty="0" err="1">
                <a:latin typeface="+mj-lt"/>
              </a:rPr>
              <a:t>drift</a:t>
            </a:r>
            <a:r>
              <a:rPr lang="en-US" dirty="0">
                <a:latin typeface="+mj-lt"/>
              </a:rPr>
              <a:t> is set to 200 to maximize transparency most of the time.</a:t>
            </a:r>
          </a:p>
        </p:txBody>
      </p:sp>
    </p:spTree>
    <p:extLst>
      <p:ext uri="{BB962C8B-B14F-4D97-AF65-F5344CB8AC3E}">
        <p14:creationId xmlns:p14="http://schemas.microsoft.com/office/powerpoint/2010/main" val="3950968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1612"/>
    </mc:Choice>
    <mc:Fallback xmlns="">
      <p:transition spd="slow" advTm="71612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62BDB1-16F2-8B4C-8BEE-F757EB4EB6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500" kern="1200" dirty="0">
                <a:latin typeface="华文楷体" panose="02010600040101010101" pitchFamily="2" charset="-122"/>
                <a:ea typeface="华文楷体" panose="02010600040101010101" pitchFamily="2" charset="-122"/>
              </a:rPr>
              <a:t>Ion Back-Flow (IBF) Measurement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23F941-2B7F-EA4F-9D1D-C987577AC9E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CEPC2019, Zhiyong Zhang (USTC)</a:t>
            </a:r>
            <a:endParaRPr lang="en-US" altLang="zh-C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2CFBEC-5D06-714E-AF9D-D0A2BEB9A7E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A277C42-22DC-4044-8CC3-676A4B03B895}" type="slidenum">
              <a:rPr lang="en-US" altLang="zh-CN" smtClean="0"/>
              <a:pPr>
                <a:defRPr/>
              </a:pPr>
              <a:t>24</a:t>
            </a:fld>
            <a:endParaRPr lang="en-US" altLang="zh-CN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BAF2377-0F85-824D-9D39-B3AE77C05DB9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2019/11/18</a:t>
            </a:r>
            <a:endParaRPr lang="en-US" altLang="zh-CN"/>
          </a:p>
        </p:txBody>
      </p:sp>
      <p:grpSp>
        <p:nvGrpSpPr>
          <p:cNvPr id="18" name="组合 98">
            <a:extLst>
              <a:ext uri="{FF2B5EF4-FFF2-40B4-BE49-F238E27FC236}">
                <a16:creationId xmlns:a16="http://schemas.microsoft.com/office/drawing/2014/main" id="{55BE584B-DFB0-204E-8A2A-828411DAFCD3}"/>
              </a:ext>
            </a:extLst>
          </p:cNvPr>
          <p:cNvGrpSpPr/>
          <p:nvPr/>
        </p:nvGrpSpPr>
        <p:grpSpPr>
          <a:xfrm>
            <a:off x="4754008" y="2830765"/>
            <a:ext cx="3648849" cy="1565256"/>
            <a:chOff x="2122525" y="2149491"/>
            <a:chExt cx="4765880" cy="2555189"/>
          </a:xfrm>
        </p:grpSpPr>
        <p:sp>
          <p:nvSpPr>
            <p:cNvPr id="19" name="矩形 100">
              <a:extLst>
                <a:ext uri="{FF2B5EF4-FFF2-40B4-BE49-F238E27FC236}">
                  <a16:creationId xmlns:a16="http://schemas.microsoft.com/office/drawing/2014/main" id="{15D4FFB0-A32F-3147-A078-502517759F56}"/>
                </a:ext>
              </a:extLst>
            </p:cNvPr>
            <p:cNvSpPr/>
            <p:nvPr/>
          </p:nvSpPr>
          <p:spPr>
            <a:xfrm>
              <a:off x="2189321" y="3742974"/>
              <a:ext cx="173007" cy="774671"/>
            </a:xfrm>
            <a:prstGeom prst="rect">
              <a:avLst/>
            </a:prstGeom>
            <a:pattFill prst="pct60">
              <a:fgClr>
                <a:schemeClr val="bg1">
                  <a:lumMod val="65000"/>
                </a:schemeClr>
              </a:fgClr>
              <a:bgClr>
                <a:schemeClr val="bg1"/>
              </a:bgClr>
            </a:patt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20" name="矩形 101">
              <a:extLst>
                <a:ext uri="{FF2B5EF4-FFF2-40B4-BE49-F238E27FC236}">
                  <a16:creationId xmlns:a16="http://schemas.microsoft.com/office/drawing/2014/main" id="{252078E6-D3DB-F247-8B16-E0D266F9DFF8}"/>
                </a:ext>
              </a:extLst>
            </p:cNvPr>
            <p:cNvSpPr/>
            <p:nvPr/>
          </p:nvSpPr>
          <p:spPr>
            <a:xfrm>
              <a:off x="6678244" y="3748435"/>
              <a:ext cx="173007" cy="774671"/>
            </a:xfrm>
            <a:prstGeom prst="rect">
              <a:avLst/>
            </a:prstGeom>
            <a:pattFill prst="pct60">
              <a:fgClr>
                <a:schemeClr val="bg1">
                  <a:lumMod val="65000"/>
                </a:schemeClr>
              </a:fgClr>
              <a:bgClr>
                <a:schemeClr val="bg1"/>
              </a:bgClr>
            </a:patt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endParaRPr>
            </a:p>
          </p:txBody>
        </p:sp>
        <p:cxnSp>
          <p:nvCxnSpPr>
            <p:cNvPr id="21" name="直接连接符 102">
              <a:extLst>
                <a:ext uri="{FF2B5EF4-FFF2-40B4-BE49-F238E27FC236}">
                  <a16:creationId xmlns:a16="http://schemas.microsoft.com/office/drawing/2014/main" id="{E3B0E943-3AFB-9C43-BCDF-82D6DCBCF435}"/>
                </a:ext>
              </a:extLst>
            </p:cNvPr>
            <p:cNvCxnSpPr/>
            <p:nvPr/>
          </p:nvCxnSpPr>
          <p:spPr>
            <a:xfrm>
              <a:off x="2189819" y="4258676"/>
              <a:ext cx="4698586" cy="0"/>
            </a:xfrm>
            <a:prstGeom prst="line">
              <a:avLst/>
            </a:prstGeom>
            <a:ln w="19050">
              <a:solidFill>
                <a:schemeClr val="dk1"/>
              </a:solidFill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直接连接符 103">
              <a:extLst>
                <a:ext uri="{FF2B5EF4-FFF2-40B4-BE49-F238E27FC236}">
                  <a16:creationId xmlns:a16="http://schemas.microsoft.com/office/drawing/2014/main" id="{B33DB802-AEC6-5441-A25B-5ABD9F2B1915}"/>
                </a:ext>
              </a:extLst>
            </p:cNvPr>
            <p:cNvCxnSpPr/>
            <p:nvPr/>
          </p:nvCxnSpPr>
          <p:spPr>
            <a:xfrm>
              <a:off x="2189817" y="3802843"/>
              <a:ext cx="4698588" cy="0"/>
            </a:xfrm>
            <a:prstGeom prst="line">
              <a:avLst/>
            </a:prstGeom>
            <a:ln w="19050">
              <a:solidFill>
                <a:schemeClr val="dk1"/>
              </a:solidFill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3" name="矩形 104">
              <a:extLst>
                <a:ext uri="{FF2B5EF4-FFF2-40B4-BE49-F238E27FC236}">
                  <a16:creationId xmlns:a16="http://schemas.microsoft.com/office/drawing/2014/main" id="{1C3CEA18-57A0-A84A-8113-6FFC0D49BEBC}"/>
                </a:ext>
              </a:extLst>
            </p:cNvPr>
            <p:cNvSpPr/>
            <p:nvPr/>
          </p:nvSpPr>
          <p:spPr>
            <a:xfrm>
              <a:off x="2189320" y="4517646"/>
              <a:ext cx="4661931" cy="187034"/>
            </a:xfrm>
            <a:prstGeom prst="rect">
              <a:avLst/>
            </a:prstGeom>
            <a:pattFill prst="pct75">
              <a:fgClr>
                <a:schemeClr val="accent1"/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1" rIns="68580" bIns="34291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bg2">
                    <a:lumMod val="7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endParaRPr>
            </a:p>
          </p:txBody>
        </p:sp>
        <p:cxnSp>
          <p:nvCxnSpPr>
            <p:cNvPr id="24" name="直接连接符 106">
              <a:extLst>
                <a:ext uri="{FF2B5EF4-FFF2-40B4-BE49-F238E27FC236}">
                  <a16:creationId xmlns:a16="http://schemas.microsoft.com/office/drawing/2014/main" id="{6430A41D-D981-C549-92D6-A0B1DD1B35B5}"/>
                </a:ext>
              </a:extLst>
            </p:cNvPr>
            <p:cNvCxnSpPr/>
            <p:nvPr/>
          </p:nvCxnSpPr>
          <p:spPr>
            <a:xfrm>
              <a:off x="2189817" y="2722450"/>
              <a:ext cx="4698588" cy="0"/>
            </a:xfrm>
            <a:prstGeom prst="line">
              <a:avLst/>
            </a:prstGeom>
            <a:ln>
              <a:solidFill>
                <a:schemeClr val="dk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5" name="文本框 28">
              <a:extLst>
                <a:ext uri="{FF2B5EF4-FFF2-40B4-BE49-F238E27FC236}">
                  <a16:creationId xmlns:a16="http://schemas.microsoft.com/office/drawing/2014/main" id="{7845A557-457B-6940-A7D1-0BEEB3FFD0B5}"/>
                </a:ext>
              </a:extLst>
            </p:cNvPr>
            <p:cNvSpPr txBox="1"/>
            <p:nvPr/>
          </p:nvSpPr>
          <p:spPr>
            <a:xfrm>
              <a:off x="2122525" y="2149491"/>
              <a:ext cx="2721693" cy="6029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dirty="0">
                  <a:latin typeface="华文楷体" panose="02010600040101010101" pitchFamily="2" charset="-122"/>
                  <a:ea typeface="华文楷体" panose="02010600040101010101" pitchFamily="2" charset="-122"/>
                  <a:cs typeface="Times New Roman" panose="02020603050405020304" pitchFamily="18" charset="0"/>
                </a:rPr>
                <a:t>Drift cathode (-HV) </a:t>
              </a:r>
              <a:endParaRPr lang="zh-CN" altLang="en-US" dirty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endParaRPr>
            </a:p>
          </p:txBody>
        </p:sp>
        <p:grpSp>
          <p:nvGrpSpPr>
            <p:cNvPr id="26" name="组合 108">
              <a:extLst>
                <a:ext uri="{FF2B5EF4-FFF2-40B4-BE49-F238E27FC236}">
                  <a16:creationId xmlns:a16="http://schemas.microsoft.com/office/drawing/2014/main" id="{FC05019D-3DAE-ED40-90A4-AC0452DE9919}"/>
                </a:ext>
              </a:extLst>
            </p:cNvPr>
            <p:cNvGrpSpPr/>
            <p:nvPr/>
          </p:nvGrpSpPr>
          <p:grpSpPr>
            <a:xfrm>
              <a:off x="2436572" y="4463623"/>
              <a:ext cx="4153502" cy="55089"/>
              <a:chOff x="2461456" y="5132611"/>
              <a:chExt cx="4418564" cy="107128"/>
            </a:xfrm>
            <a:pattFill prst="pct90">
              <a:fgClr>
                <a:schemeClr val="accent4"/>
              </a:fgClr>
              <a:bgClr>
                <a:schemeClr val="bg1"/>
              </a:bgClr>
            </a:pattFill>
          </p:grpSpPr>
          <p:sp>
            <p:nvSpPr>
              <p:cNvPr id="27" name="矩形 109">
                <a:extLst>
                  <a:ext uri="{FF2B5EF4-FFF2-40B4-BE49-F238E27FC236}">
                    <a16:creationId xmlns:a16="http://schemas.microsoft.com/office/drawing/2014/main" id="{A2A6A249-B375-A448-BC44-AA771DD007E0}"/>
                  </a:ext>
                </a:extLst>
              </p:cNvPr>
              <p:cNvSpPr/>
              <p:nvPr/>
            </p:nvSpPr>
            <p:spPr>
              <a:xfrm>
                <a:off x="2461456" y="5132614"/>
                <a:ext cx="449187" cy="105149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>
                  <a:latin typeface="华文楷体" panose="02010600040101010101" pitchFamily="2" charset="-122"/>
                  <a:ea typeface="华文楷体" panose="0201060004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28" name="矩形 110">
                <a:extLst>
                  <a:ext uri="{FF2B5EF4-FFF2-40B4-BE49-F238E27FC236}">
                    <a16:creationId xmlns:a16="http://schemas.microsoft.com/office/drawing/2014/main" id="{AE78FC48-2A22-E742-8769-D72F50FB93A2}"/>
                  </a:ext>
                </a:extLst>
              </p:cNvPr>
              <p:cNvSpPr/>
              <p:nvPr/>
            </p:nvSpPr>
            <p:spPr>
              <a:xfrm>
                <a:off x="3028950" y="5132613"/>
                <a:ext cx="449187" cy="105149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hangingPunct="1"/>
                <a:endParaRPr lang="zh-CN" altLang="en-US">
                  <a:latin typeface="华文楷体" panose="02010600040101010101" pitchFamily="2" charset="-122"/>
                  <a:ea typeface="华文楷体" panose="0201060004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29" name="矩形 111">
                <a:extLst>
                  <a:ext uri="{FF2B5EF4-FFF2-40B4-BE49-F238E27FC236}">
                    <a16:creationId xmlns:a16="http://schemas.microsoft.com/office/drawing/2014/main" id="{E849E8B5-8CC2-9C4F-8589-D347E2813AC4}"/>
                  </a:ext>
                </a:extLst>
              </p:cNvPr>
              <p:cNvSpPr/>
              <p:nvPr/>
            </p:nvSpPr>
            <p:spPr>
              <a:xfrm>
                <a:off x="3596444" y="5132613"/>
                <a:ext cx="449187" cy="105149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hangingPunct="1"/>
                <a:endParaRPr lang="zh-CN" altLang="en-US">
                  <a:latin typeface="华文楷体" panose="02010600040101010101" pitchFamily="2" charset="-122"/>
                  <a:ea typeface="华文楷体" panose="0201060004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30" name="矩形 112">
                <a:extLst>
                  <a:ext uri="{FF2B5EF4-FFF2-40B4-BE49-F238E27FC236}">
                    <a16:creationId xmlns:a16="http://schemas.microsoft.com/office/drawing/2014/main" id="{E1E1E4C4-9CBD-2E4A-9A2E-0E00ED3A0959}"/>
                  </a:ext>
                </a:extLst>
              </p:cNvPr>
              <p:cNvSpPr/>
              <p:nvPr/>
            </p:nvSpPr>
            <p:spPr>
              <a:xfrm>
                <a:off x="4163938" y="5132612"/>
                <a:ext cx="449187" cy="105149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hangingPunct="1"/>
                <a:endParaRPr lang="zh-CN" altLang="en-US">
                  <a:latin typeface="华文楷体" panose="02010600040101010101" pitchFamily="2" charset="-122"/>
                  <a:ea typeface="华文楷体" panose="0201060004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31" name="矩形 113">
                <a:extLst>
                  <a:ext uri="{FF2B5EF4-FFF2-40B4-BE49-F238E27FC236}">
                    <a16:creationId xmlns:a16="http://schemas.microsoft.com/office/drawing/2014/main" id="{0D2D5941-1884-5A40-B38D-5DFA6832F3B2}"/>
                  </a:ext>
                </a:extLst>
              </p:cNvPr>
              <p:cNvSpPr/>
              <p:nvPr/>
            </p:nvSpPr>
            <p:spPr>
              <a:xfrm>
                <a:off x="4731432" y="5132612"/>
                <a:ext cx="449187" cy="105149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hangingPunct="1"/>
                <a:endParaRPr lang="zh-CN" altLang="en-US">
                  <a:latin typeface="华文楷体" panose="02010600040101010101" pitchFamily="2" charset="-122"/>
                  <a:ea typeface="华文楷体" panose="0201060004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32" name="矩形 114">
                <a:extLst>
                  <a:ext uri="{FF2B5EF4-FFF2-40B4-BE49-F238E27FC236}">
                    <a16:creationId xmlns:a16="http://schemas.microsoft.com/office/drawing/2014/main" id="{E0AA15F7-6A59-1348-99B1-1CEA55415459}"/>
                  </a:ext>
                </a:extLst>
              </p:cNvPr>
              <p:cNvSpPr/>
              <p:nvPr/>
            </p:nvSpPr>
            <p:spPr>
              <a:xfrm>
                <a:off x="5298926" y="5132611"/>
                <a:ext cx="449187" cy="105149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hangingPunct="1"/>
                <a:endParaRPr lang="zh-CN" altLang="en-US">
                  <a:latin typeface="华文楷体" panose="02010600040101010101" pitchFamily="2" charset="-122"/>
                  <a:ea typeface="华文楷体" panose="0201060004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33" name="矩形 115">
                <a:extLst>
                  <a:ext uri="{FF2B5EF4-FFF2-40B4-BE49-F238E27FC236}">
                    <a16:creationId xmlns:a16="http://schemas.microsoft.com/office/drawing/2014/main" id="{C2E8B167-57CA-9C4A-B3A0-C7D40FE6E288}"/>
                  </a:ext>
                </a:extLst>
              </p:cNvPr>
              <p:cNvSpPr/>
              <p:nvPr/>
            </p:nvSpPr>
            <p:spPr>
              <a:xfrm>
                <a:off x="5863339" y="5134590"/>
                <a:ext cx="449187" cy="105149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hangingPunct="1"/>
                <a:endParaRPr lang="zh-CN" altLang="en-US">
                  <a:latin typeface="华文楷体" panose="02010600040101010101" pitchFamily="2" charset="-122"/>
                  <a:ea typeface="华文楷体" panose="0201060004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34" name="矩形 116">
                <a:extLst>
                  <a:ext uri="{FF2B5EF4-FFF2-40B4-BE49-F238E27FC236}">
                    <a16:creationId xmlns:a16="http://schemas.microsoft.com/office/drawing/2014/main" id="{32C5E559-95FB-4D43-8C4C-15D7D8C1B0FA}"/>
                  </a:ext>
                </a:extLst>
              </p:cNvPr>
              <p:cNvSpPr/>
              <p:nvPr/>
            </p:nvSpPr>
            <p:spPr>
              <a:xfrm>
                <a:off x="6430833" y="5134589"/>
                <a:ext cx="449187" cy="105149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hangingPunct="1"/>
                <a:endParaRPr lang="zh-CN" altLang="en-US">
                  <a:latin typeface="华文楷体" panose="02010600040101010101" pitchFamily="2" charset="-122"/>
                  <a:ea typeface="华文楷体" panose="02010600040101010101" pitchFamily="2" charset="-122"/>
                  <a:cs typeface="Times New Roman" panose="02020603050405020304" pitchFamily="18" charset="0"/>
                </a:endParaRPr>
              </a:p>
            </p:txBody>
          </p:sp>
        </p:grpSp>
      </p:grpSp>
      <p:cxnSp>
        <p:nvCxnSpPr>
          <p:cNvPr id="35" name="直接箭头连接符 120">
            <a:extLst>
              <a:ext uri="{FF2B5EF4-FFF2-40B4-BE49-F238E27FC236}">
                <a16:creationId xmlns:a16="http://schemas.microsoft.com/office/drawing/2014/main" id="{60B02215-B2CF-A649-8A4D-9DCB2BC07100}"/>
              </a:ext>
            </a:extLst>
          </p:cNvPr>
          <p:cNvCxnSpPr>
            <a:cxnSpLocks/>
          </p:cNvCxnSpPr>
          <p:nvPr/>
        </p:nvCxnSpPr>
        <p:spPr>
          <a:xfrm>
            <a:off x="5043522" y="4249565"/>
            <a:ext cx="0" cy="69864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6" name="文本框 28">
            <a:extLst>
              <a:ext uri="{FF2B5EF4-FFF2-40B4-BE49-F238E27FC236}">
                <a16:creationId xmlns:a16="http://schemas.microsoft.com/office/drawing/2014/main" id="{08B23E97-1ADA-554D-8E0B-729431BEB8E4}"/>
              </a:ext>
            </a:extLst>
          </p:cNvPr>
          <p:cNvSpPr txBox="1"/>
          <p:nvPr/>
        </p:nvSpPr>
        <p:spPr>
          <a:xfrm>
            <a:off x="4894467" y="3489163"/>
            <a:ext cx="17858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Pre-mesh (-HV)</a:t>
            </a:r>
            <a:endParaRPr lang="zh-CN" altLang="en-US" dirty="0">
              <a:latin typeface="华文楷体" panose="02010600040101010101" pitchFamily="2" charset="-122"/>
              <a:ea typeface="华文楷体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9" name="文本框 28">
            <a:extLst>
              <a:ext uri="{FF2B5EF4-FFF2-40B4-BE49-F238E27FC236}">
                <a16:creationId xmlns:a16="http://schemas.microsoft.com/office/drawing/2014/main" id="{807B81FE-E6B8-A24C-B016-9B27D7ACC170}"/>
              </a:ext>
            </a:extLst>
          </p:cNvPr>
          <p:cNvSpPr txBox="1"/>
          <p:nvPr/>
        </p:nvSpPr>
        <p:spPr>
          <a:xfrm>
            <a:off x="4906273" y="3811428"/>
            <a:ext cx="17858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Sec-mesh (-HV)</a:t>
            </a:r>
            <a:endParaRPr lang="zh-CN" altLang="en-US" dirty="0">
              <a:latin typeface="华文楷体" panose="02010600040101010101" pitchFamily="2" charset="-122"/>
              <a:ea typeface="华文楷体" panose="0201060004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40" name="组合 53">
            <a:extLst>
              <a:ext uri="{FF2B5EF4-FFF2-40B4-BE49-F238E27FC236}">
                <a16:creationId xmlns:a16="http://schemas.microsoft.com/office/drawing/2014/main" id="{35FC82C1-991C-1042-A6F8-6E337EB82231}"/>
              </a:ext>
            </a:extLst>
          </p:cNvPr>
          <p:cNvGrpSpPr/>
          <p:nvPr/>
        </p:nvGrpSpPr>
        <p:grpSpPr>
          <a:xfrm>
            <a:off x="750579" y="2853451"/>
            <a:ext cx="3658221" cy="1531367"/>
            <a:chOff x="2110284" y="2204813"/>
            <a:chExt cx="4778121" cy="2499867"/>
          </a:xfrm>
        </p:grpSpPr>
        <p:sp>
          <p:nvSpPr>
            <p:cNvPr id="41" name="矩形 54">
              <a:extLst>
                <a:ext uri="{FF2B5EF4-FFF2-40B4-BE49-F238E27FC236}">
                  <a16:creationId xmlns:a16="http://schemas.microsoft.com/office/drawing/2014/main" id="{7652B38D-1670-DB4A-8276-CE76945B7703}"/>
                </a:ext>
              </a:extLst>
            </p:cNvPr>
            <p:cNvSpPr/>
            <p:nvPr/>
          </p:nvSpPr>
          <p:spPr>
            <a:xfrm>
              <a:off x="2189321" y="3742974"/>
              <a:ext cx="173007" cy="774671"/>
            </a:xfrm>
            <a:prstGeom prst="rect">
              <a:avLst/>
            </a:prstGeom>
            <a:pattFill prst="pct60">
              <a:fgClr>
                <a:schemeClr val="bg1">
                  <a:lumMod val="65000"/>
                </a:schemeClr>
              </a:fgClr>
              <a:bgClr>
                <a:schemeClr val="bg1"/>
              </a:bgClr>
            </a:patt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42" name="矩形 55">
              <a:extLst>
                <a:ext uri="{FF2B5EF4-FFF2-40B4-BE49-F238E27FC236}">
                  <a16:creationId xmlns:a16="http://schemas.microsoft.com/office/drawing/2014/main" id="{7EE3251C-B286-BA4D-8D42-0740DB4EED2D}"/>
                </a:ext>
              </a:extLst>
            </p:cNvPr>
            <p:cNvSpPr/>
            <p:nvPr/>
          </p:nvSpPr>
          <p:spPr>
            <a:xfrm>
              <a:off x="6678244" y="3748435"/>
              <a:ext cx="173007" cy="774671"/>
            </a:xfrm>
            <a:prstGeom prst="rect">
              <a:avLst/>
            </a:prstGeom>
            <a:pattFill prst="pct60">
              <a:fgClr>
                <a:schemeClr val="bg1">
                  <a:lumMod val="65000"/>
                </a:schemeClr>
              </a:fgClr>
              <a:bgClr>
                <a:schemeClr val="bg1"/>
              </a:bgClr>
            </a:patt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endParaRPr>
            </a:p>
          </p:txBody>
        </p:sp>
        <p:cxnSp>
          <p:nvCxnSpPr>
            <p:cNvPr id="43" name="直接连接符 56">
              <a:extLst>
                <a:ext uri="{FF2B5EF4-FFF2-40B4-BE49-F238E27FC236}">
                  <a16:creationId xmlns:a16="http://schemas.microsoft.com/office/drawing/2014/main" id="{99D9CB75-7607-F341-91FB-60EE40B2106A}"/>
                </a:ext>
              </a:extLst>
            </p:cNvPr>
            <p:cNvCxnSpPr/>
            <p:nvPr/>
          </p:nvCxnSpPr>
          <p:spPr>
            <a:xfrm>
              <a:off x="2189819" y="4258676"/>
              <a:ext cx="4698586" cy="0"/>
            </a:xfrm>
            <a:prstGeom prst="line">
              <a:avLst/>
            </a:prstGeom>
            <a:ln w="19050">
              <a:solidFill>
                <a:schemeClr val="dk1"/>
              </a:solidFill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直接连接符 57">
              <a:extLst>
                <a:ext uri="{FF2B5EF4-FFF2-40B4-BE49-F238E27FC236}">
                  <a16:creationId xmlns:a16="http://schemas.microsoft.com/office/drawing/2014/main" id="{6279EDF7-DCC8-3147-B324-10BC4851B151}"/>
                </a:ext>
              </a:extLst>
            </p:cNvPr>
            <p:cNvCxnSpPr/>
            <p:nvPr/>
          </p:nvCxnSpPr>
          <p:spPr>
            <a:xfrm>
              <a:off x="2189817" y="3802843"/>
              <a:ext cx="4698588" cy="0"/>
            </a:xfrm>
            <a:prstGeom prst="line">
              <a:avLst/>
            </a:prstGeom>
            <a:ln w="19050">
              <a:solidFill>
                <a:schemeClr val="dk1"/>
              </a:solidFill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5" name="矩形 58">
              <a:extLst>
                <a:ext uri="{FF2B5EF4-FFF2-40B4-BE49-F238E27FC236}">
                  <a16:creationId xmlns:a16="http://schemas.microsoft.com/office/drawing/2014/main" id="{93C548B3-859C-CB42-A3EE-9C25CAB5D516}"/>
                </a:ext>
              </a:extLst>
            </p:cNvPr>
            <p:cNvSpPr/>
            <p:nvPr/>
          </p:nvSpPr>
          <p:spPr>
            <a:xfrm>
              <a:off x="2189320" y="4517646"/>
              <a:ext cx="4661931" cy="187034"/>
            </a:xfrm>
            <a:prstGeom prst="rect">
              <a:avLst/>
            </a:prstGeom>
            <a:pattFill prst="pct75">
              <a:fgClr>
                <a:schemeClr val="accent1"/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1" rIns="68580" bIns="34291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bg2">
                    <a:lumMod val="7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endParaRPr>
            </a:p>
          </p:txBody>
        </p:sp>
        <p:cxnSp>
          <p:nvCxnSpPr>
            <p:cNvPr id="46" name="直接连接符 59">
              <a:extLst>
                <a:ext uri="{FF2B5EF4-FFF2-40B4-BE49-F238E27FC236}">
                  <a16:creationId xmlns:a16="http://schemas.microsoft.com/office/drawing/2014/main" id="{80D13A8E-617C-0146-84C0-2265D459F23A}"/>
                </a:ext>
              </a:extLst>
            </p:cNvPr>
            <p:cNvCxnSpPr/>
            <p:nvPr/>
          </p:nvCxnSpPr>
          <p:spPr>
            <a:xfrm>
              <a:off x="2189817" y="2722450"/>
              <a:ext cx="4698588" cy="0"/>
            </a:xfrm>
            <a:prstGeom prst="line">
              <a:avLst/>
            </a:prstGeom>
            <a:ln>
              <a:solidFill>
                <a:schemeClr val="dk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47" name="文本框 28">
              <a:extLst>
                <a:ext uri="{FF2B5EF4-FFF2-40B4-BE49-F238E27FC236}">
                  <a16:creationId xmlns:a16="http://schemas.microsoft.com/office/drawing/2014/main" id="{F316E357-F0CE-FB46-99DC-FF11B6F70B41}"/>
                </a:ext>
              </a:extLst>
            </p:cNvPr>
            <p:cNvSpPr txBox="1"/>
            <p:nvPr/>
          </p:nvSpPr>
          <p:spPr>
            <a:xfrm>
              <a:off x="2110284" y="2204813"/>
              <a:ext cx="2550834" cy="6029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dirty="0">
                  <a:latin typeface="华文楷体" panose="02010600040101010101" pitchFamily="2" charset="-122"/>
                  <a:ea typeface="华文楷体" panose="02010600040101010101" pitchFamily="2" charset="-122"/>
                  <a:cs typeface="Times New Roman" panose="02020603050405020304" pitchFamily="18" charset="0"/>
                </a:rPr>
                <a:t>Drift cathode (0V) </a:t>
              </a:r>
              <a:endParaRPr lang="zh-CN" altLang="en-US" dirty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endParaRPr>
            </a:p>
          </p:txBody>
        </p:sp>
        <p:grpSp>
          <p:nvGrpSpPr>
            <p:cNvPr id="48" name="组合 61">
              <a:extLst>
                <a:ext uri="{FF2B5EF4-FFF2-40B4-BE49-F238E27FC236}">
                  <a16:creationId xmlns:a16="http://schemas.microsoft.com/office/drawing/2014/main" id="{B6400D31-5E42-8649-B652-E9B70982A58F}"/>
                </a:ext>
              </a:extLst>
            </p:cNvPr>
            <p:cNvGrpSpPr/>
            <p:nvPr/>
          </p:nvGrpSpPr>
          <p:grpSpPr>
            <a:xfrm>
              <a:off x="2436572" y="4463623"/>
              <a:ext cx="4153502" cy="55089"/>
              <a:chOff x="2461456" y="5132611"/>
              <a:chExt cx="4418564" cy="107128"/>
            </a:xfrm>
            <a:pattFill prst="pct90">
              <a:fgClr>
                <a:schemeClr val="accent4"/>
              </a:fgClr>
              <a:bgClr>
                <a:schemeClr val="bg1"/>
              </a:bgClr>
            </a:pattFill>
          </p:grpSpPr>
          <p:sp>
            <p:nvSpPr>
              <p:cNvPr id="49" name="矩形 62">
                <a:extLst>
                  <a:ext uri="{FF2B5EF4-FFF2-40B4-BE49-F238E27FC236}">
                    <a16:creationId xmlns:a16="http://schemas.microsoft.com/office/drawing/2014/main" id="{8C1DE152-264C-034F-9699-BABAAC47B706}"/>
                  </a:ext>
                </a:extLst>
              </p:cNvPr>
              <p:cNvSpPr/>
              <p:nvPr/>
            </p:nvSpPr>
            <p:spPr>
              <a:xfrm>
                <a:off x="2461456" y="5132614"/>
                <a:ext cx="449187" cy="105149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>
                  <a:latin typeface="华文楷体" panose="02010600040101010101" pitchFamily="2" charset="-122"/>
                  <a:ea typeface="华文楷体" panose="0201060004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50" name="矩形 63">
                <a:extLst>
                  <a:ext uri="{FF2B5EF4-FFF2-40B4-BE49-F238E27FC236}">
                    <a16:creationId xmlns:a16="http://schemas.microsoft.com/office/drawing/2014/main" id="{8DEF5FB7-C48E-7340-AB66-F330A018A2C8}"/>
                  </a:ext>
                </a:extLst>
              </p:cNvPr>
              <p:cNvSpPr/>
              <p:nvPr/>
            </p:nvSpPr>
            <p:spPr>
              <a:xfrm>
                <a:off x="3028950" y="5132613"/>
                <a:ext cx="449187" cy="105149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>
                  <a:latin typeface="华文楷体" panose="02010600040101010101" pitchFamily="2" charset="-122"/>
                  <a:ea typeface="华文楷体" panose="0201060004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51" name="矩形 64">
                <a:extLst>
                  <a:ext uri="{FF2B5EF4-FFF2-40B4-BE49-F238E27FC236}">
                    <a16:creationId xmlns:a16="http://schemas.microsoft.com/office/drawing/2014/main" id="{403707E4-E9AA-514D-9F5A-E4C759708848}"/>
                  </a:ext>
                </a:extLst>
              </p:cNvPr>
              <p:cNvSpPr/>
              <p:nvPr/>
            </p:nvSpPr>
            <p:spPr>
              <a:xfrm>
                <a:off x="3596444" y="5132613"/>
                <a:ext cx="449187" cy="105149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>
                  <a:latin typeface="华文楷体" panose="02010600040101010101" pitchFamily="2" charset="-122"/>
                  <a:ea typeface="华文楷体" panose="0201060004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52" name="矩形 65">
                <a:extLst>
                  <a:ext uri="{FF2B5EF4-FFF2-40B4-BE49-F238E27FC236}">
                    <a16:creationId xmlns:a16="http://schemas.microsoft.com/office/drawing/2014/main" id="{CEEFF4F9-7737-0543-807B-99E8DF694BCB}"/>
                  </a:ext>
                </a:extLst>
              </p:cNvPr>
              <p:cNvSpPr/>
              <p:nvPr/>
            </p:nvSpPr>
            <p:spPr>
              <a:xfrm>
                <a:off x="4163938" y="5132612"/>
                <a:ext cx="449187" cy="105149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>
                  <a:latin typeface="华文楷体" panose="02010600040101010101" pitchFamily="2" charset="-122"/>
                  <a:ea typeface="华文楷体" panose="0201060004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53" name="矩形 66">
                <a:extLst>
                  <a:ext uri="{FF2B5EF4-FFF2-40B4-BE49-F238E27FC236}">
                    <a16:creationId xmlns:a16="http://schemas.microsoft.com/office/drawing/2014/main" id="{36C4F35D-469C-3C49-BC7D-A55CFEE2C95F}"/>
                  </a:ext>
                </a:extLst>
              </p:cNvPr>
              <p:cNvSpPr/>
              <p:nvPr/>
            </p:nvSpPr>
            <p:spPr>
              <a:xfrm>
                <a:off x="4731432" y="5132612"/>
                <a:ext cx="449187" cy="105149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>
                  <a:latin typeface="华文楷体" panose="02010600040101010101" pitchFamily="2" charset="-122"/>
                  <a:ea typeface="华文楷体" panose="0201060004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54" name="矩形 67">
                <a:extLst>
                  <a:ext uri="{FF2B5EF4-FFF2-40B4-BE49-F238E27FC236}">
                    <a16:creationId xmlns:a16="http://schemas.microsoft.com/office/drawing/2014/main" id="{6F72100A-7314-3B49-B69D-03D10A58E1DA}"/>
                  </a:ext>
                </a:extLst>
              </p:cNvPr>
              <p:cNvSpPr/>
              <p:nvPr/>
            </p:nvSpPr>
            <p:spPr>
              <a:xfrm>
                <a:off x="5298926" y="5132611"/>
                <a:ext cx="449187" cy="105149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>
                  <a:latin typeface="华文楷体" panose="02010600040101010101" pitchFamily="2" charset="-122"/>
                  <a:ea typeface="华文楷体" panose="0201060004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55" name="矩形 68">
                <a:extLst>
                  <a:ext uri="{FF2B5EF4-FFF2-40B4-BE49-F238E27FC236}">
                    <a16:creationId xmlns:a16="http://schemas.microsoft.com/office/drawing/2014/main" id="{D5F25A84-393C-B749-8E42-D7CD405568E0}"/>
                  </a:ext>
                </a:extLst>
              </p:cNvPr>
              <p:cNvSpPr/>
              <p:nvPr/>
            </p:nvSpPr>
            <p:spPr>
              <a:xfrm>
                <a:off x="5863339" y="5134590"/>
                <a:ext cx="449187" cy="105149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>
                  <a:latin typeface="华文楷体" panose="02010600040101010101" pitchFamily="2" charset="-122"/>
                  <a:ea typeface="华文楷体" panose="0201060004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56" name="矩形 69">
                <a:extLst>
                  <a:ext uri="{FF2B5EF4-FFF2-40B4-BE49-F238E27FC236}">
                    <a16:creationId xmlns:a16="http://schemas.microsoft.com/office/drawing/2014/main" id="{F13F468F-B0D1-D946-A441-1BC6BA5134D0}"/>
                  </a:ext>
                </a:extLst>
              </p:cNvPr>
              <p:cNvSpPr/>
              <p:nvPr/>
            </p:nvSpPr>
            <p:spPr>
              <a:xfrm>
                <a:off x="6430833" y="5134589"/>
                <a:ext cx="449187" cy="105149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>
                  <a:latin typeface="华文楷体" panose="02010600040101010101" pitchFamily="2" charset="-122"/>
                  <a:ea typeface="华文楷体" panose="02010600040101010101" pitchFamily="2" charset="-122"/>
                  <a:cs typeface="Times New Roman" panose="02020603050405020304" pitchFamily="18" charset="0"/>
                </a:endParaRPr>
              </a:p>
            </p:txBody>
          </p:sp>
        </p:grpSp>
      </p:grpSp>
      <p:cxnSp>
        <p:nvCxnSpPr>
          <p:cNvPr id="57" name="直接箭头连接符 70">
            <a:extLst>
              <a:ext uri="{FF2B5EF4-FFF2-40B4-BE49-F238E27FC236}">
                <a16:creationId xmlns:a16="http://schemas.microsoft.com/office/drawing/2014/main" id="{12393192-7124-9148-B4DE-7234A8074C6A}"/>
              </a:ext>
            </a:extLst>
          </p:cNvPr>
          <p:cNvCxnSpPr>
            <a:cxnSpLocks/>
          </p:cNvCxnSpPr>
          <p:nvPr/>
        </p:nvCxnSpPr>
        <p:spPr>
          <a:xfrm>
            <a:off x="3831434" y="3184131"/>
            <a:ext cx="0" cy="176867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8" name="文本框 28">
            <a:extLst>
              <a:ext uri="{FF2B5EF4-FFF2-40B4-BE49-F238E27FC236}">
                <a16:creationId xmlns:a16="http://schemas.microsoft.com/office/drawing/2014/main" id="{DFBA497D-B9E3-694B-A006-EBC14C27EB56}"/>
              </a:ext>
            </a:extLst>
          </p:cNvPr>
          <p:cNvSpPr txBox="1"/>
          <p:nvPr/>
        </p:nvSpPr>
        <p:spPr>
          <a:xfrm>
            <a:off x="868588" y="3508149"/>
            <a:ext cx="17858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Pre-mesh (+HV)</a:t>
            </a:r>
            <a:endParaRPr lang="zh-CN" altLang="en-US" dirty="0">
              <a:latin typeface="华文楷体" panose="02010600040101010101" pitchFamily="2" charset="-122"/>
              <a:ea typeface="华文楷体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9" name="文本框 28">
            <a:extLst>
              <a:ext uri="{FF2B5EF4-FFF2-40B4-BE49-F238E27FC236}">
                <a16:creationId xmlns:a16="http://schemas.microsoft.com/office/drawing/2014/main" id="{6548EE36-6170-974D-BE13-A4E0DCDE6F72}"/>
              </a:ext>
            </a:extLst>
          </p:cNvPr>
          <p:cNvSpPr txBox="1"/>
          <p:nvPr/>
        </p:nvSpPr>
        <p:spPr>
          <a:xfrm>
            <a:off x="895907" y="3809849"/>
            <a:ext cx="20335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Sec-mesh (+HV)</a:t>
            </a:r>
            <a:endParaRPr lang="zh-CN" altLang="en-US" dirty="0">
              <a:latin typeface="华文楷体" panose="02010600040101010101" pitchFamily="2" charset="-122"/>
              <a:ea typeface="华文楷体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60" name="文本框 28">
            <a:extLst>
              <a:ext uri="{FF2B5EF4-FFF2-40B4-BE49-F238E27FC236}">
                <a16:creationId xmlns:a16="http://schemas.microsoft.com/office/drawing/2014/main" id="{6B8D782A-DC71-FE46-AE3F-8F201E3465B3}"/>
              </a:ext>
            </a:extLst>
          </p:cNvPr>
          <p:cNvSpPr txBox="1"/>
          <p:nvPr/>
        </p:nvSpPr>
        <p:spPr>
          <a:xfrm>
            <a:off x="841616" y="4366321"/>
            <a:ext cx="18026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Anode  (+HV)</a:t>
            </a:r>
            <a:endParaRPr lang="zh-CN" altLang="en-US" dirty="0">
              <a:latin typeface="华文楷体" panose="02010600040101010101" pitchFamily="2" charset="-122"/>
              <a:ea typeface="华文楷体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61" name="文本框 28">
            <a:extLst>
              <a:ext uri="{FF2B5EF4-FFF2-40B4-BE49-F238E27FC236}">
                <a16:creationId xmlns:a16="http://schemas.microsoft.com/office/drawing/2014/main" id="{234ACF19-04E7-1443-8003-5F0C4D77F2E1}"/>
              </a:ext>
            </a:extLst>
          </p:cNvPr>
          <p:cNvSpPr txBox="1"/>
          <p:nvPr/>
        </p:nvSpPr>
        <p:spPr>
          <a:xfrm>
            <a:off x="5006310" y="4327824"/>
            <a:ext cx="17858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Anode  (0V)</a:t>
            </a:r>
            <a:endParaRPr lang="zh-CN" altLang="en-US" dirty="0">
              <a:latin typeface="华文楷体" panose="02010600040101010101" pitchFamily="2" charset="-122"/>
              <a:ea typeface="华文楷体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64" name="矩形 9">
            <a:extLst>
              <a:ext uri="{FF2B5EF4-FFF2-40B4-BE49-F238E27FC236}">
                <a16:creationId xmlns:a16="http://schemas.microsoft.com/office/drawing/2014/main" id="{110E0658-B424-444C-8E2B-AB4923417A4D}"/>
              </a:ext>
            </a:extLst>
          </p:cNvPr>
          <p:cNvSpPr/>
          <p:nvPr/>
        </p:nvSpPr>
        <p:spPr>
          <a:xfrm>
            <a:off x="1978870" y="1369289"/>
            <a:ext cx="5011308" cy="52322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altLang="zh-CN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IBF ratio = (</a:t>
            </a:r>
            <a:r>
              <a:rPr lang="en-US" altLang="zh-CN" sz="2800" b="1" dirty="0" err="1">
                <a:latin typeface="华文楷体" panose="02010600040101010101" pitchFamily="2" charset="-122"/>
                <a:ea typeface="华文楷体" panose="02010600040101010101" pitchFamily="2" charset="-122"/>
              </a:rPr>
              <a:t>I</a:t>
            </a:r>
            <a:r>
              <a:rPr lang="en-US" altLang="zh-CN" sz="2800" b="1" baseline="-25000" dirty="0" err="1">
                <a:latin typeface="华文楷体" panose="02010600040101010101" pitchFamily="2" charset="-122"/>
                <a:ea typeface="华文楷体" panose="02010600040101010101" pitchFamily="2" charset="-122"/>
              </a:rPr>
              <a:t>Drift</a:t>
            </a:r>
            <a:r>
              <a:rPr lang="en-US" altLang="zh-CN" sz="2800" baseline="-25000" dirty="0">
                <a:latin typeface="华文楷体" panose="02010600040101010101" pitchFamily="2" charset="-122"/>
                <a:ea typeface="华文楷体" panose="02010600040101010101" pitchFamily="2" charset="-122"/>
              </a:rPr>
              <a:t> </a:t>
            </a:r>
            <a:r>
              <a:rPr lang="en-US" altLang="zh-CN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- </a:t>
            </a:r>
            <a:r>
              <a:rPr lang="en-US" altLang="zh-CN" sz="2800" b="1" dirty="0" err="1">
                <a:latin typeface="华文楷体" panose="02010600040101010101" pitchFamily="2" charset="-122"/>
                <a:ea typeface="华文楷体" panose="02010600040101010101" pitchFamily="2" charset="-122"/>
              </a:rPr>
              <a:t>I</a:t>
            </a:r>
            <a:r>
              <a:rPr lang="en-US" altLang="zh-CN" sz="2800" b="1" baseline="-25000" dirty="0" err="1">
                <a:latin typeface="华文楷体" panose="02010600040101010101" pitchFamily="2" charset="-122"/>
                <a:ea typeface="华文楷体" panose="02010600040101010101" pitchFamily="2" charset="-122"/>
              </a:rPr>
              <a:t>Primary</a:t>
            </a:r>
            <a:r>
              <a:rPr lang="en-US" altLang="zh-CN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)/</a:t>
            </a:r>
            <a:r>
              <a:rPr lang="en-US" altLang="zh-CN" sz="2800" b="1" dirty="0" err="1">
                <a:latin typeface="华文楷体" panose="02010600040101010101" pitchFamily="2" charset="-122"/>
                <a:ea typeface="华文楷体" panose="02010600040101010101" pitchFamily="2" charset="-122"/>
              </a:rPr>
              <a:t>I</a:t>
            </a:r>
            <a:r>
              <a:rPr lang="en-US" altLang="zh-CN" sz="2800" b="1" baseline="-25000" dirty="0" err="1">
                <a:latin typeface="华文楷体" panose="02010600040101010101" pitchFamily="2" charset="-122"/>
                <a:ea typeface="华文楷体" panose="02010600040101010101" pitchFamily="2" charset="-122"/>
              </a:rPr>
              <a:t>Anode</a:t>
            </a:r>
            <a:endParaRPr lang="zh-CN" altLang="en-US" sz="2800" b="1" baseline="-250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66" name="文本框 76">
            <a:extLst>
              <a:ext uri="{FF2B5EF4-FFF2-40B4-BE49-F238E27FC236}">
                <a16:creationId xmlns:a16="http://schemas.microsoft.com/office/drawing/2014/main" id="{8BDC023F-8860-DB4E-9EEA-7F502D6A63DF}"/>
              </a:ext>
            </a:extLst>
          </p:cNvPr>
          <p:cNvSpPr txBox="1"/>
          <p:nvPr/>
        </p:nvSpPr>
        <p:spPr>
          <a:xfrm>
            <a:off x="1152382" y="4947924"/>
            <a:ext cx="6858971" cy="83099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Keithley (6482) </a:t>
            </a:r>
            <a:r>
              <a:rPr lang="en-US" altLang="zh-CN" sz="2400" dirty="0" err="1">
                <a:latin typeface="华文楷体" panose="02010600040101010101" pitchFamily="2" charset="-122"/>
                <a:ea typeface="华文楷体" panose="02010600040101010101" pitchFamily="2" charset="-122"/>
              </a:rPr>
              <a:t>Picoammeter</a:t>
            </a:r>
            <a:r>
              <a:rPr lang="en-US" altLang="zh-CN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 with ~10-fA resolution in a range of ±20 </a:t>
            </a:r>
            <a:r>
              <a:rPr lang="en-US" altLang="zh-CN" sz="2400" dirty="0" err="1">
                <a:latin typeface="华文楷体" panose="02010600040101010101" pitchFamily="2" charset="-122"/>
                <a:ea typeface="华文楷体" panose="02010600040101010101" pitchFamily="2" charset="-122"/>
              </a:rPr>
              <a:t>nA</a:t>
            </a:r>
            <a:endParaRPr lang="en-US" altLang="zh-CN" sz="24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7DD7A6C-B68A-DE49-B57D-7177CDB4BCB3}"/>
              </a:ext>
            </a:extLst>
          </p:cNvPr>
          <p:cNvSpPr/>
          <p:nvPr/>
        </p:nvSpPr>
        <p:spPr>
          <a:xfrm>
            <a:off x="5779679" y="2235809"/>
            <a:ext cx="11717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dirty="0" err="1">
                <a:latin typeface="华文楷体" panose="02010600040101010101" pitchFamily="2" charset="-122"/>
                <a:ea typeface="华文楷体" panose="02010600040101010101" pitchFamily="2" charset="-122"/>
              </a:rPr>
              <a:t>I</a:t>
            </a:r>
            <a:r>
              <a:rPr lang="en-US" altLang="zh-CN" sz="2800" b="1" baseline="-25000" dirty="0" err="1">
                <a:latin typeface="华文楷体" panose="02010600040101010101" pitchFamily="2" charset="-122"/>
                <a:ea typeface="华文楷体" panose="02010600040101010101" pitchFamily="2" charset="-122"/>
              </a:rPr>
              <a:t>Anode</a:t>
            </a:r>
            <a:endParaRPr lang="en-US" sz="2800" b="1" dirty="0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FAE77640-64B3-FB40-9145-1F1699D71605}"/>
              </a:ext>
            </a:extLst>
          </p:cNvPr>
          <p:cNvSpPr/>
          <p:nvPr/>
        </p:nvSpPr>
        <p:spPr>
          <a:xfrm>
            <a:off x="1146577" y="2237230"/>
            <a:ext cx="34588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dirty="0" err="1">
                <a:latin typeface="华文楷体" panose="02010600040101010101" pitchFamily="2" charset="-122"/>
                <a:ea typeface="华文楷体" panose="02010600040101010101" pitchFamily="2" charset="-122"/>
              </a:rPr>
              <a:t>I</a:t>
            </a:r>
            <a:r>
              <a:rPr lang="en-US" altLang="zh-CN" sz="2800" b="1" baseline="-25000" dirty="0" err="1">
                <a:latin typeface="华文楷体" panose="02010600040101010101" pitchFamily="2" charset="-122"/>
                <a:ea typeface="华文楷体" panose="02010600040101010101" pitchFamily="2" charset="-122"/>
              </a:rPr>
              <a:t>Drift</a:t>
            </a:r>
            <a:r>
              <a:rPr lang="en-US" altLang="zh-CN" sz="2800" b="1" baseline="-25000" dirty="0">
                <a:latin typeface="华文楷体" panose="02010600040101010101" pitchFamily="2" charset="-122"/>
                <a:ea typeface="华文楷体" panose="02010600040101010101" pitchFamily="2" charset="-122"/>
              </a:rPr>
              <a:t>,  </a:t>
            </a:r>
            <a:r>
              <a:rPr lang="en-US" altLang="zh-CN" sz="2800" b="1" dirty="0" err="1">
                <a:latin typeface="华文楷体" panose="02010600040101010101" pitchFamily="2" charset="-122"/>
                <a:ea typeface="华文楷体" panose="02010600040101010101" pitchFamily="2" charset="-122"/>
              </a:rPr>
              <a:t>I</a:t>
            </a:r>
            <a:r>
              <a:rPr lang="en-US" altLang="zh-CN" sz="2800" b="1" baseline="-25000" dirty="0" err="1">
                <a:latin typeface="华文楷体" panose="02010600040101010101" pitchFamily="2" charset="-122"/>
                <a:ea typeface="华文楷体" panose="02010600040101010101" pitchFamily="2" charset="-122"/>
              </a:rPr>
              <a:t>Primary</a:t>
            </a:r>
            <a:r>
              <a:rPr lang="en-US" altLang="zh-CN" sz="2800" b="1" baseline="-25000" dirty="0">
                <a:latin typeface="华文楷体" panose="02010600040101010101" pitchFamily="2" charset="-122"/>
                <a:ea typeface="华文楷体" panose="02010600040101010101" pitchFamily="2" charset="-122"/>
              </a:rPr>
              <a:t>(no avalanche)</a:t>
            </a:r>
            <a:endParaRPr lang="en-US" sz="2800" b="1" baseline="-25000" dirty="0"/>
          </a:p>
        </p:txBody>
      </p:sp>
    </p:spTree>
    <p:extLst>
      <p:ext uri="{BB962C8B-B14F-4D97-AF65-F5344CB8AC3E}">
        <p14:creationId xmlns:p14="http://schemas.microsoft.com/office/powerpoint/2010/main" val="2829520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415"/>
    </mc:Choice>
    <mc:Fallback xmlns="">
      <p:transition spd="slow" advTm="80415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944" y="1693576"/>
            <a:ext cx="4040886" cy="3484847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1055316" y="4157600"/>
            <a:ext cx="2296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Single GEM </a:t>
            </a:r>
            <a:endParaRPr lang="zh-CN" altLang="en-US" dirty="0"/>
          </a:p>
        </p:txBody>
      </p:sp>
      <p:sp>
        <p:nvSpPr>
          <p:cNvPr id="14" name="文本框 13"/>
          <p:cNvSpPr txBox="1"/>
          <p:nvPr/>
        </p:nvSpPr>
        <p:spPr>
          <a:xfrm>
            <a:off x="911563" y="5290574"/>
            <a:ext cx="71453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Our IBF measurements are reliable in terms of ion space-charge effect (impact is negligible). </a:t>
            </a:r>
            <a:endParaRPr lang="zh-CN" altLang="en-US" sz="24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5" name="标题 1"/>
          <p:cNvSpPr txBox="1">
            <a:spLocks/>
          </p:cNvSpPr>
          <p:nvPr/>
        </p:nvSpPr>
        <p:spPr bwMode="auto">
          <a:xfrm>
            <a:off x="0" y="28503"/>
            <a:ext cx="914400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 fontScale="97500"/>
          </a:bodyPr>
          <a:lstStyle>
            <a:lvl1pPr algn="ctr">
              <a:defRPr sz="3600" b="1">
                <a:solidFill>
                  <a:srgbClr val="003366"/>
                </a:solidFill>
                <a:latin typeface="+mj-lt"/>
                <a:ea typeface="黑体" panose="02010609060101010101" pitchFamily="49" charset="-122"/>
                <a:cs typeface="+mj-cs"/>
              </a:defRPr>
            </a:lvl1pPr>
            <a:lvl2pPr algn="ctr">
              <a:defRPr sz="3600" b="1">
                <a:solidFill>
                  <a:srgbClr val="003366"/>
                </a:solidFill>
                <a:latin typeface="Times New Roman" pitchFamily="18" charset="0"/>
              </a:defRPr>
            </a:lvl2pPr>
            <a:lvl3pPr algn="ctr">
              <a:defRPr sz="3600" b="1">
                <a:solidFill>
                  <a:srgbClr val="003366"/>
                </a:solidFill>
                <a:latin typeface="Times New Roman" pitchFamily="18" charset="0"/>
              </a:defRPr>
            </a:lvl3pPr>
            <a:lvl4pPr algn="ctr">
              <a:defRPr sz="3600" b="1">
                <a:solidFill>
                  <a:srgbClr val="003366"/>
                </a:solidFill>
                <a:latin typeface="Times New Roman" pitchFamily="18" charset="0"/>
              </a:defRPr>
            </a:lvl4pPr>
            <a:lvl5pPr algn="ctr">
              <a:defRPr sz="3600" b="1">
                <a:solidFill>
                  <a:srgbClr val="003366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366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366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366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366"/>
                </a:solidFill>
                <a:latin typeface="Times New Roman" pitchFamily="18" charset="0"/>
              </a:defRPr>
            </a:lvl9pPr>
          </a:lstStyle>
          <a:p>
            <a:r>
              <a:rPr lang="en-US" altLang="zh-CN" dirty="0">
                <a:latin typeface="华文楷体" panose="02010600040101010101" pitchFamily="2" charset="-122"/>
                <a:ea typeface="华文楷体" panose="02010600040101010101" pitchFamily="2" charset="-122"/>
              </a:rPr>
              <a:t>Ion Space-Charge Effect</a:t>
            </a:r>
            <a:endParaRPr lang="zh-CN" altLang="en-US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1055316" y="1601840"/>
            <a:ext cx="7186231" cy="3108799"/>
            <a:chOff x="1055316" y="1494987"/>
            <a:chExt cx="7186231" cy="3108799"/>
          </a:xfrm>
        </p:grpSpPr>
        <p:grpSp>
          <p:nvGrpSpPr>
            <p:cNvPr id="27" name="组合 26"/>
            <p:cNvGrpSpPr/>
            <p:nvPr/>
          </p:nvGrpSpPr>
          <p:grpSpPr>
            <a:xfrm>
              <a:off x="1055316" y="1494987"/>
              <a:ext cx="7186231" cy="3108799"/>
              <a:chOff x="997528" y="1511834"/>
              <a:chExt cx="7186231" cy="3108799"/>
            </a:xfrm>
          </p:grpSpPr>
          <p:pic>
            <p:nvPicPr>
              <p:cNvPr id="10" name="图片 9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333361" y="1627591"/>
                <a:ext cx="3810852" cy="2877284"/>
              </a:xfrm>
              <a:prstGeom prst="rect">
                <a:avLst/>
              </a:prstGeom>
            </p:spPr>
          </p:pic>
          <p:sp>
            <p:nvSpPr>
              <p:cNvPr id="7" name="矩形 6"/>
              <p:cNvSpPr/>
              <p:nvPr/>
            </p:nvSpPr>
            <p:spPr>
              <a:xfrm>
                <a:off x="4293815" y="1511834"/>
                <a:ext cx="3889944" cy="3108799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" name="矩形 17"/>
              <p:cNvSpPr/>
              <p:nvPr/>
            </p:nvSpPr>
            <p:spPr>
              <a:xfrm>
                <a:off x="997528" y="2505827"/>
                <a:ext cx="357448" cy="273503"/>
              </a:xfrm>
              <a:prstGeom prst="rect">
                <a:avLst/>
              </a:prstGeom>
              <a:noFill/>
              <a:ln w="31750">
                <a:solidFill>
                  <a:srgbClr val="FF000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20" name="直接连接符 19"/>
              <p:cNvCxnSpPr/>
              <p:nvPr/>
            </p:nvCxnSpPr>
            <p:spPr bwMode="auto">
              <a:xfrm flipV="1">
                <a:off x="1354976" y="1511834"/>
                <a:ext cx="2938839" cy="993992"/>
              </a:xfrm>
              <a:prstGeom prst="line">
                <a:avLst/>
              </a:prstGeom>
              <a:ln w="19050">
                <a:solidFill>
                  <a:srgbClr val="FF0000"/>
                </a:solidFill>
                <a:prstDash val="dash"/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" name="直接连接符 20"/>
              <p:cNvCxnSpPr/>
              <p:nvPr/>
            </p:nvCxnSpPr>
            <p:spPr bwMode="auto">
              <a:xfrm>
                <a:off x="1354976" y="2779330"/>
                <a:ext cx="2938839" cy="1841302"/>
              </a:xfrm>
              <a:prstGeom prst="line">
                <a:avLst/>
              </a:prstGeom>
              <a:ln w="19050">
                <a:solidFill>
                  <a:srgbClr val="FF0000"/>
                </a:solidFill>
                <a:prstDash val="dash"/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3" name="椭圆 12"/>
            <p:cNvSpPr/>
            <p:nvPr/>
          </p:nvSpPr>
          <p:spPr>
            <a:xfrm>
              <a:off x="5532603" y="2397115"/>
              <a:ext cx="1212112" cy="507555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5264080" y="3020427"/>
              <a:ext cx="24139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solidFill>
                    <a:srgbClr val="C00000"/>
                  </a:solidFill>
                </a:rPr>
                <a:t>Conditions for our IBF measurement </a:t>
              </a:r>
              <a:endParaRPr lang="zh-CN" altLang="en-US" dirty="0">
                <a:solidFill>
                  <a:srgbClr val="C00000"/>
                </a:solidFill>
              </a:endParaRPr>
            </a:p>
          </p:txBody>
        </p:sp>
      </p:grpSp>
      <p:sp>
        <p:nvSpPr>
          <p:cNvPr id="29" name="日期占位符 28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2019/11/18</a:t>
            </a:r>
            <a:endParaRPr lang="en-US" altLang="zh-CN"/>
          </a:p>
        </p:txBody>
      </p:sp>
      <p:sp>
        <p:nvSpPr>
          <p:cNvPr id="30" name="页脚占位符 2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CEPC2019, Zhiyong Zhang (USTC)</a:t>
            </a:r>
            <a:endParaRPr lang="en-US" altLang="zh-CN"/>
          </a:p>
        </p:txBody>
      </p:sp>
      <p:sp>
        <p:nvSpPr>
          <p:cNvPr id="31" name="灯片编号占位符 3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A277C42-22DC-4044-8CC3-676A4B03B895}" type="slidenum">
              <a:rPr lang="en-US" altLang="zh-CN" smtClean="0"/>
              <a:pPr>
                <a:defRPr/>
              </a:pPr>
              <a:t>25</a:t>
            </a:fld>
            <a:endParaRPr lang="en-US" altLang="zh-CN"/>
          </a:p>
        </p:txBody>
      </p:sp>
      <p:sp>
        <p:nvSpPr>
          <p:cNvPr id="2" name="矩形 1"/>
          <p:cNvSpPr/>
          <p:nvPr/>
        </p:nvSpPr>
        <p:spPr>
          <a:xfrm>
            <a:off x="772587" y="1328152"/>
            <a:ext cx="340029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b="1" dirty="0">
                <a:solidFill>
                  <a:srgbClr val="0000FF"/>
                </a:solidFill>
                <a:latin typeface="Helvetica" panose="020B0604020202020204" pitchFamily="34" charset="0"/>
              </a:rPr>
              <a:t>M Ball </a:t>
            </a:r>
            <a:r>
              <a:rPr lang="en-US" altLang="zh-CN" sz="1400" b="1" i="1" dirty="0">
                <a:solidFill>
                  <a:srgbClr val="0000FF"/>
                </a:solidFill>
                <a:latin typeface="Helvetica-Oblique"/>
              </a:rPr>
              <a:t>et al </a:t>
            </a:r>
            <a:r>
              <a:rPr lang="en-US" altLang="zh-CN" sz="1400" b="1" dirty="0">
                <a:solidFill>
                  <a:srgbClr val="0000FF"/>
                </a:solidFill>
                <a:latin typeface="Helvetica" panose="020B0604020202020204" pitchFamily="34" charset="0"/>
              </a:rPr>
              <a:t>2014 </a:t>
            </a:r>
            <a:r>
              <a:rPr lang="en-US" altLang="zh-CN" sz="1400" b="1" i="1" dirty="0">
                <a:solidFill>
                  <a:srgbClr val="0000FF"/>
                </a:solidFill>
                <a:latin typeface="Helvetica-Oblique"/>
              </a:rPr>
              <a:t>JINST </a:t>
            </a:r>
            <a:r>
              <a:rPr lang="en-US" altLang="zh-CN" sz="1400" b="1" dirty="0">
                <a:solidFill>
                  <a:srgbClr val="0000FF"/>
                </a:solidFill>
                <a:latin typeface="Helvetica-Bold"/>
              </a:rPr>
              <a:t>9 </a:t>
            </a:r>
            <a:r>
              <a:rPr lang="en-US" altLang="zh-CN" sz="1400" b="1" dirty="0">
                <a:solidFill>
                  <a:srgbClr val="0000FF"/>
                </a:solidFill>
                <a:latin typeface="Helvetica" panose="020B0604020202020204" pitchFamily="34" charset="0"/>
              </a:rPr>
              <a:t>C04025</a:t>
            </a:r>
            <a:r>
              <a:rPr lang="en-US" altLang="zh-CN" sz="1400" b="1" dirty="0">
                <a:solidFill>
                  <a:srgbClr val="0000FF"/>
                </a:solidFill>
              </a:rPr>
              <a:t> </a:t>
            </a:r>
            <a:endParaRPr lang="zh-CN" altLang="en-US" sz="14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23120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62BDB1-16F2-8B4C-8BEE-F757EB4EB6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500" kern="1200" dirty="0">
                <a:latin typeface="华文楷体" panose="02010600040101010101" pitchFamily="2" charset="-122"/>
                <a:ea typeface="华文楷体" panose="02010600040101010101" pitchFamily="2" charset="-122"/>
              </a:rPr>
              <a:t>Validation of IBF Measurement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23F941-2B7F-EA4F-9D1D-C987577AC9E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CEPC2019, Zhiyong Zhang (USTC)</a:t>
            </a:r>
            <a:endParaRPr lang="en-US" altLang="zh-C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2CFBEC-5D06-714E-AF9D-D0A2BEB9A7E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A277C42-22DC-4044-8CC3-676A4B03B895}" type="slidenum">
              <a:rPr lang="en-US" altLang="zh-CN" smtClean="0"/>
              <a:pPr>
                <a:defRPr/>
              </a:pPr>
              <a:t>26</a:t>
            </a:fld>
            <a:endParaRPr lang="en-US" altLang="zh-CN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BAF2377-0F85-824D-9D39-B3AE77C05DB9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2019/11/18</a:t>
            </a:r>
            <a:endParaRPr lang="en-US" altLang="zh-CN"/>
          </a:p>
        </p:txBody>
      </p:sp>
      <p:sp>
        <p:nvSpPr>
          <p:cNvPr id="67" name="文本框 6">
            <a:extLst>
              <a:ext uri="{FF2B5EF4-FFF2-40B4-BE49-F238E27FC236}">
                <a16:creationId xmlns:a16="http://schemas.microsoft.com/office/drawing/2014/main" id="{439D8BB2-BD99-7F40-A491-524880C1E60E}"/>
              </a:ext>
            </a:extLst>
          </p:cNvPr>
          <p:cNvSpPr txBox="1"/>
          <p:nvPr/>
        </p:nvSpPr>
        <p:spPr>
          <a:xfrm>
            <a:off x="1244622" y="5726972"/>
            <a:ext cx="63175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dirty="0">
                <a:latin typeface="+mj-lt"/>
              </a:rPr>
              <a:t>IBF ratios measured with 55Fe and X-ray tube</a:t>
            </a:r>
            <a:r>
              <a:rPr lang="zh-CN" altLang="en-US" dirty="0">
                <a:latin typeface="+mj-lt"/>
              </a:rPr>
              <a:t> </a:t>
            </a:r>
            <a:r>
              <a:rPr lang="en-US" altLang="zh-CN" dirty="0">
                <a:latin typeface="+mj-lt"/>
              </a:rPr>
              <a:t>are consistent</a:t>
            </a:r>
            <a:endParaRPr lang="zh-CN" altLang="en-US" dirty="0">
              <a:latin typeface="+mj-lt"/>
            </a:endParaRPr>
          </a:p>
        </p:txBody>
      </p:sp>
      <p:pic>
        <p:nvPicPr>
          <p:cNvPr id="62" name="图片 15">
            <a:extLst>
              <a:ext uri="{FF2B5EF4-FFF2-40B4-BE49-F238E27FC236}">
                <a16:creationId xmlns:a16="http://schemas.microsoft.com/office/drawing/2014/main" id="{33333CB4-2BCD-1A47-9F8B-AF4F32EBAA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659" y="1594348"/>
            <a:ext cx="3589507" cy="2694626"/>
          </a:xfrm>
          <a:prstGeom prst="rect">
            <a:avLst/>
          </a:prstGeom>
        </p:spPr>
      </p:pic>
      <p:pic>
        <p:nvPicPr>
          <p:cNvPr id="63" name="Picture 7" descr="Screen Clipping">
            <a:extLst>
              <a:ext uri="{FF2B5EF4-FFF2-40B4-BE49-F238E27FC236}">
                <a16:creationId xmlns:a16="http://schemas.microsoft.com/office/drawing/2014/main" id="{DEED34F7-5929-3B40-81E9-2965CE777E1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6762" y="1576126"/>
            <a:ext cx="3229625" cy="266346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9E99774-6AB0-BC46-840F-71E24858F6A0}"/>
              </a:ext>
            </a:extLst>
          </p:cNvPr>
          <p:cNvSpPr txBox="1"/>
          <p:nvPr/>
        </p:nvSpPr>
        <p:spPr>
          <a:xfrm>
            <a:off x="627810" y="4366486"/>
            <a:ext cx="37756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</a:rPr>
              <a:t>Gain measured with X-ray energy spectrum (</a:t>
            </a:r>
            <a:r>
              <a:rPr lang="en-US" dirty="0" err="1">
                <a:latin typeface="+mj-lt"/>
              </a:rPr>
              <a:t>Q</a:t>
            </a:r>
            <a:r>
              <a:rPr lang="en-US" baseline="-25000" dirty="0" err="1">
                <a:latin typeface="+mj-lt"/>
              </a:rPr>
              <a:t>full</a:t>
            </a:r>
            <a:r>
              <a:rPr lang="en-US" baseline="-25000" dirty="0">
                <a:latin typeface="+mj-lt"/>
              </a:rPr>
              <a:t>-energy peak</a:t>
            </a:r>
            <a:r>
              <a:rPr lang="en-US" dirty="0">
                <a:latin typeface="+mj-lt"/>
              </a:rPr>
              <a:t>/</a:t>
            </a:r>
            <a:r>
              <a:rPr lang="en-US" dirty="0" err="1">
                <a:latin typeface="+mj-lt"/>
              </a:rPr>
              <a:t>Q</a:t>
            </a:r>
            <a:r>
              <a:rPr lang="en-US" baseline="-25000" dirty="0" err="1">
                <a:latin typeface="+mj-lt"/>
              </a:rPr>
              <a:t>Primary</a:t>
            </a:r>
            <a:r>
              <a:rPr lang="en-US" dirty="0">
                <a:latin typeface="+mj-lt"/>
              </a:rPr>
              <a:t>) consistent with </a:t>
            </a:r>
            <a:r>
              <a:rPr lang="en-US" dirty="0" err="1">
                <a:latin typeface="+mj-lt"/>
              </a:rPr>
              <a:t>I</a:t>
            </a:r>
            <a:r>
              <a:rPr lang="en-US" baseline="-25000" dirty="0" err="1">
                <a:latin typeface="+mj-lt"/>
              </a:rPr>
              <a:t>Anode</a:t>
            </a:r>
            <a:r>
              <a:rPr lang="en-US" dirty="0">
                <a:latin typeface="+mj-lt"/>
              </a:rPr>
              <a:t>/</a:t>
            </a:r>
            <a:r>
              <a:rPr lang="en-US" dirty="0" err="1">
                <a:latin typeface="+mj-lt"/>
              </a:rPr>
              <a:t>I</a:t>
            </a:r>
            <a:r>
              <a:rPr lang="en-US" baseline="-25000" dirty="0" err="1">
                <a:latin typeface="+mj-lt"/>
              </a:rPr>
              <a:t>Primay</a:t>
            </a:r>
            <a:r>
              <a:rPr lang="en-US" dirty="0">
                <a:latin typeface="+mj-lt"/>
              </a:rPr>
              <a:t>  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2A8776F-189A-F440-80FF-EB38670E49FD}"/>
              </a:ext>
            </a:extLst>
          </p:cNvPr>
          <p:cNvSpPr/>
          <p:nvPr/>
        </p:nvSpPr>
        <p:spPr>
          <a:xfrm>
            <a:off x="849895" y="1168271"/>
            <a:ext cx="34119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latin typeface="+mj-lt"/>
              </a:rPr>
              <a:t>Q</a:t>
            </a:r>
            <a:r>
              <a:rPr lang="en-US" baseline="-25000" dirty="0" err="1">
                <a:latin typeface="+mj-lt"/>
              </a:rPr>
              <a:t>full</a:t>
            </a:r>
            <a:r>
              <a:rPr lang="en-US" baseline="-25000" dirty="0">
                <a:latin typeface="+mj-lt"/>
              </a:rPr>
              <a:t>-energy peak</a:t>
            </a:r>
            <a:r>
              <a:rPr lang="en-US" dirty="0">
                <a:latin typeface="+mj-lt"/>
              </a:rPr>
              <a:t>/</a:t>
            </a:r>
            <a:r>
              <a:rPr lang="en-US" dirty="0" err="1">
                <a:latin typeface="+mj-lt"/>
              </a:rPr>
              <a:t>Q</a:t>
            </a:r>
            <a:r>
              <a:rPr lang="en-US" baseline="-25000" dirty="0" err="1">
                <a:latin typeface="+mj-lt"/>
              </a:rPr>
              <a:t>Primary</a:t>
            </a:r>
            <a:r>
              <a:rPr lang="en-US" dirty="0">
                <a:latin typeface="+mj-lt"/>
              </a:rPr>
              <a:t>= </a:t>
            </a:r>
            <a:r>
              <a:rPr lang="en-US" dirty="0" err="1">
                <a:latin typeface="+mj-lt"/>
              </a:rPr>
              <a:t>I</a:t>
            </a:r>
            <a:r>
              <a:rPr lang="en-US" baseline="-25000" dirty="0" err="1">
                <a:latin typeface="+mj-lt"/>
              </a:rPr>
              <a:t>Anode</a:t>
            </a:r>
            <a:r>
              <a:rPr lang="en-US" dirty="0">
                <a:latin typeface="+mj-lt"/>
              </a:rPr>
              <a:t>/</a:t>
            </a:r>
            <a:r>
              <a:rPr lang="en-US" dirty="0" err="1">
                <a:latin typeface="+mj-lt"/>
              </a:rPr>
              <a:t>I</a:t>
            </a:r>
            <a:r>
              <a:rPr lang="en-US" baseline="-25000" dirty="0" err="1">
                <a:latin typeface="+mj-lt"/>
              </a:rPr>
              <a:t>Primay</a:t>
            </a:r>
            <a:r>
              <a:rPr lang="en-US" dirty="0">
                <a:latin typeface="+mj-lt"/>
              </a:rPr>
              <a:t> 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40F25FFF-4C2E-524B-A017-55DCA1E2A644}"/>
              </a:ext>
            </a:extLst>
          </p:cNvPr>
          <p:cNvSpPr txBox="1"/>
          <p:nvPr/>
        </p:nvSpPr>
        <p:spPr>
          <a:xfrm>
            <a:off x="4543372" y="4350008"/>
            <a:ext cx="35858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latin typeface="+mj-lt"/>
              </a:rPr>
              <a:t>I</a:t>
            </a:r>
            <a:r>
              <a:rPr lang="en-US" baseline="-25000" dirty="0" err="1">
                <a:latin typeface="+mj-lt"/>
              </a:rPr>
              <a:t>Anode</a:t>
            </a:r>
            <a:r>
              <a:rPr lang="en-US" dirty="0">
                <a:latin typeface="+mj-lt"/>
              </a:rPr>
              <a:t> stays proportional to X-ray intensity in a rather wide range, suggesting no gas gain saturation in the IBF measurement. 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4511B0CB-23D6-1240-8C7A-B1DD91693763}"/>
              </a:ext>
            </a:extLst>
          </p:cNvPr>
          <p:cNvSpPr txBox="1"/>
          <p:nvPr/>
        </p:nvSpPr>
        <p:spPr>
          <a:xfrm>
            <a:off x="5229373" y="1202331"/>
            <a:ext cx="2258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j-lt"/>
              </a:rPr>
              <a:t>no gas gain saturation</a:t>
            </a:r>
          </a:p>
        </p:txBody>
      </p:sp>
    </p:spTree>
    <p:extLst>
      <p:ext uri="{BB962C8B-B14F-4D97-AF65-F5344CB8AC3E}">
        <p14:creationId xmlns:p14="http://schemas.microsoft.com/office/powerpoint/2010/main" val="13098410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62BDB1-16F2-8B4C-8BEE-F757EB4EB6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500" kern="1200" dirty="0">
                <a:latin typeface="华文楷体" panose="02010600040101010101" pitchFamily="2" charset="-122"/>
                <a:ea typeface="华文楷体" panose="02010600040101010101" pitchFamily="2" charset="-122"/>
              </a:rPr>
              <a:t>Performance Characterization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23F941-2B7F-EA4F-9D1D-C987577AC9E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CEPC2019, Zhiyong Zhang (USTC)</a:t>
            </a:r>
            <a:endParaRPr lang="en-US" altLang="zh-C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2CFBEC-5D06-714E-AF9D-D0A2BEB9A7E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A277C42-22DC-4044-8CC3-676A4B03B895}" type="slidenum">
              <a:rPr lang="en-US" altLang="zh-CN" smtClean="0"/>
              <a:pPr>
                <a:defRPr/>
              </a:pPr>
              <a:t>27</a:t>
            </a:fld>
            <a:endParaRPr lang="en-US" altLang="zh-CN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BAF2377-0F85-824D-9D39-B3AE77C05DB9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2019/11/18</a:t>
            </a:r>
            <a:endParaRPr lang="en-US" altLang="zh-CN"/>
          </a:p>
        </p:txBody>
      </p:sp>
      <p:sp>
        <p:nvSpPr>
          <p:cNvPr id="7" name="文本框 16">
            <a:extLst>
              <a:ext uri="{FF2B5EF4-FFF2-40B4-BE49-F238E27FC236}">
                <a16:creationId xmlns:a16="http://schemas.microsoft.com/office/drawing/2014/main" id="{CBA96CED-EBDD-F544-805F-41FD46AC8B94}"/>
              </a:ext>
            </a:extLst>
          </p:cNvPr>
          <p:cNvSpPr txBox="1"/>
          <p:nvPr/>
        </p:nvSpPr>
        <p:spPr>
          <a:xfrm>
            <a:off x="839554" y="1194776"/>
            <a:ext cx="7898280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DMM with </a:t>
            </a:r>
            <a:r>
              <a:rPr lang="en-US" sz="2800" dirty="0" err="1">
                <a:latin typeface="华文楷体" panose="02010600040101010101" pitchFamily="2" charset="-122"/>
                <a:ea typeface="华文楷体" panose="02010600040101010101" pitchFamily="2" charset="-122"/>
              </a:rPr>
              <a:t>Ar</a:t>
            </a:r>
            <a:r>
              <a:rPr lang="en-US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 (93%) + CO</a:t>
            </a:r>
            <a:r>
              <a:rPr lang="en-US" sz="2800" baseline="-25000" dirty="0">
                <a:latin typeface="华文楷体" panose="02010600040101010101" pitchFamily="2" charset="-122"/>
                <a:ea typeface="华文楷体" panose="02010600040101010101" pitchFamily="2" charset="-122"/>
              </a:rPr>
              <a:t>2 </a:t>
            </a:r>
            <a:r>
              <a:rPr lang="en-US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(7%)</a:t>
            </a:r>
            <a:endParaRPr lang="en-US" sz="2800" baseline="-250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lvl="2" indent="-457200">
              <a:buFont typeface="Wingdings" pitchFamily="2" charset="2"/>
              <a:buChar char="§"/>
            </a:pPr>
            <a:r>
              <a:rPr lang="en-US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Electron transparency</a:t>
            </a:r>
            <a:endParaRPr lang="en-US" altLang="zh-CN" sz="28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lvl="2" indent="-457200">
              <a:buFont typeface="Wingdings" pitchFamily="2" charset="2"/>
              <a:buChar char="§"/>
            </a:pPr>
            <a:r>
              <a:rPr lang="en-US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Energy resolution and gas gain</a:t>
            </a:r>
          </a:p>
          <a:p>
            <a:pPr lvl="2" indent="-457200">
              <a:buFont typeface="Wingdings" pitchFamily="2" charset="2"/>
              <a:buChar char="§"/>
            </a:pPr>
            <a:r>
              <a:rPr lang="en-US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Ion back-flow ratio</a:t>
            </a:r>
          </a:p>
          <a:p>
            <a:pPr marL="342900" lvl="1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DMM with Ne (80%) + CF</a:t>
            </a:r>
            <a:r>
              <a:rPr lang="en-US" sz="2800" baseline="-25000" dirty="0">
                <a:latin typeface="华文楷体" panose="02010600040101010101" pitchFamily="2" charset="-122"/>
                <a:ea typeface="华文楷体" panose="02010600040101010101" pitchFamily="2" charset="-122"/>
              </a:rPr>
              <a:t>4</a:t>
            </a:r>
            <a:r>
              <a:rPr lang="en-US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 (10%) + C</a:t>
            </a:r>
            <a:r>
              <a:rPr lang="en-US" sz="2800" baseline="-25000" dirty="0">
                <a:latin typeface="华文楷体" panose="02010600040101010101" pitchFamily="2" charset="-122"/>
                <a:ea typeface="华文楷体" panose="02010600040101010101" pitchFamily="2" charset="-122"/>
              </a:rPr>
              <a:t>2</a:t>
            </a:r>
            <a:r>
              <a:rPr lang="en-US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H</a:t>
            </a:r>
            <a:r>
              <a:rPr lang="en-US" sz="2800" baseline="-25000" dirty="0">
                <a:latin typeface="华文楷体" panose="02010600040101010101" pitchFamily="2" charset="-122"/>
                <a:ea typeface="华文楷体" panose="02010600040101010101" pitchFamily="2" charset="-122"/>
              </a:rPr>
              <a:t>6</a:t>
            </a:r>
            <a:r>
              <a:rPr lang="en-US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 (10%)</a:t>
            </a:r>
          </a:p>
          <a:p>
            <a:pPr lvl="2" indent="-457200">
              <a:buFont typeface="Wingdings" pitchFamily="2" charset="2"/>
              <a:buChar char="§"/>
            </a:pPr>
            <a:r>
              <a:rPr lang="en-US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Single photon electron response</a:t>
            </a:r>
          </a:p>
        </p:txBody>
      </p:sp>
      <p:grpSp>
        <p:nvGrpSpPr>
          <p:cNvPr id="40" name="组合 69">
            <a:extLst>
              <a:ext uri="{FF2B5EF4-FFF2-40B4-BE49-F238E27FC236}">
                <a16:creationId xmlns:a16="http://schemas.microsoft.com/office/drawing/2014/main" id="{2C583F63-F35C-554A-8582-9C301EF0CDF7}"/>
              </a:ext>
            </a:extLst>
          </p:cNvPr>
          <p:cNvGrpSpPr/>
          <p:nvPr/>
        </p:nvGrpSpPr>
        <p:grpSpPr>
          <a:xfrm>
            <a:off x="960248" y="4293017"/>
            <a:ext cx="4155325" cy="1457542"/>
            <a:chOff x="2317750" y="1749425"/>
            <a:chExt cx="3976688" cy="1516063"/>
          </a:xfrm>
        </p:grpSpPr>
        <p:grpSp>
          <p:nvGrpSpPr>
            <p:cNvPr id="41" name="组合 58">
              <a:extLst>
                <a:ext uri="{FF2B5EF4-FFF2-40B4-BE49-F238E27FC236}">
                  <a16:creationId xmlns:a16="http://schemas.microsoft.com/office/drawing/2014/main" id="{F0D9315A-84EC-A048-9AA2-0B2091EE797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17750" y="1749425"/>
              <a:ext cx="3976688" cy="1516063"/>
              <a:chOff x="2334240" y="2007292"/>
              <a:chExt cx="3977675" cy="1515865"/>
            </a:xfrm>
          </p:grpSpPr>
          <p:sp>
            <p:nvSpPr>
              <p:cNvPr id="44" name="矩形 73">
                <a:extLst>
                  <a:ext uri="{FF2B5EF4-FFF2-40B4-BE49-F238E27FC236}">
                    <a16:creationId xmlns:a16="http://schemas.microsoft.com/office/drawing/2014/main" id="{5FCF6DC5-AAED-9949-A066-6AA749338ABD}"/>
                  </a:ext>
                </a:extLst>
              </p:cNvPr>
              <p:cNvSpPr/>
              <p:nvPr/>
            </p:nvSpPr>
            <p:spPr>
              <a:xfrm>
                <a:off x="2334240" y="2758082"/>
                <a:ext cx="147675" cy="615870"/>
              </a:xfrm>
              <a:prstGeom prst="rect">
                <a:avLst/>
              </a:prstGeom>
              <a:pattFill prst="pct60">
                <a:fgClr>
                  <a:schemeClr val="bg1">
                    <a:lumMod val="65000"/>
                  </a:schemeClr>
                </a:fgClr>
                <a:bgClr>
                  <a:schemeClr val="bg1"/>
                </a:bgClr>
              </a:patt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zh-CN" altLang="en-US" sz="1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5" name="矩形 74">
                <a:extLst>
                  <a:ext uri="{FF2B5EF4-FFF2-40B4-BE49-F238E27FC236}">
                    <a16:creationId xmlns:a16="http://schemas.microsoft.com/office/drawing/2014/main" id="{EC79B729-722F-754C-94E9-4FD0DBFA7629}"/>
                  </a:ext>
                </a:extLst>
              </p:cNvPr>
              <p:cNvSpPr/>
              <p:nvPr/>
            </p:nvSpPr>
            <p:spPr>
              <a:xfrm>
                <a:off x="6145186" y="2762843"/>
                <a:ext cx="147675" cy="615870"/>
              </a:xfrm>
              <a:prstGeom prst="rect">
                <a:avLst/>
              </a:prstGeom>
              <a:pattFill prst="pct60">
                <a:fgClr>
                  <a:schemeClr val="bg1">
                    <a:lumMod val="65000"/>
                  </a:schemeClr>
                </a:fgClr>
                <a:bgClr>
                  <a:schemeClr val="bg1"/>
                </a:bgClr>
              </a:patt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zh-CN" altLang="en-US" sz="1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46" name="直接连接符 75">
                <a:extLst>
                  <a:ext uri="{FF2B5EF4-FFF2-40B4-BE49-F238E27FC236}">
                    <a16:creationId xmlns:a16="http://schemas.microsoft.com/office/drawing/2014/main" id="{77DD225A-5CDF-DD48-942C-A5188EA19FAF}"/>
                  </a:ext>
                </a:extLst>
              </p:cNvPr>
              <p:cNvCxnSpPr/>
              <p:nvPr/>
            </p:nvCxnSpPr>
            <p:spPr>
              <a:xfrm>
                <a:off x="2351707" y="3167603"/>
                <a:ext cx="3960208" cy="0"/>
              </a:xfrm>
              <a:prstGeom prst="line">
                <a:avLst/>
              </a:prstGeom>
              <a:ln w="19050">
                <a:solidFill>
                  <a:schemeClr val="dk1"/>
                </a:solidFill>
                <a:prstDash val="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7" name="直接连接符 76">
                <a:extLst>
                  <a:ext uri="{FF2B5EF4-FFF2-40B4-BE49-F238E27FC236}">
                    <a16:creationId xmlns:a16="http://schemas.microsoft.com/office/drawing/2014/main" id="{C4ED9864-6DA1-D346-9E7A-9D4F84EA5F76}"/>
                  </a:ext>
                </a:extLst>
              </p:cNvPr>
              <p:cNvCxnSpPr/>
              <p:nvPr/>
            </p:nvCxnSpPr>
            <p:spPr>
              <a:xfrm>
                <a:off x="2351707" y="2805701"/>
                <a:ext cx="3960208" cy="0"/>
              </a:xfrm>
              <a:prstGeom prst="line">
                <a:avLst/>
              </a:prstGeom>
              <a:ln w="19050">
                <a:solidFill>
                  <a:schemeClr val="dk1"/>
                </a:solidFill>
                <a:prstDash val="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48" name="矩形 77">
                <a:extLst>
                  <a:ext uri="{FF2B5EF4-FFF2-40B4-BE49-F238E27FC236}">
                    <a16:creationId xmlns:a16="http://schemas.microsoft.com/office/drawing/2014/main" id="{1D0D99D6-AD1F-9147-AC1D-C20154D55FAE}"/>
                  </a:ext>
                </a:extLst>
              </p:cNvPr>
              <p:cNvSpPr/>
              <p:nvPr/>
            </p:nvSpPr>
            <p:spPr>
              <a:xfrm>
                <a:off x="2334240" y="3373951"/>
                <a:ext cx="3958620" cy="149206"/>
              </a:xfrm>
              <a:prstGeom prst="rect">
                <a:avLst/>
              </a:prstGeom>
              <a:pattFill prst="pct75">
                <a:fgClr>
                  <a:schemeClr val="accent1"/>
                </a:fgClr>
                <a:bgClr>
                  <a:schemeClr val="bg1"/>
                </a:bgClr>
              </a:patt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80" tIns="34291" rIns="68580" bIns="34291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zh-CN" altLang="en-US" sz="1400">
                  <a:solidFill>
                    <a:schemeClr val="bg2">
                      <a:lumMod val="75000"/>
                    </a:schemeClr>
                  </a:solidFill>
                </a:endParaRPr>
              </a:p>
            </p:txBody>
          </p:sp>
          <p:cxnSp>
            <p:nvCxnSpPr>
              <p:cNvPr id="49" name="直接箭头连接符 78">
                <a:extLst>
                  <a:ext uri="{FF2B5EF4-FFF2-40B4-BE49-F238E27FC236}">
                    <a16:creationId xmlns:a16="http://schemas.microsoft.com/office/drawing/2014/main" id="{89DB8D29-ECB8-8940-88E7-6AEC94CCA08D}"/>
                  </a:ext>
                </a:extLst>
              </p:cNvPr>
              <p:cNvCxnSpPr/>
              <p:nvPr/>
            </p:nvCxnSpPr>
            <p:spPr>
              <a:xfrm>
                <a:off x="5916529" y="2026340"/>
                <a:ext cx="0" cy="763488"/>
              </a:xfrm>
              <a:prstGeom prst="straightConnector1">
                <a:avLst/>
              </a:prstGeom>
              <a:ln>
                <a:headEnd type="stealth"/>
                <a:tailEnd type="stealt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50" name="文本框 52">
                <a:extLst>
                  <a:ext uri="{FF2B5EF4-FFF2-40B4-BE49-F238E27FC236}">
                    <a16:creationId xmlns:a16="http://schemas.microsoft.com/office/drawing/2014/main" id="{FC76583A-F2B9-B540-AEF4-B054059D723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712104" y="2789950"/>
                <a:ext cx="1004463" cy="3200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514350" indent="-17145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857250" indent="-17145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200150" indent="-17145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1543050" indent="-17145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000250" indent="-17145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457450" indent="-17145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2914650" indent="-17145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371850" indent="-17145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zh-CN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0.24 mm</a:t>
                </a:r>
                <a:endParaRPr lang="zh-CN" alt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1" name="矩形 37">
                <a:extLst>
                  <a:ext uri="{FF2B5EF4-FFF2-40B4-BE49-F238E27FC236}">
                    <a16:creationId xmlns:a16="http://schemas.microsoft.com/office/drawing/2014/main" id="{E620F80D-A66F-6C49-9A25-08C7495F52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44255" y="3100353"/>
                <a:ext cx="1190555" cy="3200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514350" indent="-17145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857250" indent="-17145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200150" indent="-17145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1543050" indent="-17145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000250" indent="-17145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457450" indent="-17145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2914650" indent="-17145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371850" indent="-17145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zh-CN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0.12 mm</a:t>
                </a:r>
                <a:endParaRPr lang="zh-CN" altLang="en-US" sz="1400" dirty="0"/>
              </a:p>
            </p:txBody>
          </p:sp>
          <p:cxnSp>
            <p:nvCxnSpPr>
              <p:cNvPr id="52" name="直接箭头连接符 81">
                <a:extLst>
                  <a:ext uri="{FF2B5EF4-FFF2-40B4-BE49-F238E27FC236}">
                    <a16:creationId xmlns:a16="http://schemas.microsoft.com/office/drawing/2014/main" id="{01EE3126-6264-3E42-9BBA-2E12E0407B79}"/>
                  </a:ext>
                </a:extLst>
              </p:cNvPr>
              <p:cNvCxnSpPr/>
              <p:nvPr/>
            </p:nvCxnSpPr>
            <p:spPr>
              <a:xfrm>
                <a:off x="5916529" y="2805701"/>
                <a:ext cx="0" cy="380950"/>
              </a:xfrm>
              <a:prstGeom prst="straightConnector1">
                <a:avLst/>
              </a:prstGeom>
              <a:ln>
                <a:headEnd type="stealth"/>
                <a:tailEnd type="stealt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3" name="直接箭头连接符 82">
                <a:extLst>
                  <a:ext uri="{FF2B5EF4-FFF2-40B4-BE49-F238E27FC236}">
                    <a16:creationId xmlns:a16="http://schemas.microsoft.com/office/drawing/2014/main" id="{5D23C378-5CFC-084C-AA30-2A88C602C01E}"/>
                  </a:ext>
                </a:extLst>
              </p:cNvPr>
              <p:cNvCxnSpPr/>
              <p:nvPr/>
            </p:nvCxnSpPr>
            <p:spPr>
              <a:xfrm>
                <a:off x="5916529" y="3186651"/>
                <a:ext cx="0" cy="141269"/>
              </a:xfrm>
              <a:prstGeom prst="straightConnector1">
                <a:avLst/>
              </a:prstGeom>
              <a:ln>
                <a:headEnd type="stealth"/>
                <a:tailEnd type="stealt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54" name="组合 83">
                <a:extLst>
                  <a:ext uri="{FF2B5EF4-FFF2-40B4-BE49-F238E27FC236}">
                    <a16:creationId xmlns:a16="http://schemas.microsoft.com/office/drawing/2014/main" id="{5B9845C3-477C-F243-90C3-F5416F5614C5}"/>
                  </a:ext>
                </a:extLst>
              </p:cNvPr>
              <p:cNvGrpSpPr/>
              <p:nvPr/>
            </p:nvGrpSpPr>
            <p:grpSpPr>
              <a:xfrm>
                <a:off x="2544154" y="3331229"/>
                <a:ext cx="3526285" cy="43841"/>
                <a:chOff x="2461456" y="5132611"/>
                <a:chExt cx="4418564" cy="107128"/>
              </a:xfrm>
              <a:pattFill prst="pct90">
                <a:fgClr>
                  <a:schemeClr val="accent4"/>
                </a:fgClr>
                <a:bgClr>
                  <a:schemeClr val="bg1"/>
                </a:bgClr>
              </a:pattFill>
            </p:grpSpPr>
            <p:sp>
              <p:nvSpPr>
                <p:cNvPr id="61" name="矩形 90">
                  <a:extLst>
                    <a:ext uri="{FF2B5EF4-FFF2-40B4-BE49-F238E27FC236}">
                      <a16:creationId xmlns:a16="http://schemas.microsoft.com/office/drawing/2014/main" id="{94C76361-AF56-D84C-BD72-20BF18BBD689}"/>
                    </a:ext>
                  </a:extLst>
                </p:cNvPr>
                <p:cNvSpPr/>
                <p:nvPr/>
              </p:nvSpPr>
              <p:spPr>
                <a:xfrm>
                  <a:off x="2461456" y="5132614"/>
                  <a:ext cx="449187" cy="105149"/>
                </a:xfrm>
                <a:prstGeom prst="rect">
                  <a:avLst/>
                </a:prstGeom>
                <a:grpFill/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zh-CN" altLang="en-US" sz="1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2" name="矩形 91">
                  <a:extLst>
                    <a:ext uri="{FF2B5EF4-FFF2-40B4-BE49-F238E27FC236}">
                      <a16:creationId xmlns:a16="http://schemas.microsoft.com/office/drawing/2014/main" id="{31694B8C-F60F-C64A-BBB8-995D8A09C161}"/>
                    </a:ext>
                  </a:extLst>
                </p:cNvPr>
                <p:cNvSpPr/>
                <p:nvPr/>
              </p:nvSpPr>
              <p:spPr>
                <a:xfrm>
                  <a:off x="3028950" y="5132613"/>
                  <a:ext cx="449187" cy="105149"/>
                </a:xfrm>
                <a:prstGeom prst="rect">
                  <a:avLst/>
                </a:prstGeom>
                <a:grpFill/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zh-CN" altLang="en-US" sz="1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3" name="矩形 92">
                  <a:extLst>
                    <a:ext uri="{FF2B5EF4-FFF2-40B4-BE49-F238E27FC236}">
                      <a16:creationId xmlns:a16="http://schemas.microsoft.com/office/drawing/2014/main" id="{7F6E4A98-5CF2-DA45-9A9C-7602F9CF19A8}"/>
                    </a:ext>
                  </a:extLst>
                </p:cNvPr>
                <p:cNvSpPr/>
                <p:nvPr/>
              </p:nvSpPr>
              <p:spPr>
                <a:xfrm>
                  <a:off x="3596444" y="5132613"/>
                  <a:ext cx="449187" cy="105149"/>
                </a:xfrm>
                <a:prstGeom prst="rect">
                  <a:avLst/>
                </a:prstGeom>
                <a:grpFill/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zh-CN" altLang="en-US" sz="1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4" name="矩形 93">
                  <a:extLst>
                    <a:ext uri="{FF2B5EF4-FFF2-40B4-BE49-F238E27FC236}">
                      <a16:creationId xmlns:a16="http://schemas.microsoft.com/office/drawing/2014/main" id="{BDF14C33-0E96-8245-AF52-AB6F2ED6E803}"/>
                    </a:ext>
                  </a:extLst>
                </p:cNvPr>
                <p:cNvSpPr/>
                <p:nvPr/>
              </p:nvSpPr>
              <p:spPr>
                <a:xfrm>
                  <a:off x="4163938" y="5132612"/>
                  <a:ext cx="449187" cy="105149"/>
                </a:xfrm>
                <a:prstGeom prst="rect">
                  <a:avLst/>
                </a:prstGeom>
                <a:grpFill/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zh-CN" altLang="en-US" sz="1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5" name="矩形 94">
                  <a:extLst>
                    <a:ext uri="{FF2B5EF4-FFF2-40B4-BE49-F238E27FC236}">
                      <a16:creationId xmlns:a16="http://schemas.microsoft.com/office/drawing/2014/main" id="{2A5F4DEE-6E44-2F42-A68C-D70D45B22341}"/>
                    </a:ext>
                  </a:extLst>
                </p:cNvPr>
                <p:cNvSpPr/>
                <p:nvPr/>
              </p:nvSpPr>
              <p:spPr>
                <a:xfrm>
                  <a:off x="4731432" y="5132612"/>
                  <a:ext cx="449187" cy="105149"/>
                </a:xfrm>
                <a:prstGeom prst="rect">
                  <a:avLst/>
                </a:prstGeom>
                <a:grpFill/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zh-CN" altLang="en-US" sz="1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6" name="矩形 95">
                  <a:extLst>
                    <a:ext uri="{FF2B5EF4-FFF2-40B4-BE49-F238E27FC236}">
                      <a16:creationId xmlns:a16="http://schemas.microsoft.com/office/drawing/2014/main" id="{691D2435-8752-EE49-BAC8-03D3FB0D44A4}"/>
                    </a:ext>
                  </a:extLst>
                </p:cNvPr>
                <p:cNvSpPr/>
                <p:nvPr/>
              </p:nvSpPr>
              <p:spPr>
                <a:xfrm>
                  <a:off x="5298926" y="5132611"/>
                  <a:ext cx="449187" cy="105149"/>
                </a:xfrm>
                <a:prstGeom prst="rect">
                  <a:avLst/>
                </a:prstGeom>
                <a:grpFill/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zh-CN" altLang="en-US" sz="1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7" name="矩形 96">
                  <a:extLst>
                    <a:ext uri="{FF2B5EF4-FFF2-40B4-BE49-F238E27FC236}">
                      <a16:creationId xmlns:a16="http://schemas.microsoft.com/office/drawing/2014/main" id="{067035FB-6802-054B-B562-4AE6B7134715}"/>
                    </a:ext>
                  </a:extLst>
                </p:cNvPr>
                <p:cNvSpPr/>
                <p:nvPr/>
              </p:nvSpPr>
              <p:spPr>
                <a:xfrm>
                  <a:off x="5863339" y="5134590"/>
                  <a:ext cx="449187" cy="105149"/>
                </a:xfrm>
                <a:prstGeom prst="rect">
                  <a:avLst/>
                </a:prstGeom>
                <a:grpFill/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zh-CN" altLang="en-US" sz="1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8" name="矩形 97">
                  <a:extLst>
                    <a:ext uri="{FF2B5EF4-FFF2-40B4-BE49-F238E27FC236}">
                      <a16:creationId xmlns:a16="http://schemas.microsoft.com/office/drawing/2014/main" id="{2A4971CA-6BCF-E44C-AA5F-AF37849CC381}"/>
                    </a:ext>
                  </a:extLst>
                </p:cNvPr>
                <p:cNvSpPr/>
                <p:nvPr/>
              </p:nvSpPr>
              <p:spPr>
                <a:xfrm>
                  <a:off x="6430833" y="5134589"/>
                  <a:ext cx="449187" cy="105149"/>
                </a:xfrm>
                <a:prstGeom prst="rect">
                  <a:avLst/>
                </a:prstGeom>
                <a:grpFill/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zh-CN" altLang="en-US" sz="1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55" name="文本框 65">
                <a:extLst>
                  <a:ext uri="{FF2B5EF4-FFF2-40B4-BE49-F238E27FC236}">
                    <a16:creationId xmlns:a16="http://schemas.microsoft.com/office/drawing/2014/main" id="{3ACDE6E4-C6EC-8040-BE4C-36B26D5B274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53609" y="2831897"/>
                <a:ext cx="1786783" cy="3200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514350" indent="-17145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857250" indent="-17145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200150" indent="-17145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1543050" indent="-17145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000250" indent="-17145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457450" indent="-17145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2914650" indent="-17145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371850" indent="-17145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zh-CN" sz="1400" dirty="0"/>
                  <a:t>PA </a:t>
                </a:r>
                <a:endParaRPr lang="zh-CN" altLang="en-US" sz="1400" dirty="0"/>
              </a:p>
            </p:txBody>
          </p:sp>
          <p:sp>
            <p:nvSpPr>
              <p:cNvPr id="56" name="文本框 66">
                <a:extLst>
                  <a:ext uri="{FF2B5EF4-FFF2-40B4-BE49-F238E27FC236}">
                    <a16:creationId xmlns:a16="http://schemas.microsoft.com/office/drawing/2014/main" id="{67CD880D-0D88-9E48-BD56-C5D74B2A302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38049" y="3103349"/>
                <a:ext cx="1933571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514350" indent="-17145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857250" indent="-17145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200150" indent="-17145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1543050" indent="-17145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000250" indent="-17145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457450" indent="-17145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2914650" indent="-17145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371850" indent="-17145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zh-CN" sz="1400"/>
                  <a:t>SA</a:t>
                </a:r>
                <a:endParaRPr lang="zh-CN" altLang="en-US" sz="1400"/>
              </a:p>
            </p:txBody>
          </p:sp>
          <p:cxnSp>
            <p:nvCxnSpPr>
              <p:cNvPr id="57" name="直接连接符 86">
                <a:extLst>
                  <a:ext uri="{FF2B5EF4-FFF2-40B4-BE49-F238E27FC236}">
                    <a16:creationId xmlns:a16="http://schemas.microsoft.com/office/drawing/2014/main" id="{F4FE8BFC-6B65-014E-B7F9-2605E8A489BF}"/>
                  </a:ext>
                </a:extLst>
              </p:cNvPr>
              <p:cNvCxnSpPr/>
              <p:nvPr/>
            </p:nvCxnSpPr>
            <p:spPr>
              <a:xfrm>
                <a:off x="2334240" y="2007292"/>
                <a:ext cx="3960208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58" name="文本框 110">
                <a:extLst>
                  <a:ext uri="{FF2B5EF4-FFF2-40B4-BE49-F238E27FC236}">
                    <a16:creationId xmlns:a16="http://schemas.microsoft.com/office/drawing/2014/main" id="{37915117-0432-4346-AC26-CF8F0EAE19F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36893" y="2058156"/>
                <a:ext cx="1933571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514350" indent="-17145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857250" indent="-17145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200150" indent="-17145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1543050" indent="-17145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000250" indent="-17145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457450" indent="-17145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2914650" indent="-17145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371850" indent="-17145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zh-CN" sz="1400" dirty="0"/>
                  <a:t>Drift region </a:t>
                </a:r>
                <a:endParaRPr lang="zh-CN" altLang="en-US" sz="1400" dirty="0"/>
              </a:p>
            </p:txBody>
          </p:sp>
          <p:sp>
            <p:nvSpPr>
              <p:cNvPr id="59" name="Freeform 18">
                <a:extLst>
                  <a:ext uri="{FF2B5EF4-FFF2-40B4-BE49-F238E27FC236}">
                    <a16:creationId xmlns:a16="http://schemas.microsoft.com/office/drawing/2014/main" id="{5A7F3254-78D1-2B48-B16B-772CCA2F144F}"/>
                  </a:ext>
                </a:extLst>
              </p:cNvPr>
              <p:cNvSpPr/>
              <p:nvPr/>
            </p:nvSpPr>
            <p:spPr bwMode="auto">
              <a:xfrm rot="10800000">
                <a:off x="3944365" y="3177127"/>
                <a:ext cx="271530" cy="182538"/>
              </a:xfrm>
              <a:custGeom>
                <a:avLst/>
                <a:gdLst>
                  <a:gd name="T0" fmla="*/ 336 w 651"/>
                  <a:gd name="T1" fmla="*/ 1964 h 1969"/>
                  <a:gd name="T2" fmla="*/ 225 w 651"/>
                  <a:gd name="T3" fmla="*/ 1543 h 1969"/>
                  <a:gd name="T4" fmla="*/ 114 w 651"/>
                  <a:gd name="T5" fmla="*/ 1017 h 1969"/>
                  <a:gd name="T6" fmla="*/ 3 w 651"/>
                  <a:gd name="T7" fmla="*/ 275 h 1969"/>
                  <a:gd name="T8" fmla="*/ 131 w 651"/>
                  <a:gd name="T9" fmla="*/ 48 h 1969"/>
                  <a:gd name="T10" fmla="*/ 535 w 651"/>
                  <a:gd name="T11" fmla="*/ 42 h 1969"/>
                  <a:gd name="T12" fmla="*/ 646 w 651"/>
                  <a:gd name="T13" fmla="*/ 297 h 1969"/>
                  <a:gd name="T14" fmla="*/ 563 w 651"/>
                  <a:gd name="T15" fmla="*/ 989 h 1969"/>
                  <a:gd name="T16" fmla="*/ 468 w 651"/>
                  <a:gd name="T17" fmla="*/ 1554 h 1969"/>
                  <a:gd name="T18" fmla="*/ 402 w 651"/>
                  <a:gd name="T19" fmla="*/ 1969 h 196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51"/>
                  <a:gd name="T31" fmla="*/ 0 h 1969"/>
                  <a:gd name="T32" fmla="*/ 651 w 651"/>
                  <a:gd name="T33" fmla="*/ 1969 h 1969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51" h="1969">
                    <a:moveTo>
                      <a:pt x="336" y="1964"/>
                    </a:moveTo>
                    <a:cubicBezTo>
                      <a:pt x="300" y="1833"/>
                      <a:pt x="262" y="1701"/>
                      <a:pt x="225" y="1543"/>
                    </a:cubicBezTo>
                    <a:cubicBezTo>
                      <a:pt x="188" y="1385"/>
                      <a:pt x="151" y="1228"/>
                      <a:pt x="114" y="1017"/>
                    </a:cubicBezTo>
                    <a:cubicBezTo>
                      <a:pt x="77" y="806"/>
                      <a:pt x="0" y="436"/>
                      <a:pt x="3" y="275"/>
                    </a:cubicBezTo>
                    <a:cubicBezTo>
                      <a:pt x="6" y="114"/>
                      <a:pt x="43" y="87"/>
                      <a:pt x="131" y="48"/>
                    </a:cubicBezTo>
                    <a:cubicBezTo>
                      <a:pt x="219" y="9"/>
                      <a:pt x="449" y="0"/>
                      <a:pt x="535" y="42"/>
                    </a:cubicBezTo>
                    <a:cubicBezTo>
                      <a:pt x="621" y="84"/>
                      <a:pt x="641" y="139"/>
                      <a:pt x="646" y="297"/>
                    </a:cubicBezTo>
                    <a:cubicBezTo>
                      <a:pt x="651" y="455"/>
                      <a:pt x="593" y="780"/>
                      <a:pt x="563" y="989"/>
                    </a:cubicBezTo>
                    <a:cubicBezTo>
                      <a:pt x="533" y="1198"/>
                      <a:pt x="495" y="1391"/>
                      <a:pt x="468" y="1554"/>
                    </a:cubicBezTo>
                    <a:cubicBezTo>
                      <a:pt x="441" y="1717"/>
                      <a:pt x="413" y="1900"/>
                      <a:pt x="402" y="1969"/>
                    </a:cubicBezTo>
                  </a:path>
                </a:pathLst>
              </a:custGeom>
              <a:gradFill rotWithShape="1">
                <a:gsLst>
                  <a:gs pos="0">
                    <a:srgbClr val="C00000"/>
                  </a:gs>
                  <a:gs pos="100000">
                    <a:srgbClr val="FFFF00"/>
                  </a:gs>
                </a:gsLst>
                <a:lin ang="5400000" scaled="1"/>
              </a:gradFill>
              <a:ln w="9525" cap="flat" cmpd="sng">
                <a:solidFill>
                  <a:srgbClr val="FFFF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wrap="none"/>
              <a:lstStyle/>
              <a:p>
                <a:pPr>
                  <a:defRPr/>
                </a:pPr>
                <a:endParaRPr lang="zh-CN" altLang="en-US" sz="14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60" name="Freeform 18">
                <a:extLst>
                  <a:ext uri="{FF2B5EF4-FFF2-40B4-BE49-F238E27FC236}">
                    <a16:creationId xmlns:a16="http://schemas.microsoft.com/office/drawing/2014/main" id="{EFF16D6C-AD49-6B49-B620-4E4F32B5F1FE}"/>
                  </a:ext>
                </a:extLst>
              </p:cNvPr>
              <p:cNvSpPr/>
              <p:nvPr/>
            </p:nvSpPr>
            <p:spPr bwMode="auto">
              <a:xfrm rot="10800000">
                <a:off x="4018996" y="2816811"/>
                <a:ext cx="117504" cy="347618"/>
              </a:xfrm>
              <a:custGeom>
                <a:avLst/>
                <a:gdLst>
                  <a:gd name="T0" fmla="*/ 336 w 651"/>
                  <a:gd name="T1" fmla="*/ 1964 h 1969"/>
                  <a:gd name="T2" fmla="*/ 225 w 651"/>
                  <a:gd name="T3" fmla="*/ 1543 h 1969"/>
                  <a:gd name="T4" fmla="*/ 114 w 651"/>
                  <a:gd name="T5" fmla="*/ 1017 h 1969"/>
                  <a:gd name="T6" fmla="*/ 3 w 651"/>
                  <a:gd name="T7" fmla="*/ 275 h 1969"/>
                  <a:gd name="T8" fmla="*/ 131 w 651"/>
                  <a:gd name="T9" fmla="*/ 48 h 1969"/>
                  <a:gd name="T10" fmla="*/ 535 w 651"/>
                  <a:gd name="T11" fmla="*/ 42 h 1969"/>
                  <a:gd name="T12" fmla="*/ 646 w 651"/>
                  <a:gd name="T13" fmla="*/ 297 h 1969"/>
                  <a:gd name="T14" fmla="*/ 563 w 651"/>
                  <a:gd name="T15" fmla="*/ 989 h 1969"/>
                  <a:gd name="T16" fmla="*/ 468 w 651"/>
                  <a:gd name="T17" fmla="*/ 1554 h 1969"/>
                  <a:gd name="T18" fmla="*/ 402 w 651"/>
                  <a:gd name="T19" fmla="*/ 1969 h 196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51"/>
                  <a:gd name="T31" fmla="*/ 0 h 1969"/>
                  <a:gd name="T32" fmla="*/ 651 w 651"/>
                  <a:gd name="T33" fmla="*/ 1969 h 1969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51" h="1969">
                    <a:moveTo>
                      <a:pt x="336" y="1964"/>
                    </a:moveTo>
                    <a:cubicBezTo>
                      <a:pt x="300" y="1833"/>
                      <a:pt x="262" y="1701"/>
                      <a:pt x="225" y="1543"/>
                    </a:cubicBezTo>
                    <a:cubicBezTo>
                      <a:pt x="188" y="1385"/>
                      <a:pt x="151" y="1228"/>
                      <a:pt x="114" y="1017"/>
                    </a:cubicBezTo>
                    <a:cubicBezTo>
                      <a:pt x="77" y="806"/>
                      <a:pt x="0" y="436"/>
                      <a:pt x="3" y="275"/>
                    </a:cubicBezTo>
                    <a:cubicBezTo>
                      <a:pt x="6" y="114"/>
                      <a:pt x="43" y="87"/>
                      <a:pt x="131" y="48"/>
                    </a:cubicBezTo>
                    <a:cubicBezTo>
                      <a:pt x="219" y="9"/>
                      <a:pt x="449" y="0"/>
                      <a:pt x="535" y="42"/>
                    </a:cubicBezTo>
                    <a:cubicBezTo>
                      <a:pt x="621" y="84"/>
                      <a:pt x="641" y="139"/>
                      <a:pt x="646" y="297"/>
                    </a:cubicBezTo>
                    <a:cubicBezTo>
                      <a:pt x="651" y="455"/>
                      <a:pt x="593" y="780"/>
                      <a:pt x="563" y="989"/>
                    </a:cubicBezTo>
                    <a:cubicBezTo>
                      <a:pt x="533" y="1198"/>
                      <a:pt x="495" y="1391"/>
                      <a:pt x="468" y="1554"/>
                    </a:cubicBezTo>
                    <a:cubicBezTo>
                      <a:pt x="441" y="1717"/>
                      <a:pt x="413" y="1900"/>
                      <a:pt x="402" y="1969"/>
                    </a:cubicBezTo>
                  </a:path>
                </a:pathLst>
              </a:custGeom>
              <a:gradFill rotWithShape="1">
                <a:gsLst>
                  <a:gs pos="0">
                    <a:srgbClr val="C00000"/>
                  </a:gs>
                  <a:gs pos="100000">
                    <a:srgbClr val="FFFF00"/>
                  </a:gs>
                </a:gsLst>
                <a:lin ang="5400000" scaled="0"/>
              </a:gradFill>
              <a:ln w="9525" cap="flat" cmpd="sng">
                <a:solidFill>
                  <a:srgbClr val="FFFF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wrap="none"/>
              <a:lstStyle/>
              <a:p>
                <a:pPr>
                  <a:defRPr/>
                </a:pPr>
                <a:endParaRPr lang="zh-CN" altLang="en-US" sz="1400" kern="0">
                  <a:solidFill>
                    <a:sysClr val="windowText" lastClr="000000"/>
                  </a:solidFill>
                </a:endParaRPr>
              </a:p>
            </p:txBody>
          </p:sp>
        </p:grpSp>
        <p:cxnSp>
          <p:nvCxnSpPr>
            <p:cNvPr id="42" name="直接连接符 72">
              <a:extLst>
                <a:ext uri="{FF2B5EF4-FFF2-40B4-BE49-F238E27FC236}">
                  <a16:creationId xmlns:a16="http://schemas.microsoft.com/office/drawing/2014/main" id="{03A951BD-1A12-3E43-934E-FC2195144E8F}"/>
                </a:ext>
              </a:extLst>
            </p:cNvPr>
            <p:cNvCxnSpPr/>
            <p:nvPr/>
          </p:nvCxnSpPr>
          <p:spPr>
            <a:xfrm>
              <a:off x="2335213" y="2538448"/>
              <a:ext cx="3959225" cy="0"/>
            </a:xfrm>
            <a:prstGeom prst="line">
              <a:avLst/>
            </a:prstGeom>
            <a:ln w="19050">
              <a:solidFill>
                <a:srgbClr val="FF0000"/>
              </a:solidFill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69" name="文本框 52">
            <a:extLst>
              <a:ext uri="{FF2B5EF4-FFF2-40B4-BE49-F238E27FC236}">
                <a16:creationId xmlns:a16="http://schemas.microsoft.com/office/drawing/2014/main" id="{DC847907-D2EE-6B49-800C-F1DD62F3A1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5147" y="4530923"/>
            <a:ext cx="104932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5143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0002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4574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371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3 mm</a:t>
            </a:r>
            <a:endParaRPr lang="zh-CN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文本框 7">
            <a:extLst>
              <a:ext uri="{FF2B5EF4-FFF2-40B4-BE49-F238E27FC236}">
                <a16:creationId xmlns:a16="http://schemas.microsoft.com/office/drawing/2014/main" id="{0FD842D8-C8F2-9344-ACE1-0CD662955F4C}"/>
              </a:ext>
            </a:extLst>
          </p:cNvPr>
          <p:cNvSpPr txBox="1"/>
          <p:nvPr/>
        </p:nvSpPr>
        <p:spPr>
          <a:xfrm>
            <a:off x="5425978" y="4508459"/>
            <a:ext cx="3234199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Mesh specs</a:t>
            </a:r>
          </a:p>
          <a:p>
            <a:pPr algn="ctr">
              <a:spcBef>
                <a:spcPts val="600"/>
              </a:spcBef>
            </a:pPr>
            <a:r>
              <a:rPr lang="en-US" altLang="zh-CN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500 LPI,  27um thick, 40% opening rate</a:t>
            </a:r>
            <a:endParaRPr lang="zh-CN" altLang="en-US" sz="24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4104036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图片 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053" y="4223033"/>
            <a:ext cx="2973084" cy="1971585"/>
          </a:xfrm>
          <a:prstGeom prst="rect">
            <a:avLst/>
          </a:prstGeom>
        </p:spPr>
      </p:pic>
      <p:sp>
        <p:nvSpPr>
          <p:cNvPr id="39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Sec-amplification (SA)</a:t>
            </a:r>
            <a:endParaRPr lang="zh-CN" altLang="en-US" dirty="0"/>
          </a:p>
        </p:txBody>
      </p:sp>
      <p:sp>
        <p:nvSpPr>
          <p:cNvPr id="40" name="矩形 39"/>
          <p:cNvSpPr/>
          <p:nvPr/>
        </p:nvSpPr>
        <p:spPr>
          <a:xfrm>
            <a:off x="400050" y="3505403"/>
            <a:ext cx="54353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/>
              <a:t>Full energy peak due to the lateral angle </a:t>
            </a:r>
            <a:r>
              <a:rPr lang="en-US" altLang="zh-CN" dirty="0">
                <a:solidFill>
                  <a:srgbClr val="00B0F0"/>
                </a:solidFill>
              </a:rPr>
              <a:t>photoelectrons</a:t>
            </a:r>
            <a:r>
              <a:rPr lang="en-US" altLang="zh-CN" dirty="0"/>
              <a:t> and </a:t>
            </a:r>
            <a:r>
              <a:rPr lang="en-US" altLang="zh-CN" dirty="0">
                <a:solidFill>
                  <a:srgbClr val="00B0F0"/>
                </a:solidFill>
              </a:rPr>
              <a:t>Auger electrons</a:t>
            </a:r>
            <a:endParaRPr lang="zh-CN" altLang="en-US" dirty="0">
              <a:solidFill>
                <a:srgbClr val="00B0F0"/>
              </a:solidFill>
            </a:endParaRPr>
          </a:p>
        </p:txBody>
      </p:sp>
      <p:cxnSp>
        <p:nvCxnSpPr>
          <p:cNvPr id="42" name="直接箭头连接符 41"/>
          <p:cNvCxnSpPr/>
          <p:nvPr/>
        </p:nvCxnSpPr>
        <p:spPr>
          <a:xfrm>
            <a:off x="2266055" y="4468823"/>
            <a:ext cx="0" cy="60389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4" name="文本框 43"/>
          <p:cNvSpPr txBox="1"/>
          <p:nvPr/>
        </p:nvSpPr>
        <p:spPr>
          <a:xfrm>
            <a:off x="3693471" y="4418289"/>
            <a:ext cx="2194594" cy="1477328"/>
          </a:xfrm>
          <a:prstGeom prst="rect">
            <a:avLst/>
          </a:prstGeom>
          <a:noFill/>
          <a:ln w="12700"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altLang="zh-CN" dirty="0"/>
              <a:t>The transparency should be similar to PA’s, since their have the same mesh type.</a:t>
            </a:r>
            <a:endParaRPr lang="zh-CN" altLang="en-US" dirty="0"/>
          </a:p>
        </p:txBody>
      </p:sp>
      <p:pic>
        <p:nvPicPr>
          <p:cNvPr id="45" name="图片 4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0855" y="4291342"/>
            <a:ext cx="2605562" cy="1834966"/>
          </a:xfrm>
          <a:prstGeom prst="rect">
            <a:avLst/>
          </a:prstGeom>
        </p:spPr>
      </p:pic>
      <p:sp>
        <p:nvSpPr>
          <p:cNvPr id="52" name="文本框 51"/>
          <p:cNvSpPr txBox="1"/>
          <p:nvPr/>
        </p:nvSpPr>
        <p:spPr>
          <a:xfrm>
            <a:off x="6408465" y="2607140"/>
            <a:ext cx="24732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/>
              <a:t>Avalanche (-HV) </a:t>
            </a:r>
            <a:endParaRPr lang="zh-CN" altLang="en-US" sz="2000" dirty="0"/>
          </a:p>
        </p:txBody>
      </p:sp>
      <p:grpSp>
        <p:nvGrpSpPr>
          <p:cNvPr id="56" name="组合 55"/>
          <p:cNvGrpSpPr/>
          <p:nvPr/>
        </p:nvGrpSpPr>
        <p:grpSpPr>
          <a:xfrm>
            <a:off x="1682151" y="1606716"/>
            <a:ext cx="6572386" cy="1673678"/>
            <a:chOff x="2686050" y="1606717"/>
            <a:chExt cx="5450989" cy="1295800"/>
          </a:xfrm>
        </p:grpSpPr>
        <p:grpSp>
          <p:nvGrpSpPr>
            <p:cNvPr id="13" name="组合 12"/>
            <p:cNvGrpSpPr/>
            <p:nvPr/>
          </p:nvGrpSpPr>
          <p:grpSpPr>
            <a:xfrm>
              <a:off x="2686050" y="1606717"/>
              <a:ext cx="3362877" cy="1214273"/>
              <a:chOff x="2464465" y="2725686"/>
              <a:chExt cx="3989469" cy="1577548"/>
            </a:xfrm>
          </p:grpSpPr>
          <p:grpSp>
            <p:nvGrpSpPr>
              <p:cNvPr id="14" name="组合 13"/>
              <p:cNvGrpSpPr/>
              <p:nvPr/>
            </p:nvGrpSpPr>
            <p:grpSpPr>
              <a:xfrm>
                <a:off x="2464465" y="2725686"/>
                <a:ext cx="3989469" cy="1577548"/>
                <a:chOff x="2189320" y="2722450"/>
                <a:chExt cx="4699085" cy="1982230"/>
              </a:xfrm>
            </p:grpSpPr>
            <p:sp>
              <p:nvSpPr>
                <p:cNvPr id="16" name="矩形 15"/>
                <p:cNvSpPr/>
                <p:nvPr/>
              </p:nvSpPr>
              <p:spPr>
                <a:xfrm>
                  <a:off x="2189321" y="3742974"/>
                  <a:ext cx="173007" cy="774671"/>
                </a:xfrm>
                <a:prstGeom prst="rect">
                  <a:avLst/>
                </a:prstGeom>
                <a:pattFill prst="pct60">
                  <a:fgClr>
                    <a:schemeClr val="bg1">
                      <a:lumMod val="65000"/>
                    </a:schemeClr>
                  </a:fgClr>
                  <a:bgClr>
                    <a:schemeClr val="bg1"/>
                  </a:bgClr>
                </a:patt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 sz="20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7" name="矩形 16"/>
                <p:cNvSpPr/>
                <p:nvPr/>
              </p:nvSpPr>
              <p:spPr>
                <a:xfrm>
                  <a:off x="6678244" y="3748435"/>
                  <a:ext cx="173007" cy="774671"/>
                </a:xfrm>
                <a:prstGeom prst="rect">
                  <a:avLst/>
                </a:prstGeom>
                <a:pattFill prst="pct60">
                  <a:fgClr>
                    <a:schemeClr val="bg1">
                      <a:lumMod val="65000"/>
                    </a:schemeClr>
                  </a:fgClr>
                  <a:bgClr>
                    <a:schemeClr val="bg1"/>
                  </a:bgClr>
                </a:patt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 sz="20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cxnSp>
              <p:nvCxnSpPr>
                <p:cNvPr id="18" name="直接连接符 17"/>
                <p:cNvCxnSpPr/>
                <p:nvPr/>
              </p:nvCxnSpPr>
              <p:spPr>
                <a:xfrm>
                  <a:off x="2189819" y="4258676"/>
                  <a:ext cx="4698586" cy="0"/>
                </a:xfrm>
                <a:prstGeom prst="line">
                  <a:avLst/>
                </a:prstGeom>
                <a:ln w="19050">
                  <a:solidFill>
                    <a:schemeClr val="dk1"/>
                  </a:solidFill>
                  <a:prstDash val="dash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直接连接符 18"/>
                <p:cNvCxnSpPr/>
                <p:nvPr/>
              </p:nvCxnSpPr>
              <p:spPr>
                <a:xfrm>
                  <a:off x="2189817" y="3802843"/>
                  <a:ext cx="4698588" cy="0"/>
                </a:xfrm>
                <a:prstGeom prst="line">
                  <a:avLst/>
                </a:prstGeom>
                <a:ln w="19050">
                  <a:solidFill>
                    <a:schemeClr val="dk1"/>
                  </a:solidFill>
                  <a:prstDash val="dash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20" name="矩形 19"/>
                <p:cNvSpPr/>
                <p:nvPr/>
              </p:nvSpPr>
              <p:spPr>
                <a:xfrm>
                  <a:off x="2189320" y="4517646"/>
                  <a:ext cx="4661931" cy="187034"/>
                </a:xfrm>
                <a:prstGeom prst="rect">
                  <a:avLst/>
                </a:prstGeom>
                <a:pattFill prst="pct75">
                  <a:fgClr>
                    <a:schemeClr val="accent1"/>
                  </a:fgClr>
                  <a:bgClr>
                    <a:schemeClr val="bg1"/>
                  </a:bgClr>
                </a:patt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68580" tIns="34291" rIns="68580" bIns="34291" numCol="1" spcCol="0" rtlCol="0" fromWordArt="0" anchor="ctr" anchorCtr="0" forceAA="0" compatLnSpc="1">
                  <a:no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 sz="2000">
                    <a:solidFill>
                      <a:schemeClr val="bg2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21" name="Freeform 18"/>
                <p:cNvSpPr/>
                <p:nvPr/>
              </p:nvSpPr>
              <p:spPr bwMode="auto">
                <a:xfrm rot="10800000">
                  <a:off x="4116432" y="4224861"/>
                  <a:ext cx="285364" cy="258971"/>
                </a:xfrm>
                <a:custGeom>
                  <a:avLst/>
                  <a:gdLst>
                    <a:gd name="T0" fmla="*/ 336 w 651"/>
                    <a:gd name="T1" fmla="*/ 1964 h 1969"/>
                    <a:gd name="T2" fmla="*/ 225 w 651"/>
                    <a:gd name="T3" fmla="*/ 1543 h 1969"/>
                    <a:gd name="T4" fmla="*/ 114 w 651"/>
                    <a:gd name="T5" fmla="*/ 1017 h 1969"/>
                    <a:gd name="T6" fmla="*/ 3 w 651"/>
                    <a:gd name="T7" fmla="*/ 275 h 1969"/>
                    <a:gd name="T8" fmla="*/ 131 w 651"/>
                    <a:gd name="T9" fmla="*/ 48 h 1969"/>
                    <a:gd name="T10" fmla="*/ 535 w 651"/>
                    <a:gd name="T11" fmla="*/ 42 h 1969"/>
                    <a:gd name="T12" fmla="*/ 646 w 651"/>
                    <a:gd name="T13" fmla="*/ 297 h 1969"/>
                    <a:gd name="T14" fmla="*/ 563 w 651"/>
                    <a:gd name="T15" fmla="*/ 989 h 1969"/>
                    <a:gd name="T16" fmla="*/ 468 w 651"/>
                    <a:gd name="T17" fmla="*/ 1554 h 1969"/>
                    <a:gd name="T18" fmla="*/ 402 w 651"/>
                    <a:gd name="T19" fmla="*/ 1969 h 196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651"/>
                    <a:gd name="T31" fmla="*/ 0 h 1969"/>
                    <a:gd name="T32" fmla="*/ 651 w 651"/>
                    <a:gd name="T33" fmla="*/ 1969 h 1969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651" h="1969">
                      <a:moveTo>
                        <a:pt x="336" y="1964"/>
                      </a:moveTo>
                      <a:cubicBezTo>
                        <a:pt x="300" y="1833"/>
                        <a:pt x="262" y="1701"/>
                        <a:pt x="225" y="1543"/>
                      </a:cubicBezTo>
                      <a:cubicBezTo>
                        <a:pt x="188" y="1385"/>
                        <a:pt x="151" y="1228"/>
                        <a:pt x="114" y="1017"/>
                      </a:cubicBezTo>
                      <a:cubicBezTo>
                        <a:pt x="77" y="806"/>
                        <a:pt x="0" y="436"/>
                        <a:pt x="3" y="275"/>
                      </a:cubicBezTo>
                      <a:cubicBezTo>
                        <a:pt x="6" y="114"/>
                        <a:pt x="43" y="87"/>
                        <a:pt x="131" y="48"/>
                      </a:cubicBezTo>
                      <a:cubicBezTo>
                        <a:pt x="219" y="9"/>
                        <a:pt x="449" y="0"/>
                        <a:pt x="535" y="42"/>
                      </a:cubicBezTo>
                      <a:cubicBezTo>
                        <a:pt x="621" y="84"/>
                        <a:pt x="641" y="139"/>
                        <a:pt x="646" y="297"/>
                      </a:cubicBezTo>
                      <a:cubicBezTo>
                        <a:pt x="651" y="455"/>
                        <a:pt x="593" y="780"/>
                        <a:pt x="563" y="989"/>
                      </a:cubicBezTo>
                      <a:cubicBezTo>
                        <a:pt x="533" y="1198"/>
                        <a:pt x="495" y="1391"/>
                        <a:pt x="468" y="1554"/>
                      </a:cubicBezTo>
                      <a:cubicBezTo>
                        <a:pt x="441" y="1717"/>
                        <a:pt x="413" y="1900"/>
                        <a:pt x="402" y="1969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C00000"/>
                    </a:gs>
                    <a:gs pos="100000">
                      <a:srgbClr val="FFFF00"/>
                    </a:gs>
                  </a:gsLst>
                  <a:lin ang="5400000" scaled="0"/>
                </a:gradFill>
                <a:ln w="9525" cap="flat" cmpd="sng">
                  <a:solidFill>
                    <a:srgbClr val="FFFF00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wrap="none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zh-CN" altLang="en-US" sz="2000" kern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cxnSp>
              <p:nvCxnSpPr>
                <p:cNvPr id="22" name="直接连接符 21"/>
                <p:cNvCxnSpPr/>
                <p:nvPr/>
              </p:nvCxnSpPr>
              <p:spPr>
                <a:xfrm>
                  <a:off x="2189817" y="2722450"/>
                  <a:ext cx="4698588" cy="0"/>
                </a:xfrm>
                <a:prstGeom prst="line">
                  <a:avLst/>
                </a:prstGeom>
                <a:ln>
                  <a:solidFill>
                    <a:schemeClr val="dk1"/>
                  </a:solidFill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grpSp>
              <p:nvGrpSpPr>
                <p:cNvPr id="24" name="组合 23"/>
                <p:cNvGrpSpPr/>
                <p:nvPr/>
              </p:nvGrpSpPr>
              <p:grpSpPr>
                <a:xfrm>
                  <a:off x="2436572" y="4463623"/>
                  <a:ext cx="4153502" cy="55089"/>
                  <a:chOff x="2461456" y="5132611"/>
                  <a:chExt cx="4418564" cy="107128"/>
                </a:xfrm>
                <a:pattFill prst="pct90">
                  <a:fgClr>
                    <a:schemeClr val="accent4"/>
                  </a:fgClr>
                  <a:bgClr>
                    <a:schemeClr val="bg1"/>
                  </a:bgClr>
                </a:pattFill>
              </p:grpSpPr>
              <p:sp>
                <p:nvSpPr>
                  <p:cNvPr id="25" name="矩形 24"/>
                  <p:cNvSpPr/>
                  <p:nvPr/>
                </p:nvSpPr>
                <p:spPr>
                  <a:xfrm>
                    <a:off x="2461456" y="5132614"/>
                    <a:ext cx="449187" cy="105149"/>
                  </a:xfrm>
                  <a:prstGeom prst="rect">
                    <a:avLst/>
                  </a:prstGeom>
                  <a:grpFill/>
                  <a:ln>
                    <a:solidFill>
                      <a:srgbClr val="FFC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zh-CN" altLang="en-US" sz="200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6" name="矩形 25"/>
                  <p:cNvSpPr/>
                  <p:nvPr/>
                </p:nvSpPr>
                <p:spPr>
                  <a:xfrm>
                    <a:off x="3028950" y="5132613"/>
                    <a:ext cx="449187" cy="105149"/>
                  </a:xfrm>
                  <a:prstGeom prst="rect">
                    <a:avLst/>
                  </a:prstGeom>
                  <a:grpFill/>
                  <a:ln>
                    <a:solidFill>
                      <a:srgbClr val="FFC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zh-CN" altLang="en-US" sz="200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7" name="矩形 26"/>
                  <p:cNvSpPr/>
                  <p:nvPr/>
                </p:nvSpPr>
                <p:spPr>
                  <a:xfrm>
                    <a:off x="3596444" y="5132613"/>
                    <a:ext cx="449187" cy="105149"/>
                  </a:xfrm>
                  <a:prstGeom prst="rect">
                    <a:avLst/>
                  </a:prstGeom>
                  <a:grpFill/>
                  <a:ln>
                    <a:solidFill>
                      <a:srgbClr val="FFC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zh-CN" altLang="en-US" sz="200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8" name="矩形 27"/>
                  <p:cNvSpPr/>
                  <p:nvPr/>
                </p:nvSpPr>
                <p:spPr>
                  <a:xfrm>
                    <a:off x="4163938" y="5132612"/>
                    <a:ext cx="449187" cy="105149"/>
                  </a:xfrm>
                  <a:prstGeom prst="rect">
                    <a:avLst/>
                  </a:prstGeom>
                  <a:grpFill/>
                  <a:ln>
                    <a:solidFill>
                      <a:srgbClr val="FFC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zh-CN" altLang="en-US" sz="200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9" name="矩形 28"/>
                  <p:cNvSpPr/>
                  <p:nvPr/>
                </p:nvSpPr>
                <p:spPr>
                  <a:xfrm>
                    <a:off x="4731432" y="5132612"/>
                    <a:ext cx="449187" cy="105149"/>
                  </a:xfrm>
                  <a:prstGeom prst="rect">
                    <a:avLst/>
                  </a:prstGeom>
                  <a:grpFill/>
                  <a:ln>
                    <a:solidFill>
                      <a:srgbClr val="FFC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zh-CN" altLang="en-US" sz="200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0" name="矩形 29"/>
                  <p:cNvSpPr/>
                  <p:nvPr/>
                </p:nvSpPr>
                <p:spPr>
                  <a:xfrm>
                    <a:off x="5298926" y="5132611"/>
                    <a:ext cx="449187" cy="105149"/>
                  </a:xfrm>
                  <a:prstGeom prst="rect">
                    <a:avLst/>
                  </a:prstGeom>
                  <a:grpFill/>
                  <a:ln>
                    <a:solidFill>
                      <a:srgbClr val="FFC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zh-CN" altLang="en-US" sz="200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1" name="矩形 30"/>
                  <p:cNvSpPr/>
                  <p:nvPr/>
                </p:nvSpPr>
                <p:spPr>
                  <a:xfrm>
                    <a:off x="5863339" y="5134590"/>
                    <a:ext cx="449187" cy="105149"/>
                  </a:xfrm>
                  <a:prstGeom prst="rect">
                    <a:avLst/>
                  </a:prstGeom>
                  <a:grpFill/>
                  <a:ln>
                    <a:solidFill>
                      <a:srgbClr val="FFC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zh-CN" altLang="en-US" sz="200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2" name="矩形 31"/>
                  <p:cNvSpPr/>
                  <p:nvPr/>
                </p:nvSpPr>
                <p:spPr>
                  <a:xfrm>
                    <a:off x="6430833" y="5134589"/>
                    <a:ext cx="449187" cy="105149"/>
                  </a:xfrm>
                  <a:prstGeom prst="rect">
                    <a:avLst/>
                  </a:prstGeom>
                  <a:grpFill/>
                  <a:ln>
                    <a:solidFill>
                      <a:srgbClr val="FFC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zh-CN" altLang="en-US" sz="200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p:grpSp>
          </p:grpSp>
          <p:cxnSp>
            <p:nvCxnSpPr>
              <p:cNvPr id="15" name="曲线连接符 14"/>
              <p:cNvCxnSpPr/>
              <p:nvPr/>
            </p:nvCxnSpPr>
            <p:spPr>
              <a:xfrm rot="16200000" flipH="1">
                <a:off x="3676958" y="3329575"/>
                <a:ext cx="449609" cy="343516"/>
              </a:xfrm>
              <a:prstGeom prst="curvedConnector3">
                <a:avLst>
                  <a:gd name="adj1" fmla="val 50000"/>
                </a:avLst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33" name="爆炸形 1 32"/>
            <p:cNvSpPr/>
            <p:nvPr/>
          </p:nvSpPr>
          <p:spPr>
            <a:xfrm>
              <a:off x="4092201" y="2394090"/>
              <a:ext cx="65444" cy="79679"/>
            </a:xfrm>
            <a:prstGeom prst="irregularSeal1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/>
            </a:p>
          </p:txBody>
        </p:sp>
        <p:cxnSp>
          <p:nvCxnSpPr>
            <p:cNvPr id="34" name="直接箭头连接符 33"/>
            <p:cNvCxnSpPr/>
            <p:nvPr/>
          </p:nvCxnSpPr>
          <p:spPr>
            <a:xfrm flipH="1" flipV="1">
              <a:off x="5835428" y="2706416"/>
              <a:ext cx="731745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9" name="直接箭头连接符 48"/>
            <p:cNvCxnSpPr/>
            <p:nvPr/>
          </p:nvCxnSpPr>
          <p:spPr>
            <a:xfrm flipH="1" flipV="1">
              <a:off x="5835427" y="2551250"/>
              <a:ext cx="731745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0" name="直接箭头连接符 49"/>
            <p:cNvCxnSpPr/>
            <p:nvPr/>
          </p:nvCxnSpPr>
          <p:spPr>
            <a:xfrm flipH="1" flipV="1">
              <a:off x="5835427" y="2268543"/>
              <a:ext cx="731745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51" name="文本框 50"/>
            <p:cNvSpPr txBox="1"/>
            <p:nvPr/>
          </p:nvSpPr>
          <p:spPr>
            <a:xfrm>
              <a:off x="6608366" y="2075747"/>
              <a:ext cx="1528673" cy="309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dirty="0"/>
                <a:t>Drift (-HV )</a:t>
              </a:r>
              <a:endParaRPr lang="zh-CN" altLang="en-US" sz="2000" dirty="0"/>
            </a:p>
          </p:txBody>
        </p:sp>
        <p:sp>
          <p:nvSpPr>
            <p:cNvPr id="53" name="文本框 50"/>
            <p:cNvSpPr txBox="1"/>
            <p:nvPr/>
          </p:nvSpPr>
          <p:spPr>
            <a:xfrm>
              <a:off x="6605949" y="2592743"/>
              <a:ext cx="1415375" cy="309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2000" dirty="0"/>
                <a:t>Anode (0V)</a:t>
              </a:r>
              <a:endParaRPr lang="zh-CN" altLang="en-US" sz="2000" dirty="0"/>
            </a:p>
          </p:txBody>
        </p:sp>
        <p:sp>
          <p:nvSpPr>
            <p:cNvPr id="54" name="矩形 53"/>
            <p:cNvSpPr/>
            <p:nvPr/>
          </p:nvSpPr>
          <p:spPr>
            <a:xfrm>
              <a:off x="4687678" y="2240899"/>
              <a:ext cx="877733" cy="30977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~240um</a:t>
              </a:r>
            </a:p>
          </p:txBody>
        </p:sp>
        <p:sp>
          <p:nvSpPr>
            <p:cNvPr id="55" name="矩形 54"/>
            <p:cNvSpPr/>
            <p:nvPr/>
          </p:nvSpPr>
          <p:spPr>
            <a:xfrm>
              <a:off x="4685036" y="2442137"/>
              <a:ext cx="877733" cy="30977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~120um</a:t>
              </a:r>
            </a:p>
          </p:txBody>
        </p:sp>
      </p:grpSp>
      <p:sp>
        <p:nvSpPr>
          <p:cNvPr id="57" name="矩形 56"/>
          <p:cNvSpPr/>
          <p:nvPr/>
        </p:nvSpPr>
        <p:spPr>
          <a:xfrm>
            <a:off x="6091556" y="3756833"/>
            <a:ext cx="27901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Gain VS avalanche voltages</a:t>
            </a:r>
            <a:endParaRPr lang="zh-CN" altLang="zh-CN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8" name="文本框 57"/>
          <p:cNvSpPr txBox="1"/>
          <p:nvPr/>
        </p:nvSpPr>
        <p:spPr>
          <a:xfrm>
            <a:off x="6985624" y="5336857"/>
            <a:ext cx="16407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up to 2</a:t>
            </a:r>
            <a:r>
              <a:rPr lang="el-GR" altLang="zh-CN" dirty="0">
                <a:latin typeface="Arial" panose="020B0604020202020204" pitchFamily="34" charset="0"/>
                <a:cs typeface="Arial" panose="020B0604020202020204" pitchFamily="34" charset="0"/>
              </a:rPr>
              <a:t>ᵡ</a:t>
            </a:r>
            <a:r>
              <a:rPr lang="en-US" altLang="zh-CN" dirty="0"/>
              <a:t>10</a:t>
            </a:r>
            <a:r>
              <a:rPr lang="en-US" altLang="zh-CN" baseline="30000" dirty="0"/>
              <a:t>4</a:t>
            </a:r>
            <a:endParaRPr lang="zh-CN" altLang="en-US" baseline="30000" dirty="0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2019/11/18</a:t>
            </a:r>
            <a:endParaRPr lang="en-US" altLang="zh-CN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CEPC2019, Zhiyong Zhang (USTC)</a:t>
            </a:r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A277C42-22DC-4044-8CC3-676A4B03B895}" type="slidenum">
              <a:rPr lang="en-US" altLang="zh-CN" smtClean="0"/>
              <a:pPr>
                <a:defRPr/>
              </a:pPr>
              <a:t>28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8552308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标题 1"/>
          <p:cNvSpPr>
            <a:spLocks noGrp="1"/>
          </p:cNvSpPr>
          <p:nvPr>
            <p:ph type="title"/>
          </p:nvPr>
        </p:nvSpPr>
        <p:spPr>
          <a:xfrm>
            <a:off x="400386" y="92112"/>
            <a:ext cx="8277621" cy="707536"/>
          </a:xfrm>
        </p:spPr>
        <p:txBody>
          <a:bodyPr/>
          <a:lstStyle/>
          <a:p>
            <a:pPr lvl="1"/>
            <a:r>
              <a:rPr lang="en-US" altLang="zh-CN" dirty="0">
                <a:latin typeface="华文楷体" panose="02010600040101010101" pitchFamily="2" charset="-122"/>
                <a:ea typeface="华文楷体" panose="02010600040101010101" pitchFamily="2" charset="-122"/>
              </a:rPr>
              <a:t>Motivation : GPD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2019/11/18</a:t>
            </a: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CEPC2019, Zhiyong Zhang (USTC)</a:t>
            </a:r>
            <a:endParaRPr lang="en-US" altLang="zh-CN"/>
          </a:p>
        </p:txBody>
      </p:sp>
      <p:sp>
        <p:nvSpPr>
          <p:cNvPr id="17" name="文本框 16"/>
          <p:cNvSpPr txBox="1"/>
          <p:nvPr/>
        </p:nvSpPr>
        <p:spPr>
          <a:xfrm>
            <a:off x="700896" y="1002013"/>
            <a:ext cx="800936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altLang="zh-CN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Gaseous Photon Detectors (GPD) with MPGD </a:t>
            </a:r>
          </a:p>
          <a:p>
            <a:pPr marL="800100" lvl="2" indent="-342900">
              <a:buFont typeface="Wingdings" pitchFamily="2" charset="2"/>
              <a:buChar char="§"/>
            </a:pPr>
            <a:r>
              <a:rPr lang="en-US" altLang="zh-CN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large area, high spatial and timing resolution, resistant to magnetic field, IBF suppression, low cost … </a:t>
            </a:r>
          </a:p>
          <a:p>
            <a:pPr marL="342900" lvl="1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zh-CN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Challenges</a:t>
            </a:r>
          </a:p>
          <a:p>
            <a:pPr marL="800100" lvl="2" indent="-342900">
              <a:buFont typeface="Wingdings" pitchFamily="2" charset="2"/>
              <a:buChar char="§"/>
            </a:pPr>
            <a:r>
              <a:rPr lang="en-US" altLang="zh-CN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High gain: to be sensitive to single photons</a:t>
            </a:r>
          </a:p>
          <a:p>
            <a:pPr marL="800100" lvl="2" indent="-342900">
              <a:buFont typeface="Wingdings" pitchFamily="2" charset="2"/>
              <a:buChar char="§"/>
            </a:pPr>
            <a:r>
              <a:rPr lang="en-US" altLang="zh-CN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Very low IBF</a:t>
            </a:r>
          </a:p>
        </p:txBody>
      </p:sp>
      <p:sp>
        <p:nvSpPr>
          <p:cNvPr id="22" name="灯片编号占位符 2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A277C42-22DC-4044-8CC3-676A4B03B895}" type="slidenum">
              <a:rPr lang="en-US" altLang="zh-CN" smtClean="0"/>
              <a:pPr>
                <a:defRPr/>
              </a:pPr>
              <a:t>3</a:t>
            </a:fld>
            <a:endParaRPr lang="en-US" altLang="zh-CN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D36924E-980D-BE4F-AE6E-7699DF4381A8}"/>
              </a:ext>
            </a:extLst>
          </p:cNvPr>
          <p:cNvSpPr/>
          <p:nvPr/>
        </p:nvSpPr>
        <p:spPr>
          <a:xfrm>
            <a:off x="1418444" y="3524623"/>
            <a:ext cx="4101409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altLang="zh-CN" dirty="0">
                <a:latin typeface="华文楷体" panose="02010600040101010101" pitchFamily="2" charset="-122"/>
                <a:ea typeface="华文楷体" panose="02010600040101010101" pitchFamily="2" charset="-122"/>
                <a:sym typeface="Wingdings" panose="05000000000000000000" pitchFamily="2" charset="2"/>
              </a:rPr>
              <a:t>UV light</a:t>
            </a:r>
            <a:r>
              <a:rPr lang="zh-CN" altLang="en-US" dirty="0">
                <a:latin typeface="华文楷体" panose="02010600040101010101" pitchFamily="2" charset="-122"/>
                <a:ea typeface="华文楷体" panose="02010600040101010101" pitchFamily="2" charset="-122"/>
                <a:sym typeface="Wingdings" panose="05000000000000000000" pitchFamily="2" charset="2"/>
              </a:rPr>
              <a:t>：</a:t>
            </a:r>
            <a:r>
              <a:rPr lang="en-US" altLang="zh-CN" dirty="0" err="1">
                <a:latin typeface="华文楷体" panose="02010600040101010101" pitchFamily="2" charset="-122"/>
                <a:ea typeface="华文楷体" panose="02010600040101010101" pitchFamily="2" charset="-122"/>
              </a:rPr>
              <a:t>CsI</a:t>
            </a:r>
            <a:r>
              <a:rPr lang="zh-CN" altLang="en-US" dirty="0">
                <a:latin typeface="华文楷体" panose="02010600040101010101" pitchFamily="2" charset="-122"/>
                <a:ea typeface="华文楷体" panose="02010600040101010101" pitchFamily="2" charset="-122"/>
              </a:rPr>
              <a:t>，</a:t>
            </a:r>
            <a:r>
              <a:rPr lang="en-US" altLang="zh-CN" dirty="0">
                <a:latin typeface="华文楷体" panose="02010600040101010101" pitchFamily="2" charset="-122"/>
                <a:ea typeface="华文楷体" panose="02010600040101010101" pitchFamily="2" charset="-122"/>
              </a:rPr>
              <a:t>~</a:t>
            </a:r>
            <a:r>
              <a:rPr lang="en-US" altLang="zh-CN" dirty="0" err="1">
                <a:latin typeface="华文楷体" panose="02010600040101010101" pitchFamily="2" charset="-122"/>
                <a:ea typeface="华文楷体" panose="02010600040101010101" pitchFamily="2" charset="-122"/>
              </a:rPr>
              <a:t>mC</a:t>
            </a:r>
            <a:r>
              <a:rPr lang="en-US" altLang="zh-CN" dirty="0">
                <a:latin typeface="华文楷体" panose="02010600040101010101" pitchFamily="2" charset="-122"/>
                <a:ea typeface="华文楷体" panose="02010600040101010101" pitchFamily="2" charset="-122"/>
              </a:rPr>
              <a:t>/cm</a:t>
            </a:r>
            <a:r>
              <a:rPr lang="en-US" altLang="zh-CN" baseline="30000" dirty="0">
                <a:latin typeface="华文楷体" panose="02010600040101010101" pitchFamily="2" charset="-122"/>
                <a:ea typeface="华文楷体" panose="02010600040101010101" pitchFamily="2" charset="-122"/>
              </a:rPr>
              <a:t>2 </a:t>
            </a:r>
            <a:endParaRPr lang="en-US" altLang="zh-CN" sz="20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altLang="zh-CN" dirty="0">
                <a:latin typeface="华文楷体" panose="02010600040101010101" pitchFamily="2" charset="-122"/>
                <a:ea typeface="华文楷体" panose="02010600040101010101" pitchFamily="2" charset="-122"/>
              </a:rPr>
              <a:t>Visible light</a:t>
            </a:r>
            <a:r>
              <a:rPr lang="zh-CN" altLang="en-US" dirty="0">
                <a:latin typeface="华文楷体" panose="02010600040101010101" pitchFamily="2" charset="-122"/>
                <a:ea typeface="华文楷体" panose="02010600040101010101" pitchFamily="2" charset="-122"/>
              </a:rPr>
              <a:t>：</a:t>
            </a:r>
            <a:r>
              <a:rPr lang="en-US" altLang="zh-CN" dirty="0">
                <a:latin typeface="华文楷体" panose="02010600040101010101" pitchFamily="2" charset="-122"/>
                <a:ea typeface="华文楷体" panose="02010600040101010101" pitchFamily="2" charset="-122"/>
              </a:rPr>
              <a:t>Bi-alkali, ~</a:t>
            </a:r>
            <a:r>
              <a:rPr lang="el-GR" altLang="zh-CN" dirty="0">
                <a:latin typeface="华文楷体" panose="02010600040101010101" pitchFamily="2" charset="-122"/>
                <a:ea typeface="华文楷体" panose="02010600040101010101" pitchFamily="2" charset="-122"/>
              </a:rPr>
              <a:t>μ</a:t>
            </a:r>
            <a:r>
              <a:rPr lang="en-US" altLang="zh-CN" dirty="0">
                <a:latin typeface="华文楷体" panose="02010600040101010101" pitchFamily="2" charset="-122"/>
                <a:ea typeface="华文楷体" panose="02010600040101010101" pitchFamily="2" charset="-122"/>
              </a:rPr>
              <a:t>C/cm</a:t>
            </a:r>
            <a:r>
              <a:rPr lang="en-US" altLang="zh-CN" baseline="30000" dirty="0">
                <a:latin typeface="华文楷体" panose="02010600040101010101" pitchFamily="2" charset="-122"/>
                <a:ea typeface="华文楷体" panose="02010600040101010101" pitchFamily="2" charset="-122"/>
              </a:rPr>
              <a:t>2</a:t>
            </a:r>
            <a:r>
              <a:rPr lang="en-US" altLang="zh-CN" dirty="0">
                <a:latin typeface="华文楷体" panose="02010600040101010101" pitchFamily="2" charset="-122"/>
                <a:ea typeface="华文楷体" panose="02010600040101010101" pitchFamily="2" charset="-122"/>
              </a:rPr>
              <a:t> </a:t>
            </a:r>
            <a:r>
              <a:rPr lang="zh-CN" altLang="en-US" dirty="0">
                <a:latin typeface="华文楷体" panose="02010600040101010101" pitchFamily="2" charset="-122"/>
                <a:ea typeface="华文楷体" panose="02010600040101010101" pitchFamily="2" charset="-122"/>
              </a:rPr>
              <a:t>！</a:t>
            </a:r>
            <a:endParaRPr lang="en-US" altLang="zh-CN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040F383-B63C-FF4C-89C2-B7596DBB009B}"/>
              </a:ext>
            </a:extLst>
          </p:cNvPr>
          <p:cNvSpPr txBox="1"/>
          <p:nvPr/>
        </p:nvSpPr>
        <p:spPr>
          <a:xfrm>
            <a:off x="4885591" y="4522814"/>
            <a:ext cx="10705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+mj-lt"/>
              </a:rPr>
              <a:t>Gas-PMT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BB6A25C-0094-B646-A5E9-1C729B579D00}"/>
              </a:ext>
            </a:extLst>
          </p:cNvPr>
          <p:cNvSpPr txBox="1"/>
          <p:nvPr/>
        </p:nvSpPr>
        <p:spPr>
          <a:xfrm>
            <a:off x="2037707" y="5912465"/>
            <a:ext cx="10734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+mj-lt"/>
              </a:rPr>
              <a:t>PIC-SEC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DBEA9AE-E7DC-4C43-96A5-E2F2974A2B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592" y="4365877"/>
            <a:ext cx="3433393" cy="1555904"/>
          </a:xfrm>
          <a:prstGeom prst="rect">
            <a:avLst/>
          </a:prstGeom>
        </p:spPr>
      </p:pic>
      <p:sp>
        <p:nvSpPr>
          <p:cNvPr id="20" name="TextBox 16"/>
          <p:cNvSpPr txBox="1"/>
          <p:nvPr/>
        </p:nvSpPr>
        <p:spPr>
          <a:xfrm>
            <a:off x="4705580" y="5869930"/>
            <a:ext cx="38876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/>
              <a:t>A. </a:t>
            </a:r>
            <a:r>
              <a:rPr lang="en-US" altLang="zh-CN" sz="1200" dirty="0" smtClean="0"/>
              <a:t>Lyashenko et al. , NIM A 598(2009) 116-120</a:t>
            </a:r>
            <a:endParaRPr lang="zh-CN" altLang="en-US" sz="1200" dirty="0"/>
          </a:p>
        </p:txBody>
      </p:sp>
      <p:pic>
        <p:nvPicPr>
          <p:cNvPr id="21" name="Picture 17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1146" y="3605199"/>
            <a:ext cx="2589110" cy="2275279"/>
          </a:xfrm>
          <a:prstGeom prst="rect">
            <a:avLst/>
          </a:prstGeom>
        </p:spPr>
      </p:pic>
      <p:sp>
        <p:nvSpPr>
          <p:cNvPr id="23" name="TextBox 6"/>
          <p:cNvSpPr txBox="1"/>
          <p:nvPr/>
        </p:nvSpPr>
        <p:spPr>
          <a:xfrm>
            <a:off x="6212939" y="3231381"/>
            <a:ext cx="23014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 smtClean="0"/>
              <a:t>F-R-MHSP+GEM+MHSP</a:t>
            </a:r>
            <a:endParaRPr lang="zh-CN" altLang="en-US" sz="1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8"/>
              <p:cNvSpPr txBox="1"/>
              <p:nvPr/>
            </p:nvSpPr>
            <p:spPr>
              <a:xfrm>
                <a:off x="4734593" y="4910967"/>
                <a:ext cx="184698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400" dirty="0" smtClean="0"/>
                  <a:t>IBF: </a:t>
                </a:r>
                <a14:m>
                  <m:oMath xmlns:m="http://schemas.openxmlformats.org/officeDocument/2006/math">
                    <m:r>
                      <a:rPr lang="en-US" altLang="zh-CN" sz="1400" b="0" i="1" smtClean="0">
                        <a:latin typeface="Cambria Math" panose="02040503050406030204" pitchFamily="18" charset="0"/>
                      </a:rPr>
                      <m:t>~</m:t>
                    </m:r>
                  </m:oMath>
                </a14:m>
                <a:r>
                  <a:rPr lang="en-US" altLang="zh-CN" sz="1400" b="0" dirty="0" smtClean="0"/>
                  <a:t>0.03%</a:t>
                </a:r>
              </a:p>
              <a:p>
                <a:r>
                  <a:rPr lang="en-US" altLang="zh-CN" sz="1400" dirty="0" smtClean="0"/>
                  <a:t>Complex structure</a:t>
                </a:r>
                <a:endParaRPr lang="en-US" altLang="zh-CN" sz="1400" b="0" dirty="0" smtClean="0"/>
              </a:p>
            </p:txBody>
          </p:sp>
        </mc:Choice>
        <mc:Fallback xmlns="">
          <p:sp>
            <p:nvSpPr>
              <p:cNvPr id="16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4593" y="4910967"/>
                <a:ext cx="1846980" cy="523220"/>
              </a:xfrm>
              <a:prstGeom prst="rect">
                <a:avLst/>
              </a:prstGeom>
              <a:blipFill>
                <a:blip r:embed="rId5"/>
                <a:stretch>
                  <a:fillRect l="-990" t="-2353" b="-1176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17026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6901"/>
    </mc:Choice>
    <mc:Fallback xmlns="">
      <p:transition spd="slow" advTm="126901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标题 1"/>
          <p:cNvSpPr>
            <a:spLocks noGrp="1"/>
          </p:cNvSpPr>
          <p:nvPr>
            <p:ph type="title"/>
          </p:nvPr>
        </p:nvSpPr>
        <p:spPr>
          <a:xfrm>
            <a:off x="400386" y="92112"/>
            <a:ext cx="8277621" cy="707536"/>
          </a:xfrm>
        </p:spPr>
        <p:txBody>
          <a:bodyPr/>
          <a:lstStyle/>
          <a:p>
            <a:pPr lvl="1"/>
            <a:r>
              <a:rPr lang="en-US" altLang="zh-CN" dirty="0">
                <a:latin typeface="华文楷体" panose="02010600040101010101" pitchFamily="2" charset="-122"/>
                <a:ea typeface="华文楷体" panose="02010600040101010101" pitchFamily="2" charset="-122"/>
              </a:rPr>
              <a:t>Motivation: TPC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2019/11/18</a:t>
            </a: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CEPC2019, Zhiyong Zhang (USTC)</a:t>
            </a:r>
            <a:endParaRPr lang="en-US" altLang="zh-CN"/>
          </a:p>
        </p:txBody>
      </p:sp>
      <p:sp>
        <p:nvSpPr>
          <p:cNvPr id="3" name="矩形 2"/>
          <p:cNvSpPr/>
          <p:nvPr/>
        </p:nvSpPr>
        <p:spPr>
          <a:xfrm>
            <a:off x="6001133" y="3203354"/>
            <a:ext cx="11001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CEPC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638891" y="1060961"/>
            <a:ext cx="789828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altLang="zh-CN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Application of TPC in high-rate environments: ALICE upgrade, ILD, CEPC …  </a:t>
            </a:r>
          </a:p>
          <a:p>
            <a:pPr marL="800100" lvl="2" indent="-342900">
              <a:buFont typeface="Wingdings" pitchFamily="2" charset="2"/>
              <a:buChar char="§"/>
            </a:pPr>
            <a:r>
              <a:rPr lang="en-US" altLang="zh-CN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Very low IBF is the key: to minimize drift field distortion caused by ion space charge</a:t>
            </a:r>
          </a:p>
          <a:p>
            <a:pPr marL="800100" lvl="2" indent="-342900">
              <a:buFont typeface="Wingdings" pitchFamily="2" charset="2"/>
              <a:buChar char="§"/>
            </a:pPr>
            <a:r>
              <a:rPr lang="en-US" altLang="zh-CN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Continuous readout to keep up with high event rate</a:t>
            </a:r>
            <a:endParaRPr lang="zh-CN" altLang="en-US" sz="20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9069" y="3701495"/>
            <a:ext cx="2179114" cy="1554433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4022" y="3529139"/>
            <a:ext cx="1727162" cy="1687908"/>
          </a:xfrm>
          <a:prstGeom prst="rect">
            <a:avLst/>
          </a:prstGeom>
        </p:spPr>
      </p:pic>
      <p:sp>
        <p:nvSpPr>
          <p:cNvPr id="24" name="矩形 23"/>
          <p:cNvSpPr/>
          <p:nvPr/>
        </p:nvSpPr>
        <p:spPr>
          <a:xfrm>
            <a:off x="1731708" y="3190717"/>
            <a:ext cx="11899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ALICE</a:t>
            </a:r>
          </a:p>
        </p:txBody>
      </p:sp>
      <p:sp>
        <p:nvSpPr>
          <p:cNvPr id="26" name="灯片编号占位符 2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A277C42-22DC-4044-8CC3-676A4B03B895}" type="slidenum">
              <a:rPr lang="en-US" altLang="zh-CN" smtClean="0"/>
              <a:pPr>
                <a:defRPr/>
              </a:pPr>
              <a:t>4</a:t>
            </a:fld>
            <a:endParaRPr lang="en-US" altLang="zh-CN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F930D06-D150-DD4E-8A50-07FA08DAFB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15116" y="3506341"/>
            <a:ext cx="2074474" cy="181337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2FF08C4-679C-AA45-BEE7-E1459AB782FC}"/>
              </a:ext>
            </a:extLst>
          </p:cNvPr>
          <p:cNvSpPr/>
          <p:nvPr/>
        </p:nvSpPr>
        <p:spPr>
          <a:xfrm>
            <a:off x="1154357" y="5295245"/>
            <a:ext cx="255871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1600" dirty="0">
                <a:latin typeface="华文楷体" panose="02010600040101010101" pitchFamily="2" charset="-122"/>
                <a:ea typeface="华文楷体" panose="02010600040101010101" pitchFamily="2" charset="-122"/>
              </a:rPr>
              <a:t>Quadruple GEM, </a:t>
            </a:r>
            <a:r>
              <a:rPr lang="en-US" altLang="zh-CN" sz="1600" dirty="0">
                <a:latin typeface="华文楷体" panose="02010600040101010101" pitchFamily="2" charset="-122"/>
                <a:ea typeface="华文楷体" panose="02010600040101010101" pitchFamily="2" charset="-122"/>
                <a:sym typeface="Wingdings" panose="05000000000000000000" pitchFamily="2" charset="2"/>
              </a:rPr>
              <a:t>IBF </a:t>
            </a:r>
            <a:r>
              <a:rPr lang="en-US" altLang="zh-CN" sz="1600" dirty="0">
                <a:latin typeface="华文楷体" panose="02010600040101010101" pitchFamily="2" charset="-122"/>
                <a:ea typeface="华文楷体" panose="02010600040101010101" pitchFamily="2" charset="-122"/>
              </a:rPr>
              <a:t>&lt; </a:t>
            </a:r>
            <a:r>
              <a:rPr lang="en-US" altLang="zh-CN" sz="1600" dirty="0">
                <a:latin typeface="华文楷体" panose="02010600040101010101" pitchFamily="2" charset="-122"/>
                <a:ea typeface="华文楷体" panose="02010600040101010101" pitchFamily="2" charset="-122"/>
                <a:sym typeface="Wingdings" panose="05000000000000000000" pitchFamily="2" charset="2"/>
              </a:rPr>
              <a:t>1%</a:t>
            </a:r>
            <a:endParaRPr lang="zh-CN" altLang="en-US" sz="16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DA32877-F5F3-BF43-A30E-BB3C2FC3CBF7}"/>
              </a:ext>
            </a:extLst>
          </p:cNvPr>
          <p:cNvSpPr/>
          <p:nvPr/>
        </p:nvSpPr>
        <p:spPr>
          <a:xfrm>
            <a:off x="5279889" y="5208208"/>
            <a:ext cx="254268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1600" dirty="0">
                <a:latin typeface="华文楷体" panose="02010600040101010101" pitchFamily="2" charset="-122"/>
                <a:ea typeface="华文楷体" panose="02010600040101010101" pitchFamily="2" charset="-122"/>
              </a:rPr>
              <a:t>GEM+MM, </a:t>
            </a:r>
            <a:r>
              <a:rPr lang="en-US" altLang="zh-CN" sz="1600" dirty="0" err="1">
                <a:latin typeface="华文楷体" panose="02010600040101010101" pitchFamily="2" charset="-122"/>
                <a:ea typeface="华文楷体" panose="02010600040101010101" pitchFamily="2" charset="-122"/>
              </a:rPr>
              <a:t>Gain×IBF</a:t>
            </a:r>
            <a:r>
              <a:rPr lang="en-US" altLang="zh-CN" sz="1600" dirty="0">
                <a:latin typeface="华文楷体" panose="02010600040101010101" pitchFamily="2" charset="-122"/>
                <a:ea typeface="华文楷体" panose="02010600040101010101" pitchFamily="2" charset="-122"/>
              </a:rPr>
              <a:t>&lt;~5</a:t>
            </a:r>
          </a:p>
          <a:p>
            <a:pPr algn="ctr"/>
            <a:r>
              <a:rPr lang="en-US" altLang="zh-CN" sz="1600" dirty="0">
                <a:latin typeface="华文楷体" panose="02010600040101010101" pitchFamily="2" charset="-122"/>
                <a:ea typeface="华文楷体" panose="02010600040101010101" pitchFamily="2" charset="-122"/>
                <a:sym typeface="Wingdings" panose="05000000000000000000" pitchFamily="2" charset="2"/>
              </a:rPr>
              <a:t>IBF </a:t>
            </a:r>
            <a:r>
              <a:rPr lang="en-US" altLang="zh-CN" sz="1600" dirty="0">
                <a:latin typeface="华文楷体" panose="02010600040101010101" pitchFamily="2" charset="-122"/>
                <a:ea typeface="华文楷体" panose="02010600040101010101" pitchFamily="2" charset="-122"/>
              </a:rPr>
              <a:t>&lt;~ </a:t>
            </a:r>
            <a:r>
              <a:rPr lang="en-US" altLang="zh-CN" sz="1600" dirty="0">
                <a:latin typeface="华文楷体" panose="02010600040101010101" pitchFamily="2" charset="-122"/>
                <a:ea typeface="华文楷体" panose="02010600040101010101" pitchFamily="2" charset="-122"/>
                <a:sym typeface="Wingdings" panose="05000000000000000000" pitchFamily="2" charset="2"/>
              </a:rPr>
              <a:t>0.1% required </a:t>
            </a:r>
            <a:r>
              <a:rPr lang="en-US" altLang="zh-CN" sz="1600" dirty="0">
                <a:latin typeface="华文楷体" panose="02010600040101010101" pitchFamily="2" charset="-122"/>
                <a:ea typeface="华文楷体" panose="02010600040101010101" pitchFamily="2" charset="-122"/>
              </a:rPr>
              <a:t> </a:t>
            </a:r>
            <a:endParaRPr lang="zh-CN" altLang="en-US" sz="16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CA3187C-3B5B-884E-B0F3-F64034CEFEAE}"/>
              </a:ext>
            </a:extLst>
          </p:cNvPr>
          <p:cNvSpPr/>
          <p:nvPr/>
        </p:nvSpPr>
        <p:spPr>
          <a:xfrm>
            <a:off x="356836" y="5821607"/>
            <a:ext cx="846377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000" dirty="0">
                <a:latin typeface="华文楷体" panose="02010600040101010101" pitchFamily="2" charset="-122"/>
                <a:ea typeface="华文楷体" panose="02010600040101010101" pitchFamily="2" charset="-122"/>
              </a:rPr>
              <a:t>MPGD is the only solution so far. </a:t>
            </a:r>
            <a:r>
              <a:rPr lang="en-US" altLang="zh-CN" sz="20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The IBF still need to be further reduced.</a:t>
            </a:r>
            <a:endParaRPr lang="zh-CN" altLang="en-US" sz="20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74505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2960"/>
    </mc:Choice>
    <mc:Fallback xmlns="">
      <p:transition spd="slow" advTm="9296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标题 1"/>
          <p:cNvSpPr txBox="1">
            <a:spLocks/>
          </p:cNvSpPr>
          <p:nvPr/>
        </p:nvSpPr>
        <p:spPr bwMode="auto">
          <a:xfrm>
            <a:off x="0" y="84258"/>
            <a:ext cx="914400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 fontScale="97500"/>
          </a:bodyPr>
          <a:lstStyle>
            <a:lvl1pPr algn="ctr">
              <a:defRPr sz="3600" b="1">
                <a:solidFill>
                  <a:srgbClr val="003366"/>
                </a:solidFill>
                <a:latin typeface="+mj-lt"/>
                <a:ea typeface="黑体" panose="02010609060101010101" pitchFamily="49" charset="-122"/>
                <a:cs typeface="+mj-cs"/>
              </a:defRPr>
            </a:lvl1pPr>
            <a:lvl2pPr algn="ctr">
              <a:defRPr sz="3600" b="1">
                <a:solidFill>
                  <a:srgbClr val="003366"/>
                </a:solidFill>
                <a:latin typeface="Times New Roman" pitchFamily="18" charset="0"/>
              </a:defRPr>
            </a:lvl2pPr>
            <a:lvl3pPr algn="ctr">
              <a:defRPr sz="3600" b="1">
                <a:solidFill>
                  <a:srgbClr val="003366"/>
                </a:solidFill>
                <a:latin typeface="Times New Roman" pitchFamily="18" charset="0"/>
              </a:defRPr>
            </a:lvl3pPr>
            <a:lvl4pPr algn="ctr">
              <a:defRPr sz="3600" b="1">
                <a:solidFill>
                  <a:srgbClr val="003366"/>
                </a:solidFill>
                <a:latin typeface="Times New Roman" pitchFamily="18" charset="0"/>
              </a:defRPr>
            </a:lvl4pPr>
            <a:lvl5pPr algn="ctr">
              <a:defRPr sz="3600" b="1">
                <a:solidFill>
                  <a:srgbClr val="003366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366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366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366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366"/>
                </a:solidFill>
                <a:latin typeface="Times New Roman" pitchFamily="18" charset="0"/>
              </a:defRPr>
            </a:lvl9pPr>
          </a:lstStyle>
          <a:p>
            <a:r>
              <a:rPr lang="en-US" altLang="zh-CN" dirty="0">
                <a:latin typeface="华文楷体" panose="02010600040101010101" pitchFamily="2" charset="-122"/>
                <a:ea typeface="华文楷体" panose="02010600040101010101" pitchFamily="2" charset="-122"/>
              </a:rPr>
              <a:t>DMM Design</a:t>
            </a:r>
            <a:endParaRPr lang="zh-CN" altLang="en-US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2019/11/18</a:t>
            </a:r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CEPC2019, Zhiyong Zhang (USTC)</a:t>
            </a:r>
            <a:endParaRPr lang="en-US" altLang="zh-CN"/>
          </a:p>
        </p:txBody>
      </p:sp>
      <p:sp>
        <p:nvSpPr>
          <p:cNvPr id="69" name="文本框 60"/>
          <p:cNvSpPr txBox="1">
            <a:spLocks noChangeArrowheads="1"/>
          </p:cNvSpPr>
          <p:nvPr/>
        </p:nvSpPr>
        <p:spPr bwMode="auto">
          <a:xfrm>
            <a:off x="4490268" y="2521097"/>
            <a:ext cx="177444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1800" dirty="0">
                <a:latin typeface="华文楷体" panose="02010600040101010101" pitchFamily="2" charset="-122"/>
                <a:ea typeface="华文楷体" panose="02010600040101010101" pitchFamily="2" charset="-122"/>
              </a:rPr>
              <a:t>“</a:t>
            </a:r>
            <a:r>
              <a:rPr lang="en-US" altLang="zh-CN" sz="1800" dirty="0">
                <a:solidFill>
                  <a:srgbClr val="FF99CC"/>
                </a:solidFill>
                <a:latin typeface="华文彩云" panose="02010800040101010101" pitchFamily="2" charset="-122"/>
                <a:ea typeface="华文彩云" panose="02010800040101010101" pitchFamily="2" charset="-122"/>
              </a:rPr>
              <a:t>Piggyback</a:t>
            </a:r>
            <a:r>
              <a:rPr lang="en-US" altLang="zh-CN" sz="1800" dirty="0">
                <a:latin typeface="华文楷体" panose="02010600040101010101" pitchFamily="2" charset="-122"/>
                <a:ea typeface="华文楷体" panose="02010600040101010101" pitchFamily="2" charset="-122"/>
              </a:rPr>
              <a:t>”</a:t>
            </a:r>
            <a:endParaRPr lang="zh-CN" altLang="en-US" sz="18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grpSp>
        <p:nvGrpSpPr>
          <p:cNvPr id="70" name="组合 69"/>
          <p:cNvGrpSpPr/>
          <p:nvPr/>
        </p:nvGrpSpPr>
        <p:grpSpPr>
          <a:xfrm>
            <a:off x="2283564" y="2912880"/>
            <a:ext cx="4155325" cy="1457542"/>
            <a:chOff x="2317750" y="1749425"/>
            <a:chExt cx="3976688" cy="1516063"/>
          </a:xfrm>
        </p:grpSpPr>
        <p:grpSp>
          <p:nvGrpSpPr>
            <p:cNvPr id="71" name="组合 58"/>
            <p:cNvGrpSpPr>
              <a:grpSpLocks/>
            </p:cNvGrpSpPr>
            <p:nvPr/>
          </p:nvGrpSpPr>
          <p:grpSpPr bwMode="auto">
            <a:xfrm>
              <a:off x="2317750" y="1749425"/>
              <a:ext cx="3976688" cy="1516063"/>
              <a:chOff x="2334240" y="2007292"/>
              <a:chExt cx="3977675" cy="1515865"/>
            </a:xfrm>
          </p:grpSpPr>
          <p:sp>
            <p:nvSpPr>
              <p:cNvPr id="74" name="矩形 73"/>
              <p:cNvSpPr/>
              <p:nvPr/>
            </p:nvSpPr>
            <p:spPr>
              <a:xfrm>
                <a:off x="2334240" y="2758082"/>
                <a:ext cx="147675" cy="615870"/>
              </a:xfrm>
              <a:prstGeom prst="rect">
                <a:avLst/>
              </a:prstGeom>
              <a:pattFill prst="pct60">
                <a:fgClr>
                  <a:schemeClr val="bg1">
                    <a:lumMod val="65000"/>
                  </a:schemeClr>
                </a:fgClr>
                <a:bgClr>
                  <a:schemeClr val="bg1"/>
                </a:bgClr>
              </a:patt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zh-CN" altLang="en-US" sz="1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5" name="矩形 74"/>
              <p:cNvSpPr/>
              <p:nvPr/>
            </p:nvSpPr>
            <p:spPr>
              <a:xfrm>
                <a:off x="6145186" y="2762843"/>
                <a:ext cx="147675" cy="615870"/>
              </a:xfrm>
              <a:prstGeom prst="rect">
                <a:avLst/>
              </a:prstGeom>
              <a:pattFill prst="pct60">
                <a:fgClr>
                  <a:schemeClr val="bg1">
                    <a:lumMod val="65000"/>
                  </a:schemeClr>
                </a:fgClr>
                <a:bgClr>
                  <a:schemeClr val="bg1"/>
                </a:bgClr>
              </a:patt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zh-CN" altLang="en-US" sz="1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76" name="直接连接符 75"/>
              <p:cNvCxnSpPr/>
              <p:nvPr/>
            </p:nvCxnSpPr>
            <p:spPr>
              <a:xfrm>
                <a:off x="2351707" y="3167603"/>
                <a:ext cx="3960208" cy="0"/>
              </a:xfrm>
              <a:prstGeom prst="line">
                <a:avLst/>
              </a:prstGeom>
              <a:ln w="19050">
                <a:solidFill>
                  <a:schemeClr val="dk1"/>
                </a:solidFill>
                <a:prstDash val="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7" name="直接连接符 76"/>
              <p:cNvCxnSpPr/>
              <p:nvPr/>
            </p:nvCxnSpPr>
            <p:spPr>
              <a:xfrm>
                <a:off x="2351707" y="2805701"/>
                <a:ext cx="3960208" cy="0"/>
              </a:xfrm>
              <a:prstGeom prst="line">
                <a:avLst/>
              </a:prstGeom>
              <a:ln w="19050">
                <a:solidFill>
                  <a:schemeClr val="dk1"/>
                </a:solidFill>
                <a:prstDash val="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78" name="矩形 77"/>
              <p:cNvSpPr/>
              <p:nvPr/>
            </p:nvSpPr>
            <p:spPr>
              <a:xfrm>
                <a:off x="2334240" y="3373951"/>
                <a:ext cx="3958620" cy="149206"/>
              </a:xfrm>
              <a:prstGeom prst="rect">
                <a:avLst/>
              </a:prstGeom>
              <a:pattFill prst="pct75">
                <a:fgClr>
                  <a:schemeClr val="accent1"/>
                </a:fgClr>
                <a:bgClr>
                  <a:schemeClr val="bg1"/>
                </a:bgClr>
              </a:patt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80" tIns="34291" rIns="68580" bIns="34291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zh-CN" altLang="en-US" sz="1400">
                  <a:solidFill>
                    <a:schemeClr val="bg2">
                      <a:lumMod val="75000"/>
                    </a:schemeClr>
                  </a:solidFill>
                </a:endParaRPr>
              </a:p>
            </p:txBody>
          </p:sp>
          <p:cxnSp>
            <p:nvCxnSpPr>
              <p:cNvPr id="79" name="直接箭头连接符 78"/>
              <p:cNvCxnSpPr/>
              <p:nvPr/>
            </p:nvCxnSpPr>
            <p:spPr>
              <a:xfrm>
                <a:off x="5916529" y="2026340"/>
                <a:ext cx="0" cy="763488"/>
              </a:xfrm>
              <a:prstGeom prst="straightConnector1">
                <a:avLst/>
              </a:prstGeom>
              <a:ln>
                <a:headEnd type="stealth"/>
                <a:tailEnd type="stealt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80" name="文本框 52"/>
              <p:cNvSpPr txBox="1">
                <a:spLocks noChangeArrowheads="1"/>
              </p:cNvSpPr>
              <p:nvPr/>
            </p:nvSpPr>
            <p:spPr bwMode="auto">
              <a:xfrm>
                <a:off x="4712104" y="2789950"/>
                <a:ext cx="1004463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514350" indent="-17145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857250" indent="-17145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200150" indent="-17145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1543050" indent="-17145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000250" indent="-17145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457450" indent="-17145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2914650" indent="-17145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371850" indent="-17145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zh-CN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~0.2 mm</a:t>
                </a:r>
                <a:endParaRPr lang="zh-CN" alt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1" name="矩形 37"/>
              <p:cNvSpPr>
                <a:spLocks noChangeArrowheads="1"/>
              </p:cNvSpPr>
              <p:nvPr/>
            </p:nvSpPr>
            <p:spPr bwMode="auto">
              <a:xfrm>
                <a:off x="4844255" y="3100353"/>
                <a:ext cx="1190555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514350" indent="-17145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857250" indent="-17145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200150" indent="-17145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1543050" indent="-17145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000250" indent="-17145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457450" indent="-17145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2914650" indent="-17145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371850" indent="-17145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zh-CN" sz="1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~0.1 mm</a:t>
                </a:r>
                <a:endParaRPr lang="zh-CN" altLang="en-US" sz="1400"/>
              </a:p>
            </p:txBody>
          </p:sp>
          <p:cxnSp>
            <p:nvCxnSpPr>
              <p:cNvPr id="82" name="直接箭头连接符 81"/>
              <p:cNvCxnSpPr/>
              <p:nvPr/>
            </p:nvCxnSpPr>
            <p:spPr>
              <a:xfrm>
                <a:off x="5916529" y="2805701"/>
                <a:ext cx="0" cy="380950"/>
              </a:xfrm>
              <a:prstGeom prst="straightConnector1">
                <a:avLst/>
              </a:prstGeom>
              <a:ln>
                <a:headEnd type="stealth"/>
                <a:tailEnd type="stealt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3" name="直接箭头连接符 82"/>
              <p:cNvCxnSpPr/>
              <p:nvPr/>
            </p:nvCxnSpPr>
            <p:spPr>
              <a:xfrm>
                <a:off x="5916529" y="3186651"/>
                <a:ext cx="0" cy="141269"/>
              </a:xfrm>
              <a:prstGeom prst="straightConnector1">
                <a:avLst/>
              </a:prstGeom>
              <a:ln>
                <a:headEnd type="stealth"/>
                <a:tailEnd type="stealt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84" name="组合 83"/>
              <p:cNvGrpSpPr/>
              <p:nvPr/>
            </p:nvGrpSpPr>
            <p:grpSpPr>
              <a:xfrm>
                <a:off x="2544154" y="3331229"/>
                <a:ext cx="3526285" cy="43841"/>
                <a:chOff x="2461456" y="5132611"/>
                <a:chExt cx="4418564" cy="107128"/>
              </a:xfrm>
              <a:pattFill prst="pct90">
                <a:fgClr>
                  <a:schemeClr val="accent4"/>
                </a:fgClr>
                <a:bgClr>
                  <a:schemeClr val="bg1"/>
                </a:bgClr>
              </a:pattFill>
            </p:grpSpPr>
            <p:sp>
              <p:nvSpPr>
                <p:cNvPr id="91" name="矩形 90"/>
                <p:cNvSpPr/>
                <p:nvPr/>
              </p:nvSpPr>
              <p:spPr>
                <a:xfrm>
                  <a:off x="2461456" y="5132614"/>
                  <a:ext cx="449187" cy="105149"/>
                </a:xfrm>
                <a:prstGeom prst="rect">
                  <a:avLst/>
                </a:prstGeom>
                <a:grpFill/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zh-CN" altLang="en-US" sz="1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92" name="矩形 91"/>
                <p:cNvSpPr/>
                <p:nvPr/>
              </p:nvSpPr>
              <p:spPr>
                <a:xfrm>
                  <a:off x="3028950" y="5132613"/>
                  <a:ext cx="449187" cy="105149"/>
                </a:xfrm>
                <a:prstGeom prst="rect">
                  <a:avLst/>
                </a:prstGeom>
                <a:grpFill/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zh-CN" altLang="en-US" sz="1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93" name="矩形 92"/>
                <p:cNvSpPr/>
                <p:nvPr/>
              </p:nvSpPr>
              <p:spPr>
                <a:xfrm>
                  <a:off x="3596444" y="5132613"/>
                  <a:ext cx="449187" cy="105149"/>
                </a:xfrm>
                <a:prstGeom prst="rect">
                  <a:avLst/>
                </a:prstGeom>
                <a:grpFill/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zh-CN" altLang="en-US" sz="1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94" name="矩形 93"/>
                <p:cNvSpPr/>
                <p:nvPr/>
              </p:nvSpPr>
              <p:spPr>
                <a:xfrm>
                  <a:off x="4163938" y="5132612"/>
                  <a:ext cx="449187" cy="105149"/>
                </a:xfrm>
                <a:prstGeom prst="rect">
                  <a:avLst/>
                </a:prstGeom>
                <a:grpFill/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zh-CN" altLang="en-US" sz="1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95" name="矩形 94"/>
                <p:cNvSpPr/>
                <p:nvPr/>
              </p:nvSpPr>
              <p:spPr>
                <a:xfrm>
                  <a:off x="4731432" y="5132612"/>
                  <a:ext cx="449187" cy="105149"/>
                </a:xfrm>
                <a:prstGeom prst="rect">
                  <a:avLst/>
                </a:prstGeom>
                <a:grpFill/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zh-CN" altLang="en-US" sz="1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96" name="矩形 95"/>
                <p:cNvSpPr/>
                <p:nvPr/>
              </p:nvSpPr>
              <p:spPr>
                <a:xfrm>
                  <a:off x="5298926" y="5132611"/>
                  <a:ext cx="449187" cy="105149"/>
                </a:xfrm>
                <a:prstGeom prst="rect">
                  <a:avLst/>
                </a:prstGeom>
                <a:grpFill/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zh-CN" altLang="en-US" sz="1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97" name="矩形 96"/>
                <p:cNvSpPr/>
                <p:nvPr/>
              </p:nvSpPr>
              <p:spPr>
                <a:xfrm>
                  <a:off x="5863339" y="5134590"/>
                  <a:ext cx="449187" cy="105149"/>
                </a:xfrm>
                <a:prstGeom prst="rect">
                  <a:avLst/>
                </a:prstGeom>
                <a:grpFill/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zh-CN" altLang="en-US" sz="1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98" name="矩形 97"/>
                <p:cNvSpPr/>
                <p:nvPr/>
              </p:nvSpPr>
              <p:spPr>
                <a:xfrm>
                  <a:off x="6430833" y="5134589"/>
                  <a:ext cx="449187" cy="105149"/>
                </a:xfrm>
                <a:prstGeom prst="rect">
                  <a:avLst/>
                </a:prstGeom>
                <a:grpFill/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zh-CN" altLang="en-US" sz="1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85" name="文本框 65"/>
              <p:cNvSpPr txBox="1">
                <a:spLocks noChangeArrowheads="1"/>
              </p:cNvSpPr>
              <p:nvPr/>
            </p:nvSpPr>
            <p:spPr bwMode="auto">
              <a:xfrm>
                <a:off x="2453609" y="2831897"/>
                <a:ext cx="1786783" cy="3200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514350" indent="-17145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857250" indent="-17145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200150" indent="-17145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1543050" indent="-17145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000250" indent="-17145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457450" indent="-17145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2914650" indent="-17145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371850" indent="-17145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zh-CN" sz="1400" dirty="0"/>
                  <a:t>PA </a:t>
                </a:r>
                <a:endParaRPr lang="zh-CN" altLang="en-US" sz="1400" dirty="0"/>
              </a:p>
            </p:txBody>
          </p:sp>
          <p:sp>
            <p:nvSpPr>
              <p:cNvPr id="86" name="文本框 66"/>
              <p:cNvSpPr txBox="1">
                <a:spLocks noChangeArrowheads="1"/>
              </p:cNvSpPr>
              <p:nvPr/>
            </p:nvSpPr>
            <p:spPr bwMode="auto">
              <a:xfrm>
                <a:off x="2438049" y="3103349"/>
                <a:ext cx="1933571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514350" indent="-17145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857250" indent="-17145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200150" indent="-17145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1543050" indent="-17145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000250" indent="-17145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457450" indent="-17145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2914650" indent="-17145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371850" indent="-17145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zh-CN" sz="1400"/>
                  <a:t>SA</a:t>
                </a:r>
                <a:endParaRPr lang="zh-CN" altLang="en-US" sz="1400"/>
              </a:p>
            </p:txBody>
          </p:sp>
          <p:cxnSp>
            <p:nvCxnSpPr>
              <p:cNvPr id="87" name="直接连接符 86"/>
              <p:cNvCxnSpPr/>
              <p:nvPr/>
            </p:nvCxnSpPr>
            <p:spPr>
              <a:xfrm>
                <a:off x="2334240" y="2007292"/>
                <a:ext cx="3960208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88" name="文本框 110"/>
              <p:cNvSpPr txBox="1">
                <a:spLocks noChangeArrowheads="1"/>
              </p:cNvSpPr>
              <p:nvPr/>
            </p:nvSpPr>
            <p:spPr bwMode="auto">
              <a:xfrm>
                <a:off x="2336893" y="2058156"/>
                <a:ext cx="1933571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514350" indent="-17145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857250" indent="-17145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200150" indent="-17145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1543050" indent="-17145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000250" indent="-17145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457450" indent="-17145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2914650" indent="-17145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371850" indent="-17145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zh-CN" sz="1400" dirty="0"/>
                  <a:t>Drift region </a:t>
                </a:r>
                <a:endParaRPr lang="zh-CN" altLang="en-US" sz="1400" dirty="0"/>
              </a:p>
            </p:txBody>
          </p:sp>
          <p:sp>
            <p:nvSpPr>
              <p:cNvPr id="89" name="Freeform 18"/>
              <p:cNvSpPr/>
              <p:nvPr/>
            </p:nvSpPr>
            <p:spPr bwMode="auto">
              <a:xfrm rot="10800000">
                <a:off x="3944365" y="3177127"/>
                <a:ext cx="271530" cy="182538"/>
              </a:xfrm>
              <a:custGeom>
                <a:avLst/>
                <a:gdLst>
                  <a:gd name="T0" fmla="*/ 336 w 651"/>
                  <a:gd name="T1" fmla="*/ 1964 h 1969"/>
                  <a:gd name="T2" fmla="*/ 225 w 651"/>
                  <a:gd name="T3" fmla="*/ 1543 h 1969"/>
                  <a:gd name="T4" fmla="*/ 114 w 651"/>
                  <a:gd name="T5" fmla="*/ 1017 h 1969"/>
                  <a:gd name="T6" fmla="*/ 3 w 651"/>
                  <a:gd name="T7" fmla="*/ 275 h 1969"/>
                  <a:gd name="T8" fmla="*/ 131 w 651"/>
                  <a:gd name="T9" fmla="*/ 48 h 1969"/>
                  <a:gd name="T10" fmla="*/ 535 w 651"/>
                  <a:gd name="T11" fmla="*/ 42 h 1969"/>
                  <a:gd name="T12" fmla="*/ 646 w 651"/>
                  <a:gd name="T13" fmla="*/ 297 h 1969"/>
                  <a:gd name="T14" fmla="*/ 563 w 651"/>
                  <a:gd name="T15" fmla="*/ 989 h 1969"/>
                  <a:gd name="T16" fmla="*/ 468 w 651"/>
                  <a:gd name="T17" fmla="*/ 1554 h 1969"/>
                  <a:gd name="T18" fmla="*/ 402 w 651"/>
                  <a:gd name="T19" fmla="*/ 1969 h 196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51"/>
                  <a:gd name="T31" fmla="*/ 0 h 1969"/>
                  <a:gd name="T32" fmla="*/ 651 w 651"/>
                  <a:gd name="T33" fmla="*/ 1969 h 1969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51" h="1969">
                    <a:moveTo>
                      <a:pt x="336" y="1964"/>
                    </a:moveTo>
                    <a:cubicBezTo>
                      <a:pt x="300" y="1833"/>
                      <a:pt x="262" y="1701"/>
                      <a:pt x="225" y="1543"/>
                    </a:cubicBezTo>
                    <a:cubicBezTo>
                      <a:pt x="188" y="1385"/>
                      <a:pt x="151" y="1228"/>
                      <a:pt x="114" y="1017"/>
                    </a:cubicBezTo>
                    <a:cubicBezTo>
                      <a:pt x="77" y="806"/>
                      <a:pt x="0" y="436"/>
                      <a:pt x="3" y="275"/>
                    </a:cubicBezTo>
                    <a:cubicBezTo>
                      <a:pt x="6" y="114"/>
                      <a:pt x="43" y="87"/>
                      <a:pt x="131" y="48"/>
                    </a:cubicBezTo>
                    <a:cubicBezTo>
                      <a:pt x="219" y="9"/>
                      <a:pt x="449" y="0"/>
                      <a:pt x="535" y="42"/>
                    </a:cubicBezTo>
                    <a:cubicBezTo>
                      <a:pt x="621" y="84"/>
                      <a:pt x="641" y="139"/>
                      <a:pt x="646" y="297"/>
                    </a:cubicBezTo>
                    <a:cubicBezTo>
                      <a:pt x="651" y="455"/>
                      <a:pt x="593" y="780"/>
                      <a:pt x="563" y="989"/>
                    </a:cubicBezTo>
                    <a:cubicBezTo>
                      <a:pt x="533" y="1198"/>
                      <a:pt x="495" y="1391"/>
                      <a:pt x="468" y="1554"/>
                    </a:cubicBezTo>
                    <a:cubicBezTo>
                      <a:pt x="441" y="1717"/>
                      <a:pt x="413" y="1900"/>
                      <a:pt x="402" y="1969"/>
                    </a:cubicBezTo>
                  </a:path>
                </a:pathLst>
              </a:custGeom>
              <a:gradFill rotWithShape="1">
                <a:gsLst>
                  <a:gs pos="0">
                    <a:srgbClr val="C00000"/>
                  </a:gs>
                  <a:gs pos="100000">
                    <a:srgbClr val="FFFF00"/>
                  </a:gs>
                </a:gsLst>
                <a:lin ang="5400000" scaled="1"/>
              </a:gradFill>
              <a:ln w="9525" cap="flat" cmpd="sng">
                <a:solidFill>
                  <a:srgbClr val="FFFF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wrap="none"/>
              <a:lstStyle/>
              <a:p>
                <a:pPr>
                  <a:defRPr/>
                </a:pPr>
                <a:endParaRPr lang="zh-CN" altLang="en-US" sz="14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90" name="Freeform 18"/>
              <p:cNvSpPr/>
              <p:nvPr/>
            </p:nvSpPr>
            <p:spPr bwMode="auto">
              <a:xfrm rot="10800000">
                <a:off x="4018996" y="2816811"/>
                <a:ext cx="117504" cy="347618"/>
              </a:xfrm>
              <a:custGeom>
                <a:avLst/>
                <a:gdLst>
                  <a:gd name="T0" fmla="*/ 336 w 651"/>
                  <a:gd name="T1" fmla="*/ 1964 h 1969"/>
                  <a:gd name="T2" fmla="*/ 225 w 651"/>
                  <a:gd name="T3" fmla="*/ 1543 h 1969"/>
                  <a:gd name="T4" fmla="*/ 114 w 651"/>
                  <a:gd name="T5" fmla="*/ 1017 h 1969"/>
                  <a:gd name="T6" fmla="*/ 3 w 651"/>
                  <a:gd name="T7" fmla="*/ 275 h 1969"/>
                  <a:gd name="T8" fmla="*/ 131 w 651"/>
                  <a:gd name="T9" fmla="*/ 48 h 1969"/>
                  <a:gd name="T10" fmla="*/ 535 w 651"/>
                  <a:gd name="T11" fmla="*/ 42 h 1969"/>
                  <a:gd name="T12" fmla="*/ 646 w 651"/>
                  <a:gd name="T13" fmla="*/ 297 h 1969"/>
                  <a:gd name="T14" fmla="*/ 563 w 651"/>
                  <a:gd name="T15" fmla="*/ 989 h 1969"/>
                  <a:gd name="T16" fmla="*/ 468 w 651"/>
                  <a:gd name="T17" fmla="*/ 1554 h 1969"/>
                  <a:gd name="T18" fmla="*/ 402 w 651"/>
                  <a:gd name="T19" fmla="*/ 1969 h 196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51"/>
                  <a:gd name="T31" fmla="*/ 0 h 1969"/>
                  <a:gd name="T32" fmla="*/ 651 w 651"/>
                  <a:gd name="T33" fmla="*/ 1969 h 1969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51" h="1969">
                    <a:moveTo>
                      <a:pt x="336" y="1964"/>
                    </a:moveTo>
                    <a:cubicBezTo>
                      <a:pt x="300" y="1833"/>
                      <a:pt x="262" y="1701"/>
                      <a:pt x="225" y="1543"/>
                    </a:cubicBezTo>
                    <a:cubicBezTo>
                      <a:pt x="188" y="1385"/>
                      <a:pt x="151" y="1228"/>
                      <a:pt x="114" y="1017"/>
                    </a:cubicBezTo>
                    <a:cubicBezTo>
                      <a:pt x="77" y="806"/>
                      <a:pt x="0" y="436"/>
                      <a:pt x="3" y="275"/>
                    </a:cubicBezTo>
                    <a:cubicBezTo>
                      <a:pt x="6" y="114"/>
                      <a:pt x="43" y="87"/>
                      <a:pt x="131" y="48"/>
                    </a:cubicBezTo>
                    <a:cubicBezTo>
                      <a:pt x="219" y="9"/>
                      <a:pt x="449" y="0"/>
                      <a:pt x="535" y="42"/>
                    </a:cubicBezTo>
                    <a:cubicBezTo>
                      <a:pt x="621" y="84"/>
                      <a:pt x="641" y="139"/>
                      <a:pt x="646" y="297"/>
                    </a:cubicBezTo>
                    <a:cubicBezTo>
                      <a:pt x="651" y="455"/>
                      <a:pt x="593" y="780"/>
                      <a:pt x="563" y="989"/>
                    </a:cubicBezTo>
                    <a:cubicBezTo>
                      <a:pt x="533" y="1198"/>
                      <a:pt x="495" y="1391"/>
                      <a:pt x="468" y="1554"/>
                    </a:cubicBezTo>
                    <a:cubicBezTo>
                      <a:pt x="441" y="1717"/>
                      <a:pt x="413" y="1900"/>
                      <a:pt x="402" y="1969"/>
                    </a:cubicBezTo>
                  </a:path>
                </a:pathLst>
              </a:custGeom>
              <a:gradFill rotWithShape="1">
                <a:gsLst>
                  <a:gs pos="0">
                    <a:srgbClr val="C00000"/>
                  </a:gs>
                  <a:gs pos="100000">
                    <a:srgbClr val="FFFF00"/>
                  </a:gs>
                </a:gsLst>
                <a:lin ang="5400000" scaled="0"/>
              </a:gradFill>
              <a:ln w="9525" cap="flat" cmpd="sng">
                <a:solidFill>
                  <a:srgbClr val="FFFF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wrap="none"/>
              <a:lstStyle/>
              <a:p>
                <a:pPr>
                  <a:defRPr/>
                </a:pPr>
                <a:endParaRPr lang="zh-CN" altLang="en-US" sz="1400" kern="0">
                  <a:solidFill>
                    <a:sysClr val="windowText" lastClr="000000"/>
                  </a:solidFill>
                </a:endParaRPr>
              </a:p>
            </p:txBody>
          </p:sp>
        </p:grpSp>
        <p:cxnSp>
          <p:nvCxnSpPr>
            <p:cNvPr id="73" name="直接连接符 72"/>
            <p:cNvCxnSpPr/>
            <p:nvPr/>
          </p:nvCxnSpPr>
          <p:spPr>
            <a:xfrm>
              <a:off x="2335213" y="2538448"/>
              <a:ext cx="3959225" cy="0"/>
            </a:xfrm>
            <a:prstGeom prst="line">
              <a:avLst/>
            </a:prstGeom>
            <a:ln w="19050">
              <a:solidFill>
                <a:srgbClr val="FF0000"/>
              </a:solidFill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72" name="图片 5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5500" y="2407807"/>
              <a:ext cx="460375" cy="635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9" name="矩形 98"/>
          <p:cNvSpPr/>
          <p:nvPr/>
        </p:nvSpPr>
        <p:spPr>
          <a:xfrm>
            <a:off x="654361" y="1123721"/>
            <a:ext cx="78118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zh-CN" sz="2800" dirty="0">
                <a:latin typeface="华文楷体" panose="02010600040101010101" pitchFamily="2" charset="-122"/>
                <a:ea typeface="华文楷体" panose="02010600040101010101" pitchFamily="2" charset="-122"/>
                <a:cs typeface="Century Gothic" panose="020B0502020202020204" pitchFamily="34" charset="0"/>
              </a:rPr>
              <a:t>DMM: </a:t>
            </a:r>
            <a:r>
              <a:rPr lang="en-US" altLang="zh-CN" sz="2800" dirty="0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Century Gothic" panose="020B0502020202020204" pitchFamily="34" charset="0"/>
              </a:rPr>
              <a:t>Double Micro-Mesh gaseous structure</a:t>
            </a:r>
            <a:endParaRPr lang="zh-CN" altLang="en-US" sz="2800" dirty="0">
              <a:solidFill>
                <a:srgbClr val="0000FF"/>
              </a:solidFill>
              <a:latin typeface="华文楷体" panose="02010600040101010101" pitchFamily="2" charset="-122"/>
              <a:ea typeface="华文楷体" panose="02010600040101010101" pitchFamily="2" charset="-122"/>
              <a:cs typeface="Century Gothic" panose="020B0502020202020204" pitchFamily="34" charset="0"/>
            </a:endParaRPr>
          </a:p>
        </p:txBody>
      </p:sp>
      <p:sp>
        <p:nvSpPr>
          <p:cNvPr id="100" name="矩形 99"/>
          <p:cNvSpPr/>
          <p:nvPr/>
        </p:nvSpPr>
        <p:spPr>
          <a:xfrm>
            <a:off x="1022826" y="1544354"/>
            <a:ext cx="70983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altLang="zh-CN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Hole-type →</a:t>
            </a:r>
            <a:r>
              <a:rPr lang="en-US" altLang="zh-CN" sz="2400" dirty="0">
                <a:latin typeface="华文楷体" panose="02010600040101010101" pitchFamily="2" charset="-122"/>
                <a:ea typeface="华文楷体" panose="02010600040101010101" pitchFamily="2" charset="-122"/>
                <a:sym typeface="Wingdings" panose="05000000000000000000" pitchFamily="2" charset="2"/>
              </a:rPr>
              <a:t> mesh-type : to strongly reduce IBF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altLang="zh-CN" sz="2400" dirty="0">
                <a:latin typeface="华文楷体" panose="02010600040101010101" pitchFamily="2" charset="-122"/>
                <a:ea typeface="华文楷体" panose="02010600040101010101" pitchFamily="2" charset="-122"/>
                <a:sym typeface="Wingdings" panose="05000000000000000000" pitchFamily="2" charset="2"/>
              </a:rPr>
              <a:t>Double mesh: </a:t>
            </a:r>
            <a:r>
              <a:rPr lang="en-HK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cascading avalanche for </a:t>
            </a:r>
            <a:r>
              <a:rPr lang="en-US" altLang="zh-CN" sz="2400" dirty="0">
                <a:latin typeface="华文楷体" panose="02010600040101010101" pitchFamily="2" charset="-122"/>
                <a:ea typeface="华文楷体" panose="02010600040101010101" pitchFamily="2" charset="-122"/>
                <a:sym typeface="Wingdings" panose="05000000000000000000" pitchFamily="2" charset="2"/>
              </a:rPr>
              <a:t>high gain </a:t>
            </a: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A277C42-22DC-4044-8CC3-676A4B03B895}" type="slidenum">
              <a:rPr lang="en-US" altLang="zh-CN" smtClean="0"/>
              <a:pPr>
                <a:defRPr/>
              </a:pPr>
              <a:t>5</a:t>
            </a:fld>
            <a:endParaRPr lang="en-US" altLang="zh-CN"/>
          </a:p>
        </p:txBody>
      </p:sp>
      <p:sp>
        <p:nvSpPr>
          <p:cNvPr id="40" name="文本框 74"/>
          <p:cNvSpPr txBox="1"/>
          <p:nvPr/>
        </p:nvSpPr>
        <p:spPr>
          <a:xfrm>
            <a:off x="438630" y="4671207"/>
            <a:ext cx="847119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  <a:cs typeface="+mn-cs"/>
              </a:defRPr>
            </a:lvl9pPr>
          </a:lstStyle>
          <a:p>
            <a:r>
              <a:rPr lang="en-US" altLang="zh-CN" sz="2400" dirty="0">
                <a:latin typeface="+mj-lt"/>
              </a:rPr>
              <a:t>Stacked two meshes</a:t>
            </a:r>
          </a:p>
          <a:p>
            <a:pPr marL="361942" indent="-361942">
              <a:buFont typeface="Wingdings" pitchFamily="2" charset="2"/>
              <a:buChar char="§"/>
            </a:pPr>
            <a:r>
              <a:rPr lang="en-US" altLang="zh-CN" dirty="0">
                <a:latin typeface="+mj-lt"/>
              </a:rPr>
              <a:t>Gap between the stacked meshes: </a:t>
            </a:r>
            <a:r>
              <a:rPr lang="en-US" altLang="zh-CN" dirty="0">
                <a:solidFill>
                  <a:srgbClr val="00B0F0"/>
                </a:solidFill>
                <a:latin typeface="+mj-lt"/>
              </a:rPr>
              <a:t>200-300um</a:t>
            </a:r>
            <a:r>
              <a:rPr lang="en-US" altLang="zh-CN" dirty="0">
                <a:latin typeface="+mj-lt"/>
              </a:rPr>
              <a:t>, serving as pre-amplification (PA) </a:t>
            </a:r>
          </a:p>
          <a:p>
            <a:pPr marL="361942" indent="-361942">
              <a:buFont typeface="Wingdings" pitchFamily="2" charset="2"/>
              <a:buChar char="§"/>
            </a:pPr>
            <a:r>
              <a:rPr lang="en-US" altLang="zh-CN" dirty="0">
                <a:latin typeface="+mj-lt"/>
              </a:rPr>
              <a:t>Gap between the bottom mesh and anode: </a:t>
            </a:r>
            <a:r>
              <a:rPr lang="en-US" altLang="zh-CN" dirty="0">
                <a:solidFill>
                  <a:srgbClr val="00B0F0"/>
                </a:solidFill>
                <a:latin typeface="+mj-lt"/>
              </a:rPr>
              <a:t>50-100um</a:t>
            </a:r>
            <a:r>
              <a:rPr lang="en-US" altLang="zh-CN" dirty="0">
                <a:latin typeface="+mj-lt"/>
              </a:rPr>
              <a:t> as secondary amplification (SA)</a:t>
            </a:r>
          </a:p>
          <a:p>
            <a:pPr marL="361942" indent="-361942">
              <a:buFont typeface="Wingdings" pitchFamily="2" charset="2"/>
              <a:buChar char="§"/>
            </a:pPr>
            <a:r>
              <a:rPr lang="en-US" altLang="zh-CN" dirty="0">
                <a:latin typeface="+mj-lt"/>
              </a:rPr>
              <a:t>Allows to achieve </a:t>
            </a:r>
            <a:r>
              <a:rPr lang="en-US" altLang="zh-CN" dirty="0">
                <a:solidFill>
                  <a:srgbClr val="00B0F0"/>
                </a:solidFill>
                <a:latin typeface="+mj-lt"/>
              </a:rPr>
              <a:t>very high gain</a:t>
            </a:r>
            <a:r>
              <a:rPr lang="en-US" altLang="zh-CN" dirty="0">
                <a:latin typeface="+mj-lt"/>
              </a:rPr>
              <a:t>, and yet significantly </a:t>
            </a:r>
            <a:r>
              <a:rPr lang="en-US" altLang="zh-CN" dirty="0">
                <a:solidFill>
                  <a:srgbClr val="00B0F0"/>
                </a:solidFill>
                <a:latin typeface="+mj-lt"/>
              </a:rPr>
              <a:t>reduce ion back-flow</a:t>
            </a:r>
            <a:r>
              <a:rPr lang="en-US" altLang="zh-CN" dirty="0">
                <a:latin typeface="+mj-lt"/>
              </a:rPr>
              <a:t>.</a:t>
            </a:r>
          </a:p>
        </p:txBody>
      </p:sp>
      <p:sp>
        <p:nvSpPr>
          <p:cNvPr id="39" name="文本框 52">
            <a:extLst>
              <a:ext uri="{FF2B5EF4-FFF2-40B4-BE49-F238E27FC236}">
                <a16:creationId xmlns:a16="http://schemas.microsoft.com/office/drawing/2014/main" id="{A73787E4-D4CB-6242-92F2-795F320F69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65212" y="3193434"/>
            <a:ext cx="104932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5143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0002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4574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371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~3-5 mm</a:t>
            </a:r>
            <a:endParaRPr lang="zh-CN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35018448"/>
      </p:ext>
    </p:extLst>
  </p:cSld>
  <p:clrMapOvr>
    <a:masterClrMapping/>
  </p:clrMapOvr>
  <p:transition spd="slow" advTm="66192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62BDB1-16F2-8B4C-8BEE-F757EB4EB6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500" kern="1200" dirty="0">
                <a:latin typeface="华文楷体" panose="02010600040101010101" pitchFamily="2" charset="-122"/>
                <a:ea typeface="华文楷体" panose="02010600040101010101" pitchFamily="2" charset="-122"/>
              </a:rPr>
              <a:t>DMM Fabrication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23F941-2B7F-EA4F-9D1D-C987577AC9E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CEPC2019, Zhiyong Zhang (USTC)</a:t>
            </a:r>
            <a:endParaRPr lang="en-US" altLang="zh-C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2CFBEC-5D06-714E-AF9D-D0A2BEB9A7E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A277C42-22DC-4044-8CC3-676A4B03B895}" type="slidenum">
              <a:rPr lang="en-US" altLang="zh-CN" smtClean="0"/>
              <a:pPr>
                <a:defRPr/>
              </a:pPr>
              <a:t>6</a:t>
            </a:fld>
            <a:endParaRPr lang="en-US" altLang="zh-CN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BAF2377-0F85-824D-9D39-B3AE77C05DB9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2019/11/18</a:t>
            </a:r>
            <a:endParaRPr lang="en-US" altLang="zh-CN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7038DD7-DE2F-5141-9EB2-45E58D997A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2669" y="2778494"/>
            <a:ext cx="2666450" cy="3258994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13D7BC2-E7A7-2645-906D-1344374ABD8B}"/>
              </a:ext>
            </a:extLst>
          </p:cNvPr>
          <p:cNvSpPr/>
          <p:nvPr/>
        </p:nvSpPr>
        <p:spPr>
          <a:xfrm>
            <a:off x="548521" y="950242"/>
            <a:ext cx="777315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DMM is fabricated with the thermal bonding technique that has been developed at USTC. </a:t>
            </a:r>
            <a:endParaRPr lang="en-US" altLang="zh-CN" sz="28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6461F3C-042A-874D-8002-7FB29087691E}"/>
              </a:ext>
            </a:extLst>
          </p:cNvPr>
          <p:cNvSpPr/>
          <p:nvPr/>
        </p:nvSpPr>
        <p:spPr>
          <a:xfrm>
            <a:off x="651159" y="1922876"/>
            <a:ext cx="40272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en-US" sz="2000" dirty="0">
                <a:latin typeface="华文楷体" panose="02010600040101010101" pitchFamily="2" charset="-122"/>
                <a:ea typeface="华文楷体" panose="02010600040101010101" pitchFamily="2" charset="-122"/>
              </a:rPr>
              <a:t>Micromegas fabrication process with thermal bonding technique</a:t>
            </a:r>
            <a:endParaRPr lang="en-US" altLang="zh-CN" sz="20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5F396E6-0BC8-674B-AE7E-76EEB097CE45}"/>
              </a:ext>
            </a:extLst>
          </p:cNvPr>
          <p:cNvSpPr/>
          <p:nvPr/>
        </p:nvSpPr>
        <p:spPr>
          <a:xfrm>
            <a:off x="6011699" y="2256414"/>
            <a:ext cx="26139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en-US" sz="2000" dirty="0">
                <a:latin typeface="华文楷体" panose="02010600040101010101" pitchFamily="2" charset="-122"/>
                <a:ea typeface="华文楷体" panose="02010600040101010101" pitchFamily="2" charset="-122"/>
              </a:rPr>
              <a:t>A 2.5cm×2.5cm DMM prototype</a:t>
            </a:r>
            <a:endParaRPr lang="en-US" altLang="zh-CN" sz="20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94603" y="5291280"/>
            <a:ext cx="5330414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100" i="1" dirty="0" smtClean="0">
                <a:solidFill>
                  <a:srgbClr val="FF0000"/>
                </a:solidFill>
                <a:cs typeface="Calibri" panose="020F0502020204030204" pitchFamily="34" charset="0"/>
              </a:rPr>
              <a:t>More details:</a:t>
            </a:r>
            <a:endParaRPr lang="en-US" altLang="zh-CN" sz="1100" i="1" dirty="0">
              <a:solidFill>
                <a:srgbClr val="FF0000"/>
              </a:solidFill>
              <a:cs typeface="Calibri" panose="020F050202020403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p"/>
            </a:pPr>
            <a:r>
              <a:rPr lang="en-US" altLang="zh-CN" sz="1100" i="1" dirty="0">
                <a:cs typeface="Calibri" panose="020F0502020204030204" pitchFamily="34" charset="0"/>
              </a:rPr>
              <a:t>Thermal bonding method for fabricating </a:t>
            </a:r>
            <a:r>
              <a:rPr lang="en-US" altLang="zh-CN" sz="1100" i="1" dirty="0" err="1">
                <a:cs typeface="Calibri" panose="020F0502020204030204" pitchFamily="34" charset="0"/>
              </a:rPr>
              <a:t>Micromegas</a:t>
            </a:r>
            <a:r>
              <a:rPr lang="en-US" altLang="zh-CN" sz="1100" i="1" dirty="0">
                <a:cs typeface="Calibri" panose="020F0502020204030204" pitchFamily="34" charset="0"/>
              </a:rPr>
              <a:t> detectors and its applications</a:t>
            </a:r>
            <a:r>
              <a:rPr lang="zh-CN" altLang="en-US" sz="1100" i="1" dirty="0">
                <a:cs typeface="Calibri" panose="020F0502020204030204" pitchFamily="34" charset="0"/>
              </a:rPr>
              <a:t> </a:t>
            </a:r>
            <a:r>
              <a:rPr lang="en-US" altLang="zh-CN" sz="1100" i="1" dirty="0">
                <a:cs typeface="Calibri" panose="020F0502020204030204" pitchFamily="34" charset="0"/>
              </a:rPr>
              <a:t>(arXiv:1910.03170</a:t>
            </a:r>
            <a:r>
              <a:rPr lang="zh-CN" altLang="en-US" sz="1100" i="1" dirty="0">
                <a:cs typeface="Calibri" panose="020F0502020204030204" pitchFamily="34" charset="0"/>
              </a:rPr>
              <a:t>）</a:t>
            </a:r>
            <a:endParaRPr lang="en-US" altLang="zh-CN" sz="1100" i="1" dirty="0">
              <a:cs typeface="Calibri" panose="020F050202020403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p"/>
            </a:pPr>
            <a:r>
              <a:rPr lang="en-US" altLang="zh-CN" sz="1100" i="1" dirty="0">
                <a:cs typeface="Calibri" panose="020F0502020204030204" pitchFamily="34" charset="0"/>
              </a:rPr>
              <a:t>A Thermal-Bonding Method for Fabrication of </a:t>
            </a:r>
            <a:r>
              <a:rPr lang="en-US" altLang="zh-CN" sz="1100" i="1" dirty="0" err="1">
                <a:cs typeface="Calibri" panose="020F0502020204030204" pitchFamily="34" charset="0"/>
              </a:rPr>
              <a:t>Micromegas</a:t>
            </a:r>
            <a:r>
              <a:rPr lang="en-US" altLang="zh-CN" sz="1100" i="1" dirty="0">
                <a:cs typeface="Calibri" panose="020F0502020204030204" pitchFamily="34" charset="0"/>
              </a:rPr>
              <a:t> and its applications, MPGD2019, 5-10 May 2019, La Rochelle, France.</a:t>
            </a:r>
          </a:p>
        </p:txBody>
      </p:sp>
      <p:grpSp>
        <p:nvGrpSpPr>
          <p:cNvPr id="12" name="组合 11"/>
          <p:cNvGrpSpPr/>
          <p:nvPr/>
        </p:nvGrpSpPr>
        <p:grpSpPr>
          <a:xfrm>
            <a:off x="466725" y="2792694"/>
            <a:ext cx="5342404" cy="2492457"/>
            <a:chOff x="786684" y="2647803"/>
            <a:chExt cx="8208444" cy="4561141"/>
          </a:xfrm>
        </p:grpSpPr>
        <p:sp>
          <p:nvSpPr>
            <p:cNvPr id="16" name="文本框 15"/>
            <p:cNvSpPr txBox="1"/>
            <p:nvPr/>
          </p:nvSpPr>
          <p:spPr>
            <a:xfrm>
              <a:off x="5958949" y="2663599"/>
              <a:ext cx="3036179" cy="13517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p"/>
              </a:pPr>
              <a:r>
                <a:rPr lang="en-US" altLang="zh-CN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l-GR" altLang="zh-CN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Φ</a:t>
              </a:r>
              <a:r>
                <a:rPr lang="en-US" altLang="zh-CN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1mm </a:t>
              </a:r>
              <a:r>
                <a:rPr lang="en-US" altLang="zh-CN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spacer </a:t>
              </a:r>
              <a:endPara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285750" indent="-285750">
                <a:buFont typeface="Wingdings" panose="05000000000000000000" pitchFamily="2" charset="2"/>
                <a:buChar char="p"/>
              </a:pPr>
              <a:r>
                <a:rPr lang="en-US" altLang="zh-CN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10mm spacer pitch</a:t>
              </a:r>
            </a:p>
            <a:p>
              <a:pPr marL="285750" indent="-285750">
                <a:buFont typeface="Wingdings" panose="05000000000000000000" pitchFamily="2" charset="2"/>
                <a:buChar char="p"/>
              </a:pPr>
              <a:r>
                <a:rPr lang="en-US" altLang="zh-CN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150mm×150mm</a:t>
              </a:r>
              <a:endParaRPr lang="zh-CN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7" name="组合 16"/>
            <p:cNvGrpSpPr/>
            <p:nvPr/>
          </p:nvGrpSpPr>
          <p:grpSpPr>
            <a:xfrm>
              <a:off x="786684" y="2647803"/>
              <a:ext cx="7730134" cy="4561141"/>
              <a:chOff x="505833" y="2328658"/>
              <a:chExt cx="9268440" cy="5077323"/>
            </a:xfrm>
          </p:grpSpPr>
          <p:pic>
            <p:nvPicPr>
              <p:cNvPr id="18" name="图片 17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>
                <a:off x="4641473" y="2396563"/>
                <a:ext cx="1819594" cy="1824613"/>
              </a:xfrm>
              <a:prstGeom prst="rect">
                <a:avLst/>
              </a:prstGeom>
            </p:spPr>
          </p:pic>
          <p:sp>
            <p:nvSpPr>
              <p:cNvPr id="19" name="文本框 18"/>
              <p:cNvSpPr txBox="1"/>
              <p:nvPr/>
            </p:nvSpPr>
            <p:spPr>
              <a:xfrm>
                <a:off x="2492023" y="2328658"/>
                <a:ext cx="2295445" cy="15047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400" dirty="0" smtClean="0"/>
                  <a:t>Transferred to PCB by pre-heating </a:t>
                </a:r>
                <a:endParaRPr lang="zh-CN" altLang="en-US" sz="1400" dirty="0"/>
              </a:p>
            </p:txBody>
          </p:sp>
          <p:pic>
            <p:nvPicPr>
              <p:cNvPr id="20" name="图片 19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31036" y="2443916"/>
                <a:ext cx="1514670" cy="1914311"/>
              </a:xfrm>
              <a:prstGeom prst="rect">
                <a:avLst/>
              </a:prstGeom>
            </p:spPr>
          </p:pic>
          <p:pic>
            <p:nvPicPr>
              <p:cNvPr id="22" name="图片 21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985521" y="4749086"/>
                <a:ext cx="1973066" cy="2055916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>
                <a:off x="349123" y="4743906"/>
                <a:ext cx="2347068" cy="2033647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24" name="图片 23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29772" y="4842248"/>
                <a:ext cx="1769610" cy="1907642"/>
              </a:xfrm>
              <a:prstGeom prst="rect">
                <a:avLst/>
              </a:prstGeom>
            </p:spPr>
          </p:pic>
          <p:sp>
            <p:nvSpPr>
              <p:cNvPr id="25" name="燕尾形箭头 24"/>
              <p:cNvSpPr/>
              <p:nvPr/>
            </p:nvSpPr>
            <p:spPr>
              <a:xfrm rot="5400000">
                <a:off x="6686415" y="3932733"/>
                <a:ext cx="614564" cy="327167"/>
              </a:xfrm>
              <a:prstGeom prst="notchedRightArrow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/>
              </a:p>
            </p:txBody>
          </p:sp>
          <p:sp>
            <p:nvSpPr>
              <p:cNvPr id="26" name="燕尾形箭头 25"/>
              <p:cNvSpPr/>
              <p:nvPr/>
            </p:nvSpPr>
            <p:spPr>
              <a:xfrm>
                <a:off x="2976443" y="3710585"/>
                <a:ext cx="1183640" cy="343328"/>
              </a:xfrm>
              <a:prstGeom prst="notchedRightArrow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/>
              </a:p>
            </p:txBody>
          </p:sp>
          <p:sp>
            <p:nvSpPr>
              <p:cNvPr id="27" name="文本框 26"/>
              <p:cNvSpPr txBox="1"/>
              <p:nvPr/>
            </p:nvSpPr>
            <p:spPr>
              <a:xfrm>
                <a:off x="7526330" y="3789035"/>
                <a:ext cx="2247943" cy="10658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Thermal bonding </a:t>
                </a:r>
                <a:endParaRPr lang="zh-CN" alt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8" name="文本框 27"/>
              <p:cNvSpPr txBox="1"/>
              <p:nvPr/>
            </p:nvSpPr>
            <p:spPr>
              <a:xfrm>
                <a:off x="6033311" y="6779016"/>
                <a:ext cx="2247943" cy="6269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Cutting mesh  </a:t>
                </a:r>
                <a:endParaRPr lang="zh-CN" alt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9" name="文本框 28"/>
              <p:cNvSpPr txBox="1"/>
              <p:nvPr/>
            </p:nvSpPr>
            <p:spPr>
              <a:xfrm>
                <a:off x="1921829" y="6770695"/>
                <a:ext cx="2247943" cy="6269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Assembling </a:t>
                </a:r>
                <a:endParaRPr lang="zh-CN" alt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0" name="燕尾形箭头 29"/>
              <p:cNvSpPr/>
              <p:nvPr/>
            </p:nvSpPr>
            <p:spPr>
              <a:xfrm rot="10800000">
                <a:off x="4954846" y="5597146"/>
                <a:ext cx="614565" cy="327166"/>
              </a:xfrm>
              <a:prstGeom prst="notchedRightArrow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13375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4103"/>
    </mc:Choice>
    <mc:Fallback xmlns="">
      <p:transition spd="slow" advTm="54103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62BDB1-16F2-8B4C-8BEE-F757EB4EB6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500" kern="1200" dirty="0">
                <a:latin typeface="华文楷体" panose="02010600040101010101" pitchFamily="2" charset="-122"/>
                <a:ea typeface="华文楷体" panose="02010600040101010101" pitchFamily="2" charset="-122"/>
              </a:rPr>
              <a:t>Gas Gain and Energy Resolution with </a:t>
            </a:r>
            <a:r>
              <a:rPr lang="en-US" sz="3500" kern="1200" baseline="30000" dirty="0">
                <a:latin typeface="华文楷体" panose="02010600040101010101" pitchFamily="2" charset="-122"/>
                <a:ea typeface="华文楷体" panose="02010600040101010101" pitchFamily="2" charset="-122"/>
              </a:rPr>
              <a:t>55</a:t>
            </a:r>
            <a:r>
              <a:rPr lang="en-US" sz="3500" kern="1200" dirty="0">
                <a:latin typeface="华文楷体" panose="02010600040101010101" pitchFamily="2" charset="-122"/>
                <a:ea typeface="华文楷体" panose="02010600040101010101" pitchFamily="2" charset="-122"/>
              </a:rPr>
              <a:t>Fe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23F941-2B7F-EA4F-9D1D-C987577AC9E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CEPC2019, Zhiyong Zhang (USTC)</a:t>
            </a:r>
            <a:endParaRPr lang="en-US" altLang="zh-C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2CFBEC-5D06-714E-AF9D-D0A2BEB9A7E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A277C42-22DC-4044-8CC3-676A4B03B895}" type="slidenum">
              <a:rPr lang="en-US" altLang="zh-CN" smtClean="0"/>
              <a:pPr>
                <a:defRPr/>
              </a:pPr>
              <a:t>7</a:t>
            </a:fld>
            <a:endParaRPr lang="en-US" altLang="zh-CN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BAF2377-0F85-824D-9D39-B3AE77C05DB9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2019/11/18</a:t>
            </a:r>
            <a:endParaRPr lang="en-US" altLang="zh-CN"/>
          </a:p>
        </p:txBody>
      </p:sp>
      <p:pic>
        <p:nvPicPr>
          <p:cNvPr id="39" name="图片 9">
            <a:extLst>
              <a:ext uri="{FF2B5EF4-FFF2-40B4-BE49-F238E27FC236}">
                <a16:creationId xmlns:a16="http://schemas.microsoft.com/office/drawing/2014/main" id="{88D91ABE-9127-5742-91C2-4D3AA83CA2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217" y="1460100"/>
            <a:ext cx="3349734" cy="2206616"/>
          </a:xfrm>
          <a:prstGeom prst="rect">
            <a:avLst/>
          </a:prstGeom>
        </p:spPr>
      </p:pic>
      <p:pic>
        <p:nvPicPr>
          <p:cNvPr id="18" name="图片 10">
            <a:extLst>
              <a:ext uri="{FF2B5EF4-FFF2-40B4-BE49-F238E27FC236}">
                <a16:creationId xmlns:a16="http://schemas.microsoft.com/office/drawing/2014/main" id="{30EE8725-C5A3-1C43-9756-B6B3E40538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6111" y="1460100"/>
            <a:ext cx="3306105" cy="2206616"/>
          </a:xfrm>
          <a:prstGeom prst="rect">
            <a:avLst/>
          </a:prstGeom>
        </p:spPr>
      </p:pic>
      <p:cxnSp>
        <p:nvCxnSpPr>
          <p:cNvPr id="19" name="直接箭头连接符 27">
            <a:extLst>
              <a:ext uri="{FF2B5EF4-FFF2-40B4-BE49-F238E27FC236}">
                <a16:creationId xmlns:a16="http://schemas.microsoft.com/office/drawing/2014/main" id="{052445B3-CC4F-084F-A51E-703A3AB665CF}"/>
              </a:ext>
            </a:extLst>
          </p:cNvPr>
          <p:cNvCxnSpPr>
            <a:cxnSpLocks/>
          </p:cNvCxnSpPr>
          <p:nvPr/>
        </p:nvCxnSpPr>
        <p:spPr bwMode="auto">
          <a:xfrm>
            <a:off x="6432762" y="2601271"/>
            <a:ext cx="342757" cy="0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0" name="文本框 28">
            <a:extLst>
              <a:ext uri="{FF2B5EF4-FFF2-40B4-BE49-F238E27FC236}">
                <a16:creationId xmlns:a16="http://schemas.microsoft.com/office/drawing/2014/main" id="{E1EDF833-27E4-4944-B31C-D1EEC2317739}"/>
              </a:ext>
            </a:extLst>
          </p:cNvPr>
          <p:cNvSpPr txBox="1"/>
          <p:nvPr/>
        </p:nvSpPr>
        <p:spPr>
          <a:xfrm>
            <a:off x="5036382" y="2107853"/>
            <a:ext cx="12317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latin typeface="+mj-lt"/>
              </a:rPr>
              <a:t>PA+SA</a:t>
            </a:r>
            <a:r>
              <a:rPr lang="en-US" altLang="zh-CN" dirty="0">
                <a:solidFill>
                  <a:srgbClr val="FF0000"/>
                </a:solidFill>
                <a:latin typeface="+mj-lt"/>
              </a:rPr>
              <a:t/>
            </a:r>
            <a:br>
              <a:rPr lang="en-US" altLang="zh-CN" dirty="0">
                <a:solidFill>
                  <a:srgbClr val="FF0000"/>
                </a:solidFill>
                <a:latin typeface="+mj-lt"/>
              </a:rPr>
            </a:br>
            <a:r>
              <a:rPr lang="en-US" altLang="zh-CN" dirty="0">
                <a:solidFill>
                  <a:srgbClr val="FF0000"/>
                </a:solidFill>
                <a:latin typeface="+mj-lt"/>
              </a:rPr>
              <a:t>19.1%</a:t>
            </a:r>
            <a:endParaRPr lang="zh-CN" altLang="en-US" dirty="0">
              <a:solidFill>
                <a:srgbClr val="FF0000"/>
              </a:solidFill>
              <a:latin typeface="+mj-lt"/>
            </a:endParaRPr>
          </a:p>
        </p:txBody>
      </p:sp>
      <p:grpSp>
        <p:nvGrpSpPr>
          <p:cNvPr id="21" name="组合 23">
            <a:extLst>
              <a:ext uri="{FF2B5EF4-FFF2-40B4-BE49-F238E27FC236}">
                <a16:creationId xmlns:a16="http://schemas.microsoft.com/office/drawing/2014/main" id="{F9330905-EFAF-0D4D-8C5F-49E868F2B6DA}"/>
              </a:ext>
            </a:extLst>
          </p:cNvPr>
          <p:cNvGrpSpPr/>
          <p:nvPr/>
        </p:nvGrpSpPr>
        <p:grpSpPr>
          <a:xfrm>
            <a:off x="776217" y="3697366"/>
            <a:ext cx="3431607" cy="2326112"/>
            <a:chOff x="1155795" y="3601996"/>
            <a:chExt cx="2850940" cy="2315254"/>
          </a:xfrm>
        </p:grpSpPr>
        <p:pic>
          <p:nvPicPr>
            <p:cNvPr id="22" name="图片 1">
              <a:extLst>
                <a:ext uri="{FF2B5EF4-FFF2-40B4-BE49-F238E27FC236}">
                  <a16:creationId xmlns:a16="http://schemas.microsoft.com/office/drawing/2014/main" id="{9D78E6B8-084B-774B-B879-0A209069172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5795" y="3601996"/>
              <a:ext cx="2850940" cy="23152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文本框 19">
              <a:extLst>
                <a:ext uri="{FF2B5EF4-FFF2-40B4-BE49-F238E27FC236}">
                  <a16:creationId xmlns:a16="http://schemas.microsoft.com/office/drawing/2014/main" id="{997ACDD3-4F75-AC46-BD70-13298FBFDFCE}"/>
                </a:ext>
              </a:extLst>
            </p:cNvPr>
            <p:cNvSpPr txBox="1"/>
            <p:nvPr/>
          </p:nvSpPr>
          <p:spPr>
            <a:xfrm>
              <a:off x="1497244" y="4840031"/>
              <a:ext cx="9809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latin typeface="+mj-lt"/>
                </a:rPr>
                <a:t>PA+SA</a:t>
              </a:r>
              <a:endParaRPr lang="zh-CN" altLang="en-US" dirty="0">
                <a:latin typeface="+mj-lt"/>
              </a:endParaRPr>
            </a:p>
          </p:txBody>
        </p:sp>
        <p:sp>
          <p:nvSpPr>
            <p:cNvPr id="24" name="文本框 20">
              <a:extLst>
                <a:ext uri="{FF2B5EF4-FFF2-40B4-BE49-F238E27FC236}">
                  <a16:creationId xmlns:a16="http://schemas.microsoft.com/office/drawing/2014/main" id="{32292953-6444-9348-BEB5-194885945F2F}"/>
                </a:ext>
              </a:extLst>
            </p:cNvPr>
            <p:cNvSpPr txBox="1"/>
            <p:nvPr/>
          </p:nvSpPr>
          <p:spPr>
            <a:xfrm>
              <a:off x="2925672" y="4840031"/>
              <a:ext cx="980901" cy="424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solidFill>
                    <a:srgbClr val="FF0000"/>
                  </a:solidFill>
                  <a:latin typeface="+mj-lt"/>
                </a:rPr>
                <a:t>PA alone</a:t>
              </a:r>
              <a:endParaRPr lang="zh-CN" altLang="en-US" dirty="0">
                <a:solidFill>
                  <a:srgbClr val="FF0000"/>
                </a:solidFill>
                <a:latin typeface="+mj-lt"/>
              </a:endParaRPr>
            </a:p>
          </p:txBody>
        </p:sp>
      </p:grpSp>
      <p:cxnSp>
        <p:nvCxnSpPr>
          <p:cNvPr id="25" name="直接箭头连接符 18">
            <a:extLst>
              <a:ext uri="{FF2B5EF4-FFF2-40B4-BE49-F238E27FC236}">
                <a16:creationId xmlns:a16="http://schemas.microsoft.com/office/drawing/2014/main" id="{B148FF41-5489-A244-A8C4-10F5C5D6B20D}"/>
              </a:ext>
            </a:extLst>
          </p:cNvPr>
          <p:cNvCxnSpPr>
            <a:cxnSpLocks/>
          </p:cNvCxnSpPr>
          <p:nvPr/>
        </p:nvCxnSpPr>
        <p:spPr bwMode="auto">
          <a:xfrm>
            <a:off x="3443168" y="2854712"/>
            <a:ext cx="0" cy="1887078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直接箭头连接符 25">
            <a:extLst>
              <a:ext uri="{FF2B5EF4-FFF2-40B4-BE49-F238E27FC236}">
                <a16:creationId xmlns:a16="http://schemas.microsoft.com/office/drawing/2014/main" id="{7AE41D68-D907-3543-A7EC-950A5E286EC9}"/>
              </a:ext>
            </a:extLst>
          </p:cNvPr>
          <p:cNvCxnSpPr>
            <a:cxnSpLocks/>
          </p:cNvCxnSpPr>
          <p:nvPr/>
        </p:nvCxnSpPr>
        <p:spPr bwMode="auto">
          <a:xfrm>
            <a:off x="1654766" y="2578733"/>
            <a:ext cx="0" cy="210385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A900963D-7AD5-8A40-AE40-9846971AF9C5}"/>
              </a:ext>
            </a:extLst>
          </p:cNvPr>
          <p:cNvSpPr txBox="1"/>
          <p:nvPr/>
        </p:nvSpPr>
        <p:spPr>
          <a:xfrm>
            <a:off x="1144837" y="1035908"/>
            <a:ext cx="2894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j-lt"/>
              </a:rPr>
              <a:t>Gain: PA, SA and combined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0F46417-1A78-F24E-BD9F-B3806301D5C9}"/>
              </a:ext>
            </a:extLst>
          </p:cNvPr>
          <p:cNvSpPr txBox="1"/>
          <p:nvPr/>
        </p:nvSpPr>
        <p:spPr>
          <a:xfrm>
            <a:off x="742003" y="5894149"/>
            <a:ext cx="3724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j-lt"/>
              </a:rPr>
              <a:t>Resolution: PA and PA+SA combined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3D828AE-D95C-824F-AA8E-A10BCC419E96}"/>
              </a:ext>
            </a:extLst>
          </p:cNvPr>
          <p:cNvSpPr txBox="1"/>
          <p:nvPr/>
        </p:nvSpPr>
        <p:spPr>
          <a:xfrm>
            <a:off x="4739843" y="1058767"/>
            <a:ext cx="3054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j-lt"/>
              </a:rPr>
              <a:t>A typical </a:t>
            </a:r>
            <a:r>
              <a:rPr lang="en-US" baseline="30000" dirty="0">
                <a:latin typeface="+mj-lt"/>
              </a:rPr>
              <a:t>55</a:t>
            </a:r>
            <a:r>
              <a:rPr lang="en-US" dirty="0">
                <a:latin typeface="+mj-lt"/>
              </a:rPr>
              <a:t>Fe energy spectrum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20E8FF9-6CB7-3E43-B2C0-B816E54ACB9C}"/>
              </a:ext>
            </a:extLst>
          </p:cNvPr>
          <p:cNvSpPr txBox="1"/>
          <p:nvPr/>
        </p:nvSpPr>
        <p:spPr>
          <a:xfrm>
            <a:off x="4283451" y="3819333"/>
            <a:ext cx="4154065" cy="21082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Wingdings" pitchFamily="2" charset="2"/>
              <a:buChar char="§"/>
            </a:pPr>
            <a:r>
              <a:rPr lang="en-US" dirty="0">
                <a:latin typeface="+mj-lt"/>
              </a:rPr>
              <a:t>Combined gain can reach up to 7×10</a:t>
            </a:r>
            <a:r>
              <a:rPr lang="en-US" baseline="30000" dirty="0">
                <a:latin typeface="+mj-lt"/>
              </a:rPr>
              <a:t>4</a:t>
            </a:r>
            <a:r>
              <a:rPr lang="en-US" dirty="0">
                <a:latin typeface="+mj-lt"/>
              </a:rPr>
              <a:t> for 5.9 </a:t>
            </a:r>
            <a:r>
              <a:rPr lang="en-US" dirty="0" err="1">
                <a:latin typeface="+mj-lt"/>
              </a:rPr>
              <a:t>keV</a:t>
            </a:r>
            <a:r>
              <a:rPr lang="en-US" dirty="0">
                <a:latin typeface="+mj-lt"/>
              </a:rPr>
              <a:t> X-rays. </a:t>
            </a:r>
          </a:p>
          <a:p>
            <a:pPr marL="285750" indent="-285750">
              <a:spcBef>
                <a:spcPts val="600"/>
              </a:spcBef>
              <a:buFont typeface="Wingdings" pitchFamily="2" charset="2"/>
              <a:buChar char="§"/>
            </a:pPr>
            <a:r>
              <a:rPr lang="en-US" dirty="0">
                <a:latin typeface="+mj-lt"/>
              </a:rPr>
              <a:t>Combined resolution remains almost constant and is close to PA-alone resolution, suggesting a close-to-full collection of primary electrons for the high-voltage configurations </a:t>
            </a:r>
            <a:r>
              <a:rPr lang="en-US" dirty="0" smtClean="0">
                <a:latin typeface="+mj-lt"/>
              </a:rPr>
              <a:t>we used. </a:t>
            </a:r>
            <a:endParaRPr lang="en-US" dirty="0">
              <a:latin typeface="+mj-lt"/>
            </a:endParaRPr>
          </a:p>
        </p:txBody>
      </p:sp>
      <p:sp>
        <p:nvSpPr>
          <p:cNvPr id="36" name="文本框 19">
            <a:extLst>
              <a:ext uri="{FF2B5EF4-FFF2-40B4-BE49-F238E27FC236}">
                <a16:creationId xmlns:a16="http://schemas.microsoft.com/office/drawing/2014/main" id="{F45C6E02-2767-714A-BA8D-79630C40B54D}"/>
              </a:ext>
            </a:extLst>
          </p:cNvPr>
          <p:cNvSpPr txBox="1"/>
          <p:nvPr/>
        </p:nvSpPr>
        <p:spPr>
          <a:xfrm>
            <a:off x="1140047" y="1675973"/>
            <a:ext cx="8132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latin typeface="+mj-lt"/>
              </a:rPr>
              <a:t>PA+SA</a:t>
            </a:r>
            <a:endParaRPr lang="zh-CN" altLang="en-US" sz="1600" dirty="0">
              <a:latin typeface="+mj-lt"/>
            </a:endParaRPr>
          </a:p>
        </p:txBody>
      </p:sp>
      <p:sp>
        <p:nvSpPr>
          <p:cNvPr id="40" name="文本框 19">
            <a:extLst>
              <a:ext uri="{FF2B5EF4-FFF2-40B4-BE49-F238E27FC236}">
                <a16:creationId xmlns:a16="http://schemas.microsoft.com/office/drawing/2014/main" id="{C360AEB5-07FE-AF4E-B3C5-662E10B00BF4}"/>
              </a:ext>
            </a:extLst>
          </p:cNvPr>
          <p:cNvSpPr txBox="1"/>
          <p:nvPr/>
        </p:nvSpPr>
        <p:spPr>
          <a:xfrm>
            <a:off x="2402251" y="2208699"/>
            <a:ext cx="8514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rgbClr val="0000FF"/>
                </a:solidFill>
                <a:latin typeface="+mj-lt"/>
              </a:rPr>
              <a:t>SA alone </a:t>
            </a:r>
            <a:endParaRPr lang="zh-CN" altLang="en-US" sz="1600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41" name="文本框 19">
            <a:extLst>
              <a:ext uri="{FF2B5EF4-FFF2-40B4-BE49-F238E27FC236}">
                <a16:creationId xmlns:a16="http://schemas.microsoft.com/office/drawing/2014/main" id="{33C9BF7E-2212-3A47-906B-ADD338708707}"/>
              </a:ext>
            </a:extLst>
          </p:cNvPr>
          <p:cNvSpPr txBox="1"/>
          <p:nvPr/>
        </p:nvSpPr>
        <p:spPr>
          <a:xfrm>
            <a:off x="3475473" y="2452499"/>
            <a:ext cx="6885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rgbClr val="FF0000"/>
                </a:solidFill>
                <a:latin typeface="+mj-lt"/>
              </a:rPr>
              <a:t>PA alone</a:t>
            </a:r>
            <a:endParaRPr lang="zh-CN" altLang="en-US" sz="1600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69511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7167"/>
    </mc:Choice>
    <mc:Fallback xmlns="">
      <p:transition spd="slow" advTm="57167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Previous results and validation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46905" y="3610820"/>
            <a:ext cx="7859713" cy="998123"/>
          </a:xfrm>
        </p:spPr>
        <p:txBody>
          <a:bodyPr/>
          <a:lstStyle/>
          <a:p>
            <a:r>
              <a:rPr lang="en-US" altLang="zh-CN" sz="2000" dirty="0" smtClean="0">
                <a:latin typeface="+mj-lt"/>
              </a:rPr>
              <a:t>Gain </a:t>
            </a:r>
            <a:r>
              <a:rPr lang="en-US" altLang="zh-CN" sz="2000" dirty="0">
                <a:latin typeface="+mj-lt"/>
              </a:rPr>
              <a:t>measured with X-ray energy spectrum (</a:t>
            </a:r>
            <a:r>
              <a:rPr lang="en-US" altLang="zh-CN" sz="2000" dirty="0" err="1">
                <a:latin typeface="+mj-lt"/>
              </a:rPr>
              <a:t>Q</a:t>
            </a:r>
            <a:r>
              <a:rPr lang="en-US" altLang="zh-CN" sz="2000" baseline="-25000" dirty="0" err="1">
                <a:latin typeface="+mj-lt"/>
              </a:rPr>
              <a:t>full</a:t>
            </a:r>
            <a:r>
              <a:rPr lang="en-US" altLang="zh-CN" sz="2000" baseline="-25000" dirty="0">
                <a:latin typeface="+mj-lt"/>
              </a:rPr>
              <a:t>-energy peak</a:t>
            </a:r>
            <a:r>
              <a:rPr lang="en-US" altLang="zh-CN" sz="2000" dirty="0">
                <a:latin typeface="+mj-lt"/>
              </a:rPr>
              <a:t>/</a:t>
            </a:r>
            <a:r>
              <a:rPr lang="en-US" altLang="zh-CN" sz="2000" dirty="0" err="1">
                <a:latin typeface="+mj-lt"/>
              </a:rPr>
              <a:t>Q</a:t>
            </a:r>
            <a:r>
              <a:rPr lang="en-US" altLang="zh-CN" sz="2000" baseline="-25000" dirty="0" err="1">
                <a:latin typeface="+mj-lt"/>
              </a:rPr>
              <a:t>Primary</a:t>
            </a:r>
            <a:r>
              <a:rPr lang="en-US" altLang="zh-CN" sz="2000" dirty="0">
                <a:latin typeface="+mj-lt"/>
              </a:rPr>
              <a:t>) </a:t>
            </a:r>
            <a:r>
              <a:rPr lang="en-US" altLang="zh-CN" sz="2000" dirty="0" smtClean="0">
                <a:latin typeface="+mj-lt"/>
              </a:rPr>
              <a:t>is consistent </a:t>
            </a:r>
            <a:r>
              <a:rPr lang="en-US" altLang="zh-CN" sz="2000" dirty="0">
                <a:latin typeface="+mj-lt"/>
              </a:rPr>
              <a:t>with </a:t>
            </a:r>
            <a:r>
              <a:rPr lang="en-US" altLang="zh-CN" sz="2000" dirty="0" err="1" smtClean="0">
                <a:latin typeface="+mj-lt"/>
              </a:rPr>
              <a:t>I</a:t>
            </a:r>
            <a:r>
              <a:rPr lang="en-US" altLang="zh-CN" sz="2000" baseline="-25000" dirty="0" err="1" smtClean="0">
                <a:latin typeface="+mj-lt"/>
              </a:rPr>
              <a:t>Anode</a:t>
            </a:r>
            <a:r>
              <a:rPr lang="en-US" altLang="zh-CN" sz="2000" dirty="0" smtClean="0">
                <a:latin typeface="+mj-lt"/>
              </a:rPr>
              <a:t>/</a:t>
            </a:r>
            <a:r>
              <a:rPr lang="en-US" altLang="zh-CN" sz="2000" dirty="0" err="1" smtClean="0">
                <a:latin typeface="+mj-lt"/>
              </a:rPr>
              <a:t>I</a:t>
            </a:r>
            <a:r>
              <a:rPr lang="en-US" altLang="zh-CN" sz="2000" baseline="-25000" dirty="0" err="1">
                <a:latin typeface="+mj-lt"/>
              </a:rPr>
              <a:t>P</a:t>
            </a:r>
            <a:r>
              <a:rPr lang="en-US" altLang="zh-CN" sz="2000" baseline="-25000" dirty="0" err="1" smtClean="0">
                <a:latin typeface="+mj-lt"/>
              </a:rPr>
              <a:t>rimary</a:t>
            </a:r>
            <a:r>
              <a:rPr lang="en-US" altLang="zh-CN" sz="2000" dirty="0" smtClean="0">
                <a:latin typeface="+mj-lt"/>
              </a:rPr>
              <a:t> . </a:t>
            </a:r>
            <a:endParaRPr lang="en-US" altLang="zh-CN" sz="2000" dirty="0">
              <a:latin typeface="+mj-lt"/>
            </a:endParaRPr>
          </a:p>
          <a:p>
            <a:r>
              <a:rPr lang="en-US" altLang="zh-CN" sz="2000" dirty="0" smtClean="0">
                <a:latin typeface="+mj-lt"/>
              </a:rPr>
              <a:t> No ion space charge effect is confirmed in the DMM test.</a:t>
            </a:r>
          </a:p>
          <a:p>
            <a:endParaRPr lang="zh-CN" altLang="en-US" sz="2000" dirty="0">
              <a:latin typeface="+mj-lt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CEPC2019, Zhiyong Zhang (USTC)</a:t>
            </a:r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A277C42-22DC-4044-8CC3-676A4B03B895}" type="slidenum">
              <a:rPr lang="en-US" altLang="zh-CN" smtClean="0"/>
              <a:pPr>
                <a:defRPr/>
              </a:pPr>
              <a:t>8</a:t>
            </a:fld>
            <a:endParaRPr lang="en-US" altLang="zh-CN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2019/11/18</a:t>
            </a:r>
            <a:endParaRPr lang="en-US" altLang="zh-CN"/>
          </a:p>
        </p:txBody>
      </p:sp>
      <p:pic>
        <p:nvPicPr>
          <p:cNvPr id="7" name="Picture 8">
            <a:extLst>
              <a:ext uri="{FF2B5EF4-FFF2-40B4-BE49-F238E27FC236}">
                <a16:creationId xmlns:a16="http://schemas.microsoft.com/office/drawing/2014/main" id="{9676974C-A930-B245-B444-C7658C5F79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909" y="1019096"/>
            <a:ext cx="3681008" cy="2716292"/>
          </a:xfrm>
          <a:prstGeom prst="rect">
            <a:avLst/>
          </a:prstGeom>
        </p:spPr>
      </p:pic>
      <p:pic>
        <p:nvPicPr>
          <p:cNvPr id="8" name="Picture 11">
            <a:extLst>
              <a:ext uri="{FF2B5EF4-FFF2-40B4-BE49-F238E27FC236}">
                <a16:creationId xmlns:a16="http://schemas.microsoft.com/office/drawing/2014/main" id="{523DC3DB-E1A7-0C49-BC83-A967895A89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4716" y="1027268"/>
            <a:ext cx="3491834" cy="2710675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5191959" y="2377242"/>
            <a:ext cx="280699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en-US" altLang="zh-CN" sz="2000" dirty="0">
                <a:latin typeface="华文楷体" panose="02010600040101010101" pitchFamily="2" charset="-122"/>
                <a:ea typeface="华文楷体" panose="02010600040101010101" pitchFamily="2" charset="-122"/>
              </a:rPr>
              <a:t>U</a:t>
            </a:r>
            <a:r>
              <a:rPr lang="en-US" altLang="zh-CN" sz="20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p </a:t>
            </a:r>
            <a:r>
              <a:rPr lang="en-US" altLang="zh-CN" sz="2000" dirty="0">
                <a:latin typeface="华文楷体" panose="02010600040101010101" pitchFamily="2" charset="-122"/>
                <a:ea typeface="华文楷体" panose="02010600040101010101" pitchFamily="2" charset="-122"/>
              </a:rPr>
              <a:t>to </a:t>
            </a:r>
            <a:r>
              <a:rPr lang="en-US" altLang="zh-CN" sz="20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3×10</a:t>
            </a:r>
            <a:r>
              <a:rPr lang="en-US" altLang="zh-CN" sz="2000" b="1" baseline="30000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6</a:t>
            </a:r>
            <a:r>
              <a:rPr lang="en-US" altLang="zh-CN" sz="20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 </a:t>
            </a:r>
            <a:r>
              <a:rPr lang="en-US" altLang="zh-CN" sz="2000" b="1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gain </a:t>
            </a:r>
            <a:r>
              <a:rPr lang="en-US" altLang="zh-CN" sz="20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for </a:t>
            </a:r>
            <a:r>
              <a:rPr lang="en-US" altLang="zh-CN" sz="2000" dirty="0">
                <a:latin typeface="华文楷体" panose="02010600040101010101" pitchFamily="2" charset="-122"/>
                <a:ea typeface="华文楷体" panose="02010600040101010101" pitchFamily="2" charset="-122"/>
              </a:rPr>
              <a:t>single electrons</a:t>
            </a:r>
            <a:endParaRPr lang="zh-CN" altLang="en-US" sz="20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127495" y="2083746"/>
            <a:ext cx="280699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en-US" altLang="zh-CN" sz="20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down </a:t>
            </a:r>
            <a:r>
              <a:rPr lang="en-US" altLang="zh-CN" sz="2000" dirty="0">
                <a:latin typeface="华文楷体" panose="02010600040101010101" pitchFamily="2" charset="-122"/>
                <a:ea typeface="华文楷体" panose="02010600040101010101" pitchFamily="2" charset="-122"/>
              </a:rPr>
              <a:t>to </a:t>
            </a:r>
            <a:r>
              <a:rPr lang="en-US" altLang="zh-CN" sz="2000" b="1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0.05% IBF</a:t>
            </a:r>
            <a:endParaRPr lang="zh-CN" altLang="en-US" sz="20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507759" y="4741115"/>
            <a:ext cx="813800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1100" i="1" dirty="0" smtClean="0">
                <a:solidFill>
                  <a:srgbClr val="FF0000"/>
                </a:solidFill>
                <a:cs typeface="Calibri" panose="020F0502020204030204" pitchFamily="34" charset="0"/>
              </a:rPr>
              <a:t>More details:</a:t>
            </a:r>
          </a:p>
          <a:p>
            <a:pPr marL="171450" lvl="0" indent="-171450">
              <a:buFont typeface="Wingdings" panose="05000000000000000000" pitchFamily="2" charset="2"/>
              <a:buChar char="p"/>
            </a:pPr>
            <a:r>
              <a:rPr lang="en-US" altLang="zh-CN" sz="1100" i="1" dirty="0" smtClean="0">
                <a:solidFill>
                  <a:srgbClr val="000000"/>
                </a:solidFill>
                <a:cs typeface="Calibri" panose="020F0502020204030204" pitchFamily="34" charset="0"/>
              </a:rPr>
              <a:t>A </a:t>
            </a:r>
            <a:r>
              <a:rPr lang="en-US" altLang="zh-CN" sz="1100" i="1" dirty="0">
                <a:solidFill>
                  <a:srgbClr val="000000"/>
                </a:solidFill>
                <a:cs typeface="Calibri" panose="020F0502020204030204" pitchFamily="34" charset="0"/>
              </a:rPr>
              <a:t>high-gain, low ion-backflow double micro-mesh gaseous structure for single electron detection</a:t>
            </a:r>
            <a:r>
              <a:rPr lang="zh-CN" altLang="en-US" sz="1100" i="1" dirty="0">
                <a:solidFill>
                  <a:srgbClr val="000000"/>
                </a:solidFill>
                <a:cs typeface="Calibri" panose="020F0502020204030204" pitchFamily="34" charset="0"/>
              </a:rPr>
              <a:t>， </a:t>
            </a:r>
            <a:r>
              <a:rPr lang="en-US" altLang="zh-CN" sz="1100" i="1" dirty="0">
                <a:solidFill>
                  <a:srgbClr val="000000"/>
                </a:solidFill>
                <a:cs typeface="Calibri" panose="020F0502020204030204" pitchFamily="34" charset="0"/>
              </a:rPr>
              <a:t>NIM-A , 889 (2018) 78–82</a:t>
            </a:r>
            <a:r>
              <a:rPr lang="en-US" altLang="zh-CN" sz="1100" i="1" dirty="0" smtClean="0">
                <a:solidFill>
                  <a:srgbClr val="000000"/>
                </a:solidFill>
                <a:cs typeface="Calibri" panose="020F0502020204030204" pitchFamily="34" charset="0"/>
              </a:rPr>
              <a:t>.</a:t>
            </a:r>
            <a:endParaRPr lang="en-US" altLang="zh-CN" sz="1100" i="1" dirty="0">
              <a:solidFill>
                <a:srgbClr val="000000"/>
              </a:solidFill>
              <a:cs typeface="Calibri" panose="020F050202020403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p"/>
            </a:pPr>
            <a:r>
              <a:rPr lang="en-US" altLang="zh-CN" sz="1100" i="1" dirty="0">
                <a:solidFill>
                  <a:srgbClr val="000000"/>
                </a:solidFill>
                <a:cs typeface="Calibri" panose="020F0502020204030204" pitchFamily="34" charset="0"/>
              </a:rPr>
              <a:t>Study on the double micro-mesh gaseous structure (DMM) as a </a:t>
            </a:r>
            <a:r>
              <a:rPr lang="en-US" altLang="zh-CN" sz="1100" i="1" dirty="0" smtClean="0">
                <a:solidFill>
                  <a:srgbClr val="000000"/>
                </a:solidFill>
                <a:cs typeface="Calibri" panose="020F0502020204030204" pitchFamily="34" charset="0"/>
              </a:rPr>
              <a:t>photon detector,</a:t>
            </a:r>
            <a:r>
              <a:rPr lang="en-US" altLang="zh-CN" sz="1100" i="1" dirty="0">
                <a:solidFill>
                  <a:srgbClr val="000000"/>
                </a:solidFill>
                <a:cs typeface="Calibri" panose="020F0502020204030204" pitchFamily="34" charset="0"/>
              </a:rPr>
              <a:t> </a:t>
            </a:r>
            <a:r>
              <a:rPr lang="en-GB" altLang="zh-CN" sz="1100" i="1" u="sng" dirty="0">
                <a:solidFill>
                  <a:srgbClr val="000000"/>
                </a:solidFill>
                <a:cs typeface="Calibri" panose="020F0502020204030204" pitchFamily="34" charset="0"/>
              </a:rPr>
              <a:t>https://doi.org/10.1016/j.nima.2019.03.033</a:t>
            </a:r>
            <a:r>
              <a:rPr lang="en-GB" altLang="zh-CN" sz="1100" i="1" u="sng" dirty="0" smtClean="0">
                <a:solidFill>
                  <a:srgbClr val="000000"/>
                </a:solidFill>
                <a:cs typeface="Calibri" panose="020F0502020204030204" pitchFamily="34" charset="0"/>
              </a:rPr>
              <a:t>.</a:t>
            </a:r>
            <a:r>
              <a:rPr lang="en-US" altLang="zh-CN" sz="1100" i="1" dirty="0"/>
              <a:t> </a:t>
            </a:r>
            <a:endParaRPr lang="en-US" altLang="zh-CN" sz="1100" i="1" dirty="0" smtClean="0"/>
          </a:p>
          <a:p>
            <a:pPr marL="171450" indent="-171450">
              <a:buFont typeface="Wingdings" panose="05000000000000000000" pitchFamily="2" charset="2"/>
              <a:buChar char="p"/>
            </a:pPr>
            <a:r>
              <a:rPr lang="en-US" altLang="zh-CN" sz="1100" i="1" u="sng" dirty="0" smtClean="0"/>
              <a:t>https</a:t>
            </a:r>
            <a:r>
              <a:rPr lang="en-US" altLang="zh-CN" sz="1100" i="1" u="sng" dirty="0"/>
              <a:t>://</a:t>
            </a:r>
            <a:r>
              <a:rPr lang="en-US" altLang="zh-CN" sz="1100" i="1" u="sng" dirty="0" smtClean="0"/>
              <a:t>indico.cern.ch/event/757322/contributions/3387079/attachments/1840422/3017748/DMM-MPGD2019.pdf</a:t>
            </a:r>
          </a:p>
          <a:p>
            <a:pPr marL="171450" indent="-171450">
              <a:buFont typeface="Wingdings" panose="05000000000000000000" pitchFamily="2" charset="2"/>
              <a:buChar char="p"/>
            </a:pPr>
            <a:r>
              <a:rPr lang="en-US" altLang="zh-CN" sz="1100" i="1" u="sng" dirty="0" smtClean="0"/>
              <a:t>Also in backup slides</a:t>
            </a:r>
            <a:endParaRPr lang="en-US" altLang="zh-CN" sz="1100" i="1" u="sng" dirty="0"/>
          </a:p>
        </p:txBody>
      </p:sp>
    </p:spTree>
    <p:extLst>
      <p:ext uri="{BB962C8B-B14F-4D97-AF65-F5344CB8AC3E}">
        <p14:creationId xmlns:p14="http://schemas.microsoft.com/office/powerpoint/2010/main" val="2992900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3218"/>
    </mc:Choice>
    <mc:Fallback xmlns="">
      <p:transition spd="slow" advTm="83218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0" dirty="0" smtClean="0"/>
              <a:t>Can we further lower the IBF?</a:t>
            </a:r>
            <a:endParaRPr lang="zh-CN" altLang="en-US" b="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55650" y="1020855"/>
            <a:ext cx="7859713" cy="1211981"/>
          </a:xfrm>
        </p:spPr>
        <p:txBody>
          <a:bodyPr/>
          <a:lstStyle/>
          <a:p>
            <a:r>
              <a:rPr lang="en-US" altLang="zh-CN" sz="2400" dirty="0" smtClean="0">
                <a:latin typeface="+mj-lt"/>
              </a:rPr>
              <a:t>Obviously, the IBF is depend on the geometry of the  detector structure, in which the alignment, density, distance etc. of  two meshes can be optimized.</a:t>
            </a:r>
          </a:p>
          <a:p>
            <a:pPr marL="0" indent="0">
              <a:buNone/>
            </a:pPr>
            <a:endParaRPr lang="en-US" altLang="zh-CN" sz="2400" dirty="0" smtClean="0">
              <a:latin typeface="+mj-lt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CEPC2019, Zhiyong Zhang (USTC)</a:t>
            </a:r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A277C42-22DC-4044-8CC3-676A4B03B895}" type="slidenum">
              <a:rPr lang="en-US" altLang="zh-CN" smtClean="0"/>
              <a:pPr>
                <a:defRPr/>
              </a:pPr>
              <a:t>9</a:t>
            </a:fld>
            <a:endParaRPr lang="en-US" altLang="zh-CN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2019/11/18</a:t>
            </a:r>
            <a:endParaRPr lang="en-US" altLang="zh-CN"/>
          </a:p>
        </p:txBody>
      </p:sp>
      <p:pic>
        <p:nvPicPr>
          <p:cNvPr id="32" name="图片 3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043" y="2232836"/>
            <a:ext cx="3993719" cy="3662670"/>
          </a:xfrm>
          <a:prstGeom prst="rect">
            <a:avLst/>
          </a:prstGeom>
        </p:spPr>
      </p:pic>
      <p:sp>
        <p:nvSpPr>
          <p:cNvPr id="33" name="文本框 13">
            <a:extLst>
              <a:ext uri="{FF2B5EF4-FFF2-40B4-BE49-F238E27FC236}">
                <a16:creationId xmlns:a16="http://schemas.microsoft.com/office/drawing/2014/main" id="{F037BF75-7F2D-3F48-AB7F-A91826C9E849}"/>
              </a:ext>
            </a:extLst>
          </p:cNvPr>
          <p:cNvSpPr txBox="1"/>
          <p:nvPr/>
        </p:nvSpPr>
        <p:spPr>
          <a:xfrm>
            <a:off x="848911" y="3819014"/>
            <a:ext cx="37278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altLang="zh-CN" sz="2000" dirty="0">
                <a:latin typeface="华文楷体" panose="02010600040101010101" pitchFamily="2" charset="-122"/>
                <a:ea typeface="华文楷体" panose="02010600040101010101" pitchFamily="2" charset="-122"/>
              </a:rPr>
              <a:t>Two meshes are perfectly aligned </a:t>
            </a:r>
            <a:endParaRPr lang="zh-CN" altLang="en-US" sz="20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34" name="文本框 13">
            <a:extLst>
              <a:ext uri="{FF2B5EF4-FFF2-40B4-BE49-F238E27FC236}">
                <a16:creationId xmlns:a16="http://schemas.microsoft.com/office/drawing/2014/main" id="{51A2D65D-059A-3F43-957E-6D82302A96B8}"/>
              </a:ext>
            </a:extLst>
          </p:cNvPr>
          <p:cNvSpPr txBox="1"/>
          <p:nvPr/>
        </p:nvSpPr>
        <p:spPr>
          <a:xfrm>
            <a:off x="755650" y="5744074"/>
            <a:ext cx="43506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altLang="zh-CN" sz="2000" dirty="0">
                <a:latin typeface="华文楷体" panose="02010600040101010101" pitchFamily="2" charset="-122"/>
                <a:ea typeface="华文楷体" panose="02010600040101010101" pitchFamily="2" charset="-122"/>
              </a:rPr>
              <a:t>Two meshes are maximally mis-aligned </a:t>
            </a:r>
            <a:endParaRPr lang="zh-CN" altLang="en-US" sz="20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4576762" y="2305350"/>
            <a:ext cx="4369981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</a:pPr>
            <a:r>
              <a:rPr lang="en-US" altLang="zh-CN" sz="1100" kern="100" dirty="0">
                <a:latin typeface="+mj-lt"/>
                <a:ea typeface="等线" panose="02010600030101010101" pitchFamily="2" charset="-122"/>
                <a:cs typeface="Times New Roman" panose="02020603050405020304" pitchFamily="18" charset="0"/>
              </a:rPr>
              <a:t>Colas P, </a:t>
            </a:r>
            <a:r>
              <a:rPr lang="en-US" altLang="zh-CN" sz="1100" kern="100" dirty="0" err="1">
                <a:latin typeface="+mj-lt"/>
                <a:ea typeface="等线" panose="02010600030101010101" pitchFamily="2" charset="-122"/>
                <a:cs typeface="Times New Roman" panose="02020603050405020304" pitchFamily="18" charset="0"/>
              </a:rPr>
              <a:t>Giomataris</a:t>
            </a:r>
            <a:r>
              <a:rPr lang="en-US" altLang="zh-CN" sz="1100" kern="100" dirty="0">
                <a:latin typeface="+mj-lt"/>
                <a:ea typeface="等线" panose="02010600030101010101" pitchFamily="2" charset="-122"/>
                <a:cs typeface="Times New Roman" panose="02020603050405020304" pitchFamily="18" charset="0"/>
              </a:rPr>
              <a:t> I, </a:t>
            </a:r>
            <a:r>
              <a:rPr lang="en-US" altLang="zh-CN" sz="1100" kern="100" dirty="0" err="1">
                <a:latin typeface="+mj-lt"/>
                <a:ea typeface="等线" panose="02010600030101010101" pitchFamily="2" charset="-122"/>
                <a:cs typeface="Times New Roman" panose="02020603050405020304" pitchFamily="18" charset="0"/>
              </a:rPr>
              <a:t>Lepeltier</a:t>
            </a:r>
            <a:r>
              <a:rPr lang="en-US" altLang="zh-CN" sz="1100" kern="100" dirty="0">
                <a:latin typeface="+mj-lt"/>
                <a:ea typeface="等线" panose="02010600030101010101" pitchFamily="2" charset="-122"/>
                <a:cs typeface="Times New Roman" panose="02020603050405020304" pitchFamily="18" charset="0"/>
              </a:rPr>
              <a:t> V. </a:t>
            </a:r>
            <a:r>
              <a:rPr lang="en-US" altLang="zh-CN" sz="1100" dirty="0">
                <a:solidFill>
                  <a:srgbClr val="FF0000"/>
                </a:solidFill>
                <a:latin typeface="+mj-lt"/>
              </a:rPr>
              <a:t>Ion backflow in the </a:t>
            </a:r>
            <a:r>
              <a:rPr lang="en-US" altLang="zh-CN" sz="1100" dirty="0" err="1">
                <a:solidFill>
                  <a:srgbClr val="FF0000"/>
                </a:solidFill>
                <a:latin typeface="+mj-lt"/>
              </a:rPr>
              <a:t>Micromegas</a:t>
            </a:r>
            <a:r>
              <a:rPr lang="en-US" altLang="zh-CN" sz="1100" dirty="0">
                <a:solidFill>
                  <a:srgbClr val="FF0000"/>
                </a:solidFill>
                <a:latin typeface="+mj-lt"/>
              </a:rPr>
              <a:t> TPC </a:t>
            </a:r>
            <a:r>
              <a:rPr lang="en-US" altLang="zh-CN" sz="1100" dirty="0" smtClean="0">
                <a:solidFill>
                  <a:srgbClr val="FF0000"/>
                </a:solidFill>
                <a:latin typeface="+mj-lt"/>
              </a:rPr>
              <a:t>for the future linear collider, </a:t>
            </a:r>
            <a:r>
              <a:rPr lang="en-US" altLang="zh-CN" sz="1100" kern="100" dirty="0" smtClean="0">
                <a:latin typeface="+mj-lt"/>
                <a:ea typeface="等线" panose="02010600030101010101" pitchFamily="2" charset="-122"/>
                <a:cs typeface="Times New Roman" panose="02020603050405020304" pitchFamily="18" charset="0"/>
              </a:rPr>
              <a:t>Nuclear </a:t>
            </a:r>
            <a:r>
              <a:rPr lang="en-US" altLang="zh-CN" sz="1100" kern="100" dirty="0">
                <a:latin typeface="+mj-lt"/>
                <a:ea typeface="等线" panose="02010600030101010101" pitchFamily="2" charset="-122"/>
                <a:cs typeface="Times New Roman" panose="02020603050405020304" pitchFamily="18" charset="0"/>
              </a:rPr>
              <a:t>Instruments and Methods in Physics Research Section A, 2004, 535(1-2): 226-230.</a:t>
            </a:r>
            <a:endParaRPr lang="zh-CN" altLang="zh-CN" sz="1100" kern="100" dirty="0">
              <a:effectLst/>
              <a:latin typeface="+mj-lt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3495" y="3069772"/>
            <a:ext cx="3963306" cy="2670587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5688414" y="3059963"/>
            <a:ext cx="334925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 smtClean="0">
                <a:solidFill>
                  <a:srgbClr val="000000"/>
                </a:solidFill>
                <a:latin typeface="+mj-lt"/>
              </a:rPr>
              <a:t>It suggests to increase the size </a:t>
            </a:r>
            <a:r>
              <a:rPr lang="en-US" altLang="zh-CN" sz="1600" dirty="0">
                <a:solidFill>
                  <a:srgbClr val="000000"/>
                </a:solidFill>
                <a:latin typeface="+mj-lt"/>
              </a:rPr>
              <a:t>of the ion cloud </a:t>
            </a:r>
            <a:r>
              <a:rPr lang="en-US" altLang="zh-CN" sz="1600" dirty="0" smtClean="0">
                <a:solidFill>
                  <a:srgbClr val="000000"/>
                </a:solidFill>
                <a:latin typeface="+mj-lt"/>
              </a:rPr>
              <a:t>(</a:t>
            </a:r>
            <a:r>
              <a:rPr lang="en-US" altLang="zh-CN" sz="1600" dirty="0" smtClean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σ</a:t>
            </a:r>
            <a:r>
              <a:rPr lang="en-US" altLang="zh-CN" sz="1600" dirty="0" smtClean="0">
                <a:solidFill>
                  <a:srgbClr val="000000"/>
                </a:solidFill>
                <a:latin typeface="+mj-lt"/>
              </a:rPr>
              <a:t>) and decrease the </a:t>
            </a:r>
            <a:r>
              <a:rPr lang="en-US" altLang="zh-CN" sz="1600" dirty="0">
                <a:solidFill>
                  <a:srgbClr val="000000"/>
                </a:solidFill>
                <a:latin typeface="+mj-lt"/>
              </a:rPr>
              <a:t>mesh pitch </a:t>
            </a:r>
            <a:r>
              <a:rPr lang="en-US" altLang="zh-CN" sz="1600" dirty="0" smtClean="0">
                <a:solidFill>
                  <a:srgbClr val="000000"/>
                </a:solidFill>
                <a:latin typeface="+mj-lt"/>
              </a:rPr>
              <a:t> (I)</a:t>
            </a:r>
          </a:p>
          <a:p>
            <a:r>
              <a:rPr lang="en-US" altLang="zh-CN" sz="1600" dirty="0" smtClean="0">
                <a:solidFill>
                  <a:srgbClr val="000000"/>
                </a:solidFill>
                <a:latin typeface="+mj-lt"/>
                <a:sym typeface="Wingdings" panose="05000000000000000000" pitchFamily="2" charset="2"/>
              </a:rPr>
              <a:t>To enlarge PA gap and mesh density in DMM</a:t>
            </a:r>
            <a:endParaRPr lang="zh-CN" altLang="en-US" sz="1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93697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0916"/>
    </mc:Choice>
    <mc:Fallback xmlns="">
      <p:transition spd="slow" advTm="190916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8|28.7|20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8|28.7|20.8"/>
</p:tagLst>
</file>

<file path=ppt/theme/theme1.xml><?xml version="1.0" encoding="utf-8"?>
<a:theme xmlns:a="http://schemas.openxmlformats.org/drawingml/2006/main" name="USTC-template">
  <a:themeElements>
    <a:clrScheme name="USTC-template 8">
      <a:dk1>
        <a:srgbClr val="000000"/>
      </a:dk1>
      <a:lt1>
        <a:srgbClr val="FFFFFF"/>
      </a:lt1>
      <a:dk2>
        <a:srgbClr val="999900"/>
      </a:dk2>
      <a:lt2>
        <a:srgbClr val="666600"/>
      </a:lt2>
      <a:accent1>
        <a:srgbClr val="99CC00"/>
      </a:accent1>
      <a:accent2>
        <a:srgbClr val="CCCC66"/>
      </a:accent2>
      <a:accent3>
        <a:srgbClr val="FFFFFF"/>
      </a:accent3>
      <a:accent4>
        <a:srgbClr val="000000"/>
      </a:accent4>
      <a:accent5>
        <a:srgbClr val="CAE2AA"/>
      </a:accent5>
      <a:accent6>
        <a:srgbClr val="B9B95C"/>
      </a:accent6>
      <a:hlink>
        <a:srgbClr val="FFCC00"/>
      </a:hlink>
      <a:folHlink>
        <a:srgbClr val="CC9900"/>
      </a:folHlink>
    </a:clrScheme>
    <a:fontScheme name="USTC-template">
      <a:majorFont>
        <a:latin typeface="Times New Roman"/>
        <a:ea typeface="宋体"/>
        <a:cs typeface=""/>
      </a:majorFont>
      <a:minorFont>
        <a:latin typeface="Verdana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宋体" pitchFamily="2" charset="-122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>
            <a:latin typeface="+mj-lt"/>
          </a:defRPr>
        </a:defPPr>
      </a:lstStyle>
    </a:txDef>
  </a:objectDefaults>
  <a:extraClrSchemeLst>
    <a:extraClrScheme>
      <a:clrScheme name="USTC-template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STC-template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STC-template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STC-template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STC-template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STC-template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TC-template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TC-template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QM06_vector_mesons_spin_alignment</Template>
  <TotalTime>94939</TotalTime>
  <Words>1985</Words>
  <Application>Microsoft Office PowerPoint</Application>
  <PresentationFormat>全屏显示(4:3)</PresentationFormat>
  <Paragraphs>332</Paragraphs>
  <Slides>28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28</vt:i4>
      </vt:variant>
    </vt:vector>
  </HeadingPairs>
  <TitlesOfParts>
    <vt:vector size="45" baseType="lpstr">
      <vt:lpstr>Helvetica-Bold</vt:lpstr>
      <vt:lpstr>Helvetica-Oblique</vt:lpstr>
      <vt:lpstr>MS PGothic</vt:lpstr>
      <vt:lpstr>等线</vt:lpstr>
      <vt:lpstr>华文彩云</vt:lpstr>
      <vt:lpstr>华文楷体</vt:lpstr>
      <vt:lpstr>宋体</vt:lpstr>
      <vt:lpstr>Arial</vt:lpstr>
      <vt:lpstr>Calibri</vt:lpstr>
      <vt:lpstr>Cambria Math</vt:lpstr>
      <vt:lpstr>Century Gothic</vt:lpstr>
      <vt:lpstr>Courier New</vt:lpstr>
      <vt:lpstr>Helvetica</vt:lpstr>
      <vt:lpstr>Times New Roman</vt:lpstr>
      <vt:lpstr>Verdana</vt:lpstr>
      <vt:lpstr>Wingdings</vt:lpstr>
      <vt:lpstr>USTC-template</vt:lpstr>
      <vt:lpstr>DMM &amp; TMM: the Double and Triple Micro-Mesh gaseous structures for ultra-low ion-backflow applications</vt:lpstr>
      <vt:lpstr>Outline </vt:lpstr>
      <vt:lpstr>Motivation : GPD</vt:lpstr>
      <vt:lpstr>Motivation: TPC</vt:lpstr>
      <vt:lpstr>PowerPoint 演示文稿</vt:lpstr>
      <vt:lpstr>DMM Fabrication </vt:lpstr>
      <vt:lpstr>Gas Gain and Energy Resolution with 55Fe</vt:lpstr>
      <vt:lpstr>Previous results and validation</vt:lpstr>
      <vt:lpstr>Can we further lower the IBF?</vt:lpstr>
      <vt:lpstr>Optimization for Low IBF </vt:lpstr>
      <vt:lpstr>Optimization for Extremely Low IBF </vt:lpstr>
      <vt:lpstr>Optimization Outcome For DMM</vt:lpstr>
      <vt:lpstr>Optimization Outcome for DMM</vt:lpstr>
      <vt:lpstr>Can the IBF be lower?</vt:lpstr>
      <vt:lpstr>PowerPoint 演示文稿</vt:lpstr>
      <vt:lpstr>Gain and energy resolution </vt:lpstr>
      <vt:lpstr>IBF measurement for TMM</vt:lpstr>
      <vt:lpstr>To optimize </vt:lpstr>
      <vt:lpstr>Towards large area </vt:lpstr>
      <vt:lpstr>Summary</vt:lpstr>
      <vt:lpstr>Summary</vt:lpstr>
      <vt:lpstr>Back-up</vt:lpstr>
      <vt:lpstr>Electron Transparency</vt:lpstr>
      <vt:lpstr>Ion Back-Flow (IBF) Measurement</vt:lpstr>
      <vt:lpstr>PowerPoint 演示文稿</vt:lpstr>
      <vt:lpstr>Validation of IBF Measurement</vt:lpstr>
      <vt:lpstr>Performance Characterization</vt:lpstr>
      <vt:lpstr>Sec-amplification (SA)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nbstar</dc:creator>
  <cp:lastModifiedBy>zhzhy</cp:lastModifiedBy>
  <cp:revision>8058</cp:revision>
  <dcterms:created xsi:type="dcterms:W3CDTF">1601-01-01T00:00:00Z</dcterms:created>
  <dcterms:modified xsi:type="dcterms:W3CDTF">2019-11-18T06:06:05Z</dcterms:modified>
</cp:coreProperties>
</file>