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7" r:id="rId2"/>
    <p:sldId id="352" r:id="rId3"/>
    <p:sldId id="273" r:id="rId4"/>
    <p:sldId id="265" r:id="rId5"/>
    <p:sldId id="278" r:id="rId6"/>
    <p:sldId id="285" r:id="rId7"/>
    <p:sldId id="354" r:id="rId8"/>
    <p:sldId id="355" r:id="rId9"/>
    <p:sldId id="276" r:id="rId10"/>
    <p:sldId id="263" r:id="rId11"/>
    <p:sldId id="321" r:id="rId12"/>
    <p:sldId id="336" r:id="rId13"/>
    <p:sldId id="351" r:id="rId14"/>
    <p:sldId id="330" r:id="rId15"/>
    <p:sldId id="328" r:id="rId16"/>
    <p:sldId id="353" r:id="rId17"/>
    <p:sldId id="375" r:id="rId18"/>
    <p:sldId id="380" r:id="rId19"/>
    <p:sldId id="381" r:id="rId20"/>
    <p:sldId id="308" r:id="rId21"/>
    <p:sldId id="344" r:id="rId22"/>
    <p:sldId id="369" r:id="rId23"/>
    <p:sldId id="359" r:id="rId24"/>
    <p:sldId id="360" r:id="rId25"/>
    <p:sldId id="376" r:id="rId26"/>
    <p:sldId id="361" r:id="rId27"/>
    <p:sldId id="367" r:id="rId28"/>
    <p:sldId id="310" r:id="rId29"/>
    <p:sldId id="350" r:id="rId30"/>
    <p:sldId id="373" r:id="rId31"/>
    <p:sldId id="384" r:id="rId32"/>
    <p:sldId id="382" r:id="rId33"/>
    <p:sldId id="311" r:id="rId34"/>
    <p:sldId id="315" r:id="rId35"/>
    <p:sldId id="348" r:id="rId36"/>
    <p:sldId id="349" r:id="rId37"/>
    <p:sldId id="383" r:id="rId38"/>
    <p:sldId id="314" r:id="rId39"/>
  </p:sldIdLst>
  <p:sldSz cx="12192000" cy="6858000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38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52F8"/>
    <a:srgbClr val="1D08B8"/>
    <a:srgbClr val="FFF2CD"/>
    <a:srgbClr val="FF0066"/>
    <a:srgbClr val="FFF1C9"/>
    <a:srgbClr val="FFEEBD"/>
    <a:srgbClr val="FFFEFB"/>
    <a:srgbClr val="FF3300"/>
    <a:srgbClr val="1508B8"/>
    <a:srgbClr val="3C0B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75" autoAdjust="0"/>
    <p:restoredTop sz="94660"/>
  </p:normalViewPr>
  <p:slideViewPr>
    <p:cSldViewPr snapToGrid="0">
      <p:cViewPr>
        <p:scale>
          <a:sx n="66" d="100"/>
          <a:sy n="66" d="100"/>
        </p:scale>
        <p:origin x="914" y="19"/>
      </p:cViewPr>
      <p:guideLst>
        <p:guide orient="horz" pos="2160"/>
        <p:guide pos="3840"/>
        <p:guide pos="384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8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CB2C66-A4B7-42CB-AFCA-1DAAEECD5EA8}" type="datetimeFigureOut">
              <a:rPr lang="ru-RU" smtClean="0"/>
              <a:t>17.11.2019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230C69-153D-4962-B135-B6405A0899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2296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30C69-153D-4962-B135-B6405A089947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0969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E3D98-E799-4F5A-91E6-E3418527D00B}" type="datetimeFigureOut">
              <a:rPr lang="ru-RU"/>
              <a:pPr>
                <a:defRPr/>
              </a:pPr>
              <a:t>17.11.2019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F4DAD-B312-4BED-A62D-1A6EE15CE2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81D35-FBC4-4645-9327-E669F9F170AC}" type="datetimeFigureOut">
              <a:rPr lang="ru-RU"/>
              <a:pPr>
                <a:defRPr/>
              </a:pPr>
              <a:t>17.11.2019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6993B-6089-43A3-A847-7CF94C0A7C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93ABF-598E-4EC1-8AFF-91E274520B66}" type="datetimeFigureOut">
              <a:rPr lang="ru-RU"/>
              <a:pPr>
                <a:defRPr/>
              </a:pPr>
              <a:t>17.11.2019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2D5C7-800D-4D33-B776-1D5B300E8F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2DB97-F95C-4DA2-A8B8-51FAB38ED352}" type="datetimeFigureOut">
              <a:rPr lang="ru-RU"/>
              <a:pPr>
                <a:defRPr/>
              </a:pPr>
              <a:t>17.11.2019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18EBCF-3C25-44E2-91C2-48A08A9147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DD9C09-65E3-4C19-98E7-E330A70F6C80}" type="datetimeFigureOut">
              <a:rPr lang="ru-RU"/>
              <a:pPr>
                <a:defRPr/>
              </a:pPr>
              <a:t>17.11.2019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8ABC3-4C8F-477E-8F8D-05F6742325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638980-DD0E-4963-84BF-BBCF0C374F16}" type="datetimeFigureOut">
              <a:rPr lang="ru-RU"/>
              <a:pPr>
                <a:defRPr/>
              </a:pPr>
              <a:t>17.11.2019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23BAE-3B1E-4C52-B0D3-8C186FA01B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6E3161-CB0C-4CE7-857C-BAB2E193F5D5}" type="datetimeFigureOut">
              <a:rPr lang="ru-RU"/>
              <a:pPr>
                <a:defRPr/>
              </a:pPr>
              <a:t>17.11.2019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CB5CA9-120E-44B5-BF73-DC6EDBB1BE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C6E36-624B-47D1-8970-E16B9C2EA39C}" type="datetimeFigureOut">
              <a:rPr lang="ru-RU"/>
              <a:pPr>
                <a:defRPr/>
              </a:pPr>
              <a:t>17.11.2019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0EDD8-9AD9-4D90-89AA-E2870C9044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4BC28-4F6D-4A1D-89AD-6B4652076ECC}" type="datetimeFigureOut">
              <a:rPr lang="ru-RU"/>
              <a:pPr>
                <a:defRPr/>
              </a:pPr>
              <a:t>17.11.2019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B7DAA-D764-454F-A532-04E2721985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AB5BA-72DE-4511-8E8E-06BACD60494D}" type="datetimeFigureOut">
              <a:rPr lang="ru-RU"/>
              <a:pPr>
                <a:defRPr/>
              </a:pPr>
              <a:t>17.11.2019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DF16B-8CE7-41F6-B0B4-3BC4FF349E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3173EE-FEA1-486C-B414-C5D5587FFCE2}" type="datetimeFigureOut">
              <a:rPr lang="ru-RU"/>
              <a:pPr>
                <a:defRPr/>
              </a:pPr>
              <a:t>17.11.2019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E2D276-B0F6-4559-91FD-F5BE1D0CDF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DDFDCD9-714C-45DA-B6E8-24EFC745E207}" type="datetimeFigureOut">
              <a:rPr lang="ru-RU"/>
              <a:pPr>
                <a:defRPr/>
              </a:pPr>
              <a:t>17.11.2019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C6E0A6B-95E5-4BC4-AE68-9A5668A576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34.png"/><Relationship Id="rId4" Type="http://schemas.openxmlformats.org/officeDocument/2006/relationships/image" Target="../media/image3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emf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2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emf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w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emf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Заголовок 1"/>
          <p:cNvSpPr>
            <a:spLocks noGrp="1"/>
          </p:cNvSpPr>
          <p:nvPr>
            <p:ph type="ctrTitle"/>
          </p:nvPr>
        </p:nvSpPr>
        <p:spPr>
          <a:xfrm>
            <a:off x="266132" y="759221"/>
            <a:ext cx="11659736" cy="1470025"/>
          </a:xfrm>
        </p:spPr>
        <p:txBody>
          <a:bodyPr/>
          <a:lstStyle/>
          <a:p>
            <a:pPr eaLnBrk="1" hangingPunct="1"/>
            <a:r>
              <a:rPr lang="en-US" sz="4400" b="1" dirty="0">
                <a:solidFill>
                  <a:srgbClr val="FF0000"/>
                </a:solidFill>
                <a:latin typeface="Arial" charset="0"/>
                <a:cs typeface="Arial" charset="0"/>
              </a:rPr>
              <a:t>Polarization issues in </a:t>
            </a:r>
            <a:r>
              <a:rPr lang="en-US" sz="4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circular </a:t>
            </a:r>
            <a:br>
              <a:rPr lang="en-US" sz="4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</a:br>
            <a:r>
              <a:rPr lang="en-US" sz="4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electron-positron supercolliders</a:t>
            </a:r>
            <a:endParaRPr lang="ru-RU" sz="4400" b="1" dirty="0" smtClean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1331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68298" y="2687184"/>
            <a:ext cx="10622960" cy="3765867"/>
          </a:xfrm>
        </p:spPr>
        <p:txBody>
          <a:bodyPr/>
          <a:lstStyle/>
          <a:p>
            <a:pPr eaLnBrk="1" hangingPunct="1"/>
            <a:r>
              <a:rPr lang="en-US" b="1" dirty="0" smtClean="0">
                <a:latin typeface="Arial" charset="0"/>
                <a:cs typeface="Arial" charset="0"/>
              </a:rPr>
              <a:t>Sergei </a:t>
            </a:r>
            <a:r>
              <a:rPr lang="en-US" b="1" dirty="0" err="1" smtClean="0">
                <a:latin typeface="Arial" charset="0"/>
                <a:cs typeface="Arial" charset="0"/>
              </a:rPr>
              <a:t>Nikitin</a:t>
            </a:r>
            <a:endParaRPr lang="en-US" b="1" dirty="0" smtClean="0">
              <a:latin typeface="Arial" charset="0"/>
              <a:cs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  <a:cs typeface="Arial" charset="0"/>
              </a:rPr>
              <a:t>BINP SB RAS, Novosibirsk</a:t>
            </a:r>
          </a:p>
          <a:p>
            <a:pPr eaLnBrk="1" hangingPunct="1"/>
            <a:endParaRPr lang="en-US" b="1" dirty="0" smtClean="0">
              <a:latin typeface="Arial" charset="0"/>
              <a:cs typeface="Arial" charset="0"/>
            </a:endParaRPr>
          </a:p>
          <a:p>
            <a:pPr eaLnBrk="1" hangingPunct="1"/>
            <a:r>
              <a:rPr lang="en-US" i="1" dirty="0" smtClean="0">
                <a:latin typeface="Arial" charset="0"/>
                <a:cs typeface="Arial" charset="0"/>
              </a:rPr>
              <a:t>The 2019 International Workshop on the High Energy </a:t>
            </a:r>
          </a:p>
          <a:p>
            <a:pPr eaLnBrk="1" hangingPunct="1"/>
            <a:r>
              <a:rPr lang="en-US" i="1" dirty="0" smtClean="0">
                <a:latin typeface="Arial" charset="0"/>
                <a:cs typeface="Arial" charset="0"/>
              </a:rPr>
              <a:t>Circular Electron Positron Collider </a:t>
            </a:r>
          </a:p>
          <a:p>
            <a:pPr eaLnBrk="1" hangingPunct="1"/>
            <a:r>
              <a:rPr lang="en-US" i="1" dirty="0" smtClean="0">
                <a:latin typeface="Arial" charset="0"/>
                <a:cs typeface="Arial" charset="0"/>
              </a:rPr>
              <a:t>IHEP, Beijing</a:t>
            </a:r>
          </a:p>
          <a:p>
            <a:pPr eaLnBrk="1" hangingPunct="1"/>
            <a:r>
              <a:rPr lang="en-US" i="1" dirty="0" smtClean="0">
                <a:latin typeface="Arial" charset="0"/>
                <a:cs typeface="Arial" charset="0"/>
              </a:rPr>
              <a:t>18-20 Nov 2019</a:t>
            </a:r>
            <a:endParaRPr lang="ru-RU" i="1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87375" y="157163"/>
            <a:ext cx="11023600" cy="555625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 of spin tune spread increase at 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CEPC</a:t>
            </a:r>
            <a:endParaRPr lang="ru-RU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54" name="TextBox 4"/>
          <p:cNvSpPr txBox="1">
            <a:spLocks noChangeArrowheads="1"/>
          </p:cNvSpPr>
          <p:nvPr/>
        </p:nvSpPr>
        <p:spPr bwMode="auto">
          <a:xfrm>
            <a:off x="914400" y="625475"/>
            <a:ext cx="10542588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cs typeface="Arial" charset="0"/>
              </a:rPr>
              <a:t>Equilibrium polarization degree in region of Z-pole vs spin tune in two cases of wiggler mode</a:t>
            </a:r>
          </a:p>
          <a:p>
            <a:endParaRPr lang="ru-RU" dirty="0">
              <a:latin typeface="Calibri" pitchFamily="34" charset="0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lum bright="-5000" contrast="12000"/>
          </a:blip>
          <a:srcRect/>
          <a:stretch>
            <a:fillRect/>
          </a:stretch>
        </p:blipFill>
        <p:spPr bwMode="auto">
          <a:xfrm>
            <a:off x="2063750" y="1296988"/>
            <a:ext cx="8124825" cy="406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Прямая соединительная линия 7"/>
          <p:cNvCxnSpPr/>
          <p:nvPr/>
        </p:nvCxnSpPr>
        <p:spPr>
          <a:xfrm flipH="1">
            <a:off x="6126163" y="1584325"/>
            <a:ext cx="0" cy="4979988"/>
          </a:xfrm>
          <a:prstGeom prst="line">
            <a:avLst/>
          </a:prstGeom>
          <a:ln w="444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57" name="TextBox 9"/>
          <p:cNvSpPr txBox="1">
            <a:spLocks noChangeArrowheads="1"/>
          </p:cNvSpPr>
          <p:nvPr/>
        </p:nvSpPr>
        <p:spPr bwMode="auto">
          <a:xfrm>
            <a:off x="2479675" y="5235254"/>
            <a:ext cx="34417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cs typeface="Arial" charset="0"/>
              </a:rPr>
              <a:t>B</a:t>
            </a:r>
            <a:r>
              <a:rPr lang="en-US" sz="2000" b="1" baseline="-25000" dirty="0">
                <a:solidFill>
                  <a:srgbClr val="FF0000"/>
                </a:solidFill>
                <a:cs typeface="Arial" charset="0"/>
              </a:rPr>
              <a:t>+</a:t>
            </a:r>
            <a:r>
              <a:rPr lang="en-US" sz="2000" b="1" dirty="0">
                <a:solidFill>
                  <a:srgbClr val="FF0000"/>
                </a:solidFill>
                <a:cs typeface="Arial" charset="0"/>
              </a:rPr>
              <a:t>=0.5 T  </a:t>
            </a:r>
          </a:p>
          <a:p>
            <a:r>
              <a:rPr lang="en-US" sz="2000" b="1" dirty="0">
                <a:solidFill>
                  <a:srgbClr val="FF0000"/>
                </a:solidFill>
                <a:cs typeface="Arial" charset="0"/>
              </a:rPr>
              <a:t>energy spread </a:t>
            </a:r>
            <a:r>
              <a:rPr lang="en-US" sz="2000" b="1" dirty="0">
                <a:solidFill>
                  <a:srgbClr val="FF0000"/>
                </a:solidFill>
                <a:cs typeface="Arial" charset="0"/>
                <a:sym typeface="Symbol" pitchFamily="18" charset="2"/>
              </a:rPr>
              <a:t></a:t>
            </a:r>
            <a:r>
              <a:rPr lang="en-US" sz="2000" b="1" baseline="-25000" dirty="0">
                <a:solidFill>
                  <a:srgbClr val="FF0000"/>
                </a:solidFill>
                <a:cs typeface="Arial" charset="0"/>
                <a:sym typeface="Symbol" pitchFamily="18" charset="2"/>
              </a:rPr>
              <a:t></a:t>
            </a:r>
            <a:r>
              <a:rPr lang="en-US" sz="2000" b="1" dirty="0">
                <a:solidFill>
                  <a:srgbClr val="FF0000"/>
                </a:solidFill>
                <a:cs typeface="Arial" charset="0"/>
                <a:sym typeface="Symbol" pitchFamily="18" charset="2"/>
              </a:rPr>
              <a:t>=9.9e-4</a:t>
            </a:r>
          </a:p>
          <a:p>
            <a:r>
              <a:rPr lang="en-US" sz="2000" b="1" dirty="0">
                <a:solidFill>
                  <a:srgbClr val="FF0000"/>
                </a:solidFill>
                <a:cs typeface="Arial" charset="0"/>
                <a:sym typeface="Symbol" pitchFamily="18" charset="2"/>
              </a:rPr>
              <a:t>spin tune spread </a:t>
            </a:r>
            <a:r>
              <a:rPr lang="en-US" sz="2000" b="1" baseline="-25000" dirty="0">
                <a:solidFill>
                  <a:srgbClr val="FF0000"/>
                </a:solidFill>
                <a:cs typeface="Arial" charset="0"/>
                <a:sym typeface="Symbol" pitchFamily="18" charset="2"/>
              </a:rPr>
              <a:t></a:t>
            </a:r>
            <a:r>
              <a:rPr lang="en-US" sz="2000" b="1" dirty="0">
                <a:solidFill>
                  <a:srgbClr val="FF0000"/>
                </a:solidFill>
                <a:cs typeface="Arial" charset="0"/>
                <a:sym typeface="Symbol" pitchFamily="18" charset="2"/>
              </a:rPr>
              <a:t>=0.103 </a:t>
            </a:r>
            <a:endParaRPr lang="ru-RU" sz="2000" b="1" baseline="-25000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23558" name="TextBox 12"/>
          <p:cNvSpPr txBox="1">
            <a:spLocks noChangeArrowheads="1"/>
          </p:cNvSpPr>
          <p:nvPr/>
        </p:nvSpPr>
        <p:spPr bwMode="auto">
          <a:xfrm>
            <a:off x="6745287" y="5235254"/>
            <a:ext cx="34432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cs typeface="Arial" charset="0"/>
              </a:rPr>
              <a:t>B</a:t>
            </a:r>
            <a:r>
              <a:rPr lang="en-US" sz="2000" b="1" baseline="-25000" dirty="0">
                <a:solidFill>
                  <a:srgbClr val="FF0000"/>
                </a:solidFill>
                <a:cs typeface="Arial" charset="0"/>
              </a:rPr>
              <a:t>+</a:t>
            </a:r>
            <a:r>
              <a:rPr lang="en-US" sz="2000" b="1" dirty="0">
                <a:solidFill>
                  <a:srgbClr val="FF0000"/>
                </a:solidFill>
                <a:cs typeface="Arial" charset="0"/>
              </a:rPr>
              <a:t>=0.6 T  </a:t>
            </a:r>
          </a:p>
          <a:p>
            <a:r>
              <a:rPr lang="en-US" sz="2000" b="1" dirty="0">
                <a:solidFill>
                  <a:srgbClr val="FF0000"/>
                </a:solidFill>
                <a:cs typeface="Arial" charset="0"/>
              </a:rPr>
              <a:t>energy spread </a:t>
            </a:r>
            <a:r>
              <a:rPr lang="en-US" sz="2000" b="1" dirty="0">
                <a:solidFill>
                  <a:srgbClr val="FF0000"/>
                </a:solidFill>
                <a:cs typeface="Arial" charset="0"/>
                <a:sym typeface="Symbol" pitchFamily="18" charset="2"/>
              </a:rPr>
              <a:t></a:t>
            </a:r>
            <a:r>
              <a:rPr lang="en-US" sz="2000" b="1" baseline="-25000" dirty="0">
                <a:solidFill>
                  <a:srgbClr val="FF0000"/>
                </a:solidFill>
                <a:cs typeface="Arial" charset="0"/>
                <a:sym typeface="Symbol" pitchFamily="18" charset="2"/>
              </a:rPr>
              <a:t></a:t>
            </a:r>
            <a:r>
              <a:rPr lang="en-US" sz="2000" b="1" dirty="0">
                <a:solidFill>
                  <a:srgbClr val="FF0000"/>
                </a:solidFill>
                <a:cs typeface="Arial" charset="0"/>
                <a:sym typeface="Symbol" pitchFamily="18" charset="2"/>
              </a:rPr>
              <a:t>=1.25e-3</a:t>
            </a:r>
          </a:p>
          <a:p>
            <a:r>
              <a:rPr lang="en-US" sz="2000" b="1" dirty="0">
                <a:solidFill>
                  <a:srgbClr val="FF0000"/>
                </a:solidFill>
                <a:cs typeface="Arial" charset="0"/>
                <a:sym typeface="Symbol" pitchFamily="18" charset="2"/>
              </a:rPr>
              <a:t>spin tune spread </a:t>
            </a:r>
            <a:r>
              <a:rPr lang="en-US" sz="2000" b="1" baseline="-25000" dirty="0">
                <a:solidFill>
                  <a:srgbClr val="FF0000"/>
                </a:solidFill>
                <a:cs typeface="Arial" charset="0"/>
                <a:sym typeface="Symbol" pitchFamily="18" charset="2"/>
              </a:rPr>
              <a:t></a:t>
            </a:r>
            <a:r>
              <a:rPr lang="en-US" sz="2000" b="1" dirty="0">
                <a:solidFill>
                  <a:srgbClr val="FF0000"/>
                </a:solidFill>
                <a:cs typeface="Arial" charset="0"/>
                <a:sym typeface="Symbol" pitchFamily="18" charset="2"/>
              </a:rPr>
              <a:t>=0.128 </a:t>
            </a:r>
            <a:endParaRPr lang="ru-RU" sz="2000" b="1" baseline="-25000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23559" name="TextBox 8"/>
          <p:cNvSpPr txBox="1">
            <a:spLocks noChangeArrowheads="1"/>
          </p:cNvSpPr>
          <p:nvPr/>
        </p:nvSpPr>
        <p:spPr bwMode="auto">
          <a:xfrm>
            <a:off x="10260013" y="1296988"/>
            <a:ext cx="1104790" cy="369332"/>
          </a:xfrm>
          <a:prstGeom prst="rect">
            <a:avLst/>
          </a:prstGeom>
          <a:solidFill>
            <a:srgbClr val="FFFF00"/>
          </a:solidFill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|</a:t>
            </a:r>
            <a:r>
              <a:rPr lang="en-US" b="1" dirty="0" err="1">
                <a:solidFill>
                  <a:srgbClr val="FF0000"/>
                </a:solidFill>
              </a:rPr>
              <a:t>w</a:t>
            </a:r>
            <a:r>
              <a:rPr lang="en-US" b="1" baseline="-25000" dirty="0" err="1">
                <a:solidFill>
                  <a:srgbClr val="FF0000"/>
                </a:solidFill>
              </a:rPr>
              <a:t>k</a:t>
            </a:r>
            <a:r>
              <a:rPr lang="en-US" b="1" dirty="0">
                <a:solidFill>
                  <a:srgbClr val="FF0000"/>
                </a:solidFill>
              </a:rPr>
              <a:t>|=10</a:t>
            </a:r>
            <a:r>
              <a:rPr lang="en-US" b="1" baseline="30000" dirty="0">
                <a:solidFill>
                  <a:srgbClr val="FF0000"/>
                </a:solidFill>
              </a:rPr>
              <a:t>-3</a:t>
            </a:r>
            <a:endParaRPr lang="ru-RU" b="1" baseline="30000" dirty="0">
              <a:solidFill>
                <a:srgbClr val="FF0000"/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4977114" y="2847372"/>
            <a:ext cx="7639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9111205" y="3173393"/>
            <a:ext cx="7639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07669" y="164720"/>
            <a:ext cx="11376660" cy="6334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Response of transverse field perturbations in spin motion</a:t>
            </a:r>
            <a:endParaRPr lang="ru-RU" sz="3200" b="1" dirty="0">
              <a:solidFill>
                <a:srgbClr val="5E52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650" name="Рисунок 6"/>
          <p:cNvPicPr>
            <a:picLocks noChangeAspect="1"/>
          </p:cNvPicPr>
          <p:nvPr/>
        </p:nvPicPr>
        <p:blipFill>
          <a:blip r:embed="rId2">
            <a:lum bright="-11000" contrast="14000"/>
          </a:blip>
          <a:srcRect/>
          <a:stretch>
            <a:fillRect/>
          </a:stretch>
        </p:blipFill>
        <p:spPr bwMode="auto">
          <a:xfrm>
            <a:off x="266700" y="825500"/>
            <a:ext cx="5402580" cy="527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 bright="-17000" contrast="22000"/>
          </a:blip>
          <a:stretch>
            <a:fillRect/>
          </a:stretch>
        </p:blipFill>
        <p:spPr>
          <a:xfrm>
            <a:off x="5669280" y="825500"/>
            <a:ext cx="6353843" cy="5278738"/>
          </a:xfrm>
          <a:prstGeom prst="rect">
            <a:avLst/>
          </a:prstGeom>
          <a:effectLst>
            <a:glow rad="101600">
              <a:schemeClr val="bg1">
                <a:alpha val="40000"/>
              </a:schemeClr>
            </a:glow>
          </a:effectLst>
        </p:spPr>
      </p:pic>
      <p:sp>
        <p:nvSpPr>
          <p:cNvPr id="27652" name="TextBox 1"/>
          <p:cNvSpPr txBox="1">
            <a:spLocks noChangeArrowheads="1"/>
          </p:cNvSpPr>
          <p:nvPr/>
        </p:nvSpPr>
        <p:spPr bwMode="auto">
          <a:xfrm>
            <a:off x="9361488" y="4745038"/>
            <a:ext cx="15732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5E52F8"/>
                </a:solidFill>
                <a:cs typeface="Arial" charset="0"/>
              </a:rPr>
              <a:t>CEPC: m=2</a:t>
            </a:r>
            <a:endParaRPr lang="ru-RU" sz="2000" b="1">
              <a:solidFill>
                <a:srgbClr val="5E52F8"/>
              </a:solidFill>
              <a:cs typeface="Arial" charset="0"/>
            </a:endParaRPr>
          </a:p>
        </p:txBody>
      </p:sp>
      <p:sp>
        <p:nvSpPr>
          <p:cNvPr id="27653" name="TextBox 1"/>
          <p:cNvSpPr txBox="1">
            <a:spLocks noChangeArrowheads="1"/>
          </p:cNvSpPr>
          <p:nvPr/>
        </p:nvSpPr>
        <p:spPr bwMode="auto">
          <a:xfrm>
            <a:off x="407669" y="6117269"/>
            <a:ext cx="114489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Properties of </a:t>
            </a:r>
            <a:r>
              <a:rPr lang="en-US" sz="2000" b="1" i="1" dirty="0" smtClean="0">
                <a:solidFill>
                  <a:srgbClr val="FF0000"/>
                </a:solidFill>
              </a:rPr>
              <a:t>F</a:t>
            </a:r>
            <a:r>
              <a:rPr lang="en-US" sz="2000" b="1" i="1" baseline="30000" dirty="0" smtClean="0">
                <a:solidFill>
                  <a:srgbClr val="FF0000"/>
                </a:solidFill>
                <a:sym typeface="Symbol"/>
              </a:rPr>
              <a:t></a:t>
            </a:r>
            <a:r>
              <a:rPr lang="en-US" sz="2000" b="1" dirty="0" smtClean="0">
                <a:solidFill>
                  <a:srgbClr val="FF0000"/>
                </a:solidFill>
              </a:rPr>
              <a:t> were first </a:t>
            </a:r>
            <a:r>
              <a:rPr lang="en-US" sz="2000" b="1" dirty="0">
                <a:solidFill>
                  <a:srgbClr val="FF0000"/>
                </a:solidFill>
              </a:rPr>
              <a:t>studied </a:t>
            </a:r>
            <a:r>
              <a:rPr lang="en-US" sz="2000" b="1" dirty="0" smtClean="0">
                <a:solidFill>
                  <a:srgbClr val="FF0000"/>
                </a:solidFill>
              </a:rPr>
              <a:t> in experiments at VEPP-4 and then </a:t>
            </a:r>
            <a:r>
              <a:rPr lang="en-US" sz="2000" b="1" dirty="0">
                <a:solidFill>
                  <a:srgbClr val="FF0000"/>
                </a:solidFill>
              </a:rPr>
              <a:t>confirmed </a:t>
            </a:r>
            <a:r>
              <a:rPr lang="en-US" sz="2000" b="1" dirty="0" smtClean="0">
                <a:solidFill>
                  <a:srgbClr val="FF0000"/>
                </a:solidFill>
              </a:rPr>
              <a:t>at VEPP-4M</a:t>
            </a:r>
            <a:endParaRPr lang="ru-RU" sz="2000" b="1" dirty="0">
              <a:solidFill>
                <a:srgbClr val="FF0000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5669280" y="1018903"/>
            <a:ext cx="0" cy="49900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311560" y="3719562"/>
            <a:ext cx="5795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</a:t>
            </a:r>
            <a:r>
              <a:rPr lang="en-US" b="1" dirty="0" smtClean="0">
                <a:solidFill>
                  <a:srgbClr val="5E52F8"/>
                </a:solidFill>
              </a:rPr>
              <a:t>At </a:t>
            </a:r>
            <a:r>
              <a:rPr lang="en-US" b="1" i="1" dirty="0" smtClean="0">
                <a:solidFill>
                  <a:srgbClr val="5E52F8"/>
                </a:solidFill>
                <a:sym typeface="Symbol" panose="05050102010706020507" pitchFamily="18" charset="2"/>
              </a:rPr>
              <a:t>=k</a:t>
            </a:r>
            <a:r>
              <a:rPr lang="en-US" b="1" dirty="0" smtClean="0">
                <a:solidFill>
                  <a:srgbClr val="5E52F8"/>
                </a:solidFill>
                <a:sym typeface="Symbol" panose="05050102010706020507" pitchFamily="18" charset="2"/>
              </a:rPr>
              <a:t>, </a:t>
            </a:r>
            <a:r>
              <a:rPr lang="en-US" b="1" i="1" dirty="0" err="1" smtClean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F</a:t>
            </a:r>
            <a:r>
              <a:rPr lang="en-US" b="1" i="1" baseline="30000" dirty="0" err="1" smtClean="0">
                <a:solidFill>
                  <a:srgbClr val="5E52F8"/>
                </a:solidFill>
                <a:sym typeface="Symbol" panose="05050102010706020507" pitchFamily="18" charset="2"/>
              </a:rPr>
              <a:t>k</a:t>
            </a:r>
            <a:r>
              <a:rPr lang="en-US" b="1" i="1" dirty="0" smtClean="0">
                <a:solidFill>
                  <a:srgbClr val="5E52F8"/>
                </a:solidFill>
                <a:sym typeface="Symbol" panose="05050102010706020507" pitchFamily="18" charset="2"/>
              </a:rPr>
              <a:t> </a:t>
            </a:r>
            <a:r>
              <a:rPr lang="en-US" b="1" dirty="0" smtClean="0">
                <a:solidFill>
                  <a:srgbClr val="5E52F8"/>
                </a:solidFill>
                <a:sym typeface="Symbol" panose="05050102010706020507" pitchFamily="18" charset="2"/>
              </a:rPr>
              <a:t>is a response of dipole perturbations</a:t>
            </a:r>
            <a:endParaRPr lang="ru-RU" b="1" dirty="0">
              <a:solidFill>
                <a:srgbClr val="5E52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44030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2638" y="1027113"/>
            <a:ext cx="6424612" cy="543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9946" y="194231"/>
            <a:ext cx="7905687" cy="62388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Tracking-based method to calculate </a:t>
            </a:r>
            <a:r>
              <a:rPr lang="en-US" sz="3200" b="1" i="1" dirty="0" smtClean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ru-RU" sz="3200" b="1" i="1" baseline="50000" dirty="0" smtClean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</a:t>
            </a:r>
            <a:endParaRPr lang="ru-RU" sz="3200" b="1" i="1" baseline="50000" dirty="0">
              <a:solidFill>
                <a:srgbClr val="5E52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699" name="TextBox 13"/>
          <p:cNvSpPr txBox="1">
            <a:spLocks noChangeArrowheads="1"/>
          </p:cNvSpPr>
          <p:nvPr/>
        </p:nvSpPr>
        <p:spPr bwMode="auto">
          <a:xfrm>
            <a:off x="2714845" y="2555330"/>
            <a:ext cx="22388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“z” </a:t>
            </a:r>
            <a:r>
              <a:rPr lang="en-US" b="1" dirty="0">
                <a:solidFill>
                  <a:srgbClr val="FF0000"/>
                </a:solidFill>
                <a:latin typeface="Calibri" pitchFamily="34" charset="0"/>
              </a:rPr>
              <a:t>stands for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vertical</a:t>
            </a:r>
            <a:endParaRPr lang="ru-RU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9700" name="TextBox 12"/>
          <p:cNvSpPr txBox="1">
            <a:spLocks noChangeArrowheads="1"/>
          </p:cNvSpPr>
          <p:nvPr/>
        </p:nvSpPr>
        <p:spPr bwMode="auto">
          <a:xfrm flipH="1">
            <a:off x="4953663" y="5648225"/>
            <a:ext cx="2612860" cy="646331"/>
          </a:xfrm>
          <a:prstGeom prst="rect">
            <a:avLst/>
          </a:prstGeom>
          <a:noFill/>
          <a:ln w="9525">
            <a:noFill/>
            <a:bevel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1" i="1" dirty="0">
                <a:latin typeface="Calibri" pitchFamily="34" charset="0"/>
              </a:rPr>
              <a:t>S.A. </a:t>
            </a:r>
            <a:r>
              <a:rPr lang="en-US" sz="1200" b="1" i="1" dirty="0" err="1">
                <a:latin typeface="Calibri" pitchFamily="34" charset="0"/>
              </a:rPr>
              <a:t>Nikitin</a:t>
            </a:r>
            <a:r>
              <a:rPr lang="en-US" sz="1200" b="1" i="1" dirty="0">
                <a:latin typeface="Calibri" pitchFamily="34" charset="0"/>
              </a:rPr>
              <a:t>. Talk at  20th Intern. Spin Physics Symposium (SPIN 2012), 17-22 Sept. 2012, </a:t>
            </a:r>
            <a:r>
              <a:rPr lang="en-US" sz="1200" b="1" i="1" dirty="0" err="1">
                <a:latin typeface="Calibri" pitchFamily="34" charset="0"/>
              </a:rPr>
              <a:t>Dubna</a:t>
            </a:r>
            <a:r>
              <a:rPr lang="en-US" sz="1200" b="1" i="1" dirty="0">
                <a:latin typeface="Calibri" pitchFamily="34" charset="0"/>
              </a:rPr>
              <a:t>, Russi</a:t>
            </a:r>
            <a:r>
              <a:rPr lang="en-US" sz="1200" i="1" dirty="0">
                <a:latin typeface="Calibri" pitchFamily="34" charset="0"/>
              </a:rPr>
              <a:t>a </a:t>
            </a:r>
            <a:endParaRPr lang="ru-RU" sz="1200" i="1" dirty="0">
              <a:latin typeface="Calibri" pitchFamily="34" charset="0"/>
            </a:endParaRPr>
          </a:p>
        </p:txBody>
      </p:sp>
      <p:sp>
        <p:nvSpPr>
          <p:cNvPr id="29701" name="TextBox 3"/>
          <p:cNvSpPr txBox="1">
            <a:spLocks noChangeArrowheads="1"/>
          </p:cNvSpPr>
          <p:nvPr/>
        </p:nvSpPr>
        <p:spPr bwMode="auto">
          <a:xfrm>
            <a:off x="7566523" y="818119"/>
            <a:ext cx="42883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cs typeface="Arial" charset="0"/>
              </a:rPr>
              <a:t>Compare these two </a:t>
            </a:r>
            <a:r>
              <a:rPr lang="en-US" b="1" dirty="0" smtClean="0">
                <a:solidFill>
                  <a:srgbClr val="FF0000"/>
                </a:solidFill>
                <a:cs typeface="Arial" charset="0"/>
              </a:rPr>
              <a:t>graphs for CEPC</a:t>
            </a:r>
            <a:endParaRPr lang="ru-RU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29702" name="TextBox 5"/>
          <p:cNvSpPr txBox="1">
            <a:spLocks noChangeArrowheads="1"/>
          </p:cNvSpPr>
          <p:nvPr/>
        </p:nvSpPr>
        <p:spPr bwMode="auto">
          <a:xfrm>
            <a:off x="8632825" y="6296025"/>
            <a:ext cx="153657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</a:rPr>
              <a:t>Self-Test </a:t>
            </a:r>
            <a:r>
              <a:rPr lang="en-US" sz="2000" b="1" dirty="0">
                <a:solidFill>
                  <a:srgbClr val="FF0000"/>
                </a:solidFill>
                <a:latin typeface="Calibri" pitchFamily="34" charset="0"/>
              </a:rPr>
              <a:t>OK!</a:t>
            </a:r>
            <a:endParaRPr lang="ru-RU" sz="20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29703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75538" y="1220788"/>
            <a:ext cx="4325937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1428273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72005" y="88384"/>
            <a:ext cx="11661494" cy="62388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Comparison of contributions to spin harmonics for </a:t>
            </a:r>
            <a:r>
              <a:rPr lang="en-US" sz="3200" b="1" dirty="0" smtClean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GeV 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CEPC</a:t>
            </a:r>
            <a:endParaRPr lang="ru-RU" sz="3200" b="1" i="1" baseline="50000" dirty="0">
              <a:solidFill>
                <a:srgbClr val="5E52F8"/>
              </a:solidFill>
            </a:endParaRPr>
          </a:p>
        </p:txBody>
      </p:sp>
      <p:pic>
        <p:nvPicPr>
          <p:cNvPr id="31747" name="Рисунок 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814820" y="789542"/>
            <a:ext cx="4918075" cy="5493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rgbClr val="1508B8">
                <a:alpha val="40000"/>
              </a:srgbClr>
            </a:glow>
          </a:effec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7105286" y="2540000"/>
            <a:ext cx="447430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/>
              <a:t>45387 MeV &lt; </a:t>
            </a:r>
            <a:r>
              <a:rPr lang="en-US" sz="1600" dirty="0" smtClean="0"/>
              <a:t>E</a:t>
            </a:r>
            <a:r>
              <a:rPr lang="en-US" sz="1600" baseline="-25000" dirty="0" smtClean="0"/>
              <a:t>Z pole </a:t>
            </a:r>
            <a:r>
              <a:rPr lang="en-US" sz="1600" dirty="0"/>
              <a:t>=45594 MeV &lt; 45828 MeV</a:t>
            </a:r>
          </a:p>
          <a:p>
            <a:r>
              <a:rPr lang="en-US" sz="1600" dirty="0"/>
              <a:t>k=103               </a:t>
            </a:r>
            <a:r>
              <a:rPr lang="en-US" sz="1600" dirty="0" smtClean="0"/>
              <a:t>                                </a:t>
            </a:r>
            <a:r>
              <a:rPr lang="en-US" sz="1600" dirty="0"/>
              <a:t>k=104</a:t>
            </a:r>
            <a:endParaRPr lang="ru-RU" sz="1600" dirty="0"/>
          </a:p>
        </p:txBody>
      </p:sp>
      <p:pic>
        <p:nvPicPr>
          <p:cNvPr id="31748" name="Рисунок 4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lum bright="-26000" contrast="75000"/>
          </a:blip>
          <a:srcRect/>
          <a:stretch>
            <a:fillRect/>
          </a:stretch>
        </p:blipFill>
        <p:spPr bwMode="auto">
          <a:xfrm>
            <a:off x="499058" y="761619"/>
            <a:ext cx="6229350" cy="552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12646" y="6233906"/>
            <a:ext cx="6838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  </a:t>
            </a:r>
            <a:r>
              <a:rPr lang="en-US" sz="2400" b="1" dirty="0" err="1" smtClean="0">
                <a:solidFill>
                  <a:srgbClr val="5E52F8"/>
                </a:solidFill>
              </a:rPr>
              <a:t>Ofsets</a:t>
            </a:r>
            <a:r>
              <a:rPr lang="en-US" sz="2400" b="1" dirty="0" smtClean="0">
                <a:solidFill>
                  <a:srgbClr val="5E52F8"/>
                </a:solidFill>
              </a:rPr>
              <a:t> of quads is main contributor!</a:t>
            </a:r>
            <a:endParaRPr lang="ru-RU" sz="2400" b="1" dirty="0">
              <a:solidFill>
                <a:srgbClr val="5E52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66256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06" y="1285942"/>
            <a:ext cx="10783388" cy="4974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422309" y="322217"/>
            <a:ext cx="9390833" cy="783771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 response at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Z-pole</a:t>
            </a:r>
            <a:r>
              <a:rPr lang="en-US" sz="3200" b="1" dirty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region </a:t>
            </a:r>
            <a:r>
              <a:rPr lang="en-US" sz="3200" b="1" dirty="0" smtClean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comparison of </a:t>
            </a:r>
            <a:r>
              <a:rPr lang="en-US" sz="3200" b="1" dirty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CEPC</a:t>
            </a:r>
            <a:r>
              <a:rPr lang="en-US" sz="3200" b="1" dirty="0" smtClean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lattice options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422309" y="2505413"/>
            <a:ext cx="1217000" cy="147732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cs typeface="Arial" charset="0"/>
              </a:rPr>
              <a:t>Z</a:t>
            </a:r>
          </a:p>
          <a:p>
            <a:r>
              <a:rPr lang="en-US" dirty="0" err="1" smtClean="0">
                <a:cs typeface="Arial" charset="0"/>
              </a:rPr>
              <a:t>dz</a:t>
            </a:r>
            <a:r>
              <a:rPr lang="en-US" dirty="0" smtClean="0">
                <a:cs typeface="Arial" charset="0"/>
              </a:rPr>
              <a:t>=100 u</a:t>
            </a:r>
            <a:endParaRPr lang="en-US" dirty="0">
              <a:cs typeface="Arial" charset="0"/>
            </a:endParaRPr>
          </a:p>
          <a:p>
            <a:r>
              <a:rPr lang="en-US" dirty="0">
                <a:cs typeface="Arial" charset="0"/>
                <a:sym typeface="Symbol" pitchFamily="18" charset="2"/>
              </a:rPr>
              <a:t></a:t>
            </a:r>
            <a:r>
              <a:rPr lang="en-US" dirty="0" smtClean="0">
                <a:cs typeface="Arial" charset="0"/>
                <a:sym typeface="Symbol" pitchFamily="18" charset="2"/>
              </a:rPr>
              <a:t>=k=103</a:t>
            </a:r>
          </a:p>
          <a:p>
            <a:r>
              <a:rPr lang="en-US" dirty="0" err="1" smtClean="0">
                <a:solidFill>
                  <a:srgbClr val="5E52F8"/>
                </a:solidFill>
                <a:cs typeface="Arial" charset="0"/>
                <a:sym typeface="Symbol" pitchFamily="18" charset="2"/>
              </a:rPr>
              <a:t>w</a:t>
            </a:r>
            <a:r>
              <a:rPr lang="en-US" baseline="-25000" dirty="0" err="1" smtClean="0">
                <a:solidFill>
                  <a:srgbClr val="5E52F8"/>
                </a:solidFill>
                <a:cs typeface="Arial" charset="0"/>
                <a:sym typeface="Symbol" pitchFamily="18" charset="2"/>
              </a:rPr>
              <a:t>k</a:t>
            </a:r>
            <a:r>
              <a:rPr lang="en-US" dirty="0" smtClean="0">
                <a:solidFill>
                  <a:srgbClr val="5E52F8"/>
                </a:solidFill>
                <a:cs typeface="Arial" charset="0"/>
                <a:sym typeface="Symbol" pitchFamily="18" charset="2"/>
              </a:rPr>
              <a:t>=2.5e-2</a:t>
            </a:r>
          </a:p>
          <a:p>
            <a:r>
              <a:rPr lang="en-US" dirty="0" err="1" smtClean="0">
                <a:solidFill>
                  <a:srgbClr val="FF0066"/>
                </a:solidFill>
                <a:cs typeface="Arial" charset="0"/>
                <a:sym typeface="Symbol" pitchFamily="18" charset="2"/>
              </a:rPr>
              <a:t>w</a:t>
            </a:r>
            <a:r>
              <a:rPr lang="en-US" baseline="-25000" dirty="0" err="1" smtClean="0">
                <a:solidFill>
                  <a:srgbClr val="FF0066"/>
                </a:solidFill>
                <a:cs typeface="Arial" charset="0"/>
                <a:sym typeface="Symbol" pitchFamily="18" charset="2"/>
              </a:rPr>
              <a:t>k</a:t>
            </a:r>
            <a:r>
              <a:rPr lang="en-US" dirty="0" smtClean="0">
                <a:solidFill>
                  <a:srgbClr val="FF0066"/>
                </a:solidFill>
                <a:cs typeface="Arial" charset="0"/>
                <a:sym typeface="Symbol" pitchFamily="18" charset="2"/>
              </a:rPr>
              <a:t>=5.2e-3</a:t>
            </a:r>
            <a:endParaRPr lang="ru-RU" dirty="0">
              <a:solidFill>
                <a:srgbClr val="5E52F8"/>
              </a:solidFill>
              <a:cs typeface="Arial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696121" y="2530579"/>
            <a:ext cx="1217000" cy="147732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cs typeface="Arial" charset="0"/>
              </a:rPr>
              <a:t>Z</a:t>
            </a:r>
          </a:p>
          <a:p>
            <a:r>
              <a:rPr lang="en-US" dirty="0" err="1" smtClean="0">
                <a:cs typeface="Arial" charset="0"/>
              </a:rPr>
              <a:t>dz</a:t>
            </a:r>
            <a:r>
              <a:rPr lang="en-US" dirty="0" smtClean="0">
                <a:cs typeface="Arial" charset="0"/>
              </a:rPr>
              <a:t>=100 </a:t>
            </a:r>
            <a:r>
              <a:rPr lang="en-US" dirty="0">
                <a:cs typeface="Arial" charset="0"/>
              </a:rPr>
              <a:t>u</a:t>
            </a:r>
          </a:p>
          <a:p>
            <a:r>
              <a:rPr lang="en-US" dirty="0" smtClean="0">
                <a:cs typeface="Arial" charset="0"/>
                <a:sym typeface="Symbol" pitchFamily="18" charset="2"/>
              </a:rPr>
              <a:t>=k=104</a:t>
            </a:r>
          </a:p>
          <a:p>
            <a:r>
              <a:rPr lang="en-US" dirty="0" err="1" smtClean="0">
                <a:solidFill>
                  <a:srgbClr val="5E52F8"/>
                </a:solidFill>
                <a:cs typeface="Arial" charset="0"/>
                <a:sym typeface="Symbol" pitchFamily="18" charset="2"/>
              </a:rPr>
              <a:t>w</a:t>
            </a:r>
            <a:r>
              <a:rPr lang="en-US" baseline="-25000" dirty="0" err="1" smtClean="0">
                <a:solidFill>
                  <a:srgbClr val="5E52F8"/>
                </a:solidFill>
                <a:cs typeface="Arial" charset="0"/>
                <a:sym typeface="Symbol" pitchFamily="18" charset="2"/>
              </a:rPr>
              <a:t>k</a:t>
            </a:r>
            <a:r>
              <a:rPr lang="en-US" dirty="0" smtClean="0">
                <a:solidFill>
                  <a:srgbClr val="5E52F8"/>
                </a:solidFill>
                <a:cs typeface="Arial" charset="0"/>
                <a:sym typeface="Symbol" pitchFamily="18" charset="2"/>
              </a:rPr>
              <a:t>=1.3e-2</a:t>
            </a:r>
            <a:endParaRPr lang="en-US" dirty="0">
              <a:solidFill>
                <a:srgbClr val="5E52F8"/>
              </a:solidFill>
              <a:cs typeface="Arial" charset="0"/>
              <a:sym typeface="Symbol" pitchFamily="18" charset="2"/>
            </a:endParaRPr>
          </a:p>
          <a:p>
            <a:r>
              <a:rPr lang="en-US" dirty="0" err="1" smtClean="0">
                <a:solidFill>
                  <a:srgbClr val="FF0066"/>
                </a:solidFill>
                <a:cs typeface="Arial" charset="0"/>
                <a:sym typeface="Symbol" pitchFamily="18" charset="2"/>
              </a:rPr>
              <a:t>w</a:t>
            </a:r>
            <a:r>
              <a:rPr lang="en-US" baseline="-25000" dirty="0" err="1" smtClean="0">
                <a:solidFill>
                  <a:srgbClr val="FF0066"/>
                </a:solidFill>
                <a:cs typeface="Arial" charset="0"/>
                <a:sym typeface="Symbol" pitchFamily="18" charset="2"/>
              </a:rPr>
              <a:t>k</a:t>
            </a:r>
            <a:r>
              <a:rPr lang="en-US" dirty="0" smtClean="0">
                <a:solidFill>
                  <a:srgbClr val="FF0066"/>
                </a:solidFill>
                <a:cs typeface="Arial" charset="0"/>
                <a:sym typeface="Symbol" pitchFamily="18" charset="2"/>
              </a:rPr>
              <a:t>=2.4e-3</a:t>
            </a:r>
            <a:endParaRPr lang="ru-RU" dirty="0">
              <a:solidFill>
                <a:srgbClr val="5E52F8"/>
              </a:solidFill>
              <a:cs typeface="Arial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4363656" y="2013993"/>
            <a:ext cx="914400" cy="25464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9770962" y="1866634"/>
            <a:ext cx="914400" cy="25464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4363656" y="2853744"/>
            <a:ext cx="914400" cy="2546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9770962" y="2821802"/>
            <a:ext cx="914400" cy="2546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49048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56" y="1698170"/>
            <a:ext cx="11730488" cy="4336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214075" y="2583792"/>
            <a:ext cx="1217000" cy="147732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cs typeface="Arial" charset="0"/>
              </a:rPr>
              <a:t>W</a:t>
            </a:r>
          </a:p>
          <a:p>
            <a:r>
              <a:rPr lang="en-US" dirty="0" err="1">
                <a:cs typeface="Arial" charset="0"/>
              </a:rPr>
              <a:t>dz</a:t>
            </a:r>
            <a:r>
              <a:rPr lang="en-US" dirty="0">
                <a:cs typeface="Arial" charset="0"/>
              </a:rPr>
              <a:t>=100 u</a:t>
            </a:r>
          </a:p>
          <a:p>
            <a:r>
              <a:rPr lang="en-US" dirty="0" smtClean="0">
                <a:cs typeface="Arial" charset="0"/>
                <a:sym typeface="Symbol" pitchFamily="18" charset="2"/>
              </a:rPr>
              <a:t>=k=182</a:t>
            </a:r>
          </a:p>
          <a:p>
            <a:r>
              <a:rPr lang="en-US" dirty="0" err="1" smtClean="0">
                <a:solidFill>
                  <a:srgbClr val="5E52F8"/>
                </a:solidFill>
                <a:cs typeface="Arial" charset="0"/>
                <a:sym typeface="Symbol" pitchFamily="18" charset="2"/>
              </a:rPr>
              <a:t>w</a:t>
            </a:r>
            <a:r>
              <a:rPr lang="en-US" baseline="-25000" dirty="0" err="1" smtClean="0">
                <a:solidFill>
                  <a:srgbClr val="5E52F8"/>
                </a:solidFill>
                <a:cs typeface="Arial" charset="0"/>
                <a:sym typeface="Symbol" pitchFamily="18" charset="2"/>
              </a:rPr>
              <a:t>k</a:t>
            </a:r>
            <a:r>
              <a:rPr lang="en-US" dirty="0" smtClean="0">
                <a:solidFill>
                  <a:srgbClr val="5E52F8"/>
                </a:solidFill>
                <a:cs typeface="Arial" charset="0"/>
                <a:sym typeface="Symbol" pitchFamily="18" charset="2"/>
              </a:rPr>
              <a:t>=5.0e-2</a:t>
            </a:r>
            <a:endParaRPr lang="en-US" dirty="0">
              <a:solidFill>
                <a:srgbClr val="5E52F8"/>
              </a:solidFill>
              <a:cs typeface="Arial" charset="0"/>
              <a:sym typeface="Symbol" pitchFamily="18" charset="2"/>
            </a:endParaRPr>
          </a:p>
          <a:p>
            <a:r>
              <a:rPr lang="en-US" dirty="0" err="1" smtClean="0">
                <a:solidFill>
                  <a:srgbClr val="FF0066"/>
                </a:solidFill>
                <a:cs typeface="Arial" charset="0"/>
                <a:sym typeface="Symbol" pitchFamily="18" charset="2"/>
              </a:rPr>
              <a:t>w</a:t>
            </a:r>
            <a:r>
              <a:rPr lang="en-US" baseline="-25000" dirty="0" err="1" smtClean="0">
                <a:solidFill>
                  <a:srgbClr val="FF0066"/>
                </a:solidFill>
                <a:cs typeface="Arial" charset="0"/>
                <a:sym typeface="Symbol" pitchFamily="18" charset="2"/>
              </a:rPr>
              <a:t>k</a:t>
            </a:r>
            <a:r>
              <a:rPr lang="en-US" dirty="0" smtClean="0">
                <a:solidFill>
                  <a:srgbClr val="FF0066"/>
                </a:solidFill>
                <a:cs typeface="Arial" charset="0"/>
                <a:sym typeface="Symbol" pitchFamily="18" charset="2"/>
              </a:rPr>
              <a:t>=2.5e-2</a:t>
            </a:r>
            <a:endParaRPr lang="ru-RU" dirty="0">
              <a:solidFill>
                <a:srgbClr val="5E52F8"/>
              </a:solidFill>
              <a:cs typeface="Arial" charset="0"/>
            </a:endParaRPr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6774499" y="2615973"/>
            <a:ext cx="1217000" cy="147732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cs typeface="Arial" charset="0"/>
              </a:rPr>
              <a:t>W</a:t>
            </a:r>
          </a:p>
          <a:p>
            <a:r>
              <a:rPr lang="en-US" dirty="0" err="1">
                <a:cs typeface="Arial" charset="0"/>
              </a:rPr>
              <a:t>dz</a:t>
            </a:r>
            <a:r>
              <a:rPr lang="en-US" dirty="0">
                <a:cs typeface="Arial" charset="0"/>
              </a:rPr>
              <a:t>=100 u</a:t>
            </a:r>
          </a:p>
          <a:p>
            <a:r>
              <a:rPr lang="en-US" dirty="0" smtClean="0">
                <a:cs typeface="Arial" charset="0"/>
                <a:sym typeface="Symbol" pitchFamily="18" charset="2"/>
              </a:rPr>
              <a:t>=k=183</a:t>
            </a:r>
          </a:p>
          <a:p>
            <a:r>
              <a:rPr lang="en-US" dirty="0" err="1" smtClean="0">
                <a:solidFill>
                  <a:srgbClr val="5E52F8"/>
                </a:solidFill>
                <a:cs typeface="Arial" charset="0"/>
                <a:sym typeface="Symbol" pitchFamily="18" charset="2"/>
              </a:rPr>
              <a:t>w</a:t>
            </a:r>
            <a:r>
              <a:rPr lang="en-US" baseline="-25000" dirty="0" err="1" smtClean="0">
                <a:solidFill>
                  <a:srgbClr val="5E52F8"/>
                </a:solidFill>
                <a:cs typeface="Arial" charset="0"/>
                <a:sym typeface="Symbol" pitchFamily="18" charset="2"/>
              </a:rPr>
              <a:t>k</a:t>
            </a:r>
            <a:r>
              <a:rPr lang="en-US" dirty="0" smtClean="0">
                <a:solidFill>
                  <a:srgbClr val="5E52F8"/>
                </a:solidFill>
                <a:cs typeface="Arial" charset="0"/>
                <a:sym typeface="Symbol" pitchFamily="18" charset="2"/>
              </a:rPr>
              <a:t>=3.5e-1</a:t>
            </a:r>
            <a:endParaRPr lang="en-US" dirty="0">
              <a:solidFill>
                <a:srgbClr val="5E52F8"/>
              </a:solidFill>
              <a:cs typeface="Arial" charset="0"/>
              <a:sym typeface="Symbol" pitchFamily="18" charset="2"/>
            </a:endParaRPr>
          </a:p>
          <a:p>
            <a:r>
              <a:rPr lang="en-US" dirty="0" err="1" smtClean="0">
                <a:solidFill>
                  <a:srgbClr val="FF0066"/>
                </a:solidFill>
                <a:cs typeface="Arial" charset="0"/>
                <a:sym typeface="Symbol" pitchFamily="18" charset="2"/>
              </a:rPr>
              <a:t>w</a:t>
            </a:r>
            <a:r>
              <a:rPr lang="en-US" baseline="-25000" dirty="0" err="1" smtClean="0">
                <a:solidFill>
                  <a:srgbClr val="FF0066"/>
                </a:solidFill>
                <a:cs typeface="Arial" charset="0"/>
                <a:sym typeface="Symbol" pitchFamily="18" charset="2"/>
              </a:rPr>
              <a:t>k</a:t>
            </a:r>
            <a:r>
              <a:rPr lang="en-US" dirty="0" smtClean="0">
                <a:solidFill>
                  <a:srgbClr val="FF0066"/>
                </a:solidFill>
                <a:cs typeface="Arial" charset="0"/>
                <a:sym typeface="Symbol" pitchFamily="18" charset="2"/>
              </a:rPr>
              <a:t>=1.5e-1</a:t>
            </a:r>
            <a:endParaRPr lang="ru-RU" dirty="0">
              <a:solidFill>
                <a:srgbClr val="5E52F8"/>
              </a:solidFill>
              <a:cs typeface="Arial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822575" y="378817"/>
            <a:ext cx="8723085" cy="862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algn="ctr"/>
            <a:r>
              <a:rPr lang="en-US" sz="3200" b="1" dirty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 response at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3200" b="1" dirty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threshold </a:t>
            </a:r>
            <a:r>
              <a:rPr lang="en-US" sz="3200" b="1" dirty="0" smtClean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 with comparison of </a:t>
            </a:r>
            <a:r>
              <a:rPr lang="en-US" sz="3200" b="1" dirty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CEPC</a:t>
            </a:r>
            <a:r>
              <a:rPr lang="en-US" sz="3200" b="1" dirty="0" smtClean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lattice options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19076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44" y="852753"/>
            <a:ext cx="4189862" cy="268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744" y="852754"/>
            <a:ext cx="4269699" cy="2684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6000"/>
                    </a14:imgEffect>
                    <a14:imgEffect>
                      <a14:colorTemperature colorTemp="11200"/>
                    </a14:imgEffect>
                    <a14:imgEffect>
                      <a14:saturation sat="2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745" y="3577123"/>
            <a:ext cx="4269699" cy="2864619"/>
          </a:xfrm>
          <a:prstGeom prst="rect">
            <a:avLst/>
          </a:prstGeom>
          <a:solidFill>
            <a:srgbClr val="FFFF00"/>
          </a:solidFill>
          <a:ln w="38100">
            <a:noFill/>
          </a:ln>
          <a:extLst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881115" y="105712"/>
            <a:ext cx="7814428" cy="7110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tabLst>
                <a:tab pos="4040188" algn="l"/>
              </a:tabLst>
              <a:defRPr/>
            </a:pPr>
            <a:r>
              <a:rPr lang="en-US" sz="3000" b="1" dirty="0" smtClean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 response at </a:t>
            </a:r>
            <a:r>
              <a:rPr lang="en-US" sz="3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FCCee</a:t>
            </a:r>
            <a:r>
              <a:rPr lang="en-US" sz="3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-Z </a:t>
            </a:r>
            <a:r>
              <a:rPr lang="en-US" sz="3000" b="1" dirty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FCCee</a:t>
            </a:r>
            <a:r>
              <a:rPr lang="en-US" sz="3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-W </a:t>
            </a:r>
            <a:endParaRPr lang="en-US" sz="3000" b="1" dirty="0" smtClean="0">
              <a:solidFill>
                <a:srgbClr val="5E52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44" y="3577123"/>
            <a:ext cx="4193293" cy="2802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8576594" y="4731493"/>
            <a:ext cx="645459" cy="672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501253" y="1164440"/>
            <a:ext cx="10743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</a:p>
          <a:p>
            <a:r>
              <a:rPr lang="en-US" dirty="0" smtClean="0">
                <a:sym typeface="Symbol"/>
              </a:rPr>
              <a:t>=</a:t>
            </a:r>
            <a:r>
              <a:rPr lang="en-US" dirty="0" smtClean="0"/>
              <a:t>k=103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556433" y="3896267"/>
            <a:ext cx="10743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</a:p>
          <a:p>
            <a:r>
              <a:rPr lang="en-US" dirty="0" smtClean="0">
                <a:sym typeface="Symbol"/>
              </a:rPr>
              <a:t>=</a:t>
            </a:r>
            <a:r>
              <a:rPr lang="en-US" dirty="0" smtClean="0"/>
              <a:t>k=104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7126405" y="1212038"/>
            <a:ext cx="10743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</a:t>
            </a:r>
          </a:p>
          <a:p>
            <a:r>
              <a:rPr lang="en-US" dirty="0" smtClean="0">
                <a:sym typeface="Symbol"/>
              </a:rPr>
              <a:t>=</a:t>
            </a:r>
            <a:r>
              <a:rPr lang="en-US" dirty="0" smtClean="0"/>
              <a:t>k=182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7126405" y="3896267"/>
            <a:ext cx="10743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</a:t>
            </a:r>
          </a:p>
          <a:p>
            <a:r>
              <a:rPr lang="en-US" dirty="0" smtClean="0">
                <a:sym typeface="Symbol"/>
              </a:rPr>
              <a:t>=</a:t>
            </a:r>
            <a:r>
              <a:rPr lang="en-US" dirty="0" smtClean="0"/>
              <a:t>k=183</a:t>
            </a:r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3051990" y="1810771"/>
            <a:ext cx="619258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8912424" y="1956158"/>
            <a:ext cx="619258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204390" y="4841079"/>
            <a:ext cx="619258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309766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4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212" y="1183702"/>
            <a:ext cx="5067300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550294" y="1537267"/>
            <a:ext cx="2294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(…</a:t>
            </a:r>
            <a:r>
              <a:rPr lang="en-US" sz="1400" dirty="0" smtClean="0"/>
              <a:t>another optics option</a:t>
            </a:r>
            <a:r>
              <a:rPr lang="en-US" dirty="0" smtClean="0"/>
              <a:t>) </a:t>
            </a:r>
            <a:endParaRPr lang="ru-RU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215900" y="106484"/>
            <a:ext cx="1178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Expected resonant harmonics due to 50</a:t>
            </a:r>
            <a:r>
              <a:rPr lang="en-US" sz="3200" b="1" dirty="0" smtClean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m</a:t>
            </a:r>
            <a:r>
              <a:rPr lang="en-US" sz="3200" b="1" dirty="0" smtClean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offsets of quads 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375649" y="765677"/>
            <a:ext cx="656131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For typical vertical offset tolerances </a:t>
            </a:r>
            <a:r>
              <a:rPr lang="en-US" sz="2000" dirty="0" smtClean="0"/>
              <a:t>, t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he amplitudes of the harmonics vary in a wide range from 10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to 10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in order of magnitude depending on the energy, the harmonic number, and also on the magnetic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lattice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option.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 principle, even the highest in magnitude harmonics can be reduced down to required level 5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10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-4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with the help of a distributed system of dipole correctors of vertical orbit (SHM, i.e. Spin Harmonic Matching).</a:t>
            </a: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Factors contribute this: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number of correctors is of the same order with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the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number of disturbance sources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the spin response of correctors </a:t>
            </a:r>
            <a:r>
              <a:rPr lang="en-US" sz="2000" dirty="0"/>
              <a:t>is described by the same function </a:t>
            </a:r>
            <a:r>
              <a:rPr lang="en-US" sz="2000" i="1" dirty="0" smtClean="0"/>
              <a:t>F</a:t>
            </a:r>
            <a:r>
              <a:rPr lang="en-US" sz="2000" i="1" baseline="30000" dirty="0" smtClean="0">
                <a:sym typeface="Symbol"/>
              </a:rPr>
              <a:t></a:t>
            </a:r>
            <a:r>
              <a:rPr lang="en-US" sz="2000" dirty="0" smtClean="0">
                <a:sym typeface="Symbol"/>
              </a:rPr>
              <a:t> as </a:t>
            </a:r>
            <a:r>
              <a:rPr lang="en-US" sz="2000" dirty="0"/>
              <a:t>for the </a:t>
            </a:r>
            <a:r>
              <a:rPr lang="en-US" sz="2000" dirty="0" smtClean="0"/>
              <a:t>sources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r>
              <a:rPr lang="en-US" sz="2000" dirty="0">
                <a:solidFill>
                  <a:srgbClr val="5E52F8"/>
                </a:solidFill>
                <a:sym typeface="Symbol"/>
              </a:rPr>
              <a:t>Spin Harmonic Matching using dipole correctors is complicated by the need to simultaneously solve the orbit correction problem.</a:t>
            </a:r>
            <a:endParaRPr lang="ru-RU" sz="2000" i="1" dirty="0">
              <a:solidFill>
                <a:srgbClr val="5E52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72206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942" y="-43543"/>
            <a:ext cx="11364686" cy="885372"/>
          </a:xfrm>
        </p:spPr>
        <p:txBody>
          <a:bodyPr/>
          <a:lstStyle/>
          <a:p>
            <a:pPr algn="ctr"/>
            <a:r>
              <a:rPr lang="en-US" sz="3200" b="1" dirty="0" smtClean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Orbit correction and spin harmonic matching</a:t>
            </a:r>
            <a:endParaRPr lang="ru-RU" sz="3200" b="1" dirty="0">
              <a:solidFill>
                <a:srgbClr val="5E52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9882" y="854798"/>
            <a:ext cx="10914743" cy="57246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 practice, </a:t>
            </a:r>
            <a:r>
              <a:rPr lang="en-US" sz="2400" dirty="0" smtClean="0"/>
              <a:t>SHM </a:t>
            </a:r>
            <a:r>
              <a:rPr lang="en-US" sz="2400" dirty="0"/>
              <a:t>will be preceded by </a:t>
            </a:r>
            <a:r>
              <a:rPr lang="en-US" sz="2400" dirty="0" smtClean="0"/>
              <a:t>stage of orbit </a:t>
            </a:r>
            <a:r>
              <a:rPr lang="en-US" sz="2400" dirty="0"/>
              <a:t>correction which is  </a:t>
            </a:r>
            <a:r>
              <a:rPr lang="en-US" sz="2400" dirty="0" smtClean="0"/>
              <a:t>necessary </a:t>
            </a:r>
            <a:r>
              <a:rPr lang="en-US" sz="2400" dirty="0"/>
              <a:t>to provide </a:t>
            </a:r>
            <a:r>
              <a:rPr lang="en-US" sz="2400" dirty="0" smtClean="0"/>
              <a:t>relevant </a:t>
            </a:r>
            <a:r>
              <a:rPr lang="en-US" sz="2400" dirty="0"/>
              <a:t>closed </a:t>
            </a:r>
            <a:r>
              <a:rPr lang="en-US" sz="2400" dirty="0" smtClean="0"/>
              <a:t> orbit. Without any correction, orbit distortions </a:t>
            </a:r>
            <a:r>
              <a:rPr lang="en-US" sz="2400" dirty="0"/>
              <a:t>in </a:t>
            </a:r>
            <a:r>
              <a:rPr lang="en-US" sz="2400" dirty="0" smtClean="0"/>
              <a:t>supercolliders will be </a:t>
            </a:r>
            <a:r>
              <a:rPr lang="en-US" sz="2400" dirty="0"/>
              <a:t>unacceptably large even at 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micron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offsets of 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quads</a:t>
            </a:r>
            <a:r>
              <a:rPr lang="en-US" sz="2400" dirty="0" smtClean="0"/>
              <a:t>. In </a:t>
            </a:r>
            <a:r>
              <a:rPr lang="en-US" sz="2400" dirty="0"/>
              <a:t>addition to </a:t>
            </a:r>
            <a:r>
              <a:rPr lang="en-US" sz="2400" dirty="0" smtClean="0"/>
              <a:t>use </a:t>
            </a:r>
            <a:r>
              <a:rPr lang="en-US" sz="2400" dirty="0"/>
              <a:t>of dipole correctors, it may also be necessary to adjust </a:t>
            </a:r>
            <a:r>
              <a:rPr lang="en-US" sz="2400" dirty="0" smtClean="0"/>
              <a:t>alignment </a:t>
            </a:r>
            <a:r>
              <a:rPr lang="en-US" sz="2400" dirty="0"/>
              <a:t>of FF lenses with micron accuracy</a:t>
            </a:r>
            <a:endParaRPr lang="en-US" sz="2400" dirty="0" smtClean="0"/>
          </a:p>
          <a:p>
            <a:endParaRPr lang="en-US" sz="1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Global </a:t>
            </a:r>
            <a:r>
              <a:rPr lang="en-US" sz="2400" dirty="0"/>
              <a:t>dipole correction of </a:t>
            </a:r>
            <a:r>
              <a:rPr lang="en-US" sz="2400" dirty="0" smtClean="0"/>
              <a:t>closed </a:t>
            </a:r>
            <a:r>
              <a:rPr lang="en-US" sz="2400" dirty="0"/>
              <a:t>orbit at each step should include minimizing </a:t>
            </a:r>
            <a:r>
              <a:rPr lang="en-US" sz="2400" dirty="0" smtClean="0"/>
              <a:t>effect </a:t>
            </a:r>
            <a:r>
              <a:rPr lang="en-US" sz="2400" dirty="0"/>
              <a:t>of correction on </a:t>
            </a:r>
            <a:r>
              <a:rPr lang="en-US" sz="2400" dirty="0" smtClean="0"/>
              <a:t>main </a:t>
            </a:r>
            <a:r>
              <a:rPr lang="en-US" sz="2400" dirty="0"/>
              <a:t>spin harmonics (for example, through </a:t>
            </a:r>
            <a:r>
              <a:rPr lang="en-US" sz="2400" dirty="0" smtClean="0"/>
              <a:t>target </a:t>
            </a:r>
            <a:r>
              <a:rPr lang="en-US" sz="2400" dirty="0"/>
              <a:t>function in </a:t>
            </a:r>
            <a:r>
              <a:rPr lang="en-US" sz="2400" dirty="0" smtClean="0"/>
              <a:t>least </a:t>
            </a:r>
            <a:r>
              <a:rPr lang="en-US" sz="2400" dirty="0"/>
              <a:t>squares method</a:t>
            </a:r>
            <a:r>
              <a:rPr lang="en-US" sz="2400" dirty="0" smtClean="0"/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 turn, SHM steps will be performed provided that </a:t>
            </a:r>
            <a:r>
              <a:rPr lang="en-US" sz="2400" dirty="0" smtClean="0"/>
              <a:t>vertical </a:t>
            </a:r>
            <a:r>
              <a:rPr lang="en-US" sz="2400" dirty="0"/>
              <a:t>orbit increments are minimized.</a:t>
            </a:r>
            <a:r>
              <a:rPr lang="en-US" sz="2400" dirty="0" smtClean="0"/>
              <a:t> </a:t>
            </a:r>
            <a:r>
              <a:rPr lang="en-US" sz="2400" dirty="0"/>
              <a:t>Each step is accompanied by observation of </a:t>
            </a:r>
            <a:r>
              <a:rPr lang="en-US" sz="2400" dirty="0" smtClean="0"/>
              <a:t>beam </a:t>
            </a:r>
            <a:r>
              <a:rPr lang="en-US" sz="2400" dirty="0"/>
              <a:t>polarization using </a:t>
            </a:r>
            <a:r>
              <a:rPr lang="en-US" sz="2400" dirty="0" smtClean="0"/>
              <a:t>laser </a:t>
            </a:r>
            <a:r>
              <a:rPr lang="en-US" sz="2400" dirty="0" err="1"/>
              <a:t>polarimeter</a:t>
            </a:r>
            <a:r>
              <a:rPr lang="en-US" sz="2400" dirty="0"/>
              <a:t> and is aimed at reducing </a:t>
            </a:r>
            <a:r>
              <a:rPr lang="en-US" sz="2400" dirty="0" smtClean="0"/>
              <a:t>amplitudes </a:t>
            </a:r>
            <a:r>
              <a:rPr lang="en-US" sz="2400" dirty="0"/>
              <a:t>of dangerous spin harmonics</a:t>
            </a:r>
            <a:r>
              <a:rPr lang="en-US" sz="2400" dirty="0" smtClean="0"/>
              <a:t>.</a:t>
            </a:r>
          </a:p>
          <a:p>
            <a:endParaRPr lang="en-US" sz="1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It is assumed that such a sequence of actions converges, i.e. leads to required result.  Of course, numerical simulation is needed.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53220426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0" y="126078"/>
            <a:ext cx="12131458" cy="862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/>
              </a:defRPr>
            </a:lvl9pPr>
          </a:lstStyle>
          <a:p>
            <a:pPr algn="ctr"/>
            <a:r>
              <a:rPr lang="en-US" sz="3400" b="1" dirty="0" smtClean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efficiency of vertical orbit correctors in SHM</a:t>
            </a:r>
            <a:endParaRPr lang="ru-RU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87884" y="4419530"/>
            <a:ext cx="51816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 </a:t>
            </a:r>
            <a:r>
              <a:rPr lang="en-US" dirty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dirty="0" smtClean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correction </a:t>
            </a:r>
            <a:r>
              <a:rPr lang="en-US" dirty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dirty="0" smtClean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resonant harmonics </a:t>
            </a:r>
            <a:r>
              <a:rPr lang="en-US" dirty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depends on </a:t>
            </a:r>
            <a:r>
              <a:rPr lang="en-US" dirty="0" smtClean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minimum </a:t>
            </a:r>
            <a:r>
              <a:rPr lang="en-US" dirty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controlled step </a:t>
            </a:r>
            <a:r>
              <a:rPr lang="en-US" dirty="0" smtClean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(resolution) when </a:t>
            </a:r>
            <a:r>
              <a:rPr lang="en-US" dirty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changing </a:t>
            </a:r>
            <a:r>
              <a:rPr lang="en-US" dirty="0" smtClean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strength </a:t>
            </a:r>
            <a:r>
              <a:rPr lang="en-US" dirty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dirty="0" smtClean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correctors.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5E52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5E52F8"/>
                </a:solidFill>
              </a:rPr>
              <a:t>This resolution should be sufficiently high given </a:t>
            </a:r>
            <a:r>
              <a:rPr lang="en-US" dirty="0" smtClean="0">
                <a:solidFill>
                  <a:srgbClr val="5E52F8"/>
                </a:solidFill>
              </a:rPr>
              <a:t>a wide </a:t>
            </a:r>
            <a:r>
              <a:rPr lang="en-US" dirty="0">
                <a:solidFill>
                  <a:srgbClr val="5E52F8"/>
                </a:solidFill>
              </a:rPr>
              <a:t>dynamic range in which </a:t>
            </a:r>
            <a:r>
              <a:rPr lang="en-US" dirty="0" smtClean="0">
                <a:solidFill>
                  <a:srgbClr val="5E52F8"/>
                </a:solidFill>
              </a:rPr>
              <a:t>amplitudes </a:t>
            </a:r>
            <a:r>
              <a:rPr lang="en-US" dirty="0">
                <a:solidFill>
                  <a:srgbClr val="5E52F8"/>
                </a:solidFill>
              </a:rPr>
              <a:t>of </a:t>
            </a:r>
            <a:r>
              <a:rPr lang="en-US" dirty="0" smtClean="0">
                <a:solidFill>
                  <a:srgbClr val="5E52F8"/>
                </a:solidFill>
              </a:rPr>
              <a:t>harmonics </a:t>
            </a:r>
            <a:r>
              <a:rPr lang="en-US" dirty="0">
                <a:solidFill>
                  <a:srgbClr val="5E52F8"/>
                </a:solidFill>
              </a:rPr>
              <a:t>are </a:t>
            </a:r>
            <a:r>
              <a:rPr lang="en-US" dirty="0" smtClean="0">
                <a:solidFill>
                  <a:srgbClr val="5E52F8"/>
                </a:solidFill>
              </a:rPr>
              <a:t>adjusted</a:t>
            </a:r>
            <a:endParaRPr lang="ru-RU" dirty="0">
              <a:solidFill>
                <a:srgbClr val="5E52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43" y="969681"/>
            <a:ext cx="5615785" cy="5481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886" y="969679"/>
            <a:ext cx="5346927" cy="313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940349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 txBox="1">
            <a:spLocks noChangeArrowheads="1"/>
          </p:cNvSpPr>
          <p:nvPr/>
        </p:nvSpPr>
        <p:spPr>
          <a:xfrm>
            <a:off x="517748" y="-36195"/>
            <a:ext cx="11413635" cy="7078861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49263">
              <a:lnSpc>
                <a:spcPct val="100000"/>
              </a:lnSpc>
              <a:spcBef>
                <a:spcPct val="0"/>
              </a:spcBef>
              <a:buFontTx/>
              <a:buChar char="•"/>
              <a:tabLst>
                <a:tab pos="457200" algn="l"/>
              </a:tabLst>
            </a:pPr>
            <a:endParaRPr lang="en-US" altLang="ru-RU" sz="2200" dirty="0" smtClean="0">
              <a:solidFill>
                <a:srgbClr val="5E52F8"/>
              </a:solidFill>
              <a:latin typeface="Arial" charset="0"/>
              <a:cs typeface="Times New Roman" pitchFamily="18" charset="0"/>
            </a:endParaRPr>
          </a:p>
          <a:p>
            <a:pPr marL="0" indent="449263">
              <a:lnSpc>
                <a:spcPct val="100000"/>
              </a:lnSpc>
              <a:spcBef>
                <a:spcPct val="0"/>
              </a:spcBef>
              <a:buFontTx/>
              <a:buChar char="•"/>
              <a:tabLst>
                <a:tab pos="457200" algn="l"/>
                <a:tab pos="3948113" algn="l"/>
              </a:tabLst>
            </a:pPr>
            <a:endParaRPr lang="en-US" altLang="ru-RU" sz="2400" dirty="0" smtClean="0">
              <a:latin typeface="Arial" charset="0"/>
              <a:cs typeface="Times New Roman" pitchFamily="18" charset="0"/>
            </a:endParaRPr>
          </a:p>
          <a:p>
            <a:pPr marL="0" indent="449263">
              <a:lnSpc>
                <a:spcPct val="100000"/>
              </a:lnSpc>
              <a:spcBef>
                <a:spcPct val="0"/>
              </a:spcBef>
              <a:buFontTx/>
              <a:buChar char="•"/>
              <a:tabLst>
                <a:tab pos="457200" algn="l"/>
                <a:tab pos="3948113" algn="l"/>
              </a:tabLst>
            </a:pPr>
            <a:r>
              <a:rPr lang="en-US" altLang="ru-RU" sz="2400" dirty="0" smtClean="0">
                <a:latin typeface="Arial" charset="0"/>
                <a:cs typeface="Times New Roman" pitchFamily="18" charset="0"/>
              </a:rPr>
              <a:t>Conditions under which radiative transverse self-polarization </a:t>
            </a:r>
          </a:p>
          <a:p>
            <a:pPr marL="0" indent="449263">
              <a:lnSpc>
                <a:spcPct val="100000"/>
              </a:lnSpc>
              <a:spcBef>
                <a:spcPct val="0"/>
              </a:spcBef>
              <a:buFont typeface="Arial" charset="0"/>
              <a:buNone/>
              <a:tabLst>
                <a:tab pos="457200" algn="l"/>
              </a:tabLst>
            </a:pPr>
            <a:r>
              <a:rPr lang="en-US" altLang="ru-RU" sz="2400" dirty="0" smtClean="0">
                <a:latin typeface="Arial" charset="0"/>
                <a:cs typeface="Times New Roman" pitchFamily="18" charset="0"/>
              </a:rPr>
              <a:t>in collider rings reaches required degree within reasonable time: </a:t>
            </a:r>
          </a:p>
          <a:p>
            <a:pPr marL="0" indent="449263">
              <a:lnSpc>
                <a:spcPct val="100000"/>
              </a:lnSpc>
              <a:spcBef>
                <a:spcPct val="0"/>
              </a:spcBef>
              <a:buFont typeface="Arial" charset="0"/>
              <a:buNone/>
              <a:tabLst>
                <a:tab pos="457200" algn="l"/>
              </a:tabLst>
            </a:pPr>
            <a:r>
              <a:rPr lang="en-US" altLang="ru-RU" sz="2400" dirty="0" smtClean="0">
                <a:solidFill>
                  <a:srgbClr val="5E52F8"/>
                </a:solidFill>
                <a:latin typeface="Arial" charset="0"/>
                <a:cs typeface="Times New Roman" pitchFamily="18" charset="0"/>
              </a:rPr>
              <a:t>	-- </a:t>
            </a:r>
            <a:r>
              <a:rPr lang="en-US" altLang="ru-RU" sz="2400" b="1" i="1" dirty="0" smtClean="0">
                <a:solidFill>
                  <a:srgbClr val="5E52F8"/>
                </a:solidFill>
                <a:latin typeface="Arial" charset="0"/>
                <a:cs typeface="Times New Roman" pitchFamily="18" charset="0"/>
              </a:rPr>
              <a:t>speeding up </a:t>
            </a:r>
            <a:r>
              <a:rPr lang="en-US" altLang="ru-RU" sz="2400" b="1" i="1" dirty="0" err="1" smtClean="0">
                <a:solidFill>
                  <a:srgbClr val="5E52F8"/>
                </a:solidFill>
                <a:latin typeface="Arial" charset="0"/>
                <a:cs typeface="Times New Roman" pitchFamily="18" charset="0"/>
              </a:rPr>
              <a:t>radiative</a:t>
            </a:r>
            <a:r>
              <a:rPr lang="en-US" altLang="ru-RU" sz="2400" b="1" i="1" dirty="0" smtClean="0">
                <a:solidFill>
                  <a:srgbClr val="5E52F8"/>
                </a:solidFill>
                <a:latin typeface="Arial" charset="0"/>
                <a:cs typeface="Times New Roman" pitchFamily="18" charset="0"/>
              </a:rPr>
              <a:t> polarization process</a:t>
            </a:r>
          </a:p>
          <a:p>
            <a:pPr marL="0" indent="449263">
              <a:lnSpc>
                <a:spcPct val="100000"/>
              </a:lnSpc>
              <a:spcBef>
                <a:spcPct val="0"/>
              </a:spcBef>
              <a:buFont typeface="Arial" charset="0"/>
              <a:buNone/>
              <a:tabLst>
                <a:tab pos="457200" algn="l"/>
              </a:tabLst>
            </a:pPr>
            <a:endParaRPr lang="en-US" altLang="ru-RU" sz="2400" b="1" i="1" dirty="0" smtClean="0">
              <a:solidFill>
                <a:srgbClr val="5E52F8"/>
              </a:solidFill>
              <a:latin typeface="Arial" charset="0"/>
              <a:cs typeface="Times New Roman" pitchFamily="18" charset="0"/>
            </a:endParaRPr>
          </a:p>
          <a:p>
            <a:pPr marL="0" indent="449263">
              <a:lnSpc>
                <a:spcPct val="100000"/>
              </a:lnSpc>
              <a:spcBef>
                <a:spcPct val="0"/>
              </a:spcBef>
              <a:buNone/>
              <a:tabLst>
                <a:tab pos="457200" algn="l"/>
              </a:tabLst>
            </a:pPr>
            <a:r>
              <a:rPr lang="en-US" altLang="ru-RU" sz="2400" b="1" i="1" dirty="0" smtClean="0">
                <a:solidFill>
                  <a:srgbClr val="5E52F8"/>
                </a:solidFill>
                <a:latin typeface="Arial" charset="0"/>
                <a:cs typeface="Times New Roman" pitchFamily="18" charset="0"/>
              </a:rPr>
              <a:t>-- depolarization factors                                                                 </a:t>
            </a:r>
          </a:p>
          <a:p>
            <a:pPr marL="0" indent="449263">
              <a:lnSpc>
                <a:spcPct val="100000"/>
              </a:lnSpc>
              <a:spcBef>
                <a:spcPct val="0"/>
              </a:spcBef>
              <a:buNone/>
              <a:tabLst>
                <a:tab pos="457200" algn="l"/>
              </a:tabLst>
            </a:pPr>
            <a:r>
              <a:rPr lang="en-US" altLang="ru-RU" sz="2400" b="1" i="1" dirty="0" smtClean="0">
                <a:solidFill>
                  <a:srgbClr val="5E52F8"/>
                </a:solidFill>
                <a:latin typeface="Arial" charset="0"/>
                <a:cs typeface="Times New Roman" pitchFamily="18" charset="0"/>
              </a:rPr>
              <a:t> </a:t>
            </a:r>
          </a:p>
          <a:p>
            <a:pPr marL="0" indent="449263">
              <a:lnSpc>
                <a:spcPct val="100000"/>
              </a:lnSpc>
              <a:spcBef>
                <a:spcPct val="0"/>
              </a:spcBef>
              <a:buNone/>
              <a:tabLst>
                <a:tab pos="457200" algn="l"/>
              </a:tabLst>
            </a:pPr>
            <a:r>
              <a:rPr lang="en-US" altLang="ru-RU" sz="2400" b="1" i="1" dirty="0" smtClean="0">
                <a:solidFill>
                  <a:srgbClr val="5E52F8"/>
                </a:solidFill>
                <a:latin typeface="Arial" charset="0"/>
                <a:cs typeface="Times New Roman" pitchFamily="18" charset="0"/>
              </a:rPr>
              <a:t>-- spin harmonic matching</a:t>
            </a:r>
          </a:p>
          <a:p>
            <a:pPr marL="0" indent="449263">
              <a:lnSpc>
                <a:spcPct val="100000"/>
              </a:lnSpc>
              <a:spcBef>
                <a:spcPct val="0"/>
              </a:spcBef>
              <a:buNone/>
              <a:tabLst>
                <a:tab pos="457200" algn="l"/>
              </a:tabLst>
            </a:pPr>
            <a:endParaRPr lang="en-US" altLang="ru-RU" sz="2400" b="1" i="1" dirty="0" smtClean="0">
              <a:solidFill>
                <a:srgbClr val="5E52F8"/>
              </a:solidFill>
              <a:latin typeface="Arial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tabLst>
                <a:tab pos="457200" algn="l"/>
              </a:tabLst>
            </a:pPr>
            <a:r>
              <a:rPr lang="en-US" altLang="ru-RU" sz="2400" dirty="0" smtClean="0">
                <a:latin typeface="Arial" charset="0"/>
                <a:cs typeface="Times New Roman" pitchFamily="18" charset="0"/>
              </a:rPr>
              <a:t>   Comparison of projects with known precedent: 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  <a:tabLst>
                <a:tab pos="457200" algn="l"/>
              </a:tabLst>
            </a:pPr>
            <a:r>
              <a:rPr lang="en-US" altLang="ru-RU" sz="2400" dirty="0">
                <a:latin typeface="Arial" charset="0"/>
                <a:cs typeface="Times New Roman" pitchFamily="18" charset="0"/>
              </a:rPr>
              <a:t>	</a:t>
            </a:r>
            <a:r>
              <a:rPr lang="en-US" altLang="ru-RU" sz="2400" b="1" i="1" dirty="0" smtClean="0">
                <a:solidFill>
                  <a:srgbClr val="5E52F8"/>
                </a:solidFill>
                <a:latin typeface="Arial" charset="0"/>
                <a:cs typeface="Times New Roman" pitchFamily="18" charset="0"/>
              </a:rPr>
              <a:t>CEPC and </a:t>
            </a:r>
            <a:r>
              <a:rPr lang="en-US" altLang="ru-RU" sz="2400" b="1" i="1" dirty="0" err="1" smtClean="0">
                <a:solidFill>
                  <a:srgbClr val="5E52F8"/>
                </a:solidFill>
                <a:latin typeface="Arial" charset="0"/>
                <a:cs typeface="Times New Roman" pitchFamily="18" charset="0"/>
              </a:rPr>
              <a:t>FCCee</a:t>
            </a:r>
            <a:r>
              <a:rPr lang="en-US" altLang="ru-RU" sz="2400" b="1" i="1" dirty="0" smtClean="0">
                <a:solidFill>
                  <a:srgbClr val="5E52F8"/>
                </a:solidFill>
                <a:latin typeface="Arial" charset="0"/>
                <a:cs typeface="Times New Roman" pitchFamily="18" charset="0"/>
              </a:rPr>
              <a:t> vs LEP </a:t>
            </a:r>
          </a:p>
          <a:p>
            <a:pPr marL="0" indent="449263">
              <a:lnSpc>
                <a:spcPct val="100000"/>
              </a:lnSpc>
              <a:spcBef>
                <a:spcPct val="0"/>
              </a:spcBef>
              <a:buFont typeface="Arial" charset="0"/>
              <a:buNone/>
              <a:tabLst>
                <a:tab pos="457200" algn="l"/>
              </a:tabLst>
            </a:pPr>
            <a:endParaRPr lang="en-US" altLang="ru-RU" sz="2400" dirty="0" smtClean="0">
              <a:latin typeface="Arial" charset="0"/>
              <a:cs typeface="Times New Roman" pitchFamily="18" charset="0"/>
            </a:endParaRPr>
          </a:p>
          <a:p>
            <a:pPr marL="0" indent="449263">
              <a:lnSpc>
                <a:spcPct val="100000"/>
              </a:lnSpc>
              <a:spcBef>
                <a:spcPct val="0"/>
              </a:spcBef>
              <a:buFontTx/>
              <a:buChar char="•"/>
              <a:tabLst>
                <a:tab pos="457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Alternative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possibility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of obtaining polarization: 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  <a:tabLst>
                <a:tab pos="457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i="1" dirty="0" smtClean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acceleration of polarized particles in booster</a:t>
            </a:r>
          </a:p>
          <a:p>
            <a:pPr marL="0" indent="449263">
              <a:lnSpc>
                <a:spcPct val="100000"/>
              </a:lnSpc>
              <a:spcBef>
                <a:spcPct val="0"/>
              </a:spcBef>
              <a:buFontTx/>
              <a:buChar char="•"/>
              <a:tabLst>
                <a:tab pos="457200" algn="l"/>
              </a:tabLst>
            </a:pPr>
            <a:endParaRPr lang="en-US" alt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449263">
              <a:lnSpc>
                <a:spcPct val="100000"/>
              </a:lnSpc>
              <a:spcBef>
                <a:spcPct val="0"/>
              </a:spcBef>
              <a:buFontTx/>
              <a:buChar char="•"/>
              <a:tabLst>
                <a:tab pos="457200" algn="l"/>
              </a:tabLst>
            </a:pPr>
            <a:r>
              <a:rPr lang="en-US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Longitudinal polarization: </a:t>
            </a:r>
            <a:endParaRPr lang="en-US" alt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  <a:tabLst>
                <a:tab pos="457200" algn="l"/>
              </a:tabLst>
            </a:pPr>
            <a:r>
              <a:rPr lang="en-US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ru-RU" sz="2400" b="1" i="1" dirty="0" smtClean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search for convenient opportunities</a:t>
            </a:r>
          </a:p>
          <a:p>
            <a:pPr marL="0" indent="449263">
              <a:lnSpc>
                <a:spcPct val="100000"/>
              </a:lnSpc>
              <a:spcBef>
                <a:spcPct val="0"/>
              </a:spcBef>
              <a:buFontTx/>
              <a:buChar char="•"/>
              <a:tabLst>
                <a:tab pos="457200" algn="l"/>
              </a:tabLst>
            </a:pPr>
            <a:endParaRPr lang="en-US" alt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Левая фигурная скобка 2"/>
          <p:cNvSpPr/>
          <p:nvPr/>
        </p:nvSpPr>
        <p:spPr>
          <a:xfrm>
            <a:off x="4897812" y="1989579"/>
            <a:ext cx="447407" cy="851847"/>
          </a:xfrm>
          <a:prstGeom prst="leftBrace">
            <a:avLst/>
          </a:prstGeom>
          <a:ln w="25400">
            <a:solidFill>
              <a:srgbClr val="5E52F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345220" y="1918096"/>
            <a:ext cx="37507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49263">
              <a:tabLst>
                <a:tab pos="457200" algn="l"/>
              </a:tabLst>
            </a:pPr>
            <a:r>
              <a:rPr lang="en-US" altLang="ru-RU" b="1" i="1" dirty="0" smtClean="0">
                <a:solidFill>
                  <a:srgbClr val="5E52F8"/>
                </a:solidFill>
                <a:cs typeface="Times New Roman" pitchFamily="18" charset="0"/>
              </a:rPr>
              <a:t>non-resonant  spin diffusion</a:t>
            </a:r>
          </a:p>
          <a:p>
            <a:pPr indent="449263">
              <a:tabLst>
                <a:tab pos="457200" algn="l"/>
              </a:tabLst>
            </a:pPr>
            <a:endParaRPr lang="en-US" altLang="ru-RU" b="1" i="1" dirty="0" smtClean="0">
              <a:solidFill>
                <a:srgbClr val="5E52F8"/>
              </a:solidFill>
              <a:cs typeface="Times New Roman" pitchFamily="18" charset="0"/>
            </a:endParaRPr>
          </a:p>
          <a:p>
            <a:pPr indent="449263">
              <a:tabLst>
                <a:tab pos="457200" algn="l"/>
              </a:tabLst>
            </a:pPr>
            <a:r>
              <a:rPr lang="en-US" altLang="ru-RU" b="1" i="1" dirty="0" smtClean="0">
                <a:solidFill>
                  <a:srgbClr val="5E52F8"/>
                </a:solidFill>
                <a:cs typeface="Times New Roman" pitchFamily="18" charset="0"/>
              </a:rPr>
              <a:t>resonant spin diffusion</a:t>
            </a:r>
            <a:endParaRPr lang="en-US" altLang="ru-RU" b="1" i="1" dirty="0">
              <a:solidFill>
                <a:srgbClr val="5E52F8"/>
              </a:solidFill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14994" y="119443"/>
            <a:ext cx="24593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5E52F8"/>
                </a:solidFill>
                <a:cs typeface="Arial" charset="0"/>
              </a:rPr>
              <a:t>Main points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60115938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0647" y="0"/>
            <a:ext cx="9596535" cy="901972"/>
          </a:xfrm>
        </p:spPr>
        <p:txBody>
          <a:bodyPr/>
          <a:lstStyle/>
          <a:p>
            <a:r>
              <a:rPr lang="en-US" sz="3200" b="1" dirty="0" smtClean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Spin-</a:t>
            </a:r>
            <a:r>
              <a:rPr lang="en-US" sz="3200" b="1" dirty="0" err="1" smtClean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betatron</a:t>
            </a:r>
            <a:r>
              <a:rPr lang="en-US" sz="3200" b="1" dirty="0" smtClean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resonances due to tilts of quads</a:t>
            </a:r>
            <a:endParaRPr lang="ru-RU" sz="3200" dirty="0"/>
          </a:p>
        </p:txBody>
      </p:sp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8000" contrast="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382" y="738554"/>
            <a:ext cx="8274269" cy="5890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042277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3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9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27100" y="1166813"/>
            <a:ext cx="4364038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Заголовок 1"/>
          <p:cNvSpPr txBox="1">
            <a:spLocks/>
          </p:cNvSpPr>
          <p:nvPr/>
        </p:nvSpPr>
        <p:spPr bwMode="auto">
          <a:xfrm>
            <a:off x="756368" y="137442"/>
            <a:ext cx="1071391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3200" b="1" dirty="0" smtClean="0">
                <a:solidFill>
                  <a:srgbClr val="5E52F8"/>
                </a:solidFill>
              </a:rPr>
              <a:t>Tilts of quads at </a:t>
            </a:r>
            <a:r>
              <a:rPr lang="en-US" sz="3200" b="1" dirty="0" smtClean="0">
                <a:solidFill>
                  <a:srgbClr val="FF3300"/>
                </a:solidFill>
              </a:rPr>
              <a:t>LEP </a:t>
            </a:r>
            <a:r>
              <a:rPr lang="en-US" sz="3200" b="1" dirty="0" smtClean="0">
                <a:solidFill>
                  <a:srgbClr val="5E52F8"/>
                </a:solidFill>
              </a:rPr>
              <a:t>(</a:t>
            </a:r>
            <a:r>
              <a:rPr lang="en-US" sz="3200" b="1" dirty="0" err="1" smtClean="0">
                <a:solidFill>
                  <a:srgbClr val="5E52F8"/>
                </a:solidFill>
                <a:latin typeface="Symbol" panose="05050102010706020507" pitchFamily="18" charset="2"/>
              </a:rPr>
              <a:t>dj</a:t>
            </a:r>
            <a:r>
              <a:rPr lang="en-US" sz="3200" b="1" dirty="0" smtClean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=5</a:t>
            </a:r>
            <a:r>
              <a:rPr lang="en-US" sz="3200" b="1" dirty="0" smtClean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10</a:t>
            </a:r>
            <a:r>
              <a:rPr lang="en-US" sz="3200" b="1" baseline="30000" dirty="0" smtClean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-4</a:t>
            </a:r>
            <a:r>
              <a:rPr lang="en-US" sz="3200" b="1" dirty="0" smtClean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)</a:t>
            </a:r>
            <a:r>
              <a:rPr lang="en-US" sz="3600" b="1" dirty="0" smtClean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en-US" sz="3200" b="1" dirty="0" smtClean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and 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CEPC </a:t>
            </a:r>
            <a:r>
              <a:rPr lang="en-US" sz="3200" b="1" dirty="0" smtClean="0">
                <a:solidFill>
                  <a:srgbClr val="5E52F8"/>
                </a:solidFill>
              </a:rPr>
              <a:t>(</a:t>
            </a:r>
            <a:r>
              <a:rPr lang="en-US" sz="3200" b="1" dirty="0" err="1" smtClean="0">
                <a:solidFill>
                  <a:srgbClr val="5E52F8"/>
                </a:solidFill>
                <a:latin typeface="Symbol" panose="05050102010706020507" pitchFamily="18" charset="2"/>
              </a:rPr>
              <a:t>dj</a:t>
            </a:r>
            <a:r>
              <a:rPr lang="en-US" sz="3600" b="1" dirty="0" smtClean="0">
                <a:solidFill>
                  <a:srgbClr val="5E52F8"/>
                </a:solidFill>
                <a:latin typeface="Symbol" panose="05050102010706020507" pitchFamily="18" charset="2"/>
              </a:rPr>
              <a:t> </a:t>
            </a:r>
            <a:r>
              <a:rPr lang="en-US" sz="3200" b="1" dirty="0" smtClean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=6</a:t>
            </a:r>
            <a:r>
              <a:rPr lang="en-US" sz="3200" b="1" dirty="0" smtClean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10</a:t>
            </a:r>
            <a:r>
              <a:rPr lang="en-US" sz="3200" b="1" baseline="30000" dirty="0" smtClean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-4</a:t>
            </a:r>
            <a:r>
              <a:rPr lang="en-US" sz="3200" b="1" dirty="0" smtClean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)</a:t>
            </a:r>
            <a:endParaRPr lang="ru-RU" sz="3200" b="1" dirty="0">
              <a:solidFill>
                <a:srgbClr val="FF3300"/>
              </a:solidFill>
            </a:endParaRPr>
          </a:p>
        </p:txBody>
      </p:sp>
      <p:pic>
        <p:nvPicPr>
          <p:cNvPr id="22532" name="Рисунок 1"/>
          <p:cNvPicPr>
            <a:picLocks noChangeAspect="1"/>
          </p:cNvPicPr>
          <p:nvPr/>
        </p:nvPicPr>
        <p:blipFill>
          <a:blip r:embed="rId4">
            <a:lum bright="-17000" contrast="14000"/>
          </a:blip>
          <a:srcRect/>
          <a:stretch>
            <a:fillRect/>
          </a:stretch>
        </p:blipFill>
        <p:spPr bwMode="auto">
          <a:xfrm>
            <a:off x="892175" y="4132162"/>
            <a:ext cx="4706938" cy="2321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891835" y="1027113"/>
            <a:ext cx="4528304" cy="5426696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759950" y="5316134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cross section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33020" y="3700463"/>
            <a:ext cx="132186" cy="291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408" y="1098140"/>
            <a:ext cx="4758336" cy="3022666"/>
          </a:xfrm>
          <a:prstGeom prst="rect">
            <a:avLst/>
          </a:prstGeom>
          <a:noFill/>
          <a:ln w="9525">
            <a:solidFill>
              <a:srgbClr val="5E52F8"/>
            </a:solidFill>
            <a:miter lim="800000"/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405137" y="4822593"/>
            <a:ext cx="5235878" cy="16312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Obviously, in </a:t>
            </a:r>
            <a:r>
              <a:rPr lang="en-US" sz="2000" b="1" dirty="0" smtClean="0">
                <a:solidFill>
                  <a:srgbClr val="FF0000"/>
                </a:solidFill>
              </a:rPr>
              <a:t>CEPC</a:t>
            </a:r>
            <a:r>
              <a:rPr lang="en-US" sz="2000" b="1" dirty="0" smtClean="0"/>
              <a:t> as well as  in </a:t>
            </a:r>
            <a:r>
              <a:rPr lang="en-US" sz="2000" b="1" dirty="0" err="1" smtClean="0">
                <a:solidFill>
                  <a:srgbClr val="FF0000"/>
                </a:solidFill>
              </a:rPr>
              <a:t>FCCee</a:t>
            </a:r>
            <a:r>
              <a:rPr lang="en-US" sz="2000" b="1" dirty="0" smtClean="0"/>
              <a:t>, influence </a:t>
            </a:r>
            <a:r>
              <a:rPr lang="en-US" sz="2000" b="1" dirty="0"/>
              <a:t>of </a:t>
            </a:r>
            <a:r>
              <a:rPr lang="en-US" sz="2000" b="1" dirty="0" err="1"/>
              <a:t>betatron</a:t>
            </a:r>
            <a:r>
              <a:rPr lang="en-US" sz="2000" b="1" dirty="0"/>
              <a:t> oscillations on polarization in working energy </a:t>
            </a:r>
            <a:r>
              <a:rPr lang="en-US" sz="2000" b="1" dirty="0" smtClean="0"/>
              <a:t>region, where spin tune is close to half integer values, can </a:t>
            </a:r>
            <a:r>
              <a:rPr lang="en-US" sz="2000" b="1" dirty="0"/>
              <a:t>be neglected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9615" y="1371600"/>
            <a:ext cx="63350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LEP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43781" y="1371600"/>
            <a:ext cx="82586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CEPC</a:t>
            </a:r>
            <a:endParaRPr lang="ru-RU" b="1" dirty="0">
              <a:solidFill>
                <a:srgbClr val="FF0000"/>
              </a:solidFill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5046785" y="1916723"/>
            <a:ext cx="0" cy="1969477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883920" y="1556266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Z pole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68750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122" y="1655885"/>
            <a:ext cx="4713952" cy="477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0841" y="1415989"/>
            <a:ext cx="382806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5E52F8"/>
                </a:solidFill>
              </a:rPr>
              <a:t>Resonant diffusion due to large instant spin </a:t>
            </a:r>
            <a:r>
              <a:rPr lang="en-US" sz="2000" b="1" dirty="0">
                <a:solidFill>
                  <a:srgbClr val="5E52F8"/>
                </a:solidFill>
              </a:rPr>
              <a:t>tune </a:t>
            </a:r>
            <a:r>
              <a:rPr lang="en-US" sz="2000" b="1" dirty="0" smtClean="0">
                <a:solidFill>
                  <a:srgbClr val="5E52F8"/>
                </a:solidFill>
              </a:rPr>
              <a:t>spread </a:t>
            </a:r>
            <a:r>
              <a:rPr lang="en-US" sz="2000" dirty="0" smtClean="0"/>
              <a:t> (</a:t>
            </a:r>
            <a:r>
              <a:rPr lang="en-US" sz="2000" dirty="0" smtClean="0">
                <a:sym typeface="Symbol" panose="05050102010706020507" pitchFamily="18" charset="2"/>
              </a:rPr>
              <a:t></a:t>
            </a:r>
            <a:r>
              <a:rPr lang="en-US" sz="2000" baseline="-25000" dirty="0" smtClean="0">
                <a:sym typeface="Symbol" panose="05050102010706020507" pitchFamily="18" charset="2"/>
              </a:rPr>
              <a:t></a:t>
            </a:r>
            <a:r>
              <a:rPr lang="en-US" sz="2000" dirty="0" smtClean="0">
                <a:sym typeface="Symbol" panose="05050102010706020507" pitchFamily="18" charset="2"/>
              </a:rPr>
              <a:t>0.1 in wiggler mode</a:t>
            </a:r>
            <a:r>
              <a:rPr lang="en-US" sz="2000" dirty="0" smtClean="0"/>
              <a:t>)  should be considered in framework of model basing </a:t>
            </a:r>
            <a:r>
              <a:rPr lang="en-US" sz="2000" dirty="0"/>
              <a:t>on </a:t>
            </a:r>
            <a:r>
              <a:rPr lang="en-US" sz="2000" dirty="0" smtClean="0"/>
              <a:t>radiative excitation </a:t>
            </a:r>
            <a:r>
              <a:rPr lang="en-US" sz="2000" dirty="0"/>
              <a:t>and damping</a:t>
            </a:r>
            <a:r>
              <a:rPr lang="en-US" sz="2000" dirty="0" smtClean="0"/>
              <a:t>. For particle</a:t>
            </a:r>
            <a:r>
              <a:rPr lang="ru-RU" sz="2000" dirty="0" smtClean="0"/>
              <a:t> </a:t>
            </a:r>
            <a:r>
              <a:rPr lang="en-US" sz="2000" dirty="0" smtClean="0"/>
              <a:t>falling into tail </a:t>
            </a:r>
            <a:r>
              <a:rPr lang="en-US" sz="2000" dirty="0"/>
              <a:t>of </a:t>
            </a:r>
            <a:r>
              <a:rPr lang="en-US" sz="2000" dirty="0" smtClean="0"/>
              <a:t>distribution function, amplitude of spin </a:t>
            </a:r>
            <a:r>
              <a:rPr lang="en-US" sz="2000" dirty="0"/>
              <a:t>tune modulation by </a:t>
            </a:r>
            <a:r>
              <a:rPr lang="en-US" sz="2000" dirty="0" smtClean="0"/>
              <a:t>synchrotron </a:t>
            </a:r>
            <a:r>
              <a:rPr lang="en-US" sz="2000" dirty="0"/>
              <a:t>oscillations </a:t>
            </a:r>
            <a:r>
              <a:rPr lang="en-US" sz="2000" dirty="0" smtClean="0"/>
              <a:t>can sporadically </a:t>
            </a:r>
            <a:r>
              <a:rPr lang="en-US" sz="2000" dirty="0"/>
              <a:t>overlap </a:t>
            </a:r>
            <a:r>
              <a:rPr lang="en-US" sz="2000" dirty="0" smtClean="0"/>
              <a:t>distance to closest spin  integer resonances (</a:t>
            </a:r>
            <a:r>
              <a:rPr lang="en-US" sz="2000" dirty="0" smtClean="0">
                <a:sym typeface="Symbol" panose="05050102010706020507" pitchFamily="18" charset="2"/>
              </a:rPr>
              <a:t></a:t>
            </a:r>
            <a:r>
              <a:rPr lang="en-US" sz="2000" baseline="-25000" dirty="0" smtClean="0">
                <a:sym typeface="Symbol" panose="05050102010706020507" pitchFamily="18" charset="2"/>
              </a:rPr>
              <a:t>k</a:t>
            </a:r>
            <a:r>
              <a:rPr lang="en-US" sz="2000" dirty="0" smtClean="0">
                <a:sym typeface="Symbol" panose="05050102010706020507" pitchFamily="18" charset="2"/>
              </a:rPr>
              <a:t>0.5</a:t>
            </a:r>
            <a:r>
              <a:rPr lang="en-US" sz="2000" dirty="0" smtClean="0"/>
              <a:t>). </a:t>
            </a:r>
            <a:r>
              <a:rPr lang="en-US" sz="2000" dirty="0"/>
              <a:t>As result, there are  accidentally recurring </a:t>
            </a:r>
            <a:r>
              <a:rPr lang="en-US" sz="2000" dirty="0" smtClean="0"/>
              <a:t> fast intersections of </a:t>
            </a:r>
            <a:r>
              <a:rPr lang="en-US" sz="2000" dirty="0"/>
              <a:t>those resonances…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423" y="1352317"/>
            <a:ext cx="3110699" cy="504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24012" y="1536872"/>
            <a:ext cx="1896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Amplitude distribution</a:t>
            </a:r>
            <a:endParaRPr lang="ru-RU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320841" y="769658"/>
            <a:ext cx="87034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issue for </a:t>
            </a:r>
            <a:r>
              <a:rPr lang="en-US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which, it seems, the </a:t>
            </a:r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hour has </a:t>
            </a:r>
            <a:r>
              <a:rPr lang="en-US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come!</a:t>
            </a:r>
          </a:p>
          <a:p>
            <a:r>
              <a:rPr lang="en-US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 not so relevant in electron-positron </a:t>
            </a:r>
            <a:r>
              <a:rPr lang="en-US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rings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 previous generations.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11906" y="1141511"/>
            <a:ext cx="5411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en-US" sz="1400" i="1" dirty="0" err="1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Nikitin</a:t>
            </a:r>
            <a:r>
              <a:rPr lang="en-US" sz="1400" i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Talk at CEPC Workshop, IHEP, Beijing 12-14 Nov. 2018</a:t>
            </a:r>
            <a:endParaRPr lang="ru-RU" sz="1400" i="1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5479" y="133740"/>
            <a:ext cx="8845061" cy="1103944"/>
          </a:xfrm>
        </p:spPr>
        <p:txBody>
          <a:bodyPr/>
          <a:lstStyle/>
          <a:p>
            <a:pPr algn="ctr"/>
            <a:r>
              <a:rPr lang="en-US" sz="3200" b="1" dirty="0" smtClean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Resonant diffusion of polarization</a:t>
            </a:r>
            <a:br>
              <a:rPr lang="en-US" sz="3200" b="1" dirty="0" smtClean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consideration</a:t>
            </a:r>
            <a:endParaRPr lang="ru-RU" sz="24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46782" y="1415300"/>
            <a:ext cx="2393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5E52F8"/>
                </a:solidFill>
              </a:rPr>
              <a:t>Suggested  </a:t>
            </a:r>
            <a:r>
              <a:rPr lang="en-US" sz="2000" b="1" dirty="0" smtClean="0">
                <a:solidFill>
                  <a:srgbClr val="5E52F8"/>
                </a:solidFill>
              </a:rPr>
              <a:t>model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60441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0" y="113535"/>
            <a:ext cx="11919200" cy="683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 sz="3200" b="1" dirty="0" smtClean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Combined effect of non-resonant and resonant diffusions</a:t>
            </a: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34" y="1074052"/>
            <a:ext cx="10855235" cy="3824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96833" y="4924692"/>
            <a:ext cx="10855235" cy="1508105"/>
          </a:xfrm>
          <a:prstGeom prst="rect">
            <a:avLst/>
          </a:prstGeom>
          <a:noFill/>
          <a:ln w="25400"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 our calculations, the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ntersections of integer resonances k=103 and k=104 at Z-pole as well as k=182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k=183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W-threshold due to large spin tune spread are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taken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into account</a:t>
            </a:r>
          </a:p>
          <a:p>
            <a:pPr algn="ctr"/>
            <a:endParaRPr 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91487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9000" contras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78" y="709683"/>
            <a:ext cx="10699844" cy="5964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ая выноска 5"/>
          <p:cNvSpPr/>
          <p:nvPr/>
        </p:nvSpPr>
        <p:spPr>
          <a:xfrm>
            <a:off x="9889232" y="2475312"/>
            <a:ext cx="1841214" cy="623309"/>
          </a:xfrm>
          <a:prstGeom prst="wedgeRectCallout">
            <a:avLst>
              <a:gd name="adj1" fmla="val -56059"/>
              <a:gd name="adj2" fmla="val 6937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9840575" y="2475312"/>
            <a:ext cx="1938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+mn-lt"/>
              </a:rPr>
              <a:t>Resonant diffusion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+mn-lt"/>
              </a:rPr>
              <a:t>is nothing!</a:t>
            </a:r>
            <a:endParaRPr lang="ru-RU" sz="1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9840575" y="5391061"/>
            <a:ext cx="1841214" cy="623309"/>
          </a:xfrm>
          <a:prstGeom prst="wedgeRectCallout">
            <a:avLst>
              <a:gd name="adj1" fmla="val -56059"/>
              <a:gd name="adj2" fmla="val 6937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9743261" y="5391061"/>
            <a:ext cx="1938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+mn-lt"/>
              </a:rPr>
              <a:t>Resonant diffusion fatally </a:t>
            </a:r>
            <a:r>
              <a:rPr lang="en-US" sz="1600" b="1" dirty="0" smtClean="0">
                <a:solidFill>
                  <a:srgbClr val="FF0000"/>
                </a:solidFill>
                <a:latin typeface="+mn-lt"/>
              </a:rPr>
              <a:t>dominates!</a:t>
            </a:r>
            <a:endParaRPr lang="ru-RU" sz="1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0" y="85796"/>
            <a:ext cx="11919200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 sz="3200" b="1" dirty="0" smtClean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Combined effect of non-resonant and resonant diffusions</a:t>
            </a:r>
          </a:p>
        </p:txBody>
      </p:sp>
    </p:spTree>
    <p:extLst>
      <p:ext uri="{BB962C8B-B14F-4D97-AF65-F5344CB8AC3E}">
        <p14:creationId xmlns:p14="http://schemas.microsoft.com/office/powerpoint/2010/main" val="249001070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9000" contras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78" y="709683"/>
            <a:ext cx="10699844" cy="5964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ая выноска 5"/>
          <p:cNvSpPr/>
          <p:nvPr/>
        </p:nvSpPr>
        <p:spPr>
          <a:xfrm>
            <a:off x="9889232" y="2475312"/>
            <a:ext cx="1841214" cy="623309"/>
          </a:xfrm>
          <a:prstGeom prst="wedgeRectCallout">
            <a:avLst>
              <a:gd name="adj1" fmla="val -56059"/>
              <a:gd name="adj2" fmla="val 6937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9840575" y="2475312"/>
            <a:ext cx="1938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+mn-lt"/>
              </a:rPr>
              <a:t>Resonant diffusion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+mn-lt"/>
              </a:rPr>
              <a:t>is nothing!</a:t>
            </a:r>
            <a:endParaRPr lang="ru-RU" sz="1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9840575" y="5391061"/>
            <a:ext cx="1841214" cy="623309"/>
          </a:xfrm>
          <a:prstGeom prst="wedgeRectCallout">
            <a:avLst>
              <a:gd name="adj1" fmla="val -56059"/>
              <a:gd name="adj2" fmla="val 6937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9743261" y="5391061"/>
            <a:ext cx="1938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+mn-lt"/>
              </a:rPr>
              <a:t>Resonant diffusion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  <a:latin typeface="+mn-lt"/>
              </a:rPr>
              <a:t>fatally dominates</a:t>
            </a:r>
            <a:r>
              <a:rPr lang="en-US" sz="1600" b="1" dirty="0">
                <a:solidFill>
                  <a:srgbClr val="FF0000"/>
                </a:solidFill>
              </a:rPr>
              <a:t>!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0" y="85796"/>
            <a:ext cx="11919200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 sz="3200" b="1" dirty="0" smtClean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Combined effect of non-resonant and resonant diffusions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872" y="3594798"/>
            <a:ext cx="4884056" cy="3047556"/>
          </a:xfrm>
          <a:prstGeom prst="rect">
            <a:avLst/>
          </a:prstGeom>
          <a:noFill/>
          <a:ln w="38100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Стрелка вправо 1"/>
          <p:cNvSpPr/>
          <p:nvPr/>
        </p:nvSpPr>
        <p:spPr>
          <a:xfrm>
            <a:off x="6923314" y="4804229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lum bright="-20000" contrast="40000"/>
          </a:blip>
          <a:stretch>
            <a:fillRect/>
          </a:stretch>
        </p:blipFill>
        <p:spPr>
          <a:xfrm>
            <a:off x="2827114" y="6145491"/>
            <a:ext cx="2891515" cy="5525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555945" y="4434897"/>
            <a:ext cx="1125844" cy="58477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ym typeface="Symbol" panose="05050102010706020507" pitchFamily="18" charset="2"/>
              </a:rPr>
              <a:t></a:t>
            </a:r>
            <a:r>
              <a:rPr lang="ru-RU" sz="1600" b="1" baseline="-25000" dirty="0" smtClean="0">
                <a:sym typeface="Symbol" panose="05050102010706020507" pitchFamily="18" charset="2"/>
              </a:rPr>
              <a:t></a:t>
            </a:r>
            <a:r>
              <a:rPr lang="ru-RU" sz="1600" dirty="0" smtClean="0">
                <a:sym typeface="Symbol" panose="05050102010706020507" pitchFamily="18" charset="2"/>
              </a:rPr>
              <a:t></a:t>
            </a:r>
            <a:r>
              <a:rPr lang="en-US" sz="1600" dirty="0" smtClean="0">
                <a:sym typeface="Symbol" panose="05050102010706020507" pitchFamily="18" charset="2"/>
              </a:rPr>
              <a:t>0.2</a:t>
            </a:r>
          </a:p>
          <a:p>
            <a:r>
              <a:rPr lang="en-US" sz="1600" dirty="0">
                <a:sym typeface="Symbol" panose="05050102010706020507" pitchFamily="18" charset="2"/>
              </a:rPr>
              <a:t>|</a:t>
            </a:r>
            <a:r>
              <a:rPr lang="en-US" sz="1600" dirty="0" err="1">
                <a:sym typeface="Symbol" panose="05050102010706020507" pitchFamily="18" charset="2"/>
              </a:rPr>
              <a:t>w</a:t>
            </a:r>
            <a:r>
              <a:rPr lang="en-US" sz="1600" baseline="-25000" dirty="0" err="1">
                <a:sym typeface="Symbol" panose="05050102010706020507" pitchFamily="18" charset="2"/>
              </a:rPr>
              <a:t>k</a:t>
            </a:r>
            <a:r>
              <a:rPr lang="en-US" sz="1600" dirty="0" smtClean="0">
                <a:sym typeface="Symbol" panose="05050102010706020507" pitchFamily="18" charset="2"/>
              </a:rPr>
              <a:t>|=5e-4</a:t>
            </a:r>
            <a:endParaRPr lang="ru-RU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10385490" y="1684439"/>
            <a:ext cx="1045028" cy="58477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ym typeface="Symbol" panose="05050102010706020507" pitchFamily="18" charset="2"/>
              </a:rPr>
              <a:t></a:t>
            </a:r>
            <a:r>
              <a:rPr lang="ru-RU" sz="1600" b="1" baseline="-25000" dirty="0" smtClean="0">
                <a:sym typeface="Symbol" panose="05050102010706020507" pitchFamily="18" charset="2"/>
              </a:rPr>
              <a:t></a:t>
            </a:r>
            <a:r>
              <a:rPr lang="ru-RU" sz="1600" dirty="0" smtClean="0">
                <a:sym typeface="Symbol" panose="05050102010706020507" pitchFamily="18" charset="2"/>
              </a:rPr>
              <a:t></a:t>
            </a:r>
            <a:r>
              <a:rPr lang="en-US" sz="1600" dirty="0" smtClean="0">
                <a:sym typeface="Symbol" panose="05050102010706020507" pitchFamily="18" charset="2"/>
              </a:rPr>
              <a:t>0.061</a:t>
            </a:r>
          </a:p>
          <a:p>
            <a:r>
              <a:rPr lang="en-US" sz="1600" dirty="0" smtClean="0">
                <a:sym typeface="Symbol" panose="05050102010706020507" pitchFamily="18" charset="2"/>
              </a:rPr>
              <a:t>|</a:t>
            </a:r>
            <a:r>
              <a:rPr lang="en-US" sz="1600" dirty="0" err="1" smtClean="0">
                <a:sym typeface="Symbol" panose="05050102010706020507" pitchFamily="18" charset="2"/>
              </a:rPr>
              <a:t>w</a:t>
            </a:r>
            <a:r>
              <a:rPr lang="en-US" sz="1600" baseline="-25000" dirty="0" err="1" smtClean="0">
                <a:sym typeface="Symbol" panose="05050102010706020507" pitchFamily="18" charset="2"/>
              </a:rPr>
              <a:t>k</a:t>
            </a:r>
            <a:r>
              <a:rPr lang="en-US" sz="1600" dirty="0" smtClean="0">
                <a:sym typeface="Symbol" panose="05050102010706020507" pitchFamily="18" charset="2"/>
              </a:rPr>
              <a:t>|=2e-3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89101045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23927" y="1351508"/>
            <a:ext cx="10718130" cy="4524315"/>
          </a:xfrm>
          <a:prstGeom prst="rect">
            <a:avLst/>
          </a:prstGeom>
          <a:noFill/>
          <a:ln w="25400"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CEPC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FCCee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cases (in </a:t>
            </a:r>
            <a:r>
              <a:rPr lang="en-US" sz="2400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wiggler mode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Z-pole as well as </a:t>
            </a:r>
            <a:r>
              <a:rPr lang="en-US" sz="2400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no-wiggler mode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WW-threshold ), the considered resonant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diffusion is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quite  noticeable, but not fatal. Just need more careful spin harmonic matching!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LEP-z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case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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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=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0.061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is most comfortable!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Resonant diffusion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nothing!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LEP-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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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=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0.2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is the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worse case due to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 much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 tune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spread! 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Remember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attempts to get a polarization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80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GeV 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LEP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failed!</a:t>
            </a:r>
          </a:p>
          <a:p>
            <a:endParaRPr lang="en-US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Unlike the cases of 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CEPC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FCCee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cases, polar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opposite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results for </a:t>
            </a:r>
            <a:r>
              <a:rPr lang="en-US" sz="2400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LEP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at 45 and 80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GeV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indirectly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related to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fact that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radius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times smaller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than that in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projects!</a:t>
            </a:r>
            <a:endParaRPr lang="en-US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06597" y="527258"/>
            <a:ext cx="51026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is this important?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85442304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9212" y="152401"/>
            <a:ext cx="10515600" cy="691661"/>
          </a:xfrm>
        </p:spPr>
        <p:txBody>
          <a:bodyPr/>
          <a:lstStyle/>
          <a:p>
            <a:pPr algn="ctr"/>
            <a:r>
              <a:rPr lang="en-US" sz="3200" b="1" dirty="0" smtClean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Remark on another type of resonant spin diffusion</a:t>
            </a:r>
            <a:br>
              <a:rPr lang="en-US" sz="3200" b="1" dirty="0" smtClean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/>
              <a:t>Kondratenko’s theory of beam-beam depolarization (BBD) effect</a:t>
            </a:r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5934891" y="1627987"/>
            <a:ext cx="6096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BBD is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based on </a:t>
            </a:r>
            <a:r>
              <a:rPr lang="en-US" u="sng" dirty="0" smtClean="0">
                <a:latin typeface="Arial" panose="020B0604020202020204" pitchFamily="34" charset="0"/>
                <a:cs typeface="Arial" panose="020B0604020202020204" pitchFamily="34" charset="0"/>
              </a:rPr>
              <a:t>diffusion of average detuning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from spin resonance .  Spin-orbit resonances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high order may fall into footprint of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betatron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tune shift caused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counter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beam nonlinear field.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This tune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shift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</a:p>
          <a:p>
            <a:pPr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determined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betatron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oscillation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amplitudes</a:t>
            </a:r>
          </a:p>
          <a:p>
            <a:pPr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squared – ’actions’</a:t>
            </a:r>
          </a:p>
          <a:p>
            <a:pPr eaLnBrk="1" hangingPunct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Pilot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bunches intended for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polarization in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FCCee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and CEPC are not in collisions.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this regard, 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</a:p>
          <a:p>
            <a:pPr eaLnBrk="1" hangingPunct="1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type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diffusion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projects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not 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matter!</a:t>
            </a:r>
          </a:p>
          <a:p>
            <a:pPr eaLnBrk="1" hangingPunct="1"/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remains to </a:t>
            </a:r>
            <a:r>
              <a:rPr lang="en-US" dirty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dirty="0" smtClean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stimate  an influence of the </a:t>
            </a:r>
            <a:r>
              <a:rPr lang="en-US" dirty="0" err="1" smtClean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betatron</a:t>
            </a:r>
            <a:r>
              <a:rPr lang="en-US" dirty="0" smtClean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tune footprint  related  to nonlinearities in magnets.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en-US" u="sng" dirty="0">
              <a:solidFill>
                <a:srgbClr val="5E52F8"/>
              </a:solidFill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59" y="1081782"/>
            <a:ext cx="5013747" cy="546270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84539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723" y="1004365"/>
            <a:ext cx="5791106" cy="486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10499" y="2961044"/>
            <a:ext cx="80983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ym typeface="Symbol"/>
              </a:rPr>
              <a:t></a:t>
            </a:r>
            <a:r>
              <a:rPr lang="en-US" sz="1600" dirty="0" smtClean="0"/>
              <a:t>2</a:t>
            </a:r>
            <a:r>
              <a:rPr lang="en-US" sz="1600" dirty="0" smtClean="0">
                <a:sym typeface="Symbol"/>
              </a:rPr>
              <a:t>10</a:t>
            </a:r>
            <a:r>
              <a:rPr lang="en-US" sz="1600" baseline="30000" dirty="0" smtClean="0">
                <a:sym typeface="Symbol"/>
              </a:rPr>
              <a:t>-3</a:t>
            </a:r>
            <a:endParaRPr lang="ru-RU" sz="1600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88" y="1406581"/>
            <a:ext cx="5005769" cy="4461956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31169" y="5913035"/>
            <a:ext cx="625551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High </a:t>
            </a:r>
            <a:r>
              <a:rPr lang="en-US" b="1" dirty="0"/>
              <a:t>energy ramping rate </a:t>
            </a:r>
            <a:r>
              <a:rPr lang="en-US" b="1" dirty="0" smtClean="0"/>
              <a:t>+ </a:t>
            </a:r>
            <a:r>
              <a:rPr lang="en-US" b="1" dirty="0"/>
              <a:t>large machine size </a:t>
            </a:r>
            <a:r>
              <a:rPr lang="en-US" b="1" dirty="0" smtClean="0">
                <a:sym typeface="Symbol" panose="05050102010706020507" pitchFamily="18" charset="2"/>
              </a:rPr>
              <a:t></a:t>
            </a:r>
            <a:r>
              <a:rPr lang="en-US" b="1" dirty="0" smtClean="0"/>
              <a:t> </a:t>
            </a:r>
            <a:endParaRPr lang="en-US" b="1" dirty="0"/>
          </a:p>
          <a:p>
            <a:r>
              <a:rPr lang="en-US" b="1" dirty="0"/>
              <a:t>huge rate of change of detuning  are </a:t>
            </a:r>
            <a:r>
              <a:rPr lang="en-US" b="1" dirty="0" smtClean="0"/>
              <a:t>basis </a:t>
            </a:r>
            <a:r>
              <a:rPr lang="en-US" b="1" dirty="0"/>
              <a:t>of </a:t>
            </a:r>
            <a:r>
              <a:rPr lang="en-US" b="1" dirty="0" smtClean="0"/>
              <a:t>proposal</a:t>
            </a:r>
            <a:r>
              <a:rPr lang="en-US" b="1" dirty="0" smtClean="0">
                <a:sym typeface="Symbol" panose="05050102010706020507" pitchFamily="18" charset="2"/>
              </a:rPr>
              <a:t>!</a:t>
            </a:r>
            <a:r>
              <a:rPr lang="en-US" b="1" dirty="0" smtClean="0"/>
              <a:t> </a:t>
            </a:r>
            <a:endParaRPr lang="ru-RU" b="1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205316" y="140765"/>
            <a:ext cx="11781367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 b="1" dirty="0" smtClean="0">
                <a:solidFill>
                  <a:srgbClr val="5E52F8"/>
                </a:solidFill>
                <a:cs typeface="Arial" charset="0"/>
              </a:rPr>
              <a:t>Acceleration of polarized beam in </a:t>
            </a:r>
            <a:r>
              <a:rPr lang="en-US" sz="3600" b="1" dirty="0" smtClean="0">
                <a:solidFill>
                  <a:srgbClr val="FF0000"/>
                </a:solidFill>
                <a:cs typeface="Arial" charset="0"/>
              </a:rPr>
              <a:t>CEPC</a:t>
            </a:r>
            <a:r>
              <a:rPr lang="en-US" sz="3600" b="1" dirty="0" smtClean="0">
                <a:solidFill>
                  <a:srgbClr val="5E52F8"/>
                </a:solidFill>
                <a:cs typeface="Arial" charset="0"/>
              </a:rPr>
              <a:t> booster</a:t>
            </a:r>
          </a:p>
          <a:p>
            <a:pPr algn="ctr"/>
            <a:r>
              <a:rPr lang="en-US" b="1" dirty="0" smtClean="0">
                <a:solidFill>
                  <a:srgbClr val="5E52F8"/>
                </a:solidFill>
                <a:cs typeface="Arial" charset="0"/>
              </a:rPr>
              <a:t>electrons</a:t>
            </a:r>
            <a:endParaRPr lang="ru-RU" b="1" dirty="0">
              <a:solidFill>
                <a:srgbClr val="5E52F8"/>
              </a:solidFill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336307" y="5137998"/>
            <a:ext cx="1588074" cy="46166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1200" b="1" dirty="0"/>
              <a:t>o</a:t>
            </a:r>
            <a:r>
              <a:rPr lang="en-US" sz="1200" b="1" dirty="0" smtClean="0"/>
              <a:t>r  transverse one</a:t>
            </a:r>
          </a:p>
          <a:p>
            <a:r>
              <a:rPr lang="en-US" sz="1200" b="1" dirty="0" smtClean="0"/>
              <a:t> if no rotators </a:t>
            </a:r>
            <a:endParaRPr lang="ru-RU" sz="1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411414" y="2352058"/>
            <a:ext cx="1406769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Record rate!</a:t>
            </a:r>
            <a:endParaRPr lang="ru-RU" sz="1600" b="1" dirty="0">
              <a:solidFill>
                <a:srgbClr val="FF0000"/>
              </a:solidFill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1643558" y="3258119"/>
            <a:ext cx="97677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V="1">
            <a:off x="2620336" y="2690612"/>
            <a:ext cx="791078" cy="56750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3411414" y="2648685"/>
            <a:ext cx="140676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777661" y="1693061"/>
            <a:ext cx="2877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just as </a:t>
            </a:r>
            <a:r>
              <a:rPr lang="en-US" dirty="0" smtClean="0"/>
              <a:t>at proton </a:t>
            </a:r>
            <a:r>
              <a:rPr lang="en-US" dirty="0"/>
              <a:t>machines</a:t>
            </a:r>
          </a:p>
          <a:p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429778" y="5974590"/>
            <a:ext cx="5172194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Proposed in:  </a:t>
            </a:r>
            <a:r>
              <a:rPr lang="en-US" sz="1400" dirty="0" err="1" smtClean="0"/>
              <a:t>S.Nikitin</a:t>
            </a:r>
            <a:r>
              <a:rPr lang="en-US" sz="1400" dirty="0" smtClean="0"/>
              <a:t>, Talk at IAS Program on HEP, Jan. 2018, Hong Kong;  IJMP A, Vol. 34 No. 13n14, 1940004 (2019)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45483486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866" y="1074057"/>
            <a:ext cx="5937794" cy="4962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10499" y="2961044"/>
            <a:ext cx="80983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ym typeface="Symbol"/>
              </a:rPr>
              <a:t></a:t>
            </a:r>
            <a:r>
              <a:rPr lang="en-US" sz="1600" dirty="0" smtClean="0"/>
              <a:t>2</a:t>
            </a:r>
            <a:r>
              <a:rPr lang="en-US" sz="1600" dirty="0" smtClean="0">
                <a:sym typeface="Symbol"/>
              </a:rPr>
              <a:t>10</a:t>
            </a:r>
            <a:r>
              <a:rPr lang="en-US" sz="1600" baseline="30000" dirty="0" smtClean="0">
                <a:sym typeface="Symbol"/>
              </a:rPr>
              <a:t>-3</a:t>
            </a:r>
            <a:endParaRPr lang="ru-RU" sz="1600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89" y="1406581"/>
            <a:ext cx="5005769" cy="4461956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373319" y="1574799"/>
            <a:ext cx="774571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 smtClean="0"/>
              <a:t>~7 GeV/s</a:t>
            </a:r>
            <a:endParaRPr lang="ru-RU" sz="1100" dirty="0"/>
          </a:p>
        </p:txBody>
      </p:sp>
      <p:sp>
        <p:nvSpPr>
          <p:cNvPr id="4" name="TextBox 3"/>
          <p:cNvSpPr txBox="1"/>
          <p:nvPr/>
        </p:nvSpPr>
        <p:spPr>
          <a:xfrm>
            <a:off x="464976" y="5946965"/>
            <a:ext cx="5172194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Proposed in:  </a:t>
            </a:r>
            <a:r>
              <a:rPr lang="en-US" sz="1400" dirty="0" err="1" smtClean="0"/>
              <a:t>S.Nikitin</a:t>
            </a:r>
            <a:r>
              <a:rPr lang="en-US" sz="1400" dirty="0" smtClean="0"/>
              <a:t>, Talk at IAS Program on HEP, Jan. 2018, Hong Kong;  IJMP A, Vol. 34 No. 13n14, 1940004 (2019)</a:t>
            </a:r>
            <a:endParaRPr lang="ru-RU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6096001" y="2529841"/>
            <a:ext cx="1336764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1" name="Кольцо 10"/>
          <p:cNvSpPr/>
          <p:nvPr/>
        </p:nvSpPr>
        <p:spPr>
          <a:xfrm>
            <a:off x="6518365" y="2529840"/>
            <a:ext cx="914400" cy="914400"/>
          </a:xfrm>
          <a:prstGeom prst="donut">
            <a:avLst>
              <a:gd name="adj" fmla="val 13543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30813" y="2617709"/>
            <a:ext cx="129554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 </a:t>
            </a:r>
            <a:r>
              <a:rPr lang="en-US" sz="1400" b="1" dirty="0" smtClean="0"/>
              <a:t>1</a:t>
            </a:r>
            <a:r>
              <a:rPr lang="ru-RU" sz="1400" b="1" dirty="0" smtClean="0">
                <a:sym typeface="Symbol"/>
              </a:rPr>
              <a:t></a:t>
            </a:r>
            <a:r>
              <a:rPr lang="ru-RU" sz="1400" b="1" dirty="0" smtClean="0"/>
              <a:t>2</a:t>
            </a:r>
            <a:r>
              <a:rPr lang="en-US" sz="1400" b="1" dirty="0" smtClean="0"/>
              <a:t> GeV</a:t>
            </a:r>
          </a:p>
          <a:p>
            <a:r>
              <a:rPr lang="en-US" sz="1400" b="1" dirty="0" smtClean="0"/>
              <a:t> </a:t>
            </a:r>
            <a:r>
              <a:rPr lang="en-US" sz="1400" b="1" dirty="0"/>
              <a:t>e+ </a:t>
            </a:r>
            <a:r>
              <a:rPr lang="en-US" sz="1400" b="1" dirty="0" smtClean="0"/>
              <a:t>Polarizer </a:t>
            </a:r>
          </a:p>
          <a:p>
            <a:r>
              <a:rPr lang="en-US" sz="1400" b="1" dirty="0" smtClean="0"/>
              <a:t>     Ring</a:t>
            </a:r>
            <a:endParaRPr lang="ru-RU" sz="1400" b="1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6871062" y="2429691"/>
            <a:ext cx="0" cy="1001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>
            <a:endCxn id="11" idx="0"/>
          </p:cNvCxnSpPr>
          <p:nvPr/>
        </p:nvCxnSpPr>
        <p:spPr>
          <a:xfrm flipH="1">
            <a:off x="6975565" y="2429691"/>
            <a:ext cx="3022" cy="1001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5923583" y="2171632"/>
            <a:ext cx="326571" cy="4705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8569015" y="2231964"/>
            <a:ext cx="364476" cy="297876"/>
          </a:xfrm>
          <a:prstGeom prst="rect">
            <a:avLst/>
          </a:prstGeom>
          <a:noFill/>
          <a:ln w="317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390849" y="2745227"/>
            <a:ext cx="356331" cy="328069"/>
          </a:xfrm>
          <a:prstGeom prst="rect">
            <a:avLst/>
          </a:prstGeom>
          <a:noFill/>
          <a:ln w="317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10113730" y="5178781"/>
            <a:ext cx="1650377" cy="46166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1200" b="1" dirty="0"/>
              <a:t>o</a:t>
            </a:r>
            <a:r>
              <a:rPr lang="en-US" sz="1200" b="1" dirty="0" smtClean="0"/>
              <a:t>r  transverse one</a:t>
            </a:r>
          </a:p>
          <a:p>
            <a:r>
              <a:rPr lang="en-US" sz="1200" b="1" dirty="0" smtClean="0"/>
              <a:t> if no rotators </a:t>
            </a:r>
            <a:endParaRPr lang="ru-RU" sz="1200" b="1" dirty="0"/>
          </a:p>
        </p:txBody>
      </p:sp>
      <p:sp>
        <p:nvSpPr>
          <p:cNvPr id="18" name="Заголовок 1"/>
          <p:cNvSpPr txBox="1">
            <a:spLocks/>
          </p:cNvSpPr>
          <p:nvPr/>
        </p:nvSpPr>
        <p:spPr bwMode="auto">
          <a:xfrm>
            <a:off x="196184" y="159656"/>
            <a:ext cx="11781367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 b="1" dirty="0" smtClean="0">
                <a:solidFill>
                  <a:srgbClr val="5E52F8"/>
                </a:solidFill>
                <a:cs typeface="Arial" charset="0"/>
              </a:rPr>
              <a:t>Acceleration of polarized beam in </a:t>
            </a:r>
            <a:r>
              <a:rPr lang="en-US" sz="3600" b="1" dirty="0" smtClean="0">
                <a:solidFill>
                  <a:srgbClr val="FF0000"/>
                </a:solidFill>
                <a:cs typeface="Arial" charset="0"/>
              </a:rPr>
              <a:t>CEPC</a:t>
            </a:r>
            <a:r>
              <a:rPr lang="en-US" sz="3600" b="1" dirty="0" smtClean="0">
                <a:solidFill>
                  <a:srgbClr val="5E52F8"/>
                </a:solidFill>
                <a:cs typeface="Arial" charset="0"/>
              </a:rPr>
              <a:t> booster</a:t>
            </a:r>
          </a:p>
          <a:p>
            <a:pPr algn="ctr"/>
            <a:r>
              <a:rPr lang="en-US" b="1" dirty="0" smtClean="0">
                <a:solidFill>
                  <a:srgbClr val="5E52F8"/>
                </a:solidFill>
                <a:cs typeface="Arial" charset="0"/>
              </a:rPr>
              <a:t>electrons and positrons</a:t>
            </a:r>
            <a:endParaRPr lang="ru-RU" b="1" dirty="0">
              <a:solidFill>
                <a:srgbClr val="5E52F8"/>
              </a:solidFill>
              <a:cs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68580" y="5946965"/>
            <a:ext cx="625551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High </a:t>
            </a:r>
            <a:r>
              <a:rPr lang="en-US" b="1" dirty="0">
                <a:solidFill>
                  <a:srgbClr val="FF0000"/>
                </a:solidFill>
              </a:rPr>
              <a:t>energy ramping rate </a:t>
            </a:r>
            <a:r>
              <a:rPr lang="en-US" b="1" dirty="0" smtClean="0">
                <a:solidFill>
                  <a:srgbClr val="FF0000"/>
                </a:solidFill>
              </a:rPr>
              <a:t>+ </a:t>
            </a:r>
            <a:r>
              <a:rPr lang="en-US" b="1" dirty="0">
                <a:solidFill>
                  <a:srgbClr val="FF0000"/>
                </a:solidFill>
              </a:rPr>
              <a:t>large machine size </a:t>
            </a:r>
            <a:r>
              <a:rPr lang="en-US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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huge rate of change of detuning  are </a:t>
            </a:r>
            <a:r>
              <a:rPr lang="en-US" b="1" dirty="0" smtClean="0">
                <a:solidFill>
                  <a:srgbClr val="FF0000"/>
                </a:solidFill>
              </a:rPr>
              <a:t>basis </a:t>
            </a:r>
            <a:r>
              <a:rPr lang="en-US" b="1" dirty="0">
                <a:solidFill>
                  <a:srgbClr val="FF0000"/>
                </a:solidFill>
              </a:rPr>
              <a:t>of </a:t>
            </a:r>
            <a:r>
              <a:rPr lang="en-US" b="1" dirty="0" smtClean="0">
                <a:solidFill>
                  <a:srgbClr val="FF0000"/>
                </a:solidFill>
              </a:rPr>
              <a:t>proposal</a:t>
            </a:r>
            <a:r>
              <a:rPr lang="en-US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!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77661" y="1693061"/>
            <a:ext cx="2877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just as </a:t>
            </a:r>
            <a:r>
              <a:rPr lang="en-US" dirty="0" smtClean="0"/>
              <a:t>at proton </a:t>
            </a:r>
            <a:r>
              <a:rPr lang="en-US" dirty="0"/>
              <a:t>machines</a:t>
            </a:r>
          </a:p>
          <a:p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5731169" y="5913035"/>
            <a:ext cx="625551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High </a:t>
            </a:r>
            <a:r>
              <a:rPr lang="en-US" b="1" dirty="0"/>
              <a:t>energy ramping rate </a:t>
            </a:r>
            <a:r>
              <a:rPr lang="en-US" b="1" dirty="0" smtClean="0"/>
              <a:t>+ </a:t>
            </a:r>
            <a:r>
              <a:rPr lang="en-US" b="1" dirty="0"/>
              <a:t>large machine size </a:t>
            </a:r>
            <a:r>
              <a:rPr lang="en-US" b="1" dirty="0" smtClean="0">
                <a:sym typeface="Symbol" panose="05050102010706020507" pitchFamily="18" charset="2"/>
              </a:rPr>
              <a:t></a:t>
            </a:r>
            <a:r>
              <a:rPr lang="en-US" b="1" dirty="0" smtClean="0"/>
              <a:t> </a:t>
            </a:r>
            <a:endParaRPr lang="en-US" b="1" dirty="0"/>
          </a:p>
          <a:p>
            <a:r>
              <a:rPr lang="en-US" b="1" dirty="0"/>
              <a:t>huge rate of change of detuning  are </a:t>
            </a:r>
            <a:r>
              <a:rPr lang="en-US" b="1" dirty="0" smtClean="0"/>
              <a:t>basis </a:t>
            </a:r>
            <a:r>
              <a:rPr lang="en-US" b="1" dirty="0"/>
              <a:t>of </a:t>
            </a:r>
            <a:r>
              <a:rPr lang="en-US" b="1" dirty="0" smtClean="0"/>
              <a:t>proposal</a:t>
            </a:r>
            <a:r>
              <a:rPr lang="en-US" b="1" dirty="0" smtClean="0">
                <a:sym typeface="Symbol" panose="05050102010706020507" pitchFamily="18" charset="2"/>
              </a:rPr>
              <a:t>!</a:t>
            </a:r>
            <a:r>
              <a:rPr lang="en-US" b="1" dirty="0" smtClean="0"/>
              <a:t>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8365864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650670" y="46038"/>
            <a:ext cx="7543346" cy="935037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rgbClr val="5E52F8"/>
                </a:solidFill>
                <a:latin typeface="Arial" charset="0"/>
                <a:cs typeface="Arial" charset="0"/>
              </a:rPr>
              <a:t>Radiative self-polarization in</a:t>
            </a:r>
            <a:r>
              <a:rPr lang="en-US" sz="3200" dirty="0" smtClean="0">
                <a:solidFill>
                  <a:srgbClr val="5E52F8"/>
                </a:solidFill>
                <a:latin typeface="Arial" charset="0"/>
                <a:cs typeface="Arial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CEPC</a:t>
            </a:r>
            <a:endParaRPr lang="ru-RU" sz="3200" b="1" dirty="0" smtClean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75" y="981075"/>
            <a:ext cx="6118225" cy="487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Box 2"/>
          <p:cNvSpPr txBox="1">
            <a:spLocks noChangeArrowheads="1"/>
          </p:cNvSpPr>
          <p:nvPr/>
        </p:nvSpPr>
        <p:spPr bwMode="auto">
          <a:xfrm>
            <a:off x="449262" y="2732088"/>
            <a:ext cx="3549532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cs typeface="Arial" charset="0"/>
              </a:rPr>
              <a:t>Sokolov-Ternov</a:t>
            </a:r>
            <a:r>
              <a:rPr lang="en-US" sz="2400" dirty="0">
                <a:solidFill>
                  <a:srgbClr val="0000FF"/>
                </a:solidFill>
                <a:cs typeface="Arial" charset="0"/>
              </a:rPr>
              <a:t> time of polarization </a:t>
            </a:r>
          </a:p>
          <a:p>
            <a:r>
              <a:rPr lang="en-US" sz="2400" dirty="0">
                <a:solidFill>
                  <a:srgbClr val="0000FF"/>
                </a:solidFill>
                <a:cs typeface="Arial" charset="0"/>
              </a:rPr>
              <a:t>in </a:t>
            </a:r>
            <a:r>
              <a:rPr lang="en-US" sz="2400" b="1" dirty="0">
                <a:solidFill>
                  <a:srgbClr val="FF0000"/>
                </a:solidFill>
                <a:cs typeface="Arial" charset="0"/>
              </a:rPr>
              <a:t>CEPC</a:t>
            </a:r>
            <a:r>
              <a:rPr lang="en-US" sz="2400" dirty="0">
                <a:solidFill>
                  <a:srgbClr val="0000FF"/>
                </a:solidFill>
                <a:cs typeface="Arial" charset="0"/>
              </a:rPr>
              <a:t> is huge:  </a:t>
            </a:r>
          </a:p>
          <a:p>
            <a:r>
              <a:rPr lang="en-US" sz="2400" dirty="0">
                <a:solidFill>
                  <a:srgbClr val="0000FF"/>
                </a:solidFill>
                <a:cs typeface="Arial" charset="0"/>
              </a:rPr>
              <a:t>260 </a:t>
            </a:r>
            <a:r>
              <a:rPr lang="en-US" sz="2400" dirty="0" err="1">
                <a:solidFill>
                  <a:srgbClr val="0000FF"/>
                </a:solidFill>
                <a:cs typeface="Arial" charset="0"/>
              </a:rPr>
              <a:t>hrs</a:t>
            </a:r>
            <a:r>
              <a:rPr lang="en-US" sz="2400" dirty="0">
                <a:solidFill>
                  <a:srgbClr val="0000FF"/>
                </a:solidFill>
                <a:cs typeface="Arial" charset="0"/>
              </a:rPr>
              <a:t> at 45 GeV! </a:t>
            </a:r>
          </a:p>
          <a:p>
            <a:r>
              <a:rPr lang="en-US" sz="2400" dirty="0">
                <a:solidFill>
                  <a:srgbClr val="0000FF"/>
                </a:solidFill>
                <a:cs typeface="Arial" charset="0"/>
              </a:rPr>
              <a:t>At 80 GeV, this time falls as (45/80)</a:t>
            </a:r>
            <a:r>
              <a:rPr lang="en-US" sz="2400" baseline="30000" dirty="0">
                <a:solidFill>
                  <a:srgbClr val="0000FF"/>
                </a:solidFill>
                <a:cs typeface="Arial" charset="0"/>
              </a:rPr>
              <a:t>5</a:t>
            </a:r>
            <a:r>
              <a:rPr lang="en-US" sz="2400" dirty="0">
                <a:solidFill>
                  <a:srgbClr val="0000FF"/>
                </a:solidFill>
                <a:cs typeface="Arial" charset="0"/>
              </a:rPr>
              <a:t> </a:t>
            </a:r>
          </a:p>
          <a:p>
            <a:r>
              <a:rPr lang="en-US" sz="2400" dirty="0">
                <a:solidFill>
                  <a:srgbClr val="0000FF"/>
                </a:solidFill>
                <a:cs typeface="Arial" charset="0"/>
              </a:rPr>
              <a:t>to 15 hrs</a:t>
            </a:r>
            <a:r>
              <a:rPr lang="en-US" sz="2400" dirty="0" smtClean="0">
                <a:solidFill>
                  <a:srgbClr val="0000FF"/>
                </a:solidFill>
                <a:cs typeface="Arial" charset="0"/>
              </a:rPr>
              <a:t>.</a:t>
            </a:r>
          </a:p>
          <a:p>
            <a:r>
              <a:rPr lang="en-US" sz="2400" dirty="0" smtClean="0">
                <a:solidFill>
                  <a:srgbClr val="0000FF"/>
                </a:solidFill>
                <a:cs typeface="Arial" charset="0"/>
              </a:rPr>
              <a:t>45 GeV </a:t>
            </a:r>
            <a:r>
              <a:rPr lang="en-US" sz="2400" b="1" dirty="0" err="1" smtClean="0">
                <a:solidFill>
                  <a:srgbClr val="FF0000"/>
                </a:solidFill>
                <a:cs typeface="Arial" charset="0"/>
              </a:rPr>
              <a:t>FCCee</a:t>
            </a:r>
            <a:r>
              <a:rPr lang="en-US" sz="2400" dirty="0" smtClean="0">
                <a:solidFill>
                  <a:srgbClr val="0000FF"/>
                </a:solidFill>
                <a:cs typeface="Arial" charset="0"/>
              </a:rPr>
              <a:t>: 250 </a:t>
            </a:r>
            <a:r>
              <a:rPr lang="en-US" sz="2400" dirty="0" err="1" smtClean="0">
                <a:solidFill>
                  <a:srgbClr val="0000FF"/>
                </a:solidFill>
                <a:cs typeface="Arial" charset="0"/>
              </a:rPr>
              <a:t>hrs</a:t>
            </a:r>
            <a:endParaRPr lang="ru-RU" sz="2400" dirty="0">
              <a:solidFill>
                <a:srgbClr val="0000FF"/>
              </a:solidFill>
              <a:cs typeface="Arial" charset="0"/>
            </a:endParaRPr>
          </a:p>
          <a:p>
            <a:r>
              <a:rPr lang="en-US" sz="2400" dirty="0">
                <a:solidFill>
                  <a:srgbClr val="0000FF"/>
                </a:solidFill>
                <a:cs typeface="Arial" charset="0"/>
              </a:rPr>
              <a:t>45 GeV </a:t>
            </a:r>
            <a:r>
              <a:rPr lang="en-US" sz="2400" b="1" dirty="0">
                <a:solidFill>
                  <a:srgbClr val="FF0000"/>
                </a:solidFill>
                <a:cs typeface="Arial" charset="0"/>
              </a:rPr>
              <a:t>LEP</a:t>
            </a:r>
            <a:r>
              <a:rPr lang="en-US" sz="2400" dirty="0">
                <a:solidFill>
                  <a:srgbClr val="0000FF"/>
                </a:solidFill>
                <a:cs typeface="Arial" charset="0"/>
              </a:rPr>
              <a:t>: </a:t>
            </a:r>
            <a:r>
              <a:rPr lang="en-US" sz="2400" dirty="0" smtClean="0">
                <a:solidFill>
                  <a:srgbClr val="0000FF"/>
                </a:solidFill>
                <a:cs typeface="Arial" charset="0"/>
              </a:rPr>
              <a:t>     5 </a:t>
            </a:r>
            <a:r>
              <a:rPr lang="en-US" sz="2400" dirty="0" err="1" smtClean="0">
                <a:solidFill>
                  <a:srgbClr val="0000FF"/>
                </a:solidFill>
                <a:cs typeface="Arial" charset="0"/>
              </a:rPr>
              <a:t>hrs</a:t>
            </a:r>
            <a:r>
              <a:rPr lang="en-US" sz="2400" dirty="0" smtClean="0">
                <a:solidFill>
                  <a:srgbClr val="0000FF"/>
                </a:solidFill>
                <a:cs typeface="Arial" charset="0"/>
              </a:rPr>
              <a:t> </a:t>
            </a:r>
            <a:endParaRPr lang="ru-RU" sz="2400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5364" name="TextBox 2"/>
          <p:cNvSpPr txBox="1">
            <a:spLocks noChangeArrowheads="1"/>
          </p:cNvSpPr>
          <p:nvPr/>
        </p:nvSpPr>
        <p:spPr bwMode="auto">
          <a:xfrm>
            <a:off x="8561388" y="2636838"/>
            <a:ext cx="3487737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0000FF"/>
                </a:solidFill>
                <a:cs typeface="Arial" charset="0"/>
              </a:rPr>
              <a:t>Long-known tool:</a:t>
            </a:r>
          </a:p>
          <a:p>
            <a:r>
              <a:rPr lang="en-US" sz="2400">
                <a:solidFill>
                  <a:srgbClr val="0000FF"/>
                </a:solidFill>
                <a:cs typeface="Arial" charset="0"/>
              </a:rPr>
              <a:t>special wigglers</a:t>
            </a:r>
          </a:p>
          <a:p>
            <a:r>
              <a:rPr lang="en-US" sz="2400">
                <a:solidFill>
                  <a:srgbClr val="0000FF"/>
                </a:solidFill>
                <a:cs typeface="Arial" charset="0"/>
              </a:rPr>
              <a:t>amplify polarizing </a:t>
            </a:r>
          </a:p>
          <a:p>
            <a:r>
              <a:rPr lang="en-US" sz="2400">
                <a:solidFill>
                  <a:srgbClr val="0000FF"/>
                </a:solidFill>
                <a:cs typeface="Arial" charset="0"/>
              </a:rPr>
              <a:t>effect of storage ring  magnetic field!</a:t>
            </a:r>
          </a:p>
        </p:txBody>
      </p:sp>
      <p:pic>
        <p:nvPicPr>
          <p:cNvPr id="15365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0538" y="1758950"/>
            <a:ext cx="2568575" cy="97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TextBox 1"/>
          <p:cNvSpPr txBox="1">
            <a:spLocks noChangeArrowheads="1"/>
          </p:cNvSpPr>
          <p:nvPr/>
        </p:nvSpPr>
        <p:spPr bwMode="auto">
          <a:xfrm>
            <a:off x="7351713" y="5851525"/>
            <a:ext cx="238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 </a:t>
            </a:r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/>
          </a:blip>
          <a:srcRect/>
          <a:stretch>
            <a:fillRect/>
          </a:stretch>
        </p:blipFill>
        <p:spPr bwMode="auto">
          <a:xfrm>
            <a:off x="7593233" y="941697"/>
            <a:ext cx="4089252" cy="2763688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/>
          </a:blip>
          <a:srcRect/>
          <a:stretch>
            <a:fillRect/>
          </a:stretch>
        </p:blipFill>
        <p:spPr bwMode="auto">
          <a:xfrm>
            <a:off x="7593231" y="3705385"/>
            <a:ext cx="4089253" cy="2394226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51203" name="Заголовок 1"/>
          <p:cNvSpPr>
            <a:spLocks noGrp="1"/>
          </p:cNvSpPr>
          <p:nvPr>
            <p:ph type="title"/>
          </p:nvPr>
        </p:nvSpPr>
        <p:spPr>
          <a:xfrm>
            <a:off x="4772167" y="134323"/>
            <a:ext cx="3484034" cy="706437"/>
          </a:xfrm>
        </p:spPr>
        <p:txBody>
          <a:bodyPr/>
          <a:lstStyle/>
          <a:p>
            <a:pPr eaLnBrk="1" hangingPunct="1"/>
            <a:r>
              <a:rPr lang="en-US" sz="3600" b="1" dirty="0" smtClean="0">
                <a:solidFill>
                  <a:srgbClr val="5E52F8"/>
                </a:solidFill>
                <a:latin typeface="Arial" charset="0"/>
                <a:cs typeface="Arial" charset="0"/>
              </a:rPr>
              <a:t>Helix snake </a:t>
            </a:r>
            <a:endParaRPr lang="ru-RU" sz="3600" b="1" dirty="0" smtClean="0">
              <a:solidFill>
                <a:srgbClr val="5E52F8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93232" y="941696"/>
            <a:ext cx="4184786" cy="5254388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120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3429" y="777908"/>
            <a:ext cx="6433929" cy="5535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1271431" y="5255695"/>
            <a:ext cx="552558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171296" y="2323541"/>
            <a:ext cx="1859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Symbol"/>
              </a:rPr>
              <a:t></a:t>
            </a:r>
            <a:r>
              <a:rPr lang="en-US" dirty="0" smtClean="0"/>
              <a:t>20T</a:t>
            </a:r>
            <a:r>
              <a:rPr lang="en-US" dirty="0" smtClean="0">
                <a:sym typeface="Symbol"/>
              </a:rPr>
              <a:t></a:t>
            </a:r>
            <a:r>
              <a:rPr lang="en-US" dirty="0" smtClean="0"/>
              <a:t>m for </a:t>
            </a:r>
            <a:r>
              <a:rPr lang="en-US" dirty="0" smtClean="0">
                <a:sym typeface="Symbol"/>
              </a:rPr>
              <a:t></a:t>
            </a:r>
            <a:r>
              <a:rPr lang="en-US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59279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03" y="0"/>
            <a:ext cx="11665527" cy="798657"/>
          </a:xfrm>
        </p:spPr>
        <p:txBody>
          <a:bodyPr/>
          <a:lstStyle/>
          <a:p>
            <a:r>
              <a:rPr lang="en-US" sz="3200" b="1" dirty="0" smtClean="0">
                <a:solidFill>
                  <a:srgbClr val="5E52F8"/>
                </a:solidFill>
                <a:latin typeface="Arial" charset="0"/>
              </a:rPr>
              <a:t>Crossing spin resonances </a:t>
            </a:r>
            <a:r>
              <a:rPr lang="en-US" sz="3200" b="1" dirty="0">
                <a:solidFill>
                  <a:srgbClr val="5E52F8"/>
                </a:solidFill>
                <a:latin typeface="Arial" charset="0"/>
              </a:rPr>
              <a:t>using </a:t>
            </a:r>
            <a:r>
              <a:rPr lang="en-US" sz="3200" b="1" dirty="0" smtClean="0">
                <a:solidFill>
                  <a:srgbClr val="5E52F8"/>
                </a:solidFill>
                <a:latin typeface="Arial" charset="0"/>
              </a:rPr>
              <a:t>two weak </a:t>
            </a:r>
            <a:r>
              <a:rPr lang="en-US" sz="3200" b="1" dirty="0">
                <a:solidFill>
                  <a:srgbClr val="5E52F8"/>
                </a:solidFill>
                <a:latin typeface="Arial" charset="0"/>
              </a:rPr>
              <a:t>helix </a:t>
            </a:r>
            <a:r>
              <a:rPr lang="en-US" sz="3200" b="1" dirty="0" smtClean="0">
                <a:solidFill>
                  <a:srgbClr val="5E52F8"/>
                </a:solidFill>
                <a:latin typeface="Arial" charset="0"/>
              </a:rPr>
              <a:t>snakes</a:t>
            </a:r>
            <a:endParaRPr lang="ru-RU" sz="3200" dirty="0"/>
          </a:p>
        </p:txBody>
      </p:sp>
      <p:pic>
        <p:nvPicPr>
          <p:cNvPr id="5" name="Рисунок 4"/>
          <p:cNvPicPr/>
          <p:nvPr/>
        </p:nvPicPr>
        <p:blipFill>
          <a:blip r:embed="rId2">
            <a:grayscl/>
            <a:lum bright="-6000" contras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567" y="4389120"/>
            <a:ext cx="5426130" cy="231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lum bright="-17000" contrast="21000"/>
          </a:blip>
          <a:stretch>
            <a:fillRect/>
          </a:stretch>
        </p:blipFill>
        <p:spPr>
          <a:xfrm>
            <a:off x="6502400" y="741420"/>
            <a:ext cx="5094514" cy="3647700"/>
          </a:xfrm>
          <a:prstGeom prst="rect">
            <a:avLst/>
          </a:prstGeom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82" y="741420"/>
            <a:ext cx="5853885" cy="5725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971026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3445"/>
          </a:xfrm>
        </p:spPr>
        <p:txBody>
          <a:bodyPr/>
          <a:lstStyle/>
          <a:p>
            <a:r>
              <a:rPr lang="en-US" sz="3200" b="1" dirty="0" smtClean="0">
                <a:solidFill>
                  <a:srgbClr val="5E52F8"/>
                </a:solidFill>
                <a:latin typeface="Arial" charset="0"/>
              </a:rPr>
              <a:t>Combined scheme to avoid all main spin resonances</a:t>
            </a:r>
            <a:endParaRPr lang="ru-RU" sz="3200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606" y="2699657"/>
            <a:ext cx="5993949" cy="2148114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</p:pic>
      <p:sp>
        <p:nvSpPr>
          <p:cNvPr id="3" name="TextBox 2"/>
          <p:cNvSpPr txBox="1"/>
          <p:nvPr/>
        </p:nvSpPr>
        <p:spPr>
          <a:xfrm>
            <a:off x="5906469" y="1417060"/>
            <a:ext cx="59939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Two helix snakes + solenoid </a:t>
            </a:r>
          </a:p>
          <a:p>
            <a:r>
              <a:rPr lang="en-US" sz="2800" dirty="0" smtClean="0"/>
              <a:t>with field=</a:t>
            </a:r>
            <a:r>
              <a:rPr lang="en-US" sz="2800" dirty="0" err="1" smtClean="0"/>
              <a:t>const</a:t>
            </a:r>
            <a:r>
              <a:rPr lang="en-US" sz="2800" dirty="0" smtClean="0"/>
              <a:t>  during acceleration </a:t>
            </a:r>
            <a:endParaRPr lang="ru-RU" sz="2800" dirty="0"/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43" y="1275938"/>
            <a:ext cx="5177063" cy="4575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1543" y="5852777"/>
            <a:ext cx="110850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 marked points       , the rate of crossing the spin-</a:t>
            </a:r>
            <a:r>
              <a:rPr lang="en-US" dirty="0" err="1"/>
              <a:t>betatron</a:t>
            </a:r>
            <a:r>
              <a:rPr lang="en-US" dirty="0"/>
              <a:t> resonances </a:t>
            </a:r>
            <a:r>
              <a:rPr lang="en-US" dirty="0" smtClean="0"/>
              <a:t>related to quadratic nonlinearities</a:t>
            </a:r>
          </a:p>
          <a:p>
            <a:r>
              <a:rPr lang="en-US" dirty="0" smtClean="0"/>
              <a:t>drops </a:t>
            </a:r>
            <a:r>
              <a:rPr lang="en-US" dirty="0"/>
              <a:t>sharply. Here</a:t>
            </a:r>
            <a:r>
              <a:rPr lang="en-US" dirty="0" smtClean="0"/>
              <a:t>, apparently, one </a:t>
            </a:r>
            <a:r>
              <a:rPr lang="en-US" dirty="0"/>
              <a:t>needs to apply </a:t>
            </a:r>
            <a:r>
              <a:rPr lang="en-US" dirty="0" smtClean="0"/>
              <a:t>a method of fast jump in </a:t>
            </a:r>
            <a:r>
              <a:rPr lang="en-US" dirty="0" err="1"/>
              <a:t>betatron</a:t>
            </a:r>
            <a:r>
              <a:rPr lang="en-US" dirty="0"/>
              <a:t> </a:t>
            </a:r>
            <a:r>
              <a:rPr lang="en-US" dirty="0" smtClean="0"/>
              <a:t>tunes </a:t>
            </a:r>
            <a:r>
              <a:rPr lang="en-US" dirty="0"/>
              <a:t>.</a:t>
            </a:r>
            <a:endParaRPr lang="ru-RU" dirty="0"/>
          </a:p>
          <a:p>
            <a:endParaRPr lang="ru-RU" dirty="0"/>
          </a:p>
        </p:txBody>
      </p:sp>
      <p:sp>
        <p:nvSpPr>
          <p:cNvPr id="5" name="Oval 6"/>
          <p:cNvSpPr>
            <a:spLocks noChangeArrowheads="1"/>
          </p:cNvSpPr>
          <p:nvPr/>
        </p:nvSpPr>
        <p:spPr bwMode="auto">
          <a:xfrm>
            <a:off x="2569936" y="5992813"/>
            <a:ext cx="190500" cy="161925"/>
          </a:xfrm>
          <a:prstGeom prst="ellipse">
            <a:avLst/>
          </a:prstGeom>
          <a:solidFill>
            <a:srgbClr val="FFFF00">
              <a:alpha val="49001"/>
            </a:srgbClr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542471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7208" y="0"/>
            <a:ext cx="10794032" cy="846161"/>
          </a:xfrm>
        </p:spPr>
        <p:txBody>
          <a:bodyPr/>
          <a:lstStyle/>
          <a:p>
            <a:r>
              <a:rPr lang="en-US" sz="3200" b="1" dirty="0">
                <a:solidFill>
                  <a:srgbClr val="5E52F8"/>
                </a:solidFill>
                <a:latin typeface="Arial" charset="0"/>
                <a:cs typeface="Arial" charset="0"/>
              </a:rPr>
              <a:t>LP </a:t>
            </a:r>
            <a:r>
              <a:rPr lang="en-US" sz="3200" b="1" dirty="0" smtClean="0">
                <a:solidFill>
                  <a:srgbClr val="5E52F8"/>
                </a:solidFill>
                <a:latin typeface="Arial" charset="0"/>
                <a:cs typeface="Arial" charset="0"/>
              </a:rPr>
              <a:t>scheme with minimization of </a:t>
            </a:r>
            <a:r>
              <a:rPr lang="en-US" sz="3200" b="1" dirty="0">
                <a:solidFill>
                  <a:srgbClr val="5E52F8"/>
                </a:solidFill>
                <a:latin typeface="Arial" charset="0"/>
                <a:cs typeface="Arial" charset="0"/>
              </a:rPr>
              <a:t>spin-orbit coupling</a:t>
            </a:r>
            <a:endParaRPr lang="ru-RU" sz="3200" b="1" dirty="0">
              <a:solidFill>
                <a:srgbClr val="5E52F8"/>
              </a:solidFill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403105" y="791233"/>
            <a:ext cx="5331280" cy="3053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</p:pic>
      <p:sp>
        <p:nvSpPr>
          <p:cNvPr id="6" name="Прямоугольник 5"/>
          <p:cNvSpPr/>
          <p:nvPr/>
        </p:nvSpPr>
        <p:spPr>
          <a:xfrm>
            <a:off x="389012" y="891251"/>
            <a:ext cx="5345373" cy="5552476"/>
          </a:xfrm>
          <a:prstGeom prst="rect">
            <a:avLst/>
          </a:prstGeom>
          <a:noFill/>
          <a:ln w="6350"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7375" name="Picture 3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983" y="1003737"/>
            <a:ext cx="4026089" cy="4004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6811580" y="740283"/>
            <a:ext cx="47108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e.g. H</a:t>
            </a:r>
            <a:r>
              <a:rPr lang="en-US" b="1" baseline="-25000" dirty="0"/>
              <a:t>||</a:t>
            </a:r>
            <a:r>
              <a:rPr lang="en-US" b="1" dirty="0" smtClean="0"/>
              <a:t>L</a:t>
            </a:r>
            <a:r>
              <a:rPr lang="en-US" b="1" dirty="0" smtClean="0">
                <a:sym typeface="Symbol"/>
              </a:rPr>
              <a:t></a:t>
            </a:r>
            <a:r>
              <a:rPr lang="en-US" b="1" dirty="0">
                <a:sym typeface="Symbol" pitchFamily="18" charset="2"/>
              </a:rPr>
              <a:t>8T</a:t>
            </a:r>
            <a:r>
              <a:rPr lang="en-US" b="1" dirty="0">
                <a:sym typeface="Symbol"/>
              </a:rPr>
              <a:t>30 </a:t>
            </a:r>
            <a:r>
              <a:rPr lang="en-US" b="1" dirty="0" smtClean="0">
                <a:sym typeface="Symbol"/>
              </a:rPr>
              <a:t>m  </a:t>
            </a:r>
            <a:r>
              <a:rPr lang="en-US" b="1" dirty="0" smtClean="0">
                <a:sym typeface="Symbol" pitchFamily="18" charset="2"/>
              </a:rPr>
              <a:t>solenoid-based snake</a:t>
            </a:r>
            <a:endParaRPr lang="en-US" b="1" dirty="0">
              <a:sym typeface="Symbol" pitchFamily="18" charset="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3105" y="3947244"/>
            <a:ext cx="5412817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Antisymmetric rotator insert system:</a:t>
            </a:r>
          </a:p>
          <a:p>
            <a:r>
              <a:rPr lang="en-US" dirty="0"/>
              <a:t>s</a:t>
            </a:r>
            <a:r>
              <a:rPr lang="en-US" dirty="0" smtClean="0"/>
              <a:t>olenoids S</a:t>
            </a:r>
            <a:r>
              <a:rPr lang="en-US" baseline="-25000" dirty="0" smtClean="0">
                <a:sym typeface="Symbol" panose="05050102010706020507" pitchFamily="18" charset="2"/>
              </a:rPr>
              <a:t></a:t>
            </a:r>
            <a:r>
              <a:rPr lang="en-US" dirty="0" smtClean="0"/>
              <a:t> rotate spin by </a:t>
            </a:r>
            <a:r>
              <a:rPr lang="en-US" dirty="0" smtClean="0">
                <a:sym typeface="Symbol" panose="05050102010706020507" pitchFamily="18" charset="2"/>
              </a:rPr>
              <a:t>/2</a:t>
            </a:r>
          </a:p>
          <a:p>
            <a:r>
              <a:rPr lang="en-US" dirty="0" smtClean="0">
                <a:sym typeface="Symbol" panose="05050102010706020507" pitchFamily="18" charset="2"/>
              </a:rPr>
              <a:t>Bends  </a:t>
            </a:r>
            <a:r>
              <a:rPr lang="en-US" dirty="0" smtClean="0"/>
              <a:t>B</a:t>
            </a:r>
            <a:r>
              <a:rPr lang="en-US" baseline="-25000" dirty="0" smtClean="0">
                <a:sym typeface="Symbol" panose="05050102010706020507" pitchFamily="18" charset="2"/>
              </a:rPr>
              <a:t></a:t>
            </a:r>
            <a:r>
              <a:rPr lang="en-US" dirty="0" smtClean="0">
                <a:sym typeface="Symbol" panose="05050102010706020507" pitchFamily="18" charset="2"/>
              </a:rPr>
              <a:t>=</a:t>
            </a:r>
            <a:r>
              <a:rPr lang="en-US" dirty="0">
                <a:sym typeface="Symbol" panose="05050102010706020507" pitchFamily="18" charset="2"/>
              </a:rPr>
              <a:t> /</a:t>
            </a:r>
            <a:r>
              <a:rPr lang="en-US" dirty="0" smtClean="0">
                <a:sym typeface="Symbol" panose="05050102010706020507" pitchFamily="18" charset="2"/>
              </a:rPr>
              <a:t>2 rotate </a:t>
            </a:r>
            <a:r>
              <a:rPr lang="en-US" dirty="0" smtClean="0">
                <a:sym typeface="Symbol" panose="05050102010706020507" pitchFamily="18" charset="2"/>
              </a:rPr>
              <a:t>it by </a:t>
            </a:r>
            <a:r>
              <a:rPr lang="en-US" dirty="0">
                <a:sym typeface="Symbol" panose="05050102010706020507" pitchFamily="18" charset="2"/>
              </a:rPr>
              <a:t>/</a:t>
            </a:r>
            <a:r>
              <a:rPr lang="en-US" dirty="0" smtClean="0">
                <a:sym typeface="Symbol" panose="05050102010706020507" pitchFamily="18" charset="2"/>
              </a:rPr>
              <a:t>2</a:t>
            </a:r>
            <a:r>
              <a:rPr lang="en-US" dirty="0">
                <a:sym typeface="Symbol" panose="05050102010706020507" pitchFamily="18" charset="2"/>
              </a:rPr>
              <a:t> </a:t>
            </a:r>
            <a:r>
              <a:rPr lang="en-US" dirty="0" smtClean="0">
                <a:sym typeface="Symbol" panose="05050102010706020507" pitchFamily="18" charset="2"/>
              </a:rPr>
              <a:t>(</a:t>
            </a:r>
            <a:r>
              <a:rPr lang="en-US" dirty="0">
                <a:sym typeface="Symbol" panose="05050102010706020507" pitchFamily="18" charset="2"/>
              </a:rPr>
              <a:t>bends to left</a:t>
            </a:r>
          </a:p>
          <a:p>
            <a:r>
              <a:rPr lang="en-US" dirty="0">
                <a:sym typeface="Symbol" panose="05050102010706020507" pitchFamily="18" charset="2"/>
              </a:rPr>
              <a:t>and to right  of </a:t>
            </a:r>
            <a:r>
              <a:rPr lang="en-US" dirty="0" smtClean="0">
                <a:sym typeface="Symbol" panose="05050102010706020507" pitchFamily="18" charset="2"/>
              </a:rPr>
              <a:t>IP, </a:t>
            </a:r>
            <a:r>
              <a:rPr lang="en-US" dirty="0">
                <a:sym typeface="Symbol" panose="05050102010706020507" pitchFamily="18" charset="2"/>
              </a:rPr>
              <a:t>between </a:t>
            </a:r>
            <a:r>
              <a:rPr lang="en-US" dirty="0" smtClean="0">
                <a:sym typeface="Symbol" panose="05050102010706020507" pitchFamily="18" charset="2"/>
              </a:rPr>
              <a:t>solenoids).</a:t>
            </a:r>
          </a:p>
          <a:p>
            <a:r>
              <a:rPr lang="en-US" dirty="0" smtClean="0">
                <a:sym typeface="Symbol" panose="05050102010706020507" pitchFamily="18" charset="2"/>
              </a:rPr>
              <a:t>Contributions to spin chromaticity from left and right parts of rotator system cancel each other. Depolarization effect of SR in arcs is suppressed.</a:t>
            </a:r>
          </a:p>
          <a:p>
            <a:endParaRPr lang="en-US" b="1" dirty="0" smtClean="0">
              <a:sym typeface="Symbol" panose="05050102010706020507" pitchFamily="18" charset="2"/>
            </a:endParaRPr>
          </a:p>
          <a:p>
            <a:r>
              <a:rPr lang="en-US" dirty="0" smtClean="0">
                <a:sym typeface="Symbol" panose="05050102010706020507" pitchFamily="18" charset="2"/>
              </a:rPr>
              <a:t>S-shaped orbit </a:t>
            </a:r>
            <a:r>
              <a:rPr lang="en-US" dirty="0">
                <a:sym typeface="Symbol" panose="05050102010706020507" pitchFamily="18" charset="2"/>
              </a:rPr>
              <a:t>in CEPC/</a:t>
            </a:r>
            <a:r>
              <a:rPr lang="en-US" dirty="0" err="1">
                <a:sym typeface="Symbol" panose="05050102010706020507" pitchFamily="18" charset="2"/>
              </a:rPr>
              <a:t>FCCee</a:t>
            </a:r>
            <a:r>
              <a:rPr lang="en-US" dirty="0">
                <a:sym typeface="Symbol" panose="05050102010706020507" pitchFamily="18" charset="2"/>
              </a:rPr>
              <a:t>  helps to </a:t>
            </a:r>
            <a:r>
              <a:rPr lang="en-US" dirty="0" smtClean="0">
                <a:sym typeface="Symbol" panose="05050102010706020507" pitchFamily="18" charset="2"/>
              </a:rPr>
              <a:t> do it</a:t>
            </a:r>
            <a:r>
              <a:rPr lang="en-US" b="1" dirty="0" smtClean="0">
                <a:sym typeface="Symbol" panose="05050102010706020507" pitchFamily="18" charset="2"/>
              </a:rPr>
              <a:t>!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029" y="1742740"/>
            <a:ext cx="2893499" cy="665545"/>
          </a:xfrm>
          <a:prstGeom prst="rect">
            <a:avLst/>
          </a:prstGeom>
        </p:spPr>
      </p:pic>
      <p:sp>
        <p:nvSpPr>
          <p:cNvPr id="5" name="Стрелка вправо 4"/>
          <p:cNvSpPr/>
          <p:nvPr/>
        </p:nvSpPr>
        <p:spPr>
          <a:xfrm>
            <a:off x="5606796" y="240828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6383316" y="4849013"/>
            <a:ext cx="556742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en-US" dirty="0" smtClean="0"/>
              <a:t>Wagging </a:t>
            </a:r>
            <a:r>
              <a:rPr lang="en-US" dirty="0"/>
              <a:t>orbit in the CEPC interaction region with bending angles close to optimal ones </a:t>
            </a:r>
            <a:r>
              <a:rPr lang="en-US" dirty="0" smtClean="0"/>
              <a:t> (half crossing angle=15 </a:t>
            </a:r>
            <a:r>
              <a:rPr lang="en-US" dirty="0" err="1" smtClean="0"/>
              <a:t>mrad</a:t>
            </a:r>
            <a:r>
              <a:rPr lang="en-US" dirty="0" smtClean="0"/>
              <a:t>) allows </a:t>
            </a:r>
            <a:r>
              <a:rPr lang="en-US" dirty="0"/>
              <a:t>us to consider </a:t>
            </a:r>
            <a:r>
              <a:rPr lang="en-US" dirty="0" smtClean="0"/>
              <a:t> </a:t>
            </a:r>
            <a:r>
              <a:rPr lang="en-US" dirty="0"/>
              <a:t>respective spin kinematic  design basing on solenoid </a:t>
            </a:r>
            <a:r>
              <a:rPr lang="en-US" dirty="0" smtClean="0"/>
              <a:t>inserts</a:t>
            </a:r>
            <a:endParaRPr lang="ru-RU" dirty="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711200" y="1560215"/>
            <a:ext cx="2719160" cy="8878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383316" y="6016421"/>
            <a:ext cx="5172194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Proposed in:  </a:t>
            </a:r>
            <a:r>
              <a:rPr lang="en-US" sz="1400" dirty="0" err="1" smtClean="0"/>
              <a:t>S.Nikitin</a:t>
            </a:r>
            <a:r>
              <a:rPr lang="en-US" sz="1400" dirty="0" smtClean="0"/>
              <a:t>, Talk at IAS Program on HEP, Jan. 2018, Hong Kong;  IJMP A, Vol. 34 No. 13n14, 1940004 (2019)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75310306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90103" y="178560"/>
            <a:ext cx="7416605" cy="575401"/>
          </a:xfrm>
        </p:spPr>
        <p:txBody>
          <a:bodyPr/>
          <a:lstStyle/>
          <a:p>
            <a:r>
              <a:rPr lang="en-US" sz="3200" b="1" dirty="0" smtClean="0">
                <a:solidFill>
                  <a:srgbClr val="5E52F8"/>
                </a:solidFill>
                <a:latin typeface="Arial" charset="0"/>
                <a:cs typeface="Arial" charset="0"/>
              </a:rPr>
              <a:t>Kinetics of LP with top-on injection</a:t>
            </a:r>
            <a:endParaRPr lang="ru-RU" sz="32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1" y="868337"/>
            <a:ext cx="7367337" cy="5388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29598" y="1866598"/>
            <a:ext cx="372409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Radiative relaxation time </a:t>
            </a:r>
            <a:r>
              <a:rPr lang="en-US" i="1" dirty="0">
                <a:sym typeface="Symbol"/>
              </a:rPr>
              <a:t></a:t>
            </a:r>
            <a:r>
              <a:rPr lang="en-US" i="1" baseline="-25000" dirty="0">
                <a:sym typeface="Symbol"/>
              </a:rPr>
              <a:t>r</a:t>
            </a:r>
            <a:r>
              <a:rPr lang="en-US" baseline="-25000" dirty="0">
                <a:sym typeface="Symbol"/>
              </a:rPr>
              <a:t>  </a:t>
            </a:r>
            <a:r>
              <a:rPr lang="en-US" dirty="0">
                <a:sym typeface="Symbol"/>
              </a:rPr>
              <a:t>of </a:t>
            </a:r>
            <a:endParaRPr lang="en-US" dirty="0" smtClean="0">
              <a:sym typeface="Symbol"/>
            </a:endParaRPr>
          </a:p>
          <a:p>
            <a:r>
              <a:rPr lang="en-US" dirty="0" smtClean="0">
                <a:sym typeface="Symbol"/>
              </a:rPr>
              <a:t>polarization </a:t>
            </a:r>
            <a:r>
              <a:rPr lang="en-US" dirty="0"/>
              <a:t>in order of </a:t>
            </a:r>
            <a:endParaRPr lang="en-US" dirty="0" smtClean="0"/>
          </a:p>
          <a:p>
            <a:r>
              <a:rPr lang="en-US" dirty="0" smtClean="0"/>
              <a:t>magnitude </a:t>
            </a:r>
            <a:r>
              <a:rPr lang="en-US" dirty="0">
                <a:sym typeface="Symbol"/>
              </a:rPr>
              <a:t>can be comparable </a:t>
            </a:r>
            <a:endParaRPr lang="en-US" dirty="0" smtClean="0">
              <a:sym typeface="Symbol"/>
            </a:endParaRPr>
          </a:p>
          <a:p>
            <a:r>
              <a:rPr lang="en-US" dirty="0" smtClean="0">
                <a:sym typeface="Symbol"/>
              </a:rPr>
              <a:t>with </a:t>
            </a:r>
            <a:r>
              <a:rPr lang="en-US" dirty="0">
                <a:sym typeface="Symbol"/>
              </a:rPr>
              <a:t>S-T time </a:t>
            </a:r>
            <a:r>
              <a:rPr lang="en-US" i="1" dirty="0">
                <a:sym typeface="Symbol"/>
              </a:rPr>
              <a:t></a:t>
            </a:r>
            <a:r>
              <a:rPr lang="en-US" i="1" baseline="-25000" dirty="0">
                <a:sym typeface="Symbol"/>
              </a:rPr>
              <a:t>p</a:t>
            </a:r>
            <a:r>
              <a:rPr lang="en-US" dirty="0">
                <a:sym typeface="Symbol"/>
              </a:rPr>
              <a:t>=260 </a:t>
            </a:r>
            <a:r>
              <a:rPr lang="en-US" dirty="0" err="1">
                <a:sym typeface="Symbol"/>
              </a:rPr>
              <a:t>hrs</a:t>
            </a:r>
            <a:r>
              <a:rPr lang="en-US" dirty="0">
                <a:sym typeface="Symbol"/>
              </a:rPr>
              <a:t> </a:t>
            </a:r>
            <a:r>
              <a:rPr lang="en-US" dirty="0" smtClean="0">
                <a:sym typeface="Symbol"/>
              </a:rPr>
              <a:t> due to </a:t>
            </a:r>
          </a:p>
          <a:p>
            <a:r>
              <a:rPr lang="en-US" dirty="0" smtClean="0">
                <a:sym typeface="Symbol"/>
              </a:rPr>
              <a:t>minimization of spin-orbit coupling!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Longitudinal polarization degree</a:t>
            </a:r>
          </a:p>
          <a:p>
            <a:r>
              <a:rPr lang="en-US" dirty="0" smtClean="0"/>
              <a:t>In CEPC main ring averaged</a:t>
            </a:r>
          </a:p>
          <a:p>
            <a:r>
              <a:rPr lang="en-US" dirty="0" smtClean="0"/>
              <a:t>over injection cycles is close</a:t>
            </a:r>
          </a:p>
          <a:p>
            <a:r>
              <a:rPr lang="en-US" dirty="0" smtClean="0"/>
              <a:t>to polarization preserved to the </a:t>
            </a:r>
          </a:p>
          <a:p>
            <a:r>
              <a:rPr lang="en-US" dirty="0" smtClean="0"/>
              <a:t>end  of acceleration in Booster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286649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Box 1"/>
          <p:cNvSpPr txBox="1">
            <a:spLocks noChangeArrowheads="1"/>
          </p:cNvSpPr>
          <p:nvPr/>
        </p:nvSpPr>
        <p:spPr bwMode="auto">
          <a:xfrm>
            <a:off x="78581" y="959564"/>
            <a:ext cx="12229533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  <a:defRPr/>
            </a:pPr>
            <a:r>
              <a:rPr lang="en-US" sz="2200" dirty="0" smtClean="0">
                <a:cs typeface="Arial" charset="0"/>
              </a:rPr>
              <a:t>Spin </a:t>
            </a:r>
            <a:r>
              <a:rPr lang="en-US" sz="2200" dirty="0">
                <a:cs typeface="Arial" charset="0"/>
              </a:rPr>
              <a:t>harmonic </a:t>
            </a:r>
            <a:r>
              <a:rPr lang="en-US" sz="2200" dirty="0" smtClean="0">
                <a:cs typeface="Arial" charset="0"/>
              </a:rPr>
              <a:t>amplitudes </a:t>
            </a:r>
            <a:r>
              <a:rPr lang="en-US" sz="2200" dirty="0">
                <a:cs typeface="Arial" charset="0"/>
              </a:rPr>
              <a:t>of vertical closed orbit distortion sources </a:t>
            </a:r>
            <a:r>
              <a:rPr lang="en-US" sz="2200" dirty="0" smtClean="0">
                <a:cs typeface="Arial" charset="0"/>
              </a:rPr>
              <a:t>at Z-pole and </a:t>
            </a:r>
          </a:p>
          <a:p>
            <a:pPr>
              <a:defRPr/>
            </a:pPr>
            <a:r>
              <a:rPr lang="en-US" sz="2200" dirty="0">
                <a:cs typeface="Arial" charset="0"/>
              </a:rPr>
              <a:t> </a:t>
            </a:r>
            <a:r>
              <a:rPr lang="en-US" sz="2200" dirty="0" smtClean="0">
                <a:cs typeface="Arial" charset="0"/>
              </a:rPr>
              <a:t>    W threshold </a:t>
            </a:r>
            <a:r>
              <a:rPr lang="en-US" sz="2200" dirty="0">
                <a:cs typeface="Arial" charset="0"/>
              </a:rPr>
              <a:t>should be corrected to level </a:t>
            </a:r>
            <a:r>
              <a:rPr lang="en-US" sz="2200" dirty="0" smtClean="0">
                <a:cs typeface="Arial" charset="0"/>
                <a:sym typeface="Symbol"/>
              </a:rPr>
              <a:t></a:t>
            </a:r>
            <a:r>
              <a:rPr lang="en-US" sz="2200" dirty="0" smtClean="0">
                <a:cs typeface="Arial" charset="0"/>
              </a:rPr>
              <a:t> 5</a:t>
            </a:r>
            <a:r>
              <a:rPr lang="en-US" sz="2200" dirty="0" smtClean="0">
                <a:cs typeface="Arial" charset="0"/>
                <a:sym typeface="Symbol"/>
              </a:rPr>
              <a:t></a:t>
            </a:r>
            <a:r>
              <a:rPr lang="en-US" sz="2200" dirty="0" smtClean="0">
                <a:cs typeface="Arial" charset="0"/>
              </a:rPr>
              <a:t>10</a:t>
            </a:r>
            <a:r>
              <a:rPr lang="en-US" sz="2200" baseline="30000" dirty="0" smtClean="0">
                <a:cs typeface="Arial" charset="0"/>
              </a:rPr>
              <a:t>-4</a:t>
            </a:r>
            <a:r>
              <a:rPr lang="en-US" sz="2200" dirty="0" smtClean="0">
                <a:cs typeface="Arial" charset="0"/>
              </a:rPr>
              <a:t> </a:t>
            </a:r>
            <a:r>
              <a:rPr lang="en-US" sz="2200" dirty="0">
                <a:cs typeface="Arial" charset="0"/>
              </a:rPr>
              <a:t>to ensure </a:t>
            </a:r>
            <a:r>
              <a:rPr lang="en-US" sz="2200" dirty="0" smtClean="0">
                <a:cs typeface="Arial" charset="0"/>
              </a:rPr>
              <a:t>equilibrium polarization </a:t>
            </a:r>
          </a:p>
          <a:p>
            <a:pPr>
              <a:defRPr/>
            </a:pPr>
            <a:r>
              <a:rPr lang="en-US" sz="2200" dirty="0">
                <a:cs typeface="Arial" charset="0"/>
              </a:rPr>
              <a:t> </a:t>
            </a:r>
            <a:r>
              <a:rPr lang="en-US" sz="2200" dirty="0" smtClean="0">
                <a:cs typeface="Arial" charset="0"/>
              </a:rPr>
              <a:t>    degree close to </a:t>
            </a:r>
            <a:r>
              <a:rPr lang="en-US" sz="2200" dirty="0">
                <a:cs typeface="Arial" charset="0"/>
              </a:rPr>
              <a:t>50</a:t>
            </a:r>
            <a:r>
              <a:rPr lang="en-US" sz="2200" dirty="0" smtClean="0">
                <a:cs typeface="Arial" charset="0"/>
              </a:rPr>
              <a:t>%</a:t>
            </a:r>
          </a:p>
          <a:p>
            <a:pPr>
              <a:defRPr/>
            </a:pPr>
            <a:endParaRPr lang="en-US" sz="2200" dirty="0">
              <a:cs typeface="Arial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200" dirty="0"/>
              <a:t>Due to high sensitivity of closed orbit to disturbances and large expected range of amplitudes of dangerous spin harmonics (10</a:t>
            </a:r>
            <a:r>
              <a:rPr lang="en-US" sz="2200" baseline="30000" dirty="0"/>
              <a:t>-3</a:t>
            </a:r>
            <a:r>
              <a:rPr lang="en-US" sz="2200" dirty="0"/>
              <a:t>-10</a:t>
            </a:r>
            <a:r>
              <a:rPr lang="en-US" sz="2200" baseline="30000" dirty="0"/>
              <a:t>-1</a:t>
            </a:r>
            <a:r>
              <a:rPr lang="en-US" sz="2200" dirty="0"/>
              <a:t>), a step-by-step procedure SHM using vertical dipole correctors  with minimization of orbit distortions is required</a:t>
            </a:r>
          </a:p>
          <a:p>
            <a:pPr>
              <a:defRPr/>
            </a:pPr>
            <a:endParaRPr lang="en-US" sz="2200" dirty="0" smtClean="0">
              <a:cs typeface="Arial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200" dirty="0" smtClean="0"/>
              <a:t>Contribution </a:t>
            </a:r>
            <a:r>
              <a:rPr lang="en-US" sz="2200" dirty="0"/>
              <a:t>of random tilts of quads into depolarization effect  can be neglected </a:t>
            </a:r>
            <a:endParaRPr lang="en-US" sz="2200" dirty="0" smtClean="0"/>
          </a:p>
          <a:p>
            <a:pPr>
              <a:defRPr/>
            </a:pPr>
            <a:r>
              <a:rPr lang="en-US" sz="2200" dirty="0"/>
              <a:t> </a:t>
            </a:r>
            <a:r>
              <a:rPr lang="en-US" sz="2200" dirty="0" smtClean="0"/>
              <a:t>    (</a:t>
            </a:r>
            <a:r>
              <a:rPr lang="en-US" sz="2200" dirty="0"/>
              <a:t>spin-</a:t>
            </a:r>
            <a:r>
              <a:rPr lang="en-US" sz="2200" dirty="0" err="1"/>
              <a:t>betatron</a:t>
            </a:r>
            <a:r>
              <a:rPr lang="en-US" sz="2200" dirty="0"/>
              <a:t> resonances  are very narrow)</a:t>
            </a:r>
          </a:p>
          <a:p>
            <a:pPr marL="342900" indent="-342900">
              <a:buFont typeface="Arial" charset="0"/>
              <a:buChar char="•"/>
              <a:defRPr/>
            </a:pPr>
            <a:endParaRPr lang="en-US" sz="2200" dirty="0">
              <a:cs typeface="Arial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200" dirty="0" smtClean="0">
                <a:cs typeface="Arial" charset="0"/>
              </a:rPr>
              <a:t>Other </a:t>
            </a:r>
            <a:r>
              <a:rPr lang="en-US" sz="2200" dirty="0">
                <a:cs typeface="Arial" charset="0"/>
              </a:rPr>
              <a:t>things being equal, </a:t>
            </a:r>
            <a:r>
              <a:rPr lang="en-US" sz="2200" dirty="0" smtClean="0">
                <a:cs typeface="Arial" charset="0"/>
              </a:rPr>
              <a:t>equilibrium </a:t>
            </a:r>
            <a:r>
              <a:rPr lang="en-US" sz="2200" dirty="0">
                <a:cs typeface="Arial" charset="0"/>
              </a:rPr>
              <a:t>degree of polarization increases with decreasing </a:t>
            </a:r>
            <a:endParaRPr lang="en-US" sz="2200" dirty="0" smtClean="0">
              <a:cs typeface="Arial" charset="0"/>
            </a:endParaRPr>
          </a:p>
          <a:p>
            <a:pPr>
              <a:defRPr/>
            </a:pPr>
            <a:r>
              <a:rPr lang="en-US" sz="2200" dirty="0">
                <a:cs typeface="Arial" charset="0"/>
              </a:rPr>
              <a:t> </a:t>
            </a:r>
            <a:r>
              <a:rPr lang="en-US" sz="2200" dirty="0" smtClean="0">
                <a:cs typeface="Arial" charset="0"/>
              </a:rPr>
              <a:t>    index </a:t>
            </a:r>
            <a:r>
              <a:rPr lang="en-US" sz="2200" dirty="0">
                <a:cs typeface="Arial" charset="0"/>
              </a:rPr>
              <a:t>of modulation of </a:t>
            </a:r>
            <a:r>
              <a:rPr lang="en-US" sz="2200" dirty="0" smtClean="0">
                <a:cs typeface="Arial" charset="0"/>
              </a:rPr>
              <a:t>spin </a:t>
            </a:r>
            <a:r>
              <a:rPr lang="en-US" sz="2200" dirty="0">
                <a:cs typeface="Arial" charset="0"/>
              </a:rPr>
              <a:t>tune by synchrotron oscillations. </a:t>
            </a:r>
            <a:r>
              <a:rPr lang="en-US" sz="2200" dirty="0" smtClean="0">
                <a:cs typeface="Arial" charset="0"/>
              </a:rPr>
              <a:t>Decrease </a:t>
            </a:r>
            <a:r>
              <a:rPr lang="en-US" sz="2200" dirty="0">
                <a:cs typeface="Arial" charset="0"/>
              </a:rPr>
              <a:t>in </a:t>
            </a:r>
            <a:r>
              <a:rPr lang="en-US" sz="2200" dirty="0" smtClean="0">
                <a:cs typeface="Arial" charset="0"/>
              </a:rPr>
              <a:t>index </a:t>
            </a:r>
            <a:r>
              <a:rPr lang="en-US" sz="2200" dirty="0">
                <a:cs typeface="Arial" charset="0"/>
              </a:rPr>
              <a:t>is </a:t>
            </a:r>
            <a:r>
              <a:rPr lang="en-US" sz="2200" dirty="0" smtClean="0">
                <a:cs typeface="Arial" charset="0"/>
              </a:rPr>
              <a:t>provided  </a:t>
            </a:r>
          </a:p>
          <a:p>
            <a:pPr>
              <a:defRPr/>
            </a:pPr>
            <a:r>
              <a:rPr lang="en-US" sz="2200" dirty="0">
                <a:cs typeface="Arial" charset="0"/>
              </a:rPr>
              <a:t> </a:t>
            </a:r>
            <a:r>
              <a:rPr lang="en-US" sz="2200" dirty="0" smtClean="0">
                <a:cs typeface="Arial" charset="0"/>
              </a:rPr>
              <a:t>    by decrease </a:t>
            </a:r>
            <a:r>
              <a:rPr lang="en-US" sz="2200" dirty="0">
                <a:cs typeface="Arial" charset="0"/>
              </a:rPr>
              <a:t>in </a:t>
            </a:r>
            <a:r>
              <a:rPr lang="en-US" sz="2200" dirty="0" smtClean="0">
                <a:cs typeface="Arial" charset="0"/>
              </a:rPr>
              <a:t>energy </a:t>
            </a:r>
            <a:r>
              <a:rPr lang="en-US" sz="2200" dirty="0">
                <a:cs typeface="Arial" charset="0"/>
              </a:rPr>
              <a:t>spread </a:t>
            </a:r>
            <a:r>
              <a:rPr lang="en-US" sz="2200" dirty="0" smtClean="0">
                <a:cs typeface="Arial" charset="0"/>
              </a:rPr>
              <a:t>or increase </a:t>
            </a:r>
            <a:r>
              <a:rPr lang="en-US" sz="2200" dirty="0">
                <a:cs typeface="Arial" charset="0"/>
              </a:rPr>
              <a:t>in </a:t>
            </a:r>
            <a:r>
              <a:rPr lang="en-US" sz="2200" dirty="0" smtClean="0">
                <a:cs typeface="Arial" charset="0"/>
              </a:rPr>
              <a:t>synchrotron tune</a:t>
            </a: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2200" dirty="0"/>
          </a:p>
        </p:txBody>
      </p:sp>
      <p:sp>
        <p:nvSpPr>
          <p:cNvPr id="32770" name="Заголовок 1"/>
          <p:cNvSpPr txBox="1">
            <a:spLocks/>
          </p:cNvSpPr>
          <p:nvPr/>
        </p:nvSpPr>
        <p:spPr bwMode="auto">
          <a:xfrm>
            <a:off x="2320925" y="164619"/>
            <a:ext cx="7550150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 sz="4000" b="1" dirty="0" smtClean="0">
                <a:solidFill>
                  <a:srgbClr val="5E52F8"/>
                </a:solidFill>
                <a:cs typeface="Arial" charset="0"/>
              </a:rPr>
              <a:t>Summary</a:t>
            </a:r>
            <a:endParaRPr lang="en-US" sz="4000" b="1" dirty="0">
              <a:solidFill>
                <a:srgbClr val="5E52F8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43629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8131" y="795843"/>
            <a:ext cx="1038594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  <a:defRPr/>
            </a:pPr>
            <a:r>
              <a:rPr lang="en-US" sz="2200" dirty="0">
                <a:cs typeface="Arial" charset="0"/>
              </a:rPr>
              <a:t>If we obtain amplitudes of harmonics  </a:t>
            </a:r>
            <a:r>
              <a:rPr lang="en-US" sz="2200" dirty="0">
                <a:cs typeface="Arial" charset="0"/>
                <a:sym typeface="Symbol"/>
              </a:rPr>
              <a:t></a:t>
            </a:r>
            <a:r>
              <a:rPr lang="en-US" sz="2200" dirty="0">
                <a:cs typeface="Arial" charset="0"/>
              </a:rPr>
              <a:t> 5</a:t>
            </a:r>
            <a:r>
              <a:rPr lang="en-US" sz="2200" dirty="0">
                <a:cs typeface="Arial" charset="0"/>
                <a:sym typeface="Symbol"/>
              </a:rPr>
              <a:t></a:t>
            </a:r>
            <a:r>
              <a:rPr lang="en-US" sz="2200" dirty="0">
                <a:cs typeface="Arial" charset="0"/>
              </a:rPr>
              <a:t>10</a:t>
            </a:r>
            <a:r>
              <a:rPr lang="en-US" sz="2200" baseline="30000" dirty="0">
                <a:cs typeface="Arial" charset="0"/>
              </a:rPr>
              <a:t>-4</a:t>
            </a:r>
            <a:r>
              <a:rPr lang="en-US" sz="2200" baseline="-25000" dirty="0">
                <a:cs typeface="Arial" charset="0"/>
              </a:rPr>
              <a:t> </a:t>
            </a:r>
            <a:r>
              <a:rPr lang="en-US" sz="2200" dirty="0">
                <a:cs typeface="Arial" charset="0"/>
              </a:rPr>
              <a:t>,  it is possible to reach polarization in range </a:t>
            </a:r>
            <a:r>
              <a:rPr lang="en-US" sz="2200" dirty="0" smtClean="0">
                <a:cs typeface="Arial" charset="0"/>
              </a:rPr>
              <a:t>(</a:t>
            </a:r>
            <a:r>
              <a:rPr lang="en-US" sz="2200" dirty="0">
                <a:cs typeface="Arial" charset="0"/>
              </a:rPr>
              <a:t>6-10)%  in CEPC in time of (2-4) hours using e.g. ten shifter magnets</a:t>
            </a:r>
            <a:r>
              <a:rPr lang="ru-RU" sz="2200" dirty="0">
                <a:cs typeface="Arial" charset="0"/>
              </a:rPr>
              <a:t> </a:t>
            </a:r>
            <a:r>
              <a:rPr lang="en-US" sz="2200" dirty="0">
                <a:cs typeface="Arial" charset="0"/>
              </a:rPr>
              <a:t>with </a:t>
            </a:r>
            <a:r>
              <a:rPr lang="en-US" sz="2200" dirty="0" smtClean="0">
                <a:cs typeface="Arial" charset="0"/>
              </a:rPr>
              <a:t>moderate </a:t>
            </a:r>
            <a:r>
              <a:rPr lang="en-US" sz="2200" dirty="0">
                <a:cs typeface="Arial" charset="0"/>
              </a:rPr>
              <a:t>parameters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First </a:t>
            </a:r>
            <a:r>
              <a:rPr lang="en-US" sz="2200" dirty="0"/>
              <a:t>performed </a:t>
            </a:r>
            <a:r>
              <a:rPr lang="en-US" sz="2200" dirty="0" smtClean="0"/>
              <a:t>estimates basing on proposed model indicates </a:t>
            </a:r>
            <a:r>
              <a:rPr lang="en-US" sz="2200" dirty="0"/>
              <a:t>that </a:t>
            </a:r>
            <a:r>
              <a:rPr lang="en-US" sz="2200" dirty="0" smtClean="0"/>
              <a:t>one have </a:t>
            </a:r>
            <a:r>
              <a:rPr lang="en-US" sz="2200" dirty="0"/>
              <a:t>to</a:t>
            </a:r>
            <a:r>
              <a:rPr lang="en-US" sz="2000" dirty="0"/>
              <a:t> </a:t>
            </a:r>
            <a:r>
              <a:rPr lang="en-US" sz="2200" dirty="0" smtClean="0"/>
              <a:t>take </a:t>
            </a:r>
            <a:r>
              <a:rPr lang="en-US" sz="2200" dirty="0"/>
              <a:t>into account </a:t>
            </a:r>
            <a:r>
              <a:rPr lang="en-US" sz="2200" dirty="0" smtClean="0"/>
              <a:t> additional depolarizing effect  -- resonant spin </a:t>
            </a:r>
            <a:r>
              <a:rPr lang="en-US" sz="2200" dirty="0"/>
              <a:t>diffusion due to </a:t>
            </a:r>
            <a:r>
              <a:rPr lang="en-US" sz="2200" dirty="0" smtClean="0"/>
              <a:t>large </a:t>
            </a:r>
            <a:r>
              <a:rPr lang="en-US" sz="2200" dirty="0"/>
              <a:t>spin </a:t>
            </a:r>
            <a:r>
              <a:rPr lang="en-US" sz="2200" dirty="0" smtClean="0"/>
              <a:t>tune spread. Cross-checking based on spin tracking </a:t>
            </a:r>
            <a:r>
              <a:rPr lang="en-US" sz="2200" dirty="0"/>
              <a:t>simulations </a:t>
            </a:r>
            <a:r>
              <a:rPr lang="en-US" sz="2200" dirty="0" smtClean="0"/>
              <a:t>is needed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It </a:t>
            </a:r>
            <a:r>
              <a:rPr lang="en-US" sz="2200" dirty="0"/>
              <a:t>was shown numerically </a:t>
            </a:r>
            <a:r>
              <a:rPr lang="en-US" sz="2200" dirty="0" smtClean="0"/>
              <a:t>that unsuccessful  attempts </a:t>
            </a:r>
            <a:r>
              <a:rPr lang="en-US" sz="2200" dirty="0"/>
              <a:t>to obtain polarization on LEP at energies above 60 </a:t>
            </a:r>
            <a:r>
              <a:rPr lang="en-US" sz="2200" dirty="0" err="1"/>
              <a:t>GeV</a:t>
            </a:r>
            <a:r>
              <a:rPr lang="en-US" sz="2200" dirty="0"/>
              <a:t> could be associated with resonant spin diffusion.  At the same time, </a:t>
            </a:r>
            <a:r>
              <a:rPr lang="en-US" sz="2200" dirty="0" smtClean="0"/>
              <a:t>similar </a:t>
            </a:r>
            <a:r>
              <a:rPr lang="en-US" sz="2200" dirty="0"/>
              <a:t>calculations for CEPC and </a:t>
            </a:r>
            <a:r>
              <a:rPr lang="en-US" sz="2200" dirty="0" err="1"/>
              <a:t>FCCee</a:t>
            </a:r>
            <a:r>
              <a:rPr lang="en-US" sz="2200" dirty="0"/>
              <a:t> </a:t>
            </a:r>
            <a:r>
              <a:rPr lang="en-US" sz="2200" dirty="0" smtClean="0"/>
              <a:t> have </a:t>
            </a:r>
            <a:r>
              <a:rPr lang="en-US" sz="2200" dirty="0"/>
              <a:t>shown </a:t>
            </a:r>
            <a:r>
              <a:rPr lang="en-US" sz="2200" dirty="0" smtClean="0"/>
              <a:t>that </a:t>
            </a:r>
            <a:r>
              <a:rPr lang="en-US" sz="2200" dirty="0"/>
              <a:t>although</a:t>
            </a:r>
            <a:r>
              <a:rPr lang="en-US" sz="2200" dirty="0" smtClean="0"/>
              <a:t> </a:t>
            </a:r>
            <a:r>
              <a:rPr lang="en-US" sz="2200" dirty="0"/>
              <a:t>this effect is </a:t>
            </a:r>
            <a:r>
              <a:rPr lang="en-US" sz="2200" dirty="0" smtClean="0"/>
              <a:t>noticeable at 45 (wiggler mode) </a:t>
            </a:r>
            <a:r>
              <a:rPr lang="en-US" sz="2200" dirty="0"/>
              <a:t>and 80 </a:t>
            </a:r>
            <a:r>
              <a:rPr lang="en-US" sz="2200" dirty="0" err="1"/>
              <a:t>GeV</a:t>
            </a:r>
            <a:r>
              <a:rPr lang="en-US" sz="2200" dirty="0" smtClean="0"/>
              <a:t>, </a:t>
            </a:r>
            <a:r>
              <a:rPr lang="en-US" sz="2200" dirty="0"/>
              <a:t>but </a:t>
            </a:r>
            <a:r>
              <a:rPr lang="en-US" sz="2200" dirty="0" smtClean="0"/>
              <a:t>is not fatal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38570887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43429" y="667658"/>
            <a:ext cx="1030514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Variant of  combined partial Siberian snake with moderate parameters is proposed, which allows one to completely eliminate   integer  spin resonances, as well as  main spin-</a:t>
            </a:r>
            <a:r>
              <a:rPr lang="en-US" sz="2200" dirty="0" err="1"/>
              <a:t>betatron</a:t>
            </a:r>
            <a:r>
              <a:rPr lang="en-US" sz="2200" dirty="0"/>
              <a:t> resonances during acceleration in CEPC booster from 10 to 45 </a:t>
            </a:r>
            <a:r>
              <a:rPr lang="en-US" sz="2200" dirty="0" err="1"/>
              <a:t>GeV</a:t>
            </a:r>
            <a:r>
              <a:rPr lang="en-US" sz="2200" dirty="0"/>
              <a:t>. Snake includes solenoid and two spiral magnets. All snake fields remain constant during </a:t>
            </a:r>
            <a:r>
              <a:rPr lang="en-US" sz="2200" dirty="0" smtClean="0"/>
              <a:t>acceleration</a:t>
            </a:r>
          </a:p>
          <a:p>
            <a:r>
              <a:rPr lang="en-US" sz="2200" dirty="0" smtClean="0"/>
              <a:t> </a:t>
            </a: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Under  top-on injection of polarized beam,  there is principal possibility to provide high average degree of longitudinal polarization. For this purpose, due to </a:t>
            </a:r>
            <a:r>
              <a:rPr lang="en-US" sz="2200" dirty="0" smtClean="0"/>
              <a:t>S-shaped </a:t>
            </a:r>
            <a:r>
              <a:rPr lang="en-US" sz="2200" dirty="0"/>
              <a:t>designed orbit in the area around </a:t>
            </a:r>
            <a:r>
              <a:rPr lang="en-US" sz="2200" dirty="0" smtClean="0"/>
              <a:t>IP, well-known </a:t>
            </a:r>
            <a:r>
              <a:rPr lang="en-US" sz="2200" dirty="0"/>
              <a:t>kinematic scheme can be used that minimizes </a:t>
            </a:r>
            <a:r>
              <a:rPr lang="en-US" sz="2200" dirty="0" smtClean="0"/>
              <a:t>spin-orbit coupling in </a:t>
            </a:r>
            <a:r>
              <a:rPr lang="en-US" sz="2200" dirty="0"/>
              <a:t>arcs.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280137285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Прямоугольник 1"/>
          <p:cNvSpPr>
            <a:spLocks noChangeArrowheads="1"/>
          </p:cNvSpPr>
          <p:nvPr/>
        </p:nvSpPr>
        <p:spPr bwMode="auto">
          <a:xfrm>
            <a:off x="874713" y="1466850"/>
            <a:ext cx="10945812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>
                <a:ea typeface="Times New Roman" pitchFamily="18" charset="0"/>
                <a:cs typeface="Arial" charset="0"/>
              </a:rPr>
              <a:t>I am grateful to Prof. </a:t>
            </a:r>
            <a:r>
              <a:rPr lang="en-US" sz="2800" dirty="0" err="1">
                <a:ea typeface="Times New Roman" pitchFamily="18" charset="0"/>
                <a:cs typeface="Arial" charset="0"/>
              </a:rPr>
              <a:t>Jie</a:t>
            </a:r>
            <a:r>
              <a:rPr lang="en-US" sz="2800" dirty="0">
                <a:ea typeface="Times New Roman" pitchFamily="18" charset="0"/>
                <a:cs typeface="Arial" charset="0"/>
              </a:rPr>
              <a:t> </a:t>
            </a:r>
            <a:r>
              <a:rPr lang="en-US" sz="2800" dirty="0" err="1">
                <a:ea typeface="Times New Roman" pitchFamily="18" charset="0"/>
                <a:cs typeface="Arial" charset="0"/>
              </a:rPr>
              <a:t>Gao</a:t>
            </a:r>
            <a:r>
              <a:rPr lang="en-US" sz="2800" dirty="0">
                <a:ea typeface="Times New Roman" pitchFamily="18" charset="0"/>
                <a:cs typeface="Arial" charset="0"/>
              </a:rPr>
              <a:t> </a:t>
            </a:r>
            <a:r>
              <a:rPr lang="en-US" sz="2800" dirty="0" smtClean="0">
                <a:ea typeface="Times New Roman" pitchFamily="18" charset="0"/>
                <a:cs typeface="Arial" charset="0"/>
              </a:rPr>
              <a:t> and Prof. </a:t>
            </a:r>
            <a:r>
              <a:rPr lang="en-US" sz="2800" dirty="0" err="1" smtClean="0">
                <a:ea typeface="Times New Roman" pitchFamily="18" charset="0"/>
                <a:cs typeface="Arial" charset="0"/>
              </a:rPr>
              <a:t>Evgeni</a:t>
            </a:r>
            <a:r>
              <a:rPr lang="en-US" sz="2800" dirty="0" smtClean="0">
                <a:ea typeface="Times New Roman" pitchFamily="18" charset="0"/>
                <a:cs typeface="Arial" charset="0"/>
              </a:rPr>
              <a:t> </a:t>
            </a:r>
            <a:r>
              <a:rPr lang="en-US" sz="2800" dirty="0" err="1" smtClean="0">
                <a:ea typeface="Times New Roman" pitchFamily="18" charset="0"/>
                <a:cs typeface="Arial" charset="0"/>
              </a:rPr>
              <a:t>Levichev</a:t>
            </a:r>
            <a:r>
              <a:rPr lang="en-US" sz="2800" dirty="0" smtClean="0">
                <a:ea typeface="Times New Roman" pitchFamily="18" charset="0"/>
                <a:cs typeface="Arial" charset="0"/>
              </a:rPr>
              <a:t> for </a:t>
            </a:r>
            <a:r>
              <a:rPr lang="en-US" sz="2800" dirty="0">
                <a:ea typeface="Times New Roman" pitchFamily="18" charset="0"/>
                <a:cs typeface="Arial" charset="0"/>
              </a:rPr>
              <a:t>initiation of </a:t>
            </a:r>
            <a:r>
              <a:rPr lang="en-US" sz="2800" dirty="0" smtClean="0">
                <a:ea typeface="Times New Roman" pitchFamily="18" charset="0"/>
                <a:cs typeface="Arial" charset="0"/>
              </a:rPr>
              <a:t>discussion on CEPC polarization. </a:t>
            </a:r>
            <a:r>
              <a:rPr lang="en-US" sz="2800" dirty="0">
                <a:ea typeface="Times New Roman" pitchFamily="18" charset="0"/>
                <a:cs typeface="Arial" charset="0"/>
              </a:rPr>
              <a:t>I thank Anatoly Kondratenko for </a:t>
            </a:r>
            <a:r>
              <a:rPr lang="en-US" sz="2800" dirty="0" smtClean="0">
                <a:ea typeface="Times New Roman" pitchFamily="18" charset="0"/>
                <a:cs typeface="Arial" charset="0"/>
              </a:rPr>
              <a:t>conversations </a:t>
            </a:r>
            <a:r>
              <a:rPr lang="en-US" sz="2800" dirty="0">
                <a:ea typeface="Times New Roman" pitchFamily="18" charset="0"/>
                <a:cs typeface="Arial" charset="0"/>
              </a:rPr>
              <a:t>on spin dynamics; </a:t>
            </a:r>
            <a:r>
              <a:rPr lang="en-US" sz="2800" dirty="0" smtClean="0">
                <a:ea typeface="Times New Roman" pitchFamily="18" charset="0"/>
                <a:cs typeface="Arial" charset="0"/>
              </a:rPr>
              <a:t>Alain </a:t>
            </a:r>
            <a:r>
              <a:rPr lang="en-US" sz="2800" dirty="0" err="1" smtClean="0">
                <a:ea typeface="Times New Roman" pitchFamily="18" charset="0"/>
                <a:cs typeface="Arial" charset="0"/>
              </a:rPr>
              <a:t>Blondel</a:t>
            </a:r>
            <a:r>
              <a:rPr lang="en-US" sz="2800" dirty="0" smtClean="0">
                <a:ea typeface="Times New Roman" pitchFamily="18" charset="0"/>
                <a:cs typeface="Arial" charset="0"/>
              </a:rPr>
              <a:t>, Evgeni </a:t>
            </a:r>
            <a:r>
              <a:rPr lang="en-US" sz="2800" dirty="0" err="1">
                <a:ea typeface="Times New Roman" pitchFamily="18" charset="0"/>
                <a:cs typeface="Arial" charset="0"/>
              </a:rPr>
              <a:t>Levichev</a:t>
            </a:r>
            <a:r>
              <a:rPr lang="en-US" sz="2800" dirty="0">
                <a:ea typeface="Times New Roman" pitchFamily="18" charset="0"/>
                <a:cs typeface="Arial" charset="0"/>
              </a:rPr>
              <a:t>, Ivan </a:t>
            </a:r>
            <a:r>
              <a:rPr lang="en-US" sz="2800" dirty="0" smtClean="0">
                <a:ea typeface="Times New Roman" pitchFamily="18" charset="0"/>
                <a:cs typeface="Arial" charset="0"/>
              </a:rPr>
              <a:t>Koop and </a:t>
            </a:r>
            <a:r>
              <a:rPr lang="en-US" sz="2800" dirty="0">
                <a:ea typeface="Times New Roman" pitchFamily="18" charset="0"/>
                <a:cs typeface="Arial" charset="0"/>
              </a:rPr>
              <a:t>Dmitry </a:t>
            </a:r>
            <a:r>
              <a:rPr lang="en-US" sz="2800" dirty="0" err="1">
                <a:ea typeface="Times New Roman" pitchFamily="18" charset="0"/>
                <a:cs typeface="Arial" charset="0"/>
              </a:rPr>
              <a:t>Shatilov</a:t>
            </a:r>
            <a:r>
              <a:rPr lang="en-US" sz="2800" dirty="0">
                <a:ea typeface="Times New Roman" pitchFamily="18" charset="0"/>
                <a:cs typeface="Arial" charset="0"/>
              </a:rPr>
              <a:t> </a:t>
            </a:r>
            <a:r>
              <a:rPr lang="en-US" sz="2800" dirty="0" smtClean="0">
                <a:ea typeface="Times New Roman" pitchFamily="18" charset="0"/>
                <a:cs typeface="Arial" charset="0"/>
              </a:rPr>
              <a:t>for </a:t>
            </a:r>
            <a:r>
              <a:rPr lang="en-US" sz="2800" dirty="0">
                <a:ea typeface="Times New Roman" pitchFamily="18" charset="0"/>
                <a:cs typeface="Arial" charset="0"/>
              </a:rPr>
              <a:t>useful discussions on </a:t>
            </a:r>
            <a:r>
              <a:rPr lang="en-US" sz="2800" dirty="0" err="1">
                <a:ea typeface="Times New Roman" pitchFamily="18" charset="0"/>
                <a:cs typeface="Arial" charset="0"/>
              </a:rPr>
              <a:t>FCCee</a:t>
            </a:r>
            <a:r>
              <a:rPr lang="en-US" sz="2800" dirty="0">
                <a:ea typeface="Times New Roman" pitchFamily="18" charset="0"/>
                <a:cs typeface="Arial" charset="0"/>
              </a:rPr>
              <a:t> project; Sergei </a:t>
            </a:r>
            <a:r>
              <a:rPr lang="en-US" sz="2800" dirty="0" err="1" smtClean="0">
                <a:ea typeface="Times New Roman" pitchFamily="18" charset="0"/>
                <a:cs typeface="Arial" charset="0"/>
              </a:rPr>
              <a:t>Sinyatkin</a:t>
            </a:r>
            <a:r>
              <a:rPr lang="en-US" sz="2800" dirty="0" smtClean="0">
                <a:ea typeface="Times New Roman" pitchFamily="18" charset="0"/>
                <a:cs typeface="Arial" charset="0"/>
              </a:rPr>
              <a:t>, Dou Wang and </a:t>
            </a:r>
            <a:r>
              <a:rPr lang="en-US" sz="2800" dirty="0" err="1">
                <a:ea typeface="Times New Roman" pitchFamily="18" charset="0"/>
                <a:cs typeface="Arial" charset="0"/>
              </a:rPr>
              <a:t>Yiwei</a:t>
            </a:r>
            <a:r>
              <a:rPr lang="en-US" sz="2800" dirty="0">
                <a:ea typeface="Times New Roman" pitchFamily="18" charset="0"/>
                <a:cs typeface="Arial" charset="0"/>
              </a:rPr>
              <a:t> Wang for technical help </a:t>
            </a:r>
            <a:endParaRPr lang="ru-RU" sz="2800" dirty="0">
              <a:ea typeface="Times New Roman" pitchFamily="18" charset="0"/>
              <a:cs typeface="Arial" charset="0"/>
            </a:endParaRPr>
          </a:p>
          <a:p>
            <a:endParaRPr lang="ru-RU" sz="2800" dirty="0">
              <a:ea typeface="Times New Roman" pitchFamily="18" charset="0"/>
              <a:cs typeface="Arial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ea typeface="Times New Roman" pitchFamily="18" charset="0"/>
                <a:cs typeface="Arial" charset="0"/>
              </a:rPr>
              <a:t>THANK YOU FOR ATTENTION</a:t>
            </a:r>
            <a:r>
              <a:rPr lang="en-US" sz="3200" dirty="0">
                <a:solidFill>
                  <a:srgbClr val="FF0000"/>
                </a:solidFill>
                <a:ea typeface="Times New Roman" pitchFamily="18" charset="0"/>
                <a:cs typeface="Arial" charset="0"/>
              </a:rPr>
              <a:t>!</a:t>
            </a:r>
            <a:endParaRPr lang="ru-RU" sz="3200" dirty="0">
              <a:solidFill>
                <a:srgbClr val="FF0000"/>
              </a:solidFill>
              <a:ea typeface="Times New Roman" pitchFamily="18" charset="0"/>
              <a:cs typeface="Arial" charset="0"/>
            </a:endParaRPr>
          </a:p>
        </p:txBody>
      </p:sp>
      <p:sp>
        <p:nvSpPr>
          <p:cNvPr id="34818" name="Заголовок 1"/>
          <p:cNvSpPr txBox="1">
            <a:spLocks/>
          </p:cNvSpPr>
          <p:nvPr/>
        </p:nvSpPr>
        <p:spPr bwMode="auto">
          <a:xfrm>
            <a:off x="4310063" y="290513"/>
            <a:ext cx="375920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ru-RU" sz="4400"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80193029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013" y="825500"/>
            <a:ext cx="5716587" cy="230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617538" y="115888"/>
            <a:ext cx="11022012" cy="55562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Wigglers to speed up </a:t>
            </a:r>
            <a:r>
              <a:rPr lang="en-US" sz="3200" b="1" dirty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polarization at </a:t>
            </a:r>
            <a:r>
              <a:rPr lang="en-US" sz="32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CEPC</a:t>
            </a:r>
            <a:r>
              <a:rPr lang="en-US" sz="3200" b="1" dirty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b="1" dirty="0">
              <a:solidFill>
                <a:srgbClr val="5E52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7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013" y="3135313"/>
            <a:ext cx="5726112" cy="294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70638" y="825500"/>
            <a:ext cx="5268912" cy="546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TextBox 1"/>
          <p:cNvSpPr txBox="1">
            <a:spLocks noChangeArrowheads="1"/>
          </p:cNvSpPr>
          <p:nvPr/>
        </p:nvSpPr>
        <p:spPr bwMode="auto">
          <a:xfrm>
            <a:off x="1358900" y="976313"/>
            <a:ext cx="16859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Shifter magnet</a:t>
            </a:r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78420" y="5985490"/>
            <a:ext cx="114435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5E52F8"/>
                </a:solidFill>
                <a:cs typeface="Arial" charset="0"/>
              </a:rPr>
              <a:t>While using laser </a:t>
            </a:r>
            <a:r>
              <a:rPr lang="en-US" sz="2000" dirty="0" err="1">
                <a:solidFill>
                  <a:srgbClr val="5E52F8"/>
                </a:solidFill>
                <a:cs typeface="Arial" charset="0"/>
              </a:rPr>
              <a:t>polarimeter</a:t>
            </a:r>
            <a:r>
              <a:rPr lang="en-US" sz="2000" dirty="0">
                <a:solidFill>
                  <a:srgbClr val="5E52F8"/>
                </a:solidFill>
                <a:cs typeface="Arial" charset="0"/>
              </a:rPr>
              <a:t> for RD technique it is enough to ensure polarization degree about of 10</a:t>
            </a:r>
            <a:r>
              <a:rPr lang="en-US" sz="2000" dirty="0" smtClean="0">
                <a:solidFill>
                  <a:srgbClr val="5E52F8"/>
                </a:solidFill>
                <a:cs typeface="Arial" charset="0"/>
              </a:rPr>
              <a:t>%. It may require about  2-4 hours to achieve such a level, if </a:t>
            </a:r>
            <a:r>
              <a:rPr lang="en-US" sz="2000" dirty="0" err="1" smtClean="0">
                <a:solidFill>
                  <a:srgbClr val="5E52F8"/>
                </a:solidFill>
                <a:cs typeface="Arial" charset="0"/>
              </a:rPr>
              <a:t>appling</a:t>
            </a:r>
            <a:r>
              <a:rPr lang="en-US" sz="2000" dirty="0" smtClean="0">
                <a:solidFill>
                  <a:srgbClr val="5E52F8"/>
                </a:solidFill>
                <a:cs typeface="Arial" charset="0"/>
              </a:rPr>
              <a:t> shifter magnets. </a:t>
            </a:r>
            <a:endParaRPr lang="ru-RU" sz="2000" dirty="0">
              <a:solidFill>
                <a:srgbClr val="5E52F8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>
          <a:xfrm>
            <a:off x="2043637" y="120650"/>
            <a:ext cx="8544136" cy="981075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rgbClr val="5E52F8"/>
                </a:solidFill>
                <a:latin typeface="Arial" charset="0"/>
                <a:cs typeface="Arial" charset="0"/>
              </a:rPr>
              <a:t>Radiative polarization in real storage ring</a:t>
            </a:r>
            <a:endParaRPr lang="ru-RU" sz="3200" b="1" dirty="0" smtClean="0">
              <a:solidFill>
                <a:srgbClr val="5E52F8"/>
              </a:solidFill>
              <a:latin typeface="Arial" charset="0"/>
              <a:cs typeface="Arial" charset="0"/>
            </a:endParaRPr>
          </a:p>
        </p:txBody>
      </p:sp>
      <p:sp>
        <p:nvSpPr>
          <p:cNvPr id="17410" name="Text Box 6"/>
          <p:cNvSpPr txBox="1">
            <a:spLocks noChangeArrowheads="1"/>
          </p:cNvSpPr>
          <p:nvPr/>
        </p:nvSpPr>
        <p:spPr bwMode="auto">
          <a:xfrm>
            <a:off x="1331913" y="4992688"/>
            <a:ext cx="9629775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alibri" pitchFamily="34" charset="0"/>
              </a:rPr>
              <a:t>“Shake” of precession axis  due to quantum fluctuations</a:t>
            </a:r>
            <a:r>
              <a:rPr lang="en-US" sz="2400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→ </a:t>
            </a:r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“non-resonant” </a:t>
            </a:r>
            <a:r>
              <a:rPr lang="en-US" sz="2400" b="1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spin diffusion </a:t>
            </a:r>
            <a:r>
              <a:rPr lang="en-US" sz="2400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growing nearby spin resonances,  main depolarization factor in storage rings as long as spin tune spread is much less than distance to closest dangerous resonances</a:t>
            </a:r>
          </a:p>
        </p:txBody>
      </p:sp>
      <p:pic>
        <p:nvPicPr>
          <p:cNvPr id="17411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1101725"/>
            <a:ext cx="6564312" cy="395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428465" y="3302759"/>
            <a:ext cx="4384505" cy="70968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6532322" y="1101725"/>
            <a:ext cx="3620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Derbenev-Kondratenko</a:t>
            </a:r>
            <a:r>
              <a:rPr lang="en-US" dirty="0" smtClean="0"/>
              <a:t> )</a:t>
            </a:r>
            <a:endParaRPr lang="ru-RU" dirty="0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0173" y="225425"/>
            <a:ext cx="10519240" cy="87471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Depolarization factor with synchrotron modulation</a:t>
            </a:r>
            <a:endParaRPr lang="ru-RU" sz="3200" b="1" dirty="0"/>
          </a:p>
        </p:txBody>
      </p:sp>
      <p:pic>
        <p:nvPicPr>
          <p:cNvPr id="18528" name="Рисунок 3"/>
          <p:cNvPicPr>
            <a:picLocks noChangeAspect="1"/>
          </p:cNvPicPr>
          <p:nvPr/>
        </p:nvPicPr>
        <p:blipFill>
          <a:blip r:embed="rId3">
            <a:lum bright="-44000" contrast="76000"/>
          </a:blip>
          <a:srcRect/>
          <a:stretch>
            <a:fillRect/>
          </a:stretch>
        </p:blipFill>
        <p:spPr bwMode="auto">
          <a:xfrm>
            <a:off x="655638" y="1100138"/>
            <a:ext cx="11153775" cy="551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526" name="Object 9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0547943"/>
              </p:ext>
            </p:extLst>
          </p:nvPr>
        </p:nvGraphicFramePr>
        <p:xfrm>
          <a:off x="7367588" y="4627563"/>
          <a:ext cx="3514725" cy="814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24" name="Уравнение" r:id="rId4" imgW="1916868" imgH="444307" progId="Equation.3">
                  <p:embed/>
                </p:oleObj>
              </mc:Choice>
              <mc:Fallback>
                <p:oleObj name="Уравнение" r:id="rId4" imgW="1916868" imgH="444307" progId="Equation.3">
                  <p:embed/>
                  <p:pic>
                    <p:nvPicPr>
                      <p:cNvPr id="0" name="Picture 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-39000" contrast="5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67588" y="4627563"/>
                        <a:ext cx="3514725" cy="8143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7262813" y="4527550"/>
            <a:ext cx="3776662" cy="914400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078173" y="2954319"/>
            <a:ext cx="1757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G=P/P</a:t>
            </a:r>
            <a:r>
              <a:rPr lang="en-US" baseline="-25000" dirty="0" smtClean="0"/>
              <a:t>0</a:t>
            </a:r>
            <a:r>
              <a:rPr lang="en-US" dirty="0" smtClean="0"/>
              <a:t>=P/0.92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20233" y="2947918"/>
            <a:ext cx="2076734" cy="3548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3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95" y="751208"/>
            <a:ext cx="5827793" cy="59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745" y="176584"/>
            <a:ext cx="11832751" cy="555625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Comparison of 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CEPC,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FCCee</a:t>
            </a:r>
            <a:r>
              <a:rPr lang="en-US" sz="3200" dirty="0" smtClean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3200" dirty="0" smtClean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LEP </a:t>
            </a:r>
            <a:r>
              <a:rPr lang="en-US" sz="3200" b="1" dirty="0" smtClean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45 GeV</a:t>
            </a:r>
            <a:endParaRPr lang="ru-RU" sz="3200" b="1" dirty="0">
              <a:solidFill>
                <a:srgbClr val="5E52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2" name="TextBox 2"/>
          <p:cNvSpPr txBox="1">
            <a:spLocks noChangeArrowheads="1"/>
          </p:cNvSpPr>
          <p:nvPr/>
        </p:nvSpPr>
        <p:spPr bwMode="auto">
          <a:xfrm>
            <a:off x="6338888" y="751208"/>
            <a:ext cx="515642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u="sng" dirty="0" smtClean="0">
                <a:solidFill>
                  <a:srgbClr val="5E52F8"/>
                </a:solidFill>
                <a:cs typeface="Arial" charset="0"/>
              </a:rPr>
              <a:t>All is at the same amplitude of spin harmonic</a:t>
            </a:r>
          </a:p>
          <a:p>
            <a:endParaRPr lang="en-US" b="1" u="sng" dirty="0" smtClean="0">
              <a:solidFill>
                <a:srgbClr val="5E52F8"/>
              </a:solidFill>
              <a:cs typeface="Arial" charset="0"/>
            </a:endParaRPr>
          </a:p>
          <a:p>
            <a:r>
              <a:rPr lang="en-US" b="1" dirty="0" smtClean="0">
                <a:solidFill>
                  <a:srgbClr val="FF0000"/>
                </a:solidFill>
                <a:cs typeface="Arial" charset="0"/>
              </a:rPr>
              <a:t>LEP at left</a:t>
            </a:r>
            <a:r>
              <a:rPr lang="en-US" dirty="0" smtClean="0">
                <a:cs typeface="Arial" charset="0"/>
              </a:rPr>
              <a:t>: w/o wigglers</a:t>
            </a:r>
          </a:p>
          <a:p>
            <a:r>
              <a:rPr lang="en-US" dirty="0" smtClean="0">
                <a:cs typeface="Arial" charset="0"/>
              </a:rPr>
              <a:t> </a:t>
            </a:r>
            <a:r>
              <a:rPr lang="en-US" b="1" dirty="0">
                <a:solidFill>
                  <a:srgbClr val="FF0000"/>
                </a:solidFill>
                <a:cs typeface="Arial" charset="0"/>
                <a:sym typeface="Symbol" pitchFamily="18" charset="2"/>
              </a:rPr>
              <a:t></a:t>
            </a:r>
            <a:endParaRPr lang="en-US" dirty="0" smtClean="0">
              <a:cs typeface="Arial" charset="0"/>
            </a:endParaRPr>
          </a:p>
          <a:p>
            <a:r>
              <a:rPr lang="en-US" b="1" dirty="0" err="1" smtClean="0">
                <a:solidFill>
                  <a:srgbClr val="FF0000"/>
                </a:solidFill>
                <a:cs typeface="Arial" charset="0"/>
              </a:rPr>
              <a:t>FCCee</a:t>
            </a:r>
            <a:r>
              <a:rPr lang="en-US" b="1" dirty="0" smtClean="0">
                <a:solidFill>
                  <a:srgbClr val="FF0000"/>
                </a:solidFill>
                <a:cs typeface="Arial" charset="0"/>
              </a:rPr>
              <a:t> at right:</a:t>
            </a:r>
            <a:r>
              <a:rPr lang="en-US" dirty="0" smtClean="0">
                <a:cs typeface="Arial" charset="0"/>
              </a:rPr>
              <a:t> with 50 MeV energy spread due to wigglers</a:t>
            </a:r>
            <a:endParaRPr lang="ru-RU" dirty="0">
              <a:cs typeface="Arial" charset="0"/>
            </a:endParaRPr>
          </a:p>
        </p:txBody>
      </p:sp>
      <p:sp>
        <p:nvSpPr>
          <p:cNvPr id="20483" name="TextBox 4"/>
          <p:cNvSpPr txBox="1">
            <a:spLocks noChangeArrowheads="1"/>
          </p:cNvSpPr>
          <p:nvPr/>
        </p:nvSpPr>
        <p:spPr bwMode="auto">
          <a:xfrm>
            <a:off x="6338888" y="3884613"/>
            <a:ext cx="54737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cs typeface="Arial" charset="0"/>
              </a:rPr>
              <a:t>CEPC at left</a:t>
            </a:r>
            <a:r>
              <a:rPr lang="en-US" dirty="0">
                <a:cs typeface="Arial" charset="0"/>
              </a:rPr>
              <a:t>: good conditions for conservation of</a:t>
            </a:r>
          </a:p>
          <a:p>
            <a:r>
              <a:rPr lang="en-US" dirty="0">
                <a:cs typeface="Arial" charset="0"/>
              </a:rPr>
              <a:t>polarization in luminosity mode </a:t>
            </a:r>
            <a:r>
              <a:rPr lang="en-US" dirty="0" smtClean="0">
                <a:cs typeface="Arial" charset="0"/>
              </a:rPr>
              <a:t>(</a:t>
            </a:r>
            <a:r>
              <a:rPr lang="en-US" dirty="0">
                <a:cs typeface="Arial" charset="0"/>
              </a:rPr>
              <a:t>wigglers </a:t>
            </a:r>
            <a:r>
              <a:rPr lang="en-US" dirty="0" smtClean="0">
                <a:cs typeface="Arial" charset="0"/>
              </a:rPr>
              <a:t>‘off’)</a:t>
            </a:r>
            <a:endParaRPr lang="en-US" dirty="0">
              <a:cs typeface="Arial" charset="0"/>
            </a:endParaRPr>
          </a:p>
          <a:p>
            <a:r>
              <a:rPr lang="en-US" b="1" dirty="0">
                <a:solidFill>
                  <a:srgbClr val="FF0000"/>
                </a:solidFill>
                <a:cs typeface="Arial" charset="0"/>
                <a:sym typeface="Symbol" pitchFamily="18" charset="2"/>
              </a:rPr>
              <a:t></a:t>
            </a:r>
            <a:r>
              <a:rPr lang="en-US" dirty="0">
                <a:cs typeface="Arial" charset="0"/>
              </a:rPr>
              <a:t> </a:t>
            </a:r>
            <a:endParaRPr lang="ru-RU" dirty="0">
              <a:cs typeface="Arial" charset="0"/>
            </a:endParaRPr>
          </a:p>
          <a:p>
            <a:r>
              <a:rPr lang="en-US" b="1" dirty="0">
                <a:solidFill>
                  <a:srgbClr val="FF0000"/>
                </a:solidFill>
                <a:cs typeface="Arial" charset="0"/>
              </a:rPr>
              <a:t>CEPC at right</a:t>
            </a:r>
            <a:r>
              <a:rPr lang="en-US" dirty="0">
                <a:cs typeface="Arial" charset="0"/>
              </a:rPr>
              <a:t>: </a:t>
            </a:r>
            <a:r>
              <a:rPr lang="en-US" dirty="0" smtClean="0">
                <a:cs typeface="Arial" charset="0"/>
              </a:rPr>
              <a:t>wiggler </a:t>
            </a:r>
            <a:r>
              <a:rPr lang="en-US" dirty="0">
                <a:cs typeface="Arial" charset="0"/>
              </a:rPr>
              <a:t>mode, </a:t>
            </a:r>
            <a:r>
              <a:rPr lang="en-US" dirty="0" smtClean="0">
                <a:cs typeface="Arial" charset="0"/>
              </a:rPr>
              <a:t>equilibrium polarization is </a:t>
            </a:r>
            <a:r>
              <a:rPr lang="en-US" dirty="0">
                <a:cs typeface="Arial" charset="0"/>
              </a:rPr>
              <a:t>noticeably </a:t>
            </a:r>
            <a:r>
              <a:rPr lang="en-US" dirty="0" smtClean="0">
                <a:cs typeface="Arial" charset="0"/>
              </a:rPr>
              <a:t>decreased  </a:t>
            </a:r>
            <a:endParaRPr lang="en-US" dirty="0">
              <a:cs typeface="Arial" charset="0"/>
            </a:endParaRPr>
          </a:p>
        </p:txBody>
      </p:sp>
      <p:sp>
        <p:nvSpPr>
          <p:cNvPr id="20485" name="TextBox 4"/>
          <p:cNvSpPr txBox="1">
            <a:spLocks noChangeArrowheads="1"/>
          </p:cNvSpPr>
          <p:nvPr/>
        </p:nvSpPr>
        <p:spPr bwMode="auto">
          <a:xfrm>
            <a:off x="6338888" y="5842000"/>
            <a:ext cx="50257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u="sng" dirty="0">
                <a:solidFill>
                  <a:srgbClr val="1508B8"/>
                </a:solidFill>
              </a:rPr>
              <a:t>Only harmonics </a:t>
            </a:r>
            <a:r>
              <a:rPr lang="en-US" b="1" i="1" u="sng" dirty="0">
                <a:solidFill>
                  <a:srgbClr val="1508B8"/>
                </a:solidFill>
              </a:rPr>
              <a:t>k</a:t>
            </a:r>
            <a:r>
              <a:rPr lang="en-US" b="1" u="sng" dirty="0">
                <a:solidFill>
                  <a:srgbClr val="1508B8"/>
                </a:solidFill>
              </a:rPr>
              <a:t>=103 and </a:t>
            </a:r>
            <a:r>
              <a:rPr lang="en-US" b="1" i="1" u="sng" dirty="0">
                <a:solidFill>
                  <a:srgbClr val="1508B8"/>
                </a:solidFill>
              </a:rPr>
              <a:t>k</a:t>
            </a:r>
            <a:r>
              <a:rPr lang="en-US" b="1" u="sng" dirty="0">
                <a:solidFill>
                  <a:srgbClr val="1508B8"/>
                </a:solidFill>
              </a:rPr>
              <a:t>+1=104 are </a:t>
            </a:r>
            <a:r>
              <a:rPr lang="en-US" b="1" u="sng" dirty="0" smtClean="0">
                <a:solidFill>
                  <a:srgbClr val="1508B8"/>
                </a:solidFill>
              </a:rPr>
              <a:t>‘on’ </a:t>
            </a:r>
            <a:endParaRPr lang="en-US" b="1" u="sng" dirty="0">
              <a:solidFill>
                <a:srgbClr val="1508B8"/>
              </a:solidFill>
            </a:endParaRPr>
          </a:p>
          <a:p>
            <a:r>
              <a:rPr lang="en-US" b="1" u="sng" dirty="0">
                <a:solidFill>
                  <a:srgbClr val="1508B8"/>
                </a:solidFill>
              </a:rPr>
              <a:t>with assumption |</a:t>
            </a:r>
            <a:r>
              <a:rPr lang="en-US" b="1" i="1" u="sng" dirty="0" err="1">
                <a:solidFill>
                  <a:srgbClr val="1508B8"/>
                </a:solidFill>
              </a:rPr>
              <a:t>w</a:t>
            </a:r>
            <a:r>
              <a:rPr lang="en-US" b="1" i="1" u="sng" baseline="-25000" dirty="0" err="1">
                <a:solidFill>
                  <a:srgbClr val="1508B8"/>
                </a:solidFill>
              </a:rPr>
              <a:t>k</a:t>
            </a:r>
            <a:r>
              <a:rPr lang="en-US" b="1" i="1" u="sng" dirty="0">
                <a:solidFill>
                  <a:srgbClr val="1508B8"/>
                </a:solidFill>
              </a:rPr>
              <a:t>|</a:t>
            </a:r>
            <a:r>
              <a:rPr lang="en-US" b="1" u="sng" dirty="0">
                <a:solidFill>
                  <a:srgbClr val="1508B8"/>
                </a:solidFill>
              </a:rPr>
              <a:t>= |</a:t>
            </a:r>
            <a:r>
              <a:rPr lang="en-US" b="1" i="1" u="sng" dirty="0">
                <a:solidFill>
                  <a:srgbClr val="1508B8"/>
                </a:solidFill>
              </a:rPr>
              <a:t>w</a:t>
            </a:r>
            <a:r>
              <a:rPr lang="en-US" b="1" i="1" u="sng" baseline="-25000" dirty="0">
                <a:solidFill>
                  <a:srgbClr val="1508B8"/>
                </a:solidFill>
              </a:rPr>
              <a:t>k+1</a:t>
            </a:r>
            <a:r>
              <a:rPr lang="en-US" b="1" i="1" u="sng" dirty="0">
                <a:solidFill>
                  <a:srgbClr val="1508B8"/>
                </a:solidFill>
              </a:rPr>
              <a:t>|</a:t>
            </a:r>
            <a:endParaRPr lang="ru-RU" b="1" i="1" u="sng" dirty="0">
              <a:solidFill>
                <a:srgbClr val="1508B8"/>
              </a:solidFill>
            </a:endParaRPr>
          </a:p>
        </p:txBody>
      </p:sp>
      <p:pic>
        <p:nvPicPr>
          <p:cNvPr id="20486" name="Рисунок 4"/>
          <p:cNvPicPr>
            <a:picLocks noChangeAspect="1"/>
          </p:cNvPicPr>
          <p:nvPr/>
        </p:nvPicPr>
        <p:blipFill>
          <a:blip r:embed="rId4">
            <a:lum bright="-12000"/>
          </a:blip>
          <a:srcRect/>
          <a:stretch>
            <a:fillRect/>
          </a:stretch>
        </p:blipFill>
        <p:spPr bwMode="auto">
          <a:xfrm>
            <a:off x="6418062" y="2619481"/>
            <a:ext cx="4940300" cy="1166812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778428" y="3447739"/>
            <a:ext cx="1168910" cy="338554"/>
          </a:xfrm>
          <a:prstGeom prst="rect">
            <a:avLst/>
          </a:prstGeom>
          <a:solidFill>
            <a:srgbClr val="FFFF00"/>
          </a:solidFill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|</a:t>
            </a:r>
            <a:r>
              <a:rPr lang="en-US" sz="1600" b="1" dirty="0" err="1">
                <a:solidFill>
                  <a:srgbClr val="FF0000"/>
                </a:solidFill>
              </a:rPr>
              <a:t>w</a:t>
            </a:r>
            <a:r>
              <a:rPr lang="en-US" sz="1600" b="1" baseline="-25000" dirty="0" err="1">
                <a:solidFill>
                  <a:srgbClr val="FF0000"/>
                </a:solidFill>
              </a:rPr>
              <a:t>k</a:t>
            </a:r>
            <a:r>
              <a:rPr lang="en-US" sz="1600" b="1" dirty="0" smtClean="0">
                <a:solidFill>
                  <a:srgbClr val="FF0000"/>
                </a:solidFill>
              </a:rPr>
              <a:t>|=2</a:t>
            </a:r>
            <a:r>
              <a:rPr lang="en-US" sz="1600" b="1" dirty="0" smtClean="0">
                <a:solidFill>
                  <a:srgbClr val="FF0000"/>
                </a:solidFill>
                <a:sym typeface="Symbol"/>
              </a:rPr>
              <a:t></a:t>
            </a:r>
            <a:r>
              <a:rPr lang="en-US" sz="1600" b="1" dirty="0" smtClean="0">
                <a:solidFill>
                  <a:srgbClr val="FF0000"/>
                </a:solidFill>
              </a:rPr>
              <a:t>10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-3</a:t>
            </a:r>
            <a:endParaRPr lang="ru-RU" sz="1600" b="1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5587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3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95" y="751208"/>
            <a:ext cx="5827793" cy="59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745" y="176584"/>
            <a:ext cx="11832751" cy="555625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Comparison of 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CEPC,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FCCee</a:t>
            </a:r>
            <a:r>
              <a:rPr lang="en-US" sz="3200" dirty="0" smtClean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3200" dirty="0" smtClean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LEP </a:t>
            </a:r>
            <a:r>
              <a:rPr lang="en-US" sz="3200" b="1" dirty="0" smtClean="0">
                <a:solidFill>
                  <a:srgbClr val="5E5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45 GeV</a:t>
            </a:r>
            <a:endParaRPr lang="ru-RU" sz="3200" b="1" dirty="0">
              <a:solidFill>
                <a:srgbClr val="5E52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778428" y="3447739"/>
            <a:ext cx="1168910" cy="338554"/>
          </a:xfrm>
          <a:prstGeom prst="rect">
            <a:avLst/>
          </a:prstGeom>
          <a:solidFill>
            <a:srgbClr val="FFFF00"/>
          </a:solidFill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|</a:t>
            </a:r>
            <a:r>
              <a:rPr lang="en-US" sz="1600" b="1" dirty="0" err="1">
                <a:solidFill>
                  <a:srgbClr val="FF0000"/>
                </a:solidFill>
              </a:rPr>
              <a:t>w</a:t>
            </a:r>
            <a:r>
              <a:rPr lang="en-US" sz="1600" b="1" baseline="-25000" dirty="0" err="1">
                <a:solidFill>
                  <a:srgbClr val="FF0000"/>
                </a:solidFill>
              </a:rPr>
              <a:t>k</a:t>
            </a:r>
            <a:r>
              <a:rPr lang="en-US" sz="1600" b="1" dirty="0" smtClean="0">
                <a:solidFill>
                  <a:srgbClr val="FF0000"/>
                </a:solidFill>
              </a:rPr>
              <a:t>|=2</a:t>
            </a:r>
            <a:r>
              <a:rPr lang="en-US" sz="1600" b="1" dirty="0" smtClean="0">
                <a:solidFill>
                  <a:srgbClr val="FF0000"/>
                </a:solidFill>
                <a:sym typeface="Symbol"/>
              </a:rPr>
              <a:t></a:t>
            </a:r>
            <a:r>
              <a:rPr lang="en-US" sz="1600" b="1" dirty="0" smtClean="0">
                <a:solidFill>
                  <a:srgbClr val="FF0000"/>
                </a:solidFill>
              </a:rPr>
              <a:t>10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-3</a:t>
            </a:r>
            <a:endParaRPr lang="ru-RU" sz="1600" b="1" baseline="300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69782" y="985526"/>
            <a:ext cx="548042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 given wiggler mode examples, </a:t>
            </a:r>
          </a:p>
          <a:p>
            <a:r>
              <a:rPr lang="en-US" sz="2400" dirty="0" err="1" smtClean="0"/>
              <a:t>FCCee</a:t>
            </a:r>
            <a:r>
              <a:rPr lang="en-US" sz="2400" dirty="0" smtClean="0"/>
              <a:t> </a:t>
            </a:r>
            <a:r>
              <a:rPr lang="en-US" sz="2400" dirty="0"/>
              <a:t>loses </a:t>
            </a:r>
            <a:r>
              <a:rPr lang="en-US" sz="2400" dirty="0" smtClean="0"/>
              <a:t>to CEPC due </a:t>
            </a:r>
            <a:r>
              <a:rPr lang="en-US" sz="2400" dirty="0"/>
              <a:t>to higher </a:t>
            </a:r>
            <a:r>
              <a:rPr lang="en-US" sz="2400" dirty="0" smtClean="0"/>
              <a:t>spin tune </a:t>
            </a:r>
            <a:r>
              <a:rPr lang="en-US" sz="2400" dirty="0"/>
              <a:t>spread </a:t>
            </a:r>
            <a:r>
              <a:rPr lang="en-US" sz="2400" dirty="0" smtClean="0"/>
              <a:t>(</a:t>
            </a:r>
            <a:r>
              <a:rPr lang="en-US" sz="2400" b="1" dirty="0" smtClean="0"/>
              <a:t>.113 </a:t>
            </a:r>
            <a:r>
              <a:rPr lang="en-US" sz="2400" dirty="0" smtClean="0"/>
              <a:t>vs </a:t>
            </a:r>
            <a:r>
              <a:rPr lang="en-US" sz="2400" b="1" dirty="0" smtClean="0"/>
              <a:t>.103</a:t>
            </a:r>
            <a:r>
              <a:rPr lang="en-US" sz="2400" dirty="0" smtClean="0"/>
              <a:t>) as well as </a:t>
            </a:r>
            <a:r>
              <a:rPr lang="en-US" sz="2400" dirty="0"/>
              <a:t>modulation </a:t>
            </a:r>
            <a:r>
              <a:rPr lang="en-US" sz="2400" dirty="0" smtClean="0"/>
              <a:t>index (</a:t>
            </a:r>
            <a:r>
              <a:rPr lang="en-US" sz="2400" b="1" dirty="0" smtClean="0"/>
              <a:t>4.54</a:t>
            </a:r>
            <a:r>
              <a:rPr lang="en-US" sz="2400" dirty="0" smtClean="0"/>
              <a:t> vs. </a:t>
            </a:r>
            <a:r>
              <a:rPr lang="en-US" sz="2400" b="1" dirty="0" smtClean="0"/>
              <a:t>3.68</a:t>
            </a:r>
            <a:r>
              <a:rPr lang="en-US" sz="2400" dirty="0" smtClean="0"/>
              <a:t>). </a:t>
            </a:r>
          </a:p>
          <a:p>
            <a:r>
              <a:rPr lang="en-US" sz="2400" dirty="0" smtClean="0"/>
              <a:t>Index=spread/synchrotron tune.</a:t>
            </a:r>
            <a:endParaRPr lang="en-US" sz="2400" dirty="0"/>
          </a:p>
          <a:p>
            <a:r>
              <a:rPr lang="en-US" sz="2400" dirty="0" err="1" smtClean="0"/>
              <a:t>FCCee</a:t>
            </a:r>
            <a:r>
              <a:rPr lang="en-US" sz="2400" dirty="0" smtClean="0"/>
              <a:t> has lower synchrotron tune (</a:t>
            </a:r>
            <a:r>
              <a:rPr lang="en-US" sz="2400" b="1" dirty="0" smtClean="0"/>
              <a:t>0.025</a:t>
            </a:r>
            <a:r>
              <a:rPr lang="en-US" sz="2400" dirty="0" smtClean="0"/>
              <a:t> </a:t>
            </a:r>
            <a:r>
              <a:rPr lang="en-US" sz="2400" dirty="0" err="1" smtClean="0"/>
              <a:t>vs</a:t>
            </a:r>
            <a:r>
              <a:rPr lang="en-US" sz="2400" dirty="0" smtClean="0"/>
              <a:t> </a:t>
            </a:r>
            <a:r>
              <a:rPr lang="en-US" sz="2400" b="1" dirty="0" smtClean="0"/>
              <a:t>0.028</a:t>
            </a:r>
            <a:r>
              <a:rPr lang="en-US" sz="2400" dirty="0" smtClean="0"/>
              <a:t>). </a:t>
            </a:r>
          </a:p>
          <a:p>
            <a:endParaRPr lang="en-US" sz="2400" dirty="0"/>
          </a:p>
          <a:p>
            <a:r>
              <a:rPr lang="en-US" sz="2400" dirty="0" smtClean="0"/>
              <a:t>The </a:t>
            </a:r>
            <a:r>
              <a:rPr lang="en-US" sz="2400" dirty="0"/>
              <a:t>lower the modulation index, </a:t>
            </a:r>
            <a:endParaRPr lang="en-US" sz="2400" dirty="0" smtClean="0"/>
          </a:p>
          <a:p>
            <a:r>
              <a:rPr lang="en-US" sz="2400" dirty="0" smtClean="0"/>
              <a:t>the </a:t>
            </a:r>
            <a:r>
              <a:rPr lang="en-US" sz="2400" dirty="0"/>
              <a:t>higher the degree of equilibrium polarization! </a:t>
            </a:r>
            <a:endParaRPr lang="en-US" sz="2400" dirty="0" smtClean="0"/>
          </a:p>
          <a:p>
            <a:r>
              <a:rPr lang="en-US" sz="2400" dirty="0" smtClean="0"/>
              <a:t>Therefore,</a:t>
            </a:r>
          </a:p>
          <a:p>
            <a:r>
              <a:rPr lang="en-US" sz="2400" dirty="0" smtClean="0"/>
              <a:t>a higher </a:t>
            </a:r>
            <a:r>
              <a:rPr lang="en-US" sz="2400" dirty="0"/>
              <a:t>synchrotron </a:t>
            </a:r>
            <a:r>
              <a:rPr lang="en-US" sz="2400" dirty="0" smtClean="0"/>
              <a:t>tune  and a lower energy spread are beneficial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0306666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Рисунок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0063" y="1171575"/>
            <a:ext cx="4489450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TextBox 1"/>
          <p:cNvSpPr txBox="1">
            <a:spLocks noChangeArrowheads="1"/>
          </p:cNvSpPr>
          <p:nvPr/>
        </p:nvSpPr>
        <p:spPr bwMode="auto">
          <a:xfrm rot="-5400000">
            <a:off x="5842000" y="3273425"/>
            <a:ext cx="16462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  <a:cs typeface="Arial" charset="0"/>
              </a:rPr>
              <a:t>Polarization (%)</a:t>
            </a:r>
          </a:p>
        </p:txBody>
      </p:sp>
      <p:sp>
        <p:nvSpPr>
          <p:cNvPr id="21507" name="Заголовок 1"/>
          <p:cNvSpPr txBox="1">
            <a:spLocks/>
          </p:cNvSpPr>
          <p:nvPr/>
        </p:nvSpPr>
        <p:spPr bwMode="auto">
          <a:xfrm>
            <a:off x="246185" y="254000"/>
            <a:ext cx="11664462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200" b="1" dirty="0" smtClean="0">
                <a:solidFill>
                  <a:srgbClr val="5E52F8"/>
                </a:solidFill>
                <a:cs typeface="Arial" charset="0"/>
              </a:rPr>
              <a:t>Expectations vs </a:t>
            </a:r>
            <a:r>
              <a:rPr lang="en-US" sz="3200" b="1" dirty="0">
                <a:solidFill>
                  <a:srgbClr val="5E52F8"/>
                </a:solidFill>
                <a:cs typeface="Arial" charset="0"/>
              </a:rPr>
              <a:t>observation: </a:t>
            </a:r>
            <a:r>
              <a:rPr lang="en-US" sz="3200" b="1" dirty="0">
                <a:solidFill>
                  <a:srgbClr val="FF0000"/>
                </a:solidFill>
                <a:cs typeface="Arial" charset="0"/>
              </a:rPr>
              <a:t>LEP</a:t>
            </a:r>
            <a:r>
              <a:rPr lang="en-US" sz="3200" b="1" dirty="0">
                <a:solidFill>
                  <a:srgbClr val="5E52F8"/>
                </a:solidFill>
                <a:cs typeface="Arial" charset="0"/>
              </a:rPr>
              <a:t> </a:t>
            </a:r>
            <a:r>
              <a:rPr lang="en-US" sz="3200" b="1" dirty="0" smtClean="0">
                <a:solidFill>
                  <a:srgbClr val="5E52F8"/>
                </a:solidFill>
                <a:cs typeface="Arial" charset="0"/>
              </a:rPr>
              <a:t>experience at 45 GeV</a:t>
            </a:r>
            <a:endParaRPr lang="ru-RU" sz="3200" b="1" dirty="0">
              <a:solidFill>
                <a:srgbClr val="5E52F8"/>
              </a:solidFill>
              <a:cs typeface="Arial" charset="0"/>
            </a:endParaRPr>
          </a:p>
        </p:txBody>
      </p:sp>
      <p:sp>
        <p:nvSpPr>
          <p:cNvPr id="21508" name="TextBox 1"/>
          <p:cNvSpPr txBox="1">
            <a:spLocks noChangeArrowheads="1"/>
          </p:cNvSpPr>
          <p:nvPr/>
        </p:nvSpPr>
        <p:spPr bwMode="auto">
          <a:xfrm>
            <a:off x="830263" y="5389563"/>
            <a:ext cx="10818812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00FF"/>
                </a:solidFill>
                <a:cs typeface="Arial" charset="0"/>
              </a:rPr>
              <a:t>It is important to reduce the resonant harmonic amplitudes in orbit distortions down to level |w</a:t>
            </a:r>
            <a:r>
              <a:rPr lang="en-US" baseline="-25000">
                <a:solidFill>
                  <a:srgbClr val="0000FF"/>
                </a:solidFill>
                <a:cs typeface="Arial" charset="0"/>
              </a:rPr>
              <a:t>k</a:t>
            </a:r>
            <a:r>
              <a:rPr lang="en-US">
                <a:solidFill>
                  <a:srgbClr val="0000FF"/>
                </a:solidFill>
                <a:cs typeface="Arial" charset="0"/>
              </a:rPr>
              <a:t>|</a:t>
            </a:r>
            <a:r>
              <a:rPr lang="en-US">
                <a:solidFill>
                  <a:srgbClr val="0000FF"/>
                </a:solidFill>
                <a:cs typeface="Arial" charset="0"/>
                <a:sym typeface="Symbol" pitchFamily="18" charset="2"/>
              </a:rPr>
              <a:t></a:t>
            </a:r>
            <a:r>
              <a:rPr lang="en-US">
                <a:solidFill>
                  <a:srgbClr val="0000FF"/>
                </a:solidFill>
                <a:cs typeface="Arial" charset="0"/>
              </a:rPr>
              <a:t>10</a:t>
            </a:r>
            <a:r>
              <a:rPr lang="en-US" baseline="30000">
                <a:solidFill>
                  <a:srgbClr val="0000FF"/>
                </a:solidFill>
                <a:cs typeface="Arial" charset="0"/>
              </a:rPr>
              <a:t>-3 </a:t>
            </a:r>
            <a:r>
              <a:rPr lang="en-US">
                <a:solidFill>
                  <a:srgbClr val="0000FF"/>
                </a:solidFill>
                <a:cs typeface="Arial" charset="0"/>
              </a:rPr>
              <a:t> using special orbit bumps or global correction. There was positive experience of LEP team: polarization </a:t>
            </a:r>
          </a:p>
          <a:p>
            <a:r>
              <a:rPr lang="en-US">
                <a:solidFill>
                  <a:srgbClr val="0000FF"/>
                </a:solidFill>
                <a:cs typeface="Arial" charset="0"/>
              </a:rPr>
              <a:t>was improved to more than 35 % with average around 50%  using Harmonic Spin Matching technique</a:t>
            </a:r>
          </a:p>
          <a:p>
            <a:r>
              <a:rPr lang="en-US">
                <a:cs typeface="Arial" charset="0"/>
              </a:rPr>
              <a:t>(R. Assmann , A.Blondel et.al., CERN SL/94-62 (AP) </a:t>
            </a:r>
            <a:endParaRPr lang="ru-RU">
              <a:cs typeface="Arial" charset="0"/>
            </a:endParaRPr>
          </a:p>
        </p:txBody>
      </p:sp>
      <p:pic>
        <p:nvPicPr>
          <p:cNvPr id="21509" name="Рисунок 1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30263" y="1223963"/>
            <a:ext cx="5116512" cy="41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Овал 4"/>
          <p:cNvSpPr/>
          <p:nvPr/>
        </p:nvSpPr>
        <p:spPr>
          <a:xfrm>
            <a:off x="7753350" y="2635250"/>
            <a:ext cx="1246188" cy="4175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7000"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252" y="1223963"/>
            <a:ext cx="5450572" cy="4018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66645" y="2192214"/>
            <a:ext cx="621873" cy="12367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lum bright="-16000" contrast="-1000"/>
          </a:blip>
          <a:stretch>
            <a:fillRect/>
          </a:stretch>
        </p:blipFill>
        <p:spPr>
          <a:xfrm>
            <a:off x="6317945" y="4772647"/>
            <a:ext cx="3429628" cy="6553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27631" y="1267506"/>
            <a:ext cx="5059704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+mn-lt"/>
              </a:rPr>
              <a:t>45 GeV LEP polarization benefited from Spin Matching techniques </a:t>
            </a:r>
            <a:endParaRPr lang="ru-RU" sz="1400" b="1" dirty="0">
              <a:latin typeface="+mn-lt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4003425" y="1559894"/>
            <a:ext cx="293077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98162</TotalTime>
  <Words>2522</Words>
  <Application>Microsoft Office PowerPoint</Application>
  <PresentationFormat>Широкоэкранный</PresentationFormat>
  <Paragraphs>286</Paragraphs>
  <Slides>38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5" baseType="lpstr">
      <vt:lpstr>Arial</vt:lpstr>
      <vt:lpstr>Calibri</vt:lpstr>
      <vt:lpstr>Calibri Light</vt:lpstr>
      <vt:lpstr>Symbol</vt:lpstr>
      <vt:lpstr>Times New Roman</vt:lpstr>
      <vt:lpstr>Тема Office</vt:lpstr>
      <vt:lpstr>Уравнение</vt:lpstr>
      <vt:lpstr>Polarization issues in circular  electron-positron supercolliders</vt:lpstr>
      <vt:lpstr>Презентация PowerPoint</vt:lpstr>
      <vt:lpstr>Radiative self-polarization in CEPC</vt:lpstr>
      <vt:lpstr>Презентация PowerPoint</vt:lpstr>
      <vt:lpstr>Radiative polarization in real storage ring</vt:lpstr>
      <vt:lpstr>Depolarization factor with synchrotron modulation</vt:lpstr>
      <vt:lpstr>Comparison of CEPC, FCCee and LEP at 45 GeV</vt:lpstr>
      <vt:lpstr>Comparison of CEPC, FCCee and LEP at 45 GeV</vt:lpstr>
      <vt:lpstr>Презентация PowerPoint</vt:lpstr>
      <vt:lpstr>Effect of spin tune spread increase at CEPC</vt:lpstr>
      <vt:lpstr>Презентация PowerPoint</vt:lpstr>
      <vt:lpstr>Tracking-based method to calculate F</vt:lpstr>
      <vt:lpstr>Comparison of contributions to spin harmonics for 45 GeV CEPC</vt:lpstr>
      <vt:lpstr>Spin response at Z-pole region with comparison of two CEPC lattice options</vt:lpstr>
      <vt:lpstr>Презентация PowerPoint</vt:lpstr>
      <vt:lpstr>Презентация PowerPoint</vt:lpstr>
      <vt:lpstr>Презентация PowerPoint</vt:lpstr>
      <vt:lpstr>Orbit correction and spin harmonic matching</vt:lpstr>
      <vt:lpstr>Презентация PowerPoint</vt:lpstr>
      <vt:lpstr>Spin-betatron resonances due to tilts of quads</vt:lpstr>
      <vt:lpstr>Презентация PowerPoint</vt:lpstr>
      <vt:lpstr>Resonant diffusion of polarization preliminary consideration</vt:lpstr>
      <vt:lpstr>Презентация PowerPoint</vt:lpstr>
      <vt:lpstr>Презентация PowerPoint</vt:lpstr>
      <vt:lpstr>Презентация PowerPoint</vt:lpstr>
      <vt:lpstr>Презентация PowerPoint</vt:lpstr>
      <vt:lpstr>Remark on another type of resonant spin diffusion Kondratenko’s theory of beam-beam depolarization (BBD) effect</vt:lpstr>
      <vt:lpstr>Презентация PowerPoint</vt:lpstr>
      <vt:lpstr>Презентация PowerPoint</vt:lpstr>
      <vt:lpstr>Helix snake </vt:lpstr>
      <vt:lpstr>Crossing spin resonances using two weak helix snakes</vt:lpstr>
      <vt:lpstr>Combined scheme to avoid all main spin resonances</vt:lpstr>
      <vt:lpstr>LP scheme with minimization of spin-orbit coupling</vt:lpstr>
      <vt:lpstr>Kinetics of LP with top-on injection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BINP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 opportunities to obtain and use polarization at CEPC</dc:title>
  <dc:creator>BINP User</dc:creator>
  <cp:lastModifiedBy>BINP User</cp:lastModifiedBy>
  <cp:revision>985</cp:revision>
  <cp:lastPrinted>2019-05-23T05:25:05Z</cp:lastPrinted>
  <dcterms:created xsi:type="dcterms:W3CDTF">2018-04-27T12:07:02Z</dcterms:created>
  <dcterms:modified xsi:type="dcterms:W3CDTF">2019-11-17T12:50:16Z</dcterms:modified>
</cp:coreProperties>
</file>