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84" r:id="rId5"/>
    <p:sldId id="285" r:id="rId6"/>
    <p:sldId id="287" r:id="rId7"/>
    <p:sldId id="288" r:id="rId8"/>
    <p:sldId id="289" r:id="rId9"/>
    <p:sldId id="286" r:id="rId10"/>
    <p:sldId id="257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60" r:id="rId23"/>
    <p:sldId id="283" r:id="rId24"/>
    <p:sldId id="278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716E0-FF01-4933-94B1-4FF531948136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600EC-BC8B-43E0-866B-7D01EE08C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42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2F6B-9008-4E7F-9750-B87C7F89B71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33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B7BAFC39-3949-4DCF-8C1A-0A95E4142B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31ED0-CAA0-447A-990C-0A2E0D7C8A77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6018" name="Rectangle 2">
            <a:extLst>
              <a:ext uri="{FF2B5EF4-FFF2-40B4-BE49-F238E27FC236}">
                <a16:creationId xmlns="" xmlns:a16="http://schemas.microsoft.com/office/drawing/2014/main" id="{DE118F83-CE6F-4A95-A3D8-5EA3647425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>
            <a:extLst>
              <a:ext uri="{FF2B5EF4-FFF2-40B4-BE49-F238E27FC236}">
                <a16:creationId xmlns="" xmlns:a16="http://schemas.microsoft.com/office/drawing/2014/main" id="{7D4C97C2-E88C-4AEB-AC43-C9BB94681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422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zh-CN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32749-C454-49CE-90DE-464DB9CF1233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well-known deficiency in the model is the underproduction of the Mo-Ru region, but the region 151 </a:t>
            </a:r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167 is also underproduced, even in recent calculations [3].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work the sensitivity of the location of the </a:t>
            </a:r>
            <a:r>
              <a:rPr lang="en-US" altLang="zh-CN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path to reaction rates is investigated, showing which nuclei should be preferred in experimental studies.</a:t>
            </a:r>
          </a:p>
          <a:p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表左：产率具有较大误差的核素，下角标表示与（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g,n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）反应产率接近的反应。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表右：优先进行实验研究的核素。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8B6C-0180-4D1F-A336-C95B2FA967F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64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hep.ac.cn/event/996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CJLin@ciae.ac.cn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hyperlink" Target="http://202.38.8.9/english/HOME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CEPC light sources applications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b="1" dirty="0" err="1" smtClean="0"/>
              <a:t>Yongsheng</a:t>
            </a:r>
            <a:r>
              <a:rPr lang="en-US" altLang="zh-CN" b="1" dirty="0" smtClean="0"/>
              <a:t> Huang</a:t>
            </a:r>
          </a:p>
          <a:p>
            <a:r>
              <a:rPr lang="en-US" altLang="zh-CN" b="1" dirty="0" smtClean="0"/>
              <a:t>EPC,IHEP</a:t>
            </a:r>
          </a:p>
          <a:p>
            <a:r>
              <a:rPr lang="en-US" altLang="zh-CN" b="1" dirty="0" smtClean="0"/>
              <a:t>2019.11.18</a:t>
            </a:r>
            <a:endParaRPr lang="zh-CN" altLang="en-US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48" y="351667"/>
            <a:ext cx="9144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hlinkClick r:id="rId2"/>
              </a:rPr>
              <a:t>The 2019 International Workshop on the High Energy Circular Electron Positron Collider 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 smtClean="0"/>
              <a:t>18 Nov. </a:t>
            </a:r>
            <a:r>
              <a:rPr lang="en-US" altLang="zh-CN" sz="2000" b="1" dirty="0"/>
              <a:t>- </a:t>
            </a:r>
            <a:r>
              <a:rPr lang="en-US" altLang="zh-CN" sz="2000" b="1" dirty="0" smtClean="0"/>
              <a:t>20 Nov. </a:t>
            </a:r>
            <a:r>
              <a:rPr lang="en-US" altLang="zh-CN" sz="2000" b="1" dirty="0"/>
              <a:t>2019, </a:t>
            </a:r>
            <a:r>
              <a:rPr lang="en-US" altLang="zh-CN" sz="2000" b="1" dirty="0" smtClean="0"/>
              <a:t>IHEP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0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33074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CEPC-SR：Applications</a:t>
            </a:r>
            <a:r>
              <a:rPr lang="en-US" altLang="zh-CN" dirty="0" smtClean="0"/>
              <a:t> on Nuclear Physics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 marL="0" lvl="0" indent="4000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Photonuclear action is a valve-like reaction</a:t>
            </a:r>
          </a:p>
          <a:p>
            <a:pPr marL="0" lvl="0" indent="4000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valve energy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 the (γ, n) and (γ, p) reactions is the binding energy of the last neutron and proton in the target nucleus.</a:t>
            </a:r>
          </a:p>
          <a:p>
            <a:pPr marL="0" lvl="0" indent="4000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data of the binding energy of the last neutron can be accurately obtained by measuring the (γ, n) reaction threshold.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32964"/>
            <a:ext cx="73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Wang </a:t>
            </a:r>
            <a:r>
              <a:rPr lang="en-US" altLang="zh-CN" sz="2000" b="1" dirty="0" err="1"/>
              <a:t>Naiyan</a:t>
            </a:r>
            <a:r>
              <a:rPr lang="en-US" altLang="zh-CN" sz="2000" b="1" dirty="0"/>
              <a:t>: High-intensity γ-rays for nuclear science research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211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CEPC-SR：Applications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525963"/>
          </a:xfrm>
        </p:spPr>
        <p:txBody>
          <a:bodyPr>
            <a:normAutofit fontScale="85000" lnSpcReduction="20000"/>
          </a:bodyPr>
          <a:lstStyle/>
          <a:p>
            <a:pPr marL="0" lvl="0" indent="4000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Giant resonance for photonuclear 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reaction:</a:t>
            </a: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lvl="0" indent="4000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By measuring the excitation function of the photonuclear reaction giant resonance, information on the nuclear deformation can be obtained.</a:t>
            </a:r>
          </a:p>
          <a:p>
            <a:pPr marL="0" lvl="0" indent="40005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lvl="0" indent="4000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Giant resonance absorption is not the only mechanism of photonuclear reaction: by measuring the ratio of (γ, p) and (γ, n) reaction yield Y(γ, p) / Y(γ, n) indicates that it is larger than predicted by the resonance absorption </a:t>
            </a:r>
            <a:r>
              <a:rPr lang="en-US" altLang="zh-CN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mechanism. 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Much more, this may be due to the existence of a direct interaction process in the photonuclear reaction, and the giant resonance absorption is not the only process.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3480" y="329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Wang </a:t>
            </a:r>
            <a:r>
              <a:rPr lang="en-US" altLang="zh-CN" b="1" dirty="0" err="1"/>
              <a:t>Naiyan</a:t>
            </a:r>
            <a:r>
              <a:rPr lang="en-US" altLang="zh-CN" b="1" dirty="0"/>
              <a:t>: High-intensity γ-rays for nuclear science research</a:t>
            </a:r>
            <a:endParaRPr lang="zh-CN" altLang="en-US" b="1" dirty="0"/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95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357166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The </a:t>
            </a:r>
            <a:r>
              <a:rPr lang="en-US" altLang="zh-CN" sz="3600" b="1" dirty="0"/>
              <a:t>important role of high-intensity γ-rays in the study of Nuclear transmutation</a:t>
            </a:r>
            <a:endParaRPr lang="zh-CN" alt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32964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Wang </a:t>
            </a:r>
            <a:r>
              <a:rPr lang="en-US" altLang="zh-CN" b="1" dirty="0" err="1"/>
              <a:t>Naiyan</a:t>
            </a:r>
            <a:r>
              <a:rPr lang="en-US" altLang="zh-CN" b="1" dirty="0"/>
              <a:t>: High-intensity γ-rays for nuclear science research</a:t>
            </a:r>
            <a:endParaRPr lang="zh-CN" altLang="en-US" b="1" dirty="0"/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852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692696"/>
            <a:ext cx="8229600" cy="5903912"/>
          </a:xfrm>
        </p:spPr>
        <p:txBody>
          <a:bodyPr/>
          <a:lstStyle/>
          <a:p>
            <a:r>
              <a:rPr lang="en-US" altLang="zh-CN" b="1" dirty="0"/>
              <a:t>There have been a small number of studies in the world (as opposed to a large number of neutron metamorphosis studies)</a:t>
            </a:r>
          </a:p>
          <a:p>
            <a:r>
              <a:rPr lang="en-US" altLang="zh-CN" b="1" dirty="0"/>
              <a:t>Most of them use the bremsstrahlung gamma source generated by high-power laser to high Z target, which is less efficient.</a:t>
            </a:r>
          </a:p>
          <a:p>
            <a:r>
              <a:rPr lang="en-US" altLang="zh-CN" b="1" dirty="0"/>
              <a:t>I only see an experiment in Japan that uses an inverse Compton scattering gamma source with electron beam and laser collision.</a:t>
            </a:r>
          </a:p>
          <a:p>
            <a:pPr marL="0" indent="0">
              <a:buNone/>
            </a:pPr>
            <a:r>
              <a:rPr lang="en-US" altLang="zh-CN" b="1" dirty="0" smtClean="0"/>
              <a:t> </a:t>
            </a:r>
            <a:r>
              <a:rPr lang="en-US" altLang="zh-CN" b="1" dirty="0"/>
              <a:t>→ The conclusion is that it is feasible to use gamma for tens of kilograms of nuclear waste!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63480" y="329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Wang </a:t>
            </a:r>
            <a:r>
              <a:rPr lang="en-US" altLang="zh-CN" b="1" dirty="0" err="1"/>
              <a:t>Naiyan</a:t>
            </a:r>
            <a:r>
              <a:rPr lang="en-US" altLang="zh-CN" b="1" dirty="0"/>
              <a:t>: High-intensity γ-rays for nuclear science research</a:t>
            </a:r>
            <a:endParaRPr lang="zh-CN" altLang="en-US" b="1" dirty="0"/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604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4000" b="1" dirty="0" smtClean="0"/>
              <a:t>On the CEPC-</a:t>
            </a:r>
            <a:r>
              <a:rPr lang="en-US" altLang="zh-CN" sz="4000" b="1" dirty="0" smtClean="0">
                <a:sym typeface="Symbol"/>
              </a:rPr>
              <a:t> source</a:t>
            </a:r>
            <a:endParaRPr lang="en-US" altLang="zh-CN" sz="4000" b="1" dirty="0" smtClean="0"/>
          </a:p>
        </p:txBody>
      </p:sp>
      <p:pic>
        <p:nvPicPr>
          <p:cNvPr id="6" name="Picture 6" descr="English Ver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2500" r="14999" b="25000"/>
          <a:stretch>
            <a:fillRect/>
          </a:stretch>
        </p:blipFill>
        <p:spPr bwMode="auto">
          <a:xfrm>
            <a:off x="0" y="0"/>
            <a:ext cx="87716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 descr="E:\WorkNew\Facilities\SLEGS\Refers\PhysRevLett.30.328_Page_1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9144000" cy="2739141"/>
          </a:xfrm>
          <a:prstGeom prst="rect">
            <a:avLst/>
          </a:prstGeom>
          <a:noFill/>
        </p:spPr>
      </p:pic>
      <p:pic>
        <p:nvPicPr>
          <p:cNvPr id="82948" name="Picture 4" descr="E:\WorkNew\Facilities\SLEGS\Refers\PhysRevLett.30.328_Page_1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1867"/>
            <a:ext cx="9144000" cy="523221"/>
          </a:xfrm>
          <a:prstGeom prst="rect">
            <a:avLst/>
          </a:prstGeom>
          <a:noFill/>
        </p:spPr>
      </p:pic>
      <p:pic>
        <p:nvPicPr>
          <p:cNvPr id="82949" name="Picture 5" descr="E:\WorkNew\Facilities\SLEGS\Refers\PhysRevLett.30.328_Page_1-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2915" y="4256046"/>
            <a:ext cx="2336611" cy="793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82950" name="Picture 6" descr="E:\WorkNew\Facilities\SLEGS\Refers\PhysRevLett.30.328_Page_4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005064"/>
            <a:ext cx="3888432" cy="232936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56176" y="5466710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CC"/>
                </a:solidFill>
              </a:rPr>
              <a:t>PRL 30, 328(1973).</a:t>
            </a:r>
            <a:endParaRPr lang="zh-CN" altLang="en-US" sz="16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5336166"/>
            <a:ext cx="2387192" cy="7571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altLang="zh-CN" b="1" i="1" dirty="0" smtClean="0">
                <a:solidFill>
                  <a:srgbClr val="0000CC"/>
                </a:solidFill>
                <a:sym typeface="Symbol"/>
              </a:rPr>
              <a:t></a:t>
            </a:r>
            <a:r>
              <a:rPr lang="en-US" altLang="zh-CN" b="1" dirty="0" smtClean="0">
                <a:solidFill>
                  <a:srgbClr val="0000CC"/>
                </a:solidFill>
                <a:sym typeface="Symbol"/>
              </a:rPr>
              <a:t> + N </a:t>
            </a:r>
            <a:r>
              <a:rPr lang="en-US" altLang="zh-CN" b="1" dirty="0" smtClean="0">
                <a:solidFill>
                  <a:srgbClr val="0000CC"/>
                </a:solidFill>
                <a:sym typeface="Wingdings" pitchFamily="2" charset="2"/>
              </a:rPr>
              <a:t> ?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0000CC"/>
                </a:solidFill>
              </a:rPr>
              <a:t>100 </a:t>
            </a:r>
            <a:r>
              <a:rPr lang="en-US" altLang="zh-CN" b="1" dirty="0" err="1" smtClean="0">
                <a:solidFill>
                  <a:srgbClr val="0000CC"/>
                </a:solidFill>
              </a:rPr>
              <a:t>MeV</a:t>
            </a:r>
            <a:r>
              <a:rPr lang="en-US" altLang="zh-CN" b="1" dirty="0" smtClean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  <a:sym typeface="Symbol"/>
              </a:rPr>
              <a:t>,   12.4 fm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CEPC-</a:t>
            </a:r>
            <a:r>
              <a:rPr lang="en-US" altLang="zh-CN" dirty="0" smtClean="0">
                <a:sym typeface="Symbol"/>
              </a:rPr>
              <a:t></a:t>
            </a:r>
            <a:r>
              <a:rPr lang="en-US" altLang="zh-CN" dirty="0" smtClean="0"/>
              <a:t>			</a:t>
            </a:r>
            <a:r>
              <a:rPr lang="en-US" altLang="zh-CN" dirty="0" smtClean="0">
                <a:hlinkClick r:id="rId8"/>
              </a:rPr>
              <a:t>CJLin@ciae.ac.cn</a:t>
            </a:r>
            <a:r>
              <a:rPr lang="en-US" altLang="zh-CN" dirty="0" smtClean="0"/>
              <a:t>				20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4211960" y="1728000"/>
            <a:ext cx="187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90000" y="1728000"/>
            <a:ext cx="86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4048" y="472514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en-US" altLang="zh-CN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zh-CN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直接箭头连接符 22"/>
          <p:cNvCxnSpPr>
            <a:stCxn id="21" idx="2"/>
          </p:cNvCxnSpPr>
          <p:nvPr/>
        </p:nvCxnSpPr>
        <p:spPr>
          <a:xfrm>
            <a:off x="5405761" y="5032921"/>
            <a:ext cx="102343" cy="3402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558C6FB8-FB97-4B40-A7B2-E2BA56CF6898}"/>
              </a:ext>
            </a:extLst>
          </p:cNvPr>
          <p:cNvSpPr txBox="1"/>
          <p:nvPr/>
        </p:nvSpPr>
        <p:spPr>
          <a:xfrm>
            <a:off x="28478" y="1137810"/>
            <a:ext cx="90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Poison in the process of slow neutron capture</a:t>
            </a:r>
            <a:endParaRPr kumimoji="0" lang="zh-C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560337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="" xmlns:a16="http://schemas.microsoft.com/office/drawing/2014/main" id="{133194E8-4B22-4BCF-BCD0-E7394F1C91F1}"/>
              </a:ext>
            </a:extLst>
          </p:cNvPr>
          <p:cNvSpPr txBox="1"/>
          <p:nvPr/>
        </p:nvSpPr>
        <p:spPr>
          <a:xfrm>
            <a:off x="1495709" y="2111448"/>
            <a:ext cx="19912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None/>
            </a:pPr>
            <a:r>
              <a:rPr kumimoji="0"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The first</a:t>
            </a:r>
            <a:endParaRPr kumimoji="0" lang="en-US" altLang="zh-CN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17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O(n,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18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133CB8AC-B7CE-488E-8358-2FE2858A7EB4}"/>
              </a:ext>
            </a:extLst>
          </p:cNvPr>
          <p:cNvSpPr txBox="1"/>
          <p:nvPr/>
        </p:nvSpPr>
        <p:spPr>
          <a:xfrm>
            <a:off x="5728664" y="2109909"/>
            <a:ext cx="19527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None/>
            </a:pPr>
            <a:r>
              <a:rPr kumimoji="0"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The second</a:t>
            </a:r>
            <a:endParaRPr kumimoji="0"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C(n,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F4355CF5-92AF-4D35-AFDA-C76726FD915C}"/>
              </a:ext>
            </a:extLst>
          </p:cNvPr>
          <p:cNvGrpSpPr/>
          <p:nvPr/>
        </p:nvGrpSpPr>
        <p:grpSpPr>
          <a:xfrm>
            <a:off x="1370718" y="3437454"/>
            <a:ext cx="2055354" cy="2277546"/>
            <a:chOff x="6858000" y="4419600"/>
            <a:chExt cx="2055354" cy="2277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FCE4DD63-5004-4AD8-9760-CDD81696F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3" t="3332" r="12222" b="4445"/>
            <a:stretch/>
          </p:blipFill>
          <p:spPr>
            <a:xfrm>
              <a:off x="6858000" y="4419600"/>
              <a:ext cx="2055354" cy="2277546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F997DB9D-BFE7-4C25-BA75-7F9C063CB6B1}"/>
                </a:ext>
              </a:extLst>
            </p:cNvPr>
            <p:cNvSpPr/>
            <p:nvPr/>
          </p:nvSpPr>
          <p:spPr>
            <a:xfrm>
              <a:off x="7704961" y="5986210"/>
              <a:ext cx="440717" cy="159228"/>
            </a:xfrm>
            <a:prstGeom prst="rect">
              <a:avLst/>
            </a:prstGeom>
            <a:solidFill>
              <a:srgbClr val="3A0125"/>
            </a:solidFill>
          </p:spPr>
          <p:txBody>
            <a:bodyPr wrap="square">
              <a:spAutoFit/>
            </a:bodyPr>
            <a:lstStyle/>
            <a:p>
              <a:pPr algn="ctr">
                <a:buNone/>
              </a:pPr>
              <a:endParaRPr lang="zh-CN" altLang="en-US" sz="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6CB8A4A4-7B4F-4DF5-8E83-65648519363B}"/>
                </a:ext>
              </a:extLst>
            </p:cNvPr>
            <p:cNvSpPr/>
            <p:nvPr/>
          </p:nvSpPr>
          <p:spPr>
            <a:xfrm>
              <a:off x="7268403" y="5791199"/>
              <a:ext cx="131383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s-process</a:t>
              </a:r>
              <a:endParaRPr lang="zh-CN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325E2F10-728B-41F8-BF32-B9F3F4603E7F}"/>
              </a:ext>
            </a:extLst>
          </p:cNvPr>
          <p:cNvGrpSpPr/>
          <p:nvPr/>
        </p:nvGrpSpPr>
        <p:grpSpPr>
          <a:xfrm>
            <a:off x="5717930" y="3305072"/>
            <a:ext cx="2057400" cy="2383424"/>
            <a:chOff x="3358355" y="1103514"/>
            <a:chExt cx="1991252" cy="2568494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FB1ACAB-E1A2-488A-A6B3-93983C613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8" t="584" r="12667" b="4757"/>
            <a:stretch/>
          </p:blipFill>
          <p:spPr>
            <a:xfrm>
              <a:off x="3358355" y="1103514"/>
              <a:ext cx="1991252" cy="2568494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CBD5F0BB-8575-47FB-9CD7-38657E1D4C5A}"/>
                </a:ext>
              </a:extLst>
            </p:cNvPr>
            <p:cNvSpPr/>
            <p:nvPr/>
          </p:nvSpPr>
          <p:spPr>
            <a:xfrm>
              <a:off x="4366193" y="3048000"/>
              <a:ext cx="440717" cy="159228"/>
            </a:xfrm>
            <a:prstGeom prst="rect">
              <a:avLst/>
            </a:prstGeom>
            <a:solidFill>
              <a:srgbClr val="FC192A"/>
            </a:solidFill>
          </p:spPr>
          <p:txBody>
            <a:bodyPr wrap="square">
              <a:spAutoFit/>
            </a:bodyPr>
            <a:lstStyle/>
            <a:p>
              <a:pPr algn="ctr">
                <a:buNone/>
              </a:pPr>
              <a:endParaRPr lang="zh-CN" altLang="en-US" sz="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9C4DEB6A-ABD9-416B-9A1D-053942D2AFE6}"/>
                </a:ext>
              </a:extLst>
            </p:cNvPr>
            <p:cNvSpPr/>
            <p:nvPr/>
          </p:nvSpPr>
          <p:spPr>
            <a:xfrm>
              <a:off x="3791570" y="2895600"/>
              <a:ext cx="131383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s-process</a:t>
              </a:r>
              <a:endParaRPr lang="zh-CN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 Box 4" descr="Marbre blanc">
            <a:extLst>
              <a:ext uri="{FF2B5EF4-FFF2-40B4-BE49-F238E27FC236}">
                <a16:creationId xmlns="" xmlns:a16="http://schemas.microsoft.com/office/drawing/2014/main" id="{441A8A8A-FAA1-42FA-8F1D-2AD3E90D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76411"/>
            <a:ext cx="63721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spcBef>
                <a:spcPct val="50000"/>
              </a:spcBef>
              <a:buNone/>
              <a:defRPr/>
            </a:pP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Poison and Holy Grail in the Evolution of </a:t>
            </a:r>
            <a:r>
              <a:rPr lang="en-US" altLang="zh-CN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Stellars</a:t>
            </a:r>
            <a:endParaRPr lang="en-US" altLang="zh-CN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lvl="0" algn="ctr">
              <a:spcBef>
                <a:spcPct val="50000"/>
              </a:spcBef>
              <a:buNone/>
              <a:defRPr/>
            </a:pP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              --- Based on the gamma light device, He </a:t>
            </a:r>
            <a:r>
              <a:rPr lang="en-US" altLang="zh-CN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Jianjun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483140"/>
            <a:ext cx="5397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4000" b="1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C(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/>
              </a:rPr>
              <a:t>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4000" b="1" baseline="30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16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 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Holy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Grail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1" y="4495799"/>
            <a:ext cx="9143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/>
              </a:rPr>
              <a:t>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16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The reaction plays a key role in the evolution of all M &gt; 0.55 M⊙ stars. The reaction cross section has a decisive influence on the synthesis of medium-quality nuclei up to iron and the evolution of large-mass stars. It is known as </a:t>
            </a:r>
            <a:r>
              <a:rPr lang="en-US" altLang="zh-CN" sz="28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28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"Holy Grail" of </a:t>
            </a:r>
            <a:r>
              <a:rPr lang="en-US" altLang="zh-CN" sz="28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nuclear astrophysics.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EC0DDEF2-C393-4881-BE1F-BCFB0A805C17}"/>
              </a:ext>
            </a:extLst>
          </p:cNvPr>
          <p:cNvGrpSpPr/>
          <p:nvPr/>
        </p:nvGrpSpPr>
        <p:grpSpPr>
          <a:xfrm>
            <a:off x="1973411" y="1340768"/>
            <a:ext cx="2463338" cy="2917501"/>
            <a:chOff x="6553200" y="1120676"/>
            <a:chExt cx="1845780" cy="2176107"/>
          </a:xfrm>
        </p:grpSpPr>
        <p:pic>
          <p:nvPicPr>
            <p:cNvPr id="21" name="图片 12" descr="1366778305058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53200" y="1120676"/>
              <a:ext cx="1845780" cy="184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矩形 1">
              <a:extLst>
                <a:ext uri="{FF2B5EF4-FFF2-40B4-BE49-F238E27FC236}">
                  <a16:creationId xmlns="" xmlns:a16="http://schemas.microsoft.com/office/drawing/2014/main" id="{C9DB2B97-21EE-44FF-84A1-312975B5790D}"/>
                </a:ext>
              </a:extLst>
            </p:cNvPr>
            <p:cNvSpPr/>
            <p:nvPr/>
          </p:nvSpPr>
          <p:spPr>
            <a:xfrm>
              <a:off x="6590982" y="2952436"/>
              <a:ext cx="1385144" cy="344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Hoyle grail)</a:t>
              </a:r>
              <a:endParaRPr lang="zh-CN" altLang="en-US" sz="2400" dirty="0"/>
            </a:p>
          </p:txBody>
        </p:sp>
      </p:grpSp>
      <p:sp>
        <p:nvSpPr>
          <p:cNvPr id="7" name="Text Box 4" descr="Marbre blanc">
            <a:extLst>
              <a:ext uri="{FF2B5EF4-FFF2-40B4-BE49-F238E27FC236}">
                <a16:creationId xmlns="" xmlns:a16="http://schemas.microsoft.com/office/drawing/2014/main" id="{441A8A8A-FAA1-42FA-8F1D-2AD3E90D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76411"/>
            <a:ext cx="4355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spcBef>
                <a:spcPct val="50000"/>
              </a:spcBef>
              <a:buNone/>
              <a:defRPr/>
            </a:pP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Poison and Holy Grail in the Evolution of </a:t>
            </a:r>
            <a:r>
              <a:rPr lang="en-US" altLang="zh-CN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Stellars</a:t>
            </a:r>
            <a:endParaRPr lang="en-US" altLang="zh-CN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lvl="0" algn="ctr">
              <a:spcBef>
                <a:spcPct val="50000"/>
              </a:spcBef>
              <a:buNone/>
              <a:defRPr/>
            </a:pPr>
            <a:r>
              <a:rPr lang="en-US" altLang="zh-CN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              --- Based on the gamma light device, He </a:t>
            </a:r>
            <a:r>
              <a:rPr lang="en-US" altLang="zh-CN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Jianjun</a:t>
            </a:r>
            <a:endParaRPr lang="zh-CN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3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8"/>
    </mc:Choice>
    <mc:Fallback xmlns="">
      <p:transition spd="slow" advTm="3411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459C0CCA-C759-4D2F-B720-FD5C2584407E}"/>
              </a:ext>
            </a:extLst>
          </p:cNvPr>
          <p:cNvSpPr/>
          <p:nvPr/>
        </p:nvSpPr>
        <p:spPr>
          <a:xfrm>
            <a:off x="179512" y="0"/>
            <a:ext cx="8966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3600" b="1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Photonuclear reaction</a:t>
            </a:r>
            <a:r>
              <a:rPr lang="en-US" altLang="zh-CN" sz="3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3600" b="1" dirty="0">
                <a:solidFill>
                  <a:srgbClr val="FF0000"/>
                </a:solidFill>
                <a:latin typeface="Symbol" panose="05050102010706020507" pitchFamily="18" charset="2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, 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 </a:t>
            </a:r>
            <a:r>
              <a:rPr lang="en-US" altLang="zh-CN" sz="3600" b="1" dirty="0" smtClean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measurement</a:t>
            </a:r>
            <a:endParaRPr lang="zh-CN" altLang="en-US" sz="36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23368D07-9CC1-4ED6-9204-3062CA5B9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37" y="1190829"/>
            <a:ext cx="4648200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University of Stuttgart, Germany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C(</a:t>
            </a:r>
            <a:r>
              <a:rPr lang="en-US" altLang="zh-CN" sz="2400" b="1" dirty="0">
                <a:solidFill>
                  <a:srgbClr val="0000FF"/>
                </a:solidFill>
                <a:latin typeface="Symbol" panose="05050102010706020507" pitchFamily="18" charset="2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altLang="zh-CN" sz="2400" b="1" dirty="0">
                <a:solidFill>
                  <a:srgbClr val="0000FF"/>
                </a:solidFill>
                <a:latin typeface="Symbol" panose="05050102010706020507" pitchFamily="18" charset="2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sz="2400" b="1" dirty="0">
                <a:solidFill>
                  <a:srgbClr val="0000FF"/>
                </a:solidFill>
                <a:latin typeface="Symbol" panose="05050102010706020507" pitchFamily="18" charset="2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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None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Beam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400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A (2.5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15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pps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), 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Target thickness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18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atom/cm</a:t>
            </a:r>
            <a:r>
              <a:rPr kumimoji="0" lang="en-US" altLang="zh-CN" sz="24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3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Time 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150h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174328A-3C6D-4194-82DC-C0A2FFAD0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" r="6172"/>
          <a:stretch/>
        </p:blipFill>
        <p:spPr>
          <a:xfrm>
            <a:off x="5257800" y="1143000"/>
            <a:ext cx="3887946" cy="2743200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8D50F3ED-C41E-48F7-97E5-FD7EB282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146455"/>
            <a:ext cx="3810000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Photonuclear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reaction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O(</a:t>
            </a:r>
            <a:r>
              <a:rPr lang="en-US" altLang="zh-CN" sz="2400" b="1" dirty="0">
                <a:solidFill>
                  <a:srgbClr val="0000FF"/>
                </a:solidFill>
                <a:latin typeface="Symbol" panose="05050102010706020507" pitchFamily="18" charset="2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, 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buNone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Target thickness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1000</a:t>
            </a:r>
            <a:r>
              <a:rPr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times</a:t>
            </a:r>
            <a:endParaRPr kumimoji="0" lang="en-US" altLang="zh-CN" sz="2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Cross section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100</a:t>
            </a:r>
            <a:r>
              <a:rPr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times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kumimoji="0" lang="en-US" altLang="zh-CN" sz="24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altLang="zh-CN" sz="24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/</a:t>
            </a:r>
            <a:r>
              <a:rPr kumimoji="0"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zh-CN" sz="24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Detection efficiency ratio </a:t>
            </a:r>
            <a:r>
              <a:rPr kumimoji="0" lang="zh-CN" altLang="en-US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zh-CN" sz="24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20</a:t>
            </a:r>
            <a:r>
              <a:rPr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times</a:t>
            </a:r>
            <a:endParaRPr kumimoji="0" lang="en-US" altLang="zh-CN" sz="24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time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150h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beam</a:t>
            </a:r>
            <a:r>
              <a:rPr kumimoji="0" lang="zh-CN" altLang="en-US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4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altLang="zh-CN" sz="24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10</a:t>
            </a:r>
            <a:r>
              <a:rPr kumimoji="0" lang="en-US" altLang="zh-CN" sz="2400" baseline="300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9</a:t>
            </a:r>
            <a:r>
              <a:rPr kumimoji="0" lang="en-US" altLang="zh-CN" sz="24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dirty="0" smtClean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photon/s</a:t>
            </a:r>
            <a:endParaRPr kumimoji="0" lang="en-US" altLang="zh-CN" sz="2400" dirty="0"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B204025-4253-4691-8D98-25DFEF9DC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0" t="2804" r="6758" b="1644"/>
          <a:stretch/>
        </p:blipFill>
        <p:spPr>
          <a:xfrm>
            <a:off x="4361711" y="3909045"/>
            <a:ext cx="4784035" cy="290326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F310F9C-5DD8-4964-8104-DEB181CAA461}"/>
              </a:ext>
            </a:extLst>
          </p:cNvPr>
          <p:cNvSpPr/>
          <p:nvPr/>
        </p:nvSpPr>
        <p:spPr>
          <a:xfrm>
            <a:off x="2987824" y="3928095"/>
            <a:ext cx="5371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Time projection room 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technology(TPC)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Holy Grail and Poison: </a:t>
            </a:r>
            <a:r>
              <a:rPr lang="en-US" altLang="zh-CN" dirty="0" smtClean="0"/>
              <a:t>need wiggler field in CEPC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525963"/>
          </a:xfrm>
        </p:spPr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 smtClean="0"/>
              <a:t>gamma </a:t>
            </a:r>
            <a:r>
              <a:rPr lang="en-US" altLang="zh-CN" dirty="0" smtClean="0"/>
              <a:t>from </a:t>
            </a:r>
            <a:r>
              <a:rPr lang="en-US" altLang="zh-CN" dirty="0"/>
              <a:t>the Wiggler </a:t>
            </a:r>
            <a:r>
              <a:rPr lang="en-US" altLang="zh-CN" dirty="0" smtClean="0"/>
              <a:t>field response to </a:t>
            </a:r>
            <a:r>
              <a:rPr lang="en-US" altLang="zh-CN" dirty="0"/>
              <a:t>8.3MeV for the Holy Grail 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6768752" cy="362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K. E. Rehm, HIAS 2013</a:t>
            </a: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974D-0F6A-4858-ADDF-0A1D60618F68}" type="slidenum">
              <a:rPr lang="en-US" altLang="zh-CN"/>
              <a:pPr/>
              <a:t>19</a:t>
            </a:fld>
            <a:endParaRPr lang="en-US" altLang="zh-CN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3200400"/>
            <a:ext cx="5257800" cy="3414713"/>
            <a:chOff x="1584" y="2064"/>
            <a:chExt cx="3312" cy="2151"/>
          </a:xfrm>
        </p:grpSpPr>
        <p:pic>
          <p:nvPicPr>
            <p:cNvPr id="137219" name="Picture 15" descr="detectorACADblue.jpg"/>
            <p:cNvPicPr>
              <a:picLocks noChangeAspect="1"/>
            </p:cNvPicPr>
            <p:nvPr/>
          </p:nvPicPr>
          <p:blipFill>
            <a:blip r:embed="rId3" cstate="print"/>
            <a:srcRect r="8952"/>
            <a:stretch>
              <a:fillRect/>
            </a:stretch>
          </p:blipFill>
          <p:spPr bwMode="auto">
            <a:xfrm>
              <a:off x="1584" y="2064"/>
              <a:ext cx="2256" cy="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220" name="Text Box 4"/>
            <p:cNvSpPr txBox="1">
              <a:spLocks noChangeArrowheads="1"/>
            </p:cNvSpPr>
            <p:nvPr/>
          </p:nvSpPr>
          <p:spPr bwMode="auto">
            <a:xfrm>
              <a:off x="3072" y="3984"/>
              <a:ext cx="182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rPr>
                <a:t>2 fast cameras</a:t>
              </a:r>
            </a:p>
          </p:txBody>
        </p:sp>
        <p:sp>
          <p:nvSpPr>
            <p:cNvPr id="137221" name="Line 5"/>
            <p:cNvSpPr>
              <a:spLocks noChangeShapeType="1"/>
            </p:cNvSpPr>
            <p:nvPr/>
          </p:nvSpPr>
          <p:spPr bwMode="auto">
            <a:xfrm flipH="1" flipV="1">
              <a:off x="2160" y="3264"/>
              <a:ext cx="1200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222" name="Line 6"/>
            <p:cNvSpPr>
              <a:spLocks noChangeShapeType="1"/>
            </p:cNvSpPr>
            <p:nvPr/>
          </p:nvSpPr>
          <p:spPr bwMode="auto">
            <a:xfrm flipV="1">
              <a:off x="3408" y="3072"/>
              <a:ext cx="288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37223" name="Picture 7" descr="CIMG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38" y="0"/>
            <a:ext cx="3192462" cy="4267200"/>
          </a:xfrm>
          <a:prstGeom prst="rect">
            <a:avLst/>
          </a:prstGeom>
          <a:noFill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0" y="0"/>
            <a:ext cx="59436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u="sng" dirty="0">
                <a:latin typeface="Arial" pitchFamily="34" charset="0"/>
                <a:ea typeface="宋体" pitchFamily="2" charset="-122"/>
              </a:rPr>
              <a:t>Proof of Principle of a superheated bubble chamber for the </a:t>
            </a:r>
            <a:r>
              <a:rPr lang="en-US" altLang="zh-CN" sz="2800" b="1" u="sng" baseline="30000" dirty="0">
                <a:latin typeface="Arial" pitchFamily="34" charset="0"/>
                <a:ea typeface="宋体" pitchFamily="2" charset="-122"/>
              </a:rPr>
              <a:t>19</a:t>
            </a:r>
            <a:r>
              <a:rPr lang="en-US" altLang="zh-CN" sz="2800" b="1" u="sng" dirty="0">
                <a:latin typeface="Arial" pitchFamily="34" charset="0"/>
                <a:ea typeface="宋体" pitchFamily="2" charset="-122"/>
              </a:rPr>
              <a:t>F(</a:t>
            </a:r>
            <a:r>
              <a:rPr lang="en-US" altLang="zh-CN" sz="2800" b="1" u="sng" dirty="0" err="1">
                <a:latin typeface="Symbol" pitchFamily="18" charset="2"/>
                <a:ea typeface="宋体" pitchFamily="2" charset="-122"/>
              </a:rPr>
              <a:t>g,a</a:t>
            </a:r>
            <a:r>
              <a:rPr lang="en-US" altLang="zh-CN" sz="2800" b="1" u="sng" dirty="0">
                <a:latin typeface="Arial" pitchFamily="34" charset="0"/>
                <a:ea typeface="宋体" pitchFamily="2" charset="-122"/>
              </a:rPr>
              <a:t>)</a:t>
            </a:r>
            <a:r>
              <a:rPr lang="en-US" altLang="zh-CN" sz="2800" b="1" u="sng" baseline="30000" dirty="0">
                <a:latin typeface="Arial" pitchFamily="34" charset="0"/>
                <a:ea typeface="宋体" pitchFamily="2" charset="-122"/>
              </a:rPr>
              <a:t>15</a:t>
            </a:r>
            <a:r>
              <a:rPr lang="en-US" altLang="zh-CN" sz="2800" b="1" u="sng" dirty="0">
                <a:latin typeface="Arial" pitchFamily="34" charset="0"/>
                <a:ea typeface="宋体" pitchFamily="2" charset="-122"/>
              </a:rPr>
              <a:t>N reaction 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905000"/>
            <a:ext cx="4191000" cy="2514600"/>
            <a:chOff x="1056" y="2117"/>
            <a:chExt cx="3071" cy="2202"/>
          </a:xfrm>
        </p:grpSpPr>
        <p:pic>
          <p:nvPicPr>
            <p:cNvPr id="13722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6" y="2117"/>
              <a:ext cx="3072" cy="22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7227" name="Line 11"/>
            <p:cNvSpPr>
              <a:spLocks noChangeShapeType="1"/>
            </p:cNvSpPr>
            <p:nvPr/>
          </p:nvSpPr>
          <p:spPr bwMode="auto">
            <a:xfrm>
              <a:off x="3264" y="2597"/>
              <a:ext cx="1" cy="816"/>
            </a:xfrm>
            <a:prstGeom prst="line">
              <a:avLst/>
            </a:prstGeom>
            <a:noFill/>
            <a:ln w="57240">
              <a:solidFill>
                <a:srgbClr val="CC1228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248400" y="4572000"/>
            <a:ext cx="2667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Arial" pitchFamily="34" charset="0"/>
                <a:ea typeface="宋体" pitchFamily="2" charset="-122"/>
              </a:rPr>
              <a:t>P~ 1-6 atm  T~20-50 C</a:t>
            </a:r>
            <a:endParaRPr lang="en-US" altLang="zh-CN" sz="2400" b="1" baseline="-25000">
              <a:solidFill>
                <a:srgbClr val="0000FF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3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230293"/>
            <a:ext cx="9108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The torsion pendulum has a characteristic gamma energy of </a:t>
            </a:r>
            <a:r>
              <a:rPr lang="en-US" altLang="zh-CN" b="1" dirty="0" smtClean="0"/>
              <a:t>19.2 </a:t>
            </a:r>
            <a:r>
              <a:rPr lang="en-US" altLang="zh-CN" b="1" dirty="0"/>
              <a:t>MeV and a high flux radiant energy of 300 MeV. The gamma light energy produced by the </a:t>
            </a:r>
            <a:r>
              <a:rPr lang="en-US" altLang="zh-CN" b="1" dirty="0" err="1"/>
              <a:t>undulator</a:t>
            </a:r>
            <a:r>
              <a:rPr lang="en-US" altLang="zh-CN" b="1" dirty="0"/>
              <a:t> can reach 20 MeV at high flux. Moreover, in the energy region greater than 100 </a:t>
            </a:r>
            <a:r>
              <a:rPr lang="en-US" altLang="zh-CN" b="1" dirty="0" err="1"/>
              <a:t>keV</a:t>
            </a:r>
            <a:r>
              <a:rPr lang="en-US" altLang="zh-CN" b="1" dirty="0"/>
              <a:t>, the brightness and flux of the future high energy particle collider synchrotron source are higher than those of the third generation synchrotron radiation source.</a:t>
            </a:r>
            <a:endParaRPr lang="zh-CN" altLang="en-US" b="1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6" y="332656"/>
            <a:ext cx="7339039" cy="42484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1640" y="4581128"/>
            <a:ext cx="683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Brightness </a:t>
            </a:r>
            <a:r>
              <a:rPr lang="en-US" altLang="zh-CN" b="1" dirty="0" smtClean="0"/>
              <a:t>of the SR from </a:t>
            </a:r>
            <a:r>
              <a:rPr lang="en-US" altLang="zh-CN" b="1" dirty="0"/>
              <a:t>bent iron, torsion, oscillator and low-K </a:t>
            </a:r>
            <a:r>
              <a:rPr lang="en-US" altLang="zh-CN" b="1" dirty="0" err="1"/>
              <a:t>undulators</a:t>
            </a:r>
            <a:r>
              <a:rPr lang="en-US" altLang="zh-CN" b="1" dirty="0"/>
              <a:t> in future high-energy particle colliders(CEPC-CDR</a:t>
            </a:r>
            <a:r>
              <a:rPr lang="en-US" altLang="zh-CN" b="1" dirty="0" smtClean="0"/>
              <a:t>)</a:t>
            </a:r>
            <a:endParaRPr lang="zh-CN" altLang="zh-CN" b="1" dirty="0"/>
          </a:p>
        </p:txBody>
      </p:sp>
    </p:spTree>
    <p:extLst>
      <p:ext uri="{BB962C8B-B14F-4D97-AF65-F5344CB8AC3E}">
        <p14:creationId xmlns:p14="http://schemas.microsoft.com/office/powerpoint/2010/main" val="7298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5" y="285728"/>
            <a:ext cx="87454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In a classical picture the excess neutrons form a skin around the proton/neutron core with </a:t>
            </a:r>
            <a:r>
              <a:rPr lang="en-US" altLang="zh-CN" i="1" dirty="0" smtClean="0"/>
              <a:t>N  Z. An oscillation of the skin </a:t>
            </a:r>
            <a:r>
              <a:rPr lang="en-US" altLang="zh-CN" i="1" dirty="0" err="1" smtClean="0"/>
              <a:t>vs</a:t>
            </a:r>
            <a:r>
              <a:rPr lang="en-US" altLang="zh-CN" i="1" dirty="0" smtClean="0"/>
              <a:t> the core would lead </a:t>
            </a:r>
            <a:r>
              <a:rPr lang="en-US" altLang="zh-CN" dirty="0" smtClean="0"/>
              <a:t>to an electric dipole excitation mode. Because this mode bears resemblance to </a:t>
            </a:r>
            <a:r>
              <a:rPr lang="en-US" altLang="zh-CN" sz="2800" b="1" i="1" u="sng" dirty="0" smtClean="0"/>
              <a:t>a “mini” giant dipole resonance it is often called pygmy dipole resonance (PDR).</a:t>
            </a:r>
          </a:p>
          <a:p>
            <a:r>
              <a:rPr lang="en-US" altLang="zh-CN" dirty="0" smtClean="0"/>
              <a:t>perform very sensitive  Ca(γ , γ</a:t>
            </a:r>
            <a:r>
              <a:rPr lang="zh-CN" altLang="en-US" baseline="30000" dirty="0" smtClean="0"/>
              <a:t>、</a:t>
            </a:r>
            <a:r>
              <a:rPr lang="en-US" altLang="zh-CN" dirty="0" smtClean="0"/>
              <a:t> ) experiments up to an excitation energy  of 10.5 </a:t>
            </a:r>
            <a:r>
              <a:rPr lang="en-US" altLang="zh-CN" dirty="0" err="1" smtClean="0"/>
              <a:t>MeV</a:t>
            </a:r>
            <a:endParaRPr lang="en-US" altLang="zh-CN" dirty="0" smtClean="0"/>
          </a:p>
          <a:p>
            <a:r>
              <a:rPr lang="en-US" altLang="zh-CN" dirty="0" smtClean="0"/>
              <a:t>performed photon scattering experiments on </a:t>
            </a:r>
            <a:r>
              <a:rPr lang="en-US" altLang="zh-CN" baseline="30000" dirty="0" smtClean="0"/>
              <a:t>40</a:t>
            </a:r>
            <a:r>
              <a:rPr lang="en-US" altLang="zh-CN" dirty="0" smtClean="0"/>
              <a:t>Ca and </a:t>
            </a:r>
            <a:r>
              <a:rPr lang="en-US" altLang="zh-CN" baseline="30000" dirty="0" smtClean="0"/>
              <a:t>48</a:t>
            </a:r>
            <a:r>
              <a:rPr lang="en-US" altLang="zh-CN" dirty="0" smtClean="0"/>
              <a:t>Ca</a:t>
            </a:r>
            <a:endParaRPr lang="zh-CN" alt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 rotWithShape="1">
          <a:blip r:embed="rId2"/>
          <a:srcRect l="7813"/>
          <a:stretch/>
        </p:blipFill>
        <p:spPr bwMode="auto">
          <a:xfrm>
            <a:off x="0" y="2039454"/>
            <a:ext cx="4017250" cy="451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633318" y="8573"/>
            <a:ext cx="849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Quasi </a:t>
            </a:r>
            <a:r>
              <a:rPr lang="en-US" altLang="zh-CN" b="1" dirty="0" err="1"/>
              <a:t>monoenergetic</a:t>
            </a:r>
            <a:r>
              <a:rPr lang="en-US" altLang="zh-CN" b="1" dirty="0"/>
              <a:t> </a:t>
            </a:r>
            <a:r>
              <a:rPr lang="el-GR" altLang="zh-CN" b="1" dirty="0"/>
              <a:t>γ </a:t>
            </a:r>
            <a:r>
              <a:rPr lang="en-US" altLang="zh-CN" b="1" dirty="0"/>
              <a:t>nuclear reactions, </a:t>
            </a:r>
            <a:r>
              <a:rPr lang="en-US" altLang="zh-CN" b="1" dirty="0" err="1" smtClean="0"/>
              <a:t>Qiao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Huan</a:t>
            </a:r>
            <a:r>
              <a:rPr lang="en-US" altLang="zh-CN" b="1" dirty="0" smtClean="0"/>
              <a:t>, Zhang </a:t>
            </a:r>
            <a:r>
              <a:rPr lang="en-US" altLang="zh-CN" b="1" dirty="0" err="1"/>
              <a:t>Chunlei</a:t>
            </a:r>
            <a:r>
              <a:rPr lang="en-US" altLang="zh-CN" b="1" dirty="0"/>
              <a:t> </a:t>
            </a:r>
            <a:r>
              <a:rPr lang="en-US" altLang="zh-CN" b="1" dirty="0" smtClean="0"/>
              <a:t>, </a:t>
            </a:r>
            <a:r>
              <a:rPr lang="en-US" altLang="zh-CN" b="1" dirty="0" err="1" smtClean="0"/>
              <a:t>Baichun</a:t>
            </a:r>
            <a:r>
              <a:rPr lang="en-US" altLang="zh-CN" b="1" dirty="0" smtClean="0"/>
              <a:t> </a:t>
            </a:r>
            <a:r>
              <a:rPr lang="en-US" altLang="zh-CN" b="1" dirty="0"/>
              <a:t>Lin </a:t>
            </a:r>
            <a:r>
              <a:rPr lang="en-US" altLang="zh-CN" b="1" dirty="0" smtClean="0"/>
              <a:t>	</a:t>
            </a:r>
            <a:endParaRPr lang="zh-CN" altLang="en-US" b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3887" y="2216052"/>
            <a:ext cx="5580112" cy="416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00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AC2228D-CFD2-4532-AEA6-AB43B7EF6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5" r="2487"/>
          <a:stretch/>
        </p:blipFill>
        <p:spPr>
          <a:xfrm>
            <a:off x="3946932" y="784472"/>
            <a:ext cx="5100347" cy="492082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AD8D3C28-7D7D-46D9-86BD-2288982A39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975" y="94728"/>
            <a:ext cx="9295059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457200"/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Suggestions for reactions to be studied experimentally</a:t>
            </a:r>
            <a:endParaRPr sz="3200" b="1" i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E69037E-3C0E-4FEA-86EC-A90A96D9CA06}"/>
              </a:ext>
            </a:extLst>
          </p:cNvPr>
          <p:cNvSpPr/>
          <p:nvPr/>
        </p:nvSpPr>
        <p:spPr>
          <a:xfrm>
            <a:off x="2982096" y="708454"/>
            <a:ext cx="6161903" cy="57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7AA3600-4241-4BA3-BAC3-993D09BA2CD5}"/>
              </a:ext>
            </a:extLst>
          </p:cNvPr>
          <p:cNvSpPr/>
          <p:nvPr/>
        </p:nvSpPr>
        <p:spPr>
          <a:xfrm>
            <a:off x="4330984" y="6093296"/>
            <a:ext cx="4685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MT"/>
              </a:rPr>
              <a:t>Thomas Rauscher, PRC, 73, 015804 (2006)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2895" y="766118"/>
            <a:ext cx="394504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u="sng" dirty="0">
                <a:solidFill>
                  <a:srgbClr val="FF0000"/>
                </a:solidFill>
              </a:rPr>
              <a:t>Photodisintegration reaction measurement: a probe of p-process for nuclear </a:t>
            </a:r>
            <a:r>
              <a:rPr lang="en-US" altLang="zh-CN" sz="2800" b="1" i="1" u="sng" dirty="0" smtClean="0">
                <a:solidFill>
                  <a:srgbClr val="FF0000"/>
                </a:solidFill>
              </a:rPr>
              <a:t>astrophysics, </a:t>
            </a:r>
            <a:r>
              <a:rPr lang="en-US" altLang="zh-CN" sz="1600" b="1" i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Liuchun</a:t>
            </a:r>
            <a:r>
              <a:rPr lang="en-US" altLang="zh-CN" sz="1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He,</a:t>
            </a:r>
            <a:r>
              <a:rPr lang="zh-CN" altLang="en-US" sz="1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600" b="1" i="1" u="sng" dirty="0" err="1">
                <a:solidFill>
                  <a:srgbClr val="FF0000"/>
                </a:solidFill>
              </a:rPr>
              <a:t>Bao-Hua</a:t>
            </a:r>
            <a:r>
              <a:rPr lang="en-US" altLang="zh-CN" sz="1600" b="1" i="1" u="sng" dirty="0">
                <a:solidFill>
                  <a:srgbClr val="FF0000"/>
                </a:solidFill>
              </a:rPr>
              <a:t> Sun, Li-</a:t>
            </a:r>
            <a:r>
              <a:rPr lang="en-US" altLang="zh-CN" sz="1600" b="1" i="1" u="sng" dirty="0" err="1">
                <a:solidFill>
                  <a:srgbClr val="FF0000"/>
                </a:solidFill>
              </a:rPr>
              <a:t>Hua</a:t>
            </a:r>
            <a:r>
              <a:rPr lang="en-US" altLang="zh-CN" sz="1600" b="1" i="1" u="sng" dirty="0">
                <a:solidFill>
                  <a:srgbClr val="FF0000"/>
                </a:solidFill>
              </a:rPr>
              <a:t> Zhu, </a:t>
            </a:r>
            <a:r>
              <a:rPr lang="en-US" altLang="zh-CN" sz="1600" b="1" i="1" u="sng" dirty="0" err="1">
                <a:solidFill>
                  <a:srgbClr val="FF0000"/>
                </a:solidFill>
              </a:rPr>
              <a:t>Jian</a:t>
            </a:r>
            <a:r>
              <a:rPr lang="en-US" altLang="zh-CN" sz="1600" b="1" i="1" u="sng" dirty="0">
                <a:solidFill>
                  <a:srgbClr val="FF0000"/>
                </a:solidFill>
              </a:rPr>
              <a:t>-Wei Zhao, </a:t>
            </a:r>
            <a:r>
              <a:rPr lang="en-US" altLang="zh-CN" sz="1600" b="1" i="1" u="sng" dirty="0" err="1">
                <a:solidFill>
                  <a:srgbClr val="FF0000"/>
                </a:solidFill>
              </a:rPr>
              <a:t>Meng</a:t>
            </a:r>
            <a:r>
              <a:rPr lang="en-US" altLang="zh-CN" sz="1600" b="1" i="1" u="sng" dirty="0">
                <a:solidFill>
                  <a:srgbClr val="FF0000"/>
                </a:solidFill>
              </a:rPr>
              <a:t> Wang, Kang Wang</a:t>
            </a:r>
            <a:endParaRPr lang="zh-CN" altLang="en-US" sz="1600" b="1" i="1" u="sng" dirty="0">
              <a:solidFill>
                <a:srgbClr val="FF0000"/>
              </a:solidFill>
            </a:endParaRPr>
          </a:p>
          <a:p>
            <a:endParaRPr lang="en-US" altLang="zh-CN" b="1" i="1" u="sng" dirty="0" smtClean="0">
              <a:solidFill>
                <a:srgbClr val="FF0000"/>
              </a:solidFill>
            </a:endParaRPr>
          </a:p>
          <a:p>
            <a:endParaRPr lang="en-US" altLang="zh-CN" b="1" i="1" u="sng" dirty="0" smtClean="0">
              <a:solidFill>
                <a:srgbClr val="FF0000"/>
              </a:solidFill>
            </a:endParaRPr>
          </a:p>
          <a:p>
            <a:endParaRPr lang="en-US" altLang="zh-CN" sz="3200" b="1" i="1" u="sng" dirty="0">
              <a:solidFill>
                <a:srgbClr val="FF0000"/>
              </a:solidFill>
            </a:endParaRPr>
          </a:p>
          <a:p>
            <a:endParaRPr lang="en-US" altLang="zh-CN" sz="3200" b="1" i="1" u="sng" dirty="0">
              <a:solidFill>
                <a:srgbClr val="FF0000"/>
              </a:solidFill>
            </a:endParaRPr>
          </a:p>
          <a:p>
            <a:r>
              <a:rPr lang="en-US" altLang="zh-CN" sz="3200" b="1" i="1" u="sng" dirty="0">
                <a:solidFill>
                  <a:srgbClr val="FF0000"/>
                </a:solidFill>
              </a:rPr>
              <a:t>Proposed photonuclear reactions for research in astrophysics!</a:t>
            </a:r>
          </a:p>
        </p:txBody>
      </p:sp>
    </p:spTree>
    <p:extLst>
      <p:ext uri="{BB962C8B-B14F-4D97-AF65-F5344CB8AC3E}">
        <p14:creationId xmlns:p14="http://schemas.microsoft.com/office/powerpoint/2010/main" val="9067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36" y="2389746"/>
            <a:ext cx="4232613" cy="2855774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4355CF5-92AF-4D35-AFDA-C76726FD915C}"/>
              </a:ext>
            </a:extLst>
          </p:cNvPr>
          <p:cNvGrpSpPr/>
          <p:nvPr/>
        </p:nvGrpSpPr>
        <p:grpSpPr>
          <a:xfrm>
            <a:off x="6746630" y="52865"/>
            <a:ext cx="1680924" cy="2007983"/>
            <a:chOff x="6858000" y="4419600"/>
            <a:chExt cx="2055354" cy="2277546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FCE4DD63-5004-4AD8-9760-CDD81696F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3" t="3332" r="12222" b="4445"/>
            <a:stretch/>
          </p:blipFill>
          <p:spPr>
            <a:xfrm>
              <a:off x="6858000" y="4419600"/>
              <a:ext cx="2055354" cy="2277546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F997DB9D-BFE7-4C25-BA75-7F9C063CB6B1}"/>
                </a:ext>
              </a:extLst>
            </p:cNvPr>
            <p:cNvSpPr/>
            <p:nvPr/>
          </p:nvSpPr>
          <p:spPr>
            <a:xfrm>
              <a:off x="7704961" y="5986210"/>
              <a:ext cx="440717" cy="159228"/>
            </a:xfrm>
            <a:prstGeom prst="rect">
              <a:avLst/>
            </a:prstGeom>
            <a:solidFill>
              <a:srgbClr val="3A0125"/>
            </a:solidFill>
          </p:spPr>
          <p:txBody>
            <a:bodyPr wrap="square">
              <a:spAutoFit/>
            </a:bodyPr>
            <a:lstStyle/>
            <a:p>
              <a:pPr algn="ctr">
                <a:buNone/>
              </a:pPr>
              <a:endParaRPr lang="zh-CN" altLang="en-US" sz="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6CB8A4A4-7B4F-4DF5-8E83-65648519363B}"/>
                </a:ext>
              </a:extLst>
            </p:cNvPr>
            <p:cNvSpPr/>
            <p:nvPr/>
          </p:nvSpPr>
          <p:spPr>
            <a:xfrm>
              <a:off x="7268403" y="5791199"/>
              <a:ext cx="131383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s-process</a:t>
              </a:r>
              <a:endParaRPr lang="zh-CN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325E2F10-728B-41F8-BF32-B9F3F4603E7F}"/>
              </a:ext>
            </a:extLst>
          </p:cNvPr>
          <p:cNvGrpSpPr/>
          <p:nvPr/>
        </p:nvGrpSpPr>
        <p:grpSpPr>
          <a:xfrm>
            <a:off x="6590813" y="2060848"/>
            <a:ext cx="2057400" cy="2383424"/>
            <a:chOff x="3358355" y="1103514"/>
            <a:chExt cx="1991252" cy="2568494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EFB1ACAB-E1A2-488A-A6B3-93983C613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8" t="584" r="12667" b="4757"/>
            <a:stretch/>
          </p:blipFill>
          <p:spPr>
            <a:xfrm>
              <a:off x="3358355" y="1103514"/>
              <a:ext cx="1991252" cy="2568494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CBD5F0BB-8575-47FB-9CD7-38657E1D4C5A}"/>
                </a:ext>
              </a:extLst>
            </p:cNvPr>
            <p:cNvSpPr/>
            <p:nvPr/>
          </p:nvSpPr>
          <p:spPr>
            <a:xfrm>
              <a:off x="4366193" y="3048000"/>
              <a:ext cx="440717" cy="159228"/>
            </a:xfrm>
            <a:prstGeom prst="rect">
              <a:avLst/>
            </a:prstGeom>
            <a:solidFill>
              <a:srgbClr val="FC192A"/>
            </a:solidFill>
          </p:spPr>
          <p:txBody>
            <a:bodyPr wrap="square">
              <a:spAutoFit/>
            </a:bodyPr>
            <a:lstStyle/>
            <a:p>
              <a:pPr algn="ctr">
                <a:buNone/>
              </a:pPr>
              <a:endParaRPr lang="zh-CN" altLang="en-US" sz="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9C4DEB6A-ABD9-416B-9A1D-053942D2AFE6}"/>
                </a:ext>
              </a:extLst>
            </p:cNvPr>
            <p:cNvSpPr/>
            <p:nvPr/>
          </p:nvSpPr>
          <p:spPr>
            <a:xfrm>
              <a:off x="3791570" y="2895600"/>
              <a:ext cx="131383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altLang="zh-CN" sz="2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s-process</a:t>
              </a:r>
              <a:endParaRPr lang="zh-CN" alt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EC0DDEF2-C393-4881-BE1F-BCFB0A805C17}"/>
              </a:ext>
            </a:extLst>
          </p:cNvPr>
          <p:cNvGrpSpPr/>
          <p:nvPr/>
        </p:nvGrpSpPr>
        <p:grpSpPr>
          <a:xfrm>
            <a:off x="3661055" y="143959"/>
            <a:ext cx="2362816" cy="2255376"/>
            <a:chOff x="6553200" y="1120676"/>
            <a:chExt cx="2813699" cy="2303217"/>
          </a:xfrm>
        </p:grpSpPr>
        <p:pic>
          <p:nvPicPr>
            <p:cNvPr id="14" name="图片 12" descr="1366778305058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3200" y="1120676"/>
              <a:ext cx="1845780" cy="184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C9DB2B97-21EE-44FF-84A1-312975B5790D}"/>
                </a:ext>
              </a:extLst>
            </p:cNvPr>
            <p:cNvSpPr/>
            <p:nvPr/>
          </p:nvSpPr>
          <p:spPr>
            <a:xfrm>
              <a:off x="6590984" y="2952435"/>
              <a:ext cx="2775915" cy="4714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圣杯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Holy grail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)</a:t>
              </a:r>
              <a:endParaRPr lang="zh-CN" alt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33373" y="884075"/>
            <a:ext cx="2376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Photoreaction threshold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304" y="2175342"/>
            <a:ext cx="2219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Gamma assisted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transmutation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6" y="3265987"/>
            <a:ext cx="25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Giant resonance,</a:t>
            </a:r>
          </a:p>
          <a:p>
            <a:r>
              <a:rPr lang="en-US" altLang="zh-CN" sz="2400" b="1" dirty="0">
                <a:solidFill>
                  <a:srgbClr val="FF0000"/>
                </a:solidFill>
              </a:rPr>
              <a:t>Nuclear resonance fluorescence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304" y="4375516"/>
            <a:ext cx="2387192" cy="7571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altLang="zh-CN" b="1" i="1" dirty="0" smtClean="0">
                <a:solidFill>
                  <a:srgbClr val="0000CC"/>
                </a:solidFill>
                <a:sym typeface="Symbol"/>
              </a:rPr>
              <a:t></a:t>
            </a:r>
            <a:r>
              <a:rPr lang="en-US" altLang="zh-CN" b="1" dirty="0" smtClean="0">
                <a:solidFill>
                  <a:srgbClr val="0000CC"/>
                </a:solidFill>
                <a:sym typeface="Symbol"/>
              </a:rPr>
              <a:t> + N </a:t>
            </a:r>
            <a:r>
              <a:rPr lang="en-US" altLang="zh-CN" b="1" dirty="0" smtClean="0">
                <a:solidFill>
                  <a:srgbClr val="0000CC"/>
                </a:solidFill>
                <a:sym typeface="Wingdings" pitchFamily="2" charset="2"/>
              </a:rPr>
              <a:t> ?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0000CC"/>
                </a:solidFill>
              </a:rPr>
              <a:t>100 </a:t>
            </a:r>
            <a:r>
              <a:rPr lang="en-US" altLang="zh-CN" b="1" dirty="0" err="1" smtClean="0">
                <a:solidFill>
                  <a:srgbClr val="0000CC"/>
                </a:solidFill>
              </a:rPr>
              <a:t>MeV</a:t>
            </a:r>
            <a:r>
              <a:rPr lang="en-US" altLang="zh-CN" b="1" dirty="0" smtClean="0">
                <a:solidFill>
                  <a:srgbClr val="0000CC"/>
                </a:solidFill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  <a:sym typeface="Symbol"/>
              </a:rPr>
              <a:t>,   12.4 fm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53227" y="5330802"/>
            <a:ext cx="49802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u="sng" dirty="0">
                <a:solidFill>
                  <a:srgbClr val="FF0000"/>
                </a:solidFill>
              </a:rPr>
              <a:t>a “mini” giant dipole resonance it is often called pygmy dipole resonance (PDR).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="" xmlns:a16="http://schemas.microsoft.com/office/drawing/2014/main" id="{133194E8-4B22-4BCF-BCD0-E7394F1C91F1}"/>
              </a:ext>
            </a:extLst>
          </p:cNvPr>
          <p:cNvSpPr txBox="1"/>
          <p:nvPr/>
        </p:nvSpPr>
        <p:spPr>
          <a:xfrm>
            <a:off x="6042793" y="294736"/>
            <a:ext cx="19912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None/>
            </a:pPr>
            <a:r>
              <a:rPr kumimoji="0"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瓶</a:t>
            </a:r>
            <a:endParaRPr kumimoji="0" lang="en-US" altLang="zh-CN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17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O(n,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18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="" xmlns:a16="http://schemas.microsoft.com/office/drawing/2014/main" id="{133CB8AC-B7CE-488E-8358-2FE2858A7EB4}"/>
              </a:ext>
            </a:extLst>
          </p:cNvPr>
          <p:cNvSpPr txBox="1"/>
          <p:nvPr/>
        </p:nvSpPr>
        <p:spPr>
          <a:xfrm>
            <a:off x="6655741" y="4346610"/>
            <a:ext cx="1952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0"/>
              </a:spcBef>
              <a:buNone/>
            </a:pPr>
            <a:r>
              <a:rPr kumimoji="0"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第</a:t>
            </a:r>
            <a:r>
              <a:rPr kumimoji="0"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瓶</a:t>
            </a:r>
            <a:endParaRPr kumimoji="0"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C(n,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51208" y="87553"/>
            <a:ext cx="5141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4000" b="1" baseline="30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12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C(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/>
              </a:rPr>
              <a:t>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  <a:sym typeface="Symbol"/>
              </a:rPr>
              <a:t>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4000" b="1" baseline="30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16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OHoly 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Grail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304" y="5245520"/>
            <a:ext cx="3510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industry,</a:t>
            </a:r>
          </a:p>
          <a:p>
            <a:r>
              <a:rPr lang="en-US" altLang="zh-CN" sz="2400" b="1" dirty="0">
                <a:solidFill>
                  <a:srgbClr val="FF0000"/>
                </a:solidFill>
              </a:rPr>
              <a:t>Heavy material inspection</a:t>
            </a:r>
          </a:p>
          <a:p>
            <a:r>
              <a:rPr lang="en-US" altLang="zh-CN" sz="2400" b="1" dirty="0">
                <a:solidFill>
                  <a:srgbClr val="FF0000"/>
                </a:solidFill>
              </a:rPr>
              <a:t>Archaeology, etc.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9" y="561385"/>
            <a:ext cx="3564089" cy="43797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4381" y="192053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/>
              <a:t>1.</a:t>
            </a:r>
            <a:r>
              <a:rPr lang="zh-CN" altLang="en-US" b="1" smtClean="0"/>
              <a:t>使用弯晶进行单色和聚焦</a:t>
            </a:r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-2992" y="4797152"/>
            <a:ext cx="378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 dirty="0" smtClean="0"/>
              <a:t>J. Jolie &amp; </a:t>
            </a:r>
            <a:r>
              <a:rPr lang="en-US" altLang="zh-CN" sz="1200" b="1" i="1" dirty="0" err="1" smtClean="0"/>
              <a:t>M.Bertschy</a:t>
            </a:r>
            <a:r>
              <a:rPr lang="en-US" altLang="zh-CN" sz="1200" b="1" i="1" dirty="0" smtClean="0"/>
              <a:t>, Nuclear Instruments and Methods in Physics Research B, 95,(1995) 431-436</a:t>
            </a:r>
            <a:endParaRPr lang="zh-CN" altLang="en-US" sz="1200" b="1" i="1" dirty="0"/>
          </a:p>
        </p:txBody>
      </p:sp>
      <p:sp>
        <p:nvSpPr>
          <p:cNvPr id="7" name="文本框 6"/>
          <p:cNvSpPr txBox="1"/>
          <p:nvPr/>
        </p:nvSpPr>
        <p:spPr>
          <a:xfrm>
            <a:off x="3347864" y="150509"/>
            <a:ext cx="595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利用材料对</a:t>
            </a:r>
            <a:r>
              <a:rPr lang="en-US" altLang="zh-CN" b="1" dirty="0" smtClean="0"/>
              <a:t>γ</a:t>
            </a:r>
            <a:r>
              <a:rPr lang="zh-CN" altLang="en-US" b="1" dirty="0" smtClean="0"/>
              <a:t>射线的折射性能进行聚焦（</a:t>
            </a:r>
            <a:r>
              <a:rPr lang="en-US" altLang="zh-CN" b="1" dirty="0" smtClean="0"/>
              <a:t>refractive index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≠0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3732287" y="1448817"/>
            <a:ext cx="4148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有文献报道：在</a:t>
            </a:r>
            <a:r>
              <a:rPr lang="zh-CN" altLang="en-US" b="1" dirty="0"/>
              <a:t>能量比较高的情况下（大于</a:t>
            </a:r>
            <a:r>
              <a:rPr lang="en-US" altLang="zh-CN" b="1" dirty="0"/>
              <a:t> 700 </a:t>
            </a:r>
            <a:r>
              <a:rPr lang="en-US" altLang="zh-CN" b="1" dirty="0" err="1"/>
              <a:t>keV</a:t>
            </a:r>
            <a:r>
              <a:rPr lang="en-US" altLang="zh-CN" b="1" dirty="0"/>
              <a:t> </a:t>
            </a:r>
            <a:r>
              <a:rPr lang="en-US" altLang="zh-CN" b="1" dirty="0" smtClean="0"/>
              <a:t>for silicon</a:t>
            </a:r>
            <a:r>
              <a:rPr lang="zh-CN" altLang="en-US" b="1" dirty="0" smtClean="0"/>
              <a:t>），折射系数</a:t>
            </a:r>
            <a:r>
              <a:rPr lang="zh-CN" altLang="en-US" b="1" dirty="0"/>
              <a:t>变为</a:t>
            </a:r>
            <a:r>
              <a:rPr lang="zh-CN" altLang="en-US" b="1" dirty="0" smtClean="0"/>
              <a:t>正数，此时的聚焦透镜面形为凸透镜（与</a:t>
            </a:r>
            <a:r>
              <a:rPr lang="en-US" altLang="zh-CN" b="1" dirty="0" smtClean="0"/>
              <a:t>X</a:t>
            </a:r>
            <a:r>
              <a:rPr lang="zh-CN" altLang="en-US" b="1" dirty="0" smtClean="0"/>
              <a:t>射线不同）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4860032" y="2489666"/>
            <a:ext cx="4084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i="1" dirty="0" smtClean="0"/>
              <a:t>D. </a:t>
            </a:r>
            <a:r>
              <a:rPr lang="en-US" altLang="zh-CN" sz="1400" b="1" i="1" dirty="0" err="1" smtClean="0"/>
              <a:t>Habs</a:t>
            </a:r>
            <a:r>
              <a:rPr lang="en-US" altLang="zh-CN" sz="1400" b="1" i="1" dirty="0" smtClean="0"/>
              <a:t> et al., The Refractive Index of Silicon at γ-ray energies, Phys. Rev. </a:t>
            </a:r>
            <a:r>
              <a:rPr lang="en-US" altLang="zh-CN" sz="1400" b="1" i="1" dirty="0" err="1" smtClean="0"/>
              <a:t>Lett</a:t>
            </a:r>
            <a:r>
              <a:rPr lang="en-US" altLang="zh-CN" sz="1400" b="1" i="1" dirty="0" smtClean="0"/>
              <a:t>. 108, 18402 (2012)</a:t>
            </a:r>
            <a:endParaRPr lang="zh-CN" altLang="en-US" sz="1400" b="1" i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678206" y="2924952"/>
            <a:ext cx="336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目前光束准直使用一些列狭缝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79857"/>
            <a:ext cx="2781000" cy="216188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75726" y="782188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目前仅有文献提出可行，但是未见文献报道</a:t>
            </a:r>
            <a:endParaRPr lang="zh-CN" altLang="en-US" b="1" dirty="0"/>
          </a:p>
        </p:txBody>
      </p:sp>
      <p:grpSp>
        <p:nvGrpSpPr>
          <p:cNvPr id="15" name="组合 14"/>
          <p:cNvGrpSpPr/>
          <p:nvPr/>
        </p:nvGrpSpPr>
        <p:grpSpPr>
          <a:xfrm>
            <a:off x="3516708" y="5461642"/>
            <a:ext cx="4300538" cy="627050"/>
            <a:chOff x="6169047" y="6052363"/>
            <a:chExt cx="5734050" cy="6270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047" y="6052363"/>
              <a:ext cx="5734050" cy="2476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994" y="6254478"/>
              <a:ext cx="5267325" cy="2571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151" y="6488913"/>
              <a:ext cx="4048125" cy="19050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972650" y="6324898"/>
            <a:ext cx="6097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i="1" dirty="0"/>
              <a:t>G. </a:t>
            </a:r>
            <a:r>
              <a:rPr lang="en-US" altLang="zh-CN" sz="1200" b="1" i="1" dirty="0" err="1" smtClean="0"/>
              <a:t>Paternò</a:t>
            </a:r>
            <a:r>
              <a:rPr lang="en-US" altLang="zh-CN" sz="1200" b="1" i="1" dirty="0" smtClean="0"/>
              <a:t> et al. Nuclear </a:t>
            </a:r>
            <a:r>
              <a:rPr lang="en-US" altLang="zh-CN" sz="1200" b="1" i="1" dirty="0"/>
              <a:t>Instruments and Methods in Physics Research </a:t>
            </a:r>
            <a:r>
              <a:rPr lang="en-US" altLang="zh-CN" sz="1200" b="1" i="1" dirty="0" smtClean="0"/>
              <a:t>B,402 (2017) 343-353</a:t>
            </a:r>
            <a:endParaRPr lang="zh-CN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932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1482" y="2348880"/>
            <a:ext cx="81964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 very much for </a:t>
            </a:r>
            <a:endParaRPr lang="en-US" altLang="zh-CN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</a:t>
            </a: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support and attention!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2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539552" y="19776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Central intensity of Synchrotron radiation,[photon/s/mrad2/0.1%b.w.]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7504" y="1320230"/>
                <a:ext cx="8566398" cy="150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/>
                                        </a:rPr>
                                        <m:t>𝑏𝑚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/>
                                    </a:rPr>
                                    <m:t>d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𝜓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𝜓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=0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=1.327×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13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𝐺𝑒𝑉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𝑏𝑚</m:t>
                        </m:r>
                      </m:sub>
                    </m:sSub>
                  </m:oMath>
                </a14:m>
                <a:r>
                  <a:rPr lang="en-US" altLang="zh-CN" b="0" dirty="0" smtClean="0"/>
                  <a:t> , flux; I, the </a:t>
                </a:r>
                <a:r>
                  <a:rPr lang="en-US" altLang="zh-CN" b="0" dirty="0" err="1" smtClean="0"/>
                  <a:t>curent</a:t>
                </a:r>
                <a:r>
                  <a:rPr lang="en-US" altLang="zh-CN" b="0" dirty="0" smtClean="0"/>
                  <a:t> of the 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dirty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en-US" altLang="zh-CN" b="0" i="0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/>
                          </a:rPr>
                          <m:t>K</m:t>
                        </m:r>
                      </m:e>
                      <m:sub>
                        <m:f>
                          <m:f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b="0" i="0" dirty="0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b="0" i="0" dirty="0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b>
                      <m:sup>
                        <m:r>
                          <a:rPr lang="en-US" altLang="zh-CN" b="0" i="0" dirty="0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b="0" i="0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/>
                      </a:rPr>
                      <m:t>y</m:t>
                    </m:r>
                    <m:r>
                      <a:rPr lang="en-US" altLang="zh-CN" b="0" i="0" dirty="0" smtClean="0">
                        <a:latin typeface="Cambria Math"/>
                      </a:rPr>
                      <m:t>/2)</m:t>
                    </m:r>
                  </m:oMath>
                </a14:m>
                <a:r>
                  <a:rPr lang="en-US" altLang="zh-CN" dirty="0" smtClean="0"/>
                  <a:t>, K, the second Bessel function;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/>
                      </a:rPr>
                      <m:t>y</m:t>
                    </m:r>
                    <m:r>
                      <a:rPr lang="en-US" altLang="zh-CN" b="0" i="0" dirty="0" smtClean="0">
                        <a:latin typeface="Cambria Math"/>
                      </a:rPr>
                      <m:t>=</m:t>
                    </m:r>
                    <m:r>
                      <a:rPr lang="en-US" altLang="zh-CN" b="0" i="1" dirty="0" smtClean="0">
                        <a:latin typeface="Cambria Math"/>
                      </a:rPr>
                      <m:t>𝜖</m:t>
                    </m:r>
                    <m:r>
                      <a:rPr lang="en-US" altLang="zh-CN" b="0" i="1" dirty="0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altLang="zh-CN" dirty="0" smtClean="0"/>
                  <a:t>,the photon energy,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=0.665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𝐺𝑒𝑉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altLang="zh-CN" b="0" i="0" smtClean="0">
                        <a:latin typeface="Cambria Math"/>
                      </a:rPr>
                      <m:t>=358.2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</a:rPr>
                      <m:t>keV</m:t>
                    </m:r>
                    <m:r>
                      <a:rPr lang="en-US" altLang="zh-CN" b="0" i="0" smtClean="0">
                        <a:latin typeface="Cambria Math"/>
                      </a:rPr>
                      <m:t>.</m:t>
                    </m:r>
                  </m:oMath>
                </a14:m>
                <a:endParaRPr lang="en-US" altLang="zh-CN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320230"/>
                <a:ext cx="8566398" cy="1507720"/>
              </a:xfrm>
              <a:prstGeom prst="rect">
                <a:avLst/>
              </a:prstGeom>
              <a:blipFill rotWithShape="1">
                <a:blip r:embed="rId2"/>
                <a:stretch>
                  <a:fillRect b="-5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81415"/>
            <a:ext cx="9044129" cy="32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8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24744"/>
            <a:ext cx="331615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539552" y="197768"/>
            <a:ext cx="8352928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/>
              <a:t>The focalization of hard x-ray</a:t>
            </a:r>
          </a:p>
          <a:p>
            <a:r>
              <a:rPr lang="en-US" altLang="zh-CN" b="1" dirty="0" smtClean="0"/>
              <a:t>And soft gamma-ray 100keV-1MeV, 1MeV  still problem?</a:t>
            </a:r>
            <a:endParaRPr lang="zh-CN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2" y="5013176"/>
            <a:ext cx="1970796" cy="188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077072"/>
            <a:ext cx="377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Schematic representation of a Laue lens based on QM crystals</a:t>
            </a:r>
            <a:r>
              <a:rPr lang="en-US" altLang="zh-CN" b="1" dirty="0" smtClean="0"/>
              <a:t>.</a:t>
            </a:r>
            <a:r>
              <a:rPr lang="it-IT" altLang="zh-CN" b="1" dirty="0"/>
              <a:t> J. Appl. Cryst. (2015). 48, 977–989</a:t>
            </a:r>
            <a:endParaRPr lang="zh-CN" alt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249431" cy="195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17" y="4365104"/>
            <a:ext cx="5315187" cy="245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857725" y="3356992"/>
            <a:ext cx="5204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LIGA fabrication of X-ray Nickel </a:t>
            </a:r>
            <a:r>
              <a:rPr lang="en-US" altLang="zh-CN" b="1" dirty="0" smtClean="0"/>
              <a:t>lenses</a:t>
            </a:r>
          </a:p>
          <a:p>
            <a:r>
              <a:rPr lang="en-US" altLang="zh-CN" b="1" dirty="0" smtClean="0"/>
              <a:t>100keV-1MeV : Microsystem </a:t>
            </a:r>
            <a:r>
              <a:rPr lang="en-US" altLang="zh-CN" b="1" dirty="0"/>
              <a:t>Technologies 11 (2005) 292–297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118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CEPC-SR：Applications</a:t>
            </a:r>
            <a:r>
              <a:rPr lang="en-US" altLang="zh-CN" dirty="0"/>
              <a:t>—Industrial, material applications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96" y="1556792"/>
            <a:ext cx="4186808" cy="4525963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b="1" dirty="0"/>
              <a:t>1. Measurement of the internal structure of precision </a:t>
            </a:r>
            <a:r>
              <a:rPr lang="en-US" altLang="zh-CN" b="1" dirty="0" err="1"/>
              <a:t>workpieces</a:t>
            </a:r>
            <a:r>
              <a:rPr lang="en-US" altLang="zh-CN" b="1" dirty="0"/>
              <a:t> in the aerospace, aerospace and other industries and the detection of defects;</a:t>
            </a:r>
          </a:p>
          <a:p>
            <a:r>
              <a:rPr lang="en-US" altLang="zh-CN" b="1" dirty="0"/>
              <a:t>2. Inspection of ammunition packing density and quality inspection of key components of weapons in the weapon industry;</a:t>
            </a:r>
          </a:p>
          <a:p>
            <a:r>
              <a:rPr lang="en-US" altLang="zh-CN" b="1" dirty="0"/>
              <a:t>3. Non-destructive testing of key components in the automotive industry</a:t>
            </a:r>
          </a:p>
          <a:p>
            <a:r>
              <a:rPr lang="en-US" altLang="zh-CN" b="1" dirty="0"/>
              <a:t>4. Online monitoring and quality inspection of products in the steel </a:t>
            </a:r>
            <a:r>
              <a:rPr lang="en-US" altLang="zh-CN" b="1" dirty="0"/>
              <a:t>industry: Engine </a:t>
            </a:r>
            <a:r>
              <a:rPr lang="en-US" altLang="zh-CN" b="1" dirty="0" smtClean="0"/>
              <a:t>blade ( *um/1cm)</a:t>
            </a:r>
            <a:endParaRPr lang="en-US" altLang="zh-CN" b="1" dirty="0"/>
          </a:p>
          <a:p>
            <a:r>
              <a:rPr lang="en-US" altLang="zh-CN" b="1" dirty="0"/>
              <a:t>5. Evaluation of samples in geology and archaeology;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7" t="33109" r="29298" b="18053"/>
          <a:stretch/>
        </p:blipFill>
        <p:spPr bwMode="auto">
          <a:xfrm>
            <a:off x="4200847" y="1484784"/>
            <a:ext cx="4943153" cy="22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5" t="40899" r="41826" b="19551"/>
          <a:stretch/>
        </p:blipFill>
        <p:spPr bwMode="auto">
          <a:xfrm>
            <a:off x="4193329" y="3782275"/>
            <a:ext cx="2479094" cy="20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t="20075" r="45449" b="29873"/>
          <a:stretch/>
        </p:blipFill>
        <p:spPr bwMode="auto">
          <a:xfrm>
            <a:off x="6686253" y="3812485"/>
            <a:ext cx="2396223" cy="228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6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8" y="11113"/>
            <a:ext cx="9069030" cy="89693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D60093"/>
                </a:solidFill>
              </a:rPr>
              <a:t>Science Case :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Time-resolved XRS probes the growth behaviors of nucleus</a:t>
            </a:r>
            <a:endParaRPr lang="zh-CN" altLang="en-US" sz="2800" b="1" dirty="0" smtClean="0">
              <a:solidFill>
                <a:srgbClr val="0000FF"/>
              </a:solidFill>
            </a:endParaRPr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51158" y="1628800"/>
            <a:ext cx="9109075" cy="4584700"/>
            <a:chOff x="-7938" y="1042988"/>
            <a:chExt cx="9144001" cy="4675629"/>
          </a:xfrm>
        </p:grpSpPr>
        <p:grpSp>
          <p:nvGrpSpPr>
            <p:cNvPr id="18436" name="Group 3"/>
            <p:cNvGrpSpPr>
              <a:grpSpLocks/>
            </p:cNvGrpSpPr>
            <p:nvPr/>
          </p:nvGrpSpPr>
          <p:grpSpPr bwMode="auto">
            <a:xfrm>
              <a:off x="-7938" y="1042988"/>
              <a:ext cx="9144001" cy="4592637"/>
              <a:chOff x="0" y="1108192"/>
              <a:chExt cx="9144000" cy="4592521"/>
            </a:xfrm>
          </p:grpSpPr>
          <p:pic>
            <p:nvPicPr>
              <p:cNvPr id="18438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57288"/>
                <a:ext cx="9144000" cy="4543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76483" y="1156760"/>
                <a:ext cx="5851650" cy="4662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latin typeface="+mj-lt"/>
                  </a:rPr>
                  <a:t>Islands structure on growing SrTiO</a:t>
                </a:r>
                <a:r>
                  <a:rPr lang="en-US" altLang="zh-CN" sz="2400" baseline="-25000" dirty="0">
                    <a:latin typeface="+mj-lt"/>
                  </a:rPr>
                  <a:t>3</a:t>
                </a:r>
                <a:r>
                  <a:rPr lang="en-US" altLang="zh-CN" sz="2400" dirty="0">
                    <a:latin typeface="+mj-lt"/>
                  </a:rPr>
                  <a:t> by PLD</a:t>
                </a:r>
                <a:endParaRPr lang="zh-CN" altLang="en-US" sz="2400" dirty="0">
                  <a:latin typeface="+mj-l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618166" y="1108192"/>
                <a:ext cx="2454123" cy="1026411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2000" b="1" dirty="0">
                    <a:solidFill>
                      <a:srgbClr val="006600"/>
                    </a:solidFill>
                    <a:latin typeface="+mj-lt"/>
                  </a:rPr>
                  <a:t>DXRS intensity ring reveals the islands’ separation</a:t>
                </a:r>
                <a:endParaRPr lang="zh-CN" altLang="en-US" sz="2000" b="1" dirty="0">
                  <a:solidFill>
                    <a:srgbClr val="006600"/>
                  </a:solidFill>
                  <a:latin typeface="+mj-lt"/>
                </a:endParaRPr>
              </a:p>
            </p:txBody>
          </p:sp>
        </p:grpSp>
        <p:pic>
          <p:nvPicPr>
            <p:cNvPr id="18437" name="Picture 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05" y="5336932"/>
              <a:ext cx="3859857" cy="38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矩形 3"/>
          <p:cNvSpPr/>
          <p:nvPr/>
        </p:nvSpPr>
        <p:spPr>
          <a:xfrm>
            <a:off x="3275745" y="90872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Applications of Synchrotron Radiation X-ray Scattering on Interfacial Structure and </a:t>
            </a:r>
            <a:r>
              <a:rPr lang="en-US" altLang="zh-CN" b="1" dirty="0" smtClean="0">
                <a:solidFill>
                  <a:srgbClr val="0000FF"/>
                </a:solidFill>
              </a:rPr>
              <a:t>Physics</a:t>
            </a:r>
            <a:r>
              <a:rPr lang="zh-CN" altLang="en-US" b="1" dirty="0" smtClean="0">
                <a:solidFill>
                  <a:srgbClr val="0000FF"/>
                </a:solidFill>
              </a:rPr>
              <a:t>，</a:t>
            </a:r>
            <a:r>
              <a:rPr lang="en-US" altLang="zh-CN" b="1" dirty="0" err="1" smtClean="0">
                <a:solidFill>
                  <a:srgbClr val="0000FF"/>
                </a:solidFill>
              </a:rPr>
              <a:t>Huan-Hua</a:t>
            </a:r>
            <a:r>
              <a:rPr lang="en-US" altLang="zh-CN" b="1" dirty="0" smtClean="0">
                <a:solidFill>
                  <a:srgbClr val="0000FF"/>
                </a:solidFill>
              </a:rPr>
              <a:t> Wang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7683" y="6525344"/>
            <a:ext cx="196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Strontium </a:t>
            </a:r>
            <a:r>
              <a:rPr lang="en-US" altLang="zh-CN" dirty="0" err="1" smtClean="0"/>
              <a:t>titanate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4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" y="0"/>
            <a:ext cx="9112685" cy="863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altLang="zh-CN" sz="3200" b="1" dirty="0" smtClean="0">
                <a:solidFill>
                  <a:srgbClr val="D60093"/>
                </a:solidFill>
              </a:rPr>
              <a:t>Science Case :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Thin film growth and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interface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structure by in-situ (Resonant) SXRS</a:t>
            </a:r>
            <a:endParaRPr lang="zh-CN" alt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0" y="5768975"/>
            <a:ext cx="2592388" cy="581025"/>
          </a:xfrm>
          <a:prstGeom prst="rect">
            <a:avLst/>
          </a:prstGeom>
          <a:solidFill>
            <a:srgbClr val="D9F1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indent="-228600">
              <a:defRPr sz="24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indent="-228600"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indent="-228600"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just"/>
            <a:r>
              <a:rPr lang="en-US" altLang="zh-CN" sz="1600">
                <a:latin typeface="Times New Roman" pitchFamily="18" charset="0"/>
                <a:ea typeface="黑体" pitchFamily="49" charset="-122"/>
              </a:rPr>
              <a:t>Time-resolved XRS intensity oscillations at (0 0 ½)</a:t>
            </a:r>
            <a:endParaRPr lang="zh-CN" altLang="en-US" sz="1600"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575"/>
            <a:ext cx="32226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29"/>
          <p:cNvSpPr txBox="1">
            <a:spLocks noChangeArrowheads="1"/>
          </p:cNvSpPr>
          <p:nvPr/>
        </p:nvSpPr>
        <p:spPr bwMode="auto">
          <a:xfrm>
            <a:off x="3402013" y="2438400"/>
            <a:ext cx="5580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indent="-228600">
              <a:defRPr sz="24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indent="-228600"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indent="-228600"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eaLnBrk="0" fontAlgn="base" hangingPunct="0">
              <a:spcBef>
                <a:spcPts val="1200"/>
              </a:spcBef>
              <a:spcAft>
                <a:spcPct val="0"/>
              </a:spcAft>
              <a:buSzPct val="6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en-US" altLang="zh-CN" sz="2000" b="1">
                <a:latin typeface="Times New Roman" pitchFamily="18" charset="0"/>
                <a:ea typeface="宋体" pitchFamily="2" charset="-122"/>
                <a:cs typeface="Arial" charset="0"/>
              </a:rPr>
              <a:t>Resonant XRS: Bi </a:t>
            </a:r>
            <a:r>
              <a:rPr lang="en-US" altLang="zh-CN" sz="2000" b="1" i="1">
                <a:latin typeface="Times New Roman" pitchFamily="18" charset="0"/>
                <a:ea typeface="宋体" pitchFamily="2" charset="-122"/>
                <a:cs typeface="Arial" charset="0"/>
              </a:rPr>
              <a:t>L</a:t>
            </a:r>
            <a:r>
              <a:rPr lang="en-US" altLang="zh-CN" sz="2000" b="1">
                <a:latin typeface="Times New Roman" pitchFamily="18" charset="0"/>
                <a:ea typeface="宋体" pitchFamily="2" charset="-122"/>
                <a:cs typeface="Arial" charset="0"/>
              </a:rPr>
              <a:t>3 edge;  EXRR; Structure</a:t>
            </a:r>
          </a:p>
        </p:txBody>
      </p:sp>
      <p:pic>
        <p:nvPicPr>
          <p:cNvPr id="194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" y="1441791"/>
            <a:ext cx="30861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2843213"/>
            <a:ext cx="14954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2843213"/>
            <a:ext cx="1401762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798763"/>
            <a:ext cx="13747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5381625" y="1089025"/>
            <a:ext cx="3762375" cy="1289050"/>
          </a:xfrm>
          <a:prstGeom prst="rect">
            <a:avLst/>
          </a:prstGeom>
          <a:noFill/>
          <a:ln w="57150" cmpd="thickThin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280988" indent="-280988" algn="just" eaLnBrk="1" hangingPunct="1">
              <a:lnSpc>
                <a:spcPct val="110000"/>
              </a:lnSpc>
              <a:spcBef>
                <a:spcPct val="5000"/>
              </a:spcBef>
              <a:buClr>
                <a:schemeClr val="hlink"/>
              </a:buClr>
              <a:buFont typeface="Wingdings 3" pitchFamily="18" charset="2"/>
              <a:buChar char=""/>
            </a:pPr>
            <a:r>
              <a:rPr kumimoji="1" lang="en-US" altLang="zh-CN" sz="2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Arial" charset="0"/>
                <a:sym typeface="Wingdings 3" pitchFamily="18" charset="2"/>
              </a:rPr>
              <a:t>Composition</a:t>
            </a:r>
            <a:r>
              <a:rPr kumimoji="1" lang="zh-CN" altLang="en-US" sz="2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Arial" charset="0"/>
                <a:sym typeface="Wingdings 3" pitchFamily="18" charset="2"/>
              </a:rPr>
              <a:t>？</a:t>
            </a:r>
            <a:r>
              <a:rPr kumimoji="1" lang="en-US" altLang="zh-CN" sz="2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Arial" charset="0"/>
                <a:sym typeface="Wingdings 3" pitchFamily="18" charset="2"/>
              </a:rPr>
              <a:t>Thickness?</a:t>
            </a:r>
          </a:p>
          <a:p>
            <a:pPr marL="280988" indent="-280988" algn="just" eaLnBrk="1" hangingPunct="1">
              <a:lnSpc>
                <a:spcPct val="110000"/>
              </a:lnSpc>
              <a:spcBef>
                <a:spcPct val="5000"/>
              </a:spcBef>
              <a:buClr>
                <a:schemeClr val="hlink"/>
              </a:buClr>
              <a:buFont typeface="Wingdings 3" pitchFamily="18" charset="2"/>
              <a:buChar char=""/>
            </a:pPr>
            <a:r>
              <a:rPr lang="en-US" altLang="zh-CN" sz="2200" b="1" dirty="0">
                <a:solidFill>
                  <a:srgbClr val="800000"/>
                </a:solidFill>
                <a:latin typeface="Times New Roman" pitchFamily="18" charset="0"/>
                <a:ea typeface="宋体" pitchFamily="2" charset="-122"/>
                <a:cs typeface="Arial" charset="0"/>
              </a:rPr>
              <a:t>Out-of-plane relaxation?</a:t>
            </a:r>
            <a:endParaRPr lang="zh-CN" altLang="en-US" sz="2200" b="1" dirty="0">
              <a:solidFill>
                <a:srgbClr val="800000"/>
              </a:solidFill>
              <a:latin typeface="Times New Roman" pitchFamily="18" charset="0"/>
              <a:ea typeface="宋体" pitchFamily="2" charset="-122"/>
              <a:cs typeface="Arial" charset="0"/>
            </a:endParaRPr>
          </a:p>
          <a:p>
            <a:pPr marL="280988" indent="-280988" algn="just" eaLnBrk="1" hangingPunct="1">
              <a:lnSpc>
                <a:spcPct val="110000"/>
              </a:lnSpc>
              <a:spcBef>
                <a:spcPct val="5000"/>
              </a:spcBef>
              <a:buClr>
                <a:schemeClr val="hlink"/>
              </a:buClr>
              <a:buFont typeface="Wingdings 3" pitchFamily="18" charset="2"/>
              <a:buChar char=""/>
            </a:pP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charset="0"/>
              </a:rPr>
              <a:t>In-plane structure</a:t>
            </a:r>
            <a:r>
              <a:rPr lang="zh-CN" altLang="en-US" sz="2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charset="0"/>
              </a:rPr>
              <a:t>？</a:t>
            </a:r>
            <a:endParaRPr lang="en-US" altLang="zh-CN" sz="22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Arial" charset="0"/>
            </a:endParaRPr>
          </a:p>
        </p:txBody>
      </p:sp>
      <p:pic>
        <p:nvPicPr>
          <p:cNvPr id="19467" name="Picture 6" descr="图片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179513"/>
            <a:ext cx="19351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9" descr="图片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813300"/>
            <a:ext cx="233838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Line 20"/>
          <p:cNvSpPr>
            <a:spLocks noChangeShapeType="1"/>
          </p:cNvSpPr>
          <p:nvPr/>
        </p:nvSpPr>
        <p:spPr bwMode="auto">
          <a:xfrm flipV="1">
            <a:off x="2997200" y="2484438"/>
            <a:ext cx="360363" cy="674687"/>
          </a:xfrm>
          <a:prstGeom prst="line">
            <a:avLst/>
          </a:prstGeom>
          <a:noFill/>
          <a:ln w="762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9470" name="Picture 23" descr="图片3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267200"/>
            <a:ext cx="224313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31315" y="745773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Applications of Synchrotron Radiation X-ray Scattering on Interfacial Structure and </a:t>
            </a:r>
            <a:r>
              <a:rPr lang="en-US" altLang="zh-CN" b="1" dirty="0" smtClean="0">
                <a:solidFill>
                  <a:srgbClr val="FF0000"/>
                </a:solidFill>
              </a:rPr>
              <a:t>Physics</a:t>
            </a:r>
            <a:r>
              <a:rPr lang="zh-CN" altLang="en-US" b="1" dirty="0" smtClean="0">
                <a:solidFill>
                  <a:srgbClr val="FF0000"/>
                </a:solidFill>
              </a:rPr>
              <a:t>，</a:t>
            </a:r>
            <a:r>
              <a:rPr lang="en-US" altLang="zh-CN" b="1" dirty="0" err="1" smtClean="0">
                <a:solidFill>
                  <a:srgbClr val="FF0000"/>
                </a:solidFill>
              </a:rPr>
              <a:t>Huan-Hua</a:t>
            </a:r>
            <a:r>
              <a:rPr lang="en-US" altLang="zh-CN" b="1" dirty="0" smtClean="0">
                <a:solidFill>
                  <a:srgbClr val="FF0000"/>
                </a:solidFill>
              </a:rPr>
              <a:t> Wang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588"/>
            <a:ext cx="9151938" cy="9096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zh-CN" sz="2800" b="1" dirty="0" smtClean="0">
                <a:solidFill>
                  <a:srgbClr val="D60093"/>
                </a:solidFill>
              </a:rPr>
              <a:t>Science Case : </a:t>
            </a:r>
            <a:r>
              <a:rPr lang="en-US" altLang="zh-CN" sz="2800" b="1" dirty="0">
                <a:solidFill>
                  <a:srgbClr val="0000FF"/>
                </a:solidFill>
              </a:rPr>
              <a:t>Oxygen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Octahedral </a:t>
            </a:r>
            <a:r>
              <a:rPr lang="en-US" altLang="zh-CN" sz="2800" b="1" dirty="0">
                <a:solidFill>
                  <a:srgbClr val="0000FF"/>
                </a:solidFill>
              </a:rPr>
              <a:t>Rotation (OOR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) detected by XRD 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115888" y="1042988"/>
            <a:ext cx="9028112" cy="5318125"/>
            <a:chOff x="-16156" y="998730"/>
            <a:chExt cx="9160156" cy="5362374"/>
          </a:xfrm>
        </p:grpSpPr>
        <p:pic>
          <p:nvPicPr>
            <p:cNvPr id="2048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15" y="998730"/>
              <a:ext cx="8605385" cy="536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-16156" y="1493348"/>
              <a:ext cx="1910312" cy="167114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just">
                <a:lnSpc>
                  <a:spcPct val="114000"/>
                </a:lnSpc>
                <a:defRPr/>
              </a:pPr>
              <a:r>
                <a:rPr lang="en-US" altLang="zh-CN" b="1" dirty="0">
                  <a:solidFill>
                    <a:srgbClr val="008000"/>
                  </a:solidFill>
                  <a:latin typeface="+mj-lt"/>
                </a:rPr>
                <a:t>Doubled lattice periods resulting from OOR lead to half integer Bragg peaks</a:t>
              </a:r>
              <a:endParaRPr lang="zh-CN" altLang="en-US" b="1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712327" y="6265061"/>
              <a:ext cx="431673" cy="9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0" y="764704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Applications of Synchrotron Radiation X-ray Scattering on Interfacial Structure and </a:t>
            </a:r>
            <a:r>
              <a:rPr lang="en-US" altLang="zh-CN" b="1" dirty="0" smtClean="0">
                <a:solidFill>
                  <a:srgbClr val="FF0000"/>
                </a:solidFill>
              </a:rPr>
              <a:t>Physics</a:t>
            </a:r>
            <a:r>
              <a:rPr lang="zh-CN" altLang="en-US" b="1" dirty="0" smtClean="0">
                <a:solidFill>
                  <a:srgbClr val="FF0000"/>
                </a:solidFill>
              </a:rPr>
              <a:t>，</a:t>
            </a:r>
            <a:r>
              <a:rPr lang="en-US" altLang="zh-CN" b="1" dirty="0" err="1" smtClean="0">
                <a:solidFill>
                  <a:srgbClr val="FF0000"/>
                </a:solidFill>
              </a:rPr>
              <a:t>Huan-Hua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Wang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" y="-1588"/>
            <a:ext cx="9116442" cy="8207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zh-CN" sz="2800" b="1" dirty="0" smtClean="0">
                <a:solidFill>
                  <a:srgbClr val="D60093"/>
                </a:solidFill>
              </a:rPr>
              <a:t>Science Case :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Interfacial Structure and Multi-interactions coupling at </a:t>
            </a:r>
            <a:r>
              <a:rPr lang="en-US" altLang="zh-CN" sz="2800" b="1" dirty="0" err="1" smtClean="0">
                <a:solidFill>
                  <a:srgbClr val="0000FF"/>
                </a:solidFill>
              </a:rPr>
              <a:t>FeSe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/SrTiO</a:t>
            </a:r>
            <a:r>
              <a:rPr lang="en-US" altLang="zh-CN" sz="2800" b="1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 interface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4257675" y="4329113"/>
            <a:ext cx="1531938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9pPr>
          </a:lstStyle>
          <a:p>
            <a:r>
              <a:rPr lang="en-US" altLang="zh-CN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Key: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in-situ interfacial structure information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3986213" y="917575"/>
            <a:ext cx="5100637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9pPr>
          </a:lstStyle>
          <a:p>
            <a:pPr algn="ctr"/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1st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2nd ML: Sudden in-plane structure change</a:t>
            </a:r>
          </a:p>
        </p:txBody>
      </p:sp>
      <p:sp>
        <p:nvSpPr>
          <p:cNvPr id="6" name="矩形 5"/>
          <p:cNvSpPr/>
          <p:nvPr/>
        </p:nvSpPr>
        <p:spPr>
          <a:xfrm>
            <a:off x="3311352" y="6211669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Applications of Synchrotron Radiation X-ray Scattering on Interfacial Structure and </a:t>
            </a:r>
            <a:r>
              <a:rPr lang="en-US" altLang="zh-CN" b="1" dirty="0" smtClean="0">
                <a:solidFill>
                  <a:srgbClr val="FF0000"/>
                </a:solidFill>
              </a:rPr>
              <a:t>Physics</a:t>
            </a:r>
            <a:r>
              <a:rPr lang="zh-CN" altLang="en-US" b="1" dirty="0" smtClean="0">
                <a:solidFill>
                  <a:srgbClr val="FF0000"/>
                </a:solidFill>
              </a:rPr>
              <a:t>，</a:t>
            </a:r>
            <a:r>
              <a:rPr lang="en-US" altLang="zh-CN" b="1" dirty="0" err="1" smtClean="0">
                <a:solidFill>
                  <a:srgbClr val="FF0000"/>
                </a:solidFill>
              </a:rPr>
              <a:t>Huan-Hua</a:t>
            </a:r>
            <a:r>
              <a:rPr lang="en-US" altLang="zh-CN" b="1" dirty="0" smtClean="0">
                <a:solidFill>
                  <a:srgbClr val="FF0000"/>
                </a:solidFill>
              </a:rPr>
              <a:t> Wang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4976</TotalTime>
  <Words>1684</Words>
  <Application>Microsoft Office PowerPoint</Application>
  <PresentationFormat>全屏显示(4:3)</PresentationFormat>
  <Paragraphs>147</Paragraphs>
  <Slides>24</Slides>
  <Notes>4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CEPC light sources applications</vt:lpstr>
      <vt:lpstr>PowerPoint 演示文稿</vt:lpstr>
      <vt:lpstr>PowerPoint 演示文稿</vt:lpstr>
      <vt:lpstr>PowerPoint 演示文稿</vt:lpstr>
      <vt:lpstr>CEPC-SR：Applications—Industrial, material applications</vt:lpstr>
      <vt:lpstr>Science Case : Time-resolved XRS probes the growth behaviors of nucleus</vt:lpstr>
      <vt:lpstr>Science Case : Thin film growth and interface structure by in-situ (Resonant) SXRS</vt:lpstr>
      <vt:lpstr>Science Case : Oxygen Octahedral Rotation (OOR) detected by XRD </vt:lpstr>
      <vt:lpstr>Science Case : Interfacial Structure and Multi-interactions coupling at FeSe/SrTiO3 interface</vt:lpstr>
      <vt:lpstr>CEPC-SR：Applications on Nuclear Physics</vt:lpstr>
      <vt:lpstr>CEPC-SR：Applications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Holy Grail and Poison: need wiggler field in CEPC</vt:lpstr>
      <vt:lpstr>PowerPoint 演示文稿</vt:lpstr>
      <vt:lpstr>PowerPoint 演示文稿</vt:lpstr>
      <vt:lpstr>Suggestions for reactions to be studied experimentally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总结讨论</dc:title>
  <dc:creator>HYS</dc:creator>
  <cp:lastModifiedBy>HYS</cp:lastModifiedBy>
  <cp:revision>75</cp:revision>
  <dcterms:created xsi:type="dcterms:W3CDTF">2017-12-07T14:27:03Z</dcterms:created>
  <dcterms:modified xsi:type="dcterms:W3CDTF">2019-11-18T07:37:18Z</dcterms:modified>
</cp:coreProperties>
</file>